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/>
    <p:restoredTop sz="94646"/>
  </p:normalViewPr>
  <p:slideViewPr>
    <p:cSldViewPr snapToGrid="0" snapToObjects="1">
      <p:cViewPr varScale="1">
        <p:scale>
          <a:sx n="56" d="100"/>
          <a:sy n="56" d="100"/>
        </p:scale>
        <p:origin x="24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A113B-C307-E54C-A740-5D2AF76D00E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FFAF45F6-2FCA-364D-9B63-E9A579160D6B}">
      <dgm:prSet custT="1"/>
      <dgm:spPr/>
      <dgm:t>
        <a:bodyPr/>
        <a:lstStyle/>
        <a:p>
          <a:pPr rtl="0"/>
          <a:r>
            <a:rPr lang="es-ES_tradnl" sz="1200" b="1" i="1" dirty="0"/>
            <a:t>IBM </a:t>
          </a:r>
          <a:r>
            <a:rPr lang="es-ES_tradnl" sz="1200" b="1" i="1" dirty="0" err="1"/>
            <a:t>Client</a:t>
          </a:r>
          <a:r>
            <a:rPr lang="es-ES_tradnl" sz="1200" b="1" i="1" dirty="0"/>
            <a:t> Center </a:t>
          </a:r>
          <a:r>
            <a:rPr lang="es-ES_tradnl" sz="1200" b="1" i="1" dirty="0" err="1"/>
            <a:t>Technology</a:t>
          </a:r>
          <a:r>
            <a:rPr lang="es-ES_tradnl" sz="1200" b="1" i="1" dirty="0"/>
            <a:t> </a:t>
          </a:r>
          <a:r>
            <a:rPr lang="es-ES_tradnl" sz="1200" b="1" i="1" dirty="0" err="1"/>
            <a:t>Solutions</a:t>
          </a:r>
          <a:endParaRPr lang="es-ES_tradnl" sz="1200" b="1" i="1" dirty="0"/>
        </a:p>
        <a:p>
          <a:pPr rtl="0"/>
          <a:r>
            <a:rPr lang="es-ES_tradnl" sz="1200" dirty="0"/>
            <a:t>IBM Madrid, C/ Santa Hortensia 26 – 28 Madrid 28002</a:t>
          </a:r>
        </a:p>
        <a:p>
          <a:pPr rtl="0"/>
          <a:r>
            <a:rPr lang="es-ES_tradnl" sz="1200" dirty="0"/>
            <a:t>Horario: </a:t>
          </a:r>
          <a:r>
            <a:rPr lang="es-ES" sz="1200" dirty="0"/>
            <a:t>09:30 </a:t>
          </a:r>
          <a:r>
            <a:rPr lang="mr-IN" sz="1200" dirty="0"/>
            <a:t>–</a:t>
          </a:r>
          <a:r>
            <a:rPr lang="es-ES" sz="1200" dirty="0"/>
            <a:t> 14:00 </a:t>
          </a:r>
          <a:endParaRPr lang="es-ES_tradnl" sz="1200" dirty="0"/>
        </a:p>
      </dgm:t>
    </dgm:pt>
    <dgm:pt modelId="{DF73EA37-EB42-474C-8C84-E4F1082181A5}" type="parTrans" cxnId="{D85ACD5D-C5A1-FF49-996F-037126DE35C8}">
      <dgm:prSet/>
      <dgm:spPr/>
      <dgm:t>
        <a:bodyPr/>
        <a:lstStyle/>
        <a:p>
          <a:endParaRPr lang="es-ES_tradnl"/>
        </a:p>
      </dgm:t>
    </dgm:pt>
    <dgm:pt modelId="{4E065838-8E65-D845-ACDF-8F345B614E69}" type="sibTrans" cxnId="{D85ACD5D-C5A1-FF49-996F-037126DE35C8}">
      <dgm:prSet/>
      <dgm:spPr/>
      <dgm:t>
        <a:bodyPr/>
        <a:lstStyle/>
        <a:p>
          <a:endParaRPr lang="es-ES_tradnl"/>
        </a:p>
      </dgm:t>
    </dgm:pt>
    <dgm:pt modelId="{FF64177D-5E08-0149-AF30-D1D8F48A8686}" type="pres">
      <dgm:prSet presAssocID="{690A113B-C307-E54C-A740-5D2AF76D00ED}" presName="linear" presStyleCnt="0">
        <dgm:presLayoutVars>
          <dgm:animLvl val="lvl"/>
          <dgm:resizeHandles val="exact"/>
        </dgm:presLayoutVars>
      </dgm:prSet>
      <dgm:spPr/>
    </dgm:pt>
    <dgm:pt modelId="{0F1B566F-9BDD-CE4E-8360-F3920E22050A}" type="pres">
      <dgm:prSet presAssocID="{FFAF45F6-2FCA-364D-9B63-E9A579160D6B}" presName="parentText" presStyleLbl="node1" presStyleIdx="0" presStyleCnt="1" custLinFactY="-17701" custLinFactNeighborX="13511" custLinFactNeighborY="-100000">
        <dgm:presLayoutVars>
          <dgm:chMax val="0"/>
          <dgm:bulletEnabled val="1"/>
        </dgm:presLayoutVars>
      </dgm:prSet>
      <dgm:spPr/>
    </dgm:pt>
  </dgm:ptLst>
  <dgm:cxnLst>
    <dgm:cxn modelId="{DC9ED30D-AC5C-F74C-971C-B23221EBD8A9}" type="presOf" srcId="{FFAF45F6-2FCA-364D-9B63-E9A579160D6B}" destId="{0F1B566F-9BDD-CE4E-8360-F3920E22050A}" srcOrd="0" destOrd="0" presId="urn:microsoft.com/office/officeart/2005/8/layout/vList2"/>
    <dgm:cxn modelId="{D85ACD5D-C5A1-FF49-996F-037126DE35C8}" srcId="{690A113B-C307-E54C-A740-5D2AF76D00ED}" destId="{FFAF45F6-2FCA-364D-9B63-E9A579160D6B}" srcOrd="0" destOrd="0" parTransId="{DF73EA37-EB42-474C-8C84-E4F1082181A5}" sibTransId="{4E065838-8E65-D845-ACDF-8F345B614E69}"/>
    <dgm:cxn modelId="{8A2DAEA5-4059-B248-8CF2-AFA5C19D441E}" type="presOf" srcId="{690A113B-C307-E54C-A740-5D2AF76D00ED}" destId="{FF64177D-5E08-0149-AF30-D1D8F48A8686}" srcOrd="0" destOrd="0" presId="urn:microsoft.com/office/officeart/2005/8/layout/vList2"/>
    <dgm:cxn modelId="{81A7A648-8AED-E646-8992-4BF3B9C7D382}" type="presParOf" srcId="{FF64177D-5E08-0149-AF30-D1D8F48A8686}" destId="{0F1B566F-9BDD-CE4E-8360-F3920E2205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566F-9BDD-CE4E-8360-F3920E22050A}">
      <dsp:nvSpPr>
        <dsp:cNvPr id="0" name=""/>
        <dsp:cNvSpPr/>
      </dsp:nvSpPr>
      <dsp:spPr>
        <a:xfrm>
          <a:off x="0" y="0"/>
          <a:ext cx="3585826" cy="7894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1" i="1" kern="1200" dirty="0"/>
            <a:t>IBM </a:t>
          </a:r>
          <a:r>
            <a:rPr lang="es-ES_tradnl" sz="1200" b="1" i="1" kern="1200" dirty="0" err="1"/>
            <a:t>Client</a:t>
          </a:r>
          <a:r>
            <a:rPr lang="es-ES_tradnl" sz="1200" b="1" i="1" kern="1200" dirty="0"/>
            <a:t> Center </a:t>
          </a:r>
          <a:r>
            <a:rPr lang="es-ES_tradnl" sz="1200" b="1" i="1" kern="1200" dirty="0" err="1"/>
            <a:t>Technology</a:t>
          </a:r>
          <a:r>
            <a:rPr lang="es-ES_tradnl" sz="1200" b="1" i="1" kern="1200" dirty="0"/>
            <a:t> </a:t>
          </a:r>
          <a:r>
            <a:rPr lang="es-ES_tradnl" sz="1200" b="1" i="1" kern="1200" dirty="0" err="1"/>
            <a:t>Solutions</a:t>
          </a:r>
          <a:endParaRPr lang="es-ES_tradnl" sz="1200" b="1" i="1" kern="1200" dirty="0"/>
        </a:p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IBM Madrid, C/ Santa Hortensia 26 – 28 Madrid 28002</a:t>
          </a:r>
        </a:p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Horario: </a:t>
          </a:r>
          <a:r>
            <a:rPr lang="es-ES" sz="1200" kern="1200" dirty="0"/>
            <a:t>09:30 </a:t>
          </a:r>
          <a:r>
            <a:rPr lang="mr-IN" sz="1200" kern="1200" dirty="0"/>
            <a:t>–</a:t>
          </a:r>
          <a:r>
            <a:rPr lang="es-ES" sz="1200" kern="1200" dirty="0"/>
            <a:t> 14:00 </a:t>
          </a:r>
          <a:endParaRPr lang="es-ES_tradnl" sz="1200" kern="1200" dirty="0"/>
        </a:p>
      </dsp:txBody>
      <dsp:txXfrm>
        <a:off x="38536" y="38536"/>
        <a:ext cx="3508754" cy="712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0EEC-B429-A549-9BCD-5C7F534FD767}" type="datetimeFigureOut">
              <a:rPr lang="es-ES_tradnl" smtClean="0"/>
              <a:t>17/08/2018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F6F95-4689-D645-AF64-8B699AC90A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484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F6F95-4689-D645-AF64-8B699AC90AF9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678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3" y="6448040"/>
            <a:ext cx="5143500" cy="1725606"/>
          </a:xfrm>
        </p:spPr>
        <p:txBody>
          <a:bodyPr wrap="none" anchor="t">
            <a:normAutofit/>
          </a:bodyPr>
          <a:lstStyle>
            <a:lvl1pPr algn="r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5532047"/>
            <a:ext cx="5143500" cy="893422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65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08122"/>
            <a:ext cx="5915025" cy="1183513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381" y="1426283"/>
            <a:ext cx="5915025" cy="488183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491634"/>
            <a:ext cx="5914132" cy="985793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12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3"/>
            <a:ext cx="5915025" cy="5105164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4688"/>
            <a:ext cx="5914132" cy="2169304"/>
          </a:xfrm>
        </p:spPr>
        <p:txBody>
          <a:bodyPr anchor="ctr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998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527403"/>
            <a:ext cx="5232798" cy="4323084"/>
          </a:xfrm>
        </p:spPr>
        <p:txBody>
          <a:bodyPr anchor="ctr"/>
          <a:lstStyle>
            <a:lvl1pPr>
              <a:defRPr sz="2475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61360"/>
            <a:ext cx="4923168" cy="792954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487" y="6502498"/>
            <a:ext cx="5913239" cy="2151494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962" y="1136524"/>
            <a:ext cx="342900" cy="8446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1269" y="3962400"/>
            <a:ext cx="342900" cy="8446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9682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1177"/>
            <a:ext cx="5915025" cy="3628206"/>
          </a:xfr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006395"/>
            <a:ext cx="5914132" cy="1647597"/>
          </a:xfrm>
        </p:spPr>
        <p:txBody>
          <a:bodyPr anchor="t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045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2221" y="2724150"/>
            <a:ext cx="1657613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3199" y="3714750"/>
            <a:ext cx="1646635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0747" y="2724150"/>
            <a:ext cx="1651636" cy="83237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74811" y="3714750"/>
            <a:ext cx="1657572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03833" y="2724150"/>
            <a:ext cx="1649314" cy="832378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03833" y="3714750"/>
            <a:ext cx="1649314" cy="518459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997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9298" y="6207505"/>
            <a:ext cx="1653779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9298" y="3259178"/>
            <a:ext cx="1653779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9298" y="7039885"/>
            <a:ext cx="1653779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0061" y="6207505"/>
            <a:ext cx="1648421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70060" y="3259178"/>
            <a:ext cx="1648421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69300" y="7039883"/>
            <a:ext cx="1650604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89932" y="6207505"/>
            <a:ext cx="1649314" cy="832378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389931" y="3259178"/>
            <a:ext cx="1649314" cy="22013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389861" y="7039881"/>
            <a:ext cx="1651499" cy="95216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451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76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90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4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80674" y="6448040"/>
            <a:ext cx="5143500" cy="1725606"/>
          </a:xfrm>
        </p:spPr>
        <p:txBody>
          <a:bodyPr wrap="none" anchor="t">
            <a:normAutofit/>
          </a:bodyPr>
          <a:lstStyle>
            <a:lvl1pPr algn="l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80674" y="5532046"/>
            <a:ext cx="5143500" cy="8924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4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637014"/>
            <a:ext cx="2826684" cy="6285266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4910" y="2637014"/>
            <a:ext cx="2831603" cy="6285266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6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428347"/>
            <a:ext cx="2826684" cy="1190095"/>
          </a:xfrm>
        </p:spPr>
        <p:txBody>
          <a:bodyPr anchor="b">
            <a:normAutofit/>
          </a:bodyPr>
          <a:lstStyle>
            <a:lvl1pPr marL="0" indent="0">
              <a:buNone/>
              <a:defRPr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0" y="3618442"/>
            <a:ext cx="2826684" cy="5322183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4910" y="2428347"/>
            <a:ext cx="2832496" cy="119009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4910" y="3618442"/>
            <a:ext cx="2832496" cy="5322183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02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2971800"/>
            <a:ext cx="2054264" cy="550562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91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1" y="2971800"/>
            <a:ext cx="2054264" cy="550562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2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637014"/>
            <a:ext cx="5756513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26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3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hyperlink" Target="https://iccts.eu-gb.mybluemix.net/calendario/20septSPSS.php" TargetMode="External"/><Relationship Id="rId5" Type="http://schemas.openxmlformats.org/officeDocument/2006/relationships/diagramData" Target="../diagrams/data1.xml"/><Relationship Id="rId10" Type="http://schemas.openxmlformats.org/officeDocument/2006/relationships/hyperlink" Target="https://iccts.eu-gb.mybluemix.net/calendario" TargetMode="Externa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171" y="-58766"/>
            <a:ext cx="6459900" cy="1515966"/>
          </a:xfrm>
        </p:spPr>
        <p:txBody>
          <a:bodyPr>
            <a:noAutofit/>
          </a:bodyPr>
          <a:lstStyle/>
          <a:p>
            <a:pPr algn="ctr"/>
            <a:br>
              <a:rPr lang="es-ES_tradnl" sz="3600">
                <a:effectLst/>
              </a:rPr>
            </a:br>
            <a:r>
              <a:rPr lang="es-ES_tradnl" sz="3600">
                <a:effectLst/>
              </a:rPr>
              <a:t>Análisis </a:t>
            </a:r>
            <a:r>
              <a:rPr lang="es-ES_tradnl" sz="3600" dirty="0">
                <a:effectLst/>
              </a:rPr>
              <a:t>Predictivo en 20 minutos </a:t>
            </a:r>
            <a:br>
              <a:rPr lang="en-GB" sz="3600" dirty="0">
                <a:effectLst/>
              </a:rPr>
            </a:br>
            <a:r>
              <a:rPr lang="es-ES_tradnl" sz="3600" dirty="0">
                <a:effectLst/>
              </a:rPr>
              <a:t>con IBM SPSS </a:t>
            </a:r>
            <a:r>
              <a:rPr lang="es-ES_tradnl" sz="3600" dirty="0" err="1">
                <a:effectLst/>
              </a:rPr>
              <a:t>Modeler</a:t>
            </a:r>
            <a:r>
              <a:rPr lang="en-GB" sz="3600" dirty="0">
                <a:effectLst/>
              </a:rPr>
              <a:t> </a:t>
            </a:r>
            <a:endParaRPr lang="es-ES_tradnl" sz="3600" dirty="0">
              <a:effectLst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89872" y="43041"/>
            <a:ext cx="2696639" cy="433460"/>
          </a:xfrm>
        </p:spPr>
        <p:txBody>
          <a:bodyPr/>
          <a:lstStyle/>
          <a:p>
            <a:pPr algn="ctr"/>
            <a:r>
              <a:rPr lang="es-ES_tradnl" dirty="0"/>
              <a:t>IBM </a:t>
            </a:r>
            <a:r>
              <a:rPr lang="es-ES_tradnl" dirty="0" err="1"/>
              <a:t>Proof</a:t>
            </a:r>
            <a:r>
              <a:rPr lang="es-ES_tradnl" dirty="0"/>
              <a:t> of </a:t>
            </a:r>
            <a:r>
              <a:rPr lang="es-ES_tradnl" dirty="0" err="1"/>
              <a:t>Technology</a:t>
            </a:r>
            <a:endParaRPr lang="es-ES_tradnl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210062114"/>
              </p:ext>
            </p:extLst>
          </p:nvPr>
        </p:nvGraphicFramePr>
        <p:xfrm>
          <a:off x="2917784" y="1586429"/>
          <a:ext cx="3585826" cy="78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253415" y="2611239"/>
            <a:ext cx="6282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Los </a:t>
            </a:r>
            <a:r>
              <a:rPr lang="es-ES_tradnl" sz="1600" b="1" dirty="0"/>
              <a:t>“</a:t>
            </a:r>
            <a:r>
              <a:rPr lang="es-ES_tradnl" sz="1600" b="1" dirty="0" err="1"/>
              <a:t>Proofs</a:t>
            </a:r>
            <a:r>
              <a:rPr lang="es-ES_tradnl" sz="1600" b="1" dirty="0"/>
              <a:t> of </a:t>
            </a:r>
            <a:r>
              <a:rPr lang="es-ES_tradnl" sz="1600" b="1" dirty="0" err="1"/>
              <a:t>Technology</a:t>
            </a:r>
            <a:r>
              <a:rPr lang="es-ES_tradnl" sz="1600" b="1" dirty="0"/>
              <a:t>” (</a:t>
            </a:r>
            <a:r>
              <a:rPr lang="es-ES_tradnl" sz="1600" b="1" dirty="0" err="1"/>
              <a:t>PoT</a:t>
            </a:r>
            <a:r>
              <a:rPr lang="es-ES_tradnl" sz="1600" b="1" dirty="0"/>
              <a:t>) </a:t>
            </a:r>
            <a:r>
              <a:rPr lang="es-ES_tradnl" sz="1600" dirty="0"/>
              <a:t>muestran las soluciones y productos de IBM a través de presentaciones teóricas y ejercicios prácticos en laboratorios. Los </a:t>
            </a:r>
            <a:r>
              <a:rPr lang="es-ES_tradnl" sz="1600" dirty="0" err="1"/>
              <a:t>PoTs</a:t>
            </a:r>
            <a:r>
              <a:rPr lang="es-ES_tradnl" sz="1600" dirty="0"/>
              <a:t> no son un curso completo de aprendizaje sino una demostración tecnológica.</a:t>
            </a:r>
            <a:endParaRPr lang="en-GB" sz="1600" dirty="0"/>
          </a:p>
          <a:p>
            <a:r>
              <a:rPr lang="es-ES_tradnl" sz="1600" dirty="0"/>
              <a:t> </a:t>
            </a:r>
            <a:endParaRPr lang="en-GB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1783" y="4260239"/>
            <a:ext cx="6371827" cy="34163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s-ES_tradnl" dirty="0"/>
              <a:t>Bienvenida e introducción a IBM SPSS </a:t>
            </a:r>
            <a:r>
              <a:rPr lang="es-ES_tradnl" dirty="0" err="1"/>
              <a:t>Modeler</a:t>
            </a:r>
            <a:r>
              <a:rPr lang="es-ES_tradnl" dirty="0"/>
              <a:t> Premium</a:t>
            </a:r>
            <a:endParaRPr lang="en-GB" dirty="0"/>
          </a:p>
          <a:p>
            <a:pPr marL="285750" lvl="0" indent="-285750">
              <a:buFont typeface="Arial" charset="0"/>
              <a:buChar char="•"/>
            </a:pPr>
            <a:r>
              <a:rPr lang="es-ES_tradnl" dirty="0"/>
              <a:t>Solución de problemas con el Análisis Predictivo</a:t>
            </a:r>
            <a:endParaRPr lang="en-GB" dirty="0"/>
          </a:p>
          <a:p>
            <a:pPr lvl="1"/>
            <a:r>
              <a:rPr lang="es-ES_tradnl" dirty="0"/>
              <a:t>Modelos predictivos con IBM SPSS </a:t>
            </a:r>
            <a:r>
              <a:rPr lang="es-ES_tradnl" dirty="0" err="1"/>
              <a:t>Modeler</a:t>
            </a:r>
            <a:r>
              <a:rPr lang="es-ES_tradnl" dirty="0"/>
              <a:t> Premium</a:t>
            </a:r>
            <a:endParaRPr lang="en-GB" dirty="0"/>
          </a:p>
          <a:p>
            <a:pPr lvl="2"/>
            <a:r>
              <a:rPr lang="es-ES_tradnl" dirty="0"/>
              <a:t>Selección de variables y preparación de datos</a:t>
            </a:r>
            <a:endParaRPr lang="en-GB" dirty="0"/>
          </a:p>
          <a:p>
            <a:pPr lvl="2"/>
            <a:r>
              <a:rPr lang="es-ES_tradnl" dirty="0"/>
              <a:t>Selección de algoritmos de modelado</a:t>
            </a:r>
            <a:endParaRPr lang="en-GB" dirty="0"/>
          </a:p>
          <a:p>
            <a:pPr lvl="2"/>
            <a:r>
              <a:rPr lang="es-ES_tradnl" dirty="0"/>
              <a:t>Evaluación de modelos</a:t>
            </a:r>
            <a:endParaRPr lang="en-GB" dirty="0"/>
          </a:p>
          <a:p>
            <a:r>
              <a:rPr lang="es-ES_tradnl" dirty="0"/>
              <a:t>Pausa (15´)</a:t>
            </a: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s-ES" dirty="0"/>
              <a:t>Minería de textos con SPSS </a:t>
            </a:r>
            <a:r>
              <a:rPr lang="es-ES" dirty="0" err="1"/>
              <a:t>Modeler</a:t>
            </a:r>
            <a:r>
              <a:rPr lang="es-ES" dirty="0"/>
              <a:t> Text </a:t>
            </a:r>
            <a:r>
              <a:rPr lang="es-ES" dirty="0" err="1"/>
              <a:t>Analytics</a:t>
            </a:r>
            <a:endParaRPr lang="en-GB" dirty="0"/>
          </a:p>
          <a:p>
            <a:pPr lvl="2"/>
            <a:r>
              <a:rPr lang="es-ES_tradnl" dirty="0"/>
              <a:t>Reglas de procesamiento de lenguaje natural</a:t>
            </a:r>
            <a:endParaRPr lang="en-GB" dirty="0"/>
          </a:p>
          <a:p>
            <a:pPr lvl="2"/>
            <a:r>
              <a:rPr lang="es-ES_tradnl" dirty="0"/>
              <a:t>Categorización de textos</a:t>
            </a:r>
            <a:endParaRPr lang="en-GB" dirty="0"/>
          </a:p>
          <a:p>
            <a:pPr marL="285750" lvl="0" indent="-285750">
              <a:buFont typeface="Arial" charset="0"/>
              <a:buChar char="•"/>
            </a:pPr>
            <a:r>
              <a:rPr lang="es-ES_tradnl" dirty="0"/>
              <a:t>Presentación de las novedades de las últimas versiones IBM SPSS </a:t>
            </a:r>
            <a:r>
              <a:rPr lang="es-ES_tradnl" dirty="0" err="1"/>
              <a:t>Modeler</a:t>
            </a:r>
            <a:r>
              <a:rPr lang="es-ES_tradnl" dirty="0"/>
              <a:t> Premium</a:t>
            </a:r>
            <a:endParaRPr lang="en-GB" dirty="0"/>
          </a:p>
        </p:txBody>
      </p:sp>
      <p:grpSp>
        <p:nvGrpSpPr>
          <p:cNvPr id="12" name="Agrupar 11"/>
          <p:cNvGrpSpPr/>
          <p:nvPr/>
        </p:nvGrpSpPr>
        <p:grpSpPr>
          <a:xfrm>
            <a:off x="2224144" y="3672390"/>
            <a:ext cx="1204856" cy="547910"/>
            <a:chOff x="0" y="0"/>
            <a:chExt cx="3585826" cy="676332"/>
          </a:xfrm>
        </p:grpSpPr>
        <p:sp>
          <p:nvSpPr>
            <p:cNvPr id="13" name="Rectángulo redondeado 12"/>
            <p:cNvSpPr/>
            <p:nvPr/>
          </p:nvSpPr>
          <p:spPr>
            <a:xfrm>
              <a:off x="0" y="0"/>
              <a:ext cx="3585826" cy="655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ángulo 13"/>
            <p:cNvSpPr/>
            <p:nvPr/>
          </p:nvSpPr>
          <p:spPr>
            <a:xfrm>
              <a:off x="31985" y="85100"/>
              <a:ext cx="3521857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b="1" kern="1200" dirty="0"/>
                <a:t>AGENDA</a:t>
              </a:r>
              <a:endParaRPr lang="es-ES_tradnl" sz="2000" kern="1200" dirty="0"/>
            </a:p>
          </p:txBody>
        </p:sp>
      </p:grpSp>
      <p:sp>
        <p:nvSpPr>
          <p:cNvPr id="19" name="CuadroTexto 18"/>
          <p:cNvSpPr txBox="1"/>
          <p:nvPr/>
        </p:nvSpPr>
        <p:spPr>
          <a:xfrm>
            <a:off x="356779" y="8959888"/>
            <a:ext cx="6178684" cy="646331"/>
          </a:xfrm>
          <a:prstGeom prst="rect">
            <a:avLst/>
          </a:prstGeom>
          <a:noFill/>
          <a:ln w="444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Consulte nuestro calendario de eventos en:</a:t>
            </a:r>
          </a:p>
          <a:p>
            <a:pPr algn="ctr"/>
            <a:r>
              <a:rPr lang="es-ES" dirty="0">
                <a:ea typeface="Arial Narrow" charset="0"/>
                <a:cs typeface="Arial Narrow" charset="0"/>
                <a:hlinkClick r:id="rId10"/>
              </a:rPr>
              <a:t>https://iccts.eu-gb.mybluemix.net/calendario</a:t>
            </a:r>
            <a:endParaRPr lang="es-ES_tradnl" dirty="0"/>
          </a:p>
        </p:txBody>
      </p:sp>
      <p:sp>
        <p:nvSpPr>
          <p:cNvPr id="21" name="Right Arrow 2"/>
          <p:cNvSpPr>
            <a:spLocks noChangeArrowheads="1"/>
          </p:cNvSpPr>
          <p:nvPr/>
        </p:nvSpPr>
        <p:spPr bwMode="auto">
          <a:xfrm>
            <a:off x="572839" y="9329765"/>
            <a:ext cx="320040" cy="198120"/>
          </a:xfrm>
          <a:prstGeom prst="rightArrow">
            <a:avLst>
              <a:gd name="adj1" fmla="val 50000"/>
              <a:gd name="adj2" fmla="val 50002"/>
            </a:avLst>
          </a:prstGeom>
          <a:solidFill>
            <a:srgbClr val="F79646"/>
          </a:solidFill>
          <a:ln w="25400">
            <a:solidFill>
              <a:srgbClr val="974706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s-ES_tradnl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7" name="Rectángulo redondeado 26"/>
          <p:cNvSpPr/>
          <p:nvPr/>
        </p:nvSpPr>
        <p:spPr>
          <a:xfrm>
            <a:off x="399531" y="7756439"/>
            <a:ext cx="6234265" cy="923736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b="1" dirty="0">
                <a:latin typeface="+mj-lt"/>
                <a:ea typeface="Arial Narrow" charset="0"/>
                <a:cs typeface="Arial Narrow" charset="0"/>
              </a:rPr>
              <a:t>INSCRIPCIÓN</a:t>
            </a:r>
          </a:p>
          <a:p>
            <a:pPr algn="ctr"/>
            <a:r>
              <a:rPr lang="es-ES" dirty="0">
                <a:ea typeface="Arial Narrow" charset="0"/>
                <a:cs typeface="Arial Narrow" charset="0"/>
                <a:hlinkClick r:id="rId11"/>
              </a:rPr>
              <a:t>https://iccts.eu-gb.mybluemix.net/calendario</a:t>
            </a:r>
            <a:r>
              <a:rPr lang="es-ES">
                <a:ea typeface="Arial Narrow" charset="0"/>
                <a:cs typeface="Arial Narrow" charset="0"/>
                <a:hlinkClick r:id="rId11"/>
              </a:rPr>
              <a:t>/20septSPSS</a:t>
            </a:r>
            <a:r>
              <a:rPr lang="es-ES" dirty="0">
                <a:ea typeface="Arial Narrow" charset="0"/>
                <a:cs typeface="Arial Narrow" charset="0"/>
                <a:hlinkClick r:id="rId11"/>
              </a:rPr>
              <a:t>.php</a:t>
            </a:r>
            <a:endParaRPr lang="es-ES_tradnl" dirty="0">
              <a:ea typeface="Arial Narrow" charset="0"/>
              <a:cs typeface="Arial Narrow" charset="0"/>
            </a:endParaRPr>
          </a:p>
          <a:p>
            <a:pPr algn="ctr"/>
            <a:endParaRPr lang="es-ES_tradnl" dirty="0"/>
          </a:p>
        </p:txBody>
      </p:sp>
      <p:sp>
        <p:nvSpPr>
          <p:cNvPr id="28" name="CuadroTexto 27"/>
          <p:cNvSpPr txBox="1"/>
          <p:nvPr/>
        </p:nvSpPr>
        <p:spPr>
          <a:xfrm>
            <a:off x="0" y="1624095"/>
            <a:ext cx="2757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>
                <a:solidFill>
                  <a:schemeClr val="accent1"/>
                </a:solidFill>
              </a:rPr>
              <a:t>Madrid </a:t>
            </a:r>
          </a:p>
          <a:p>
            <a:pPr algn="ctr"/>
            <a:r>
              <a:rPr lang="es-ES_tradnl" sz="2000" b="1" dirty="0">
                <a:solidFill>
                  <a:schemeClr val="accent1"/>
                </a:solidFill>
              </a:rPr>
              <a:t>20 de Septiembre, 2018</a:t>
            </a:r>
          </a:p>
        </p:txBody>
      </p:sp>
    </p:spTree>
    <p:extLst>
      <p:ext uri="{BB962C8B-B14F-4D97-AF65-F5344CB8AC3E}">
        <p14:creationId xmlns:p14="http://schemas.microsoft.com/office/powerpoint/2010/main" val="269516327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179</Words>
  <Application>Microsoft Office PowerPoint</Application>
  <PresentationFormat>A4 Paper (210x297 mm)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Corbel</vt:lpstr>
      <vt:lpstr>Profundidad</vt:lpstr>
      <vt:lpstr> Análisis Predictivo en 20 minutos  con IBM SPSS Modeler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AMAIA Aguerri Benavides</dc:creator>
  <cp:lastModifiedBy>Ricardo Santos Mesa</cp:lastModifiedBy>
  <cp:revision>22</cp:revision>
  <cp:lastPrinted>2018-01-10T10:12:15Z</cp:lastPrinted>
  <dcterms:created xsi:type="dcterms:W3CDTF">2018-01-09T14:17:18Z</dcterms:created>
  <dcterms:modified xsi:type="dcterms:W3CDTF">2018-08-17T09:23:34Z</dcterms:modified>
</cp:coreProperties>
</file>