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8A6164-375C-4100-809D-970FA31241DE}" v="3718" dt="2021-05-18T22:20:39.059"/>
    <p1510:client id="{224CC9B6-A6C2-46C7-BBB9-C6A60C5C4540}" v="35" dt="2020-10-29T00:07:35.914"/>
    <p1510:client id="{FF36AAF9-E8E8-426D-A350-9879B80C569E}" v="1181" dt="2021-05-18T22:44:23.498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82011" autoAdjust="0"/>
  </p:normalViewPr>
  <p:slideViewPr>
    <p:cSldViewPr snapToGrid="0" snapToObjects="1" showGuides="1">
      <p:cViewPr varScale="1">
        <p:scale>
          <a:sx n="67" d="100"/>
          <a:sy n="67" d="100"/>
        </p:scale>
        <p:origin x="113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83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36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27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19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03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03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67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1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8.xml"/><Relationship Id="rId12" Type="http://schemas.openxmlformats.org/officeDocument/2006/relationships/customXml" Target="../ink/ink13.xml"/><Relationship Id="rId17" Type="http://schemas.openxmlformats.org/officeDocument/2006/relationships/customXml" Target="../ink/ink14.xml"/><Relationship Id="rId25" Type="http://schemas.openxmlformats.org/officeDocument/2006/relationships/customXml" Target="../ink/ink20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6.xml"/><Relationship Id="rId29" Type="http://schemas.openxmlformats.org/officeDocument/2006/relationships/customXml" Target="../ink/ink24.xml"/><Relationship Id="rId1" Type="http://schemas.openxmlformats.org/officeDocument/2006/relationships/slideLayout" Target="../slideLayouts/slideLayout4.xml"/><Relationship Id="rId11" Type="http://schemas.openxmlformats.org/officeDocument/2006/relationships/customXml" Target="../ink/ink12.xml"/><Relationship Id="rId24" Type="http://schemas.openxmlformats.org/officeDocument/2006/relationships/customXml" Target="../ink/ink19.xml"/><Relationship Id="rId32" Type="http://schemas.openxmlformats.org/officeDocument/2006/relationships/customXml" Target="../ink/ink27.xml"/><Relationship Id="rId23" Type="http://schemas.openxmlformats.org/officeDocument/2006/relationships/customXml" Target="../ink/ink18.xml"/><Relationship Id="rId28" Type="http://schemas.openxmlformats.org/officeDocument/2006/relationships/customXml" Target="../ink/ink23.xml"/><Relationship Id="rId36" Type="http://schemas.openxmlformats.org/officeDocument/2006/relationships/image" Target="../media/image7.png"/><Relationship Id="rId10" Type="http://schemas.openxmlformats.org/officeDocument/2006/relationships/customXml" Target="../ink/ink11.xml"/><Relationship Id="rId19" Type="http://schemas.openxmlformats.org/officeDocument/2006/relationships/customXml" Target="../ink/ink15.xml"/><Relationship Id="rId31" Type="http://schemas.openxmlformats.org/officeDocument/2006/relationships/customXml" Target="../ink/ink26.xml"/><Relationship Id="rId4" Type="http://schemas.openxmlformats.org/officeDocument/2006/relationships/customXml" Target="../ink/ink9.xml"/><Relationship Id="rId9" Type="http://schemas.openxmlformats.org/officeDocument/2006/relationships/customXml" Target="../ink/ink10.xml"/><Relationship Id="rId22" Type="http://schemas.openxmlformats.org/officeDocument/2006/relationships/customXml" Target="../ink/ink17.xml"/><Relationship Id="rId27" Type="http://schemas.openxmlformats.org/officeDocument/2006/relationships/customXml" Target="../ink/ink22.xml"/><Relationship Id="rId30" Type="http://schemas.openxmlformats.org/officeDocument/2006/relationships/customXml" Target="../ink/ink25.xml"/><Relationship Id="rId35" Type="http://schemas.openxmlformats.org/officeDocument/2006/relationships/customXml" Target="../ink/ink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dataplatform.cloud.ibm.com/dashboards/76b49209-505f-4563-8266-6e880e5999db/view/0562fc2c3ab62ed76debd4e4079e7f037c31270ee7bbd55581827b4959657897f06d46c0c8791f5fdc10046bf1ef410d9b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13" Type="http://schemas.openxmlformats.org/officeDocument/2006/relationships/image" Target="../media/image18.png"/><Relationship Id="rId18" Type="http://schemas.openxmlformats.org/officeDocument/2006/relationships/customXml" Target="../ink/ink39.xml"/><Relationship Id="rId3" Type="http://schemas.openxmlformats.org/officeDocument/2006/relationships/customXml" Target="../ink/ink30.xml"/><Relationship Id="rId7" Type="http://schemas.openxmlformats.org/officeDocument/2006/relationships/image" Target="../media/image5.png"/><Relationship Id="rId12" Type="http://schemas.openxmlformats.org/officeDocument/2006/relationships/customXml" Target="../ink/ink34.xml"/><Relationship Id="rId17" Type="http://schemas.openxmlformats.org/officeDocument/2006/relationships/customXml" Target="../ink/ink38.xml"/><Relationship Id="rId2" Type="http://schemas.openxmlformats.org/officeDocument/2006/relationships/image" Target="../media/image8.png"/><Relationship Id="rId16" Type="http://schemas.openxmlformats.org/officeDocument/2006/relationships/customXml" Target="../ink/ink37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6.xml"/><Relationship Id="rId10" Type="http://schemas.openxmlformats.org/officeDocument/2006/relationships/customXml" Target="../ink/ink33.xml"/><Relationship Id="rId9" Type="http://schemas.openxmlformats.org/officeDocument/2006/relationships/customXml" Target="../ink/ink32.xml"/><Relationship Id="rId14" Type="http://schemas.openxmlformats.org/officeDocument/2006/relationships/customXml" Target="../ink/ink3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608" y="1825625"/>
            <a:ext cx="5966292" cy="1991995"/>
          </a:xfrm>
        </p:spPr>
        <p:txBody>
          <a:bodyPr anchor="t">
            <a:noAutofit/>
          </a:bodyPr>
          <a:lstStyle/>
          <a:p>
            <a:pPr algn="ctr"/>
            <a:r>
              <a:rPr lang="en-US" b="1" dirty="0">
                <a:latin typeface="IBM Plex Mono SemiBold"/>
              </a:rPr>
              <a:t>Stack Overflow Developer Survey</a:t>
            </a:r>
          </a:p>
          <a:p>
            <a:pPr algn="ctr"/>
            <a:r>
              <a:rPr lang="en-US" b="1" dirty="0">
                <a:latin typeface="IBM Plex Mono SemiBold"/>
              </a:rPr>
              <a:t>Analysis</a:t>
            </a:r>
            <a:br>
              <a:rPr lang="en-US" b="1" dirty="0"/>
            </a:br>
            <a:endParaRPr lang="en-US" b="1">
              <a:solidFill>
                <a:srgbClr val="0E659B"/>
              </a:solidFill>
              <a:latin typeface="IBM Plex Mono SemiBol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2220" y="3961655"/>
            <a:ext cx="5181600" cy="22153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latin typeface="IBM Plex Mono Text"/>
              </a:rPr>
              <a:t>By Javier A. Jaime-Serrano</a:t>
            </a:r>
            <a:endParaRPr lang="en-US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>
                <a:latin typeface="IBM Plex Mono Text"/>
              </a:rPr>
              <a:t>May 18th, 2021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990" y="191336"/>
            <a:ext cx="11250862" cy="1352299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IBM Plex Mono Text"/>
              </a:rPr>
              <a:t>Open Source databases are being preferred </a:t>
            </a:r>
          </a:p>
          <a:p>
            <a:r>
              <a:rPr lang="en-US" dirty="0">
                <a:latin typeface="IBM Plex Mono Text"/>
              </a:rPr>
              <a:t>PostgreSQL the most desired relational database</a:t>
            </a:r>
          </a:p>
          <a:p>
            <a:r>
              <a:rPr lang="en-US" dirty="0">
                <a:latin typeface="IBM Plex Mono Text"/>
              </a:rPr>
              <a:t>NoSQL MongoDB and Redis are becoming favorites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dirty="0">
                <a:latin typeface="IBM Plex Mono Text"/>
              </a:rPr>
              <a:t>Business still using relational databases but prefer Open Source</a:t>
            </a:r>
          </a:p>
          <a:p>
            <a:r>
              <a:rPr lang="en-US" dirty="0">
                <a:latin typeface="IBM Plex Mono Text"/>
              </a:rPr>
              <a:t>MySQL and SQL Server are being challenged</a:t>
            </a:r>
          </a:p>
          <a:p>
            <a:r>
              <a:rPr lang="en-US" dirty="0">
                <a:latin typeface="IBM Plex Mono Text"/>
              </a:rPr>
              <a:t>NoSQL databases are more commonly used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DASHBOARDS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10805" y="1690688"/>
            <a:ext cx="7068725" cy="40207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latin typeface="IBM Plex Mono Text"/>
              </a:rPr>
              <a:t>DASHBOARDS LINK </a:t>
            </a:r>
          </a:p>
          <a:p>
            <a:pPr marL="0" indent="0" algn="ctr">
              <a:buNone/>
            </a:pPr>
            <a:r>
              <a:rPr lang="en-US" sz="2400" dirty="0">
                <a:latin typeface="IBM Plex Mono Text"/>
                <a:hlinkClick r:id="rId2"/>
              </a:rPr>
              <a:t>https://dataplatform.cloud.ibm.com/dashboards/76b49209-505f-4563-8266-6e880e5999db/view/0562fc2c3ab62ed76debd4e4079e7f037c31270ee7bbd55581827b4959657897f06d46c0c8791f5fdc10046bf1ef410d9b</a:t>
            </a:r>
            <a:endParaRPr lang="en-US" sz="2400">
              <a:latin typeface="IBM Plex Mono Tex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3EFC507A-F61D-4F11-BA3A-13571DF2F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10" y="44119"/>
            <a:ext cx="11488141" cy="674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1521AC98-5C53-4113-AF2D-896CF4EFD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90" y="65774"/>
            <a:ext cx="11398155" cy="676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0EAA5452-1306-432B-BFD5-51A10E9C7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97" y="75526"/>
            <a:ext cx="11671110" cy="671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r>
              <a:rPr lang="en-US" dirty="0">
                <a:latin typeface="IBM Plex Mono Text"/>
              </a:rPr>
              <a:t>The most popular languages to learn, Python for DS, AI &amp; ML</a:t>
            </a:r>
          </a:p>
          <a:p>
            <a:r>
              <a:rPr lang="en-US" dirty="0">
                <a:latin typeface="IBM Plex Mono Text"/>
              </a:rPr>
              <a:t>Need  training and reskilling of workers</a:t>
            </a:r>
            <a:endParaRPr lang="en-US"/>
          </a:p>
          <a:p>
            <a:r>
              <a:rPr lang="en-US" dirty="0">
                <a:latin typeface="IBM Plex Mono Text"/>
              </a:rPr>
              <a:t>Need to improve female participation</a:t>
            </a:r>
            <a:endParaRPr lang="en-US" dirty="0"/>
          </a:p>
          <a:p>
            <a:r>
              <a:rPr lang="en-US" dirty="0">
                <a:latin typeface="IBM Plex Mono Text"/>
              </a:rPr>
              <a:t>Salary will follows skills needs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IBM Plex Mono Text"/>
              </a:rPr>
              <a:t>JavaScript continue to lead, for web development</a:t>
            </a:r>
          </a:p>
          <a:p>
            <a:r>
              <a:rPr lang="en-US" dirty="0">
                <a:latin typeface="IBM Plex Mono Text"/>
              </a:rPr>
              <a:t>Python the most desirable for Data Science and AI/ML</a:t>
            </a:r>
          </a:p>
          <a:p>
            <a:r>
              <a:rPr lang="en-US" dirty="0">
                <a:latin typeface="IBM Plex Mono Text"/>
              </a:rPr>
              <a:t>The average salary is passing the six figures (USD)</a:t>
            </a:r>
          </a:p>
          <a:p>
            <a:r>
              <a:rPr lang="en-US" dirty="0">
                <a:latin typeface="IBM Plex Mono Text"/>
              </a:rPr>
              <a:t>The gender gap in technology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IBM Plex Mono Text"/>
              </a:rPr>
              <a:t>Business are adapting to new technologies: Cloud, Open Source, NoSQL etc.</a:t>
            </a:r>
          </a:p>
          <a:p>
            <a:r>
              <a:rPr lang="en-US" dirty="0">
                <a:latin typeface="IBM Plex Mono Text"/>
              </a:rPr>
              <a:t>Salaries are increasing according to skills needs</a:t>
            </a:r>
          </a:p>
          <a:p>
            <a:r>
              <a:rPr lang="en-US" dirty="0">
                <a:latin typeface="IBM Plex Mono Text"/>
              </a:rPr>
              <a:t>Watch the gender gap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IBM Plex Mono Text"/>
              </a:rPr>
              <a:t>The technology trends show us the languages to choose and learn</a:t>
            </a:r>
            <a:endParaRPr lang="en-US" dirty="0"/>
          </a:p>
          <a:p>
            <a:r>
              <a:rPr lang="en-US" dirty="0">
                <a:latin typeface="IBM Plex Mono Text"/>
              </a:rPr>
              <a:t>Business need to adapt fast</a:t>
            </a:r>
            <a:endParaRPr lang="en-US" dirty="0"/>
          </a:p>
          <a:p>
            <a:r>
              <a:rPr lang="en-US" dirty="0">
                <a:latin typeface="IBM Plex Mono Text"/>
              </a:rPr>
              <a:t>The gender gap need to be narrowed</a:t>
            </a:r>
            <a:endParaRPr lang="en-US" dirty="0"/>
          </a:p>
          <a:p>
            <a:r>
              <a:rPr lang="en-US" dirty="0">
                <a:latin typeface="IBM Plex Mono Text"/>
              </a:rPr>
              <a:t>Web development and JavaScript will continue to be important</a:t>
            </a:r>
            <a:endParaRPr lang="en-US" dirty="0"/>
          </a:p>
          <a:p>
            <a:r>
              <a:rPr lang="en-US" dirty="0">
                <a:latin typeface="IBM Plex Mono Text"/>
              </a:rPr>
              <a:t>Data Science and AI/ML will continue to prop Python to the top</a:t>
            </a:r>
          </a:p>
          <a:p>
            <a:r>
              <a:rPr lang="en-US" dirty="0">
                <a:latin typeface="IBM Plex Mono Text"/>
              </a:rPr>
              <a:t>NoSQL Databases to be more common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77A733-11FF-4A33-8180-CD64965838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69130" y="1825625"/>
            <a:ext cx="7326630" cy="4351338"/>
          </a:xfr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7688580" cy="1339417"/>
          </a:xfrm>
        </p:spPr>
        <p:txBody>
          <a:bodyPr anchor="ctr">
            <a:normAutofit/>
          </a:bodyPr>
          <a:lstStyle/>
          <a:p>
            <a:r>
              <a:rPr lang="en-US" dirty="0"/>
              <a:t>GITHUB JOB POSTINGS</a:t>
            </a:r>
          </a:p>
        </p:txBody>
      </p:sp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A2B35CDD-1CC0-48EB-9465-12C059920A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3400" y="1936966"/>
            <a:ext cx="11125199" cy="3740727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8B598E-A647-481F-B96D-63777F388CC2}"/>
              </a:ext>
            </a:extLst>
          </p:cNvPr>
          <p:cNvSpPr>
            <a:spLocks noGrp="1"/>
          </p:cNvSpPr>
          <p:nvPr/>
        </p:nvSpPr>
        <p:spPr>
          <a:xfrm>
            <a:off x="6315075" y="1968500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9118371" cy="1339417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POPULAR LANGUAGES </a:t>
            </a:r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D60FE7C0-89C3-49CC-B2BB-B63E50435D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239" y="2125346"/>
            <a:ext cx="11083635" cy="3627202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A2A5C7-57F6-415D-AD0D-1F358010E5A1}"/>
              </a:ext>
            </a:extLst>
          </p:cNvPr>
          <p:cNvSpPr>
            <a:spLocks noGrp="1"/>
          </p:cNvSpPr>
          <p:nvPr/>
        </p:nvSpPr>
        <p:spPr>
          <a:xfrm>
            <a:off x="4285075" y="1629352"/>
            <a:ext cx="7669088" cy="466171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200" dirty="0">
                <a:latin typeface="IBM Plex Mono Text"/>
              </a:rPr>
              <a:t>Stack Overflow performs annually a comprehensive survey of people who code around the world and covers everything from developers’ favorite technologies to their job preferences.</a:t>
            </a:r>
            <a:endParaRPr lang="en-US" sz="2200"/>
          </a:p>
          <a:p>
            <a:pPr>
              <a:lnSpc>
                <a:spcPct val="150000"/>
              </a:lnSpc>
            </a:pPr>
            <a:r>
              <a:rPr lang="en-US" sz="2200" dirty="0">
                <a:latin typeface="IBM Plex Mono Text"/>
              </a:rPr>
              <a:t>Key Findings:</a:t>
            </a: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IBM Plex Mono Text"/>
              </a:rPr>
              <a:t>JavaScript, HTML/CSS, Python, SQL and TypeScript are the most desired programming languages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IBM Plex Mono Text"/>
              </a:rPr>
              <a:t>Python is the fastest growing major programming language 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IBM Plex Mono Text"/>
              </a:rPr>
              <a:t>PostgreSQL, MongoDB, Redis, MySQL, Elasticsearch are the most desired databases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IBM Plex Mono Text"/>
              </a:rPr>
              <a:t>NoSQL is getting more popular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428750"/>
            <a:ext cx="7569142" cy="4748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latin typeface="IBM Plex Mono Text"/>
            </a:endParaRPr>
          </a:p>
          <a:p>
            <a:pPr marL="0" indent="0">
              <a:buNone/>
            </a:pPr>
            <a:r>
              <a:rPr lang="en-US" sz="2200" dirty="0">
                <a:latin typeface="IBM Plex Mono Text"/>
              </a:rPr>
              <a:t>Stack Overflow Annual Developer Survey identify early trends from people who code around the world, from favorite technologies to job preferences.</a:t>
            </a:r>
            <a:endParaRPr lang="en-US" sz="2200"/>
          </a:p>
          <a:p>
            <a:pPr marL="0" indent="0">
              <a:buNone/>
            </a:pPr>
            <a:r>
              <a:rPr lang="en-US" sz="2200" dirty="0">
                <a:latin typeface="IBM Plex Mono Text"/>
              </a:rPr>
              <a:t>- It helps to Identify future skill requirements</a:t>
            </a:r>
          </a:p>
          <a:p>
            <a:pPr marL="0" indent="0">
              <a:buNone/>
            </a:pPr>
            <a:r>
              <a:rPr lang="en-US" sz="2200" dirty="0">
                <a:latin typeface="IBM Plex Mono Text"/>
              </a:rPr>
              <a:t>- The most desire programming languages in the future</a:t>
            </a:r>
          </a:p>
          <a:p>
            <a:pPr marL="0" indent="0">
              <a:buNone/>
            </a:pPr>
            <a:r>
              <a:rPr lang="en-US" sz="2200" dirty="0">
                <a:latin typeface="IBM Plex Mono Text"/>
              </a:rPr>
              <a:t>- The top database future demands</a:t>
            </a:r>
          </a:p>
          <a:p>
            <a:pPr marL="0" indent="0">
              <a:buNone/>
            </a:pPr>
            <a:r>
              <a:rPr lang="en-US" sz="2200" dirty="0">
                <a:latin typeface="IBM Plex Mono Text"/>
              </a:rPr>
              <a:t>- The most popular Platforms, IDEs &amp; web Frames</a:t>
            </a:r>
          </a:p>
          <a:p>
            <a:pPr marL="0" indent="0">
              <a:buNone/>
            </a:pPr>
            <a:r>
              <a:rPr lang="en-US" sz="2200" dirty="0">
                <a:latin typeface="IBM Plex Mono Text"/>
              </a:rPr>
              <a:t>-  And the job preferences and Demographics</a:t>
            </a:r>
          </a:p>
          <a:p>
            <a:pPr marL="457200" lvl="1" indent="0">
              <a:buNone/>
            </a:pPr>
            <a:endParaRPr lang="en-US" sz="2200" dirty="0">
              <a:latin typeface="IBM Plex Mono Text"/>
            </a:endParaRPr>
          </a:p>
          <a:p>
            <a:pPr marL="0" indent="0">
              <a:buNone/>
            </a:pPr>
            <a:r>
              <a:rPr lang="en-US" sz="2200" dirty="0">
                <a:latin typeface="IBM Plex Mono Text"/>
              </a:rPr>
              <a:t>The intended audience is IT and HR Professionals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IBM Plex Mono Text"/>
              </a:rPr>
              <a:t>Data Collection Sources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IBM Plex Mono Text"/>
              </a:rPr>
              <a:t>Stack Overflow Developer 2019 Survey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IBM Plex Mono Text"/>
              </a:rPr>
              <a:t>GitHub Job Postings API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IBM Plex Mono Text"/>
              </a:rPr>
              <a:t>Programming Languages Annual Salary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IBM Plex Mono Text"/>
              </a:rPr>
              <a:t>Data Exploration with Python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IBM Plex Mono Text"/>
              </a:rPr>
              <a:t>Data Cleaning with Python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IBM Plex Mono Text"/>
              </a:rPr>
              <a:t>Data Visualization with Python &amp; Cognos Analytics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IBM Plex Mono Text"/>
              </a:rPr>
              <a:t>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81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EBE49F-836F-4539-885E-05DFBA9E8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582744"/>
            <a:ext cx="10716124" cy="4365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MY" sz="2200" dirty="0">
                <a:latin typeface="IBM Plex Mono Text"/>
              </a:rPr>
              <a:t>The following table show the correlation between age and </a:t>
            </a:r>
            <a:r>
              <a:rPr lang="en-MY" sz="2200" dirty="0" err="1">
                <a:latin typeface="IBM Plex Mono Text"/>
              </a:rPr>
              <a:t>ConvertedComp</a:t>
            </a:r>
            <a:r>
              <a:rPr lang="en-MY" sz="2200" dirty="0">
                <a:latin typeface="IBM Plex Mono Text"/>
              </a:rPr>
              <a:t> (Salary)</a:t>
            </a:r>
            <a:endParaRPr lang="en-MY" sz="2200" dirty="0"/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9A955580-461D-421D-8B6C-97A219FAF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663" y="2083837"/>
            <a:ext cx="10643936" cy="33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18A2C2-A029-4AA6-9529-0B3314312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1" y="2462502"/>
            <a:ext cx="5072148" cy="37144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23EABA-4EE1-45CB-9231-B8F45A026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346" y="2462502"/>
            <a:ext cx="5887156" cy="320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IBM Plex Mono Text"/>
              </a:rPr>
              <a:t>JavaScript, HTML/CSS, SQL were at the top in 2019</a:t>
            </a:r>
          </a:p>
          <a:p>
            <a:r>
              <a:rPr lang="en-US" dirty="0">
                <a:latin typeface="IBM Plex Mono Text"/>
              </a:rPr>
              <a:t>JavaScript continue to be the leader</a:t>
            </a:r>
          </a:p>
          <a:p>
            <a:r>
              <a:rPr lang="en-US" dirty="0">
                <a:latin typeface="IBM Plex Mono Text"/>
              </a:rPr>
              <a:t>Python is becoming more popular 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IBM Plex Mono Text"/>
              </a:rPr>
              <a:t>Web development and JavaScript will continue to be in high demand</a:t>
            </a:r>
          </a:p>
          <a:p>
            <a:r>
              <a:rPr lang="en-US" dirty="0">
                <a:latin typeface="IBM Plex Mono Text"/>
              </a:rPr>
              <a:t>Python is the preferred choice for Data Science and AI/ML</a:t>
            </a:r>
          </a:p>
          <a:p>
            <a:r>
              <a:rPr lang="en-US" dirty="0">
                <a:latin typeface="IBM Plex Mono Text"/>
              </a:rPr>
              <a:t>Business still require SQL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FD3F7C-0F7C-478D-BED4-54A5600BC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47" y="2327564"/>
            <a:ext cx="5309616" cy="39626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887C06-9211-4502-A49F-EE5C9E31C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114" y="2327564"/>
            <a:ext cx="5919768" cy="396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431</Words>
  <Application>Microsoft Office PowerPoint</Application>
  <PresentationFormat>Widescreen</PresentationFormat>
  <Paragraphs>113</Paragraphs>
  <Slides>20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SLIDE_TEMPLATE_skill_network</vt:lpstr>
      <vt:lpstr>Stack Overflow Developer Survey Analysis 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DASHBOARDS</vt:lpstr>
      <vt:lpstr>PowerPoint Presentation</vt:lpstr>
      <vt:lpstr>PowerPoint Presentation</vt:lpstr>
      <vt:lpstr>PowerPoint Presentation</vt:lpstr>
      <vt:lpstr>DISCUSSION</vt:lpstr>
      <vt:lpstr>OVERALL FINDINGS &amp; IMPLICATIONS</vt:lpstr>
      <vt:lpstr>CONCLUSION</vt:lpstr>
      <vt:lpstr>APPENDIX</vt:lpstr>
      <vt:lpstr>GITHUB JOB POSTINGS</vt:lpstr>
      <vt:lpstr>POPULAR LANGUAGES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Dennis Lam</cp:lastModifiedBy>
  <cp:revision>504</cp:revision>
  <dcterms:created xsi:type="dcterms:W3CDTF">2020-10-28T18:29:43Z</dcterms:created>
  <dcterms:modified xsi:type="dcterms:W3CDTF">2021-05-26T16:26:41Z</dcterms:modified>
</cp:coreProperties>
</file>