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8" r:id="rId5"/>
    <p:sldId id="262" r:id="rId6"/>
    <p:sldId id="269" r:id="rId7"/>
    <p:sldId id="270" r:id="rId8"/>
    <p:sldId id="271" r:id="rId9"/>
    <p:sldId id="263" r:id="rId10"/>
    <p:sldId id="273" r:id="rId11"/>
    <p:sldId id="280" r:id="rId12"/>
    <p:sldId id="284" r:id="rId13"/>
    <p:sldId id="277" r:id="rId14"/>
    <p:sldId id="281" r:id="rId15"/>
    <p:sldId id="265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1CAC-483B-4872-8318-184224A831AD}" v="1251" dt="2021-06-04T18:07:28.645"/>
    <p1510:client id="{69A98986-A945-4DEE-8E13-3B69ABA2D122}" v="1254" dt="2021-06-15T17:16:07.623"/>
    <p1510:client id="{81501B82-4F32-4358-8AE7-9D276147756E}" v="215" dt="2021-06-15T14:23:4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5D0060-5245-4866-B955-2AA824420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189E-9D0A-4849-93D9-BA51EB2AF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EA91-9E0C-40F7-998E-9BEAD73383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2E7D-931D-4E74-A8AA-4FBAF7187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8E26-6488-497C-B179-80145A7F81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5A8-A63E-4E5B-BFDB-BD822E9D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27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jorprojects.alberta.c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avier-jaime/IBM-Machine-Learning-Capstone/" TargetMode="External"/><Relationship Id="rId4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958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IBM Unsupervised Machine Learning</a:t>
            </a:r>
            <a:br>
              <a:rPr lang="en" sz="2800" dirty="0"/>
            </a:br>
            <a:br>
              <a:rPr lang="en" sz="2800" dirty="0"/>
            </a:br>
            <a:r>
              <a:rPr lang="en" sz="2400" dirty="0"/>
              <a:t>Course Final Project:</a:t>
            </a:r>
            <a:br>
              <a:rPr lang="en" sz="2400" dirty="0"/>
            </a:br>
            <a:r>
              <a:rPr lang="en" sz="2400" dirty="0"/>
              <a:t>Major Projects Clusters by Region</a:t>
            </a:r>
            <a:endParaRPr lang="en-US" sz="2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0760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400" dirty="0"/>
              <a:t>By Javier A. Jaime-Serrano</a:t>
            </a:r>
          </a:p>
          <a:p>
            <a:pPr marL="0" indent="0"/>
            <a:r>
              <a:rPr lang="en" sz="2000" dirty="0"/>
              <a:t>June 15,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5D0A9-0977-4547-9EF3-18AD7D4878EB}"/>
              </a:ext>
            </a:extLst>
          </p:cNvPr>
          <p:cNvGrpSpPr/>
          <p:nvPr/>
        </p:nvGrpSpPr>
        <p:grpSpPr>
          <a:xfrm>
            <a:off x="1825651" y="388467"/>
            <a:ext cx="7006649" cy="4366565"/>
            <a:chOff x="1017467" y="331412"/>
            <a:chExt cx="7621187" cy="4504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9ACD08-EE3C-42FE-9045-B3A79015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467" y="331413"/>
              <a:ext cx="2726422" cy="44806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FC110-A929-4224-A0A3-BA6CEC50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888" y="331414"/>
              <a:ext cx="2447383" cy="4480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316243-F702-4524-9579-9D4DCDB6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1271" y="331412"/>
              <a:ext cx="2447383" cy="4504681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5.</a:t>
            </a:r>
          </a:p>
          <a:p>
            <a:pPr marL="114300" indent="0">
              <a:buNone/>
            </a:pPr>
            <a:r>
              <a:rPr lang="en-CA" dirty="0"/>
              <a:t>Unique Sectors</a:t>
            </a:r>
          </a:p>
          <a:p>
            <a:pPr marL="114300" indent="0">
              <a:buNone/>
            </a:pPr>
            <a:r>
              <a:rPr lang="en-CA" dirty="0"/>
              <a:t>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6. Projects Map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 err="1"/>
              <a:t>KMeans</a:t>
            </a:r>
            <a:r>
              <a:rPr lang="en-CA"/>
              <a:t> Clusters by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Region with Project type 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34E9BC0-C1AA-462D-92F6-0A746D1D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24" y="531289"/>
            <a:ext cx="5283441" cy="43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/>
              <a:t>Figure 7. Projects Map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DBSCAN Clusters by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Region 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4E9041F3-3F83-45AD-8BAE-4420D08E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73" y="392028"/>
            <a:ext cx="5314950" cy="44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6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We used KMeans with only the location coordinates and loop through the number of cluster and found </a:t>
            </a:r>
            <a:r>
              <a:rPr lang="en-US"/>
              <a:t>the minimum inertia of 211 with k = 10 clusters, also keeping all the major </a:t>
            </a:r>
            <a:r>
              <a:rPr lang="en-US" dirty="0"/>
              <a:t>cities in one cluster each (See Figure 7).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The resulting clusters are identical at the ones found using the one hot encoding </a:t>
            </a:r>
            <a:r>
              <a:rPr lang="en-US"/>
              <a:t>of the project type (See Figure 6), so there was no need to use the project type.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b="1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/>
              <a:t>Figure 8. Inertia Vs.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Number of Clusters</a:t>
            </a:r>
            <a:endParaRPr lang="en-CA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D4691D-9B66-4F45-B8AD-4E4A0932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25" y="852339"/>
            <a:ext cx="5902624" cy="38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8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Using the Major Project dataset from the province of Alberta, after preparation and cleaning, we were </a:t>
            </a:r>
            <a:r>
              <a:rPr lang="en-US"/>
              <a:t>able to extract valuable but limited information.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We found that KMeans was better able to split the Projects location coordinates in </a:t>
            </a:r>
            <a:r>
              <a:rPr lang="en-US"/>
              <a:t>regions keeping the major cities in separate clusters, with the minimum inertia.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The use of DBSCAN created only one cluster for the main industrial corridor, and did not comply with the requirement of separating major cities.</a:t>
            </a:r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r>
              <a:rPr lang="en-CA"/>
              <a:t>This project was done with only one Province dataset, and other </a:t>
            </a:r>
            <a:r>
              <a:rPr lang="en-CA" dirty="0"/>
              <a:t>Canadian Provinces has datasets available for Future work in similar formats.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[1]</a:t>
            </a:r>
            <a:r>
              <a:rPr lang="en-US" dirty="0"/>
              <a:t> Alberta Major Projects: </a:t>
            </a:r>
            <a:r>
              <a:rPr lang="en-US" dirty="0">
                <a:hlinkClick r:id="rId3"/>
              </a:rPr>
              <a:t>https://majorprojects.alberta.ca/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[2] Scikit-learn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library: </a:t>
            </a:r>
            <a:r>
              <a:rPr lang="en-US" dirty="0">
                <a:solidFill>
                  <a:srgbClr val="525252"/>
                </a:solidFill>
                <a:latin typeface="helvetica neue"/>
                <a:hlinkClick r:id="rId4"/>
              </a:rPr>
              <a:t>https://scikit-learn.org/stable/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>
                <a:solidFill>
                  <a:srgbClr val="525252"/>
                </a:solidFill>
                <a:latin typeface="helvetica neue"/>
              </a:rPr>
              <a:t>[3]</a:t>
            </a:r>
            <a:r>
              <a:rPr lang="en-US"/>
              <a:t> Jupiter Notebook: </a:t>
            </a:r>
            <a:r>
              <a:rPr lang="en-US" dirty="0">
                <a:hlinkClick r:id="rId5"/>
              </a:rPr>
              <a:t>https://github.com/javier-jaime/IBM-Machine-Learning-Capstone/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2463" y="1016094"/>
            <a:ext cx="8260064" cy="3150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For this Project we used the Major Project dataset from the province of Alberta in Canada [1], </a:t>
            </a:r>
            <a:r>
              <a:rPr lang="en-US" dirty="0"/>
              <a:t>it </a:t>
            </a:r>
            <a:r>
              <a:rPr lang="en" dirty="0"/>
              <a:t>contains more than 700 currently active projects on the province, this Data set if filtered for Projects </a:t>
            </a:r>
            <a:r>
              <a:rPr lang="en-US" dirty="0"/>
              <a:t>valued at $5 million or greater.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This Dataset contain a lot of valuable information on the Major Projects. The Estimated Cost, Sector &amp; Type and the Location data will be used.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" dirty="0"/>
              <a:t>We will like to find the features that can predict the cost of the project for a given project type in an industry sector and a geographical region.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" dirty="0"/>
              <a:t>We will be using to unsupervised machine learning algorithms to cluster the location data into regions that will be used to estimate cost of the projects.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In order to prepare and clean the dataset: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We drop the projects where there is no estimated cost.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some assumptions about schedule completion and status.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Drop not required columns and renamed the remaining columns.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"/>
              <a:t>Made corrections on project types and sectors.</a:t>
            </a:r>
          </a:p>
          <a:p>
            <a:pPr marL="285750" lvl="0" indent="-28575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/>
              <a:t>A problem encountered was how to extract the location coordinates (Longitude </a:t>
            </a:r>
            <a:r>
              <a:rPr lang="en" dirty="0"/>
              <a:t>&amp; Latitude) from a </a:t>
            </a:r>
            <a:r>
              <a:rPr lang="en" err="1"/>
              <a:t>GeoJASON</a:t>
            </a:r>
            <a:r>
              <a:rPr lang="en" dirty="0"/>
              <a:t> column. The problem was solved with Python code that loop over all rows and extract the start (first) locations by a type condition.</a:t>
            </a:r>
            <a:endParaRPr lang="en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9324-1D98-451E-91A9-EF96864B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09608"/>
            <a:ext cx="8520600" cy="3459267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1. Cleaned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108E-5E8B-4C80-B6B3-86E35E71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1767305"/>
            <a:ext cx="8410659" cy="2266587"/>
          </a:xfrm>
          <a:prstGeom prst="rect">
            <a:avLst/>
          </a:prstGeom>
        </p:spPr>
      </p:pic>
      <p:sp>
        <p:nvSpPr>
          <p:cNvPr id="5" name="Google Shape;79;p17">
            <a:extLst>
              <a:ext uri="{FF2B5EF4-FFF2-40B4-BE49-F238E27FC236}">
                <a16:creationId xmlns:a16="http://schemas.microsoft.com/office/drawing/2014/main" id="{38E9281B-3291-44D1-896E-D40EEB4BB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9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Exploration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explored the data, first with descriptive statistics and bar charts (see Figure 2).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Second, we used box plots for the cost estimate ranges by type (see Figure 3).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Third, we used folium library to create a map using latitude and longitude values (See Figure 4).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95D5-49B1-4233-BEFF-6F30BCE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5F48-1D9D-4E34-9BE8-7643F3A8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Figure 2. Project types bar chart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D131-078C-45CE-963A-EA768ED3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8" y="1643865"/>
            <a:ext cx="8602784" cy="3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86D-871E-48DA-BFC6-352726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5EE1-CF56-4742-8B3F-C2A36D2E1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3. Box Plot Estimated Cost for Power Sector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22C5-C3EF-4651-99A8-405466BF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9" y="1798935"/>
            <a:ext cx="8604801" cy="23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4.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Projects Map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6B4B506A-B1D5-42B4-8D70-0C85D33B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72" y="1019042"/>
            <a:ext cx="6189008" cy="37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Key Findings and Insights</a:t>
            </a:r>
            <a:endParaRPr lang="en-US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CA" dirty="0"/>
              <a:t>After corrections, we ended with </a:t>
            </a:r>
            <a:r>
              <a:rPr lang="en-US" dirty="0"/>
              <a:t>58 unique types in 9 sectors (see figure 5).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We used </a:t>
            </a:r>
            <a:r>
              <a:rPr lang="en-US"/>
              <a:t>KMeans [2] to Cluster the projects by geographical region and type </a:t>
            </a:r>
            <a:r>
              <a:rPr lang="en-US" dirty="0"/>
              <a:t>using the location values and one hot encoding of project types (See Figure 6).</a:t>
            </a:r>
          </a:p>
          <a:p>
            <a:pPr marL="0" indent="0">
              <a:lnSpc>
                <a:spcPct val="114999"/>
              </a:lnSpc>
              <a:buNone/>
            </a:pP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We choose to minimize the inertia without splitting the major cities of the province, after a few runs we found that a k = 10 clusters have a minimum inertia </a:t>
            </a:r>
            <a:r>
              <a:rPr lang="en-US"/>
              <a:t>of  866.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We also used DBSCAN to Cluster the project by region using the location </a:t>
            </a:r>
            <a:r>
              <a:rPr lang="en-US"/>
              <a:t>coordinates only, but we were not able to separate the major cities (See Figure 7).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1062</Words>
  <Application>Microsoft Office PowerPoint</Application>
  <PresentationFormat>On-screen Show (16:9)</PresentationFormat>
  <Paragraphs>82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IBM Unsupervised Machine Learning  Course Final Project: Major Projects Clusters by Region </vt:lpstr>
      <vt:lpstr>Abstract</vt:lpstr>
      <vt:lpstr>Data Cleaning</vt:lpstr>
      <vt:lpstr>Data Cleaning</vt:lpstr>
      <vt:lpstr>Data Exploration</vt:lpstr>
      <vt:lpstr>Data Exploration</vt:lpstr>
      <vt:lpstr>Data Exploration</vt:lpstr>
      <vt:lpstr>Data Exploration</vt:lpstr>
      <vt:lpstr>Key Findings and Insights</vt:lpstr>
      <vt:lpstr>Findings</vt:lpstr>
      <vt:lpstr>Findings</vt:lpstr>
      <vt:lpstr>Findings</vt:lpstr>
      <vt:lpstr>Results</vt:lpstr>
      <vt:lpstr>Results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Projects 20 Questions</dc:title>
  <cp:lastModifiedBy>Javier</cp:lastModifiedBy>
  <cp:revision>664</cp:revision>
  <cp:lastPrinted>2020-11-30T23:24:52Z</cp:lastPrinted>
  <dcterms:modified xsi:type="dcterms:W3CDTF">2021-06-15T17:20:00Z</dcterms:modified>
</cp:coreProperties>
</file>