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80" r:id="rId2"/>
    <p:sldId id="257" r:id="rId3"/>
    <p:sldId id="281" r:id="rId4"/>
    <p:sldId id="260" r:id="rId5"/>
    <p:sldId id="268" r:id="rId6"/>
    <p:sldId id="262" r:id="rId7"/>
    <p:sldId id="269" r:id="rId8"/>
    <p:sldId id="270" r:id="rId9"/>
    <p:sldId id="271" r:id="rId10"/>
    <p:sldId id="282" r:id="rId11"/>
    <p:sldId id="263" r:id="rId12"/>
    <p:sldId id="273" r:id="rId13"/>
    <p:sldId id="274" r:id="rId14"/>
    <p:sldId id="275" r:id="rId15"/>
    <p:sldId id="279" r:id="rId16"/>
    <p:sldId id="283" r:id="rId17"/>
    <p:sldId id="284" r:id="rId18"/>
    <p:sldId id="265" r:id="rId19"/>
    <p:sldId id="285" r:id="rId20"/>
    <p:sldId id="26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1CAC-483B-4872-8318-184224A831AD}" v="1251" dt="2021-06-04T18:07:28.645"/>
    <p1510:client id="{FA785481-4882-4375-BB6C-EFEB52FF4B69}" v="2180" dt="2021-06-17T17:49:59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5D0060-5245-4866-B955-2AA824420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189E-9D0A-4849-93D9-BA51EB2AF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EA91-9E0C-40F7-998E-9BEAD73383B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2E7D-931D-4E74-A8AA-4FBAF7187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58E26-6488-497C-B179-80145A7F81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05A8-A63E-4E5B-BFDB-BD822E9D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15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3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3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jorprojects.alberta.ca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avier-jaime/IBM-Machine-Learning-Capstone/" TargetMode="External"/><Relationship Id="rId4" Type="http://schemas.openxmlformats.org/officeDocument/2006/relationships/hyperlink" Target="https://scikit-learn.org/s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958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IBM Supervised Machine Learning Regression</a:t>
            </a:r>
            <a:br>
              <a:rPr lang="en" sz="2800" dirty="0"/>
            </a:br>
            <a:br>
              <a:rPr lang="en" sz="2800" dirty="0"/>
            </a:br>
            <a:r>
              <a:rPr lang="en" sz="2400" dirty="0"/>
              <a:t>Course Final Project:</a:t>
            </a:r>
            <a:br>
              <a:rPr lang="en" sz="2400" dirty="0"/>
            </a:br>
            <a:r>
              <a:rPr lang="en" sz="2400" dirty="0"/>
              <a:t>Major Projects Cost Estimating with Regression</a:t>
            </a:r>
            <a:endParaRPr lang="en-US" sz="2400" dirty="0" err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0760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400" dirty="0"/>
              <a:t>By Javier A. Jaime-Serrano</a:t>
            </a:r>
          </a:p>
          <a:p>
            <a:pPr marL="0" indent="0"/>
            <a:r>
              <a:rPr lang="en" sz="2000" dirty="0"/>
              <a:t>June 17, 2021</a:t>
            </a:r>
          </a:p>
        </p:txBody>
      </p:sp>
    </p:spTree>
    <p:extLst>
      <p:ext uri="{BB962C8B-B14F-4D97-AF65-F5344CB8AC3E}">
        <p14:creationId xmlns:p14="http://schemas.microsoft.com/office/powerpoint/2010/main" val="35996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5. Projects Map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 dirty="0" err="1"/>
              <a:t>KMeans</a:t>
            </a:r>
            <a:r>
              <a:rPr lang="en-CA" dirty="0"/>
              <a:t> Clusters by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CA" dirty="0"/>
              <a:t>Region with Project type 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34E9BC0-C1AA-462D-92F6-0A746D1D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24" y="531289"/>
            <a:ext cx="5283441" cy="43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Key Findings and Insights</a:t>
            </a:r>
            <a:endParaRPr lang="en-US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After corrections, we ended with </a:t>
            </a:r>
            <a:r>
              <a:rPr lang="en-US" dirty="0"/>
              <a:t>58 unique types in 9 sectors (see figure 6).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feature engineering, we extracted size and capacity data by type from the dropped project details column, adding units and cleaning it manually in excel.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The Estimated Cost was set as the Target variable in millions (removing 3 zeros).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The datasets were merged back, and one hot encoding was used again </a:t>
            </a:r>
            <a:r>
              <a:rPr lang="en-US"/>
              <a:t>to transform the categorical features into numerical dummy features, resulting </a:t>
            </a:r>
            <a:r>
              <a:rPr lang="en-US" dirty="0"/>
              <a:t>in 72 Columns.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5D0A9-0977-4547-9EF3-18AD7D4878EB}"/>
              </a:ext>
            </a:extLst>
          </p:cNvPr>
          <p:cNvGrpSpPr/>
          <p:nvPr/>
        </p:nvGrpSpPr>
        <p:grpSpPr>
          <a:xfrm>
            <a:off x="1825651" y="388467"/>
            <a:ext cx="7006649" cy="4366565"/>
            <a:chOff x="1017467" y="331412"/>
            <a:chExt cx="7621187" cy="4504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9ACD08-EE3C-42FE-9045-B3A79015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467" y="331413"/>
              <a:ext cx="2726422" cy="44806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FC110-A929-4224-A0A3-BA6CEC50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3888" y="331414"/>
              <a:ext cx="2447383" cy="4480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316243-F702-4524-9579-9D4DCDB6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1271" y="331412"/>
              <a:ext cx="2447383" cy="4504681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6.</a:t>
            </a:r>
          </a:p>
          <a:p>
            <a:pPr marL="114300" indent="0">
              <a:buNone/>
            </a:pPr>
            <a:r>
              <a:rPr lang="en-CA" dirty="0"/>
              <a:t>Unique Sectors</a:t>
            </a:r>
          </a:p>
          <a:p>
            <a:pPr marL="114300" indent="0">
              <a:buNone/>
            </a:pPr>
            <a:r>
              <a:rPr lang="en-CA" dirty="0"/>
              <a:t>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1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Hypothesis Testing</a:t>
            </a:r>
            <a:endParaRPr lang="en-US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dirty="0"/>
              <a:t>We want to be </a:t>
            </a:r>
            <a:r>
              <a:rPr lang="en" dirty="0"/>
              <a:t>able to estimate the cost of similar projects, with a rough order of magnitude (ROOM). In order to test the predictive features with correlation, we need first to pick a sector, for this case we choose the power sector (see figure </a:t>
            </a:r>
            <a:r>
              <a:rPr lang="en"/>
              <a:t>7).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b="1" dirty="0"/>
              <a:t>Is Size/Capacity in Megawatts is correlated with the Estimated Cost?</a:t>
            </a: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-  Null Hypotesis (H0): Size/Capacity is not correlated with Estimated Cost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-  Alternative Hypotesis (H1): Size/Capacity is correlated with Estimated Cost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From SciPy, Pearson Correlation Coeficient: </a:t>
            </a:r>
            <a:r>
              <a:rPr lang="en-US">
                <a:latin typeface="Consolas"/>
              </a:rPr>
              <a:t>0.9676147594295178</a:t>
            </a:r>
            <a:br>
              <a:rPr lang="en-US" dirty="0">
                <a:latin typeface="Consolas"/>
              </a:rPr>
            </a:br>
            <a:r>
              <a:rPr lang="en-US"/>
              <a:t>Two-tailed p-</a:t>
            </a:r>
            <a:r>
              <a:rPr lang="en-US" dirty="0"/>
              <a:t>value: </a:t>
            </a:r>
            <a:r>
              <a:rPr lang="en-US" dirty="0">
                <a:latin typeface="Consolas"/>
              </a:rPr>
              <a:t>6.958427885850458e-19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b="1"/>
              <a:t>Conclusion: </a:t>
            </a:r>
            <a:r>
              <a:rPr lang="en-US"/>
              <a:t>There is a relationship between Capacity and Cost (see figure 8).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4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Hypothesis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/>
              <a:t>Figure 7. Power Sector Data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6A306308-199D-4F8B-8966-C87DB8DF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8" y="1948624"/>
            <a:ext cx="8727775" cy="27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Hypothesis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CA" dirty="0"/>
              <a:t>Figure 8. Estimated Cost Vs. Size/Capacity by Project Type</a:t>
            </a:r>
            <a:endParaRPr lang="en-US" dirty="0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5984801-CC4E-4F6A-92DC-0000B153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" y="1622557"/>
            <a:ext cx="7638690" cy="32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CA"/>
              <a:t>We did the split of one hot encoded data, with 70% for training and the remaining </a:t>
            </a:r>
            <a:r>
              <a:rPr lang="en-CA" dirty="0"/>
              <a:t>30% for Testing. And we run a simple linear regression with poor results.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CA"/>
              <a:t>We transformed the data with the Standar Scaler and fit the linear regression </a:t>
            </a:r>
            <a:r>
              <a:rPr lang="en-CA" dirty="0"/>
              <a:t>model again, with a considerable improvement on the predictions.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CA"/>
              <a:t>We added Polynomial Features to the one hot encoded data, fit the linear </a:t>
            </a:r>
            <a:r>
              <a:rPr lang="en-CA" dirty="0"/>
              <a:t>regression model again and obtained even worse results.</a:t>
            </a:r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r>
              <a:rPr lang="en-CA"/>
              <a:t> We tried a simpler model with the Capacity and Location Coordinates from the </a:t>
            </a:r>
            <a:r>
              <a:rPr lang="en-CA" dirty="0"/>
              <a:t>Power sector data only, from the Hypothesis Testing (See Figure 7), and after training the model with the spilt data, we obtained considerable better Results.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CA"/>
              <a:t>We applied the Standard Scaler and added Polynomial Features (See Table 1).</a:t>
            </a:r>
            <a:endParaRPr lang="en-CA" dirty="0"/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CA"/>
              <a:t>Table 1. r2 Score</a:t>
            </a:r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23D986-AF2B-44BC-A6F2-3CC899E94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9517"/>
              </p:ext>
            </p:extLst>
          </p:nvPr>
        </p:nvGraphicFramePr>
        <p:xfrm>
          <a:off x="2553945" y="2147576"/>
          <a:ext cx="4816103" cy="1649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6242">
                  <a:extLst>
                    <a:ext uri="{9D8B030D-6E8A-4147-A177-3AD203B41FA5}">
                      <a16:colId xmlns:a16="http://schemas.microsoft.com/office/drawing/2014/main" val="274062473"/>
                    </a:ext>
                  </a:extLst>
                </a:gridCol>
                <a:gridCol w="1595152">
                  <a:extLst>
                    <a:ext uri="{9D8B030D-6E8A-4147-A177-3AD203B41FA5}">
                      <a16:colId xmlns:a16="http://schemas.microsoft.com/office/drawing/2014/main" val="1019257088"/>
                    </a:ext>
                  </a:extLst>
                </a:gridCol>
                <a:gridCol w="1404709">
                  <a:extLst>
                    <a:ext uri="{9D8B030D-6E8A-4147-A177-3AD203B41FA5}">
                      <a16:colId xmlns:a16="http://schemas.microsoft.com/office/drawing/2014/main" val="4038602619"/>
                    </a:ext>
                  </a:extLst>
                </a:gridCol>
              </a:tblGrid>
              <a:tr h="520881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  r2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b="1">
                          <a:effectLst/>
                        </a:rPr>
                        <a:t>   One Hot Encoded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b="1">
                          <a:effectLst/>
                        </a:rPr>
                        <a:t>   Not Encoded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4677168"/>
                  </a:ext>
                </a:extLst>
              </a:tr>
              <a:tr h="303847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  LR Simple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100" b="1">
                          <a:effectLst/>
                        </a:rPr>
                        <a:t>0.3562  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100" b="1">
                          <a:effectLst/>
                        </a:rPr>
                        <a:t>0.6745  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0040479"/>
                  </a:ext>
                </a:extLst>
              </a:tr>
              <a:tr h="520881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  LR with StandardScaler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100" b="1">
                          <a:effectLst/>
                        </a:rPr>
                        <a:t>0.6477  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100" b="1">
                          <a:effectLst/>
                        </a:rPr>
                        <a:t>0.7983  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9068527"/>
                  </a:ext>
                </a:extLst>
              </a:tr>
              <a:tr h="303847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  LR with Poly Features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100" b="1">
                          <a:effectLst/>
                        </a:rPr>
                        <a:t>0.3473  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sz="1100" b="1">
                          <a:effectLst/>
                        </a:rPr>
                        <a:t>0.8769  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407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53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64863" y="3453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01956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Using the Major Project dataset from the province of Alberta, after preparation and cleaning, we were able to extract valuable but limited information.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After exploring the dataset, we were able to do some feature engineering and filter </a:t>
            </a:r>
            <a:r>
              <a:rPr lang="en-US"/>
              <a:t>the data set to extract valid information. We also performed significance testing to </a:t>
            </a:r>
            <a:r>
              <a:rPr lang="en-US" dirty="0"/>
              <a:t>prove the correlation between the Capacity in the Power Sector and the Cost.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We tried two different approaches to linear regression: the one hot encoding of all </a:t>
            </a:r>
            <a:r>
              <a:rPr lang="en-US"/>
              <a:t>the features  and a simpler model with the selected features from the hypotesis </a:t>
            </a:r>
            <a:r>
              <a:rPr lang="en-US" dirty="0"/>
              <a:t>testing with added Polynomial Features.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The Linear Regression Model with 2nd Degree Polynomal Features (without one </a:t>
            </a:r>
            <a:r>
              <a:rPr lang="en-US"/>
              <a:t>hot encoding) obtained the best results using the r2 Score (See Table 1).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Future Work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Most of the projects have not enough data for the engineered features of size </a:t>
            </a:r>
            <a:r>
              <a:rPr lang="en-US"/>
              <a:t>and/or capacity, so we only were able to predict the cost in one sector.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The polynomial features added complexity to the model, but without enough data in one sector, we couldn't obtain better results with higher degrees.</a:t>
            </a:r>
            <a:endParaRPr lang="en-US" dirty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Further work is required to search for capacity data from other </a:t>
            </a:r>
            <a:r>
              <a:rPr lang="en-US" dirty="0"/>
              <a:t>sources (company </a:t>
            </a:r>
            <a:r>
              <a:rPr lang="en-US"/>
              <a:t>websites, industry associations, etc.).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With an augmented data set, we will be able to cross validate and fine tune the </a:t>
            </a:r>
            <a:r>
              <a:rPr lang="en-US" dirty="0"/>
              <a:t>model with the optimum parameters.</a:t>
            </a:r>
          </a:p>
        </p:txBody>
      </p:sp>
    </p:spTree>
    <p:extLst>
      <p:ext uri="{BB962C8B-B14F-4D97-AF65-F5344CB8AC3E}">
        <p14:creationId xmlns:p14="http://schemas.microsoft.com/office/powerpoint/2010/main" val="264319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2463" y="1016094"/>
            <a:ext cx="8260064" cy="3150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For this Project we used the Major Project dataset from the province of Alberta in Canada [1], </a:t>
            </a:r>
            <a:r>
              <a:rPr lang="en-US" dirty="0"/>
              <a:t>it </a:t>
            </a:r>
            <a:r>
              <a:rPr lang="en" dirty="0"/>
              <a:t>contains more than 700 currently active projects on the province, this Data set if filtered for Projects </a:t>
            </a:r>
            <a:r>
              <a:rPr lang="en-US" dirty="0"/>
              <a:t>valued at $5 million or greater.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This Dataset contain a lot of valuable information on the Major Projects. The Estimated Cost, Sector &amp; Type and the Location data will be used.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" dirty="0"/>
              <a:t>From this dataset, we will like to find the features that can predict the cost of the project for a given project type in a sector and in a region.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[1]</a:t>
            </a:r>
            <a:r>
              <a:rPr lang="en-US" dirty="0"/>
              <a:t> Alberta Major Projects: </a:t>
            </a:r>
            <a:r>
              <a:rPr lang="en-US" dirty="0">
                <a:hlinkClick r:id="rId3"/>
              </a:rPr>
              <a:t>https://majorprojects.alberta.ca/</a:t>
            </a: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[2] Scikit-learn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library: </a:t>
            </a:r>
            <a:r>
              <a:rPr lang="en-US" dirty="0">
                <a:solidFill>
                  <a:srgbClr val="525252"/>
                </a:solidFill>
                <a:latin typeface="helvetica neue"/>
                <a:hlinkClick r:id="rId4"/>
              </a:rPr>
              <a:t>https://scikit-learn.org/stable/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>
                <a:solidFill>
                  <a:srgbClr val="525252"/>
                </a:solidFill>
                <a:latin typeface="helvetica neue"/>
              </a:rPr>
              <a:t>[3]</a:t>
            </a:r>
            <a:r>
              <a:rPr lang="en-US"/>
              <a:t> Jupiter Notebook: </a:t>
            </a:r>
            <a:r>
              <a:rPr lang="en-US" dirty="0">
                <a:hlinkClick r:id="rId5"/>
              </a:rPr>
              <a:t>https://github.com/javier-jaime/IBM-Machine-Learning-Capstone/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From the Major Projects in the dataset, we want to be able to estimate the cost of similar projects, with a rough order of magnitude (ROOM). 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" dirty="0"/>
              <a:t>We will choose the type of projects were we have enough data within a valid range, so we can estimate the cost of similar projects, with a rough order of magnitude (ROOM) in a matter of seconds, instead of using current techniques. 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quick ROOM Cost Estimate can be used as benchmark in multiple industries.</a:t>
            </a:r>
          </a:p>
        </p:txBody>
      </p:sp>
    </p:spTree>
    <p:extLst>
      <p:ext uri="{BB962C8B-B14F-4D97-AF65-F5344CB8AC3E}">
        <p14:creationId xmlns:p14="http://schemas.microsoft.com/office/powerpoint/2010/main" val="6636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lang="en-US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In order to prepare and clean the dataset: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We drop the projects where there is no estimated cost.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some assumptions about schedule completion and status.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Drop not required columns and renamed the remaining columns.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corrections on project types and sectors.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problem encountered was how to extract the location coordinates (Longitude &amp; Latitude) from a GeoJASON column. The problem was solved with Python code that loop over all rows and extract the start (first) locations by a type condition.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9324-1D98-451E-91A9-EF96864B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09608"/>
            <a:ext cx="8520600" cy="3459267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1. Cleaned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108E-5E8B-4C80-B6B3-86E35E71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" y="1767305"/>
            <a:ext cx="8410659" cy="2266587"/>
          </a:xfrm>
          <a:prstGeom prst="rect">
            <a:avLst/>
          </a:prstGeom>
        </p:spPr>
      </p:pic>
      <p:sp>
        <p:nvSpPr>
          <p:cNvPr id="5" name="Google Shape;79;p17">
            <a:extLst>
              <a:ext uri="{FF2B5EF4-FFF2-40B4-BE49-F238E27FC236}">
                <a16:creationId xmlns:a16="http://schemas.microsoft.com/office/drawing/2014/main" id="{38E9281B-3291-44D1-896E-D40EEB4BB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89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Exploration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explored the data, first with descriptive statistics and bar charts (see Figure 2).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Second, we used box plots for the cost estimate ranges by type (see Figure 3).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Third, we used folium library to create a map using latitude and longitude values (See Figure 4). 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We also used </a:t>
            </a:r>
            <a:r>
              <a:rPr lang="en-US" dirty="0" err="1"/>
              <a:t>KMeans</a:t>
            </a:r>
            <a:r>
              <a:rPr lang="en-US" dirty="0"/>
              <a:t> [2] to Cluster the projects by geographical region using the location coordinates (See Figure 5).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And then we will be able to try the different Regressors </a:t>
            </a:r>
            <a:r>
              <a:rPr lang="en-CA" dirty="0"/>
              <a:t>from </a:t>
            </a:r>
            <a:r>
              <a:rPr lang="en-US" dirty="0">
                <a:solidFill>
                  <a:srgbClr val="525252"/>
                </a:solidFill>
              </a:rPr>
              <a:t>Scikit-learn</a:t>
            </a:r>
            <a:r>
              <a:rPr lang="en-US" dirty="0"/>
              <a:t> [2] to estimate the (ROOM) Cost and evaluate the Results.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95D5-49B1-4233-BEFF-6F30BCE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5F48-1D9D-4E34-9BE8-7643F3A8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Figure 2. Project types bar chart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1D131-078C-45CE-963A-EA768ED3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8" y="1643865"/>
            <a:ext cx="8602784" cy="3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86D-871E-48DA-BFC6-352726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5EE1-CF56-4742-8B3F-C2A36D2E1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3. Box Plot Estimated Cost for Power Sector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E22C5-C3EF-4651-99A8-405466BF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9" y="1798935"/>
            <a:ext cx="8604801" cy="23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4.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CA" dirty="0"/>
              <a:t>Projects Map</a:t>
            </a:r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6B4B506A-B1D5-42B4-8D70-0C85D33B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72" y="1019042"/>
            <a:ext cx="6189008" cy="37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48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1062</Words>
  <Application>Microsoft Office PowerPoint</Application>
  <PresentationFormat>On-screen Show (16:9)</PresentationFormat>
  <Paragraphs>82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IBM Supervised Machine Learning Regression  Course Final Project: Major Projects Cost Estimating with Regression </vt:lpstr>
      <vt:lpstr>Abstract</vt:lpstr>
      <vt:lpstr>Objectives</vt:lpstr>
      <vt:lpstr>Data Cleaning</vt:lpstr>
      <vt:lpstr>Data Cleaning</vt:lpstr>
      <vt:lpstr>Data Exploration</vt:lpstr>
      <vt:lpstr>Data Exploration</vt:lpstr>
      <vt:lpstr>Data Exploration</vt:lpstr>
      <vt:lpstr>Data Exploration</vt:lpstr>
      <vt:lpstr>Data Exploration</vt:lpstr>
      <vt:lpstr>Key Findings and Insights</vt:lpstr>
      <vt:lpstr>Findings</vt:lpstr>
      <vt:lpstr>Hypothesis Testing</vt:lpstr>
      <vt:lpstr>Hypothesis Testing</vt:lpstr>
      <vt:lpstr>Hypothesis Testing</vt:lpstr>
      <vt:lpstr>Results</vt:lpstr>
      <vt:lpstr>Results</vt:lpstr>
      <vt:lpstr>Conclusions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Projects 20 Questions</dc:title>
  <cp:lastModifiedBy>Javier</cp:lastModifiedBy>
  <cp:revision>728</cp:revision>
  <cp:lastPrinted>2020-11-30T23:24:52Z</cp:lastPrinted>
  <dcterms:modified xsi:type="dcterms:W3CDTF">2021-06-17T17:50:52Z</dcterms:modified>
</cp:coreProperties>
</file>