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85" r:id="rId4"/>
    <p:sldId id="260" r:id="rId5"/>
    <p:sldId id="268" r:id="rId6"/>
    <p:sldId id="262" r:id="rId7"/>
    <p:sldId id="269" r:id="rId8"/>
    <p:sldId id="270" r:id="rId9"/>
    <p:sldId id="271" r:id="rId10"/>
    <p:sldId id="280" r:id="rId11"/>
    <p:sldId id="293" r:id="rId12"/>
    <p:sldId id="273" r:id="rId13"/>
    <p:sldId id="291" r:id="rId14"/>
    <p:sldId id="290" r:id="rId15"/>
    <p:sldId id="289" r:id="rId16"/>
    <p:sldId id="288" r:id="rId17"/>
    <p:sldId id="287" r:id="rId18"/>
    <p:sldId id="286" r:id="rId19"/>
    <p:sldId id="267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D1CAC-483B-4872-8318-184224A831AD}" v="1251" dt="2021-06-04T18:07:28.645"/>
    <p1510:client id="{69A98986-A945-4DEE-8E13-3B69ABA2D122}" v="1254" dt="2021-06-15T17:16:07.623"/>
    <p1510:client id="{81501B82-4F32-4358-8AE7-9D276147756E}" v="215" dt="2021-06-15T14:23:49.562"/>
    <p1510:client id="{C7E5CDCD-20B0-45F8-8C6C-8EFDB1EB6105}" v="432" dt="2021-06-16T17:59:37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5D0060-5245-4866-B955-2AA8244202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F189E-9D0A-4849-93D9-BA51EB2AF2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8EA91-9E0C-40F7-998E-9BEAD73383B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B2E7D-931D-4E74-A8AA-4FBAF7187C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58E26-6488-497C-B179-80145A7F81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B05A8-A63E-4E5B-BFDB-BD822E9D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65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646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0c2d517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0c2d517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0c2d517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0c2d517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jorprojects.alberta.ca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javier-jaime/IBM-Machine-Learning-Capstone/" TargetMode="External"/><Relationship Id="rId4" Type="http://schemas.openxmlformats.org/officeDocument/2006/relationships/hyperlink" Target="https://scikit-learn.org/stabl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958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 dirty="0"/>
              <a:t>IBM Supervised Machine Learning Classification</a:t>
            </a:r>
            <a:br>
              <a:rPr lang="en" sz="2800" dirty="0"/>
            </a:br>
            <a:br>
              <a:rPr lang="en" sz="2800" dirty="0"/>
            </a:br>
            <a:r>
              <a:rPr lang="en" sz="2400" dirty="0"/>
              <a:t>Course Final Project:</a:t>
            </a:r>
            <a:br>
              <a:rPr lang="en" sz="2400" dirty="0"/>
            </a:br>
            <a:r>
              <a:rPr lang="en" sz="2400"/>
              <a:t>Major Projects Classification by Cost Range</a:t>
            </a:r>
            <a:endParaRPr lang="en-US" sz="2400" dirty="0" err="1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07606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2400" dirty="0"/>
              <a:t>By Javier A. Jaime-Serrano</a:t>
            </a:r>
          </a:p>
          <a:p>
            <a:pPr marL="0" indent="0"/>
            <a:r>
              <a:rPr lang="en" sz="2000" dirty="0"/>
              <a:t>June 16,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4D6E-18F6-4DEF-8A49-376AB14B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61CE-62E1-4CBB-AE21-CDD0F1BC2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dirty="0"/>
              <a:t>Figure 5. Projects Map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CA" dirty="0" err="1"/>
              <a:t>KMeans</a:t>
            </a:r>
            <a:r>
              <a:rPr lang="en-CA" dirty="0"/>
              <a:t> Clusters by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CA" dirty="0"/>
              <a:t>Region with Project type 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934E9BC0-C1AA-462D-92F6-0A746D1D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024" y="531289"/>
            <a:ext cx="5283441" cy="43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7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Findings</a:t>
            </a:r>
            <a:endParaRPr dirty="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After corrections, we ended with </a:t>
            </a:r>
            <a:r>
              <a:rPr lang="en-US" dirty="0"/>
              <a:t>58 unique types in 9 sectors (see figure 6).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the feature engineering, we extracted size and capacity data by type from the dropped project details column, adding units and cleaning it manually in excel.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target variable was set from a percentage range in relation to average cost, divided by capacity per type of projects, labeled with conditional formulas in excel.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datasets were merged back, and one hot encoding was used again to transform the categorical features into numerical dummy features (89 Columns).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05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D34-BE2F-45A2-844E-A4CD3097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Findings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B5D0A9-0977-4547-9EF3-18AD7D4878EB}"/>
              </a:ext>
            </a:extLst>
          </p:cNvPr>
          <p:cNvGrpSpPr/>
          <p:nvPr/>
        </p:nvGrpSpPr>
        <p:grpSpPr>
          <a:xfrm>
            <a:off x="1825651" y="388467"/>
            <a:ext cx="7006649" cy="4366565"/>
            <a:chOff x="1017467" y="331412"/>
            <a:chExt cx="7621187" cy="45046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9ACD08-EE3C-42FE-9045-B3A79015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467" y="331413"/>
              <a:ext cx="2726422" cy="448067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CFC110-A929-4224-A0A3-BA6CEC50F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3888" y="331414"/>
              <a:ext cx="2447383" cy="448067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316243-F702-4524-9579-9D4DCDB6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1271" y="331412"/>
              <a:ext cx="2447383" cy="4504681"/>
            </a:xfrm>
            <a:prstGeom prst="rect">
              <a:avLst/>
            </a:prstGeom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25F8-AB62-4325-BA7B-177C19A09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58" y="1143959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CA" dirty="0"/>
              <a:t>Figure 6.</a:t>
            </a:r>
          </a:p>
          <a:p>
            <a:pPr marL="114300" indent="0">
              <a:buNone/>
            </a:pPr>
            <a:r>
              <a:rPr lang="en-CA" dirty="0"/>
              <a:t>Unique Sectors</a:t>
            </a:r>
          </a:p>
          <a:p>
            <a:pPr marL="114300" indent="0">
              <a:buNone/>
            </a:pPr>
            <a:r>
              <a:rPr lang="en-CA" dirty="0"/>
              <a:t>and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1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Decision Tree Classifier was trained with 70% of the Dataset, reserving the remaining 30% for Testing.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We used the Entropy (information gain) as the classifier criterion, and a maximum depth of 20 nodes (these are the 20 questions of the Project Name).</a:t>
            </a: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indent="0">
              <a:lnSpc>
                <a:spcPct val="114999"/>
              </a:lnSpc>
              <a:buNone/>
            </a:pPr>
            <a:r>
              <a:rPr lang="en-CA" dirty="0"/>
              <a:t>We used Grid Search to find the best hyperparameters of number of nodes and </a:t>
            </a:r>
            <a:r>
              <a:rPr lang="en-CA"/>
              <a:t>maximum depth of the tree.</a:t>
            </a:r>
          </a:p>
          <a:p>
            <a:pPr marL="0" indent="0">
              <a:lnSpc>
                <a:spcPct val="114999"/>
              </a:lnSpc>
              <a:buNone/>
            </a:pPr>
            <a:endParaRPr lang="en-CA" dirty="0"/>
          </a:p>
          <a:p>
            <a:pPr marL="0" indent="0">
              <a:lnSpc>
                <a:spcPct val="114999"/>
              </a:lnSpc>
              <a:buNone/>
            </a:pPr>
            <a:r>
              <a:rPr lang="en-CA" dirty="0"/>
              <a:t>The Decision Tree Accuracy is 89% on the test set, the  maximum number of </a:t>
            </a:r>
            <a:r>
              <a:rPr lang="en-CA"/>
              <a:t>nodes, depth is 16 and number of nodes is 67 </a:t>
            </a:r>
            <a:r>
              <a:rPr lang="en-US"/>
              <a:t>(see figure 7).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7411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6961-2F4F-4BC1-88AC-3796FF9F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2E769-B927-4F77-B751-95E021065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dirty="0"/>
              <a:t>Figure 7.</a:t>
            </a:r>
          </a:p>
          <a:p>
            <a:pPr marL="114300" indent="0">
              <a:buNone/>
            </a:pPr>
            <a:r>
              <a:rPr lang="en-CA" dirty="0"/>
              <a:t>Decision Tree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A76E5-0F90-4C1E-B813-30A00136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54" y="689381"/>
            <a:ext cx="6588736" cy="400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6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9212A4F-278E-4AEF-AD73-B944E656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7" y="265520"/>
            <a:ext cx="7862455" cy="467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2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62692-614B-41C9-97D9-26162C6BE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84" y="180064"/>
            <a:ext cx="8408964" cy="43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9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7404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results of Decision Tree Classifier show the limitations of the Dataset, the first split take most of the projects out, classifying them as “Not Enough Data”.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Only 97 projects were classified as “In the Range”, and Only </a:t>
            </a:r>
            <a:r>
              <a:rPr lang="en-CA"/>
              <a:t>3 types </a:t>
            </a:r>
            <a:r>
              <a:rPr lang="en-CA" dirty="0"/>
              <a:t>has more than 10 Projects in this valid range.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This work was done with only one Province Dataset, and other Canadian Provinces has Datasets available for Future work in similar formats.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997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were able to classify project by type, cost and capacity </a:t>
            </a:r>
            <a:r>
              <a:rPr lang="en-US"/>
              <a:t>with the use of a Decision Tree Classifier with 89% accuracy on the </a:t>
            </a:r>
            <a:r>
              <a:rPr lang="en-US" dirty="0"/>
              <a:t>training set.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Most of the projects has not enough data for the engineered features of size and/or capacity. Further work is required to search for capacity data from other sources (company websites, industry associations, etc.).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found additional uses for the classifier, as the detected outliers were in a couple of cases, big projects announcements (as publicity stunts) and later withdrawn. And projects that were too expensive were never completed.</a:t>
            </a:r>
          </a:p>
        </p:txBody>
      </p:sp>
    </p:spTree>
    <p:extLst>
      <p:ext uri="{BB962C8B-B14F-4D97-AF65-F5344CB8AC3E}">
        <p14:creationId xmlns:p14="http://schemas.microsoft.com/office/powerpoint/2010/main" val="132992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[1]</a:t>
            </a:r>
            <a:r>
              <a:rPr lang="en-US" dirty="0"/>
              <a:t> Alberta Major Projects: </a:t>
            </a:r>
            <a:r>
              <a:rPr lang="en-US" dirty="0">
                <a:hlinkClick r:id="rId3"/>
              </a:rPr>
              <a:t>https://majorprojects.alberta.ca/</a:t>
            </a:r>
            <a:endParaRPr lang="en-US" dirty="0"/>
          </a:p>
          <a:p>
            <a:pPr marL="0" indent="0">
              <a:spcAft>
                <a:spcPts val="1600"/>
              </a:spcAft>
              <a:buNone/>
            </a:pPr>
            <a:r>
              <a:rPr lang="en-US" b="0" i="0" dirty="0">
                <a:solidFill>
                  <a:srgbClr val="525252"/>
                </a:solidFill>
                <a:effectLst/>
                <a:latin typeface="helvetica neue"/>
              </a:rPr>
              <a:t>[2] Scikit-learn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library: </a:t>
            </a:r>
            <a:r>
              <a:rPr lang="en-US" dirty="0">
                <a:solidFill>
                  <a:srgbClr val="525252"/>
                </a:solidFill>
                <a:latin typeface="helvetica neue"/>
                <a:hlinkClick r:id="rId4"/>
              </a:rPr>
              <a:t>https://scikit-learn.org/stable/</a:t>
            </a: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>
                <a:solidFill>
                  <a:srgbClr val="525252"/>
                </a:solidFill>
                <a:latin typeface="helvetica neue"/>
              </a:rPr>
              <a:t>[3]</a:t>
            </a:r>
            <a:r>
              <a:rPr lang="en-US"/>
              <a:t> Jupiter Notebook: </a:t>
            </a:r>
            <a:r>
              <a:rPr lang="en-US" dirty="0">
                <a:hlinkClick r:id="rId5"/>
              </a:rPr>
              <a:t>https://github.com/javier-jaime/IBM-Machine-Learning-Capstone/</a:t>
            </a: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CA" dirty="0"/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2463" y="1016094"/>
            <a:ext cx="8260064" cy="3150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For this Project we used the Major Project dataset from the province of Alberta in Canada [1], </a:t>
            </a:r>
            <a:r>
              <a:rPr lang="en-US" dirty="0"/>
              <a:t>it </a:t>
            </a:r>
            <a:r>
              <a:rPr lang="en" dirty="0"/>
              <a:t>contains more than 700 currently active projects on the province, this Data set if filtered for Projects </a:t>
            </a:r>
            <a:r>
              <a:rPr lang="en-US" dirty="0"/>
              <a:t>valued at $5 million or greater.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dirty="0"/>
              <a:t>This Dataset contain a lot of valuable information on the Major Projects. The Estimated Cost, Sector &amp; Type and the Location data will be used.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dirty="0"/>
              <a:t>We want to be able to classify projects by type, cost and capacity and compare them with similar projects from the same dataset.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dirty="0"/>
              <a:t>We will use Decision Tree and Random Forest Classifiers </a:t>
            </a:r>
            <a:r>
              <a:rPr lang="en-CA" dirty="0"/>
              <a:t>from </a:t>
            </a:r>
            <a:r>
              <a:rPr lang="en-US" dirty="0">
                <a:solidFill>
                  <a:srgbClr val="525252"/>
                </a:solidFill>
              </a:rPr>
              <a:t>Scikit-learn [2].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From the Major Projects in the dataset, we will like to know if the cost of the project is within a reliable range for the project type and size and/or capacity.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If the classifier results are projects “too cheap” or “too expensive”, or there is not enough data available in the data set, further analysis will be required.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For the type of projects that we have enough data within the range, we will be able to estimate the cost of similar projects, with a rough order of magnitude (ROOM).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This quick ROOM Cost Estimate can be used as benchmark in multiple industries.</a:t>
            </a:r>
          </a:p>
        </p:txBody>
      </p:sp>
    </p:spTree>
    <p:extLst>
      <p:ext uri="{BB962C8B-B14F-4D97-AF65-F5344CB8AC3E}">
        <p14:creationId xmlns:p14="http://schemas.microsoft.com/office/powerpoint/2010/main" val="390932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lang="en-US"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In order to prepare and clean the dataset: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dirty="0"/>
              <a:t>We drop the projects where there is no estimated cost.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dirty="0"/>
              <a:t>Made some assumptions about schedule completion and status.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dirty="0"/>
              <a:t>Drop not required columns and renamed the remaining columns.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  <a:buFontTx/>
              <a:buChar char="-"/>
            </a:pPr>
            <a:r>
              <a:rPr lang="en"/>
              <a:t>Made corrections on project types and sectors.</a:t>
            </a:r>
          </a:p>
          <a:p>
            <a:pPr marL="285750" lvl="0" indent="-28575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/>
              <a:t>A problem encountered was how to extract the location coordinates (Longitude </a:t>
            </a:r>
            <a:r>
              <a:rPr lang="en" dirty="0"/>
              <a:t>&amp; Latitude) from a </a:t>
            </a:r>
            <a:r>
              <a:rPr lang="en" err="1"/>
              <a:t>GeoJASON</a:t>
            </a:r>
            <a:r>
              <a:rPr lang="en" dirty="0"/>
              <a:t> column. The problem was solved with Python code that loop over all rows and extract the start (first) locations by a type condition.</a:t>
            </a:r>
            <a:endParaRPr lang="en"/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99324-1D98-451E-91A9-EF96864B1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09608"/>
            <a:ext cx="8520600" cy="3459267"/>
          </a:xfrm>
        </p:spPr>
        <p:txBody>
          <a:bodyPr/>
          <a:lstStyle/>
          <a:p>
            <a:pPr marL="114300" indent="0">
              <a:buNone/>
            </a:pPr>
            <a:r>
              <a:rPr lang="en-CA" dirty="0"/>
              <a:t>Figure 1. Cleaned Dataset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4108E-5E8B-4C80-B6B3-86E35E71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1" y="1767305"/>
            <a:ext cx="8410659" cy="2266587"/>
          </a:xfrm>
          <a:prstGeom prst="rect">
            <a:avLst/>
          </a:prstGeom>
        </p:spPr>
      </p:pic>
      <p:sp>
        <p:nvSpPr>
          <p:cNvPr id="5" name="Google Shape;79;p17">
            <a:extLst>
              <a:ext uri="{FF2B5EF4-FFF2-40B4-BE49-F238E27FC236}">
                <a16:creationId xmlns:a16="http://schemas.microsoft.com/office/drawing/2014/main" id="{38E9281B-3291-44D1-896E-D40EEB4BB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89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Data Exploration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We explored the data, first with descriptive statistics and bar charts (see Figure 2).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Second, we used box plots for the cost estimate ranges by type (see Figure 3).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Third, we used folium library to create a map using latitude and longitude values (See Figure 4). 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dirty="0"/>
              <a:t>We also used </a:t>
            </a:r>
            <a:r>
              <a:rPr lang="en-US" dirty="0" err="1"/>
              <a:t>KMeans</a:t>
            </a:r>
            <a:r>
              <a:rPr lang="en-US" dirty="0"/>
              <a:t> [2] to Cluster the projects by geographical region using the location coordinates (See Figure 5).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dirty="0"/>
              <a:t>And then we used the Classifiers </a:t>
            </a:r>
            <a:r>
              <a:rPr lang="en-CA" dirty="0"/>
              <a:t>from </a:t>
            </a:r>
            <a:r>
              <a:rPr lang="en-US" dirty="0">
                <a:solidFill>
                  <a:srgbClr val="525252"/>
                </a:solidFill>
              </a:rPr>
              <a:t>Scikit-learn</a:t>
            </a:r>
            <a:r>
              <a:rPr lang="en-US" dirty="0"/>
              <a:t> [2] to predict one of 4 labels: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dirty="0"/>
              <a:t>1. Too Cheap 2. In the Range. 3. Too Expensive 4. Not Enough Data 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95D5-49B1-4233-BEFF-6F30BCEE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Exploration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65F48-1D9D-4E34-9BE8-7643F3A8C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Figure 2. Project types bar chart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1D131-078C-45CE-963A-EA768ED3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08" y="1643865"/>
            <a:ext cx="8602784" cy="314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2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086D-871E-48DA-BFC6-3527269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Exploration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C5EE1-CF56-4742-8B3F-C2A36D2E1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dirty="0"/>
              <a:t>Figure 3. Box Plot Estimated Cost for Power Sector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E22C5-C3EF-4651-99A8-405466BF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99" y="1798935"/>
            <a:ext cx="8604801" cy="23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4D6E-18F6-4DEF-8A49-376AB14B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61CE-62E1-4CBB-AE21-CDD0F1BC2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dirty="0"/>
              <a:t>Figure 4.</a:t>
            </a: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CA" dirty="0"/>
              <a:t>Projects Map</a:t>
            </a:r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6B4B506A-B1D5-42B4-8D70-0C85D33B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72" y="1019042"/>
            <a:ext cx="6189008" cy="37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948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1062</Words>
  <Application>Microsoft Office PowerPoint</Application>
  <PresentationFormat>On-screen Show (16:9)</PresentationFormat>
  <Paragraphs>82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 Light</vt:lpstr>
      <vt:lpstr>IBM Supervised Machine Learning Classification  Course Final Project: Major Projects Classification by Cost Range </vt:lpstr>
      <vt:lpstr>Abstract</vt:lpstr>
      <vt:lpstr>Objectives</vt:lpstr>
      <vt:lpstr>Data Cleaning</vt:lpstr>
      <vt:lpstr>Data Cleaning</vt:lpstr>
      <vt:lpstr>Data Exploration</vt:lpstr>
      <vt:lpstr>Data Exploration</vt:lpstr>
      <vt:lpstr>Data Exploration</vt:lpstr>
      <vt:lpstr>Data Exploration</vt:lpstr>
      <vt:lpstr>Data Exploration</vt:lpstr>
      <vt:lpstr>Findings</vt:lpstr>
      <vt:lpstr>Findings</vt:lpstr>
      <vt:lpstr>Results</vt:lpstr>
      <vt:lpstr>Results</vt:lpstr>
      <vt:lpstr>PowerPoint Presentation</vt:lpstr>
      <vt:lpstr>PowerPoint Presentation</vt:lpstr>
      <vt:lpstr>Limitations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Projects 20 Questions</dc:title>
  <cp:lastModifiedBy>Javier</cp:lastModifiedBy>
  <cp:revision>774</cp:revision>
  <cp:lastPrinted>2020-11-30T23:24:52Z</cp:lastPrinted>
  <dcterms:modified xsi:type="dcterms:W3CDTF">2021-06-16T18:00:36Z</dcterms:modified>
</cp:coreProperties>
</file>