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68" r:id="rId5"/>
    <p:sldId id="262" r:id="rId6"/>
    <p:sldId id="269" r:id="rId7"/>
    <p:sldId id="270" r:id="rId8"/>
    <p:sldId id="271" r:id="rId9"/>
    <p:sldId id="263" r:id="rId10"/>
    <p:sldId id="273" r:id="rId11"/>
    <p:sldId id="274" r:id="rId12"/>
    <p:sldId id="275" r:id="rId13"/>
    <p:sldId id="276" r:id="rId14"/>
    <p:sldId id="278" r:id="rId15"/>
    <p:sldId id="279" r:id="rId16"/>
    <p:sldId id="277" r:id="rId17"/>
    <p:sldId id="265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1CAC-483B-4872-8318-184224A831AD}" v="1251" dt="2021-06-04T18:07:2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5D0060-5245-4866-B955-2AA824420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189E-9D0A-4849-93D9-BA51EB2AF2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8EA91-9E0C-40F7-998E-9BEAD73383B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B2E7D-931D-4E74-A8AA-4FBAF7187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8E26-6488-497C-B179-80145A7F81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5A8-A63E-4E5B-BFDB-BD822E9DF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3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32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27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jorprojects.alberta.c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avier-jaime/IBM-Machine-Learning-Capstone/" TargetMode="External"/><Relationship Id="rId4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 dirty="0"/>
              <a:t>IBM Exploratory Data Analysis for Machine Learning</a:t>
            </a:r>
            <a:br>
              <a:rPr lang="en" sz="2800" dirty="0"/>
            </a:br>
            <a:r>
              <a:rPr lang="en" sz="2400" dirty="0"/>
              <a:t>Course Project</a:t>
            </a:r>
            <a:endParaRPr lang="en-US" sz="2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400" dirty="0"/>
              <a:t>By Javier A. Jaime-Serrano</a:t>
            </a:r>
          </a:p>
          <a:p>
            <a:pPr marL="0" indent="0"/>
            <a:r>
              <a:rPr lang="en" sz="2000" dirty="0"/>
              <a:t>June 4th,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B5D0A9-0977-4547-9EF3-18AD7D4878EB}"/>
              </a:ext>
            </a:extLst>
          </p:cNvPr>
          <p:cNvGrpSpPr/>
          <p:nvPr/>
        </p:nvGrpSpPr>
        <p:grpSpPr>
          <a:xfrm>
            <a:off x="1825651" y="388467"/>
            <a:ext cx="7006649" cy="4366565"/>
            <a:chOff x="1017467" y="331412"/>
            <a:chExt cx="7621187" cy="4504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9ACD08-EE3C-42FE-9045-B3A79015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467" y="331413"/>
              <a:ext cx="2726422" cy="44806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CFC110-A929-4224-A0A3-BA6CEC50F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3888" y="331414"/>
              <a:ext cx="2447383" cy="44806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316243-F702-4524-9579-9D4DCDB6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1271" y="331412"/>
              <a:ext cx="2447383" cy="4504681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6.</a:t>
            </a:r>
          </a:p>
          <a:p>
            <a:pPr marL="114300" indent="0">
              <a:buNone/>
            </a:pPr>
            <a:r>
              <a:rPr lang="en-CA" dirty="0"/>
              <a:t>Unique Sectors</a:t>
            </a:r>
          </a:p>
          <a:p>
            <a:pPr marL="114300" indent="0">
              <a:buNone/>
            </a:pPr>
            <a:r>
              <a:rPr lang="en-CA" dirty="0"/>
              <a:t>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Hypothesis formulation</a:t>
            </a:r>
            <a:endParaRPr lang="en-US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 dirty="0"/>
              <a:t>We want to be </a:t>
            </a:r>
            <a:r>
              <a:rPr lang="en" dirty="0"/>
              <a:t>able to estimate the cost of similar projects, with a rough order of magnitude (ROOM). In order to test the predictive features with correlation, we </a:t>
            </a:r>
            <a:r>
              <a:rPr lang="en"/>
              <a:t>need first to pick a sector, for this case we choose the power sector (see figure </a:t>
            </a:r>
            <a:r>
              <a:rPr lang="en" dirty="0"/>
              <a:t>7).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b="1"/>
              <a:t>Is Size/Capacity in Megawatts is correlated with the Estimated Cost?</a:t>
            </a:r>
            <a:endParaRPr lang="en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State the hypothesis:</a:t>
            </a:r>
            <a:endParaRPr lang="en"/>
          </a:p>
          <a:p>
            <a:pPr>
              <a:lnSpc>
                <a:spcPct val="114999"/>
              </a:lnSpc>
              <a:buNone/>
            </a:pPr>
            <a:r>
              <a:rPr lang="en-US"/>
              <a:t>-  Null Hypotesis (H0): Size/Capacity is not correlated with Estimated Cost</a:t>
            </a:r>
          </a:p>
          <a:p>
            <a:pPr>
              <a:lnSpc>
                <a:spcPct val="114999"/>
              </a:lnSpc>
              <a:buNone/>
            </a:pPr>
            <a:r>
              <a:rPr lang="en-US"/>
              <a:t>-   Alternative Hypotesis (H1): Size/Capacity is correlated with Estimated Cost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/>
              <a:t>Since they are both continuous variables we can use a pearson correlation test </a:t>
            </a:r>
            <a:r>
              <a:rPr lang="en-US"/>
              <a:t>and draw a scatter plot (see figure 8).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Hypothesis formulation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/>
              <a:t>Figure 7. Power Sector Data</a:t>
            </a:r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6A306308-199D-4F8B-8966-C87DB8DF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8" y="1948624"/>
            <a:ext cx="8727775" cy="27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Hypothesis formulation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/>
              <a:t>Figure 8.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Estimated Cost Vs.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Size/Capacity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CA"/>
              <a:t>Scatter Plot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1434057-35AA-40CC-A81E-BA331B69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6" y="1264687"/>
            <a:ext cx="5460520" cy="35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2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Hypothesis formulation</a:t>
            </a:r>
            <a:endParaRPr lang="en-US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A second hypotesis will be: </a:t>
            </a:r>
            <a:r>
              <a:rPr lang="en-US" b="1"/>
              <a:t>Does Estimate Cost differ by Project Type?</a:t>
            </a:r>
            <a:endParaRPr lang="en-US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An ANOVA test can be used for the Second hypotesis.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A third hypotesis will be: Is there is an association between Solar and Wind Project Types.</a:t>
            </a:r>
            <a:endParaRPr lang="en"/>
          </a:p>
          <a:p>
            <a:pPr marL="0" indent="0">
              <a:buNone/>
            </a:pPr>
            <a:r>
              <a:rPr lang="en-US"/>
              <a:t>A T-Test can be used for the third hypotesis.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See figure 9 for the correlation by project type.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3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D34-BE2F-45A2-844E-A4CD309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Hypothesis formulation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25F8-AB62-4325-BA7B-177C19A0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58" y="1143959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CA"/>
              <a:t>Figure 9. Scatter Plot by Project Type</a:t>
            </a: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5984801-CC4E-4F6A-92DC-0000B153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" y="1622557"/>
            <a:ext cx="7638690" cy="32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-US"/>
              <a:t>-  Null Hypotesis (H0): Size/Capacity is not correlated with Estimated Cost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-  Alternative Hypotesis (H1): Size/Capacity is correlated with Estimated Cost</a:t>
            </a:r>
          </a:p>
          <a:p>
            <a:pPr marL="0" indent="0">
              <a:lnSpc>
                <a:spcPct val="114999"/>
              </a:lnSpc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Using the Pearson Correlation from SciPy we obtain: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Correlation Coeficient: </a:t>
            </a:r>
            <a:r>
              <a:rPr lang="en-US">
                <a:latin typeface="Consolas"/>
              </a:rPr>
              <a:t>0.9676147594295178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Two-tailed p-value: </a:t>
            </a:r>
            <a:r>
              <a:rPr lang="en-US">
                <a:latin typeface="Consolas"/>
              </a:rPr>
              <a:t>6.958427885850458e-19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b="1" dirty="0"/>
              <a:t>Conclusion:</a:t>
            </a:r>
            <a:r>
              <a:rPr lang="en-US" dirty="0"/>
              <a:t> Since the p-value &lt; 0.05, we reject the Null hypothesis and conclude </a:t>
            </a:r>
            <a:r>
              <a:rPr lang="en-US"/>
              <a:t>that there  exists a relationship between Size/Capacity and the Estimated Cost.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b="1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Using the Major Project dataset from the province of Alberta, after preparation and cleaning, we were </a:t>
            </a:r>
            <a:r>
              <a:rPr lang="en-US"/>
              <a:t>able to extract valuable but limited information.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After exploring the dataset, we were able to do some feature engineering and filter the data set</a:t>
            </a:r>
            <a:r>
              <a:rPr lang="en-US"/>
              <a:t> to extract valid information.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/>
              <a:t>We performed significance testing to prove the correlation between the Capacity </a:t>
            </a:r>
            <a:r>
              <a:rPr lang="en-US" dirty="0"/>
              <a:t>in Megawatts in the Power Sector and the Estimated Cost.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Most of the projects has not enough data for the engineered features of size and/or capacity. Further work is required to search for capacity data from other </a:t>
            </a:r>
            <a:r>
              <a:rPr lang="en-US"/>
              <a:t>sources (company websites, industry associations, etc.).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[1]</a:t>
            </a:r>
            <a:r>
              <a:rPr lang="en-US" dirty="0"/>
              <a:t> Alberta Major Projects: </a:t>
            </a:r>
            <a:r>
              <a:rPr lang="en-US" dirty="0">
                <a:hlinkClick r:id="rId3"/>
              </a:rPr>
              <a:t>https://majorprojects.alberta.ca/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b="0" i="0" dirty="0">
                <a:solidFill>
                  <a:srgbClr val="525252"/>
                </a:solidFill>
                <a:effectLst/>
                <a:latin typeface="helvetica neue"/>
              </a:rPr>
              <a:t>[2] Scikit-learn</a:t>
            </a:r>
            <a:r>
              <a:rPr lang="en-US" dirty="0">
                <a:solidFill>
                  <a:srgbClr val="525252"/>
                </a:solidFill>
                <a:latin typeface="helvetica neue"/>
              </a:rPr>
              <a:t> library: </a:t>
            </a:r>
            <a:r>
              <a:rPr lang="en-US" dirty="0">
                <a:solidFill>
                  <a:srgbClr val="525252"/>
                </a:solidFill>
                <a:latin typeface="helvetica neue"/>
                <a:hlinkClick r:id="rId4"/>
              </a:rPr>
              <a:t>https://scikit-learn.org/stable/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>
                <a:solidFill>
                  <a:srgbClr val="525252"/>
                </a:solidFill>
                <a:latin typeface="helvetica neue"/>
              </a:rPr>
              <a:t>[3]</a:t>
            </a:r>
            <a:r>
              <a:rPr lang="en-US"/>
              <a:t> Jupiter Notebook: </a:t>
            </a:r>
            <a:r>
              <a:rPr lang="en-US" dirty="0">
                <a:hlinkClick r:id="rId5"/>
              </a:rPr>
              <a:t>https://github.com/javier-jaime/IBM-Machine-Learning-Capstone/</a:t>
            </a: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>
              <a:solidFill>
                <a:srgbClr val="595959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2463" y="1016094"/>
            <a:ext cx="8260064" cy="3150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For this Project we used the Major Project dataset from the province of Alberta in Canada [1], </a:t>
            </a:r>
            <a:r>
              <a:rPr lang="en-US" dirty="0"/>
              <a:t>it </a:t>
            </a:r>
            <a:r>
              <a:rPr lang="en" dirty="0"/>
              <a:t>contains more than 700 currently active projects on the province, this Data set if filtered for Projects </a:t>
            </a:r>
            <a:r>
              <a:rPr lang="en-US" dirty="0"/>
              <a:t>valued at $5 million or greater.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/>
              <a:t>This Dataset contain a lot of valuable information on the Major Projects. The Estimated Cost, Sector &amp; Type and the Location data will be  used.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" dirty="0"/>
              <a:t>From this dataset, we will like to find the features that can predict the cost of the project for a given project type in a sector.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In order to prepare and clean the dataset: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We drop the projects where there is no estimated cost.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some assumptions about schedule completion and status.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Drop not required columns and renamed the remaining columns.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" dirty="0"/>
              <a:t>Made corrections on project types and sectors.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problem encountered was how to extract the location coordinates (Longitude &amp; Latitude) from a GeoJASON column. The problem was solved with Python code that loop over all rows and extract the start (first) locations by a type condition.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9324-1D98-451E-91A9-EF96864B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09608"/>
            <a:ext cx="8520600" cy="3459267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Figure 1. Cleaned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108E-5E8B-4C80-B6B3-86E35E71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1767305"/>
            <a:ext cx="8410659" cy="2266587"/>
          </a:xfrm>
          <a:prstGeom prst="rect">
            <a:avLst/>
          </a:prstGeom>
        </p:spPr>
      </p:pic>
      <p:sp>
        <p:nvSpPr>
          <p:cNvPr id="5" name="Google Shape;79;p17">
            <a:extLst>
              <a:ext uri="{FF2B5EF4-FFF2-40B4-BE49-F238E27FC236}">
                <a16:creationId xmlns:a16="http://schemas.microsoft.com/office/drawing/2014/main" id="{38E9281B-3291-44D1-896E-D40EEB4BB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89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Exploration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explored the data, first with descriptive statistics and bar charts (see Figure 2).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Second, we used box plots for the cost estimate ranges by type (see Figure 3).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Third, we used folium library to create a map using latitude and longitude values (See Figure 4).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95D5-49B1-4233-BEFF-6F30BCE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65F48-1D9D-4E34-9BE8-7643F3A8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Figure 2. Project types bar chart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D131-078C-45CE-963A-EA768ED3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08" y="1643865"/>
            <a:ext cx="8602784" cy="3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086D-871E-48DA-BFC6-352726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Exploration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5EE1-CF56-4742-8B3F-C2A36D2E1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3. Box Plot Estimated Cost for Power Sector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E22C5-C3EF-4651-99A8-405466BF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9" y="1798935"/>
            <a:ext cx="8604801" cy="23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4D6E-18F6-4DEF-8A49-376AB14B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61CE-62E1-4CBB-AE21-CDD0F1BC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Figure 4.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r>
              <a:rPr lang="en-CA" dirty="0"/>
              <a:t>Projects Map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6B4B506A-B1D5-42B4-8D70-0C85D33B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72" y="1019042"/>
            <a:ext cx="6189008" cy="37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9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Key Findings and Insights</a:t>
            </a:r>
            <a:endParaRPr lang="en-US"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After corrections, we ended with </a:t>
            </a:r>
            <a:r>
              <a:rPr lang="en-US" dirty="0"/>
              <a:t>58 unique types in 9 sectors (see figure 6).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feature engineering, we extracted size and capacity data by type from the dropped project details column, adding units and cleaning it manually in excel.</a:t>
            </a:r>
          </a:p>
          <a:p>
            <a:pPr marL="0" indent="0">
              <a:lnSpc>
                <a:spcPct val="114999"/>
              </a:lnSpc>
              <a:buNone/>
            </a:pP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-US"/>
              <a:t>A filter was set to remove extreme values, from a percentage range in relation to average </a:t>
            </a:r>
            <a:r>
              <a:rPr lang="en-US" dirty="0"/>
              <a:t>cost, divided by capacity per type of projects, and labeled with conditional formulas in excel.</a:t>
            </a:r>
          </a:p>
          <a:p>
            <a:pPr marL="0" indent="0">
              <a:lnSpc>
                <a:spcPct val="114999"/>
              </a:lnSpc>
              <a:buNone/>
            </a:pPr>
            <a:endParaRPr lang="en-CA" dirty="0"/>
          </a:p>
          <a:p>
            <a:pPr marL="0" indent="0">
              <a:lnSpc>
                <a:spcPct val="114999"/>
              </a:lnSpc>
              <a:buNone/>
            </a:pPr>
            <a:r>
              <a:rPr lang="en-CA" dirty="0"/>
              <a:t>Only 97 projects were properly classified as “In the Range”, and Only 3 types has more than 10 Projects in this valid range.</a:t>
            </a:r>
            <a:endParaRPr lang="en-US"/>
          </a:p>
          <a:p>
            <a:pPr>
              <a:lnSpc>
                <a:spcPct val="114999"/>
              </a:lnSpc>
              <a:buNone/>
            </a:pPr>
            <a:endParaRPr lang="en" dirty="0"/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1062</Words>
  <Application>Microsoft Office PowerPoint</Application>
  <PresentationFormat>On-screen Show (16:9)</PresentationFormat>
  <Paragraphs>82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Simple Light</vt:lpstr>
      <vt:lpstr>IBM Exploratory Data Analysis for Machine Learning Course Project </vt:lpstr>
      <vt:lpstr>Abstract</vt:lpstr>
      <vt:lpstr>Data Cleaning</vt:lpstr>
      <vt:lpstr>Data Cleaning</vt:lpstr>
      <vt:lpstr>Data Exploration</vt:lpstr>
      <vt:lpstr>Data Exploration</vt:lpstr>
      <vt:lpstr>Data Exploration</vt:lpstr>
      <vt:lpstr>Data Exploration</vt:lpstr>
      <vt:lpstr>Key Findings and Insights</vt:lpstr>
      <vt:lpstr>Findings</vt:lpstr>
      <vt:lpstr>Hypothesis formulation</vt:lpstr>
      <vt:lpstr>Hypothesis formulation</vt:lpstr>
      <vt:lpstr>Hypothesis formulation</vt:lpstr>
      <vt:lpstr>Hypothesis formulation</vt:lpstr>
      <vt:lpstr>Hypothesis formulation</vt:lpstr>
      <vt:lpstr>Results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Projects 20 Questions</dc:title>
  <cp:lastModifiedBy>Javier</cp:lastModifiedBy>
  <cp:revision>378</cp:revision>
  <cp:lastPrinted>2020-11-30T23:24:52Z</cp:lastPrinted>
  <dcterms:modified xsi:type="dcterms:W3CDTF">2021-06-04T18:12:48Z</dcterms:modified>
</cp:coreProperties>
</file>