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9" r:id="rId10"/>
    <p:sldId id="270" r:id="rId11"/>
    <p:sldId id="271" r:id="rId12"/>
    <p:sldId id="263" r:id="rId13"/>
    <p:sldId id="273" r:id="rId14"/>
    <p:sldId id="272" r:id="rId15"/>
    <p:sldId id="274" r:id="rId16"/>
    <p:sldId id="275" r:id="rId17"/>
    <p:sldId id="276" r:id="rId18"/>
    <p:sldId id="264" r:id="rId19"/>
    <p:sldId id="265" r:id="rId20"/>
    <p:sldId id="26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5D0060-5245-4866-B955-2AA824420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189E-9D0A-4849-93D9-BA51EB2AF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8EA91-9E0C-40F7-998E-9BEAD73383B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B2E7D-931D-4E74-A8AA-4FBAF7187C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58E26-6488-497C-B179-80145A7F81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05A8-A63E-4E5B-BFDB-BD822E9D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c2d51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0c2d51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jorprojects.alberta.ca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avier-jaime/Major-Projects-20-Questions" TargetMode="External"/><Relationship Id="rId4" Type="http://schemas.openxmlformats.org/officeDocument/2006/relationships/hyperlink" Target="https://scikit-learn.org/s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Major Projects 20 Questions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Javier A. Jaime-Serrano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086D-871E-48DA-BFC6-3527269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5EE1-CF56-4742-8B3F-C2A36D2E1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3. Box Plot Estimated Cost for Power Sector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E22C5-C3EF-4651-99A8-405466BF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9" y="1798935"/>
            <a:ext cx="8604801" cy="23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4. Projects Map</a:t>
            </a:r>
          </a:p>
          <a:p>
            <a:pPr marL="114300" indent="0">
              <a:buNone/>
            </a:pPr>
            <a:r>
              <a:rPr lang="en-CA" dirty="0"/>
              <a:t>(Clusters by Region)</a:t>
            </a:r>
            <a:endParaRPr lang="en-US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34E9BC0-C1AA-462D-92F6-0A746D1D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24" y="445025"/>
            <a:ext cx="5391271" cy="43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9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After corrections, we ended with </a:t>
            </a:r>
            <a:r>
              <a:rPr lang="en-US" dirty="0"/>
              <a:t>58 unique types in 9 sectors (see figure 6).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feature engineering, we extracted size and capacity data by type from the dropped project details column, adding units and cleaning it manually in excel.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target variable was set from a percentage range in relation to average cost, divided by capacity per type of projects, labeled with conditional formulas in excel.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datasets were merged back,  and one hot encoding was used again to transform the categorical features into numerical dummy features (89 Columns).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B5D0A9-0977-4547-9EF3-18AD7D4878EB}"/>
              </a:ext>
            </a:extLst>
          </p:cNvPr>
          <p:cNvGrpSpPr/>
          <p:nvPr/>
        </p:nvGrpSpPr>
        <p:grpSpPr>
          <a:xfrm>
            <a:off x="1825651" y="388467"/>
            <a:ext cx="7006649" cy="4366565"/>
            <a:chOff x="1017467" y="331412"/>
            <a:chExt cx="7621187" cy="4504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9ACD08-EE3C-42FE-9045-B3A79015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467" y="331413"/>
              <a:ext cx="2726422" cy="44806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FC110-A929-4224-A0A3-BA6CEC50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3888" y="331414"/>
              <a:ext cx="2447383" cy="44806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316243-F702-4524-9579-9D4DCDB6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1271" y="331412"/>
              <a:ext cx="2447383" cy="4504681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6.</a:t>
            </a:r>
          </a:p>
          <a:p>
            <a:pPr marL="114300" indent="0">
              <a:buNone/>
            </a:pPr>
            <a:r>
              <a:rPr lang="en-CA" dirty="0"/>
              <a:t>Unique Sectors</a:t>
            </a:r>
          </a:p>
          <a:p>
            <a:pPr marL="114300" indent="0">
              <a:buNone/>
            </a:pPr>
            <a:r>
              <a:rPr lang="en-CA" dirty="0"/>
              <a:t>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1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Decision Tree Classifier was trained with 70% of the Dataset, reserving the remaining 30% for Testing.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used the Entropy (information gain) as the classifier criterion, and a maximum depth of 20 nodes (these are the 20 questions of the Project Name).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Decision Tree Accuracy is 89% on the test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Decision Tree didn’t use the maximum number of nodes (depth is 16), we can classify projects with </a:t>
            </a:r>
            <a:r>
              <a:rPr lang="en-US" dirty="0"/>
              <a:t>20 questions or less, per research question (see figure 7).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77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961-2F4F-4BC1-88AC-3796FF9F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2E769-B927-4F77-B751-95E021065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7.</a:t>
            </a:r>
          </a:p>
          <a:p>
            <a:pPr marL="114300" indent="0">
              <a:buNone/>
            </a:pPr>
            <a:r>
              <a:rPr lang="en-CA" dirty="0"/>
              <a:t>Decision Tree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A76E5-0F90-4C1E-B813-30A00136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54" y="689381"/>
            <a:ext cx="6588736" cy="40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212A4F-278E-4AEF-AD73-B944E656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7" y="265520"/>
            <a:ext cx="7862455" cy="46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62692-614B-41C9-97D9-26162C6B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4" y="180064"/>
            <a:ext cx="8408964" cy="43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2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results of Decision Tree Classifier show the limitations of the Dataset, the first split take most of the projects out, classifying them as “Not Enough Data”.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Only 97 projects were classified as “In the Range”, and Only </a:t>
            </a:r>
            <a:r>
              <a:rPr lang="en-CA"/>
              <a:t>3 types </a:t>
            </a:r>
            <a:r>
              <a:rPr lang="en-CA" dirty="0"/>
              <a:t>has more than 10 Projects in this valid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This work was done with only one Province Dataset, and other Canadian Provinces has Datasets available for Future work in similar formats.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were able to classify project by type, cost and capacity with less than 20 question with the use of a Decision Tree Classifier with 89% accuracy on the training set.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Most of the projects has not enough data for the engineered features of size and/or capacity. Further work is required to search for capacity data from other sources (company websites, industry associations, etc.).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found additional uses for the classifier, as the detected outliers were in a couple of cases, big projects announcements (as publicity stunts) and later withdrawn. And projects that were too expensive were never completed.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this Project we used the Major Project dataset from the province of Alberta in Canada [1], </a:t>
            </a:r>
            <a:r>
              <a:rPr lang="en-US" dirty="0"/>
              <a:t>there are more than 700 projects valued at $5 million or greater.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Research Question is: With 20 questions or less, can we classify projects by type, cost and capacity and compare them with similar projects from the dataset?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used KMeans Clustering and Decision Tree Classification </a:t>
            </a:r>
            <a:r>
              <a:rPr lang="en-CA" dirty="0"/>
              <a:t>from 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Scikit-learn [2].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We successfully trained a Classifier for the Projects with 89% Accuracy (Test set).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[1]</a:t>
            </a:r>
            <a:r>
              <a:rPr lang="en-US" dirty="0"/>
              <a:t> Alberta Major Projects: </a:t>
            </a:r>
            <a:r>
              <a:rPr lang="en-US" dirty="0">
                <a:hlinkClick r:id="rId3"/>
              </a:rPr>
              <a:t>https://majorprojects.alberta.ca/</a:t>
            </a: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[2] </a:t>
            </a:r>
            <a:r>
              <a:rPr lang="en-US" b="0" i="0">
                <a:solidFill>
                  <a:srgbClr val="525252"/>
                </a:solidFill>
                <a:effectLst/>
                <a:latin typeface="helvetica neue"/>
              </a:rPr>
              <a:t>Scikit-learn</a:t>
            </a:r>
            <a:r>
              <a:rPr lang="en-US">
                <a:solidFill>
                  <a:srgbClr val="525252"/>
                </a:solidFill>
                <a:latin typeface="helvetica neue"/>
              </a:rPr>
              <a:t> library: </a:t>
            </a:r>
            <a:r>
              <a:rPr lang="en-US" dirty="0">
                <a:solidFill>
                  <a:srgbClr val="525252"/>
                </a:solidFill>
                <a:latin typeface="helvetica neue"/>
                <a:hlinkClick r:id="rId4"/>
              </a:rPr>
              <a:t>https://scikit-learn.org/stable/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[3]</a:t>
            </a:r>
            <a:r>
              <a:rPr lang="en-US" dirty="0"/>
              <a:t> Jupiter Notebook: </a:t>
            </a:r>
            <a:r>
              <a:rPr lang="en-US" dirty="0">
                <a:solidFill>
                  <a:srgbClr val="525252"/>
                </a:solidFill>
                <a:latin typeface="helvetica neue"/>
                <a:hlinkClick r:id="rId5"/>
              </a:rPr>
              <a:t>https://github.com/javier-jaime/Major-Projects-20-Questions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115;p23">
            <a:extLst>
              <a:ext uri="{FF2B5EF4-FFF2-40B4-BE49-F238E27FC236}">
                <a16:creationId xmlns:a16="http://schemas.microsoft.com/office/drawing/2014/main" id="{94644C93-CE5B-4E03-AB72-868FC5E0B140}"/>
              </a:ext>
            </a:extLst>
          </p:cNvPr>
          <p:cNvSpPr txBox="1">
            <a:spLocks/>
          </p:cNvSpPr>
          <p:nvPr/>
        </p:nvSpPr>
        <p:spPr>
          <a:xfrm>
            <a:off x="311700" y="32266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Acknowledgements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82AFA-0BDC-47F7-B6E3-94DFD19A6BE8}"/>
              </a:ext>
            </a:extLst>
          </p:cNvPr>
          <p:cNvSpPr txBox="1"/>
          <p:nvPr/>
        </p:nvSpPr>
        <p:spPr>
          <a:xfrm>
            <a:off x="311700" y="39910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</a:rPr>
              <a:t>Thank you for your Feedback!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From the Major Projects in the dataset, we will like to know if the cost of the project is within a reliable range for the project type and size and/or capacity.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If the classifier results are projects “too cheap” or “too expensive”, or there is not enough data available in the data set, further analysis will be required.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the type of projects that we have enough data within the range, we will be able to estimate the cost of similar projects, with a rough order of magnitude (ROOM).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This quick ROOM Cost Estimate can be used as benchmark in multiple industries.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Major Project Dataset [1] contain more than 700 currently active project in the Province of Alberta in Canada, this Data set if filtered for Projects </a:t>
            </a:r>
            <a:r>
              <a:rPr lang="en-US" dirty="0"/>
              <a:t>valued at $5 million or greater.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Dataset contain a lot of valuable information on the Major Projects. The Estimated Cost, Sector &amp; Type and the Location data were used in the Classifier.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and Cleaning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 order to prepare the dataset: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We drop the projects where there is no estimated cost.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Made some assumptions about schedule completion and status.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Drop not required columns and renamed the remaining columns.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Made corrections on project types and sectors.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problem encountered was how to extract the location coordinates (Longitude &amp; Latitude) from a GeoJASON column. The problem was solved with Python code that loop over all rows and extract the start (first) locations by a type condition.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9324-1D98-451E-91A9-EF96864B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09608"/>
            <a:ext cx="8520600" cy="3459267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1. Cleaned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108E-5E8B-4C80-B6B3-86E35E71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" y="1767305"/>
            <a:ext cx="8410659" cy="2266587"/>
          </a:xfrm>
          <a:prstGeom prst="rect">
            <a:avLst/>
          </a:prstGeom>
        </p:spPr>
      </p:pic>
      <p:sp>
        <p:nvSpPr>
          <p:cNvPr id="5" name="Google Shape;79;p17">
            <a:extLst>
              <a:ext uri="{FF2B5EF4-FFF2-40B4-BE49-F238E27FC236}">
                <a16:creationId xmlns:a16="http://schemas.microsoft.com/office/drawing/2014/main" id="{38E9281B-3291-44D1-896E-D40EEB4BB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and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89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Questions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35724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With 20 questions or less, can we classify projects by type, cost and capacity and compare them with similar projects from the dataset?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 addition to the research question is the final objective of this classification: to be able to estimate the cost of similar projects with a rough order of magnitude.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explored the data, first with descriptive statistics and bar charts (see Figure 2).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Second, we used box plots for the cost estimate ranges by type (see Figure 3).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Third, we used folium library to create a map using latitude and longitude values.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used KMeans [2] to Cluster the projects by geographical region and type using the location values and one hot encoding of project types (See Figure 4).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Finally we used Decision Tree Classification [2] to predict one of 4 labels: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1. Too Cheap 2. In the Range. 3. Too Expensive 4. Not Enough Data 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95D5-49B1-4233-BEFF-6F30BCE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5F48-1D9D-4E34-9BE8-7643F3A8C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Figure 2. Project types bar chart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1D131-078C-45CE-963A-EA768ED3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8" y="1643865"/>
            <a:ext cx="8602784" cy="31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19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1062</Words>
  <Application>Microsoft Office PowerPoint</Application>
  <PresentationFormat>On-screen Show (16:9)</PresentationFormat>
  <Paragraphs>82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helvetica neue</vt:lpstr>
      <vt:lpstr>Simple Light</vt:lpstr>
      <vt:lpstr>Major Projects 20 Questions</vt:lpstr>
      <vt:lpstr>Abstract</vt:lpstr>
      <vt:lpstr>Motivation</vt:lpstr>
      <vt:lpstr>Dataset</vt:lpstr>
      <vt:lpstr>Data Preparation and Cleaning</vt:lpstr>
      <vt:lpstr>Data Preparation and Cleaning</vt:lpstr>
      <vt:lpstr>Research Questions</vt:lpstr>
      <vt:lpstr>Methods</vt:lpstr>
      <vt:lpstr>Methods</vt:lpstr>
      <vt:lpstr>Methods</vt:lpstr>
      <vt:lpstr>Methods</vt:lpstr>
      <vt:lpstr>Findings</vt:lpstr>
      <vt:lpstr>Findings</vt:lpstr>
      <vt:lpstr>Findings</vt:lpstr>
      <vt:lpstr>Findings</vt:lpstr>
      <vt:lpstr>PowerPoint Presentation</vt:lpstr>
      <vt:lpstr>PowerPoint Presentation</vt:lpstr>
      <vt:lpstr>Limitations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Projects 20 Questions</dc:title>
  <cp:lastModifiedBy>Javier</cp:lastModifiedBy>
  <cp:revision>36</cp:revision>
  <cp:lastPrinted>2020-11-30T23:24:52Z</cp:lastPrinted>
  <dcterms:modified xsi:type="dcterms:W3CDTF">2020-11-30T23:25:18Z</dcterms:modified>
</cp:coreProperties>
</file>