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9600175" cx="288004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472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hljWQosPrJbBvFNN4Fa1NZyQeE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472" orient="horz"/>
        <p:guide pos="907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08225" y="1143000"/>
            <a:ext cx="22415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2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308225" y="1143000"/>
            <a:ext cx="224155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2160032" y="6480867"/>
            <a:ext cx="24480361" cy="137867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98"/>
              <a:buFont typeface="Calibri"/>
              <a:buNone/>
              <a:defRPr sz="188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600053" y="20799268"/>
            <a:ext cx="21600319" cy="956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/>
            </a:lvl1pPr>
            <a:lvl2pPr lvl="1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sz="6299"/>
            </a:lvl2pPr>
            <a:lvl3pPr lvl="2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3pPr>
            <a:lvl4pPr lvl="3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4pPr>
            <a:lvl5pPr lvl="4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5pPr>
            <a:lvl6pPr lvl="5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6pPr>
            <a:lvl7pPr lvl="6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7pPr>
            <a:lvl8pPr lvl="7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8pPr>
            <a:lvl9pPr lvl="8" algn="ctr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980029" y="2108352"/>
            <a:ext cx="24840367" cy="7654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837234" y="10684511"/>
            <a:ext cx="25125956" cy="24840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6935688" y="15782962"/>
            <a:ext cx="33559329" cy="6210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5664498" y="9752872"/>
            <a:ext cx="33559329" cy="18270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980029" y="2108352"/>
            <a:ext cx="24840367" cy="7654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980029" y="10541716"/>
            <a:ext cx="24840367" cy="25125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965030" y="9872559"/>
            <a:ext cx="24840367" cy="164725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898"/>
              <a:buFont typeface="Calibri"/>
              <a:buNone/>
              <a:defRPr sz="1889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965030" y="26500971"/>
            <a:ext cx="24840367" cy="8662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sz="7558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6299"/>
              <a:buNone/>
              <a:defRPr sz="6299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rgbClr val="888888"/>
              </a:buClr>
              <a:buSzPts val="5040"/>
              <a:buNone/>
              <a:defRPr sz="504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980029" y="2108352"/>
            <a:ext cx="24840367" cy="7654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980029" y="10541716"/>
            <a:ext cx="12240181" cy="25125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14580215" y="10541716"/>
            <a:ext cx="12240181" cy="25125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983780" y="2108352"/>
            <a:ext cx="24840367" cy="7654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983784" y="9707549"/>
            <a:ext cx="12183928" cy="475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1pPr>
            <a:lvl2pPr indent="-2286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b="1" sz="6299"/>
            </a:lvl2pPr>
            <a:lvl3pPr indent="-2286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3pPr>
            <a:lvl4pPr indent="-2286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4pPr>
            <a:lvl5pPr indent="-2286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5pPr>
            <a:lvl6pPr indent="-2286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6pPr>
            <a:lvl7pPr indent="-2286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7pPr>
            <a:lvl8pPr indent="-2286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8pPr>
            <a:lvl9pPr indent="-2286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983784" y="14465069"/>
            <a:ext cx="12183928" cy="2127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14580217" y="9707549"/>
            <a:ext cx="12243932" cy="4757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7559"/>
              <a:buNone/>
              <a:defRPr b="1" sz="7558"/>
            </a:lvl1pPr>
            <a:lvl2pPr indent="-2286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None/>
              <a:defRPr b="1" sz="6299"/>
            </a:lvl2pPr>
            <a:lvl3pPr indent="-2286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b="1" sz="5669"/>
            </a:lvl3pPr>
            <a:lvl4pPr indent="-2286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4pPr>
            <a:lvl5pPr indent="-2286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5pPr>
            <a:lvl6pPr indent="-2286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6pPr>
            <a:lvl7pPr indent="-2286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7pPr>
            <a:lvl8pPr indent="-2286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8pPr>
            <a:lvl9pPr indent="-2286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b="1" sz="504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14580217" y="14465069"/>
            <a:ext cx="12243932" cy="21275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980029" y="2108352"/>
            <a:ext cx="24840367" cy="7654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983780" y="2640012"/>
            <a:ext cx="9288887" cy="92400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79"/>
              <a:buFont typeface="Calibri"/>
              <a:buNone/>
              <a:defRPr sz="100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2243932" y="5701703"/>
            <a:ext cx="14580215" cy="28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68616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10079"/>
              <a:buChar char="•"/>
              <a:defRPr sz="10079"/>
            </a:lvl1pPr>
            <a:lvl2pPr indent="-788606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8819"/>
              <a:buChar char="•"/>
              <a:defRPr sz="8819"/>
            </a:lvl2pPr>
            <a:lvl3pPr indent="-708596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7559"/>
              <a:buChar char="•"/>
              <a:defRPr sz="7558"/>
            </a:lvl3pPr>
            <a:lvl4pPr indent="-628586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4pPr>
            <a:lvl5pPr indent="-628586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5pPr>
            <a:lvl6pPr indent="-628586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6pPr>
            <a:lvl7pPr indent="-628586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7pPr>
            <a:lvl8pPr indent="-628586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8pPr>
            <a:lvl9pPr indent="-628586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Char char="•"/>
              <a:defRPr sz="6299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1983780" y="11880056"/>
            <a:ext cx="9288887" cy="2200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1pPr>
            <a:lvl2pPr indent="-2286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10"/>
              <a:buNone/>
              <a:defRPr sz="4410"/>
            </a:lvl2pPr>
            <a:lvl3pPr indent="-2286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3pPr>
            <a:lvl4pPr indent="-2286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4pPr>
            <a:lvl5pPr indent="-2286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5pPr>
            <a:lvl6pPr indent="-2286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6pPr>
            <a:lvl7pPr indent="-2286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7pPr>
            <a:lvl8pPr indent="-2286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8pPr>
            <a:lvl9pPr indent="-2286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983780" y="2640012"/>
            <a:ext cx="9288887" cy="92400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79"/>
              <a:buFont typeface="Calibri"/>
              <a:buNone/>
              <a:defRPr sz="1007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2243932" y="5701703"/>
            <a:ext cx="14580215" cy="28141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983780" y="11880056"/>
            <a:ext cx="9288887" cy="22009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1pPr>
            <a:lvl2pPr indent="-228600" lvl="1" marL="914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4410"/>
              <a:buNone/>
              <a:defRPr sz="4410"/>
            </a:lvl2pPr>
            <a:lvl3pPr indent="-228600" lvl="2" marL="1371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780"/>
              <a:buNone/>
              <a:defRPr sz="3780"/>
            </a:lvl3pPr>
            <a:lvl4pPr indent="-228600" lvl="3" marL="1828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4pPr>
            <a:lvl5pPr indent="-228600" lvl="4" marL="22860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5pPr>
            <a:lvl6pPr indent="-228600" lvl="5" marL="27432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6pPr>
            <a:lvl7pPr indent="-228600" lvl="6" marL="32004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7pPr>
            <a:lvl8pPr indent="-228600" lvl="7" marL="36576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8pPr>
            <a:lvl9pPr indent="-228600" lvl="8" marL="411480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315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980029" y="2108352"/>
            <a:ext cx="24840367" cy="76542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59"/>
              <a:buFont typeface="Calibri"/>
              <a:buNone/>
              <a:defRPr b="0" i="0" sz="1385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980029" y="10541716"/>
            <a:ext cx="24840367" cy="25125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788606" lvl="0" marL="457200" marR="0" rtl="0" algn="l">
              <a:lnSpc>
                <a:spcPct val="90000"/>
              </a:lnSpc>
              <a:spcBef>
                <a:spcPts val="3150"/>
              </a:spcBef>
              <a:spcAft>
                <a:spcPts val="0"/>
              </a:spcAft>
              <a:buClr>
                <a:schemeClr val="dk1"/>
              </a:buClr>
              <a:buSzPts val="8819"/>
              <a:buFont typeface="Arial"/>
              <a:buChar char="•"/>
              <a:defRPr b="0" i="0" sz="88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08596" lvl="1" marL="9144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7559"/>
              <a:buFont typeface="Arial"/>
              <a:buChar char="•"/>
              <a:defRPr b="0" i="0" sz="755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28586" lvl="2" marL="13716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6299"/>
              <a:buFont typeface="Arial"/>
              <a:buChar char="•"/>
              <a:defRPr b="0" i="0" sz="62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588581" lvl="3" marL="18288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588581" lvl="4" marL="22860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588581" lvl="5" marL="27432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588581" lvl="6" marL="32004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588581" lvl="7" marL="36576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88581" lvl="8" marL="4114800" marR="0" rtl="0" algn="l">
              <a:lnSpc>
                <a:spcPct val="90000"/>
              </a:lnSpc>
              <a:spcBef>
                <a:spcPts val="1575"/>
              </a:spcBef>
              <a:spcAft>
                <a:spcPts val="0"/>
              </a:spcAft>
              <a:buClr>
                <a:schemeClr val="dk1"/>
              </a:buClr>
              <a:buSzPts val="5669"/>
              <a:buFont typeface="Arial"/>
              <a:buChar char="•"/>
              <a:defRPr b="0" i="0" sz="56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980029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9540141" y="36703516"/>
            <a:ext cx="9720143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0340300" y="36703516"/>
            <a:ext cx="6480096" cy="21083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78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4E0B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423676" y="139501"/>
            <a:ext cx="25960694" cy="494865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423676" y="3183884"/>
            <a:ext cx="25974014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completo del primer autor *, Nombre completo del segundo autor*, Nombre completo del tercer autor **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Institución educativa a la que pertenece.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 Institución educativa a la que pertenece.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"/>
          <p:cNvGrpSpPr/>
          <p:nvPr/>
        </p:nvGrpSpPr>
        <p:grpSpPr>
          <a:xfrm>
            <a:off x="1423676" y="5398960"/>
            <a:ext cx="12875030" cy="6612324"/>
            <a:chOff x="1661166" y="7747532"/>
            <a:chExt cx="25736524" cy="7883262"/>
          </a:xfrm>
        </p:grpSpPr>
        <p:grpSp>
          <p:nvGrpSpPr>
            <p:cNvPr id="92" name="Google Shape;92;p1"/>
            <p:cNvGrpSpPr/>
            <p:nvPr/>
          </p:nvGrpSpPr>
          <p:grpSpPr>
            <a:xfrm>
              <a:off x="1661166" y="8132540"/>
              <a:ext cx="25736524" cy="7498254"/>
              <a:chOff x="1565011" y="5853226"/>
              <a:chExt cx="25736524" cy="7498254"/>
            </a:xfrm>
          </p:grpSpPr>
          <p:sp>
            <p:nvSpPr>
              <p:cNvPr id="93" name="Google Shape;93;p1"/>
              <p:cNvSpPr/>
              <p:nvPr/>
            </p:nvSpPr>
            <p:spPr>
              <a:xfrm>
                <a:off x="1565011" y="5853226"/>
                <a:ext cx="25736524" cy="7498254"/>
              </a:xfrm>
              <a:prstGeom prst="roundRect">
                <a:avLst>
                  <a:gd fmla="val 6869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79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 txBox="1"/>
              <p:nvPr/>
            </p:nvSpPr>
            <p:spPr>
              <a:xfrm>
                <a:off x="1857881" y="6942594"/>
                <a:ext cx="24628265" cy="39936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s-ES" sz="32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Esta sección ofrece una visión general del tema y su relevancia. Debe proporcionar una breve explicación que ayude al lector a comprender de qué trata el póster y por qué es importante. Es recomendable incluir una definición sencilla del concepto principal y resaltar su impacto en la vida cotidiana o en el entorno. También se puede agregar un dato llamativo o un ejemplo breve que ayude a captar el interés del público.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Para que la información sea clara y accesible, la introducción debe ser breve, con un texto conciso y directo. </a:t>
                </a:r>
                <a:endParaRPr/>
              </a:p>
            </p:txBody>
          </p:sp>
        </p:grpSp>
        <p:sp>
          <p:nvSpPr>
            <p:cNvPr id="95" name="Google Shape;95;p1"/>
            <p:cNvSpPr/>
            <p:nvPr/>
          </p:nvSpPr>
          <p:spPr>
            <a:xfrm>
              <a:off x="3531164" y="7747532"/>
              <a:ext cx="21506537" cy="88104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algn="ctr" dir="13140000" dist="2286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488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Introducción</a:t>
              </a:r>
              <a:endParaRPr b="1" sz="488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14721175" y="32809186"/>
            <a:ext cx="12693181" cy="6158793"/>
            <a:chOff x="993745" y="20945653"/>
            <a:chExt cx="10005992" cy="3959065"/>
          </a:xfrm>
        </p:grpSpPr>
        <p:sp>
          <p:nvSpPr>
            <p:cNvPr id="97" name="Google Shape;97;p1"/>
            <p:cNvSpPr/>
            <p:nvPr/>
          </p:nvSpPr>
          <p:spPr>
            <a:xfrm>
              <a:off x="993745" y="21221460"/>
              <a:ext cx="10005992" cy="3683258"/>
            </a:xfrm>
            <a:prstGeom prst="roundRect">
              <a:avLst>
                <a:gd fmla="val 7724" name="adj"/>
              </a:avLst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448291" y="20945653"/>
              <a:ext cx="7804869" cy="56808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algn="ctr" dir="13140000" dist="2286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488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Referencias "Para saber más"</a:t>
              </a:r>
              <a:endParaRPr b="1" sz="488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" name="Google Shape;99;p1"/>
          <p:cNvGrpSpPr/>
          <p:nvPr/>
        </p:nvGrpSpPr>
        <p:grpSpPr>
          <a:xfrm>
            <a:off x="1423676" y="32809187"/>
            <a:ext cx="12780346" cy="6158793"/>
            <a:chOff x="-3053" y="19601669"/>
            <a:chExt cx="10879178" cy="11754199"/>
          </a:xfrm>
        </p:grpSpPr>
        <p:sp>
          <p:nvSpPr>
            <p:cNvPr id="100" name="Google Shape;100;p1"/>
            <p:cNvSpPr/>
            <p:nvPr/>
          </p:nvSpPr>
          <p:spPr>
            <a:xfrm>
              <a:off x="-3053" y="20206310"/>
              <a:ext cx="10879178" cy="11149558"/>
            </a:xfrm>
            <a:prstGeom prst="roundRect">
              <a:avLst>
                <a:gd fmla="val 5632" name="adj"/>
              </a:avLst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44450" algn="ctr" dir="5400000" dist="27940">
                <a:srgbClr val="000000">
                  <a:alpha val="31764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1466538" y="19601669"/>
              <a:ext cx="8162859" cy="124538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algn="ctr" dir="13140000" dist="1016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488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Conclusión o mensaje final</a:t>
              </a:r>
              <a:endParaRPr b="1" sz="488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"/>
          <p:cNvSpPr/>
          <p:nvPr/>
        </p:nvSpPr>
        <p:spPr>
          <a:xfrm>
            <a:off x="1383365" y="1931975"/>
            <a:ext cx="25960694" cy="122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TÍTULO DEL PÓSTER DIVULGACIÓN</a:t>
            </a:r>
            <a:r>
              <a:rPr lang="es-ES" sz="7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 sz="7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(Fuente:___, 72 pts)</a:t>
            </a:r>
            <a:endParaRPr sz="7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678394" y="34364410"/>
            <a:ext cx="12202712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 conclusión, se deben sintetizar los puntos más importantes del póster, resaltando la idea clave que se quiere transmitir. Además, se puede incluir un mensaje motivador que genere una reflexión en el público o lo invite a tomar acción respecto al tema. Es importante que esta sección no sea demasiado extensa, sino que resuma de manera efectiva lo esencial del contenido expuesto.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la conclusión tenga un impacto visual, se recomienda utilizar un tamaño de letra mayor que en el resto del contenido.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8635003" y="37278771"/>
            <a:ext cx="5820072" cy="46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24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grpSp>
        <p:nvGrpSpPr>
          <p:cNvPr id="105" name="Google Shape;105;p1"/>
          <p:cNvGrpSpPr/>
          <p:nvPr/>
        </p:nvGrpSpPr>
        <p:grpSpPr>
          <a:xfrm>
            <a:off x="1392572" y="21360093"/>
            <a:ext cx="26125006" cy="5048303"/>
            <a:chOff x="3737054" y="10688019"/>
            <a:chExt cx="26125006" cy="4994888"/>
          </a:xfrm>
        </p:grpSpPr>
        <p:grpSp>
          <p:nvGrpSpPr>
            <p:cNvPr id="106" name="Google Shape;106;p1"/>
            <p:cNvGrpSpPr/>
            <p:nvPr/>
          </p:nvGrpSpPr>
          <p:grpSpPr>
            <a:xfrm>
              <a:off x="3737054" y="10688019"/>
              <a:ext cx="26125006" cy="4994888"/>
              <a:chOff x="-26501170" y="21789822"/>
              <a:chExt cx="40913487" cy="1071437"/>
            </a:xfrm>
          </p:grpSpPr>
          <p:sp>
            <p:nvSpPr>
              <p:cNvPr id="107" name="Google Shape;107;p1"/>
              <p:cNvSpPr/>
              <p:nvPr/>
            </p:nvSpPr>
            <p:spPr>
              <a:xfrm>
                <a:off x="-26501170" y="21849015"/>
                <a:ext cx="40913487" cy="1012244"/>
              </a:xfrm>
              <a:prstGeom prst="roundRect">
                <a:avLst>
                  <a:gd fmla="val 6577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-21689043" y="21789822"/>
                <a:ext cx="29976761" cy="192521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90500" algn="ctr" dir="13140000" dist="2286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488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Aplicaciones o impacto en la vida cotidiana / entorno</a:t>
                </a:r>
                <a:endParaRPr b="1" sz="488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" name="Google Shape;109;p1"/>
            <p:cNvSpPr txBox="1"/>
            <p:nvPr/>
          </p:nvSpPr>
          <p:spPr>
            <a:xfrm>
              <a:off x="4910537" y="12014214"/>
              <a:ext cx="23193689" cy="3470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El objetivo de esta sección es conectar el tema con la realidad del público, mostrando cómo se relaciona con la vida diaria o con su entorno. Debe explicar de manera sencilla cómo el tema tratado afecta directamente a las personas, ya sea en su entorno personal, en la comunidad o en un ámbito más amplio. Para ello, es recomendable incluir ejemplos concretos que ayuden al lector a visualizar el impacto del tema en situaciones reales.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Para mejorar la claridad de esta sección, se pueden utilizar imágenes o iconos representativos que refuercen los ejemplos mencionados. La redacción debe ser breve y enfocarse en aspectos que sean fácilmente identificables por el lector.</a:t>
              </a:r>
              <a:endParaRPr/>
            </a:p>
            <a:p>
              <a:pPr indent="0" lvl="0" marL="0" marR="0" rtl="0" algn="just">
                <a:lnSpc>
                  <a:spcPct val="11247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3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0" name="Google Shape;110;p1"/>
          <p:cNvGrpSpPr/>
          <p:nvPr/>
        </p:nvGrpSpPr>
        <p:grpSpPr>
          <a:xfrm>
            <a:off x="14707523" y="16153469"/>
            <a:ext cx="12987671" cy="4767577"/>
            <a:chOff x="14298706" y="9751529"/>
            <a:chExt cx="12987671" cy="7138040"/>
          </a:xfrm>
        </p:grpSpPr>
        <p:grpSp>
          <p:nvGrpSpPr>
            <p:cNvPr id="111" name="Google Shape;111;p1"/>
            <p:cNvGrpSpPr/>
            <p:nvPr/>
          </p:nvGrpSpPr>
          <p:grpSpPr>
            <a:xfrm>
              <a:off x="14298706" y="9751529"/>
              <a:ext cx="12987671" cy="7138040"/>
              <a:chOff x="220199" y="7517785"/>
              <a:chExt cx="14125404" cy="9088318"/>
            </a:xfrm>
          </p:grpSpPr>
          <p:sp>
            <p:nvSpPr>
              <p:cNvPr id="112" name="Google Shape;112;p1"/>
              <p:cNvSpPr/>
              <p:nvPr/>
            </p:nvSpPr>
            <p:spPr>
              <a:xfrm>
                <a:off x="220199" y="8144296"/>
                <a:ext cx="14125404" cy="8461807"/>
              </a:xfrm>
              <a:prstGeom prst="roundRect">
                <a:avLst>
                  <a:gd fmla="val 8816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2851538" y="7517785"/>
                <a:ext cx="9529900" cy="135678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90500" algn="ctr" dir="13140000" dist="2286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488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Sección "¿sabías que…?"</a:t>
                </a:r>
                <a:endParaRPr b="1" sz="488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4" name="Google Shape;114;p1"/>
            <p:cNvSpPr txBox="1"/>
            <p:nvPr/>
          </p:nvSpPr>
          <p:spPr>
            <a:xfrm>
              <a:off x="14883504" y="11772030"/>
              <a:ext cx="11996236" cy="3046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 sección OPCIONAL tiene el propósito de destacar un dato interesante o sorprendente relacionado con el tema del póster. La información presentada debe ser impactante, fácil de recordar y contribuir a despertar la curiosidad del público. Puede tratarse de un hecho poco conocido, una estadística llamativa o un descubrimiento reciente que refuerce el mensaje principal del póster.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"/>
          <p:cNvSpPr txBox="1"/>
          <p:nvPr/>
        </p:nvSpPr>
        <p:spPr>
          <a:xfrm>
            <a:off x="15085845" y="34565442"/>
            <a:ext cx="1220271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sección OPCIONAL está destinada a aquellos lectores que deseen profundizar más en el tema. Se pueden incluir referencias a artículos, libros o páginas web confiables donde el público pueda obtener más información.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mantener un diseño limpio, la información en esta sección debe ser breve y con un tamaño de letra más pequeño que el resto del contenido. </a:t>
            </a:r>
            <a:endParaRPr/>
          </a:p>
        </p:txBody>
      </p:sp>
      <p:grpSp>
        <p:nvGrpSpPr>
          <p:cNvPr id="116" name="Google Shape;116;p1"/>
          <p:cNvGrpSpPr/>
          <p:nvPr/>
        </p:nvGrpSpPr>
        <p:grpSpPr>
          <a:xfrm>
            <a:off x="14589129" y="5428718"/>
            <a:ext cx="12875030" cy="6666663"/>
            <a:chOff x="1636031" y="7747532"/>
            <a:chExt cx="25736524" cy="7882147"/>
          </a:xfrm>
        </p:grpSpPr>
        <p:grpSp>
          <p:nvGrpSpPr>
            <p:cNvPr id="117" name="Google Shape;117;p1"/>
            <p:cNvGrpSpPr/>
            <p:nvPr/>
          </p:nvGrpSpPr>
          <p:grpSpPr>
            <a:xfrm>
              <a:off x="1636031" y="8158113"/>
              <a:ext cx="25736524" cy="7471566"/>
              <a:chOff x="1539876" y="5878799"/>
              <a:chExt cx="25736524" cy="7471566"/>
            </a:xfrm>
          </p:grpSpPr>
          <p:sp>
            <p:nvSpPr>
              <p:cNvPr id="118" name="Google Shape;118;p1"/>
              <p:cNvSpPr/>
              <p:nvPr/>
            </p:nvSpPr>
            <p:spPr>
              <a:xfrm>
                <a:off x="1539876" y="5878799"/>
                <a:ext cx="25736524" cy="7471566"/>
              </a:xfrm>
              <a:prstGeom prst="roundRect">
                <a:avLst>
                  <a:gd fmla="val 6869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 txBox="1"/>
              <p:nvPr/>
            </p:nvSpPr>
            <p:spPr>
              <a:xfrm>
                <a:off x="1957502" y="6811965"/>
                <a:ext cx="24628265" cy="42649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El contenido central del póster debe dividirse en bloques temáticos bien estructurados, cada uno abordando un aspecto clave del tema. La información debe estar organizada de forma clara, respondiendo preguntas esenciales o explicando conceptos específicos de manera sencilla. Se debe evitar el uso de términos técnicos y, en su lugar, utilizar un lenguaje accesible que facilite la comprensión del público.</a:t>
                </a:r>
                <a:endParaRPr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Para mejorar la claridad, es recomendable incluir ejemplos, analogías o comparaciones que permitan al público entender mejor el tema tratado. </a:t>
                </a:r>
                <a:endParaRPr/>
              </a:p>
            </p:txBody>
          </p:sp>
        </p:grpSp>
        <p:sp>
          <p:nvSpPr>
            <p:cNvPr id="120" name="Google Shape;120;p1"/>
            <p:cNvSpPr/>
            <p:nvPr/>
          </p:nvSpPr>
          <p:spPr>
            <a:xfrm>
              <a:off x="3531164" y="7747532"/>
              <a:ext cx="21506537" cy="881047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90500" algn="ctr" dir="13140000" dist="228600">
                <a:srgbClr val="000000">
                  <a:alpha val="29803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488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Contenido principal</a:t>
              </a:r>
              <a:endParaRPr b="1" sz="488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" name="Google Shape;121;p1"/>
          <p:cNvGrpSpPr/>
          <p:nvPr/>
        </p:nvGrpSpPr>
        <p:grpSpPr>
          <a:xfrm>
            <a:off x="1427453" y="16059742"/>
            <a:ext cx="12987671" cy="4904818"/>
            <a:chOff x="14298706" y="9751529"/>
            <a:chExt cx="12987671" cy="7134522"/>
          </a:xfrm>
        </p:grpSpPr>
        <p:grpSp>
          <p:nvGrpSpPr>
            <p:cNvPr id="122" name="Google Shape;122;p1"/>
            <p:cNvGrpSpPr/>
            <p:nvPr/>
          </p:nvGrpSpPr>
          <p:grpSpPr>
            <a:xfrm>
              <a:off x="14298706" y="9751529"/>
              <a:ext cx="12987671" cy="7134522"/>
              <a:chOff x="220199" y="7517785"/>
              <a:chExt cx="14125404" cy="9083839"/>
            </a:xfrm>
          </p:grpSpPr>
          <p:sp>
            <p:nvSpPr>
              <p:cNvPr id="123" name="Google Shape;123;p1"/>
              <p:cNvSpPr/>
              <p:nvPr/>
            </p:nvSpPr>
            <p:spPr>
              <a:xfrm>
                <a:off x="220199" y="8144298"/>
                <a:ext cx="14125404" cy="8457326"/>
              </a:xfrm>
              <a:prstGeom prst="roundRect">
                <a:avLst>
                  <a:gd fmla="val 8816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44450" algn="ctr" dir="5400000" dist="27940">
                  <a:srgbClr val="000000">
                    <a:alpha val="31764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7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2851539" y="7517785"/>
                <a:ext cx="8254367" cy="135678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 cap="flat" cmpd="sng" w="381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190500" algn="ctr" dir="13140000" dist="228600">
                  <a:srgbClr val="000000">
                    <a:alpha val="29803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ES" sz="488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Imágenes y gráficas</a:t>
                </a:r>
                <a:endParaRPr b="1" sz="488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5" name="Google Shape;125;p1"/>
            <p:cNvSpPr txBox="1"/>
            <p:nvPr/>
          </p:nvSpPr>
          <p:spPr>
            <a:xfrm>
              <a:off x="14745426" y="10967509"/>
              <a:ext cx="11996100" cy="40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Las imágenes deben ser relevantes, de alta calidad y estar relacionadas con la información expuesta. Las gráficas deben ser sencillas y fáciles de interpretar, evitando sobrecargar al lector con datos complejos. Es recomendable incluir iconos o ilustraciones que representen conceptos clave.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 importante mantener un equilibrio visual en el diseño, asegurando que los elementos gráficos no sobrecarguen el póster, pero que tampoco se quede demasiado vacío.</a:t>
              </a:r>
              <a:endParaRPr/>
            </a:p>
          </p:txBody>
        </p:sp>
      </p:grpSp>
      <p:sp>
        <p:nvSpPr>
          <p:cNvPr id="126" name="Google Shape;126;p1"/>
          <p:cNvSpPr/>
          <p:nvPr/>
        </p:nvSpPr>
        <p:spPr>
          <a:xfrm>
            <a:off x="3108961" y="26623869"/>
            <a:ext cx="23187157" cy="5486936"/>
          </a:xfrm>
          <a:prstGeom prst="round2DiagRect">
            <a:avLst>
              <a:gd fmla="val 30779" name="adj1"/>
              <a:gd fmla="val 0" name="adj2"/>
            </a:avLst>
          </a:prstGeom>
          <a:gradFill>
            <a:gsLst>
              <a:gs pos="0">
                <a:srgbClr val="FAFAFA"/>
              </a:gs>
              <a:gs pos="74000">
                <a:srgbClr val="D6D6D6"/>
              </a:gs>
              <a:gs pos="83000">
                <a:srgbClr val="D6D6D6"/>
              </a:gs>
              <a:gs pos="100000">
                <a:srgbClr val="E3E3E3"/>
              </a:gs>
            </a:gsLst>
            <a:path path="circle">
              <a:fillToRect l="100%" t="100%"/>
            </a:path>
            <a:tileRect b="-100%" r="-100%"/>
          </a:gradFill>
          <a:ln cap="flat" cmpd="sng" w="2857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Especificaciones de Diseño del póster en general: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Noto Sans Symbols"/>
              <a:buChar char="∙"/>
            </a:pPr>
            <a:r>
              <a:rPr b="1" lang="es-E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Tamaño:</a:t>
            </a:r>
            <a:r>
              <a:rPr lang="es-E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125 cm de altura, 85 cm de ancho.</a:t>
            </a:r>
            <a:endParaRPr sz="32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Noto Sans Symbols"/>
              <a:buChar char="∙"/>
            </a:pPr>
            <a:r>
              <a:rPr b="1" lang="es-E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Fuentes:</a:t>
            </a:r>
            <a:r>
              <a:rPr lang="es-E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Tamaño mínimo de 26-30 puntos para el texto principal, y de 36 a 40 para títulos y subtítulos.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Noto Sans Symbols"/>
              <a:buChar char="∙"/>
            </a:pPr>
            <a:r>
              <a:rPr b="1" lang="es-E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Colores:</a:t>
            </a:r>
            <a:r>
              <a:rPr lang="es-E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Uso moderado de colores para resaltar información importante, pero sin distraer.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Noto Sans Symbols"/>
              <a:buChar char="∙"/>
            </a:pPr>
            <a:r>
              <a:rPr b="1" lang="es-E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Imágenes:</a:t>
            </a:r>
            <a:r>
              <a:rPr lang="es-E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Alta resolución y con leyendas claras.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000"/>
              <a:buFont typeface="Noto Sans Symbols"/>
              <a:buChar char="∙"/>
            </a:pPr>
            <a:r>
              <a:rPr b="1" lang="es-E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Espacio en Blanco:</a:t>
            </a:r>
            <a:r>
              <a:rPr lang="es-ES" sz="32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 Mantener un equilibrio entre texto y espacio en blanco para evitar saturación visual.</a:t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3076811" y="12645023"/>
            <a:ext cx="22172179" cy="3135392"/>
          </a:xfrm>
          <a:prstGeom prst="round2DiagRect">
            <a:avLst>
              <a:gd fmla="val 30779" name="adj1"/>
              <a:gd fmla="val 0" name="adj2"/>
            </a:avLst>
          </a:prstGeom>
          <a:solidFill>
            <a:srgbClr val="FBE4D4"/>
          </a:solidFill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El propósito del póster de divulgación: Comunicar información científica o técnica de manera accesible y comprensible para un público no especializado, personas interesadas en ciencia pero sin formación específica en el tema. El póster de divulgación busca educar, informar y despertar interés en un tema específico</a:t>
            </a:r>
            <a:endParaRPr/>
          </a:p>
        </p:txBody>
      </p:sp>
      <p:pic>
        <p:nvPicPr>
          <p:cNvPr id="128" name="Google Shape;12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6575" y="379550"/>
            <a:ext cx="2931950" cy="15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3438" y="436525"/>
            <a:ext cx="2617225" cy="14645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40012" y="354896"/>
            <a:ext cx="2931952" cy="15461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Interfaz de usuario gráfica&#10;&#10;Descripción generada automáticamente" id="131" name="Google Shape;13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10062" y="332599"/>
            <a:ext cx="9882186" cy="16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2018-10-28T23:03:32Z</dcterms:created>
  <dc:creator>Christian Rios Enriquez</dc:creator>
</cp:coreProperties>
</file>