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9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7560000" cx="10692000"/>
  <p:notesSz cx="7560000" cy="10692000"/>
  <p:embeddedFontLst>
    <p:embeddedFont>
      <p:font typeface="Cabin"/>
      <p:regular r:id="rId22"/>
      <p:bold r:id="rId23"/>
      <p:italic r:id="rId24"/>
      <p:boldItalic r:id="rId25"/>
    </p:embeddedFont>
    <p:embeddedFont>
      <p:font typeface="Barlow Condensed"/>
      <p:regular r:id="rId26"/>
      <p:bold r:id="rId27"/>
      <p:italic r:id="rId28"/>
      <p:boldItalic r:id="rId29"/>
    </p:embeddedFont>
    <p:embeddedFont>
      <p:font typeface="Corbel"/>
      <p:regular r:id="rId30"/>
      <p:bold r:id="rId31"/>
      <p:italic r:id="rId32"/>
      <p:boldItalic r:id="rId33"/>
    </p:embeddedFont>
    <p:embeddedFont>
      <p:font typeface="Comfortaa Medium"/>
      <p:regular r:id="rId34"/>
      <p:bold r:id="rId35"/>
    </p:embeddedFont>
    <p:embeddedFont>
      <p:font typeface="Comfortaa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8" roundtripDataSignature="AMtx7mga4QqtTKoN1YfPDCSBb9vASE+I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7E23BC8-8DCC-4882-9740-B09C12EE210F}">
  <a:tblStyle styleId="{47E23BC8-8DCC-4882-9740-B09C12EE210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0F0F0"/>
          </a:solidFill>
        </a:fill>
      </a:tcStyle>
    </a:wholeTbl>
    <a:band1H>
      <a:tcTxStyle b="off" i="off"/>
      <a:tcStyle>
        <a:fill>
          <a:solidFill>
            <a:srgbClr val="E0E0E0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E0E0E0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3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/>
          </a:solidFill>
        </a:fill>
      </a:tcStyle>
    </a:firstRow>
    <a:neCell>
      <a:tcTxStyle b="off" i="off"/>
    </a:neCell>
    <a:nwCell>
      <a:tcTxStyle b="off" i="off"/>
    </a:nwCell>
  </a:tblStyle>
  <a:tblStyle styleId="{07B55D75-0CFF-4036-9C77-48F994229758}" styleName="Table_1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Cabin-regular.fntdata"/><Relationship Id="rId21" Type="http://schemas.openxmlformats.org/officeDocument/2006/relationships/slide" Target="slides/slide15.xml"/><Relationship Id="rId24" Type="http://schemas.openxmlformats.org/officeDocument/2006/relationships/font" Target="fonts/Cabin-italic.fntdata"/><Relationship Id="rId23" Type="http://schemas.openxmlformats.org/officeDocument/2006/relationships/font" Target="fonts/Cabin-bold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BarlowCondensed-regular.fntdata"/><Relationship Id="rId25" Type="http://schemas.openxmlformats.org/officeDocument/2006/relationships/font" Target="fonts/Cabin-boldItalic.fntdata"/><Relationship Id="rId28" Type="http://schemas.openxmlformats.org/officeDocument/2006/relationships/font" Target="fonts/BarlowCondensed-italic.fntdata"/><Relationship Id="rId27" Type="http://schemas.openxmlformats.org/officeDocument/2006/relationships/font" Target="fonts/BarlowCondensed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BarlowCondensed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Corbel-bold.fntdata"/><Relationship Id="rId30" Type="http://schemas.openxmlformats.org/officeDocument/2006/relationships/font" Target="fonts/Corbel-regular.fntdata"/><Relationship Id="rId11" Type="http://schemas.openxmlformats.org/officeDocument/2006/relationships/slide" Target="slides/slide5.xml"/><Relationship Id="rId33" Type="http://schemas.openxmlformats.org/officeDocument/2006/relationships/font" Target="fonts/Corbel-boldItalic.fntdata"/><Relationship Id="rId10" Type="http://schemas.openxmlformats.org/officeDocument/2006/relationships/slide" Target="slides/slide4.xml"/><Relationship Id="rId32" Type="http://schemas.openxmlformats.org/officeDocument/2006/relationships/font" Target="fonts/Corbel-italic.fntdata"/><Relationship Id="rId13" Type="http://schemas.openxmlformats.org/officeDocument/2006/relationships/slide" Target="slides/slide7.xml"/><Relationship Id="rId35" Type="http://schemas.openxmlformats.org/officeDocument/2006/relationships/font" Target="fonts/ComfortaaMedium-bold.fntdata"/><Relationship Id="rId12" Type="http://schemas.openxmlformats.org/officeDocument/2006/relationships/slide" Target="slides/slide6.xml"/><Relationship Id="rId34" Type="http://schemas.openxmlformats.org/officeDocument/2006/relationships/font" Target="fonts/ComfortaaMedium-regular.fntdata"/><Relationship Id="rId15" Type="http://schemas.openxmlformats.org/officeDocument/2006/relationships/slide" Target="slides/slide9.xml"/><Relationship Id="rId37" Type="http://schemas.openxmlformats.org/officeDocument/2006/relationships/font" Target="fonts/Comfortaa-bold.fntdata"/><Relationship Id="rId14" Type="http://schemas.openxmlformats.org/officeDocument/2006/relationships/slide" Target="slides/slide8.xml"/><Relationship Id="rId36" Type="http://schemas.openxmlformats.org/officeDocument/2006/relationships/font" Target="fonts/Comfortaa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customschemas.google.com/relationships/presentationmetadata" Target="meta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46686" y="1143000"/>
            <a:ext cx="4364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C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ad29d0af09_0_106:notes"/>
          <p:cNvSpPr/>
          <p:nvPr>
            <p:ph idx="2" type="sldImg"/>
          </p:nvPr>
        </p:nvSpPr>
        <p:spPr>
          <a:xfrm>
            <a:off x="1246686" y="1143000"/>
            <a:ext cx="4364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2ad29d0af09_0_1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g2ad29d0af09_0_10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:notes"/>
          <p:cNvSpPr/>
          <p:nvPr>
            <p:ph idx="2" type="sldImg"/>
          </p:nvPr>
        </p:nvSpPr>
        <p:spPr>
          <a:xfrm>
            <a:off x="1004207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:notes"/>
          <p:cNvSpPr/>
          <p:nvPr>
            <p:ph idx="2" type="sldImg"/>
          </p:nvPr>
        </p:nvSpPr>
        <p:spPr>
          <a:xfrm>
            <a:off x="1246686" y="1143000"/>
            <a:ext cx="4364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62" name="Google Shape;262;p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9:notes"/>
          <p:cNvSpPr/>
          <p:nvPr>
            <p:ph idx="2" type="sldImg"/>
          </p:nvPr>
        </p:nvSpPr>
        <p:spPr>
          <a:xfrm>
            <a:off x="1246686" y="1143000"/>
            <a:ext cx="4364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76" name="Google Shape;276;p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0:notes"/>
          <p:cNvSpPr/>
          <p:nvPr>
            <p:ph idx="2" type="sldImg"/>
          </p:nvPr>
        </p:nvSpPr>
        <p:spPr>
          <a:xfrm>
            <a:off x="1246686" y="1143000"/>
            <a:ext cx="4364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89" name="Google Shape;289;p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1:notes"/>
          <p:cNvSpPr/>
          <p:nvPr>
            <p:ph idx="2" type="sldImg"/>
          </p:nvPr>
        </p:nvSpPr>
        <p:spPr>
          <a:xfrm>
            <a:off x="1246686" y="1143000"/>
            <a:ext cx="4364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25" name="Google Shape;325;p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2:notes"/>
          <p:cNvSpPr/>
          <p:nvPr>
            <p:ph idx="2" type="sldImg"/>
          </p:nvPr>
        </p:nvSpPr>
        <p:spPr>
          <a:xfrm>
            <a:off x="1004207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ad29d0af09_0_206:notes"/>
          <p:cNvSpPr/>
          <p:nvPr>
            <p:ph idx="2" type="sldImg"/>
          </p:nvPr>
        </p:nvSpPr>
        <p:spPr>
          <a:xfrm>
            <a:off x="1246686" y="1143000"/>
            <a:ext cx="4364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2ad29d0af09_0_2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g2ad29d0af09_0_20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ad29d0af09_0_215:notes"/>
          <p:cNvSpPr/>
          <p:nvPr>
            <p:ph idx="2" type="sldImg"/>
          </p:nvPr>
        </p:nvSpPr>
        <p:spPr>
          <a:xfrm>
            <a:off x="1246686" y="1143000"/>
            <a:ext cx="4364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2ad29d0af09_0_2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g2ad29d0af09_0_2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:notes"/>
          <p:cNvSpPr/>
          <p:nvPr>
            <p:ph idx="2" type="sldImg"/>
          </p:nvPr>
        </p:nvSpPr>
        <p:spPr>
          <a:xfrm>
            <a:off x="1246686" y="1143000"/>
            <a:ext cx="4364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2" name="Google Shape;192;p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7dbf356dac_1_7:notes"/>
          <p:cNvSpPr/>
          <p:nvPr>
            <p:ph idx="2" type="sldImg"/>
          </p:nvPr>
        </p:nvSpPr>
        <p:spPr>
          <a:xfrm>
            <a:off x="1246686" y="1143000"/>
            <a:ext cx="4364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37dbf356dac_1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1" name="Google Shape;201;g37dbf356dac_1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7e7dead61b_0_8:notes"/>
          <p:cNvSpPr/>
          <p:nvPr>
            <p:ph idx="2" type="sldImg"/>
          </p:nvPr>
        </p:nvSpPr>
        <p:spPr>
          <a:xfrm>
            <a:off x="1246686" y="1143000"/>
            <a:ext cx="4364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37e7dead61b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0" name="Google Shape;210;g37e7dead61b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7e7dead61b_0_18:notes"/>
          <p:cNvSpPr/>
          <p:nvPr>
            <p:ph idx="2" type="sldImg"/>
          </p:nvPr>
        </p:nvSpPr>
        <p:spPr>
          <a:xfrm>
            <a:off x="1246686" y="1143000"/>
            <a:ext cx="4364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37e7dead61b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9" name="Google Shape;219;g37e7dead61b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:notes"/>
          <p:cNvSpPr/>
          <p:nvPr>
            <p:ph idx="2" type="sldImg"/>
          </p:nvPr>
        </p:nvSpPr>
        <p:spPr>
          <a:xfrm>
            <a:off x="1246686" y="1143000"/>
            <a:ext cx="4364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8" name="Google Shape;228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6:notes"/>
          <p:cNvSpPr/>
          <p:nvPr>
            <p:ph idx="2" type="sldImg"/>
          </p:nvPr>
        </p:nvSpPr>
        <p:spPr>
          <a:xfrm>
            <a:off x="1004207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 showMasterSp="0">
  <p:cSld name="Six columns of 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g2ad29d0af09_0_1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4866" y="6867634"/>
            <a:ext cx="3054685" cy="785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g2ad29d0af09_0_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61808" y="6960205"/>
            <a:ext cx="1819686" cy="555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2ad29d0af09_0_136"/>
          <p:cNvSpPr txBox="1"/>
          <p:nvPr>
            <p:ph type="ctrTitle"/>
          </p:nvPr>
        </p:nvSpPr>
        <p:spPr>
          <a:xfrm>
            <a:off x="801900" y="1237251"/>
            <a:ext cx="9088200" cy="2632200"/>
          </a:xfrm>
          <a:prstGeom prst="rect">
            <a:avLst/>
          </a:prstGeom>
          <a:noFill/>
          <a:ln>
            <a:noFill/>
          </a:ln>
        </p:spPr>
        <p:txBody>
          <a:bodyPr anchorCtr="0" anchor="b" bIns="52425" lIns="104875" spcFirstLastPara="1" rIns="104875" wrap="square" tIns="52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82F4"/>
              </a:buClr>
              <a:buSzPts val="6900"/>
              <a:buFont typeface="Barlow Condensed"/>
              <a:buNone/>
              <a:defRPr sz="6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3" name="Google Shape;33;g2ad29d0af09_0_136"/>
          <p:cNvSpPr txBox="1"/>
          <p:nvPr>
            <p:ph idx="1" type="subTitle"/>
          </p:nvPr>
        </p:nvSpPr>
        <p:spPr>
          <a:xfrm>
            <a:off x="801900" y="3970749"/>
            <a:ext cx="9088200" cy="23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52425" lIns="104875" spcFirstLastPara="1" rIns="104875" wrap="square" tIns="52425">
            <a:normAutofit/>
          </a:bodyPr>
          <a:lstStyle>
            <a:lvl1pPr lv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2ad29d0af09_0_139"/>
          <p:cNvSpPr txBox="1"/>
          <p:nvPr>
            <p:ph type="title"/>
          </p:nvPr>
        </p:nvSpPr>
        <p:spPr>
          <a:xfrm>
            <a:off x="735075" y="402501"/>
            <a:ext cx="6780000" cy="17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425" lIns="104875" spcFirstLastPara="1" rIns="104875" wrap="square" tIns="52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82F4"/>
              </a:buClr>
              <a:buSzPts val="2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6" name="Google Shape;36;g2ad29d0af09_0_139"/>
          <p:cNvSpPr txBox="1"/>
          <p:nvPr>
            <p:ph idx="1" type="body"/>
          </p:nvPr>
        </p:nvSpPr>
        <p:spPr>
          <a:xfrm>
            <a:off x="735075" y="2147898"/>
            <a:ext cx="9221700" cy="43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52425" lIns="104875" spcFirstLastPara="1" rIns="104875" wrap="square" tIns="5242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1pPr>
            <a:lvl2pPr indent="-36195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2pPr>
            <a:lvl3pPr indent="-36195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3pPr>
            <a:lvl4pPr indent="-36195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4pPr>
            <a:lvl5pPr indent="-36195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5pPr>
            <a:lvl6pPr indent="-3619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6pPr>
            <a:lvl7pPr indent="-3619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7pPr>
            <a:lvl8pPr indent="-3619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8pPr>
            <a:lvl9pPr indent="-3619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2ad29d0af09_0_142"/>
          <p:cNvSpPr txBox="1"/>
          <p:nvPr>
            <p:ph type="title"/>
          </p:nvPr>
        </p:nvSpPr>
        <p:spPr>
          <a:xfrm>
            <a:off x="729507" y="1884752"/>
            <a:ext cx="9221700" cy="314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2425" lIns="104875" spcFirstLastPara="1" rIns="104875" wrap="square" tIns="52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82F4"/>
              </a:buClr>
              <a:buSzPts val="6900"/>
              <a:buFont typeface="Barlow Condensed"/>
              <a:buNone/>
              <a:defRPr sz="6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9" name="Google Shape;39;g2ad29d0af09_0_142"/>
          <p:cNvSpPr txBox="1"/>
          <p:nvPr>
            <p:ph idx="1" type="body"/>
          </p:nvPr>
        </p:nvSpPr>
        <p:spPr>
          <a:xfrm>
            <a:off x="729507" y="5059252"/>
            <a:ext cx="9221700" cy="16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52425" lIns="104875" spcFirstLastPara="1" rIns="104875" wrap="square" tIns="52425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77C6FC"/>
              </a:buClr>
              <a:buSzPts val="2800"/>
              <a:buNone/>
              <a:defRPr b="0" i="1" sz="2800">
                <a:solidFill>
                  <a:srgbClr val="77C6FC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300"/>
              <a:buNone/>
              <a:defRPr sz="23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2ad29d0af09_0_145"/>
          <p:cNvSpPr txBox="1"/>
          <p:nvPr>
            <p:ph type="title"/>
          </p:nvPr>
        </p:nvSpPr>
        <p:spPr>
          <a:xfrm>
            <a:off x="735075" y="402501"/>
            <a:ext cx="6608400" cy="13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425" lIns="104875" spcFirstLastPara="1" rIns="104875" wrap="square" tIns="52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82F4"/>
              </a:buClr>
              <a:buSzPts val="2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2" name="Google Shape;42;g2ad29d0af09_0_145"/>
          <p:cNvSpPr txBox="1"/>
          <p:nvPr>
            <p:ph idx="1" type="body"/>
          </p:nvPr>
        </p:nvSpPr>
        <p:spPr>
          <a:xfrm>
            <a:off x="735075" y="2012500"/>
            <a:ext cx="4544100" cy="47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52425" lIns="104875" spcFirstLastPara="1" rIns="104875" wrap="square" tIns="5242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1pPr>
            <a:lvl2pPr indent="-36195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2pPr>
            <a:lvl3pPr indent="-36195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3pPr>
            <a:lvl4pPr indent="-36195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4pPr>
            <a:lvl5pPr indent="-36195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5pPr>
            <a:lvl6pPr indent="-3619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6pPr>
            <a:lvl7pPr indent="-3619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7pPr>
            <a:lvl8pPr indent="-3619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8pPr>
            <a:lvl9pPr indent="-3619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9pPr>
          </a:lstStyle>
          <a:p/>
        </p:txBody>
      </p:sp>
      <p:sp>
        <p:nvSpPr>
          <p:cNvPr id="43" name="Google Shape;43;g2ad29d0af09_0_145"/>
          <p:cNvSpPr txBox="1"/>
          <p:nvPr>
            <p:ph idx="2" type="body"/>
          </p:nvPr>
        </p:nvSpPr>
        <p:spPr>
          <a:xfrm>
            <a:off x="5412825" y="2012500"/>
            <a:ext cx="4544100" cy="47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52425" lIns="104875" spcFirstLastPara="1" rIns="104875" wrap="square" tIns="5242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1pPr>
            <a:lvl2pPr indent="-36195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2pPr>
            <a:lvl3pPr indent="-36195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3pPr>
            <a:lvl4pPr indent="-36195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4pPr>
            <a:lvl5pPr indent="-36195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5pPr>
            <a:lvl6pPr indent="-3619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6pPr>
            <a:lvl7pPr indent="-3619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7pPr>
            <a:lvl8pPr indent="-3619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8pPr>
            <a:lvl9pPr indent="-3619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ad29d0af09_0_149"/>
          <p:cNvSpPr txBox="1"/>
          <p:nvPr>
            <p:ph type="title"/>
          </p:nvPr>
        </p:nvSpPr>
        <p:spPr>
          <a:xfrm>
            <a:off x="736468" y="402501"/>
            <a:ext cx="6649500" cy="14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425" lIns="104875" spcFirstLastPara="1" rIns="104875" wrap="square" tIns="52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82F4"/>
              </a:buClr>
              <a:buSzPts val="2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6" name="Google Shape;46;g2ad29d0af09_0_149"/>
          <p:cNvSpPr txBox="1"/>
          <p:nvPr>
            <p:ph idx="1" type="body"/>
          </p:nvPr>
        </p:nvSpPr>
        <p:spPr>
          <a:xfrm>
            <a:off x="736469" y="1853251"/>
            <a:ext cx="45231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b" bIns="52425" lIns="104875" spcFirstLastPara="1" rIns="104875" wrap="square" tIns="524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494949"/>
              </a:buClr>
              <a:buSzPts val="2800"/>
              <a:buNone/>
              <a:defRPr b="1" sz="2800">
                <a:solidFill>
                  <a:srgbClr val="49494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9pPr>
          </a:lstStyle>
          <a:p/>
        </p:txBody>
      </p:sp>
      <p:sp>
        <p:nvSpPr>
          <p:cNvPr id="47" name="Google Shape;47;g2ad29d0af09_0_149"/>
          <p:cNvSpPr txBox="1"/>
          <p:nvPr>
            <p:ph idx="2" type="body"/>
          </p:nvPr>
        </p:nvSpPr>
        <p:spPr>
          <a:xfrm>
            <a:off x="736469" y="2761500"/>
            <a:ext cx="4523100" cy="40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52425" lIns="104875" spcFirstLastPara="1" rIns="104875" wrap="square" tIns="52425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77C6FC"/>
              </a:buClr>
              <a:buSzPts val="3200"/>
              <a:buChar char="•"/>
              <a:defRPr>
                <a:solidFill>
                  <a:srgbClr val="77C6FC"/>
                </a:solidFill>
              </a:defRPr>
            </a:lvl1pPr>
            <a:lvl2pPr indent="-4064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94949"/>
              </a:buClr>
              <a:buSzPts val="2800"/>
              <a:buChar char="•"/>
              <a:defRPr>
                <a:solidFill>
                  <a:srgbClr val="494949"/>
                </a:solidFill>
              </a:defRPr>
            </a:lvl2pPr>
            <a:lvl3pPr indent="-37465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94949"/>
              </a:buClr>
              <a:buSzPts val="2300"/>
              <a:buChar char="•"/>
              <a:defRPr>
                <a:solidFill>
                  <a:srgbClr val="494949"/>
                </a:solidFill>
              </a:defRPr>
            </a:lvl3pPr>
            <a:lvl4pPr indent="-36195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94949"/>
              </a:buClr>
              <a:buSzPts val="2100"/>
              <a:buChar char="•"/>
              <a:defRPr>
                <a:solidFill>
                  <a:srgbClr val="494949"/>
                </a:solidFill>
              </a:defRPr>
            </a:lvl4pPr>
            <a:lvl5pPr indent="-36195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94949"/>
              </a:buClr>
              <a:buSzPts val="2100"/>
              <a:buChar char="•"/>
              <a:defRPr>
                <a:solidFill>
                  <a:srgbClr val="494949"/>
                </a:solidFill>
              </a:defRPr>
            </a:lvl5pPr>
            <a:lvl6pPr indent="-3619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6pPr>
            <a:lvl7pPr indent="-3619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7pPr>
            <a:lvl8pPr indent="-3619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8pPr>
            <a:lvl9pPr indent="-3619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9pPr>
          </a:lstStyle>
          <a:p/>
        </p:txBody>
      </p:sp>
      <p:sp>
        <p:nvSpPr>
          <p:cNvPr id="48" name="Google Shape;48;g2ad29d0af09_0_149"/>
          <p:cNvSpPr txBox="1"/>
          <p:nvPr>
            <p:ph idx="3" type="body"/>
          </p:nvPr>
        </p:nvSpPr>
        <p:spPr>
          <a:xfrm>
            <a:off x="5412825" y="1853251"/>
            <a:ext cx="45456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b" bIns="52425" lIns="104875" spcFirstLastPara="1" rIns="104875" wrap="square" tIns="524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494949"/>
              </a:buClr>
              <a:buSzPts val="2800"/>
              <a:buNone/>
              <a:defRPr b="1" sz="2800">
                <a:solidFill>
                  <a:srgbClr val="49494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9pPr>
          </a:lstStyle>
          <a:p/>
        </p:txBody>
      </p:sp>
      <p:sp>
        <p:nvSpPr>
          <p:cNvPr id="49" name="Google Shape;49;g2ad29d0af09_0_149"/>
          <p:cNvSpPr txBox="1"/>
          <p:nvPr>
            <p:ph idx="4" type="body"/>
          </p:nvPr>
        </p:nvSpPr>
        <p:spPr>
          <a:xfrm>
            <a:off x="5412825" y="2761500"/>
            <a:ext cx="4545600" cy="40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52425" lIns="104875" spcFirstLastPara="1" rIns="104875" wrap="square" tIns="52425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77C6FC"/>
              </a:buClr>
              <a:buSzPts val="3200"/>
              <a:buChar char="•"/>
              <a:defRPr>
                <a:solidFill>
                  <a:srgbClr val="77C6FC"/>
                </a:solidFill>
              </a:defRPr>
            </a:lvl1pPr>
            <a:lvl2pPr indent="-4064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94949"/>
              </a:buClr>
              <a:buSzPts val="2800"/>
              <a:buChar char="•"/>
              <a:defRPr>
                <a:solidFill>
                  <a:srgbClr val="494949"/>
                </a:solidFill>
              </a:defRPr>
            </a:lvl2pPr>
            <a:lvl3pPr indent="-37465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94949"/>
              </a:buClr>
              <a:buSzPts val="2300"/>
              <a:buChar char="•"/>
              <a:defRPr>
                <a:solidFill>
                  <a:srgbClr val="494949"/>
                </a:solidFill>
              </a:defRPr>
            </a:lvl3pPr>
            <a:lvl4pPr indent="-36195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94949"/>
              </a:buClr>
              <a:buSzPts val="2100"/>
              <a:buChar char="•"/>
              <a:defRPr>
                <a:solidFill>
                  <a:srgbClr val="494949"/>
                </a:solidFill>
              </a:defRPr>
            </a:lvl4pPr>
            <a:lvl5pPr indent="-36195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94949"/>
              </a:buClr>
              <a:buSzPts val="2100"/>
              <a:buChar char="•"/>
              <a:defRPr>
                <a:solidFill>
                  <a:srgbClr val="494949"/>
                </a:solidFill>
              </a:defRPr>
            </a:lvl5pPr>
            <a:lvl6pPr indent="-3619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6pPr>
            <a:lvl7pPr indent="-3619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7pPr>
            <a:lvl8pPr indent="-3619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8pPr>
            <a:lvl9pPr indent="-3619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>
  <p:cSld name="Solo el títul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ad29d0af09_0_155"/>
          <p:cNvSpPr txBox="1"/>
          <p:nvPr>
            <p:ph type="title"/>
          </p:nvPr>
        </p:nvSpPr>
        <p:spPr>
          <a:xfrm>
            <a:off x="2296669" y="2654552"/>
            <a:ext cx="6608400" cy="13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425" lIns="104875" spcFirstLastPara="1" rIns="104875" wrap="square" tIns="52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82F4"/>
              </a:buClr>
              <a:buSzPts val="5000"/>
              <a:buFont typeface="Barlow Condensed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2" name="Google Shape;52;g2ad29d0af09_0_155"/>
          <p:cNvSpPr txBox="1"/>
          <p:nvPr>
            <p:ph idx="1" type="body"/>
          </p:nvPr>
        </p:nvSpPr>
        <p:spPr>
          <a:xfrm>
            <a:off x="3339381" y="4253882"/>
            <a:ext cx="45231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b" bIns="52425" lIns="104875" spcFirstLastPara="1" rIns="104875" wrap="square" tIns="5242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494949"/>
              </a:buClr>
              <a:buSzPts val="2800"/>
              <a:buNone/>
              <a:defRPr b="0" i="1" sz="2800">
                <a:solidFill>
                  <a:srgbClr val="494949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ad29d0af09_0_158"/>
          <p:cNvSpPr txBox="1"/>
          <p:nvPr>
            <p:ph type="title"/>
          </p:nvPr>
        </p:nvSpPr>
        <p:spPr>
          <a:xfrm>
            <a:off x="736468" y="747525"/>
            <a:ext cx="34485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b" bIns="52425" lIns="104875" spcFirstLastPara="1" rIns="104875" wrap="square" tIns="52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82F4"/>
              </a:buClr>
              <a:buSzPts val="3700"/>
              <a:buFont typeface="Barlow Condensed"/>
              <a:buNone/>
              <a:defRPr sz="3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5" name="Google Shape;55;g2ad29d0af09_0_158"/>
          <p:cNvSpPr txBox="1"/>
          <p:nvPr>
            <p:ph idx="1" type="body"/>
          </p:nvPr>
        </p:nvSpPr>
        <p:spPr>
          <a:xfrm>
            <a:off x="4542707" y="1439975"/>
            <a:ext cx="5412900" cy="53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52425" lIns="104875" spcFirstLastPara="1" rIns="104875" wrap="square" tIns="52425">
            <a:normAutofit/>
          </a:bodyPr>
          <a:lstStyle>
            <a:lvl1pPr indent="-4635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/>
            </a:lvl1pPr>
            <a:lvl2pPr indent="-4318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2pPr>
            <a:lvl3pPr indent="-4064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indent="-37465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4pPr>
            <a:lvl5pPr indent="-37465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5pPr>
            <a:lvl6pPr indent="-3746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6pPr>
            <a:lvl7pPr indent="-3746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7pPr>
            <a:lvl8pPr indent="-3746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8pPr>
            <a:lvl9pPr indent="-3746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9pPr>
          </a:lstStyle>
          <a:p/>
        </p:txBody>
      </p:sp>
      <p:sp>
        <p:nvSpPr>
          <p:cNvPr id="56" name="Google Shape;56;g2ad29d0af09_0_158"/>
          <p:cNvSpPr txBox="1"/>
          <p:nvPr>
            <p:ph idx="2" type="body"/>
          </p:nvPr>
        </p:nvSpPr>
        <p:spPr>
          <a:xfrm>
            <a:off x="736468" y="2610724"/>
            <a:ext cx="3448500" cy="42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52425" lIns="104875" spcFirstLastPara="1" rIns="104875" wrap="square" tIns="524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ad29d0af09_0_162"/>
          <p:cNvSpPr txBox="1"/>
          <p:nvPr>
            <p:ph type="title"/>
          </p:nvPr>
        </p:nvSpPr>
        <p:spPr>
          <a:xfrm>
            <a:off x="736468" y="979199"/>
            <a:ext cx="3448500" cy="1764000"/>
          </a:xfrm>
          <a:prstGeom prst="rect">
            <a:avLst/>
          </a:prstGeom>
          <a:noFill/>
          <a:ln>
            <a:noFill/>
          </a:ln>
        </p:spPr>
        <p:txBody>
          <a:bodyPr anchorCtr="0" anchor="b" bIns="52425" lIns="104875" spcFirstLastPara="1" rIns="104875" wrap="square" tIns="52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82F4"/>
              </a:buClr>
              <a:buSzPts val="3700"/>
              <a:buFont typeface="Barlow Condensed"/>
              <a:buNone/>
              <a:defRPr sz="3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9" name="Google Shape;59;g2ad29d0af09_0_162"/>
          <p:cNvSpPr/>
          <p:nvPr>
            <p:ph idx="2" type="pic"/>
          </p:nvPr>
        </p:nvSpPr>
        <p:spPr>
          <a:xfrm>
            <a:off x="4545493" y="1540800"/>
            <a:ext cx="5412900" cy="4920300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g2ad29d0af09_0_162"/>
          <p:cNvSpPr txBox="1"/>
          <p:nvPr>
            <p:ph idx="1" type="body"/>
          </p:nvPr>
        </p:nvSpPr>
        <p:spPr>
          <a:xfrm>
            <a:off x="736468" y="2779198"/>
            <a:ext cx="3448500" cy="36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52425" lIns="104875" spcFirstLastPara="1" rIns="104875" wrap="square" tIns="524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d29d0af09_0_166"/>
          <p:cNvSpPr txBox="1"/>
          <p:nvPr>
            <p:ph type="title"/>
          </p:nvPr>
        </p:nvSpPr>
        <p:spPr>
          <a:xfrm>
            <a:off x="735075" y="402501"/>
            <a:ext cx="6608400" cy="13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425" lIns="104875" spcFirstLastPara="1" rIns="104875" wrap="square" tIns="52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82F4"/>
              </a:buClr>
              <a:buSzPts val="2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3" name="Google Shape;63;g2ad29d0af09_0_166"/>
          <p:cNvSpPr txBox="1"/>
          <p:nvPr>
            <p:ph idx="1" type="body"/>
          </p:nvPr>
        </p:nvSpPr>
        <p:spPr>
          <a:xfrm rot="5400000">
            <a:off x="3194475" y="-311352"/>
            <a:ext cx="4303200" cy="9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52425" lIns="104875" spcFirstLastPara="1" rIns="104875" wrap="square" tIns="5242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1pPr>
            <a:lvl2pPr indent="-36195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2pPr>
            <a:lvl3pPr indent="-36195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3pPr>
            <a:lvl4pPr indent="-36195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4pPr>
            <a:lvl5pPr indent="-36195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5pPr>
            <a:lvl6pPr indent="-3619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6pPr>
            <a:lvl7pPr indent="-3619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7pPr>
            <a:lvl8pPr indent="-3619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8pPr>
            <a:lvl9pPr indent="-3619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olo el título">
  <p:cSld name="1_Solo el título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d29d0af09_0_169"/>
          <p:cNvSpPr txBox="1"/>
          <p:nvPr>
            <p:ph type="title"/>
          </p:nvPr>
        </p:nvSpPr>
        <p:spPr>
          <a:xfrm>
            <a:off x="2296669" y="2654552"/>
            <a:ext cx="6608400" cy="13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425" lIns="104875" spcFirstLastPara="1" rIns="104875" wrap="square" tIns="52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82F4"/>
              </a:buClr>
              <a:buSzPts val="5000"/>
              <a:buFont typeface="Barlow Condensed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6" name="Google Shape;66;g2ad29d0af09_0_169"/>
          <p:cNvSpPr txBox="1"/>
          <p:nvPr>
            <p:ph idx="1" type="body"/>
          </p:nvPr>
        </p:nvSpPr>
        <p:spPr>
          <a:xfrm>
            <a:off x="3339381" y="4253882"/>
            <a:ext cx="45231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b" bIns="52425" lIns="104875" spcFirstLastPara="1" rIns="104875" wrap="square" tIns="5242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494949"/>
              </a:buClr>
              <a:buSzPts val="2800"/>
              <a:buNone/>
              <a:defRPr b="0" i="1" sz="2800">
                <a:solidFill>
                  <a:srgbClr val="494949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1_Title slid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 showMasterSp="0">
  <p:cSld name="1_Title and body 3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 showMasterSp="0">
  <p:cSld name="1_Six columns of 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 showMasterSp="0">
  <p:cSld name="1_Table of conten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>
  <p:cSld name="1_Section 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showMasterSp="0">
  <p:cSld name="1_Title and bod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 showMasterSp="0">
  <p:cSld name="1_Three columns of text 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 showMasterSp="0">
  <p:cSld name="1_Three columns of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 showMasterSp="0">
  <p:cSld name="1_Main point 2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 showMasterSp="0">
  <p:cSld name="Title and body 3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olo el título">
  <p:cSld name="2_Solo el título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d29d0af09_0_181"/>
          <p:cNvSpPr txBox="1"/>
          <p:nvPr>
            <p:ph type="title"/>
          </p:nvPr>
        </p:nvSpPr>
        <p:spPr>
          <a:xfrm>
            <a:off x="2296669" y="2654552"/>
            <a:ext cx="6608400" cy="13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425" lIns="104875" spcFirstLastPara="1" rIns="104875" wrap="square" tIns="52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82F4"/>
              </a:buClr>
              <a:buSzPts val="5000"/>
              <a:buFont typeface="Barlow Condensed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8" name="Google Shape;78;g2ad29d0af09_0_181"/>
          <p:cNvSpPr txBox="1"/>
          <p:nvPr>
            <p:ph idx="1" type="body"/>
          </p:nvPr>
        </p:nvSpPr>
        <p:spPr>
          <a:xfrm>
            <a:off x="3339381" y="4253882"/>
            <a:ext cx="45231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b" bIns="52425" lIns="104875" spcFirstLastPara="1" rIns="104875" wrap="square" tIns="5242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494949"/>
              </a:buClr>
              <a:buSzPts val="2800"/>
              <a:buNone/>
              <a:defRPr b="0" i="1" sz="2800">
                <a:solidFill>
                  <a:srgbClr val="494949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1_Title slide 2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 showMasterSp="0">
  <p:cSld name="1_Title and body 3 2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 showMasterSp="0">
  <p:cSld name="1_Six columns of text 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 showMasterSp="0">
  <p:cSld name="1_Table of contents 2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>
  <p:cSld name="1_Section header 2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showMasterSp="0">
  <p:cSld name="1_Title and body 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 showMasterSp="0">
  <p:cSld name="1_Three columns of text 2 2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 showMasterSp="0">
  <p:cSld name="1_Three columns of text 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 showMasterSp="0">
  <p:cSld name="1_Main point 2 2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 showMasterSp="0">
  <p:cSld name="Table of conten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9">
  <p:cSld name="TITLE_12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d29d0af09_0_193"/>
          <p:cNvSpPr txBox="1"/>
          <p:nvPr>
            <p:ph idx="12" type="sldNum"/>
          </p:nvPr>
        </p:nvSpPr>
        <p:spPr>
          <a:xfrm>
            <a:off x="9906772" y="6854073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4875" lIns="104875" spcFirstLastPara="1" rIns="104875" wrap="square" tIns="1048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cxnSp>
        <p:nvCxnSpPr>
          <p:cNvPr id="90" name="Google Shape;90;g2ad29d0af09_0_193"/>
          <p:cNvCxnSpPr/>
          <p:nvPr/>
        </p:nvCxnSpPr>
        <p:spPr>
          <a:xfrm>
            <a:off x="224241" y="1139642"/>
            <a:ext cx="10310100" cy="51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ot"/>
            <a:round/>
            <a:headEnd len="sm" w="sm" type="none"/>
            <a:tailEnd len="sm" w="sm" type="none"/>
          </a:ln>
        </p:spPr>
      </p:cxnSp>
      <p:pic>
        <p:nvPicPr>
          <p:cNvPr descr="Logotipo&#10;&#10;Descripción generada automáticamente con confianza media" id="91" name="Google Shape;91;g2ad29d0af09_0_19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66888" y="251086"/>
            <a:ext cx="2523360" cy="745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 type="tx">
  <p:cSld name="TITLE_AND_BOD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d29d0af09_0_197"/>
          <p:cNvSpPr txBox="1"/>
          <p:nvPr>
            <p:ph type="title"/>
          </p:nvPr>
        </p:nvSpPr>
        <p:spPr>
          <a:xfrm>
            <a:off x="4640216" y="-261928"/>
            <a:ext cx="8553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04875" lIns="104875" spcFirstLastPara="1" rIns="104875" wrap="square" tIns="1048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"/>
              <a:buFont typeface="Cabin"/>
              <a:buNone/>
              <a:defRPr sz="100">
                <a:latin typeface="Cabin"/>
                <a:ea typeface="Cabin"/>
                <a:cs typeface="Cabin"/>
                <a:sym typeface="Cab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94" name="Google Shape;94;g2ad29d0af09_0_197"/>
          <p:cNvSpPr txBox="1"/>
          <p:nvPr>
            <p:ph idx="12" type="sldNum"/>
          </p:nvPr>
        </p:nvSpPr>
        <p:spPr>
          <a:xfrm>
            <a:off x="9906772" y="6854071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4875" lIns="104875" spcFirstLastPara="1" rIns="104875" wrap="square" tIns="10487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pic>
        <p:nvPicPr>
          <p:cNvPr id="95" name="Google Shape;95;g2ad29d0af09_0_19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63766" y="287854"/>
            <a:ext cx="2089032" cy="636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g2ad29d0af09_0_197"/>
          <p:cNvPicPr preferRelativeResize="0"/>
          <p:nvPr/>
        </p:nvPicPr>
        <p:blipFill rotWithShape="1">
          <a:blip r:embed="rId3">
            <a:alphaModFix/>
          </a:blip>
          <a:srcRect b="25959" l="20469" r="21740" t="26529"/>
          <a:stretch/>
        </p:blipFill>
        <p:spPr>
          <a:xfrm>
            <a:off x="0" y="83998"/>
            <a:ext cx="2732946" cy="8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 showMasterSp="0">
  <p:cSld name="1_Six columns of 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showMasterSp="0">
  <p:cSld name="Title and bod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ctrTitle"/>
          </p:nvPr>
        </p:nvSpPr>
        <p:spPr>
          <a:xfrm>
            <a:off x="801900" y="1237251"/>
            <a:ext cx="9088200" cy="2631900"/>
          </a:xfrm>
          <a:prstGeom prst="rect">
            <a:avLst/>
          </a:prstGeom>
          <a:noFill/>
          <a:ln>
            <a:noFill/>
          </a:ln>
        </p:spPr>
        <p:txBody>
          <a:bodyPr anchorCtr="0" anchor="b" bIns="52425" lIns="104875" spcFirstLastPara="1" rIns="104875" wrap="square" tIns="52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82F4"/>
              </a:buClr>
              <a:buSzPts val="6900"/>
              <a:buFont typeface="Barlow Condensed"/>
              <a:buNone/>
              <a:defRPr sz="6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2" name="Google Shape;112;p17"/>
          <p:cNvSpPr txBox="1"/>
          <p:nvPr>
            <p:ph idx="1" type="subTitle"/>
          </p:nvPr>
        </p:nvSpPr>
        <p:spPr>
          <a:xfrm>
            <a:off x="801900" y="3970749"/>
            <a:ext cx="9088200" cy="23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52425" lIns="104875" spcFirstLastPara="1" rIns="104875" wrap="square" tIns="52425">
            <a:normAutofit/>
          </a:bodyPr>
          <a:lstStyle>
            <a:lvl1pPr lv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735075" y="402501"/>
            <a:ext cx="6780000" cy="17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425" lIns="104875" spcFirstLastPara="1" rIns="104875" wrap="square" tIns="52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82F4"/>
              </a:buClr>
              <a:buSzPts val="2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735075" y="2147898"/>
            <a:ext cx="9221700" cy="43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52425" lIns="104875" spcFirstLastPara="1" rIns="104875" wrap="square" tIns="5242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1pPr>
            <a:lvl2pPr indent="-36195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2pPr>
            <a:lvl3pPr indent="-36195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3pPr>
            <a:lvl4pPr indent="-36195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4pPr>
            <a:lvl5pPr indent="-36195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5pPr>
            <a:lvl6pPr indent="-3619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6pPr>
            <a:lvl7pPr indent="-3619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7pPr>
            <a:lvl8pPr indent="-3619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8pPr>
            <a:lvl9pPr indent="-3619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729507" y="1884752"/>
            <a:ext cx="9221700" cy="314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2425" lIns="104875" spcFirstLastPara="1" rIns="104875" wrap="square" tIns="52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82F4"/>
              </a:buClr>
              <a:buSzPts val="6900"/>
              <a:buFont typeface="Barlow Condensed"/>
              <a:buNone/>
              <a:defRPr sz="6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729507" y="5059252"/>
            <a:ext cx="9221700" cy="16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2425" lIns="104875" spcFirstLastPara="1" rIns="104875" wrap="square" tIns="52425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77C6FC"/>
              </a:buClr>
              <a:buSzPts val="2800"/>
              <a:buNone/>
              <a:defRPr b="0" i="1" sz="2800">
                <a:solidFill>
                  <a:srgbClr val="77C6FC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300"/>
              <a:buNone/>
              <a:defRPr sz="23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735075" y="402501"/>
            <a:ext cx="6608700" cy="13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425" lIns="104875" spcFirstLastPara="1" rIns="104875" wrap="square" tIns="52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82F4"/>
              </a:buClr>
              <a:buSzPts val="2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735075" y="2012500"/>
            <a:ext cx="4544100" cy="47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52425" lIns="104875" spcFirstLastPara="1" rIns="104875" wrap="square" tIns="5242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1pPr>
            <a:lvl2pPr indent="-36195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2pPr>
            <a:lvl3pPr indent="-36195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3pPr>
            <a:lvl4pPr indent="-36195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4pPr>
            <a:lvl5pPr indent="-36195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5pPr>
            <a:lvl6pPr indent="-3619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6pPr>
            <a:lvl7pPr indent="-3619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7pPr>
            <a:lvl8pPr indent="-3619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8pPr>
            <a:lvl9pPr indent="-3619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9pPr>
          </a:lstStyle>
          <a:p/>
        </p:txBody>
      </p:sp>
      <p:sp>
        <p:nvSpPr>
          <p:cNvPr id="122" name="Google Shape;122;p20"/>
          <p:cNvSpPr txBox="1"/>
          <p:nvPr>
            <p:ph idx="2" type="body"/>
          </p:nvPr>
        </p:nvSpPr>
        <p:spPr>
          <a:xfrm>
            <a:off x="5412825" y="2012500"/>
            <a:ext cx="4544100" cy="47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52425" lIns="104875" spcFirstLastPara="1" rIns="104875" wrap="square" tIns="5242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1pPr>
            <a:lvl2pPr indent="-36195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2pPr>
            <a:lvl3pPr indent="-36195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3pPr>
            <a:lvl4pPr indent="-36195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4pPr>
            <a:lvl5pPr indent="-36195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5pPr>
            <a:lvl6pPr indent="-3619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6pPr>
            <a:lvl7pPr indent="-3619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7pPr>
            <a:lvl8pPr indent="-3619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8pPr>
            <a:lvl9pPr indent="-3619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736468" y="402501"/>
            <a:ext cx="6649500" cy="14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425" lIns="104875" spcFirstLastPara="1" rIns="104875" wrap="square" tIns="52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82F4"/>
              </a:buClr>
              <a:buSzPts val="2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736469" y="1853251"/>
            <a:ext cx="45231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b" bIns="52425" lIns="104875" spcFirstLastPara="1" rIns="104875" wrap="square" tIns="524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494949"/>
              </a:buClr>
              <a:buSzPts val="2800"/>
              <a:buNone/>
              <a:defRPr b="1" sz="2800">
                <a:solidFill>
                  <a:srgbClr val="49494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9pPr>
          </a:lstStyle>
          <a:p/>
        </p:txBody>
      </p:sp>
      <p:sp>
        <p:nvSpPr>
          <p:cNvPr id="126" name="Google Shape;126;p21"/>
          <p:cNvSpPr txBox="1"/>
          <p:nvPr>
            <p:ph idx="2" type="body"/>
          </p:nvPr>
        </p:nvSpPr>
        <p:spPr>
          <a:xfrm>
            <a:off x="736469" y="2761500"/>
            <a:ext cx="4523100" cy="40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52425" lIns="104875" spcFirstLastPara="1" rIns="104875" wrap="square" tIns="52425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77C6FC"/>
              </a:buClr>
              <a:buSzPts val="3200"/>
              <a:buChar char="•"/>
              <a:defRPr>
                <a:solidFill>
                  <a:srgbClr val="77C6FC"/>
                </a:solidFill>
              </a:defRPr>
            </a:lvl1pPr>
            <a:lvl2pPr indent="-4064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94949"/>
              </a:buClr>
              <a:buSzPts val="2800"/>
              <a:buChar char="•"/>
              <a:defRPr>
                <a:solidFill>
                  <a:srgbClr val="494949"/>
                </a:solidFill>
              </a:defRPr>
            </a:lvl2pPr>
            <a:lvl3pPr indent="-37465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94949"/>
              </a:buClr>
              <a:buSzPts val="2300"/>
              <a:buChar char="•"/>
              <a:defRPr>
                <a:solidFill>
                  <a:srgbClr val="494949"/>
                </a:solidFill>
              </a:defRPr>
            </a:lvl3pPr>
            <a:lvl4pPr indent="-36195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94949"/>
              </a:buClr>
              <a:buSzPts val="2100"/>
              <a:buChar char="•"/>
              <a:defRPr>
                <a:solidFill>
                  <a:srgbClr val="494949"/>
                </a:solidFill>
              </a:defRPr>
            </a:lvl4pPr>
            <a:lvl5pPr indent="-36195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94949"/>
              </a:buClr>
              <a:buSzPts val="2100"/>
              <a:buChar char="•"/>
              <a:defRPr>
                <a:solidFill>
                  <a:srgbClr val="494949"/>
                </a:solidFill>
              </a:defRPr>
            </a:lvl5pPr>
            <a:lvl6pPr indent="-3619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6pPr>
            <a:lvl7pPr indent="-3619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7pPr>
            <a:lvl8pPr indent="-3619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8pPr>
            <a:lvl9pPr indent="-3619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3" type="body"/>
          </p:nvPr>
        </p:nvSpPr>
        <p:spPr>
          <a:xfrm>
            <a:off x="5412825" y="1853251"/>
            <a:ext cx="45456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b" bIns="52425" lIns="104875" spcFirstLastPara="1" rIns="104875" wrap="square" tIns="524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494949"/>
              </a:buClr>
              <a:buSzPts val="2800"/>
              <a:buNone/>
              <a:defRPr b="1" sz="2800">
                <a:solidFill>
                  <a:srgbClr val="49494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9pPr>
          </a:lstStyle>
          <a:p/>
        </p:txBody>
      </p:sp>
      <p:sp>
        <p:nvSpPr>
          <p:cNvPr id="128" name="Google Shape;128;p21"/>
          <p:cNvSpPr txBox="1"/>
          <p:nvPr>
            <p:ph idx="4" type="body"/>
          </p:nvPr>
        </p:nvSpPr>
        <p:spPr>
          <a:xfrm>
            <a:off x="5412825" y="2761500"/>
            <a:ext cx="4545600" cy="40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52425" lIns="104875" spcFirstLastPara="1" rIns="104875" wrap="square" tIns="52425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77C6FC"/>
              </a:buClr>
              <a:buSzPts val="3200"/>
              <a:buChar char="•"/>
              <a:defRPr>
                <a:solidFill>
                  <a:srgbClr val="77C6FC"/>
                </a:solidFill>
              </a:defRPr>
            </a:lvl1pPr>
            <a:lvl2pPr indent="-4064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94949"/>
              </a:buClr>
              <a:buSzPts val="2800"/>
              <a:buChar char="•"/>
              <a:defRPr>
                <a:solidFill>
                  <a:srgbClr val="494949"/>
                </a:solidFill>
              </a:defRPr>
            </a:lvl2pPr>
            <a:lvl3pPr indent="-37465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94949"/>
              </a:buClr>
              <a:buSzPts val="2300"/>
              <a:buChar char="•"/>
              <a:defRPr>
                <a:solidFill>
                  <a:srgbClr val="494949"/>
                </a:solidFill>
              </a:defRPr>
            </a:lvl3pPr>
            <a:lvl4pPr indent="-36195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94949"/>
              </a:buClr>
              <a:buSzPts val="2100"/>
              <a:buChar char="•"/>
              <a:defRPr>
                <a:solidFill>
                  <a:srgbClr val="494949"/>
                </a:solidFill>
              </a:defRPr>
            </a:lvl4pPr>
            <a:lvl5pPr indent="-36195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94949"/>
              </a:buClr>
              <a:buSzPts val="2100"/>
              <a:buChar char="•"/>
              <a:defRPr>
                <a:solidFill>
                  <a:srgbClr val="494949"/>
                </a:solidFill>
              </a:defRPr>
            </a:lvl5pPr>
            <a:lvl6pPr indent="-3619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6pPr>
            <a:lvl7pPr indent="-3619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7pPr>
            <a:lvl8pPr indent="-3619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8pPr>
            <a:lvl9pPr indent="-3619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>
  <p:cSld name="Section 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>
  <p:cSld name="Solo el título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2296669" y="2654552"/>
            <a:ext cx="6608700" cy="13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425" lIns="104875" spcFirstLastPara="1" rIns="104875" wrap="square" tIns="52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82F4"/>
              </a:buClr>
              <a:buSzPts val="5000"/>
              <a:buFont typeface="Barlow Condensed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339381" y="4253882"/>
            <a:ext cx="45231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b" bIns="52425" lIns="104875" spcFirstLastPara="1" rIns="104875" wrap="square" tIns="5242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494949"/>
              </a:buClr>
              <a:buSzPts val="2800"/>
              <a:buNone/>
              <a:defRPr b="0" i="1" sz="2800">
                <a:solidFill>
                  <a:srgbClr val="494949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736468" y="747525"/>
            <a:ext cx="34485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b" bIns="52425" lIns="104875" spcFirstLastPara="1" rIns="104875" wrap="square" tIns="52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82F4"/>
              </a:buClr>
              <a:buSzPts val="3700"/>
              <a:buFont typeface="Barlow Condensed"/>
              <a:buNone/>
              <a:defRPr sz="3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4542707" y="1439975"/>
            <a:ext cx="5412900" cy="53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52425" lIns="104875" spcFirstLastPara="1" rIns="104875" wrap="square" tIns="52425">
            <a:normAutofit/>
          </a:bodyPr>
          <a:lstStyle>
            <a:lvl1pPr indent="-4635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/>
            </a:lvl1pPr>
            <a:lvl2pPr indent="-4318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2pPr>
            <a:lvl3pPr indent="-4064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indent="-37465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4pPr>
            <a:lvl5pPr indent="-37465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5pPr>
            <a:lvl6pPr indent="-3746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6pPr>
            <a:lvl7pPr indent="-3746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7pPr>
            <a:lvl8pPr indent="-3746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8pPr>
            <a:lvl9pPr indent="-3746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9pPr>
          </a:lstStyle>
          <a:p/>
        </p:txBody>
      </p:sp>
      <p:sp>
        <p:nvSpPr>
          <p:cNvPr id="136" name="Google Shape;136;p24"/>
          <p:cNvSpPr txBox="1"/>
          <p:nvPr>
            <p:ph idx="2" type="body"/>
          </p:nvPr>
        </p:nvSpPr>
        <p:spPr>
          <a:xfrm>
            <a:off x="736468" y="2610724"/>
            <a:ext cx="3448500" cy="42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52425" lIns="104875" spcFirstLastPara="1" rIns="104875" wrap="square" tIns="524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736468" y="979199"/>
            <a:ext cx="3448500" cy="1764000"/>
          </a:xfrm>
          <a:prstGeom prst="rect">
            <a:avLst/>
          </a:prstGeom>
          <a:noFill/>
          <a:ln>
            <a:noFill/>
          </a:ln>
        </p:spPr>
        <p:txBody>
          <a:bodyPr anchorCtr="0" anchor="b" bIns="52425" lIns="104875" spcFirstLastPara="1" rIns="104875" wrap="square" tIns="52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82F4"/>
              </a:buClr>
              <a:buSzPts val="3700"/>
              <a:buFont typeface="Barlow Condensed"/>
              <a:buNone/>
              <a:defRPr sz="3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9" name="Google Shape;139;p25"/>
          <p:cNvSpPr/>
          <p:nvPr>
            <p:ph idx="2" type="pic"/>
          </p:nvPr>
        </p:nvSpPr>
        <p:spPr>
          <a:xfrm>
            <a:off x="4545493" y="1540800"/>
            <a:ext cx="5412900" cy="4920300"/>
          </a:xfrm>
          <a:prstGeom prst="rect">
            <a:avLst/>
          </a:prstGeom>
          <a:noFill/>
          <a:ln>
            <a:noFill/>
          </a:ln>
        </p:spPr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736468" y="2779198"/>
            <a:ext cx="3448500" cy="36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52425" lIns="104875" spcFirstLastPara="1" rIns="104875" wrap="square" tIns="524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735075" y="402501"/>
            <a:ext cx="6608700" cy="13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425" lIns="104875" spcFirstLastPara="1" rIns="104875" wrap="square" tIns="52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82F4"/>
              </a:buClr>
              <a:buSzPts val="2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 rot="5400000">
            <a:off x="3194475" y="-311352"/>
            <a:ext cx="4303200" cy="9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52425" lIns="104875" spcFirstLastPara="1" rIns="104875" wrap="square" tIns="5242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1pPr>
            <a:lvl2pPr indent="-36195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2pPr>
            <a:lvl3pPr indent="-36195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3pPr>
            <a:lvl4pPr indent="-36195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4pPr>
            <a:lvl5pPr indent="-36195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5pPr>
            <a:lvl6pPr indent="-3619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6pPr>
            <a:lvl7pPr indent="-3619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7pPr>
            <a:lvl8pPr indent="-3619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8pPr>
            <a:lvl9pPr indent="-3619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olo el título">
  <p:cSld name="1_Solo el título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2296669" y="2654552"/>
            <a:ext cx="6608700" cy="13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425" lIns="104875" spcFirstLastPara="1" rIns="104875" wrap="square" tIns="52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82F4"/>
              </a:buClr>
              <a:buSzPts val="5000"/>
              <a:buFont typeface="Barlow Condensed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339381" y="4253882"/>
            <a:ext cx="45231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b" bIns="52425" lIns="104875" spcFirstLastPara="1" rIns="104875" wrap="square" tIns="5242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494949"/>
              </a:buClr>
              <a:buSzPts val="2800"/>
              <a:buNone/>
              <a:defRPr b="0" i="1" sz="2800">
                <a:solidFill>
                  <a:srgbClr val="494949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1_Title slide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 showMasterSp="0">
  <p:cSld name="1_Title and body 3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 showMasterSp="0">
  <p:cSld name="1_Table of contents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>
  <p:cSld name="1_Section header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showMasterSp="0">
  <p:cSld name="Title and 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showMasterSp="0">
  <p:cSld name="1_Title and body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 showMasterSp="0">
  <p:cSld name="1_Three columns of text 2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 showMasterSp="0">
  <p:cSld name="1_Three columns of 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 showMasterSp="0">
  <p:cSld name="1_Main point 2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olo el título">
  <p:cSld name="2_Solo el título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6"/>
          <p:cNvSpPr txBox="1"/>
          <p:nvPr>
            <p:ph type="title"/>
          </p:nvPr>
        </p:nvSpPr>
        <p:spPr>
          <a:xfrm>
            <a:off x="2296669" y="2654552"/>
            <a:ext cx="6608700" cy="13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425" lIns="104875" spcFirstLastPara="1" rIns="104875" wrap="square" tIns="52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82F4"/>
              </a:buClr>
              <a:buSzPts val="5000"/>
              <a:buFont typeface="Barlow Condensed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7" name="Google Shape;157;p36"/>
          <p:cNvSpPr txBox="1"/>
          <p:nvPr>
            <p:ph idx="1" type="body"/>
          </p:nvPr>
        </p:nvSpPr>
        <p:spPr>
          <a:xfrm>
            <a:off x="3339381" y="4253882"/>
            <a:ext cx="45231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b" bIns="52425" lIns="104875" spcFirstLastPara="1" rIns="104875" wrap="square" tIns="5242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494949"/>
              </a:buClr>
              <a:buSzPts val="2800"/>
              <a:buNone/>
              <a:defRPr b="0" i="1" sz="2800">
                <a:solidFill>
                  <a:srgbClr val="494949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1_Title slide 2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 showMasterSp="0">
  <p:cSld name="1_Title and body 3 2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 showMasterSp="0">
  <p:cSld name="1_Six columns of text 2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 showMasterSp="0">
  <p:cSld name="1_Table of contents 2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>
  <p:cSld name="1_Section header 2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 showMasterSp="0">
  <p:cSld name="Three columns of text 2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showMasterSp="0">
  <p:cSld name="1_Title and body 2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 showMasterSp="0">
  <p:cSld name="1_Three columns of text 2 2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 showMasterSp="0">
  <p:cSld name="1_Three columns of text 3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 showMasterSp="0">
  <p:cSld name="1_Main point 2 2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 showMasterSp="0">
  <p:cSld name="Three columns of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 showMasterSp="0">
  <p:cSld name="Main point 2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17.xml"/><Relationship Id="rId42" Type="http://schemas.openxmlformats.org/officeDocument/2006/relationships/slideLayout" Target="../slideLayouts/slideLayout39.xml"/><Relationship Id="rId41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19.xml"/><Relationship Id="rId44" Type="http://schemas.openxmlformats.org/officeDocument/2006/relationships/slideLayout" Target="../slideLayouts/slideLayout41.xml"/><Relationship Id="rId21" Type="http://schemas.openxmlformats.org/officeDocument/2006/relationships/slideLayout" Target="../slideLayouts/slideLayout18.xml"/><Relationship Id="rId43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0.xml"/><Relationship Id="rId45" Type="http://schemas.openxmlformats.org/officeDocument/2006/relationships/theme" Target="../theme/theme3.xml"/><Relationship Id="rId1" Type="http://schemas.openxmlformats.org/officeDocument/2006/relationships/image" Target="../media/image4.png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26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2.xml"/><Relationship Id="rId28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6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31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7.xml"/><Relationship Id="rId3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10.xml"/><Relationship Id="rId35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9.xml"/><Relationship Id="rId3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12.xml"/><Relationship Id="rId37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11.xml"/><Relationship Id="rId3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14.xml"/><Relationship Id="rId39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13.xml"/><Relationship Id="rId38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5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8.xml"/><Relationship Id="rId22" Type="http://schemas.openxmlformats.org/officeDocument/2006/relationships/slideLayout" Target="../slideLayouts/slideLayout60.xml"/><Relationship Id="rId21" Type="http://schemas.openxmlformats.org/officeDocument/2006/relationships/slideLayout" Target="../slideLayouts/slideLayout59.xml"/><Relationship Id="rId24" Type="http://schemas.openxmlformats.org/officeDocument/2006/relationships/slideLayout" Target="../slideLayouts/slideLayout62.xml"/><Relationship Id="rId23" Type="http://schemas.openxmlformats.org/officeDocument/2006/relationships/slideLayout" Target="../slideLayouts/slideLayout61.xml"/><Relationship Id="rId1" Type="http://schemas.openxmlformats.org/officeDocument/2006/relationships/image" Target="../media/image4.png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64.xml"/><Relationship Id="rId25" Type="http://schemas.openxmlformats.org/officeDocument/2006/relationships/slideLayout" Target="../slideLayouts/slideLayout63.xml"/><Relationship Id="rId28" Type="http://schemas.openxmlformats.org/officeDocument/2006/relationships/slideLayout" Target="../slideLayouts/slideLayout66.xml"/><Relationship Id="rId27" Type="http://schemas.openxmlformats.org/officeDocument/2006/relationships/slideLayout" Target="../slideLayouts/slideLayout65.xml"/><Relationship Id="rId5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4.xml"/><Relationship Id="rId29" Type="http://schemas.openxmlformats.org/officeDocument/2006/relationships/slideLayout" Target="../slideLayouts/slideLayout67.xml"/><Relationship Id="rId7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6.xml"/><Relationship Id="rId31" Type="http://schemas.openxmlformats.org/officeDocument/2006/relationships/slideLayout" Target="../slideLayouts/slideLayout69.xml"/><Relationship Id="rId3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49.xml"/><Relationship Id="rId33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48.xml"/><Relationship Id="rId3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51.xml"/><Relationship Id="rId35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50.xml"/><Relationship Id="rId34" Type="http://schemas.openxmlformats.org/officeDocument/2006/relationships/slideLayout" Target="../slideLayouts/slideLayout72.xml"/><Relationship Id="rId15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2.xml"/><Relationship Id="rId36" Type="http://schemas.openxmlformats.org/officeDocument/2006/relationships/theme" Target="../theme/theme1.xml"/><Relationship Id="rId17" Type="http://schemas.openxmlformats.org/officeDocument/2006/relationships/slideLayout" Target="../slideLayouts/slideLayout55.xml"/><Relationship Id="rId16" Type="http://schemas.openxmlformats.org/officeDocument/2006/relationships/slideLayout" Target="../slideLayouts/slideLayout54.xml"/><Relationship Id="rId19" Type="http://schemas.openxmlformats.org/officeDocument/2006/relationships/slideLayout" Target="../slideLayouts/slideLayout57.xml"/><Relationship Id="rId18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ad29d0af09_0_114"/>
          <p:cNvSpPr txBox="1"/>
          <p:nvPr>
            <p:ph type="title"/>
          </p:nvPr>
        </p:nvSpPr>
        <p:spPr>
          <a:xfrm>
            <a:off x="735075" y="402501"/>
            <a:ext cx="6608400" cy="13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425" lIns="104875" spcFirstLastPara="1" rIns="104875" wrap="square" tIns="5242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82F4"/>
              </a:buClr>
              <a:buSzPts val="5000"/>
              <a:buFont typeface="Barlow Condensed"/>
              <a:buNone/>
              <a:defRPr b="1" i="0" sz="5000" u="none" cap="none" strike="noStrike">
                <a:solidFill>
                  <a:srgbClr val="C582F4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g2ad29d0af09_0_114"/>
          <p:cNvSpPr txBox="1"/>
          <p:nvPr>
            <p:ph idx="1" type="body"/>
          </p:nvPr>
        </p:nvSpPr>
        <p:spPr>
          <a:xfrm>
            <a:off x="735075" y="2147898"/>
            <a:ext cx="9221700" cy="43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52425" lIns="104875" spcFirstLastPara="1" rIns="104875" wrap="square" tIns="52425">
            <a:norm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indent="-37465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indent="-36195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indent="-36195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indent="-36195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195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195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195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12" name="Google Shape;12;g2ad29d0af09_0_114"/>
          <p:cNvGrpSpPr/>
          <p:nvPr/>
        </p:nvGrpSpPr>
        <p:grpSpPr>
          <a:xfrm>
            <a:off x="6880685" y="6600190"/>
            <a:ext cx="3106876" cy="512230"/>
            <a:chOff x="6002010" y="6164149"/>
            <a:chExt cx="2657039" cy="464650"/>
          </a:xfrm>
        </p:grpSpPr>
        <p:pic>
          <p:nvPicPr>
            <p:cNvPr id="13" name="Google Shape;13;g2ad29d0af09_0_114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7381934" y="6280535"/>
              <a:ext cx="1277115" cy="3482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g2ad29d0af09_0_11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002010" y="6164149"/>
              <a:ext cx="1363811" cy="41626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" name="Google Shape;15;g2ad29d0af09_0_114"/>
          <p:cNvGrpSpPr/>
          <p:nvPr/>
        </p:nvGrpSpPr>
        <p:grpSpPr>
          <a:xfrm>
            <a:off x="6880685" y="6600190"/>
            <a:ext cx="3106876" cy="512230"/>
            <a:chOff x="6002010" y="6164149"/>
            <a:chExt cx="2657039" cy="464650"/>
          </a:xfrm>
        </p:grpSpPr>
        <p:pic>
          <p:nvPicPr>
            <p:cNvPr id="16" name="Google Shape;16;g2ad29d0af09_0_114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7381934" y="6280535"/>
              <a:ext cx="1277115" cy="3482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17;g2ad29d0af09_0_11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002010" y="6164149"/>
              <a:ext cx="1363811" cy="41626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" name="Google Shape;18;g2ad29d0af09_0_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4613" y="402501"/>
            <a:ext cx="2378465" cy="51837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  <p:sldLayoutId id="2147483670" r:id="rId25"/>
    <p:sldLayoutId id="2147483671" r:id="rId26"/>
    <p:sldLayoutId id="2147483672" r:id="rId27"/>
    <p:sldLayoutId id="2147483673" r:id="rId28"/>
    <p:sldLayoutId id="2147483674" r:id="rId29"/>
    <p:sldLayoutId id="2147483675" r:id="rId30"/>
    <p:sldLayoutId id="2147483676" r:id="rId31"/>
    <p:sldLayoutId id="2147483677" r:id="rId32"/>
    <p:sldLayoutId id="2147483678" r:id="rId33"/>
    <p:sldLayoutId id="2147483679" r:id="rId34"/>
    <p:sldLayoutId id="2147483680" r:id="rId35"/>
    <p:sldLayoutId id="2147483681" r:id="rId36"/>
    <p:sldLayoutId id="2147483682" r:id="rId37"/>
    <p:sldLayoutId id="2147483683" r:id="rId38"/>
    <p:sldLayoutId id="2147483684" r:id="rId39"/>
    <p:sldLayoutId id="2147483685" r:id="rId40"/>
    <p:sldLayoutId id="2147483686" r:id="rId41"/>
    <p:sldLayoutId id="2147483687" r:id="rId42"/>
    <p:sldLayoutId id="2147483688" r:id="rId43"/>
    <p:sldLayoutId id="2147483689" r:id="rId4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>
            <p:ph type="title"/>
          </p:nvPr>
        </p:nvSpPr>
        <p:spPr>
          <a:xfrm>
            <a:off x="735075" y="402501"/>
            <a:ext cx="6608700" cy="13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425" lIns="104875" spcFirstLastPara="1" rIns="104875" wrap="square" tIns="5242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82F4"/>
              </a:buClr>
              <a:buSzPts val="5000"/>
              <a:buFont typeface="Barlow Condensed"/>
              <a:buNone/>
              <a:defRPr b="1" i="0" sz="5000" u="none" cap="none" strike="noStrike">
                <a:solidFill>
                  <a:srgbClr val="C582F4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13"/>
          <p:cNvSpPr txBox="1"/>
          <p:nvPr>
            <p:ph idx="1" type="body"/>
          </p:nvPr>
        </p:nvSpPr>
        <p:spPr>
          <a:xfrm>
            <a:off x="735075" y="2147898"/>
            <a:ext cx="9221700" cy="43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52425" lIns="104875" spcFirstLastPara="1" rIns="104875" wrap="square" tIns="52425">
            <a:norm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indent="-37465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indent="-36195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indent="-36195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indent="-36195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195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195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195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100" name="Google Shape;100;p13"/>
          <p:cNvGrpSpPr/>
          <p:nvPr/>
        </p:nvGrpSpPr>
        <p:grpSpPr>
          <a:xfrm>
            <a:off x="6880685" y="6600190"/>
            <a:ext cx="3106875" cy="512230"/>
            <a:chOff x="6002010" y="6164149"/>
            <a:chExt cx="2657038" cy="464650"/>
          </a:xfrm>
        </p:grpSpPr>
        <p:pic>
          <p:nvPicPr>
            <p:cNvPr id="101" name="Google Shape;101;p13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7381934" y="6280535"/>
              <a:ext cx="1277114" cy="3482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1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002010" y="6164149"/>
              <a:ext cx="1363812" cy="41626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3" name="Google Shape;103;p13"/>
          <p:cNvGrpSpPr/>
          <p:nvPr/>
        </p:nvGrpSpPr>
        <p:grpSpPr>
          <a:xfrm>
            <a:off x="6880685" y="6600190"/>
            <a:ext cx="3106875" cy="512230"/>
            <a:chOff x="6002010" y="6164149"/>
            <a:chExt cx="2657038" cy="464650"/>
          </a:xfrm>
        </p:grpSpPr>
        <p:pic>
          <p:nvPicPr>
            <p:cNvPr id="104" name="Google Shape;104;p13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7381934" y="6280535"/>
              <a:ext cx="1277114" cy="3482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1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002010" y="6164149"/>
              <a:ext cx="1363812" cy="41626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6" name="Google Shape;10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4613" y="402501"/>
            <a:ext cx="2378465" cy="51837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  <p:sldLayoutId id="2147483706" r:id="rId19"/>
    <p:sldLayoutId id="2147483707" r:id="rId20"/>
    <p:sldLayoutId id="2147483708" r:id="rId21"/>
    <p:sldLayoutId id="2147483709" r:id="rId22"/>
    <p:sldLayoutId id="2147483710" r:id="rId23"/>
    <p:sldLayoutId id="2147483711" r:id="rId24"/>
    <p:sldLayoutId id="2147483712" r:id="rId25"/>
    <p:sldLayoutId id="2147483713" r:id="rId26"/>
    <p:sldLayoutId id="2147483714" r:id="rId27"/>
    <p:sldLayoutId id="2147483715" r:id="rId28"/>
    <p:sldLayoutId id="2147483716" r:id="rId29"/>
    <p:sldLayoutId id="2147483717" r:id="rId30"/>
    <p:sldLayoutId id="2147483718" r:id="rId31"/>
    <p:sldLayoutId id="2147483719" r:id="rId32"/>
    <p:sldLayoutId id="2147483720" r:id="rId33"/>
    <p:sldLayoutId id="2147483721" r:id="rId34"/>
    <p:sldLayoutId id="2147483722" r:id="rId3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Relationship Id="rId6" Type="http://schemas.openxmlformats.org/officeDocument/2006/relationships/image" Target="../media/image10.png"/><Relationship Id="rId7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ad29d0af09_0_106"/>
          <p:cNvSpPr txBox="1"/>
          <p:nvPr/>
        </p:nvSpPr>
        <p:spPr>
          <a:xfrm>
            <a:off x="61825" y="78600"/>
            <a:ext cx="105297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CL" sz="3800" u="none" cap="none" strike="noStrike">
                <a:solidFill>
                  <a:srgbClr val="FFFFFF"/>
                </a:solidFill>
                <a:highlight>
                  <a:srgbClr val="77C6FC"/>
                </a:highlight>
                <a:latin typeface="Comfortaa"/>
                <a:ea typeface="Comfortaa"/>
                <a:cs typeface="Comfortaa"/>
                <a:sym typeface="Comfortaa"/>
              </a:rPr>
              <a:t>BITÁCORA EA1</a:t>
            </a:r>
            <a:r>
              <a:rPr b="1" i="0" lang="es-CL" sz="4800" u="none" cap="none" strike="noStrike">
                <a:solidFill>
                  <a:srgbClr val="FFFFFF"/>
                </a:solidFill>
                <a:highlight>
                  <a:srgbClr val="77C6FC"/>
                </a:highlight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b="1" i="0" sz="4800" u="none" cap="none" strike="noStrike">
              <a:solidFill>
                <a:srgbClr val="FFFFFF"/>
              </a:solidFill>
              <a:highlight>
                <a:srgbClr val="77C6FC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1" lang="es-CL" sz="2200" u="none" cap="none" strike="noStrike">
                <a:solidFill>
                  <a:srgbClr val="77C6FC"/>
                </a:solidFill>
                <a:latin typeface="Comfortaa"/>
                <a:ea typeface="Comfortaa"/>
                <a:cs typeface="Comfortaa"/>
                <a:sym typeface="Comfortaa"/>
              </a:rPr>
              <a:t>de registro de actividades realizadas en clases  </a:t>
            </a:r>
            <a:endParaRPr b="1" i="1" sz="2200" u="none" cap="none" strike="noStrike">
              <a:solidFill>
                <a:srgbClr val="77C6FC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73" name="Google Shape;173;g2ad29d0af09_0_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7738" y="2564987"/>
            <a:ext cx="8256525" cy="2514254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2ad29d0af09_0_106"/>
          <p:cNvSpPr/>
          <p:nvPr/>
        </p:nvSpPr>
        <p:spPr>
          <a:xfrm>
            <a:off x="4921475" y="6343675"/>
            <a:ext cx="2657400" cy="121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7"/>
          <p:cNvSpPr txBox="1"/>
          <p:nvPr/>
        </p:nvSpPr>
        <p:spPr>
          <a:xfrm>
            <a:off x="137400" y="657475"/>
            <a:ext cx="80904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75" lIns="58975" spcFirstLastPara="1" rIns="58975" wrap="square" tIns="294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omfortaa"/>
              <a:buNone/>
            </a:pPr>
            <a:r>
              <a:rPr b="1" i="0" lang="es-CL" sz="2800" u="none" cap="none" strike="noStrike">
                <a:solidFill>
                  <a:schemeClr val="lt1"/>
                </a:solidFill>
                <a:highlight>
                  <a:srgbClr val="C582F4"/>
                </a:highlight>
                <a:latin typeface="Comfortaa"/>
                <a:ea typeface="Comfortaa"/>
                <a:cs typeface="Comfortaa"/>
                <a:sym typeface="Comfortaa"/>
              </a:rPr>
              <a:t>ACTIVIDAD 4. IDENTIFICAR UN PROBLEMA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7"/>
          <p:cNvSpPr/>
          <p:nvPr/>
        </p:nvSpPr>
        <p:spPr>
          <a:xfrm>
            <a:off x="9244547" y="155585"/>
            <a:ext cx="1224300" cy="1224300"/>
          </a:xfrm>
          <a:prstGeom prst="ellipse">
            <a:avLst/>
          </a:prstGeom>
          <a:noFill/>
          <a:ln cap="flat" cmpd="sng" w="76200">
            <a:solidFill>
              <a:srgbClr val="8888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7" name="Google Shape;257;p7"/>
          <p:cNvPicPr preferRelativeResize="0"/>
          <p:nvPr/>
        </p:nvPicPr>
        <p:blipFill rotWithShape="1">
          <a:blip r:embed="rId3">
            <a:alphaModFix/>
          </a:blip>
          <a:srcRect b="23904" l="28406" r="61752" t="43404"/>
          <a:stretch/>
        </p:blipFill>
        <p:spPr>
          <a:xfrm>
            <a:off x="9564479" y="253132"/>
            <a:ext cx="584443" cy="102922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8" name="Google Shape;258;p7"/>
          <p:cNvGraphicFramePr/>
          <p:nvPr/>
        </p:nvGraphicFramePr>
        <p:xfrm>
          <a:off x="137408" y="16772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{07B55D75-0CFF-4036-9C77-48F994229758}</a:tableStyleId>
              </a:tblPr>
              <a:tblGrid>
                <a:gridCol w="4545000"/>
                <a:gridCol w="3545400"/>
                <a:gridCol w="2326775"/>
              </a:tblGrid>
              <a:tr h="793475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L" sz="1200" u="none" cap="none" strike="noStrike">
                          <a:solidFill>
                            <a:srgbClr val="FFFFFF"/>
                          </a:solidFill>
                          <a:highlight>
                            <a:srgbClr val="77C6FC"/>
                          </a:highlight>
                        </a:rPr>
                        <a:t>¿Cuál es el problema que quieres investigar?  ¿Por qué es importante?</a:t>
                      </a:r>
                      <a:endParaRPr b="1" sz="1200" u="none" cap="none" strike="noStrike">
                        <a:solidFill>
                          <a:srgbClr val="FFFFFF"/>
                        </a:solidFill>
                        <a:highlight>
                          <a:srgbClr val="77C6FC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highlight>
                          <a:srgbClr val="77C6FC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-CL" sz="1200">
                          <a:solidFill>
                            <a:schemeClr val="dk1"/>
                          </a:solidFill>
                        </a:rPr>
                        <a:t>Problema: El deterioro de la salud mental en la población chilena (altos niveles de estrés, ansiedad y depresión).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-CL" sz="1200">
                          <a:solidFill>
                            <a:schemeClr val="dk1"/>
                          </a:solidFill>
                        </a:rPr>
                        <a:t>Importancia: Afecta gravemente la calidad de vida y es la principal preocupación de salud en el país, lo que demuestra una necesidad urgente.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5075" marB="0" marR="5075" marL="50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L" sz="1200" u="none" cap="none" strike="noStrike">
                          <a:solidFill>
                            <a:srgbClr val="FFFFFF"/>
                          </a:solidFill>
                          <a:highlight>
                            <a:srgbClr val="77C6FC"/>
                          </a:highlight>
                        </a:rPr>
                        <a:t>Datos que puedan respaldar el problema. (Al menos dos).</a:t>
                      </a:r>
                      <a:endParaRPr b="1" i="1" sz="1200">
                        <a:solidFill>
                          <a:srgbClr val="999999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i="1">
                        <a:solidFill>
                          <a:srgbClr val="999999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1" lang="es-CL" sz="1200">
                          <a:solidFill>
                            <a:schemeClr val="dk1"/>
                          </a:solidFill>
                        </a:rPr>
                        <a:t>Alta percepción del problema: </a:t>
                      </a:r>
                      <a:r>
                        <a:rPr i="1" lang="es-CL" sz="1200">
                          <a:solidFill>
                            <a:schemeClr val="dk1"/>
                          </a:solidFill>
                        </a:rPr>
                        <a:t>El 69% de los chilenos considera la salud mental como el principal problema de salud del país (Ipsos, 2024).</a:t>
                      </a:r>
                      <a:endParaRPr i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i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1" lang="es-CL" sz="1200">
                          <a:solidFill>
                            <a:schemeClr val="dk1"/>
                          </a:solidFill>
                        </a:rPr>
                        <a:t>Síntomas de depresión en aumento: </a:t>
                      </a:r>
                      <a:r>
                        <a:rPr i="1" lang="es-CL" sz="1200">
                          <a:solidFill>
                            <a:schemeClr val="dk1"/>
                          </a:solidFill>
                        </a:rPr>
                        <a:t>Un 13,7% de los adultos presenta síntomas de depresión moderada a severa (Termómetro de la Salud Mental ACHS-UC).</a:t>
                      </a:r>
                      <a:endParaRPr i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i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1" lang="es-CL" sz="1200">
                          <a:solidFill>
                            <a:schemeClr val="dk1"/>
                          </a:solidFill>
                        </a:rPr>
                        <a:t>Datos que puedan respaldar el problema </a:t>
                      </a:r>
                      <a:endParaRPr b="1" i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i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1" lang="es-CL" sz="1200">
                          <a:solidFill>
                            <a:schemeClr val="dk1"/>
                          </a:solidFill>
                        </a:rPr>
                        <a:t>Estrés:</a:t>
                      </a:r>
                      <a:r>
                        <a:rPr i="1" lang="es-CL" sz="1200">
                          <a:solidFill>
                            <a:schemeClr val="dk1"/>
                          </a:solidFill>
                        </a:rPr>
                        <a:t> 73% de los chilenos ha sentido estrés que afecta su vida diaria.</a:t>
                      </a:r>
                      <a:endParaRPr i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i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1" lang="es-CL" sz="1200">
                          <a:solidFill>
                            <a:schemeClr val="dk1"/>
                          </a:solidFill>
                        </a:rPr>
                        <a:t>Tendencia Global:</a:t>
                      </a:r>
                      <a:r>
                        <a:rPr i="1" lang="es-CL" sz="1200">
                          <a:solidFill>
                            <a:schemeClr val="dk1"/>
                          </a:solidFill>
                        </a:rPr>
                        <a:t> Chile lidera el ranking mundial (31 países) en preocupación por la salud mental.</a:t>
                      </a:r>
                      <a:endParaRPr i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i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1" lang="es-CL" sz="1200">
                          <a:solidFill>
                            <a:schemeClr val="dk1"/>
                          </a:solidFill>
                        </a:rPr>
                        <a:t>Acceso:</a:t>
                      </a:r>
                      <a:r>
                        <a:rPr i="1" lang="es-CL" sz="1200">
                          <a:solidFill>
                            <a:schemeClr val="dk1"/>
                          </a:solidFill>
                        </a:rPr>
                        <a:t> Existe una gran brecha de tratamiento; la mayoría de las personas que necesitan ayuda no la reciben.</a:t>
                      </a:r>
                      <a:endParaRPr i="1" sz="1200">
                        <a:solidFill>
                          <a:schemeClr val="dk1"/>
                        </a:solidFill>
                      </a:endParaRPr>
                    </a:p>
                  </a:txBody>
                  <a:tcPr marT="5075" marB="0" marR="5075" marL="50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-CL" sz="1200" u="none" cap="none" strike="noStrike">
                          <a:solidFill>
                            <a:srgbClr val="FFFFFF"/>
                          </a:solidFill>
                          <a:highlight>
                            <a:srgbClr val="77C6FC"/>
                          </a:highlight>
                        </a:rPr>
                        <a:t>¿Para quién es un problema? </a:t>
                      </a:r>
                      <a:endParaRPr b="1" sz="1200" u="none" cap="none" strike="noStrike">
                        <a:solidFill>
                          <a:srgbClr val="FFFFFF"/>
                        </a:solidFill>
                        <a:highlight>
                          <a:srgbClr val="77C6FC"/>
                        </a:highlight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rgbClr val="FFFFFF"/>
                        </a:solidFill>
                        <a:highlight>
                          <a:srgbClr val="C582F4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i="1" lang="es-CL" sz="1200">
                          <a:solidFill>
                            <a:schemeClr val="dk1"/>
                          </a:solidFill>
                        </a:rPr>
                        <a:t>Principalmente para </a:t>
                      </a:r>
                      <a:r>
                        <a:rPr b="1" i="1" lang="es-CL" sz="1200">
                          <a:solidFill>
                            <a:schemeClr val="dk1"/>
                          </a:solidFill>
                        </a:rPr>
                        <a:t>jóvenes (18-24 años) y mujeres,</a:t>
                      </a:r>
                      <a:r>
                        <a:rPr i="1" lang="es-CL" sz="1200">
                          <a:solidFill>
                            <a:schemeClr val="dk1"/>
                          </a:solidFill>
                        </a:rPr>
                        <a:t> quienes presentan las tasas más altas de síntomas. Anhelan encontrar apoyo accesible y sin estigmas.</a:t>
                      </a:r>
                      <a:endParaRPr i="1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5075" marB="0" marR="5075" marL="507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5250">
                <a:tc vMerge="1"/>
                <a:tc vMerge="1"/>
                <a:tc vMerge="1"/>
              </a:tr>
              <a:tr h="1418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s-CL" sz="1200" u="none" cap="none" strike="noStrike">
                          <a:solidFill>
                            <a:srgbClr val="FFFFFF"/>
                          </a:solidFill>
                          <a:highlight>
                            <a:srgbClr val="77C6FC"/>
                          </a:highlight>
                        </a:rPr>
                        <a:t>¿Qué factores del entorno/ contexto son necesarios de tener en consideración? </a:t>
                      </a:r>
                      <a:endParaRPr b="1" i="0" sz="1200" u="none" cap="none" strike="noStrike">
                        <a:solidFill>
                          <a:srgbClr val="FFFFFF"/>
                        </a:solidFill>
                        <a:highlight>
                          <a:srgbClr val="77C6FC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highlight>
                          <a:srgbClr val="77C6FC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200">
                          <a:solidFill>
                            <a:schemeClr val="dk1"/>
                          </a:solidFill>
                        </a:rPr>
                        <a:t>Efectos post-pandemia, inestabilidad económica, alto costo y difícil acceso a tratamientos, y aumento de la soledad y falta de redes de apoyo.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5075" marB="0" marR="5075" marL="5075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s-CL" sz="1200" u="none" cap="none" strike="noStrike">
                          <a:solidFill>
                            <a:srgbClr val="FFFFFF"/>
                          </a:solidFill>
                          <a:highlight>
                            <a:srgbClr val="77C6FC"/>
                          </a:highlight>
                        </a:rPr>
                        <a:t>Plantear el pro</a:t>
                      </a:r>
                      <a:r>
                        <a:rPr b="1" i="0" lang="es-CL" sz="1200" u="none" cap="none" strike="noStrike">
                          <a:solidFill>
                            <a:srgbClr val="FFFFFF"/>
                          </a:solidFill>
                          <a:highlight>
                            <a:srgbClr val="77C6FC"/>
                          </a:highlight>
                        </a:rPr>
                        <a:t>b</a:t>
                      </a:r>
                      <a:r>
                        <a:rPr b="1" i="0" lang="es-CL" sz="1200" u="none" cap="none" strike="noStrike">
                          <a:solidFill>
                            <a:srgbClr val="FFFFFF"/>
                          </a:solidFill>
                          <a:highlight>
                            <a:srgbClr val="77C6FC"/>
                          </a:highlight>
                        </a:rPr>
                        <a:t>lema con una pregunta ¿Cómo podríamos…? </a:t>
                      </a:r>
                      <a:endParaRPr b="1" i="0" sz="1200" u="none" cap="none" strike="noStrike">
                        <a:solidFill>
                          <a:srgbClr val="FFFFFF"/>
                        </a:solidFill>
                        <a:highlight>
                          <a:srgbClr val="77C6FC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s-CL" sz="1200" u="none" cap="none" strike="noStrike">
                          <a:solidFill>
                            <a:srgbClr val="FFFFFF"/>
                          </a:solidFill>
                          <a:highlight>
                            <a:srgbClr val="77C6FC"/>
                          </a:highlight>
                        </a:rPr>
                        <a:t>Ejemplo: </a:t>
                      </a:r>
                      <a:r>
                        <a:rPr b="1" lang="es-CL" sz="1200" u="none" cap="none" strike="noStrike">
                          <a:solidFill>
                            <a:srgbClr val="FFFFFF"/>
                          </a:solidFill>
                          <a:highlight>
                            <a:srgbClr val="77C6FC"/>
                          </a:highlight>
                        </a:rPr>
                        <a:t>“¿Cómo podríamos mejorar la seguridad de los ciclistas en la avenida troncal?”</a:t>
                      </a:r>
                      <a:endParaRPr b="1" sz="1200" u="none" cap="none" strike="noStrike">
                        <a:solidFill>
                          <a:srgbClr val="FFFFFF"/>
                        </a:solidFill>
                        <a:highlight>
                          <a:srgbClr val="77C6FC"/>
                        </a:highlight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highlight>
                          <a:srgbClr val="77C6FC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CL" sz="1200">
                          <a:solidFill>
                            <a:schemeClr val="dk1"/>
                          </a:solidFill>
                        </a:rPr>
                        <a:t>¿Cómo podríamos mejorar el acceso a servicios de salud mental de calidad y asequibles para los jóvenes en Chile?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highlight>
                          <a:srgbClr val="77C6FC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5075" marB="0" marR="5075" marL="5075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8"/>
          <p:cNvSpPr txBox="1"/>
          <p:nvPr/>
        </p:nvSpPr>
        <p:spPr>
          <a:xfrm>
            <a:off x="57325" y="1691225"/>
            <a:ext cx="3831600" cy="54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75" lIns="58975" spcFirstLastPara="1" rIns="58975" wrap="square" tIns="294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1200">
                <a:solidFill>
                  <a:schemeClr val="dk1"/>
                </a:solidFill>
              </a:rPr>
              <a:t>Objetivo:</a:t>
            </a:r>
            <a:r>
              <a:rPr lang="es-CL" sz="1200">
                <a:solidFill>
                  <a:schemeClr val="dk1"/>
                </a:solidFill>
              </a:rPr>
              <a:t> Entender las experiencias, frustraciones y necesidades de un joven universitario en relación al manejo de su bienestar emocional y el acceso a herramientas de apoyo.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rPr b="1" i="0" lang="es-CL" sz="1200" u="none" cap="none" strike="noStrike">
                <a:solidFill>
                  <a:schemeClr val="dk1"/>
                </a:solidFill>
              </a:rPr>
              <a:t>Nombre entrevistado: </a:t>
            </a:r>
            <a:r>
              <a:rPr i="0" lang="es-CL" sz="1200" u="none" cap="none" strike="noStrike">
                <a:solidFill>
                  <a:schemeClr val="dk1"/>
                </a:solidFill>
              </a:rPr>
              <a:t>Javier Rojas</a:t>
            </a:r>
            <a:endParaRPr i="0" sz="12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rPr b="1" i="0" lang="es-CL" sz="1200" u="none" cap="none" strike="noStrike">
                <a:solidFill>
                  <a:schemeClr val="dk1"/>
                </a:solidFill>
              </a:rPr>
              <a:t>Edad: </a:t>
            </a:r>
            <a:r>
              <a:rPr i="0" lang="es-CL" sz="1200" u="none" cap="none" strike="noStrike">
                <a:solidFill>
                  <a:schemeClr val="dk1"/>
                </a:solidFill>
              </a:rPr>
              <a:t>21 a</a:t>
            </a:r>
            <a:r>
              <a:rPr lang="es-CL" sz="1200">
                <a:solidFill>
                  <a:schemeClr val="dk1"/>
                </a:solidFill>
              </a:rPr>
              <a:t>ños</a:t>
            </a:r>
            <a:endParaRPr i="0" sz="12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rPr b="1" i="0" lang="es-CL" sz="1200" u="none" cap="none" strike="noStrike">
                <a:solidFill>
                  <a:schemeClr val="dk1"/>
                </a:solidFill>
              </a:rPr>
              <a:t>Género:</a:t>
            </a:r>
            <a:r>
              <a:rPr i="0" lang="es-CL" sz="1200" u="none" cap="none" strike="noStrike">
                <a:solidFill>
                  <a:schemeClr val="dk1"/>
                </a:solidFill>
              </a:rPr>
              <a:t> Mascul</a:t>
            </a:r>
            <a:r>
              <a:rPr lang="es-CL" sz="1200">
                <a:solidFill>
                  <a:schemeClr val="dk1"/>
                </a:solidFill>
              </a:rPr>
              <a:t>ino</a:t>
            </a:r>
            <a:endParaRPr i="0" sz="12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rPr b="1" i="0" lang="es-CL" sz="1200" u="none" cap="none" strike="noStrike">
                <a:solidFill>
                  <a:schemeClr val="dk1"/>
                </a:solidFill>
              </a:rPr>
              <a:t>Ocupación:</a:t>
            </a:r>
            <a:r>
              <a:rPr i="0" lang="es-CL" sz="1200" u="none" cap="none" strike="noStrike">
                <a:solidFill>
                  <a:schemeClr val="dk1"/>
                </a:solidFill>
              </a:rPr>
              <a:t> Estudiante de 3er año de Ingeniería Comercial. Trabaja los fines de semana como barista.</a:t>
            </a:r>
            <a:endParaRPr i="0" sz="12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i="0" sz="12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s-CL" sz="1200" u="none" cap="none" strike="noStrike">
                <a:solidFill>
                  <a:schemeClr val="lt1"/>
                </a:solidFill>
                <a:highlight>
                  <a:srgbClr val="77C6FC"/>
                </a:highlight>
              </a:rPr>
              <a:t>*Notas:</a:t>
            </a:r>
            <a:endParaRPr i="0" sz="1200" u="none" cap="none" strike="noStrike">
              <a:solidFill>
                <a:srgbClr val="000000"/>
              </a:solidFill>
              <a:highlight>
                <a:srgbClr val="77C6FC"/>
              </a:highlight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CL" sz="1200">
                <a:solidFill>
                  <a:schemeClr val="dk1"/>
                </a:solidFill>
              </a:rPr>
              <a:t>Javier es un joven que se describe como autoexigente. Intenta equilibrar sus estudios, que le demandan mucho tiempo, con su trabajo y su vida social. Últimamente se ha sentido sobrepasado por la presión de los exámenes y las responsabilidades, durmiendo mal y sintiéndose más irritable de lo normal. Ha pensado que "hablar con alguien" le haría bien, pero no sabe por dónde empezar y le preocupa el costo.</a:t>
            </a:r>
            <a:endParaRPr i="0" sz="1200" u="none" cap="none" strike="noStrike">
              <a:solidFill>
                <a:schemeClr val="dk1"/>
              </a:solidFill>
            </a:endParaRPr>
          </a:p>
        </p:txBody>
      </p:sp>
      <p:sp>
        <p:nvSpPr>
          <p:cNvPr id="265" name="Google Shape;265;p8"/>
          <p:cNvSpPr txBox="1"/>
          <p:nvPr/>
        </p:nvSpPr>
        <p:spPr>
          <a:xfrm>
            <a:off x="4003525" y="1633900"/>
            <a:ext cx="6545100" cy="46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52425" lIns="104875" spcFirstLastPara="1" rIns="104875" wrap="square" tIns="52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582F4"/>
              </a:buClr>
              <a:buSzPts val="2200"/>
              <a:buFont typeface="Corbel"/>
              <a:buNone/>
            </a:pPr>
            <a:r>
              <a:rPr b="1" i="0" lang="es-CL" sz="1200" u="none" cap="none" strike="noStrike">
                <a:solidFill>
                  <a:srgbClr val="C582F4"/>
                </a:solidFill>
              </a:rPr>
              <a:t>Preguntas</a:t>
            </a:r>
            <a:endParaRPr b="1"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rbel"/>
              <a:buNone/>
            </a:pPr>
            <a:r>
              <a:rPr lang="es-CL" sz="1200">
                <a:solidFill>
                  <a:schemeClr val="dk1"/>
                </a:solidFill>
              </a:rPr>
              <a:t>1. Cuéntame, ¿cómo es una semana normal para ti entre la universidad y el trabajo?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rbel"/>
              <a:buNone/>
            </a:pPr>
            <a:r>
              <a:rPr lang="es-CL" sz="1200">
                <a:solidFill>
                  <a:schemeClr val="dk1"/>
                </a:solidFill>
              </a:rPr>
              <a:t>2. ¿Podrías describirme algún momento durante el último mes en el que te hayas sentido realmente estresado o sobrepasado? ¿Qué estaba pasando en ese momento?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rbel"/>
              <a:buNone/>
            </a:pPr>
            <a:r>
              <a:rPr lang="es-CL" sz="1200">
                <a:solidFill>
                  <a:schemeClr val="dk1"/>
                </a:solidFill>
              </a:rPr>
              <a:t>3. En esa situación que me contaste, ¿qué hiciste para manejar lo que sentías? ¿Hubo algo o alguien que te ayudara?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rbel"/>
              <a:buNone/>
            </a:pPr>
            <a:r>
              <a:rPr lang="es-CL" sz="1200">
                <a:solidFill>
                  <a:schemeClr val="dk1"/>
                </a:solidFill>
              </a:rPr>
              <a:t>4. Cuando piensas en "cuidar tu bienestar" o tu salud mental, ¿qué es lo primero que se te viene a la cabeza? ¿Haces algo habitualmente para sentirte mejor?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rbel"/>
              <a:buNone/>
            </a:pPr>
            <a:r>
              <a:rPr lang="es-CL" sz="1200">
                <a:solidFill>
                  <a:schemeClr val="dk1"/>
                </a:solidFill>
              </a:rPr>
              <a:t>5. ¿Alguna vez has buscado o considerado buscar apoyo más formal, como un psicólogo? Cuéntame un poco sobre esa idea, ¿qué te lo ha facilitado o dificultado?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rbel"/>
              <a:buNone/>
            </a:pPr>
            <a:r>
              <a:rPr lang="es-CL" sz="1200">
                <a:solidFill>
                  <a:schemeClr val="dk1"/>
                </a:solidFill>
              </a:rPr>
              <a:t>6. Si tuvieras una "varita mágica" para crear la solución perfecta que te ayude a manejar la presión y sentirte mejor, ¿cómo sería? Olvídate de la tecnología o el dinero, ¿qué haría por ti idealmente?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66" name="Google Shape;266;p8"/>
          <p:cNvSpPr txBox="1"/>
          <p:nvPr/>
        </p:nvSpPr>
        <p:spPr>
          <a:xfrm>
            <a:off x="-1" y="208825"/>
            <a:ext cx="73821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75" lIns="58975" spcFirstLastPara="1" rIns="58975" wrap="square" tIns="294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omfortaa"/>
              <a:buNone/>
            </a:pPr>
            <a:r>
              <a:rPr b="1" i="0" lang="es-CL" sz="2800" u="none" cap="none" strike="noStrike">
                <a:solidFill>
                  <a:schemeClr val="lt1"/>
                </a:solidFill>
                <a:highlight>
                  <a:srgbClr val="C582F4"/>
                </a:highlight>
                <a:latin typeface="Comfortaa"/>
                <a:ea typeface="Comfortaa"/>
                <a:cs typeface="Comfortaa"/>
                <a:sym typeface="Comfortaa"/>
              </a:rPr>
              <a:t>ACTIVIDAD 5. PAUTA PARA ENTREVISTA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8"/>
          <p:cNvSpPr/>
          <p:nvPr/>
        </p:nvSpPr>
        <p:spPr>
          <a:xfrm>
            <a:off x="9244547" y="155597"/>
            <a:ext cx="1224300" cy="1224300"/>
          </a:xfrm>
          <a:prstGeom prst="ellipse">
            <a:avLst/>
          </a:prstGeom>
          <a:noFill/>
          <a:ln cap="flat" cmpd="sng" w="76200">
            <a:solidFill>
              <a:srgbClr val="8888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8" name="Google Shape;268;p8"/>
          <p:cNvGrpSpPr/>
          <p:nvPr/>
        </p:nvGrpSpPr>
        <p:grpSpPr>
          <a:xfrm>
            <a:off x="-61900" y="30427"/>
            <a:ext cx="10668026" cy="7529727"/>
            <a:chOff x="661557" y="107816"/>
            <a:chExt cx="9951517" cy="6858925"/>
          </a:xfrm>
        </p:grpSpPr>
        <p:sp>
          <p:nvSpPr>
            <p:cNvPr id="269" name="Google Shape;269;p8"/>
            <p:cNvSpPr/>
            <p:nvPr/>
          </p:nvSpPr>
          <p:spPr>
            <a:xfrm>
              <a:off x="772773" y="107816"/>
              <a:ext cx="9840300" cy="14328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Barlow Condensed"/>
                <a:ea typeface="Barlow Condensed"/>
                <a:cs typeface="Barlow Condensed"/>
                <a:sym typeface="Barlow Condensed"/>
              </a:endParaRPr>
            </a:p>
          </p:txBody>
        </p:sp>
        <p:cxnSp>
          <p:nvCxnSpPr>
            <p:cNvPr id="270" name="Google Shape;270;p8"/>
            <p:cNvCxnSpPr/>
            <p:nvPr/>
          </p:nvCxnSpPr>
          <p:spPr>
            <a:xfrm>
              <a:off x="4436114" y="1579941"/>
              <a:ext cx="18000" cy="5386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1" name="Google Shape;271;p8"/>
            <p:cNvCxnSpPr/>
            <p:nvPr/>
          </p:nvCxnSpPr>
          <p:spPr>
            <a:xfrm>
              <a:off x="661557" y="161478"/>
              <a:ext cx="34059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272" name="Google Shape;272;p8"/>
          <p:cNvPicPr preferRelativeResize="0"/>
          <p:nvPr/>
        </p:nvPicPr>
        <p:blipFill rotWithShape="1">
          <a:blip r:embed="rId3">
            <a:alphaModFix/>
          </a:blip>
          <a:srcRect b="23904" l="28406" r="61752" t="43404"/>
          <a:stretch/>
        </p:blipFill>
        <p:spPr>
          <a:xfrm>
            <a:off x="9564479" y="253132"/>
            <a:ext cx="584443" cy="1029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8" name="Google Shape;278;p9"/>
          <p:cNvGraphicFramePr/>
          <p:nvPr/>
        </p:nvGraphicFramePr>
        <p:xfrm>
          <a:off x="567062" y="17955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{07B55D75-0CFF-4036-9C77-48F994229758}</a:tableStyleId>
              </a:tblPr>
              <a:tblGrid>
                <a:gridCol w="3282225"/>
                <a:gridCol w="3116925"/>
                <a:gridCol w="3158725"/>
              </a:tblGrid>
              <a:tr h="318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i="0" lang="es-CL" sz="1200" u="none" cap="none" strike="noStrike">
                          <a:solidFill>
                            <a:srgbClr val="494949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Nombre</a:t>
                      </a:r>
                      <a:r>
                        <a:rPr b="1" lang="es-CL" sz="1200">
                          <a:solidFill>
                            <a:srgbClr val="494949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: </a:t>
                      </a:r>
                      <a:r>
                        <a:rPr lang="es-CL" sz="1200">
                          <a:solidFill>
                            <a:srgbClr val="494949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Javier Rojas</a:t>
                      </a:r>
                      <a:endParaRPr i="0" sz="1200" u="none" cap="none" strike="noStrike">
                        <a:solidFill>
                          <a:srgbClr val="494949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28350" marB="28350" marR="60150" marL="60150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i="0" lang="es-CL" sz="1200" u="none" cap="none" strike="noStrike">
                          <a:solidFill>
                            <a:srgbClr val="494949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Biografía</a:t>
                      </a:r>
                      <a:endParaRPr b="1" i="0" sz="1200" u="none" cap="none" strike="noStrike">
                        <a:solidFill>
                          <a:srgbClr val="494949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CL" sz="1200">
                          <a:solidFill>
                            <a:srgbClr val="494949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Javier es un estudiante de 21 años muy dedicado y responsable. Siempre se ha esforzado por tener buenas notas mientras trabaja para costear sus gastos y no ser una carga para su familia. Aunque es sociable y le gusta pasar tiempo con sus amigos, la presión combinada de la universidad y el trabajo lo tiene constantemente agotado. Siente que no tiene tiempo para relajarse y que la ansiedad por rendir bien en todo le está pasando la cuenta.</a:t>
                      </a:r>
                      <a:endParaRPr i="0" sz="1200" u="none" cap="none" strike="noStrike">
                        <a:solidFill>
                          <a:srgbClr val="494949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28350" marB="28350" marR="60150" marL="60150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i="0" lang="es-CL" sz="1200" u="none" cap="none" strike="noStrike">
                          <a:solidFill>
                            <a:srgbClr val="494949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Objetivos/</a:t>
                      </a:r>
                      <a:endParaRPr sz="12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i="0" lang="es-CL" sz="1200" u="none" cap="none" strike="noStrike">
                          <a:solidFill>
                            <a:srgbClr val="494949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Motivaciones</a:t>
                      </a:r>
                      <a:endParaRPr b="1" i="0" sz="1200" u="none" cap="none" strike="noStrike">
                        <a:solidFill>
                          <a:srgbClr val="494949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i="0" sz="1200" u="none" cap="none" strike="noStrike">
                        <a:solidFill>
                          <a:srgbClr val="494949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94949"/>
                        </a:buClr>
                        <a:buSzPts val="1200"/>
                        <a:buFont typeface="Corbel"/>
                        <a:buChar char="●"/>
                      </a:pPr>
                      <a:r>
                        <a:rPr lang="es-CL" sz="1200">
                          <a:solidFill>
                            <a:srgbClr val="494949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Tener un buen rendimiento académico y terminar su carrera.</a:t>
                      </a:r>
                      <a:endParaRPr sz="1200">
                        <a:solidFill>
                          <a:srgbClr val="494949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94949"/>
                        </a:buClr>
                        <a:buSzPts val="1200"/>
                        <a:buFont typeface="Corbel"/>
                        <a:buChar char="●"/>
                      </a:pPr>
                      <a:r>
                        <a:rPr lang="es-CL" sz="1200">
                          <a:solidFill>
                            <a:srgbClr val="494949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Lograr un equilibrio saludable entre sus estudios, trabajo y vida personal.</a:t>
                      </a:r>
                      <a:endParaRPr sz="1200">
                        <a:solidFill>
                          <a:srgbClr val="494949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94949"/>
                        </a:buClr>
                        <a:buSzPts val="1200"/>
                        <a:buFont typeface="Corbel"/>
                        <a:buChar char="●"/>
                      </a:pPr>
                      <a:r>
                        <a:rPr lang="es-CL" sz="1200">
                          <a:solidFill>
                            <a:srgbClr val="494949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Sentirse más tranquilo, con más energía y menos estresado en su día a día.</a:t>
                      </a:r>
                      <a:endParaRPr sz="1200">
                        <a:solidFill>
                          <a:srgbClr val="494949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94949"/>
                        </a:buClr>
                        <a:buSzPts val="1200"/>
                        <a:buFont typeface="Corbel"/>
                        <a:buChar char="●"/>
                      </a:pPr>
                      <a:r>
                        <a:rPr lang="es-CL" sz="1200">
                          <a:solidFill>
                            <a:srgbClr val="494949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Encontrar herramientas prácticas para manejar la presión sin que afecte su salud.</a:t>
                      </a:r>
                      <a:endParaRPr sz="1200">
                        <a:solidFill>
                          <a:srgbClr val="494949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28350" marB="28350" marR="60150" marL="60150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1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i="0" lang="es-CL" sz="1200" u="none" cap="none" strike="noStrike">
                          <a:solidFill>
                            <a:srgbClr val="494949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Foto</a:t>
                      </a:r>
                      <a:endParaRPr i="0" sz="1200" u="none" cap="none" strike="noStrike">
                        <a:solidFill>
                          <a:srgbClr val="494949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28350" marB="28350" marR="60150" marL="60150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285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1" i="0" lang="es-CL" sz="1200" u="none" cap="none" strike="noStrike">
                          <a:solidFill>
                            <a:srgbClr val="494949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Profesión: Estudiante / Barista</a:t>
                      </a:r>
                      <a:endParaRPr b="1" i="0" sz="1200" u="none" cap="none" strike="noStrike">
                        <a:solidFill>
                          <a:srgbClr val="494949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rgbClr val="494949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1" i="0" lang="es-CL" sz="1200" u="none" cap="none" strike="noStrike">
                          <a:solidFill>
                            <a:srgbClr val="494949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Dónde trabaja: </a:t>
                      </a:r>
                      <a:r>
                        <a:rPr i="0" lang="es-CL" sz="1200" u="none" cap="none" strike="noStrike">
                          <a:solidFill>
                            <a:srgbClr val="494949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Estudia Ingeniería Comercial en Duoc UC y trabaja los fines de semana en una cafetería local.</a:t>
                      </a:r>
                      <a:endParaRPr i="0" sz="1200" u="none" cap="none" strike="noStrike">
                        <a:solidFill>
                          <a:srgbClr val="494949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rgbClr val="494949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1" i="0" lang="es-CL" sz="1200" u="none" cap="none" strike="noStrike">
                          <a:solidFill>
                            <a:srgbClr val="494949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¿Cómo es su familia?:</a:t>
                      </a:r>
                      <a:endParaRPr b="1" i="0" sz="1200" u="none" cap="none" strike="noStrike">
                        <a:solidFill>
                          <a:srgbClr val="494949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es-CL" sz="1200">
                          <a:solidFill>
                            <a:srgbClr val="494949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Vive con sus padres y una hermana menor. Tienen una buena relación, pero no suele compartirles sus preocupaciones para no alarmarlos.</a:t>
                      </a:r>
                      <a:endParaRPr sz="1200">
                        <a:solidFill>
                          <a:srgbClr val="494949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28350" marB="28350" marR="60150" marL="60150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i="0" lang="es-CL" sz="1200" u="none" cap="none" strike="noStrike">
                          <a:solidFill>
                            <a:srgbClr val="494949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Personalidad</a:t>
                      </a:r>
                      <a:endParaRPr b="1" i="0" sz="1200" u="none" cap="none" strike="noStrike">
                        <a:solidFill>
                          <a:srgbClr val="494949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94949"/>
                        </a:buClr>
                        <a:buSzPts val="1200"/>
                        <a:buFont typeface="Corbel"/>
                        <a:buChar char="●"/>
                      </a:pPr>
                      <a:r>
                        <a:rPr lang="es-CL" sz="1200">
                          <a:solidFill>
                            <a:srgbClr val="494949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Autoexigente</a:t>
                      </a:r>
                      <a:endParaRPr sz="1200">
                        <a:solidFill>
                          <a:srgbClr val="494949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94949"/>
                        </a:buClr>
                        <a:buSzPts val="1200"/>
                        <a:buFont typeface="Corbel"/>
                        <a:buChar char="●"/>
                      </a:pPr>
                      <a:r>
                        <a:rPr lang="es-CL" sz="1200">
                          <a:solidFill>
                            <a:srgbClr val="494949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Responsable</a:t>
                      </a:r>
                      <a:endParaRPr sz="1200">
                        <a:solidFill>
                          <a:srgbClr val="494949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94949"/>
                        </a:buClr>
                        <a:buSzPts val="1200"/>
                        <a:buFont typeface="Corbel"/>
                        <a:buChar char="●"/>
                      </a:pPr>
                      <a:r>
                        <a:rPr lang="es-CL" sz="1200">
                          <a:solidFill>
                            <a:srgbClr val="494949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Sociable</a:t>
                      </a:r>
                      <a:endParaRPr sz="1200">
                        <a:solidFill>
                          <a:srgbClr val="494949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94949"/>
                        </a:buClr>
                        <a:buSzPts val="1200"/>
                        <a:buFont typeface="Corbel"/>
                        <a:buChar char="●"/>
                      </a:pPr>
                      <a:r>
                        <a:rPr lang="es-CL" sz="1200">
                          <a:solidFill>
                            <a:srgbClr val="494949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Actualmente abrumado</a:t>
                      </a:r>
                      <a:endParaRPr sz="1200">
                        <a:solidFill>
                          <a:srgbClr val="494949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94949"/>
                        </a:buClr>
                        <a:buSzPts val="1200"/>
                        <a:buFont typeface="Corbel"/>
                        <a:buChar char="●"/>
                      </a:pPr>
                      <a:r>
                        <a:rPr lang="es-CL" sz="1200">
                          <a:solidFill>
                            <a:srgbClr val="494949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Algo ansioso</a:t>
                      </a:r>
                      <a:endParaRPr sz="1200">
                        <a:solidFill>
                          <a:srgbClr val="494949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28350" marB="28350" marR="60150" marL="60150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i="0" lang="es-CL" sz="1200" u="none" cap="none" strike="noStrike">
                          <a:solidFill>
                            <a:srgbClr val="494949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Frustraciones</a:t>
                      </a:r>
                      <a:endParaRPr b="1" i="0" sz="1200" u="none" cap="none" strike="noStrike">
                        <a:solidFill>
                          <a:srgbClr val="494949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94949"/>
                        </a:buClr>
                        <a:buSzPts val="1200"/>
                        <a:buFont typeface="Corbel"/>
                        <a:buChar char="●"/>
                      </a:pPr>
                      <a:r>
                        <a:rPr lang="es-CL" sz="1200">
                          <a:solidFill>
                            <a:srgbClr val="494949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Sentirse constantemente cansado y sin energía para hacer las cosas que le gustan.</a:t>
                      </a:r>
                      <a:endParaRPr sz="1200">
                        <a:solidFill>
                          <a:srgbClr val="494949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94949"/>
                        </a:buClr>
                        <a:buSzPts val="1200"/>
                        <a:buFont typeface="Corbel"/>
                        <a:buChar char="●"/>
                      </a:pPr>
                      <a:r>
                        <a:rPr lang="es-CL" sz="1200">
                          <a:solidFill>
                            <a:srgbClr val="494949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No saber cómo ni por dónde empezar a buscar ayuda para su bienestar emocional.</a:t>
                      </a:r>
                      <a:endParaRPr sz="1200">
                        <a:solidFill>
                          <a:srgbClr val="494949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94949"/>
                        </a:buClr>
                        <a:buSzPts val="1200"/>
                        <a:buFont typeface="Corbel"/>
                        <a:buChar char="●"/>
                      </a:pPr>
                      <a:r>
                        <a:rPr lang="es-CL" sz="1200">
                          <a:solidFill>
                            <a:srgbClr val="494949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La percepción de que la ayuda psicológica es demasiado cara e incompatible con su presupuesto de estudiante.</a:t>
                      </a:r>
                      <a:endParaRPr sz="1200">
                        <a:solidFill>
                          <a:srgbClr val="494949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94949"/>
                        </a:buClr>
                        <a:buSzPts val="1200"/>
                        <a:buFont typeface="Corbel"/>
                        <a:buChar char="●"/>
                      </a:pPr>
                      <a:r>
                        <a:rPr lang="es-CL" sz="1200">
                          <a:solidFill>
                            <a:srgbClr val="494949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La sensación de que "debería poder con todo" por sí mismo y la vergüenza de admitir que se siente sobrepasado.</a:t>
                      </a:r>
                      <a:endParaRPr sz="1200">
                        <a:solidFill>
                          <a:srgbClr val="494949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28350" marB="28350" marR="60150" marL="60150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Cometa" id="279" name="Google Shape;27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78809" y="1954285"/>
            <a:ext cx="301188" cy="2484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ueno" id="280" name="Google Shape;28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68545" y="4221839"/>
            <a:ext cx="344562" cy="3445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rsona confundida con relleno sólido" id="281" name="Google Shape;281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24777" y="1954285"/>
            <a:ext cx="283500" cy="28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9"/>
          <p:cNvSpPr txBox="1"/>
          <p:nvPr/>
        </p:nvSpPr>
        <p:spPr>
          <a:xfrm>
            <a:off x="328891" y="705391"/>
            <a:ext cx="86826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75" lIns="58975" spcFirstLastPara="1" rIns="58975" wrap="square" tIns="294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omfortaa"/>
              <a:buNone/>
            </a:pPr>
            <a:r>
              <a:rPr b="1" i="0" lang="es-CL" sz="2800" u="none" cap="none" strike="noStrike">
                <a:solidFill>
                  <a:schemeClr val="lt1"/>
                </a:solidFill>
                <a:highlight>
                  <a:srgbClr val="C582F4"/>
                </a:highlight>
                <a:latin typeface="Comfortaa"/>
                <a:ea typeface="Comfortaa"/>
                <a:cs typeface="Comfortaa"/>
                <a:sym typeface="Comfortaa"/>
              </a:rPr>
              <a:t>ACTIVIDAD 6. PERFIL DE USUARIO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9"/>
          <p:cNvSpPr/>
          <p:nvPr/>
        </p:nvSpPr>
        <p:spPr>
          <a:xfrm>
            <a:off x="9244547" y="155597"/>
            <a:ext cx="1224300" cy="1224300"/>
          </a:xfrm>
          <a:prstGeom prst="ellipse">
            <a:avLst/>
          </a:prstGeom>
          <a:noFill/>
          <a:ln cap="flat" cmpd="sng" w="76200">
            <a:solidFill>
              <a:srgbClr val="8888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4" name="Google Shape;284;p9"/>
          <p:cNvPicPr preferRelativeResize="0"/>
          <p:nvPr/>
        </p:nvPicPr>
        <p:blipFill rotWithShape="1">
          <a:blip r:embed="rId6">
            <a:alphaModFix/>
          </a:blip>
          <a:srcRect b="23904" l="28406" r="61752" t="43404"/>
          <a:stretch/>
        </p:blipFill>
        <p:spPr>
          <a:xfrm>
            <a:off x="9564479" y="253132"/>
            <a:ext cx="584443" cy="1029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17300" y="2202775"/>
            <a:ext cx="2736950" cy="177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1" name="Google Shape;291;p10"/>
          <p:cNvCxnSpPr/>
          <p:nvPr/>
        </p:nvCxnSpPr>
        <p:spPr>
          <a:xfrm flipH="1">
            <a:off x="1538064" y="2167278"/>
            <a:ext cx="4800" cy="3354000"/>
          </a:xfrm>
          <a:prstGeom prst="straightConnector1">
            <a:avLst/>
          </a:prstGeom>
          <a:noFill/>
          <a:ln cap="flat" cmpd="sng" w="9525">
            <a:solidFill>
              <a:srgbClr val="5597D3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92" name="Google Shape;292;p10"/>
          <p:cNvGrpSpPr/>
          <p:nvPr/>
        </p:nvGrpSpPr>
        <p:grpSpPr>
          <a:xfrm>
            <a:off x="337799" y="1237293"/>
            <a:ext cx="9938571" cy="6124339"/>
            <a:chOff x="1169449" y="1948809"/>
            <a:chExt cx="6342015" cy="3282596"/>
          </a:xfrm>
        </p:grpSpPr>
        <p:sp>
          <p:nvSpPr>
            <p:cNvPr id="293" name="Google Shape;293;p10"/>
            <p:cNvSpPr/>
            <p:nvPr/>
          </p:nvSpPr>
          <p:spPr>
            <a:xfrm>
              <a:off x="6300025" y="4002265"/>
              <a:ext cx="1042500" cy="357300"/>
            </a:xfrm>
            <a:prstGeom prst="rect">
              <a:avLst/>
            </a:prstGeom>
            <a:solidFill>
              <a:srgbClr val="77C6FC"/>
            </a:solidFill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9475" lIns="58975" spcFirstLastPara="1" rIns="58975" wrap="square" tIns="294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1" lang="es-CL" sz="1100">
                  <a:solidFill>
                    <a:schemeClr val="dk1"/>
                  </a:solidFill>
                </a:rPr>
                <a:t>RESIGNACIÓN / AGOTAMIENTO</a:t>
              </a:r>
              <a:endParaRPr b="0" i="0" sz="9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94" name="Google Shape;294;p10"/>
            <p:cNvCxnSpPr/>
            <p:nvPr/>
          </p:nvCxnSpPr>
          <p:spPr>
            <a:xfrm>
              <a:off x="1905964" y="5231405"/>
              <a:ext cx="5605500" cy="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5" name="Google Shape;295;p10"/>
            <p:cNvCxnSpPr/>
            <p:nvPr/>
          </p:nvCxnSpPr>
          <p:spPr>
            <a:xfrm>
              <a:off x="1928695" y="2624596"/>
              <a:ext cx="5518500" cy="0"/>
            </a:xfrm>
            <a:prstGeom prst="straightConnector1">
              <a:avLst/>
            </a:prstGeom>
            <a:noFill/>
            <a:ln cap="sq" cmpd="sng" w="9525">
              <a:solidFill>
                <a:srgbClr val="666666"/>
              </a:solidFill>
              <a:prstDash val="lgDash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cxnSp>
        <p:cxnSp>
          <p:nvCxnSpPr>
            <p:cNvPr id="296" name="Google Shape;296;p10"/>
            <p:cNvCxnSpPr/>
            <p:nvPr/>
          </p:nvCxnSpPr>
          <p:spPr>
            <a:xfrm>
              <a:off x="1928696" y="3114482"/>
              <a:ext cx="5518500" cy="0"/>
            </a:xfrm>
            <a:prstGeom prst="straightConnector1">
              <a:avLst/>
            </a:prstGeom>
            <a:noFill/>
            <a:ln cap="sq" cmpd="sng" w="9525">
              <a:solidFill>
                <a:srgbClr val="666666"/>
              </a:solidFill>
              <a:prstDash val="lgDash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cxnSp>
        <p:cxnSp>
          <p:nvCxnSpPr>
            <p:cNvPr id="297" name="Google Shape;297;p10"/>
            <p:cNvCxnSpPr/>
            <p:nvPr/>
          </p:nvCxnSpPr>
          <p:spPr>
            <a:xfrm>
              <a:off x="1932121" y="3468982"/>
              <a:ext cx="5518500" cy="0"/>
            </a:xfrm>
            <a:prstGeom prst="straightConnector1">
              <a:avLst/>
            </a:prstGeom>
            <a:noFill/>
            <a:ln cap="sq" cmpd="sng" w="9525">
              <a:solidFill>
                <a:srgbClr val="666666"/>
              </a:solidFill>
              <a:prstDash val="lgDash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cxnSp>
        <p:sp>
          <p:nvSpPr>
            <p:cNvPr id="298" name="Google Shape;298;p10"/>
            <p:cNvSpPr txBox="1"/>
            <p:nvPr/>
          </p:nvSpPr>
          <p:spPr>
            <a:xfrm>
              <a:off x="1188609" y="2226050"/>
              <a:ext cx="743400" cy="26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8975" lIns="58975" spcFirstLastPara="1" rIns="58975" wrap="square" tIns="589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0" i="0" lang="es-CL" sz="11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Emociones positivas </a:t>
              </a:r>
              <a:endPara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pic>
          <p:nvPicPr>
            <p:cNvPr id="299" name="Google Shape;299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442234" y="2489112"/>
              <a:ext cx="214313" cy="198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0" name="Google Shape;300;p10"/>
            <p:cNvSpPr txBox="1"/>
            <p:nvPr/>
          </p:nvSpPr>
          <p:spPr>
            <a:xfrm>
              <a:off x="1188609" y="2840997"/>
              <a:ext cx="743400" cy="26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8975" lIns="58975" spcFirstLastPara="1" rIns="58975" wrap="square" tIns="589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0" i="0" lang="es-CL" sz="11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Emociones neutras </a:t>
              </a:r>
              <a:endPara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1" name="Google Shape;301;p10"/>
            <p:cNvSpPr txBox="1"/>
            <p:nvPr/>
          </p:nvSpPr>
          <p:spPr>
            <a:xfrm>
              <a:off x="1169449" y="3384471"/>
              <a:ext cx="743400" cy="26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8975" lIns="58975" spcFirstLastPara="1" rIns="58975" wrap="square" tIns="589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0" i="0" lang="es-CL" sz="11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Emociones negativas </a:t>
              </a:r>
              <a:endPara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pic>
          <p:nvPicPr>
            <p:cNvPr id="302" name="Google Shape;302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439109" y="3063365"/>
              <a:ext cx="215203" cy="2658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3" name="Google Shape;303;p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410705" y="3661553"/>
              <a:ext cx="261542" cy="2026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4" name="Google Shape;304;p10"/>
            <p:cNvSpPr txBox="1"/>
            <p:nvPr/>
          </p:nvSpPr>
          <p:spPr>
            <a:xfrm>
              <a:off x="1188608" y="4386658"/>
              <a:ext cx="695400" cy="219000"/>
            </a:xfrm>
            <a:prstGeom prst="rect">
              <a:avLst/>
            </a:prstGeom>
            <a:solidFill>
              <a:srgbClr val="77C6F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58975" lIns="58975" spcFirstLastPara="1" rIns="58975" wrap="square" tIns="589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1" i="0" lang="es-CL" sz="11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NECESIDADES</a:t>
              </a:r>
              <a:r>
                <a:rPr b="0" i="0" lang="es-CL" sz="11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 </a:t>
              </a:r>
              <a:endPara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5" name="Google Shape;305;p10"/>
            <p:cNvSpPr/>
            <p:nvPr/>
          </p:nvSpPr>
          <p:spPr>
            <a:xfrm>
              <a:off x="5079937" y="4000040"/>
              <a:ext cx="1156800" cy="357300"/>
            </a:xfrm>
            <a:prstGeom prst="rect">
              <a:avLst/>
            </a:prstGeom>
            <a:solidFill>
              <a:srgbClr val="77C6FC"/>
            </a:solidFill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9475" lIns="58975" spcFirstLastPara="1" rIns="58975" wrap="square" tIns="294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1" lang="es-CL" sz="1100">
                  <a:solidFill>
                    <a:schemeClr val="dk1"/>
                  </a:solidFill>
                </a:rPr>
                <a:t>BÚSQUEDA DE AYUDA</a:t>
              </a:r>
              <a:endParaRPr b="0" i="0" sz="9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10"/>
            <p:cNvSpPr/>
            <p:nvPr/>
          </p:nvSpPr>
          <p:spPr>
            <a:xfrm>
              <a:off x="3853053" y="4000027"/>
              <a:ext cx="1177800" cy="357300"/>
            </a:xfrm>
            <a:prstGeom prst="rect">
              <a:avLst/>
            </a:prstGeom>
            <a:solidFill>
              <a:srgbClr val="77C6FC"/>
            </a:solidFill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9475" lIns="58975" spcFirstLastPara="1" rIns="58975" wrap="square" tIns="294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1" lang="es-CL" sz="1100">
                  <a:solidFill>
                    <a:schemeClr val="dk1"/>
                  </a:solidFill>
                </a:rPr>
                <a:t>PUNTO DE QUIEBRE (Semana de certámenes)</a:t>
              </a:r>
              <a:endParaRPr b="0" i="0" sz="9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10"/>
            <p:cNvSpPr/>
            <p:nvPr/>
          </p:nvSpPr>
          <p:spPr>
            <a:xfrm>
              <a:off x="2783690" y="3997133"/>
              <a:ext cx="1042500" cy="357300"/>
            </a:xfrm>
            <a:prstGeom prst="rect">
              <a:avLst/>
            </a:prstGeom>
            <a:solidFill>
              <a:srgbClr val="77C6FC"/>
            </a:solidFill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9475" lIns="58975" spcFirstLastPara="1" rIns="58975" wrap="square" tIns="294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1" lang="es-CL" sz="1100">
                  <a:solidFill>
                    <a:schemeClr val="dk1"/>
                  </a:solidFill>
                </a:rPr>
                <a:t>ACUMULACIÓN DE CARGA</a:t>
              </a:r>
              <a:endParaRPr b="0" i="0" sz="9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10"/>
            <p:cNvSpPr/>
            <p:nvPr/>
          </p:nvSpPr>
          <p:spPr>
            <a:xfrm>
              <a:off x="1960416" y="3996403"/>
              <a:ext cx="791400" cy="357300"/>
            </a:xfrm>
            <a:prstGeom prst="rect">
              <a:avLst/>
            </a:prstGeom>
            <a:solidFill>
              <a:srgbClr val="77C6FC"/>
            </a:solidFill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9475" lIns="58975" spcFirstLastPara="1" rIns="58975" wrap="square" tIns="294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1" lang="es-CL" sz="1100">
                  <a:solidFill>
                    <a:schemeClr val="dk1"/>
                  </a:solidFill>
                </a:rPr>
                <a:t>INICIO DE SEMESTRE</a:t>
              </a:r>
              <a:endParaRPr b="1" sz="1100">
                <a:solidFill>
                  <a:schemeClr val="dk1"/>
                </a:solidFill>
              </a:endParaRPr>
            </a:p>
          </p:txBody>
        </p:sp>
        <p:cxnSp>
          <p:nvCxnSpPr>
            <p:cNvPr id="309" name="Google Shape;309;p10"/>
            <p:cNvCxnSpPr/>
            <p:nvPr/>
          </p:nvCxnSpPr>
          <p:spPr>
            <a:xfrm>
              <a:off x="1932120" y="4175754"/>
              <a:ext cx="5518500" cy="0"/>
            </a:xfrm>
            <a:prstGeom prst="straightConnector1">
              <a:avLst/>
            </a:prstGeom>
            <a:noFill/>
            <a:ln cap="sq" cmpd="sng" w="9525">
              <a:solidFill>
                <a:srgbClr val="FFFFFF"/>
              </a:solidFill>
              <a:prstDash val="lgDash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cxnSp>
        <p:sp>
          <p:nvSpPr>
            <p:cNvPr id="310" name="Google Shape;310;p10"/>
            <p:cNvSpPr txBox="1"/>
            <p:nvPr/>
          </p:nvSpPr>
          <p:spPr>
            <a:xfrm>
              <a:off x="1177246" y="4092435"/>
              <a:ext cx="743400" cy="122700"/>
            </a:xfrm>
            <a:prstGeom prst="rect">
              <a:avLst/>
            </a:prstGeom>
            <a:solidFill>
              <a:srgbClr val="77C6F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9475" lIns="58975" spcFirstLastPara="1" rIns="58975" wrap="square" tIns="294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0" i="0" lang="es-CL" sz="11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Línea de tiempo</a:t>
              </a:r>
              <a:endPara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1" name="Google Shape;311;p10"/>
            <p:cNvSpPr txBox="1"/>
            <p:nvPr/>
          </p:nvSpPr>
          <p:spPr>
            <a:xfrm>
              <a:off x="1917721" y="1948809"/>
              <a:ext cx="4429500" cy="122700"/>
            </a:xfrm>
            <a:prstGeom prst="rect">
              <a:avLst/>
            </a:prstGeom>
            <a:solidFill>
              <a:srgbClr val="77C6F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9475" lIns="58975" spcFirstLastPara="1" rIns="58975" wrap="square" tIns="294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Calibri"/>
                <a:buNone/>
              </a:pPr>
              <a:r>
                <a:rPr b="1" i="0" lang="es-CL" sz="1100" u="none" cap="none" strike="noStrike">
                  <a:solidFill>
                    <a:srgbClr val="FFFFFF"/>
                  </a:solidFill>
                  <a:latin typeface="Corbel"/>
                  <a:ea typeface="Corbel"/>
                  <a:cs typeface="Corbel"/>
                  <a:sym typeface="Corbel"/>
                </a:rPr>
                <a:t>Usuario/Problema </a:t>
              </a:r>
              <a:endParaRPr b="0" i="0" sz="9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312" name="Google Shape;312;p10"/>
          <p:cNvSpPr txBox="1"/>
          <p:nvPr/>
        </p:nvSpPr>
        <p:spPr>
          <a:xfrm>
            <a:off x="328900" y="705400"/>
            <a:ext cx="82347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75" lIns="58975" spcFirstLastPara="1" rIns="58975" wrap="square" tIns="294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omfortaa"/>
              <a:buNone/>
            </a:pPr>
            <a:r>
              <a:rPr b="1" i="0" lang="es-CL" sz="2800" u="none" cap="none" strike="noStrike">
                <a:solidFill>
                  <a:schemeClr val="lt1"/>
                </a:solidFill>
                <a:highlight>
                  <a:srgbClr val="C582F4"/>
                </a:highlight>
                <a:latin typeface="Comfortaa"/>
                <a:ea typeface="Comfortaa"/>
                <a:cs typeface="Comfortaa"/>
                <a:sym typeface="Comfortaa"/>
              </a:rPr>
              <a:t>ACTIVIDAD 7. MAPA DE VIAJE DE USUARIO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0"/>
          <p:cNvSpPr/>
          <p:nvPr/>
        </p:nvSpPr>
        <p:spPr>
          <a:xfrm>
            <a:off x="9244547" y="155597"/>
            <a:ext cx="1224300" cy="1224300"/>
          </a:xfrm>
          <a:prstGeom prst="ellipse">
            <a:avLst/>
          </a:prstGeom>
          <a:noFill/>
          <a:ln cap="flat" cmpd="sng" w="76200">
            <a:solidFill>
              <a:srgbClr val="8888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4" name="Google Shape;314;p10"/>
          <p:cNvPicPr preferRelativeResize="0"/>
          <p:nvPr/>
        </p:nvPicPr>
        <p:blipFill rotWithShape="1">
          <a:blip r:embed="rId6">
            <a:alphaModFix/>
          </a:blip>
          <a:srcRect b="23904" l="28406" r="61752" t="43404"/>
          <a:stretch/>
        </p:blipFill>
        <p:spPr>
          <a:xfrm>
            <a:off x="9564479" y="253132"/>
            <a:ext cx="584443" cy="102922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10"/>
          <p:cNvSpPr txBox="1"/>
          <p:nvPr/>
        </p:nvSpPr>
        <p:spPr>
          <a:xfrm>
            <a:off x="1958425" y="1607703"/>
            <a:ext cx="1353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>
                <a:solidFill>
                  <a:schemeClr val="dk1"/>
                </a:solidFill>
              </a:rPr>
              <a:t>😊 </a:t>
            </a:r>
            <a:r>
              <a:rPr b="1" lang="es-CL" sz="1200">
                <a:solidFill>
                  <a:schemeClr val="dk1"/>
                </a:solidFill>
              </a:rPr>
              <a:t>Motivado</a:t>
            </a:r>
            <a:r>
              <a:rPr lang="es-CL" sz="1200">
                <a:solidFill>
                  <a:schemeClr val="dk1"/>
                </a:solidFill>
              </a:rPr>
              <a:t> "Este semestre me irá genial"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16" name="Google Shape;316;p10"/>
          <p:cNvSpPr txBox="1"/>
          <p:nvPr/>
        </p:nvSpPr>
        <p:spPr>
          <a:xfrm>
            <a:off x="2867471" y="2569082"/>
            <a:ext cx="1663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>
                <a:solidFill>
                  <a:schemeClr val="dk1"/>
                </a:solidFill>
              </a:rPr>
              <a:t>😐 </a:t>
            </a:r>
            <a:r>
              <a:rPr b="1" lang="es-CL" sz="1100">
                <a:solidFill>
                  <a:schemeClr val="dk1"/>
                </a:solidFill>
              </a:rPr>
              <a:t>Concentrado</a:t>
            </a:r>
            <a:r>
              <a:rPr lang="es-CL" sz="1100">
                <a:solidFill>
                  <a:schemeClr val="dk1"/>
                </a:solidFill>
              </a:rPr>
              <a:t> "Tengo que estudiar y trabajar, es lo que toca"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17" name="Google Shape;317;p10"/>
          <p:cNvSpPr txBox="1"/>
          <p:nvPr/>
        </p:nvSpPr>
        <p:spPr>
          <a:xfrm>
            <a:off x="4602700" y="4148750"/>
            <a:ext cx="1663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>
                <a:solidFill>
                  <a:schemeClr val="dk1"/>
                </a:solidFill>
              </a:rPr>
              <a:t>😩 </a:t>
            </a:r>
            <a:r>
              <a:rPr b="1" lang="es-CL" sz="1100">
                <a:solidFill>
                  <a:schemeClr val="dk1"/>
                </a:solidFill>
              </a:rPr>
              <a:t>Estresado / Abrumado</a:t>
            </a:r>
            <a:r>
              <a:rPr lang="es-CL" sz="1100">
                <a:solidFill>
                  <a:schemeClr val="dk1"/>
                </a:solidFill>
              </a:rPr>
              <a:t> "No puedo con todo, no voy a llegar a las entregas"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18" name="Google Shape;318;p10"/>
          <p:cNvSpPr txBox="1"/>
          <p:nvPr/>
        </p:nvSpPr>
        <p:spPr>
          <a:xfrm>
            <a:off x="1531120" y="5772889"/>
            <a:ext cx="5439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1200">
                <a:solidFill>
                  <a:schemeClr val="dk1"/>
                </a:solidFill>
              </a:rPr>
              <a:t>En el punto de quiebre, necesita:</a:t>
            </a:r>
            <a:r>
              <a:rPr lang="es-CL" sz="1200">
                <a:solidFill>
                  <a:schemeClr val="dk1"/>
                </a:solidFill>
              </a:rPr>
              <a:t> Herramientas rápidas y efectivas para calmar la ansiedad del momento.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1200">
                <a:solidFill>
                  <a:schemeClr val="dk1"/>
                </a:solidFill>
              </a:rPr>
              <a:t>En la búsqueda, necesita:</a:t>
            </a:r>
            <a:r>
              <a:rPr lang="es-CL" sz="1200">
                <a:solidFill>
                  <a:schemeClr val="dk1"/>
                </a:solidFill>
              </a:rPr>
              <a:t> Información clara, centralizada y asequible sobre opciones de apoyo.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200">
                <a:solidFill>
                  <a:schemeClr val="dk1"/>
                </a:solidFill>
              </a:rPr>
              <a:t>En la resignación, necesita:</a:t>
            </a:r>
            <a:r>
              <a:rPr lang="es-CL" sz="1200">
                <a:solidFill>
                  <a:schemeClr val="dk1"/>
                </a:solidFill>
              </a:rPr>
              <a:t> Sentir que no es el único que pasa por esto y encontrar un espacio seguro para desahogarse.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19" name="Google Shape;319;p10"/>
          <p:cNvSpPr txBox="1"/>
          <p:nvPr/>
        </p:nvSpPr>
        <p:spPr>
          <a:xfrm>
            <a:off x="6536124" y="2524575"/>
            <a:ext cx="1555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>
                <a:solidFill>
                  <a:schemeClr val="dk1"/>
                </a:solidFill>
              </a:rPr>
              <a:t>😐 </a:t>
            </a:r>
            <a:r>
              <a:rPr b="1" lang="es-CL" sz="1100">
                <a:solidFill>
                  <a:schemeClr val="dk1"/>
                </a:solidFill>
              </a:rPr>
              <a:t>Confundido</a:t>
            </a:r>
            <a:r>
              <a:rPr lang="es-CL" sz="1100">
                <a:solidFill>
                  <a:schemeClr val="dk1"/>
                </a:solidFill>
              </a:rPr>
              <a:t> "¿Psicólogo? ¿Dónde busco? ¿Cuánto costará?"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20" name="Google Shape;320;p10"/>
          <p:cNvSpPr txBox="1"/>
          <p:nvPr/>
        </p:nvSpPr>
        <p:spPr>
          <a:xfrm>
            <a:off x="6451050" y="4148750"/>
            <a:ext cx="1845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>
                <a:solidFill>
                  <a:schemeClr val="dk1"/>
                </a:solidFill>
              </a:rPr>
              <a:t>😟 </a:t>
            </a:r>
            <a:r>
              <a:rPr b="1" lang="es-CL" sz="1100">
                <a:solidFill>
                  <a:schemeClr val="dk1"/>
                </a:solidFill>
              </a:rPr>
              <a:t>Frustrado</a:t>
            </a:r>
            <a:r>
              <a:rPr lang="es-CL" sz="1100">
                <a:solidFill>
                  <a:schemeClr val="dk1"/>
                </a:solidFill>
              </a:rPr>
              <a:t> "Es muy caro, no tengo tiempo para ir a una consulta"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21" name="Google Shape;321;p10"/>
          <p:cNvSpPr txBox="1"/>
          <p:nvPr/>
        </p:nvSpPr>
        <p:spPr>
          <a:xfrm>
            <a:off x="8386825" y="4148750"/>
            <a:ext cx="1663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/>
              <a:t>😔 </a:t>
            </a:r>
            <a:r>
              <a:rPr b="1" lang="es-CL" sz="1100"/>
              <a:t>Agotado / Solo</a:t>
            </a:r>
            <a:r>
              <a:rPr lang="es-CL" sz="1100"/>
              <a:t> "Mejor sigo solo, no quiero preocupar a nadie"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1"/>
          <p:cNvSpPr txBox="1"/>
          <p:nvPr/>
        </p:nvSpPr>
        <p:spPr>
          <a:xfrm>
            <a:off x="328891" y="705391"/>
            <a:ext cx="8890200" cy="12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75" lIns="58975" spcFirstLastPara="1" rIns="58975" wrap="square" tIns="294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omfortaa"/>
              <a:buNone/>
            </a:pPr>
            <a:r>
              <a:rPr b="1" i="0" lang="es-CL" sz="2800" u="none" cap="none" strike="noStrike">
                <a:solidFill>
                  <a:schemeClr val="lt1"/>
                </a:solidFill>
                <a:highlight>
                  <a:srgbClr val="C582F4"/>
                </a:highlight>
                <a:latin typeface="Comfortaa"/>
                <a:ea typeface="Comfortaa"/>
                <a:cs typeface="Comfortaa"/>
                <a:sym typeface="Comfortaa"/>
              </a:rPr>
              <a:t>ACTIVIDAD 8. OPORTUNIDAD PARA EMPRENDER DESDE LA ESPECIALIDAD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1"/>
          <p:cNvSpPr/>
          <p:nvPr/>
        </p:nvSpPr>
        <p:spPr>
          <a:xfrm>
            <a:off x="9244547" y="155597"/>
            <a:ext cx="1224300" cy="1224300"/>
          </a:xfrm>
          <a:prstGeom prst="ellipse">
            <a:avLst/>
          </a:prstGeom>
          <a:noFill/>
          <a:ln cap="flat" cmpd="sng" w="76200">
            <a:solidFill>
              <a:srgbClr val="8888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9" name="Google Shape;329;p11"/>
          <p:cNvPicPr preferRelativeResize="0"/>
          <p:nvPr/>
        </p:nvPicPr>
        <p:blipFill rotWithShape="1">
          <a:blip r:embed="rId3">
            <a:alphaModFix/>
          </a:blip>
          <a:srcRect b="23904" l="28406" r="61752" t="43404"/>
          <a:stretch/>
        </p:blipFill>
        <p:spPr>
          <a:xfrm>
            <a:off x="9564479" y="253132"/>
            <a:ext cx="584443" cy="102922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11"/>
          <p:cNvSpPr/>
          <p:nvPr/>
        </p:nvSpPr>
        <p:spPr>
          <a:xfrm>
            <a:off x="321600" y="1954300"/>
            <a:ext cx="10048800" cy="532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CL" sz="2200" u="none" cap="none" strike="noStrike">
                <a:solidFill>
                  <a:srgbClr val="494949"/>
                </a:solidFill>
                <a:latin typeface="Corbel"/>
                <a:ea typeface="Corbel"/>
                <a:cs typeface="Corbel"/>
                <a:sym typeface="Corbel"/>
              </a:rPr>
              <a:t>Problema:</a:t>
            </a:r>
            <a:endParaRPr b="1" i="0" sz="2200" u="none" cap="none" strike="noStrike">
              <a:solidFill>
                <a:srgbClr val="494949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>
                <a:solidFill>
                  <a:srgbClr val="494949"/>
                </a:solidFill>
                <a:latin typeface="Corbel"/>
                <a:ea typeface="Corbel"/>
                <a:cs typeface="Corbel"/>
                <a:sym typeface="Corbel"/>
              </a:rPr>
              <a:t>Los jóvenes universitarios en Chile se sienten sobrepasados por el estrés y la ansiedad, pero perciben que la ayuda profesional es costosa, de difícil acceso y está rodeada de un estigma que les impide buscarla.</a:t>
            </a:r>
            <a:endParaRPr>
              <a:solidFill>
                <a:srgbClr val="494949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494949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CL" sz="2200" u="none" cap="none" strike="noStrike">
                <a:solidFill>
                  <a:srgbClr val="494949"/>
                </a:solidFill>
                <a:latin typeface="Corbel"/>
                <a:ea typeface="Corbel"/>
                <a:cs typeface="Corbel"/>
                <a:sym typeface="Corbel"/>
              </a:rPr>
              <a:t>Necesidad:</a:t>
            </a:r>
            <a:endParaRPr b="1" i="0" sz="2200" u="none" cap="none" strike="noStrike">
              <a:solidFill>
                <a:srgbClr val="494949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>
                <a:solidFill>
                  <a:srgbClr val="494949"/>
                </a:solidFill>
                <a:latin typeface="Corbel"/>
                <a:ea typeface="Corbel"/>
                <a:cs typeface="Corbel"/>
                <a:sym typeface="Corbel"/>
              </a:rPr>
              <a:t>Necesitan una forma inmediata, asequible y discreta para gestionar su bienestar emocional diario, sentirse comprendidos en sus luchas y encontrar herramientas de apoyo que se adapten a su estilo de vida digital.</a:t>
            </a:r>
            <a:endParaRPr>
              <a:solidFill>
                <a:srgbClr val="494949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94949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CL" sz="2200" u="none" cap="none" strike="noStrike">
                <a:solidFill>
                  <a:srgbClr val="494949"/>
                </a:solidFill>
                <a:latin typeface="Corbel"/>
                <a:ea typeface="Corbel"/>
                <a:cs typeface="Corbel"/>
                <a:sym typeface="Corbel"/>
              </a:rPr>
              <a:t>Oportunidad:</a:t>
            </a:r>
            <a:endParaRPr b="1" sz="2200">
              <a:solidFill>
                <a:srgbClr val="494949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Como estudiantes de </a:t>
            </a:r>
            <a:r>
              <a:rPr b="1" lang="es-CL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Ingeniería en Informática</a:t>
            </a:r>
            <a:r>
              <a:rPr lang="es-CL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, tenemos la oportunidad única de diseñar y construir una </a:t>
            </a:r>
            <a:r>
              <a:rPr b="1" lang="es-CL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plataforma digital</a:t>
            </a:r>
            <a:r>
              <a:rPr lang="es-CL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que no solo sea tecnológicamente robusta y segura, sino también profundamente humana. Podemos combinar la investigación de usuario (para crear una solución empática), el desarrollo de software (para garantizar una experiencia confiable) y el marketing digital (para construir una comunidad de apoyo auténtica).</a:t>
            </a:r>
            <a:endParaRPr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CL" sz="1800" u="none" cap="none" strike="noStrike">
                <a:solidFill>
                  <a:srgbClr val="494949"/>
                </a:solidFill>
                <a:latin typeface="Corbel"/>
                <a:ea typeface="Corbel"/>
                <a:cs typeface="Corbel"/>
                <a:sym typeface="Corbel"/>
              </a:rPr>
              <a:t>¿Cómo podríamos </a:t>
            </a:r>
            <a:r>
              <a:rPr b="0" i="0" lang="es-CL" sz="2200" u="none" cap="none" strike="noStrike">
                <a:solidFill>
                  <a:srgbClr val="494949"/>
                </a:solidFill>
                <a:latin typeface="Corbel"/>
                <a:ea typeface="Corbel"/>
                <a:cs typeface="Corbel"/>
                <a:sym typeface="Corbel"/>
              </a:rPr>
              <a:t>.…</a:t>
            </a:r>
            <a:r>
              <a:rPr lang="es-CL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1" lang="es-CL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utilizar nuestras habilidades en desarrollo de software y comunicación digital</a:t>
            </a:r>
            <a:r>
              <a:rPr lang="es-CL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para ofrecer a los estudiantes universitarios en Chile un </a:t>
            </a:r>
            <a:r>
              <a:rPr b="1" lang="es-CL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espacio seguro e intuitivo</a:t>
            </a:r>
            <a:r>
              <a:rPr lang="es-CL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donde puedan gestionar su estrés, conectar con una comunidad de apoyo y acceder a recursos de bienestar emocional de forma </a:t>
            </a:r>
            <a:r>
              <a:rPr b="1" lang="es-CL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inmediata y asequible</a:t>
            </a:r>
            <a:r>
              <a:rPr b="0" i="0" lang="es-CL" sz="2200" u="none" cap="none" strike="noStrike">
                <a:solidFill>
                  <a:srgbClr val="494949"/>
                </a:solidFill>
                <a:latin typeface="Corbel"/>
                <a:ea typeface="Corbel"/>
                <a:cs typeface="Corbel"/>
                <a:sym typeface="Corbel"/>
              </a:rPr>
              <a:t>….</a:t>
            </a:r>
            <a:r>
              <a:rPr b="0" i="0" lang="es-CL" sz="2200" u="none" cap="none" strike="noStrike">
                <a:solidFill>
                  <a:srgbClr val="494949"/>
                </a:solidFill>
                <a:latin typeface="Corbel"/>
                <a:ea typeface="Corbel"/>
                <a:cs typeface="Corbel"/>
                <a:sym typeface="Corbel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2"/>
          <p:cNvSpPr txBox="1"/>
          <p:nvPr>
            <p:ph idx="4294967295" type="subTitle"/>
          </p:nvPr>
        </p:nvSpPr>
        <p:spPr>
          <a:xfrm>
            <a:off x="284325" y="2296173"/>
            <a:ext cx="9978000" cy="19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04875" lIns="104875" spcFirstLastPara="1" rIns="104875" wrap="square" tIns="1048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1" i="0" lang="es-CL" sz="4400" u="none" cap="none" strike="noStrike">
                <a:solidFill>
                  <a:schemeClr val="lt1"/>
                </a:solidFill>
                <a:highlight>
                  <a:srgbClr val="77C6FC"/>
                </a:highlight>
                <a:latin typeface="Comfortaa"/>
                <a:ea typeface="Comfortaa"/>
                <a:cs typeface="Comfortaa"/>
                <a:sym typeface="Comfortaa"/>
              </a:rPr>
              <a:t>BITÁCORA</a:t>
            </a:r>
            <a:r>
              <a:rPr b="1" i="0" lang="es-CL" sz="9200" u="none" cap="none" strike="noStrike">
                <a:solidFill>
                  <a:srgbClr val="77C6FC"/>
                </a:solidFill>
                <a:highlight>
                  <a:srgbClr val="77C6FC"/>
                </a:highlight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b="0" i="0" sz="32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1" i="0" lang="es-CL" sz="2300" u="none" cap="none" strike="noStrike">
                <a:solidFill>
                  <a:srgbClr val="77C6FC"/>
                </a:solidFill>
                <a:latin typeface="Comfortaa"/>
                <a:ea typeface="Comfortaa"/>
                <a:cs typeface="Comfortaa"/>
                <a:sym typeface="Comfortaa"/>
              </a:rPr>
              <a:t>REGISTRO DE ACTIVIDADES CLASE A CLASE</a:t>
            </a:r>
            <a:endParaRPr b="0" i="0" sz="32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190500" lvl="0" marL="266700" marR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77C6FC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190500" lvl="0" marL="266700" marR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77C6FC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36" name="Google Shape;336;p12"/>
          <p:cNvSpPr txBox="1"/>
          <p:nvPr/>
        </p:nvSpPr>
        <p:spPr>
          <a:xfrm>
            <a:off x="1313245" y="4229717"/>
            <a:ext cx="80655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52425" lIns="104875" spcFirstLastPara="1" rIns="104875" wrap="square" tIns="52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i="0" lang="es-CL" sz="3700" u="none" cap="none" strike="noStrike">
                <a:solidFill>
                  <a:srgbClr val="C582F4"/>
                </a:solidFill>
                <a:latin typeface="Comfortaa"/>
                <a:ea typeface="Comfortaa"/>
                <a:cs typeface="Comfortaa"/>
                <a:sym typeface="Comfortaa"/>
              </a:rPr>
              <a:t>EXPERIENCIA APRENDIZAJE 1</a:t>
            </a:r>
            <a:endParaRPr b="1" i="0" sz="2100" u="none" cap="none" strike="noStrike">
              <a:solidFill>
                <a:srgbClr val="C582F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337" name="Google Shape;337;p12"/>
          <p:cNvGrpSpPr/>
          <p:nvPr/>
        </p:nvGrpSpPr>
        <p:grpSpPr>
          <a:xfrm>
            <a:off x="2676798" y="5763843"/>
            <a:ext cx="5337192" cy="879908"/>
            <a:chOff x="6002010" y="6164149"/>
            <a:chExt cx="2657038" cy="464650"/>
          </a:xfrm>
        </p:grpSpPr>
        <p:pic>
          <p:nvPicPr>
            <p:cNvPr id="338" name="Google Shape;338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81934" y="6280535"/>
              <a:ext cx="1277114" cy="3482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" name="Google Shape;339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002010" y="6164149"/>
              <a:ext cx="1363812" cy="41626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" name="Google Shape;180;g2ad29d0af09_0_206"/>
          <p:cNvGraphicFramePr/>
          <p:nvPr/>
        </p:nvGraphicFramePr>
        <p:xfrm>
          <a:off x="3433672" y="97999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{47E23BC8-8DCC-4882-9740-B09C12EE210F}</a:tableStyleId>
              </a:tblPr>
              <a:tblGrid>
                <a:gridCol w="2625825"/>
                <a:gridCol w="4100575"/>
              </a:tblGrid>
              <a:tr h="88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82F4"/>
                        </a:buClr>
                        <a:buSzPts val="2000"/>
                        <a:buFont typeface="Barlow Condensed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82F4"/>
                        </a:buClr>
                        <a:buSzPts val="2000"/>
                        <a:buFont typeface="Barlow Condensed"/>
                        <a:buNone/>
                      </a:pPr>
                      <a:r>
                        <a:rPr lang="es-CL" sz="2000" u="none" cap="none" strike="noStrike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NOMBRE DE LOS INTEGRANTES</a:t>
                      </a:r>
                      <a:endParaRPr sz="2000" u="none" cap="none" strike="noStrike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50400" marB="50400" marR="106925" marL="10692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82F4"/>
                        </a:buClr>
                        <a:buSzPts val="2000"/>
                        <a:buFont typeface="Barlow Condensed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82F4"/>
                        </a:buClr>
                        <a:buSzPts val="2000"/>
                        <a:buFont typeface="Barlow Condensed"/>
                        <a:buNone/>
                      </a:pPr>
                      <a:r>
                        <a:rPr lang="es-CL" sz="2000" u="none" cap="none" strike="noStrike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ROL/ </a:t>
                      </a:r>
                      <a:endParaRPr sz="2000" u="none" cap="none" strike="noStrike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82F4"/>
                        </a:buClr>
                        <a:buSzPts val="2000"/>
                        <a:buFont typeface="Barlow Condensed"/>
                        <a:buNone/>
                      </a:pPr>
                      <a:r>
                        <a:rPr lang="es-CL" sz="2000" u="none" cap="none" strike="noStrike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COMPROMISO</a:t>
                      </a:r>
                      <a:endParaRPr sz="2000" u="none" cap="none" strike="noStrike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50400" marB="50400" marR="106925" marL="10692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825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CL" sz="2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Javier Gacitúa</a:t>
                      </a:r>
                      <a:endParaRPr sz="20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50400" marB="50400" marR="106925" marL="1069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CL" sz="2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Gestor de Proyecto / Líder de Equipo.</a:t>
                      </a:r>
                      <a:endParaRPr sz="20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50400" marB="50400" marR="106925" marL="1069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825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CL" sz="2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Frankye More</a:t>
                      </a:r>
                      <a:endParaRPr sz="20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50400" marB="50400" marR="106925" marL="1069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s-CL" sz="2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Líder de Comunicación y Marketing.</a:t>
                      </a:r>
                      <a:endParaRPr sz="2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50400" marB="50400" marR="106925" marL="1069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825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CL" sz="2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Valentín Navarro</a:t>
                      </a:r>
                      <a:endParaRPr sz="20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50400" marB="50400" marR="106925" marL="1069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CL" sz="2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Desarrollador Principal / Líder Técnico.</a:t>
                      </a:r>
                      <a:endParaRPr sz="20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50400" marB="50400" marR="106925" marL="1069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825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CL" sz="2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Yerson Molina</a:t>
                      </a:r>
                      <a:endParaRPr sz="20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50400" marB="50400" marR="106925" marL="1069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CL" sz="20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Investigador de Usuario (UX Researcher).</a:t>
                      </a:r>
                      <a:endParaRPr sz="20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50400" marB="50400" marR="106925" marL="1069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181" name="Google Shape;181;g2ad29d0af09_0_206"/>
          <p:cNvSpPr/>
          <p:nvPr/>
        </p:nvSpPr>
        <p:spPr>
          <a:xfrm>
            <a:off x="281034" y="247644"/>
            <a:ext cx="2571300" cy="7064700"/>
          </a:xfrm>
          <a:prstGeom prst="roundRect">
            <a:avLst>
              <a:gd fmla="val 6172" name="adj"/>
            </a:avLst>
          </a:prstGeom>
          <a:solidFill>
            <a:srgbClr val="C582F4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39325" lIns="78625" spcFirstLastPara="1" rIns="78625" wrap="square" tIns="39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s-CL" sz="2100" u="none" cap="none" strike="noStrik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EA1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L" sz="1800" u="none" cap="none" strike="noStrik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IDENTIFICA OPORTUNIDADES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L" sz="1800" u="none" cap="none" strike="noStrik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EN EL ENTORNO</a:t>
            </a:r>
            <a:endParaRPr b="0" i="0" sz="2100" u="none" cap="none" strike="noStrike">
              <a:solidFill>
                <a:schemeClr val="lt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ad29d0af09_0_215"/>
          <p:cNvSpPr txBox="1"/>
          <p:nvPr/>
        </p:nvSpPr>
        <p:spPr>
          <a:xfrm>
            <a:off x="3145100" y="2124150"/>
            <a:ext cx="6942600" cy="3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9325" lIns="78625" spcFirstLastPara="1" rIns="78625" wrap="square" tIns="39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82F4"/>
              </a:buClr>
              <a:buSzPts val="1800"/>
              <a:buFont typeface="Comfortaa Medium"/>
              <a:buNone/>
            </a:pPr>
            <a:r>
              <a:rPr b="1" i="0" lang="es-CL" sz="2400" u="none" cap="none" strike="noStrike">
                <a:solidFill>
                  <a:srgbClr val="C582F4"/>
                </a:solidFill>
                <a:latin typeface="Comfortaa"/>
                <a:ea typeface="Comfortaa"/>
                <a:cs typeface="Comfortaa"/>
                <a:sym typeface="Comfortaa"/>
              </a:rPr>
              <a:t>Esta bitácora de registro de actividades en clases contiene:</a:t>
            </a:r>
            <a:endParaRPr b="1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165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666666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1. Canvas personal.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666666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2. Propósito del equipo.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666666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3. Mapa de contexto.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666666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4. Identificar un problema.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666666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5. Pauta de entrevistas.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666666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6. Perfil de usuario.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666666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7. Mapa de viaje del usuario.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666666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8. Oportunidades para emprender.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2ad29d0af09_0_215"/>
          <p:cNvSpPr/>
          <p:nvPr/>
        </p:nvSpPr>
        <p:spPr>
          <a:xfrm>
            <a:off x="281034" y="247644"/>
            <a:ext cx="2571300" cy="7064700"/>
          </a:xfrm>
          <a:prstGeom prst="roundRect">
            <a:avLst>
              <a:gd fmla="val 6172" name="adj"/>
            </a:avLst>
          </a:prstGeom>
          <a:solidFill>
            <a:srgbClr val="C582F4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39325" lIns="78625" spcFirstLastPara="1" rIns="78625" wrap="square" tIns="39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s-CL" sz="2100" u="none" cap="none" strike="noStrik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EA1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L" sz="1800" u="none" cap="none" strike="noStrik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IDENTIFICA OPORTUNIDADES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L" sz="1800" u="none" cap="none" strike="noStrik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EN EL ENTORNO</a:t>
            </a:r>
            <a:endParaRPr b="0" i="0" sz="2100" u="none" cap="none" strike="noStrike">
              <a:solidFill>
                <a:schemeClr val="lt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"/>
          <p:cNvSpPr/>
          <p:nvPr/>
        </p:nvSpPr>
        <p:spPr>
          <a:xfrm>
            <a:off x="9244547" y="155597"/>
            <a:ext cx="1224300" cy="1224300"/>
          </a:xfrm>
          <a:prstGeom prst="ellipse">
            <a:avLst/>
          </a:prstGeom>
          <a:noFill/>
          <a:ln cap="flat" cmpd="sng" w="76200">
            <a:solidFill>
              <a:srgbClr val="8888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5" name="Google Shape;195;p4"/>
          <p:cNvGraphicFramePr/>
          <p:nvPr/>
        </p:nvGraphicFramePr>
        <p:xfrm>
          <a:off x="331108" y="16342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{07B55D75-0CFF-4036-9C77-48F994229758}</a:tableStyleId>
              </a:tblPr>
              <a:tblGrid>
                <a:gridCol w="3068925"/>
                <a:gridCol w="3314225"/>
                <a:gridCol w="3685825"/>
              </a:tblGrid>
              <a:tr h="818525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s-CL" sz="2200" u="none" cap="none" strike="noStrike">
                          <a:solidFill>
                            <a:srgbClr val="FFFFFF"/>
                          </a:solidFill>
                          <a:highlight>
                            <a:srgbClr val="77C6FC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¿En qué soy bueno?</a:t>
                      </a:r>
                      <a:endParaRPr sz="1300" u="none" cap="none" strike="noStrike">
                        <a:solidFill>
                          <a:srgbClr val="FFFFFF"/>
                        </a:solidFill>
                        <a:highlight>
                          <a:srgbClr val="77C6FC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solidFill>
                          <a:srgbClr val="FFFFFF"/>
                        </a:solidFill>
                        <a:highlight>
                          <a:srgbClr val="77C6FC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2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Soy bueno organizando tareas, planificando los pasos de un proyecto y asegurando que la comunicación dentro del equipo sea fluida y efectiva.</a:t>
                      </a:r>
                      <a:endParaRPr sz="1200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5600" marB="0" marR="5925" marL="5925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s-CL" sz="2200" u="none" cap="none" strike="noStrike">
                          <a:solidFill>
                            <a:srgbClr val="FFFFFF"/>
                          </a:solidFill>
                          <a:highlight>
                            <a:srgbClr val="77C6FC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¿Qué me apasiona?. </a:t>
                      </a:r>
                      <a:endParaRPr sz="2200" u="none" cap="none" strike="noStrike">
                        <a:solidFill>
                          <a:srgbClr val="FFFFFF"/>
                        </a:solidFill>
                        <a:highlight>
                          <a:srgbClr val="77C6FC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>
                        <a:solidFill>
                          <a:srgbClr val="FFFFFF"/>
                        </a:solidFill>
                        <a:highlight>
                          <a:srgbClr val="77C6FC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s-CL" sz="12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Me apasiona tomar una idea o una visión y transformarla en un plan de acción concreto. Disfruto liderando equipos y ver cómo nuestro esfuerzo coordinado se convierte en un producto real.</a:t>
                      </a:r>
                      <a:endParaRPr sz="1200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5600" marB="0" marR="5925" marL="59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s-CL" sz="2200" u="none" cap="none" strike="noStrike">
                          <a:solidFill>
                            <a:srgbClr val="FFFFFF"/>
                          </a:solidFill>
                          <a:highlight>
                            <a:srgbClr val="77C6FC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¿A quienes ayudo a menudo?</a:t>
                      </a:r>
                      <a:endParaRPr sz="2200" u="none" cap="none" strike="noStrike">
                        <a:solidFill>
                          <a:srgbClr val="FFFFFF"/>
                        </a:solidFill>
                        <a:highlight>
                          <a:srgbClr val="77C6FC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>
                        <a:solidFill>
                          <a:srgbClr val="FFFFFF"/>
                        </a:solidFill>
                        <a:highlight>
                          <a:srgbClr val="77C6FC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s-CL" sz="12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Ayudo a mi equipo a mantenerse enfocado en los objetivos y a resolver los bloqueos que impiden nuestro avance. Actúo como el principal punto de contacto para mantener todo en orden.</a:t>
                      </a:r>
                      <a:endParaRPr sz="1200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5600" marB="0" marR="5925" marL="59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91425">
                <a:tc vMerge="1"/>
                <a:tc vMerge="1"/>
                <a:tc vMerge="1"/>
              </a:tr>
              <a:tr h="112800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i="0" lang="es-CL" sz="2200" u="none" cap="none" strike="noStrike">
                          <a:solidFill>
                            <a:srgbClr val="FFFFFF"/>
                          </a:solidFill>
                          <a:highlight>
                            <a:srgbClr val="77C6FC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En relación a los cuadros anteriores, ¿Cómo me podría describir en una breve biografía?</a:t>
                      </a:r>
                      <a:endParaRPr i="0" sz="1300" u="none" cap="none" strike="noStrike">
                        <a:solidFill>
                          <a:srgbClr val="FFFFFF"/>
                        </a:solidFill>
                        <a:highlight>
                          <a:srgbClr val="77C6FC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-CL" sz="12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Soy un estudiante de informática con vocación de líder, apasionado por la gestión y la organización. Mi rol es ser el director de orquesta del equipo, asegurando que todos los talentos trabajen en armonía para construir una solución tecnológica con propósito y a tiempo.</a:t>
                      </a:r>
                      <a:endParaRPr i="0" sz="1200" u="none" cap="none" strike="noStrike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i="0" sz="1200" u="none" cap="none" strike="noStrike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5600" marB="0" marR="5925" marL="5925" anchor="b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  <a:tr h="1852475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i="0" lang="es-CL" sz="2200" u="none" cap="none" strike="noStrike">
                          <a:solidFill>
                            <a:srgbClr val="FFFFFF"/>
                          </a:solidFill>
                          <a:highlight>
                            <a:srgbClr val="77C6FC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 ¿Cuál es mi propósito profesional?</a:t>
                      </a:r>
                      <a:endParaRPr sz="2200">
                        <a:solidFill>
                          <a:srgbClr val="FFFFFF"/>
                        </a:solidFill>
                        <a:highlight>
                          <a:srgbClr val="77C6FC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2200">
                        <a:solidFill>
                          <a:srgbClr val="FFFFFF"/>
                        </a:solidFill>
                        <a:highlight>
                          <a:srgbClr val="77C6FC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i="0" lang="es-CL" sz="2200" u="none" cap="none" strike="noStrike">
                          <a:solidFill>
                            <a:srgbClr val="666666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Mi propósito es ayudar a </a:t>
                      </a:r>
                      <a:r>
                        <a:rPr i="0" lang="es-CL" sz="2200" u="none" cap="none" strike="noStrike">
                          <a:solidFill>
                            <a:srgbClr val="666666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_equipos de desarrollo_</a:t>
                      </a:r>
                      <a:r>
                        <a:rPr i="0" lang="es-CL" sz="2200" u="none" cap="none" strike="noStrike">
                          <a:solidFill>
                            <a:srgbClr val="666666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_(PERSONAS) a_</a:t>
                      </a:r>
                      <a:r>
                        <a:rPr lang="es-CL" sz="2200">
                          <a:solidFill>
                            <a:srgbClr val="666666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alcanzar su máximo potencial y cumplir sus objetivos</a:t>
                      </a:r>
                      <a:r>
                        <a:rPr i="0" lang="es-CL" sz="2200" u="none" cap="none" strike="noStrike">
                          <a:solidFill>
                            <a:srgbClr val="666666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_</a:t>
                      </a:r>
                      <a:r>
                        <a:rPr i="0" lang="es-CL" sz="2200" u="none" cap="none" strike="noStrike">
                          <a:solidFill>
                            <a:srgbClr val="666666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_</a:t>
                      </a:r>
                      <a:r>
                        <a:rPr i="0" lang="es-CL" sz="2200" u="none" cap="none" strike="noStrike">
                          <a:solidFill>
                            <a:srgbClr val="666666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.(ACCIÓN), </a:t>
                      </a:r>
                      <a:endParaRPr i="0" sz="2200" u="none" cap="none" strike="noStrike">
                        <a:solidFill>
                          <a:srgbClr val="666666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i="0" lang="es-CL" sz="2200" u="none" cap="none" strike="noStrike">
                          <a:solidFill>
                            <a:srgbClr val="666666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a través de</a:t>
                      </a:r>
                      <a:r>
                        <a:rPr i="0" lang="es-CL" sz="2200" u="none" cap="none" strike="noStrike">
                          <a:solidFill>
                            <a:srgbClr val="666666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_</a:t>
                      </a:r>
                      <a:r>
                        <a:rPr lang="es-CL" sz="2200">
                          <a:solidFill>
                            <a:srgbClr val="666666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la gestión de proyectos ágil y una comunicación clara y empática</a:t>
                      </a:r>
                      <a:r>
                        <a:rPr i="0" lang="es-CL" sz="2200" u="none" cap="none" strike="noStrike">
                          <a:solidFill>
                            <a:srgbClr val="666666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_.(ACTIVIDADES)</a:t>
                      </a:r>
                      <a:endParaRPr i="0" sz="2200" u="none" cap="none" strike="noStrike">
                        <a:solidFill>
                          <a:srgbClr val="666666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5600" marB="0" marR="5925" marL="5925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196" name="Google Shape;196;p4"/>
          <p:cNvSpPr txBox="1"/>
          <p:nvPr/>
        </p:nvSpPr>
        <p:spPr>
          <a:xfrm>
            <a:off x="331100" y="58040"/>
            <a:ext cx="8682600" cy="12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75" lIns="58975" spcFirstLastPara="1" rIns="58975" wrap="square" tIns="294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omfortaa"/>
              <a:buNone/>
            </a:pPr>
            <a:r>
              <a:rPr b="1" i="0" lang="es-CL" sz="2800" u="none" cap="none" strike="noStrike">
                <a:solidFill>
                  <a:schemeClr val="lt1"/>
                </a:solidFill>
                <a:highlight>
                  <a:srgbClr val="C582F4"/>
                </a:highlight>
                <a:latin typeface="Comfortaa"/>
                <a:ea typeface="Comfortaa"/>
                <a:cs typeface="Comfortaa"/>
                <a:sym typeface="Comfortaa"/>
              </a:rPr>
              <a:t>ACTIVIDAD  1. CANVAS PERSONAL</a:t>
            </a:r>
            <a:endParaRPr b="1" i="0" sz="2800" u="none" cap="none" strike="noStrike">
              <a:solidFill>
                <a:schemeClr val="lt1"/>
              </a:solidFill>
              <a:highlight>
                <a:srgbClr val="C582F4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omfortaa"/>
              <a:buNone/>
            </a:pPr>
            <a:r>
              <a:t/>
            </a:r>
            <a:endParaRPr b="1" sz="2800">
              <a:solidFill>
                <a:schemeClr val="lt1"/>
              </a:solidFill>
              <a:highlight>
                <a:srgbClr val="C582F4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omfortaa"/>
              <a:buNone/>
            </a:pPr>
            <a:r>
              <a:rPr b="1" lang="es-CL" sz="2800">
                <a:solidFill>
                  <a:schemeClr val="lt1"/>
                </a:solidFill>
                <a:highlight>
                  <a:srgbClr val="C582F4"/>
                </a:highlight>
                <a:latin typeface="Comfortaa"/>
                <a:ea typeface="Comfortaa"/>
                <a:cs typeface="Comfortaa"/>
                <a:sym typeface="Comfortaa"/>
              </a:rPr>
              <a:t>JAVIER GACITÚA</a:t>
            </a:r>
            <a:endParaRPr b="1" sz="2800">
              <a:solidFill>
                <a:schemeClr val="lt1"/>
              </a:solidFill>
              <a:highlight>
                <a:srgbClr val="C582F4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97" name="Google Shape;197;p4"/>
          <p:cNvPicPr preferRelativeResize="0"/>
          <p:nvPr/>
        </p:nvPicPr>
        <p:blipFill rotWithShape="1">
          <a:blip r:embed="rId3">
            <a:alphaModFix/>
          </a:blip>
          <a:srcRect b="23904" l="28406" r="61753" t="43404"/>
          <a:stretch/>
        </p:blipFill>
        <p:spPr>
          <a:xfrm>
            <a:off x="9564479" y="253132"/>
            <a:ext cx="584443" cy="1029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7dbf356dac_1_7"/>
          <p:cNvSpPr/>
          <p:nvPr/>
        </p:nvSpPr>
        <p:spPr>
          <a:xfrm>
            <a:off x="9244547" y="155597"/>
            <a:ext cx="1224300" cy="1224300"/>
          </a:xfrm>
          <a:prstGeom prst="ellipse">
            <a:avLst/>
          </a:prstGeom>
          <a:noFill/>
          <a:ln cap="flat" cmpd="sng" w="76200">
            <a:solidFill>
              <a:srgbClr val="8888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4" name="Google Shape;204;g37dbf356dac_1_7"/>
          <p:cNvGraphicFramePr/>
          <p:nvPr/>
        </p:nvGraphicFramePr>
        <p:xfrm>
          <a:off x="331108" y="16342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{07B55D75-0CFF-4036-9C77-48F994229758}</a:tableStyleId>
              </a:tblPr>
              <a:tblGrid>
                <a:gridCol w="3578050"/>
                <a:gridCol w="3260650"/>
                <a:gridCol w="3230275"/>
              </a:tblGrid>
              <a:tr h="81852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s-CL" sz="2200" u="none" cap="none" strike="noStrike">
                          <a:solidFill>
                            <a:srgbClr val="FFFFFF"/>
                          </a:solidFill>
                          <a:highlight>
                            <a:srgbClr val="77C6FC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¿En qué soy bueno?</a:t>
                      </a:r>
                      <a:endParaRPr sz="1300" u="none" cap="none" strike="noStrike">
                        <a:solidFill>
                          <a:srgbClr val="FFFFFF"/>
                        </a:solidFill>
                        <a:highlight>
                          <a:srgbClr val="77C6FC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solidFill>
                          <a:srgbClr val="FFFFFF"/>
                        </a:solidFill>
                        <a:highlight>
                          <a:srgbClr val="77C6FC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CL" sz="12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Soy bueno para escuchar, observar y empatizar. Tengo la habilidad de hacer las preguntas correctas para descubrir las necesidades y frustraciones reales de las personas.</a:t>
                      </a:r>
                      <a:endParaRPr sz="1200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5600" marB="0" marR="5925" marL="5925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s-CL" sz="2200" u="none" cap="none" strike="noStrike">
                          <a:solidFill>
                            <a:srgbClr val="FFFFFF"/>
                          </a:solidFill>
                          <a:highlight>
                            <a:srgbClr val="77C6FC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¿Qué me apasiona?. </a:t>
                      </a:r>
                      <a:endParaRPr sz="2200" u="none" cap="none" strike="noStrike">
                        <a:solidFill>
                          <a:srgbClr val="FFFFFF"/>
                        </a:solidFill>
                        <a:highlight>
                          <a:srgbClr val="77C6FC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s-CL" sz="12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Me apasiona entender la psicología humana detrás del uso de la tecnología. Me motiva profundamente ser el defensor del usuario dentro del equipo, asegurando que lo que construimos sea verdaderamente útil.</a:t>
                      </a:r>
                      <a:endParaRPr sz="1200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5600" marB="0" marR="5925" marL="5925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s-CL" sz="2200" u="none" cap="none" strike="noStrike">
                          <a:solidFill>
                            <a:srgbClr val="FFFFFF"/>
                          </a:solidFill>
                          <a:highlight>
                            <a:srgbClr val="77C6FC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¿A quienes ayudo a menudo?</a:t>
                      </a:r>
                      <a:endParaRPr sz="2200" u="none" cap="none" strike="noStrike">
                        <a:solidFill>
                          <a:srgbClr val="FFFFFF"/>
                        </a:solidFill>
                        <a:highlight>
                          <a:srgbClr val="77C6FC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s-CL" sz="12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Ayudo a los desarrolladores y al líder técnico a entender para quién están construyendo el producto, proporcionando datos reales de entrevistas y pruebas para que tomen decisiones de diseño y funcionalidad informadas.</a:t>
                      </a:r>
                      <a:endParaRPr sz="1200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5600" marB="0" marR="5925" marL="5925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95050">
                <a:tc vMerge="1"/>
                <a:tc vMerge="1"/>
                <a:tc vMerge="1"/>
              </a:tr>
              <a:tr h="1053750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i="0" lang="es-CL" sz="2200" u="none" cap="none" strike="noStrike">
                          <a:solidFill>
                            <a:srgbClr val="FFFFFF"/>
                          </a:solidFill>
                          <a:highlight>
                            <a:srgbClr val="77C6FC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En relación a los cuadros anteriores, ¿Cómo me podría describir en una breve biografía?</a:t>
                      </a:r>
                      <a:endParaRPr i="0" sz="1300" u="none" cap="none" strike="noStrike">
                        <a:solidFill>
                          <a:srgbClr val="FFFFFF"/>
                        </a:solidFill>
                        <a:highlight>
                          <a:srgbClr val="77C6FC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-CL" sz="12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Soy un estudiante de informática con alma de detective. Mi trabajo es investigar a fondo a nuestros futuros usuarios para convertirme en su voz dentro del proyecto. Me aseguro de que cada línea de código responda a una necesidad humana real.</a:t>
                      </a:r>
                      <a:endParaRPr i="0" sz="1200" u="none" cap="none" strike="noStrike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5600" marB="0" marR="5925" marL="5925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  <a:tr h="1852475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i="0" lang="es-CL" sz="2200" u="none" cap="none" strike="noStrike">
                          <a:solidFill>
                            <a:srgbClr val="FFFFFF"/>
                          </a:solidFill>
                          <a:highlight>
                            <a:srgbClr val="77C6FC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 ¿Cuál es mi propósito profesional?</a:t>
                      </a:r>
                      <a:endParaRPr i="0" sz="2200" u="none" cap="none" strike="noStrike">
                        <a:solidFill>
                          <a:srgbClr val="FFFFFF"/>
                        </a:solidFill>
                        <a:highlight>
                          <a:srgbClr val="77C6FC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i="0" sz="2200" u="none" cap="none" strike="noStrike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i="0" lang="es-CL" sz="2200" u="none" cap="none" strike="noStrike">
                          <a:solidFill>
                            <a:srgbClr val="666666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Mi propósito es ayudar a _</a:t>
                      </a:r>
                      <a:r>
                        <a:rPr lang="es-CL" sz="2200">
                          <a:solidFill>
                            <a:srgbClr val="666666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los equipos de producto</a:t>
                      </a:r>
                      <a:r>
                        <a:rPr i="0" lang="es-CL" sz="2200" u="none" cap="none" strike="noStrike">
                          <a:solidFill>
                            <a:srgbClr val="666666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_(PERSONAS) a_</a:t>
                      </a:r>
                      <a:r>
                        <a:rPr lang="es-CL" sz="2200">
                          <a:solidFill>
                            <a:srgbClr val="666666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tomar decisiones centradas en el usuario,</a:t>
                      </a:r>
                      <a:r>
                        <a:rPr i="0" lang="es-CL" sz="2200" u="none" cap="none" strike="noStrike">
                          <a:solidFill>
                            <a:srgbClr val="666666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_.(ACCIÓN), </a:t>
                      </a:r>
                      <a:endParaRPr i="0" sz="2200" u="none" cap="none" strike="noStrike">
                        <a:solidFill>
                          <a:srgbClr val="666666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i="0" lang="es-CL" sz="2200" u="none" cap="none" strike="noStrike">
                          <a:solidFill>
                            <a:srgbClr val="666666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a través de_</a:t>
                      </a:r>
                      <a:r>
                        <a:rPr lang="es-CL" sz="2200">
                          <a:solidFill>
                            <a:srgbClr val="666666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la investigación cualitativa, las entrevistas y el análisis de la experiencia de usuario (UX)</a:t>
                      </a:r>
                      <a:r>
                        <a:rPr i="0" lang="es-CL" sz="2200" u="none" cap="none" strike="noStrike">
                          <a:solidFill>
                            <a:srgbClr val="666666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_.(ACTIVIDADES)</a:t>
                      </a:r>
                      <a:endParaRPr i="0" sz="2200" u="none" cap="none" strike="noStrike">
                        <a:solidFill>
                          <a:srgbClr val="666666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5600" marB="0" marR="5925" marL="5925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205" name="Google Shape;205;g37dbf356dac_1_7"/>
          <p:cNvSpPr txBox="1"/>
          <p:nvPr/>
        </p:nvSpPr>
        <p:spPr>
          <a:xfrm>
            <a:off x="331100" y="253115"/>
            <a:ext cx="8682600" cy="12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75" lIns="58975" spcFirstLastPara="1" rIns="58975" wrap="square" tIns="294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omfortaa"/>
              <a:buNone/>
            </a:pPr>
            <a:r>
              <a:rPr b="1" i="0" lang="es-CL" sz="2800" u="none" cap="none" strike="noStrike">
                <a:solidFill>
                  <a:schemeClr val="lt1"/>
                </a:solidFill>
                <a:highlight>
                  <a:srgbClr val="C582F4"/>
                </a:highlight>
                <a:latin typeface="Comfortaa"/>
                <a:ea typeface="Comfortaa"/>
                <a:cs typeface="Comfortaa"/>
                <a:sym typeface="Comfortaa"/>
              </a:rPr>
              <a:t>ACTIVIDAD  1. CANVAS PERSONAL</a:t>
            </a:r>
            <a:endParaRPr b="1" i="0" sz="2800" u="none" cap="none" strike="noStrike">
              <a:solidFill>
                <a:schemeClr val="lt1"/>
              </a:solidFill>
              <a:highlight>
                <a:srgbClr val="C582F4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omfortaa"/>
              <a:buNone/>
            </a:pPr>
            <a:r>
              <a:t/>
            </a:r>
            <a:endParaRPr b="1" sz="2800">
              <a:solidFill>
                <a:schemeClr val="lt1"/>
              </a:solidFill>
              <a:highlight>
                <a:srgbClr val="C582F4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omfortaa"/>
              <a:buNone/>
            </a:pPr>
            <a:r>
              <a:rPr b="1" lang="es-CL" sz="2800">
                <a:solidFill>
                  <a:schemeClr val="lt1"/>
                </a:solidFill>
                <a:highlight>
                  <a:srgbClr val="C582F4"/>
                </a:highlight>
                <a:latin typeface="Comfortaa"/>
                <a:ea typeface="Comfortaa"/>
                <a:cs typeface="Comfortaa"/>
                <a:sym typeface="Comfortaa"/>
              </a:rPr>
              <a:t>YERSON MOLINA</a:t>
            </a:r>
            <a:endParaRPr b="1" sz="2800">
              <a:solidFill>
                <a:schemeClr val="lt1"/>
              </a:solidFill>
              <a:highlight>
                <a:srgbClr val="C582F4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06" name="Google Shape;206;g37dbf356dac_1_7"/>
          <p:cNvPicPr preferRelativeResize="0"/>
          <p:nvPr/>
        </p:nvPicPr>
        <p:blipFill rotWithShape="1">
          <a:blip r:embed="rId3">
            <a:alphaModFix/>
          </a:blip>
          <a:srcRect b="23904" l="28405" r="61753" t="43404"/>
          <a:stretch/>
        </p:blipFill>
        <p:spPr>
          <a:xfrm>
            <a:off x="9564479" y="253132"/>
            <a:ext cx="584443" cy="1029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7e7dead61b_0_8"/>
          <p:cNvSpPr/>
          <p:nvPr/>
        </p:nvSpPr>
        <p:spPr>
          <a:xfrm>
            <a:off x="9244547" y="155597"/>
            <a:ext cx="1224300" cy="1224300"/>
          </a:xfrm>
          <a:prstGeom prst="ellipse">
            <a:avLst/>
          </a:prstGeom>
          <a:noFill/>
          <a:ln cap="flat" cmpd="sng" w="76200">
            <a:solidFill>
              <a:srgbClr val="8888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3" name="Google Shape;213;g37e7dead61b_0_8"/>
          <p:cNvGraphicFramePr/>
          <p:nvPr/>
        </p:nvGraphicFramePr>
        <p:xfrm>
          <a:off x="331108" y="16342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{07B55D75-0CFF-4036-9C77-48F994229758}</a:tableStyleId>
              </a:tblPr>
              <a:tblGrid>
                <a:gridCol w="3578050"/>
                <a:gridCol w="3260650"/>
                <a:gridCol w="3230275"/>
              </a:tblGrid>
              <a:tr h="81852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s-CL" sz="2200" u="none" cap="none" strike="noStrike">
                          <a:solidFill>
                            <a:srgbClr val="FFFFFF"/>
                          </a:solidFill>
                          <a:highlight>
                            <a:srgbClr val="77C6FC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¿En qué soy bueno?</a:t>
                      </a:r>
                      <a:endParaRPr sz="1300" u="none" cap="none" strike="noStrike">
                        <a:solidFill>
                          <a:srgbClr val="FFFFFF"/>
                        </a:solidFill>
                        <a:highlight>
                          <a:srgbClr val="77C6FC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solidFill>
                          <a:srgbClr val="FFFFFF"/>
                        </a:solidFill>
                        <a:highlight>
                          <a:srgbClr val="77C6FC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CL" sz="12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Soy bueno creando mensajes claros y contando historias que conectan con las emociones de las personas. Se me da bien usar las redes sociales para construir una comunidad y generar conversación.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5600" marB="0" marR="5925" marL="5925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s-CL" sz="2200" u="none" cap="none" strike="noStrike">
                          <a:solidFill>
                            <a:srgbClr val="FFFFFF"/>
                          </a:solidFill>
                          <a:highlight>
                            <a:srgbClr val="77C6FC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¿Qué me apasiona?. </a:t>
                      </a:r>
                      <a:endParaRPr sz="2200" u="none" cap="none" strike="noStrike">
                        <a:solidFill>
                          <a:srgbClr val="FFFFFF"/>
                        </a:solidFill>
                        <a:highlight>
                          <a:srgbClr val="77C6FC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s-CL" sz="12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Me apasiona el marketing que no vende, sino que educa, inspira y crea un movimiento. Me motiva la idea de reducir el estigma de la salud mental a través de una comunicación auténtica y valiente.</a:t>
                      </a:r>
                      <a:endParaRPr sz="1200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5600" marB="0" marR="5925" marL="5925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s-CL" sz="2200" u="none" cap="none" strike="noStrike">
                          <a:solidFill>
                            <a:srgbClr val="FFFFFF"/>
                          </a:solidFill>
                          <a:highlight>
                            <a:srgbClr val="77C6FC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¿A quienes ayudo a menudo?</a:t>
                      </a:r>
                      <a:endParaRPr sz="2200" u="none" cap="none" strike="noStrike">
                        <a:solidFill>
                          <a:srgbClr val="FFFFFF"/>
                        </a:solidFill>
                        <a:highlight>
                          <a:srgbClr val="77C6FC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>
                        <a:solidFill>
                          <a:srgbClr val="FFFFFF"/>
                        </a:solidFill>
                        <a:highlight>
                          <a:srgbClr val="77C6FC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s-CL" sz="12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Ayudo al proyecto a encontrar su voz y a conectar con nuestra audiencia. También ayudo a los futuros usuarios a sentirse parte de nuestra misión, incluso antes de que la aplicación esté lista.</a:t>
                      </a:r>
                      <a:endParaRPr sz="1200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5600" marB="0" marR="5925" marL="5925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95050">
                <a:tc vMerge="1"/>
                <a:tc vMerge="1"/>
                <a:tc vMerge="1"/>
              </a:tr>
              <a:tr h="1053750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i="0" lang="es-CL" sz="2200" u="none" cap="none" strike="noStrike">
                          <a:solidFill>
                            <a:srgbClr val="FFFFFF"/>
                          </a:solidFill>
                          <a:highlight>
                            <a:srgbClr val="77C6FC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En relación a los cuadros anteriores, ¿Cómo me podría describir en una breve biografía?</a:t>
                      </a:r>
                      <a:endParaRPr i="0" sz="1300" u="none" cap="none" strike="noStrike">
                        <a:solidFill>
                          <a:srgbClr val="FFFFFF"/>
                        </a:solidFill>
                        <a:highlight>
                          <a:srgbClr val="77C6FC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-CL" sz="12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Soy un estudiante de informática con corazón de comunicador. Mi rol es construir el puente entre nuestra solución tecnológica y las personas que la necesitan, creando una comunidad fuerte y una marca con la que los jóvenes se sientan identificados y seguros.</a:t>
                      </a:r>
                      <a:endParaRPr i="0" sz="1200" u="none" cap="none" strike="noStrike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5600" marB="0" marR="5925" marL="5925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  <a:tr h="1852475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i="0" lang="es-CL" sz="2200" u="none" cap="none" strike="noStrike">
                          <a:solidFill>
                            <a:srgbClr val="FFFFFF"/>
                          </a:solidFill>
                          <a:highlight>
                            <a:srgbClr val="77C6FC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 ¿Cuál es mi propósito profesional?</a:t>
                      </a:r>
                      <a:endParaRPr i="0" sz="2200" u="none" cap="none" strike="noStrike">
                        <a:solidFill>
                          <a:srgbClr val="FFFFFF"/>
                        </a:solidFill>
                        <a:highlight>
                          <a:srgbClr val="77C6FC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i="0" sz="2200" u="none" cap="none" strike="noStrike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i="0" lang="es-CL" sz="2200" u="none" cap="none" strike="noStrike">
                          <a:solidFill>
                            <a:srgbClr val="666666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Mi propósito es ayudar a _los jóvenes estudiantes_(PERSONAS) a_sentirse menos solos y más comprendidos,_.(ACCIÓN), </a:t>
                      </a:r>
                      <a:endParaRPr i="0" sz="2200" u="none" cap="none" strike="noStrike">
                        <a:solidFill>
                          <a:srgbClr val="666666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i="0" lang="es-CL" sz="2200" u="none" cap="none" strike="noStrike">
                          <a:solidFill>
                            <a:srgbClr val="666666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a través de_la creación de contenido digital y comunidades online que promuevan el diálogo sobre el bienestar emocional_.(ACTIVIDADES)</a:t>
                      </a:r>
                      <a:endParaRPr i="0" sz="2200" u="none" cap="none" strike="noStrike">
                        <a:solidFill>
                          <a:srgbClr val="666666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5600" marB="0" marR="5925" marL="5925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214" name="Google Shape;214;g37e7dead61b_0_8"/>
          <p:cNvSpPr txBox="1"/>
          <p:nvPr/>
        </p:nvSpPr>
        <p:spPr>
          <a:xfrm>
            <a:off x="331100" y="253115"/>
            <a:ext cx="8682600" cy="12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75" lIns="58975" spcFirstLastPara="1" rIns="58975" wrap="square" tIns="294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omfortaa"/>
              <a:buNone/>
            </a:pPr>
            <a:r>
              <a:rPr b="1" i="0" lang="es-CL" sz="2800" u="none" cap="none" strike="noStrike">
                <a:solidFill>
                  <a:schemeClr val="lt1"/>
                </a:solidFill>
                <a:highlight>
                  <a:srgbClr val="C582F4"/>
                </a:highlight>
                <a:latin typeface="Comfortaa"/>
                <a:ea typeface="Comfortaa"/>
                <a:cs typeface="Comfortaa"/>
                <a:sym typeface="Comfortaa"/>
              </a:rPr>
              <a:t>ACTIVIDAD  1. CANVAS PERSONAL</a:t>
            </a:r>
            <a:endParaRPr b="1" i="0" sz="2800" u="none" cap="none" strike="noStrike">
              <a:solidFill>
                <a:schemeClr val="lt1"/>
              </a:solidFill>
              <a:highlight>
                <a:srgbClr val="C582F4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omfortaa"/>
              <a:buNone/>
            </a:pPr>
            <a:r>
              <a:t/>
            </a:r>
            <a:endParaRPr b="1" sz="2800">
              <a:solidFill>
                <a:schemeClr val="lt1"/>
              </a:solidFill>
              <a:highlight>
                <a:srgbClr val="C582F4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omfortaa"/>
              <a:buNone/>
            </a:pPr>
            <a:r>
              <a:rPr b="1" lang="es-CL" sz="2800">
                <a:solidFill>
                  <a:schemeClr val="lt1"/>
                </a:solidFill>
                <a:highlight>
                  <a:srgbClr val="C582F4"/>
                </a:highlight>
                <a:latin typeface="Comfortaa"/>
                <a:ea typeface="Comfortaa"/>
                <a:cs typeface="Comfortaa"/>
                <a:sym typeface="Comfortaa"/>
              </a:rPr>
              <a:t>FRANKYE MORE</a:t>
            </a:r>
            <a:endParaRPr b="1" sz="2800">
              <a:solidFill>
                <a:schemeClr val="lt1"/>
              </a:solidFill>
              <a:highlight>
                <a:srgbClr val="C582F4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15" name="Google Shape;215;g37e7dead61b_0_8"/>
          <p:cNvPicPr preferRelativeResize="0"/>
          <p:nvPr/>
        </p:nvPicPr>
        <p:blipFill rotWithShape="1">
          <a:blip r:embed="rId3">
            <a:alphaModFix/>
          </a:blip>
          <a:srcRect b="23904" l="28405" r="61753" t="43404"/>
          <a:stretch/>
        </p:blipFill>
        <p:spPr>
          <a:xfrm>
            <a:off x="9564479" y="253132"/>
            <a:ext cx="584443" cy="1029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7e7dead61b_0_18"/>
          <p:cNvSpPr/>
          <p:nvPr/>
        </p:nvSpPr>
        <p:spPr>
          <a:xfrm>
            <a:off x="9244547" y="155597"/>
            <a:ext cx="1224300" cy="1224300"/>
          </a:xfrm>
          <a:prstGeom prst="ellipse">
            <a:avLst/>
          </a:prstGeom>
          <a:noFill/>
          <a:ln cap="flat" cmpd="sng" w="76200">
            <a:solidFill>
              <a:srgbClr val="8888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2" name="Google Shape;222;g37e7dead61b_0_18"/>
          <p:cNvGraphicFramePr/>
          <p:nvPr/>
        </p:nvGraphicFramePr>
        <p:xfrm>
          <a:off x="331108" y="16342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{07B55D75-0CFF-4036-9C77-48F994229758}</a:tableStyleId>
              </a:tblPr>
              <a:tblGrid>
                <a:gridCol w="3256500"/>
                <a:gridCol w="3381225"/>
                <a:gridCol w="3431250"/>
              </a:tblGrid>
              <a:tr h="81852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s-CL" sz="2200" u="none" cap="none" strike="noStrike">
                          <a:solidFill>
                            <a:srgbClr val="FFFFFF"/>
                          </a:solidFill>
                          <a:highlight>
                            <a:srgbClr val="77C6FC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¿En qué soy bueno?</a:t>
                      </a:r>
                      <a:endParaRPr sz="1300" u="none" cap="none" strike="noStrike">
                        <a:solidFill>
                          <a:srgbClr val="FFFFFF"/>
                        </a:solidFill>
                        <a:highlight>
                          <a:srgbClr val="77C6FC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solidFill>
                          <a:srgbClr val="FFFFFF"/>
                        </a:solidFill>
                        <a:highlight>
                          <a:srgbClr val="77C6FC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CL" sz="12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Soy bueno diseñando la arquitectura de sistemas de software, programando la lógica compleja del backend y resolviendo los problemas técnicos más desafiantes del proyecto.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5600" marB="0" marR="5925" marL="5925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s-CL" sz="2200" u="none" cap="none" strike="noStrike">
                          <a:solidFill>
                            <a:srgbClr val="FFFFFF"/>
                          </a:solidFill>
                          <a:highlight>
                            <a:srgbClr val="77C6FC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¿Qué me apasiona?. </a:t>
                      </a:r>
                      <a:endParaRPr sz="2200" u="none" cap="none" strike="noStrike">
                        <a:solidFill>
                          <a:srgbClr val="FFFFFF"/>
                        </a:solidFill>
                        <a:highlight>
                          <a:srgbClr val="77C6FC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s-CL" sz="12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Me apasiona construir sistemas de software que sean seguros, eficientes y escalables. Me motiva el desafío de liderar el desarrollo técnico y asegurar que la calidad del producto sea impecable.</a:t>
                      </a:r>
                      <a:endParaRPr sz="1200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5600" marB="0" marR="5925" marL="5925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s-CL" sz="2200" u="none" cap="none" strike="noStrike">
                          <a:solidFill>
                            <a:srgbClr val="FFFFFF"/>
                          </a:solidFill>
                          <a:highlight>
                            <a:srgbClr val="77C6FC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¿A quienes ayudo a menudo?</a:t>
                      </a:r>
                      <a:endParaRPr sz="2200" u="none" cap="none" strike="noStrike">
                        <a:solidFill>
                          <a:srgbClr val="FFFFFF"/>
                        </a:solidFill>
                        <a:highlight>
                          <a:srgbClr val="77C6FC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>
                        <a:solidFill>
                          <a:srgbClr val="FFFFFF"/>
                        </a:solidFill>
                        <a:highlight>
                          <a:srgbClr val="77C6FC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s-CL" sz="12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Ayudo al equipo técnico a tomar las mejores decisiones de arquitectura y programación. También garantizo que la visión del producto se traduzca en un software funcional y robusto.</a:t>
                      </a:r>
                      <a:endParaRPr sz="1200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5600" marB="0" marR="5925" marL="5925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95050">
                <a:tc vMerge="1"/>
                <a:tc vMerge="1"/>
                <a:tc vMerge="1"/>
              </a:tr>
              <a:tr h="1053750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i="0" lang="es-CL" sz="2200" u="none" cap="none" strike="noStrike">
                          <a:solidFill>
                            <a:srgbClr val="FFFFFF"/>
                          </a:solidFill>
                          <a:highlight>
                            <a:srgbClr val="77C6FC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En relación a los cuadros anteriores, ¿Cómo me podría describir en una breve biografía?</a:t>
                      </a:r>
                      <a:endParaRPr i="0" sz="1300" u="none" cap="none" strike="noStrike">
                        <a:solidFill>
                          <a:srgbClr val="FFFFFF"/>
                        </a:solidFill>
                        <a:highlight>
                          <a:srgbClr val="77C6FC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-CL" sz="12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Soy un estudiante de informática enfocado en la excelencia técnica. Como líder técnico, soy el arquitecto y constructor principal de nuestra plataforma, responsable de que sea segura, rápida y confiable, protegiendo lo más valioso que tenemos: los datos y la confianza de nuestros usuarios.</a:t>
                      </a:r>
                      <a:endParaRPr sz="1200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5600" marB="0" marR="5925" marL="5925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  <a:tr h="1852475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i="0" lang="es-CL" sz="2200" u="none" cap="none" strike="noStrike">
                          <a:solidFill>
                            <a:srgbClr val="FFFFFF"/>
                          </a:solidFill>
                          <a:highlight>
                            <a:srgbClr val="77C6FC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 ¿Cuál es mi propósito profesional?</a:t>
                      </a:r>
                      <a:endParaRPr i="0" sz="2200" u="none" cap="none" strike="noStrike">
                        <a:solidFill>
                          <a:srgbClr val="FFFFFF"/>
                        </a:solidFill>
                        <a:highlight>
                          <a:srgbClr val="77C6FC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i="0" sz="2200" u="none" cap="none" strike="noStrike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i="0" lang="es-CL" sz="2200" u="none" cap="none" strike="noStrike">
                          <a:solidFill>
                            <a:srgbClr val="666666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Mi propósito es ayudar a _</a:t>
                      </a:r>
                      <a:r>
                        <a:rPr lang="es-CL" sz="2200">
                          <a:solidFill>
                            <a:srgbClr val="666666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los usuarios de nuestra plataforma</a:t>
                      </a:r>
                      <a:r>
                        <a:rPr i="0" lang="es-CL" sz="2200" u="none" cap="none" strike="noStrike">
                          <a:solidFill>
                            <a:srgbClr val="666666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_(PERSONAS) a_</a:t>
                      </a:r>
                      <a:r>
                        <a:rPr lang="es-CL" sz="2200">
                          <a:solidFill>
                            <a:srgbClr val="666666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tener una experiencia segura y fluida,</a:t>
                      </a:r>
                      <a:r>
                        <a:rPr i="0" lang="es-CL" sz="2200" u="none" cap="none" strike="noStrike">
                          <a:solidFill>
                            <a:srgbClr val="666666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_.(ACCIÓN), </a:t>
                      </a:r>
                      <a:endParaRPr i="0" sz="2200" u="none" cap="none" strike="noStrike">
                        <a:solidFill>
                          <a:srgbClr val="666666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i="0" lang="es-CL" sz="2200" u="none" cap="none" strike="noStrike">
                          <a:solidFill>
                            <a:srgbClr val="666666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a través de_</a:t>
                      </a:r>
                      <a:r>
                        <a:rPr lang="es-CL" sz="2200">
                          <a:solidFill>
                            <a:srgbClr val="666666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la construcción de una arquitectura de software de alta calidad y el liderazgo del equipo de desarrollo</a:t>
                      </a:r>
                      <a:r>
                        <a:rPr i="0" lang="es-CL" sz="2200" u="none" cap="none" strike="noStrike">
                          <a:solidFill>
                            <a:srgbClr val="666666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_.(ACTIVIDADES)</a:t>
                      </a:r>
                      <a:endParaRPr i="0" sz="2200" u="none" cap="none" strike="noStrike">
                        <a:solidFill>
                          <a:srgbClr val="666666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5600" marB="0" marR="5925" marL="5925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223" name="Google Shape;223;g37e7dead61b_0_18"/>
          <p:cNvSpPr txBox="1"/>
          <p:nvPr/>
        </p:nvSpPr>
        <p:spPr>
          <a:xfrm>
            <a:off x="331100" y="253115"/>
            <a:ext cx="8682600" cy="12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75" lIns="58975" spcFirstLastPara="1" rIns="58975" wrap="square" tIns="294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omfortaa"/>
              <a:buNone/>
            </a:pPr>
            <a:r>
              <a:rPr b="1" i="0" lang="es-CL" sz="2800" u="none" cap="none" strike="noStrike">
                <a:solidFill>
                  <a:schemeClr val="lt1"/>
                </a:solidFill>
                <a:highlight>
                  <a:srgbClr val="C582F4"/>
                </a:highlight>
                <a:latin typeface="Comfortaa"/>
                <a:ea typeface="Comfortaa"/>
                <a:cs typeface="Comfortaa"/>
                <a:sym typeface="Comfortaa"/>
              </a:rPr>
              <a:t>ACTIVIDAD  1. CANVAS PERSONAL</a:t>
            </a:r>
            <a:endParaRPr b="1" i="0" sz="2800" u="none" cap="none" strike="noStrike">
              <a:solidFill>
                <a:schemeClr val="lt1"/>
              </a:solidFill>
              <a:highlight>
                <a:srgbClr val="C582F4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omfortaa"/>
              <a:buNone/>
            </a:pPr>
            <a:r>
              <a:t/>
            </a:r>
            <a:endParaRPr b="1" sz="2800">
              <a:solidFill>
                <a:schemeClr val="lt1"/>
              </a:solidFill>
              <a:highlight>
                <a:srgbClr val="C582F4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omfortaa"/>
              <a:buNone/>
            </a:pPr>
            <a:r>
              <a:rPr b="1" lang="es-CL" sz="2800">
                <a:solidFill>
                  <a:schemeClr val="lt1"/>
                </a:solidFill>
                <a:highlight>
                  <a:srgbClr val="C582F4"/>
                </a:highlight>
                <a:latin typeface="Comfortaa"/>
                <a:ea typeface="Comfortaa"/>
                <a:cs typeface="Comfortaa"/>
                <a:sym typeface="Comfortaa"/>
              </a:rPr>
              <a:t>VALENTÍN NAVARRO</a:t>
            </a:r>
            <a:endParaRPr b="1" sz="2800">
              <a:solidFill>
                <a:schemeClr val="lt1"/>
              </a:solidFill>
              <a:highlight>
                <a:srgbClr val="C582F4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24" name="Google Shape;224;g37e7dead61b_0_18"/>
          <p:cNvPicPr preferRelativeResize="0"/>
          <p:nvPr/>
        </p:nvPicPr>
        <p:blipFill rotWithShape="1">
          <a:blip r:embed="rId3">
            <a:alphaModFix/>
          </a:blip>
          <a:srcRect b="23904" l="28405" r="61753" t="43404"/>
          <a:stretch/>
        </p:blipFill>
        <p:spPr>
          <a:xfrm>
            <a:off x="9564479" y="253132"/>
            <a:ext cx="584443" cy="1029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0" name="Google Shape;230;p5"/>
          <p:cNvGraphicFramePr/>
          <p:nvPr/>
        </p:nvGraphicFramePr>
        <p:xfrm>
          <a:off x="391852" y="17919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{07B55D75-0CFF-4036-9C77-48F994229758}</a:tableStyleId>
              </a:tblPr>
              <a:tblGrid>
                <a:gridCol w="3555500"/>
                <a:gridCol w="3240100"/>
                <a:gridCol w="3209950"/>
              </a:tblGrid>
              <a:tr h="106770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s-CL" sz="2200" u="none" cap="none" strike="noStrike">
                          <a:solidFill>
                            <a:srgbClr val="FFFFFF"/>
                          </a:solidFill>
                          <a:highlight>
                            <a:srgbClr val="77C6FC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¿En qué somos buenos?</a:t>
                      </a:r>
                      <a:endParaRPr sz="1500" u="none" cap="none" strike="noStrike">
                        <a:solidFill>
                          <a:srgbClr val="FFFFFF"/>
                        </a:solidFill>
                        <a:highlight>
                          <a:srgbClr val="77C6FC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rgbClr val="FFFFFF"/>
                        </a:solidFill>
                        <a:highlight>
                          <a:srgbClr val="77C6FC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CL" sz="1200" u="none" cap="none" strike="noStrike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 Somos un equipo integral y equilibrado. Combinamos la gestión de proyectos (Javier), la investigación profunda del usuario (Yerson), la comunicación y creación de comunidades (Frankye) y el liderazgo técnico para construir software robusto y seguro (Valentín).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5600" marB="0" marR="5925" marL="5925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s-CL" sz="2200" u="none" cap="none" strike="noStrike">
                          <a:solidFill>
                            <a:srgbClr val="FFFFFF"/>
                          </a:solidFill>
                          <a:highlight>
                            <a:srgbClr val="77C6FC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¿Qué nos apasiona?.</a:t>
                      </a:r>
                      <a:endParaRPr sz="2200" u="none" cap="none" strike="noStrike">
                        <a:solidFill>
                          <a:srgbClr val="FFFFFF"/>
                        </a:solidFill>
                        <a:highlight>
                          <a:srgbClr val="77C6FC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>
                        <a:solidFill>
                          <a:srgbClr val="FFFFFF"/>
                        </a:solidFill>
                        <a:highlight>
                          <a:srgbClr val="77C6FC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s-CL" sz="12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Nos apasiona la idea de aplicar nuestras habilidades en informática y comunicación para resolver un problema humano real y urgente. Nos motiva demostrar que la tecnología puede ser una poderosa herramienta para generar bienestar y conexión social.</a:t>
                      </a:r>
                      <a:r>
                        <a:rPr lang="es-CL" sz="1200" u="none" cap="none" strike="noStrike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 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5600" marB="0" marR="5925" marL="5925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s-CL" sz="2200" u="none" cap="none" strike="noStrike">
                          <a:solidFill>
                            <a:srgbClr val="FFFFFF"/>
                          </a:solidFill>
                          <a:highlight>
                            <a:srgbClr val="77C6FC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¿A quiénes ayudamos a menudo?</a:t>
                      </a:r>
                      <a:endParaRPr sz="2200" u="none" cap="none" strike="noStrike">
                        <a:solidFill>
                          <a:srgbClr val="FFFFFF"/>
                        </a:solidFill>
                        <a:highlight>
                          <a:srgbClr val="77C6FC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s-CL" sz="12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Como equipo, nos ayudamos mutuamente a transformar una necesidad detectada en una solución funcional y deseable. Ayudamos a nuestros futuros usuarios al poner sus voces en el centro del proyecto y al construir una plataforma y una comunidad que responda a sus frustraciones.</a:t>
                      </a:r>
                      <a:endParaRPr sz="1200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5600" marB="0" marR="5925" marL="5925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70775">
                <a:tc vMerge="1"/>
                <a:tc vMerge="1"/>
                <a:tc vMerge="1"/>
              </a:tr>
              <a:tr h="1332750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i="0" lang="es-CL" sz="2200" u="none" cap="none" strike="noStrike">
                          <a:solidFill>
                            <a:srgbClr val="FFFFFF"/>
                          </a:solidFill>
                          <a:highlight>
                            <a:srgbClr val="77C6FC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¿Cuáles son las similitudes y diferencias que vemos en nuestros propósitos?</a:t>
                      </a:r>
                      <a:endParaRPr i="0" sz="2200" u="none" cap="none" strike="noStrike">
                        <a:solidFill>
                          <a:srgbClr val="FFFFFF"/>
                        </a:solidFill>
                        <a:highlight>
                          <a:srgbClr val="77C6FC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i="0" sz="2200" u="none" cap="none" strike="noStrike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-CL" sz="12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Similitud: Todos compartimos el propósito fundamental de "ayudar" y usar nuestras habilidades para crear un impacto positivo.</a:t>
                      </a:r>
                      <a:endParaRPr sz="1200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s-CL" sz="12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Diferencia: Nuestra mayor fortaleza radica en nuestras diferencias. Mientras uno empatiza (Yerson), otro construye (Valentín), otro comunica (Frankye) y otro organiza (Javier). Estas distintas formas de "ayudar" nos permiten cubrir todas las fases del proyecto de manera experta.</a:t>
                      </a:r>
                      <a:endParaRPr sz="1200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5600" marB="0" marR="5925" marL="5925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  <a:tr h="1840000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i="0" lang="es-CL" sz="2200" u="none" cap="none" strike="noStrike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 </a:t>
                      </a:r>
                      <a:r>
                        <a:rPr i="0" lang="es-CL" sz="2200" u="none" cap="none" strike="noStrike">
                          <a:solidFill>
                            <a:srgbClr val="FFFFFF"/>
                          </a:solidFill>
                          <a:highlight>
                            <a:srgbClr val="77C6FC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¿C</a:t>
                      </a:r>
                      <a:r>
                        <a:rPr lang="es-CL" sz="2200" u="none" cap="none" strike="noStrike">
                          <a:solidFill>
                            <a:srgbClr val="FFFFFF"/>
                          </a:solidFill>
                          <a:highlight>
                            <a:srgbClr val="77C6FC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ual es nuestro</a:t>
                      </a:r>
                      <a:r>
                        <a:rPr i="0" lang="es-CL" sz="2200" u="none" cap="none" strike="noStrike">
                          <a:solidFill>
                            <a:srgbClr val="FFFFFF"/>
                          </a:solidFill>
                          <a:highlight>
                            <a:srgbClr val="77C6FC"/>
                          </a:highlight>
                          <a:latin typeface="Corbel"/>
                          <a:ea typeface="Corbel"/>
                          <a:cs typeface="Corbel"/>
                          <a:sym typeface="Corbel"/>
                        </a:rPr>
                        <a:t> propósito colectivo?</a:t>
                      </a:r>
                      <a:endParaRPr sz="2200">
                        <a:solidFill>
                          <a:srgbClr val="FFFFFF"/>
                        </a:solidFill>
                        <a:highlight>
                          <a:srgbClr val="77C6FC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2200">
                        <a:solidFill>
                          <a:srgbClr val="FFFFFF"/>
                        </a:solidFill>
                        <a:highlight>
                          <a:srgbClr val="77C6FC"/>
                        </a:highlight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i="0" lang="es-CL" sz="2000" u="none" cap="none" strike="noStrike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Nuestro propósito es ayudar a _los jóvenes en Chile_(PERSONAS) a_sentirse comprendidos y empoderados en su bienestar emocional_(ACCIÓN), a través de</a:t>
                      </a:r>
                      <a:r>
                        <a:rPr i="0" lang="es-CL" sz="2000" u="none" cap="none" strike="noStrike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_</a:t>
                      </a:r>
                      <a:r>
                        <a:rPr i="0" lang="es-CL" sz="2000" u="none" cap="none" strike="noStrike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la creación de una plataforma tecnológica segura y una comunidad de apoyo auténtica_(ACTIVIDADES</a:t>
                      </a:r>
                      <a:r>
                        <a:rPr i="0" lang="es-CL" sz="1200" u="none" cap="none" strike="noStrike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)</a:t>
                      </a:r>
                      <a:endParaRPr sz="2000" u="none" cap="none" strike="noStrik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5600" marB="0" marR="5925" marL="5925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231" name="Google Shape;231;p5"/>
          <p:cNvSpPr txBox="1"/>
          <p:nvPr/>
        </p:nvSpPr>
        <p:spPr>
          <a:xfrm>
            <a:off x="328891" y="697868"/>
            <a:ext cx="86826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75" lIns="58975" spcFirstLastPara="1" rIns="58975" wrap="square" tIns="294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omfortaa"/>
              <a:buNone/>
            </a:pPr>
            <a:r>
              <a:rPr b="1" i="0" lang="es-CL" sz="2800" u="none" cap="none" strike="noStrike">
                <a:solidFill>
                  <a:schemeClr val="lt1"/>
                </a:solidFill>
                <a:highlight>
                  <a:srgbClr val="C582F4"/>
                </a:highlight>
                <a:latin typeface="Comfortaa"/>
                <a:ea typeface="Comfortaa"/>
                <a:cs typeface="Comfortaa"/>
                <a:sym typeface="Comfortaa"/>
              </a:rPr>
              <a:t>ACTIVIDAD  2. PROPÓSITO DEL EQUIPO</a:t>
            </a:r>
            <a:endParaRPr b="1" i="0" sz="2800" u="none" cap="none" strike="noStrike">
              <a:solidFill>
                <a:schemeClr val="lt1"/>
              </a:solidFill>
              <a:highlight>
                <a:srgbClr val="C582F4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2" name="Google Shape;232;p5"/>
          <p:cNvSpPr/>
          <p:nvPr/>
        </p:nvSpPr>
        <p:spPr>
          <a:xfrm>
            <a:off x="9244547" y="155597"/>
            <a:ext cx="1224300" cy="1224300"/>
          </a:xfrm>
          <a:prstGeom prst="ellipse">
            <a:avLst/>
          </a:prstGeom>
          <a:noFill/>
          <a:ln cap="flat" cmpd="sng" w="76200">
            <a:solidFill>
              <a:srgbClr val="8888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3" name="Google Shape;233;p5"/>
          <p:cNvPicPr preferRelativeResize="0"/>
          <p:nvPr/>
        </p:nvPicPr>
        <p:blipFill rotWithShape="1">
          <a:blip r:embed="rId3">
            <a:alphaModFix/>
          </a:blip>
          <a:srcRect b="23904" l="28406" r="61752" t="43404"/>
          <a:stretch/>
        </p:blipFill>
        <p:spPr>
          <a:xfrm>
            <a:off x="9564479" y="253132"/>
            <a:ext cx="584443" cy="1029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6"/>
          <p:cNvSpPr txBox="1"/>
          <p:nvPr/>
        </p:nvSpPr>
        <p:spPr>
          <a:xfrm>
            <a:off x="328891" y="607410"/>
            <a:ext cx="86826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75" lIns="58975" spcFirstLastPara="1" rIns="58975" wrap="square" tIns="294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omfortaa"/>
              <a:buNone/>
            </a:pPr>
            <a:r>
              <a:rPr b="1" i="0" lang="es-CL" sz="2800" u="none" cap="none" strike="noStrike">
                <a:solidFill>
                  <a:schemeClr val="lt1"/>
                </a:solidFill>
                <a:highlight>
                  <a:srgbClr val="C582F4"/>
                </a:highlight>
                <a:latin typeface="Comfortaa"/>
                <a:ea typeface="Comfortaa"/>
                <a:cs typeface="Comfortaa"/>
                <a:sym typeface="Comfortaa"/>
              </a:rPr>
              <a:t>ACTIVIDAD 3. MAPA DE CONTEXTO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i="0" sz="2800" u="none" cap="none" strike="noStrike">
              <a:solidFill>
                <a:schemeClr val="lt1"/>
              </a:solidFill>
              <a:highlight>
                <a:srgbClr val="C582F4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9" name="Google Shape;239;p6"/>
          <p:cNvSpPr/>
          <p:nvPr/>
        </p:nvSpPr>
        <p:spPr>
          <a:xfrm>
            <a:off x="9244547" y="155597"/>
            <a:ext cx="1224300" cy="1224300"/>
          </a:xfrm>
          <a:prstGeom prst="ellipse">
            <a:avLst/>
          </a:prstGeom>
          <a:noFill/>
          <a:ln cap="flat" cmpd="sng" w="76200">
            <a:solidFill>
              <a:srgbClr val="88888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0" name="Google Shape;240;p6"/>
          <p:cNvPicPr preferRelativeResize="0"/>
          <p:nvPr/>
        </p:nvPicPr>
        <p:blipFill rotWithShape="1">
          <a:blip r:embed="rId3">
            <a:alphaModFix/>
          </a:blip>
          <a:srcRect b="23904" l="28406" r="61752" t="43404"/>
          <a:stretch/>
        </p:blipFill>
        <p:spPr>
          <a:xfrm>
            <a:off x="9564479" y="253132"/>
            <a:ext cx="584443" cy="102922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6"/>
          <p:cNvSpPr txBox="1"/>
          <p:nvPr/>
        </p:nvSpPr>
        <p:spPr>
          <a:xfrm>
            <a:off x="310176" y="7266234"/>
            <a:ext cx="4153800" cy="1905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5700" lIns="51425" spcFirstLastPara="1" rIns="51425" wrap="square" tIns="2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CL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Adaptado de Canvas Context, Design a better business 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2" name="Google Shape;242;p6"/>
          <p:cNvGrpSpPr/>
          <p:nvPr/>
        </p:nvGrpSpPr>
        <p:grpSpPr>
          <a:xfrm>
            <a:off x="244889" y="1551850"/>
            <a:ext cx="10202219" cy="5542388"/>
            <a:chOff x="244889" y="1551850"/>
            <a:chExt cx="10202219" cy="5542388"/>
          </a:xfrm>
        </p:grpSpPr>
        <p:sp>
          <p:nvSpPr>
            <p:cNvPr id="243" name="Google Shape;243;p6"/>
            <p:cNvSpPr/>
            <p:nvPr/>
          </p:nvSpPr>
          <p:spPr>
            <a:xfrm>
              <a:off x="244889" y="1551852"/>
              <a:ext cx="3085200" cy="1545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s-CL" sz="1600" u="none" cap="none" strike="noStrike">
                  <a:solidFill>
                    <a:srgbClr val="FFFFFF"/>
                  </a:solidFill>
                  <a:highlight>
                    <a:srgbClr val="77C6FC"/>
                  </a:highlight>
                  <a:latin typeface="Corbel"/>
                  <a:ea typeface="Corbel"/>
                  <a:cs typeface="Corbel"/>
                  <a:sym typeface="Corbel"/>
                </a:rPr>
                <a:t>Tendencias demográficas </a:t>
              </a:r>
              <a:endParaRPr b="0" i="0" sz="1600" u="none" cap="none" strike="noStrike">
                <a:solidFill>
                  <a:srgbClr val="FFFFFF"/>
                </a:solidFill>
                <a:highlight>
                  <a:srgbClr val="77C6FC"/>
                </a:highlight>
                <a:latin typeface="Corbel"/>
                <a:ea typeface="Corbel"/>
                <a:cs typeface="Corbel"/>
                <a:sym typeface="Corbe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CL" sz="1200" u="none" cap="none" strike="noStrike">
                  <a:solidFill>
                    <a:srgbClr val="888888"/>
                  </a:solidFill>
                  <a:latin typeface="Corbel"/>
                  <a:ea typeface="Corbel"/>
                  <a:cs typeface="Corbel"/>
                  <a:sym typeface="Corbel"/>
                </a:rPr>
                <a:t>¿Qué tendencias demográficas impactan o impactarán en nuestra industria? </a:t>
              </a:r>
              <a:endPara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-CL" sz="12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Población joven cada vez más nativa digital y consciente de la importancia de la salud mental. Aumento de la sensación de soledad a pesar de la hiperconexión.</a:t>
              </a:r>
              <a:endParaRPr sz="1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3341778" y="1551850"/>
              <a:ext cx="3578700" cy="18378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s-CL" sz="1600" u="none" cap="none" strike="noStrike">
                  <a:solidFill>
                    <a:srgbClr val="FFFFFF"/>
                  </a:solidFill>
                  <a:highlight>
                    <a:srgbClr val="77C6FC"/>
                  </a:highlight>
                  <a:latin typeface="Corbel"/>
                  <a:ea typeface="Corbel"/>
                  <a:cs typeface="Corbel"/>
                  <a:sym typeface="Corbel"/>
                </a:rPr>
                <a:t>Leyes y regulación </a:t>
              </a:r>
              <a:endParaRPr b="0" i="0" sz="1600" u="none" cap="none" strike="noStrike">
                <a:solidFill>
                  <a:srgbClr val="FFFFFF"/>
                </a:solidFill>
                <a:highlight>
                  <a:srgbClr val="77C6FC"/>
                </a:highlight>
                <a:latin typeface="Corbel"/>
                <a:ea typeface="Corbel"/>
                <a:cs typeface="Corbel"/>
                <a:sym typeface="Corbe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CL" sz="1200" u="none" cap="none" strike="noStrike">
                  <a:solidFill>
                    <a:srgbClr val="888888"/>
                  </a:solidFill>
                  <a:latin typeface="Corbel"/>
                  <a:ea typeface="Corbel"/>
                  <a:cs typeface="Corbel"/>
                  <a:sym typeface="Corbel"/>
                </a:rPr>
                <a:t>¿Hay alguna tendencia legislativa que impacte la industria ahora o a futuro?</a:t>
              </a:r>
              <a:endPara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-CL" sz="12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Ley de Salud Mental en Chile (N° 21.331) que busca garantizar el acceso a la atención. Ley de Protección de Datos Personales, crítica para manejar información sensible de usuarios.</a:t>
              </a:r>
              <a:endParaRPr sz="1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6932008" y="1551850"/>
              <a:ext cx="3515100" cy="18378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s-CL" sz="1600" u="none" cap="none" strike="noStrike">
                  <a:solidFill>
                    <a:srgbClr val="FFFFFF"/>
                  </a:solidFill>
                  <a:highlight>
                    <a:srgbClr val="77C6FC"/>
                  </a:highlight>
                  <a:latin typeface="Corbel"/>
                  <a:ea typeface="Corbel"/>
                  <a:cs typeface="Corbel"/>
                  <a:sym typeface="Corbel"/>
                </a:rPr>
                <a:t>Entorno y Economía</a:t>
              </a:r>
              <a:endParaRPr b="0" i="0" sz="1600" u="none" cap="none" strike="noStrike">
                <a:solidFill>
                  <a:srgbClr val="FFFFFF"/>
                </a:solidFill>
                <a:highlight>
                  <a:srgbClr val="77C6FC"/>
                </a:highlight>
                <a:latin typeface="Corbel"/>
                <a:ea typeface="Corbel"/>
                <a:cs typeface="Corbel"/>
                <a:sym typeface="Corbe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CL" sz="1200" u="none" cap="none" strike="noStrike">
                  <a:solidFill>
                    <a:srgbClr val="888888"/>
                  </a:solidFill>
                  <a:latin typeface="Corbel"/>
                  <a:ea typeface="Corbel"/>
                  <a:cs typeface="Corbel"/>
                  <a:sym typeface="Corbel"/>
                </a:rPr>
                <a:t>¿Qué tendencias de la economía y del entorno impactan e impactarán en nuestro sector?</a:t>
              </a:r>
              <a:endParaRPr b="0" i="0" sz="12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-CL" sz="12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Incertidumbre económica que aumenta el estrés en los jóvenes. El alto costo de la terapia privada es una barrera importante. Crecimiento del mercado de apps de bienestar por suscripción.</a:t>
              </a:r>
              <a:endParaRPr sz="1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244900" y="5106138"/>
              <a:ext cx="3085200" cy="19881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s-CL" sz="1600" u="none" cap="none" strike="noStrike">
                  <a:solidFill>
                    <a:srgbClr val="FFFFFF"/>
                  </a:solidFill>
                  <a:highlight>
                    <a:srgbClr val="77C6FC"/>
                  </a:highlight>
                  <a:latin typeface="Corbel"/>
                  <a:ea typeface="Corbel"/>
                  <a:cs typeface="Corbel"/>
                  <a:sym typeface="Corbel"/>
                </a:rPr>
                <a:t>Necesidades de los clientes</a:t>
              </a:r>
              <a:endParaRPr b="0" i="0" sz="1600" u="none" cap="none" strike="noStrike">
                <a:solidFill>
                  <a:srgbClr val="494949"/>
                </a:solidFill>
                <a:highlight>
                  <a:srgbClr val="77C6FC"/>
                </a:highlight>
                <a:latin typeface="Corbel"/>
                <a:ea typeface="Corbel"/>
                <a:cs typeface="Corbel"/>
                <a:sym typeface="Corbe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CL" sz="1200" u="none" cap="none" strike="noStrike">
                  <a:solidFill>
                    <a:srgbClr val="666666"/>
                  </a:solidFill>
                  <a:latin typeface="Corbel"/>
                  <a:ea typeface="Corbel"/>
                  <a:cs typeface="Corbel"/>
                  <a:sym typeface="Corbel"/>
                </a:rPr>
                <a:t>¿Cuáles son las grandes necesidades de los clientes del sector? ¿Qué esperamos que necesitarán los clientes? </a:t>
              </a:r>
              <a:endParaRPr b="0" i="0" sz="1200" u="none" cap="none" strike="noStrike">
                <a:solidFill>
                  <a:srgbClr val="666666"/>
                </a:solidFill>
                <a:latin typeface="Corbel"/>
                <a:ea typeface="Corbel"/>
                <a:cs typeface="Corbel"/>
                <a:sym typeface="Corbe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-CL" sz="12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Buscan apoyo emocional que sea flexible (accesible 24/7), asequible (bajo costo o gratuito) y discreto (sin estigma). Desean herramientas prácticas para manejar la ansiedad y el estrés.</a:t>
              </a:r>
              <a:endParaRPr sz="1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5944025" y="4892775"/>
              <a:ext cx="4502700" cy="22014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s-CL" sz="1600" u="none" cap="none" strike="noStrike">
                  <a:solidFill>
                    <a:srgbClr val="FFFFFF"/>
                  </a:solidFill>
                  <a:highlight>
                    <a:srgbClr val="77C6FC"/>
                  </a:highlight>
                  <a:latin typeface="Corbel"/>
                  <a:ea typeface="Corbel"/>
                  <a:cs typeface="Corbel"/>
                  <a:sym typeface="Corbel"/>
                </a:rPr>
                <a:t>Incongruencias y problemas</a:t>
              </a:r>
              <a:endParaRPr b="0" i="0" sz="1600" u="none" cap="none" strike="noStrike">
                <a:solidFill>
                  <a:srgbClr val="7F7F7F"/>
                </a:solidFill>
                <a:highlight>
                  <a:srgbClr val="77C6FC"/>
                </a:highlight>
                <a:latin typeface="Corbel"/>
                <a:ea typeface="Corbel"/>
                <a:cs typeface="Corbel"/>
                <a:sym typeface="Corbe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CL" sz="1200" u="none" cap="none" strike="noStrike">
                  <a:solidFill>
                    <a:srgbClr val="666666"/>
                  </a:solidFill>
                  <a:latin typeface="Corbel"/>
                  <a:ea typeface="Corbel"/>
                  <a:cs typeface="Corbel"/>
                  <a:sym typeface="Corbel"/>
                </a:rPr>
                <a:t>¿En qué procesos vemos incongruencias hoy? ¿y a futuro?  </a:t>
              </a:r>
              <a:endParaRPr b="0" i="0" sz="1200" u="none" cap="none" strike="noStrike">
                <a:solidFill>
                  <a:srgbClr val="666666"/>
                </a:solidFill>
                <a:latin typeface="Corbel"/>
                <a:ea typeface="Corbel"/>
                <a:cs typeface="Corbel"/>
                <a:sym typeface="Corbe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CL" sz="1200" u="none" cap="none" strike="noStrike">
                  <a:solidFill>
                    <a:srgbClr val="666666"/>
                  </a:solidFill>
                  <a:latin typeface="Corbel"/>
                  <a:ea typeface="Corbel"/>
                  <a:cs typeface="Corbel"/>
                  <a:sym typeface="Corbel"/>
                </a:rPr>
                <a:t>¿Cuáles son los principales problemas o desafíos existentes en la especialidad? (proceso, fabricación, venta, gestión, otros).</a:t>
              </a:r>
              <a:endParaRPr b="0" i="0" sz="1200" u="none" cap="none" strike="noStrike">
                <a:solidFill>
                  <a:srgbClr val="666666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3341775" y="4892726"/>
              <a:ext cx="2590800" cy="22014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s-CL" sz="1600" u="none" cap="none" strike="noStrike">
                  <a:solidFill>
                    <a:srgbClr val="FFFFFF"/>
                  </a:solidFill>
                  <a:highlight>
                    <a:srgbClr val="77C6FC"/>
                  </a:highlight>
                  <a:latin typeface="Corbel"/>
                  <a:ea typeface="Corbel"/>
                  <a:cs typeface="Corbel"/>
                  <a:sym typeface="Corbel"/>
                </a:rPr>
                <a:t>Tendencias tecnológicas</a:t>
              </a:r>
              <a:endParaRPr b="0" i="0" sz="1600" u="none" cap="none" strike="noStrike">
                <a:solidFill>
                  <a:srgbClr val="494949"/>
                </a:solidFill>
                <a:highlight>
                  <a:srgbClr val="77C6FC"/>
                </a:highlight>
                <a:latin typeface="Corbel"/>
                <a:ea typeface="Corbel"/>
                <a:cs typeface="Corbel"/>
                <a:sym typeface="Corbe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CL" sz="1200" u="none" cap="none" strike="noStrike">
                  <a:solidFill>
                    <a:srgbClr val="666666"/>
                  </a:solidFill>
                  <a:latin typeface="Corbel"/>
                  <a:ea typeface="Corbel"/>
                  <a:cs typeface="Corbel"/>
                  <a:sym typeface="Corbel"/>
                </a:rPr>
                <a:t>¿Qué tendencias tecnológicas nos impactan hoy e impactarán a futuro en nuestro sector?</a:t>
              </a:r>
              <a:endParaRPr b="0" i="0" sz="1200" u="none" cap="none" strike="noStrike">
                <a:solidFill>
                  <a:srgbClr val="666666"/>
                </a:solidFill>
                <a:latin typeface="Corbel"/>
                <a:ea typeface="Corbel"/>
                <a:cs typeface="Corbel"/>
                <a:sym typeface="Corbe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>
                <a:solidFill>
                  <a:srgbClr val="666666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244900" y="3076549"/>
              <a:ext cx="3085200" cy="2029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s-CL" sz="1600" u="none" cap="none" strike="noStrike">
                  <a:solidFill>
                    <a:srgbClr val="FFFFFF"/>
                  </a:solidFill>
                  <a:highlight>
                    <a:srgbClr val="77C6FC"/>
                  </a:highlight>
                  <a:latin typeface="Corbel"/>
                  <a:ea typeface="Corbel"/>
                  <a:cs typeface="Corbel"/>
                  <a:sym typeface="Corbel"/>
                </a:rPr>
                <a:t>Competidores</a:t>
              </a:r>
              <a:endParaRPr b="0" i="0" sz="1600" u="none" cap="none" strike="noStrike">
                <a:solidFill>
                  <a:srgbClr val="FFFFFF"/>
                </a:solidFill>
                <a:highlight>
                  <a:srgbClr val="77C6FC"/>
                </a:highlight>
                <a:latin typeface="Corbel"/>
                <a:ea typeface="Corbel"/>
                <a:cs typeface="Corbel"/>
                <a:sym typeface="Corbe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CL" sz="1200" u="none" cap="none" strike="noStrike">
                  <a:solidFill>
                    <a:srgbClr val="888888"/>
                  </a:solidFill>
                  <a:latin typeface="Corbel"/>
                  <a:ea typeface="Corbel"/>
                  <a:cs typeface="Corbel"/>
                  <a:sym typeface="Corbel"/>
                </a:rPr>
                <a:t>¿Qué tendencias se observan en los competidores? ¿Cómo son los competidores actuales? ¿Cómo serán?</a:t>
              </a:r>
              <a:r>
                <a:rPr b="0" i="0" lang="es-CL" sz="1200" u="none" cap="none" strike="noStrike">
                  <a:solidFill>
                    <a:srgbClr val="494949"/>
                  </a:solidFill>
                  <a:latin typeface="Corbel"/>
                  <a:ea typeface="Corbel"/>
                  <a:cs typeface="Corbel"/>
                  <a:sym typeface="Corbel"/>
                </a:rPr>
                <a:t> </a:t>
              </a:r>
              <a:endParaRPr sz="1200">
                <a:solidFill>
                  <a:srgbClr val="494949"/>
                </a:solidFill>
                <a:latin typeface="Corbel"/>
                <a:ea typeface="Corbel"/>
                <a:cs typeface="Corbel"/>
                <a:sym typeface="Corbe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-CL" sz="12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Directos: Apps de terapia online como "BetterHelp" (internacional) o "Psicólogos Online CL".</a:t>
              </a:r>
              <a:endParaRPr sz="1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-CL" sz="12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Indirectos: Sistema público (CESFAM), psicólogos particulares, apps de meditación (Calm, Headspace), líneas de ayuda y ONGs.</a:t>
              </a:r>
              <a:endParaRPr sz="1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3341800" y="3409425"/>
              <a:ext cx="7105200" cy="14832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s-CL" sz="1600" u="none" cap="none" strike="noStrike">
                  <a:solidFill>
                    <a:srgbClr val="FFFFFF"/>
                  </a:solidFill>
                  <a:highlight>
                    <a:srgbClr val="77C6FC"/>
                  </a:highlight>
                  <a:latin typeface="Corbel"/>
                  <a:ea typeface="Corbel"/>
                  <a:cs typeface="Corbel"/>
                  <a:sym typeface="Corbel"/>
                </a:rPr>
                <a:t>INDUSTRIA (especialidad)</a:t>
              </a:r>
              <a:endParaRPr b="0" i="0" sz="1600" u="none" cap="none" strike="noStrike">
                <a:solidFill>
                  <a:srgbClr val="FFFFFF"/>
                </a:solidFill>
                <a:highlight>
                  <a:srgbClr val="77C6FC"/>
                </a:highlight>
                <a:latin typeface="Corbel"/>
                <a:ea typeface="Corbel"/>
                <a:cs typeface="Corbel"/>
                <a:sym typeface="Corbe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s-CL" sz="12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Especialidad: Informática/Salud:</a:t>
              </a:r>
              <a:endParaRPr sz="1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s-CL" sz="12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Auge de la "Health Tech" y la telemedicina. Uso creciente de IA para personalizar la experiencia del usuario. La ciberseguridad y la privacidad de los datos de salud son fundamentales.</a:t>
              </a:r>
              <a:endParaRPr sz="1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H.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H.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2023-12-18T17:06:19Z</dcterms:created>
  <dc:creator>Camilafernanda Varas Sanchez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0x010100F8A06B26220EBB4D9BE65A30CA11F66E</vt:lpwstr>
  </property>
  <property fmtid="{D5CDD505-2E9C-101B-9397-08002B2CF9AE}" pid="3" name="Order">
    <vt:r8>124300.0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  <property fmtid="{D5CDD505-2E9C-101B-9397-08002B2CF9AE}" pid="12" name="MediaServiceImageTags">
    <vt:lpwstr/>
  </property>
</Properties>
</file>