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Comfortaa SemiBold"/>
      <p:regular r:id="rId22"/>
      <p:bold r:id="rId23"/>
    </p:embeddedFont>
    <p:embeddedFont>
      <p:font typeface="Barlow Condensed"/>
      <p:regular r:id="rId24"/>
      <p:bold r:id="rId25"/>
      <p:italic r:id="rId26"/>
      <p:boldItalic r:id="rId27"/>
    </p:embeddedFont>
    <p:embeddedFont>
      <p:font typeface="Comfortaa Medium"/>
      <p:regular r:id="rId28"/>
      <p:bold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nIWH29b1FrE7NcVIhiMzF/87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C66649-D468-470A-99A7-F38A739C4B96}">
  <a:tblStyle styleId="{BDC66649-D468-470A-99A7-F38A739C4B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E8B156E3-C061-4B5F-9A1B-BA8C46964E6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BarlowCondensed-italic.fntdata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tableStyles" Target="tableStyles.xml"/><Relationship Id="rId34" Type="http://schemas.openxmlformats.org/officeDocument/2006/relationships/customXml" Target="../customXml/item2.xml"/><Relationship Id="rId25" Type="http://schemas.openxmlformats.org/officeDocument/2006/relationships/font" Target="fonts/BarlowCondensed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29" Type="http://schemas.openxmlformats.org/officeDocument/2006/relationships/font" Target="fonts/ComfortaaMedium-bold.fntdata"/><Relationship Id="rId16" Type="http://schemas.openxmlformats.org/officeDocument/2006/relationships/slide" Target="slides/slide11.xml"/><Relationship Id="rId24" Type="http://schemas.openxmlformats.org/officeDocument/2006/relationships/font" Target="fonts/BarlowCondensed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customschemas.google.com/relationships/presentationmetadata" Target="metadata"/><Relationship Id="rId23" Type="http://schemas.openxmlformats.org/officeDocument/2006/relationships/font" Target="fonts/ComfortaaSemiBold-bold.fntdata"/><Relationship Id="rId28" Type="http://schemas.openxmlformats.org/officeDocument/2006/relationships/font" Target="fonts/ComfortaaMedium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Comfortaa-bold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ComfortaaSemiBol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BarlowCondensed-boldItalic.fntdata"/><Relationship Id="rId30" Type="http://schemas.openxmlformats.org/officeDocument/2006/relationships/font" Target="fonts/Comfortaa-regular.fntdata"/><Relationship Id="rId14" Type="http://schemas.openxmlformats.org/officeDocument/2006/relationships/slide" Target="slides/slide9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046a1d45a_0_0:notes"/>
          <p:cNvSpPr/>
          <p:nvPr>
            <p:ph idx="2" type="sldImg"/>
          </p:nvPr>
        </p:nvSpPr>
        <p:spPr>
          <a:xfrm>
            <a:off x="1244239" y="977515"/>
            <a:ext cx="3732900" cy="263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046a1d45a_0_0:notes"/>
          <p:cNvSpPr txBox="1"/>
          <p:nvPr>
            <p:ph idx="1" type="body"/>
          </p:nvPr>
        </p:nvSpPr>
        <p:spPr>
          <a:xfrm>
            <a:off x="622119" y="3763433"/>
            <a:ext cx="4977000" cy="30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b046a1d45a_0_0:notes"/>
          <p:cNvSpPr txBox="1"/>
          <p:nvPr>
            <p:ph idx="12" type="sldNum"/>
          </p:nvPr>
        </p:nvSpPr>
        <p:spPr>
          <a:xfrm>
            <a:off x="3523899" y="7427758"/>
            <a:ext cx="2695800" cy="392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046a1d45a_0_98:notes"/>
          <p:cNvSpPr/>
          <p:nvPr>
            <p:ph idx="2" type="sldImg"/>
          </p:nvPr>
        </p:nvSpPr>
        <p:spPr>
          <a:xfrm>
            <a:off x="1244239" y="977515"/>
            <a:ext cx="3732900" cy="263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046a1d45a_0_98:notes"/>
          <p:cNvSpPr txBox="1"/>
          <p:nvPr>
            <p:ph idx="1" type="body"/>
          </p:nvPr>
        </p:nvSpPr>
        <p:spPr>
          <a:xfrm>
            <a:off x="622119" y="3763433"/>
            <a:ext cx="4977000" cy="30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b046a1d45a_0_98:notes"/>
          <p:cNvSpPr txBox="1"/>
          <p:nvPr>
            <p:ph idx="12" type="sldNum"/>
          </p:nvPr>
        </p:nvSpPr>
        <p:spPr>
          <a:xfrm>
            <a:off x="3523899" y="7427758"/>
            <a:ext cx="2695800" cy="392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b65d1da04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b65d1da0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bb65d1da0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629841" y="678112"/>
            <a:ext cx="2949178" cy="169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200"/>
              <a:buFont typeface="Barlow Condense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3885009" y="1306263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629841" y="23683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629841" y="88827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200"/>
              <a:buFont typeface="Barlow Condense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/>
          <p:nvPr>
            <p:ph idx="2" type="pic"/>
          </p:nvPr>
        </p:nvSpPr>
        <p:spPr>
          <a:xfrm>
            <a:off x="3887391" y="1397726"/>
            <a:ext cx="4629150" cy="44633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629841" y="2521130"/>
            <a:ext cx="2949178" cy="3347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628650" y="365126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 rot="5400000">
            <a:off x="2620145" y="-43045"/>
            <a:ext cx="390371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lo el título">
  <p:cSld name="1_Solo el títul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1964155" y="2408058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4400"/>
              <a:buFont typeface="Barlow Condense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2855902" y="3858879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0" i="1" sz="24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 showMasterSp="0">
  <p:cSld name="1_Title and body 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1_Table of conten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1_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1_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 showMasterSp="0">
  <p:cSld name="1_Six columns of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 showMasterSp="0">
  <p:cSld name="1_Three columns of text 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 showMasterSp="0">
  <p:cSld name="1_Three columns of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 showMasterSp="0">
  <p:cSld name="1_Main point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lo el título">
  <p:cSld name="2_Solo el títul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/>
          <p:nvPr>
            <p:ph type="title"/>
          </p:nvPr>
        </p:nvSpPr>
        <p:spPr>
          <a:xfrm>
            <a:off x="1964155" y="2408058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4400"/>
              <a:buFont typeface="Barlow Condense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" type="body"/>
          </p:nvPr>
        </p:nvSpPr>
        <p:spPr>
          <a:xfrm>
            <a:off x="2855902" y="3858879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0" i="1" sz="24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 showMasterSp="0">
  <p:cSld name="1_Title and body 3 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 showMasterSp="0">
  <p:cSld name="1_Six columns of text 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showMasterSp="0">
  <p:cSld name="1_Table of contents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1_Section header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1_Title and body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 showMasterSp="0">
  <p:cSld name="1_Three columns of text 2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 showMasterSp="0">
  <p:cSld name="1_Three columns of text 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 showMasterSp="0">
  <p:cSld name="1_Main point 2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 1" showMasterSp="0">
  <p:cSld name="Six columns of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2b046a1d45a_0_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03825" y="6229925"/>
            <a:ext cx="2612425" cy="7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2b046a1d45a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085" y="6313900"/>
            <a:ext cx="1556230" cy="47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6000"/>
              <a:buFont typeface="Barlow Condense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subTitle"/>
          </p:nvPr>
        </p:nvSpPr>
        <p:spPr>
          <a:xfrm>
            <a:off x="685800" y="3602037"/>
            <a:ext cx="7772400" cy="21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628650" y="365126"/>
            <a:ext cx="5798276" cy="158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628650" y="1948450"/>
            <a:ext cx="7886700" cy="3903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6000"/>
              <a:buFont typeface="Barlow Condense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C6FC"/>
              </a:buClr>
              <a:buSzPts val="2400"/>
              <a:buNone/>
              <a:defRPr b="0" i="1" sz="2400">
                <a:solidFill>
                  <a:srgbClr val="77C6FC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628650" y="365126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629841" y="365126"/>
            <a:ext cx="56867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1" sz="2400">
                <a:solidFill>
                  <a:srgbClr val="49494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C6FC"/>
              </a:buClr>
              <a:buSzPts val="2800"/>
              <a:buChar char="•"/>
              <a:defRPr>
                <a:solidFill>
                  <a:srgbClr val="77C6F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2400"/>
              <a:buChar char="•"/>
              <a:defRPr>
                <a:solidFill>
                  <a:srgbClr val="49494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2000"/>
              <a:buChar char="•"/>
              <a:defRPr>
                <a:solidFill>
                  <a:srgbClr val="49494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1800"/>
              <a:buChar char="•"/>
              <a:defRPr>
                <a:solidFill>
                  <a:srgbClr val="49494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1800"/>
              <a:buChar char="•"/>
              <a:defRPr>
                <a:solidFill>
                  <a:srgbClr val="49494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1" sz="2400">
                <a:solidFill>
                  <a:srgbClr val="49494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C6FC"/>
              </a:buClr>
              <a:buSzPts val="2800"/>
              <a:buChar char="•"/>
              <a:defRPr>
                <a:solidFill>
                  <a:srgbClr val="77C6FC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2400"/>
              <a:buChar char="•"/>
              <a:defRPr>
                <a:solidFill>
                  <a:srgbClr val="494949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2000"/>
              <a:buChar char="•"/>
              <a:defRPr>
                <a:solidFill>
                  <a:srgbClr val="494949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1800"/>
              <a:buChar char="•"/>
              <a:defRPr>
                <a:solidFill>
                  <a:srgbClr val="494949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94949"/>
              </a:buClr>
              <a:buSzPts val="1800"/>
              <a:buChar char="•"/>
              <a:defRPr>
                <a:solidFill>
                  <a:srgbClr val="49494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1964155" y="2408058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4400"/>
              <a:buFont typeface="Barlow Condense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2855902" y="3858879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94949"/>
              </a:buClr>
              <a:buSzPts val="2400"/>
              <a:buNone/>
              <a:defRPr b="0" i="1" sz="2400">
                <a:solidFill>
                  <a:srgbClr val="494949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5.png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6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31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7.xml"/><Relationship Id="rId3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10.xml"/><Relationship Id="rId35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9.xml"/><Relationship Id="rId3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12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3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28650" y="365126"/>
            <a:ext cx="5651834" cy="122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4400"/>
              <a:buFont typeface="Barlow Condensed"/>
              <a:buNone/>
              <a:defRPr b="1" i="0" sz="4400" u="none" cap="none" strike="noStrike">
                <a:solidFill>
                  <a:srgbClr val="C582F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28650" y="1948450"/>
            <a:ext cx="7886700" cy="3903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7"/>
          <p:cNvGrpSpPr/>
          <p:nvPr/>
        </p:nvGrpSpPr>
        <p:grpSpPr>
          <a:xfrm>
            <a:off x="5884447" y="5987104"/>
            <a:ext cx="2657038" cy="464650"/>
            <a:chOff x="6002010" y="6164149"/>
            <a:chExt cx="2657038" cy="464650"/>
          </a:xfrm>
        </p:grpSpPr>
        <p:pic>
          <p:nvPicPr>
            <p:cNvPr id="13" name="Google Shape;13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7381934" y="6280535"/>
              <a:ext cx="1277114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02010" y="6164149"/>
              <a:ext cx="1363812" cy="4162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17"/>
          <p:cNvGrpSpPr/>
          <p:nvPr/>
        </p:nvGrpSpPr>
        <p:grpSpPr>
          <a:xfrm>
            <a:off x="5884447" y="5987104"/>
            <a:ext cx="2657038" cy="464650"/>
            <a:chOff x="6002010" y="6164149"/>
            <a:chExt cx="2657038" cy="464650"/>
          </a:xfrm>
        </p:grpSpPr>
        <p:pic>
          <p:nvPicPr>
            <p:cNvPr id="16" name="Google Shape;16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7381934" y="6280535"/>
              <a:ext cx="1277114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02010" y="6164149"/>
              <a:ext cx="1363812" cy="4162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Google Shape;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3878" y="365126"/>
            <a:ext cx="2157607" cy="4702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046a1d45a_0_0"/>
          <p:cNvSpPr txBox="1"/>
          <p:nvPr/>
        </p:nvSpPr>
        <p:spPr>
          <a:xfrm>
            <a:off x="52874" y="71301"/>
            <a:ext cx="90051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9775" lIns="79775" spcFirstLastPara="1" rIns="79775" wrap="square" tIns="79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s-CL" sz="33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BITÁCORA EA</a:t>
            </a:r>
            <a:r>
              <a:rPr b="1" lang="es-CL" sz="3300">
                <a:solidFill>
                  <a:srgbClr val="FFFFFF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i="0" lang="es-CL" sz="4200" u="none" cap="none" strike="noStrike">
                <a:solidFill>
                  <a:srgbClr val="FFFFFF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i="0" sz="4200" u="none" cap="none" strike="noStrike">
              <a:solidFill>
                <a:srgbClr val="FFFFFF"/>
              </a:solidFill>
              <a:highlight>
                <a:srgbClr val="77C6FC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1" lang="es-CL" sz="1900" u="none" cap="none" strike="noStrike">
                <a:solidFill>
                  <a:srgbClr val="77C6FC"/>
                </a:solidFill>
                <a:latin typeface="Comfortaa"/>
                <a:ea typeface="Comfortaa"/>
                <a:cs typeface="Comfortaa"/>
                <a:sym typeface="Comfortaa"/>
              </a:rPr>
              <a:t>de registro de actividades realizadas en clases  </a:t>
            </a:r>
            <a:endParaRPr b="1" i="1" sz="1900" u="none" cap="none" strike="noStrike">
              <a:solidFill>
                <a:srgbClr val="77C6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8" name="Google Shape;88;g2b046a1d45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32" y="2326810"/>
            <a:ext cx="7061137" cy="21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b046a1d45a_0_0"/>
          <p:cNvSpPr/>
          <p:nvPr/>
        </p:nvSpPr>
        <p:spPr>
          <a:xfrm>
            <a:off x="4208938" y="5754619"/>
            <a:ext cx="2272800" cy="109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9775" lIns="79775" spcFirstLastPara="1" rIns="79775" wrap="square" tIns="79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5.</a:t>
            </a: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 EVIDENCIAS Y CONCLUSIONES </a:t>
            </a:r>
            <a:endParaRPr b="1" sz="2400">
              <a:solidFill>
                <a:schemeClr val="lt1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DE  ENTREVISTAS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23904" l="28407" r="61752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omfortaa Medium"/>
              <a:buChar char="●"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Incorpora fotografías o capturas de pantalla en caso de hacer la entrevista por alguna plataforma.</a:t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omfortaa Medium"/>
              <a:buChar char="●"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Registra las notas de cosas relevantes que mencionó el entrevistado.</a:t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omfortaa Medium"/>
              <a:buChar char="●"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Principales conclusiones de las entrevistas. Datos relevantes:</a:t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11"/>
          <p:cNvGraphicFramePr/>
          <p:nvPr/>
        </p:nvGraphicFramePr>
        <p:xfrm>
          <a:off x="172117" y="150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{E8B156E3-C061-4B5F-9A1B-BA8C46964E66}</a:tableStyleId>
              </a:tblPr>
              <a:tblGrid>
                <a:gridCol w="1309675"/>
                <a:gridCol w="987400"/>
                <a:gridCol w="2077725"/>
                <a:gridCol w="2187350"/>
                <a:gridCol w="2187350"/>
              </a:tblGrid>
              <a:tr h="45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OBJETIVOS ESPECÍFICOS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EMPRESA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Empresa 1</a:t>
                      </a:r>
                      <a:endParaRPr sz="2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Empresa 2</a:t>
                      </a:r>
                      <a:endParaRPr sz="2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Empresa 3</a:t>
                      </a:r>
                      <a:endParaRPr sz="20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solidFill>
                      <a:srgbClr val="494949"/>
                    </a:solidFill>
                  </a:tcPr>
                </a:tc>
              </a:tr>
              <a:tr h="753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i="0" lang="es-CL" sz="1200" u="none" cap="none" strike="noStrike">
                          <a:solidFill>
                            <a:srgbClr val="66666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 específico 1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</a:tr>
              <a:tr h="753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i="0" lang="es-CL" sz="1200" u="none" cap="none" strike="noStrike">
                          <a:solidFill>
                            <a:srgbClr val="66666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 específico 2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</a:tr>
              <a:tr h="9421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i="0" lang="es-CL" sz="1200" u="none" cap="none" strike="noStrike">
                          <a:solidFill>
                            <a:srgbClr val="66666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 específico 3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</a:tr>
              <a:tr h="753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i="0" lang="es-CL" sz="1200" u="none" cap="none" strike="noStrike">
                          <a:solidFill>
                            <a:srgbClr val="666666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Objetivo específico 4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20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152400" marB="152400" marR="152400" marL="152400" anchor="ctr"/>
                </a:tc>
              </a:tr>
            </a:tbl>
          </a:graphicData>
        </a:graphic>
      </p:graphicFrame>
      <p:sp>
        <p:nvSpPr>
          <p:cNvPr id="193" name="Google Shape;193;p11"/>
          <p:cNvSpPr txBox="1"/>
          <p:nvPr/>
        </p:nvSpPr>
        <p:spPr>
          <a:xfrm>
            <a:off x="172050" y="5257200"/>
            <a:ext cx="8749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 Medium"/>
              <a:buNone/>
            </a:pPr>
            <a:r>
              <a:rPr b="1" lang="es-CL" sz="16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Mejores Prácticas. Conclusión:</a:t>
            </a:r>
            <a:endParaRPr b="1" sz="12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 Medium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6</a:t>
            </a: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 BENCHMARKING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cxnSp>
        <p:nvCxnSpPr>
          <p:cNvPr id="196" name="Google Shape;196;p11"/>
          <p:cNvCxnSpPr/>
          <p:nvPr/>
        </p:nvCxnSpPr>
        <p:spPr>
          <a:xfrm>
            <a:off x="219800" y="5187450"/>
            <a:ext cx="87483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/>
        </p:nvSpPr>
        <p:spPr>
          <a:xfrm>
            <a:off x="336125" y="1916832"/>
            <a:ext cx="857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Comfortaa Medium"/>
              <a:buNone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Incorpore aquí su evidencia, bocetos, maqueta, entre otros.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281275" y="639900"/>
            <a:ext cx="6635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7.1 PRODUCTO MÍNIMO VIABLE</a:t>
            </a: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/>
        </p:nvSpPr>
        <p:spPr>
          <a:xfrm>
            <a:off x="383675" y="2348880"/>
            <a:ext cx="857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Comfortaa Medium"/>
              <a:buNone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Incorpore aquí su evidencia de la publicación realizada.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3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7.2 VALIDACIÓN DEL PRODUCTO MÍNIMO VIABLE (publicación)</a:t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>
            <a:off x="282300" y="1767037"/>
            <a:ext cx="8579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7C6FC"/>
              </a:buClr>
              <a:buSzPts val="1600"/>
              <a:buFont typeface="Comfortaa Medium"/>
              <a:buNone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Resultados: ¿Se cumplió el criterio de éxito?</a:t>
            </a:r>
            <a:endParaRPr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Conclusiones.</a:t>
            </a:r>
            <a:endParaRPr>
              <a:solidFill>
                <a:srgbClr val="6666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7.3 VA</a:t>
            </a: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LIDACIÓN DEL PRODUCTO MÍNIMO VIABLE (resultados)</a:t>
            </a: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15"/>
          <p:cNvGraphicFramePr/>
          <p:nvPr/>
        </p:nvGraphicFramePr>
        <p:xfrm>
          <a:off x="391632" y="1632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{E8B156E3-C061-4B5F-9A1B-BA8C46964E66}</a:tableStyleId>
              </a:tblPr>
              <a:tblGrid>
                <a:gridCol w="8360750"/>
              </a:tblGrid>
              <a:tr h="901750"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800"/>
                        <a:buFont typeface="Comfortaa Medium"/>
                        <a:buAutoNum type="arabicPeriod"/>
                      </a:pPr>
                      <a:r>
                        <a:rPr lang="es-CL" sz="1800">
                          <a:solidFill>
                            <a:srgbClr val="666666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Introducción: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45725" marB="45725" marR="91450" marL="91450"/>
                </a:tc>
              </a:tr>
              <a:tr h="901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666666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2. Problema: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3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666666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3. Solución: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>
                          <a:solidFill>
                            <a:srgbClr val="666666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4. Cierre: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666666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8</a:t>
            </a: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 ELEVATOR PITCH</a:t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idx="4294967295" type="subTitle"/>
          </p:nvPr>
        </p:nvSpPr>
        <p:spPr>
          <a:xfrm>
            <a:off x="243153" y="2082960"/>
            <a:ext cx="8533462" cy="7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8000" u="none" cap="none" strike="noStrike">
                <a:solidFill>
                  <a:schemeClr val="lt1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BITÁCORA</a:t>
            </a:r>
            <a:r>
              <a:rPr b="1" i="0" lang="es-CL" sz="8000" u="none" cap="none" strike="noStrike">
                <a:solidFill>
                  <a:srgbClr val="77C6FC"/>
                </a:solidFill>
                <a:highlight>
                  <a:srgbClr val="77C6FC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000" u="none" cap="none" strike="noStrike">
                <a:solidFill>
                  <a:srgbClr val="77C6FC"/>
                </a:solidFill>
                <a:latin typeface="Comfortaa"/>
                <a:ea typeface="Comfortaa"/>
                <a:cs typeface="Comfortaa"/>
                <a:sym typeface="Comfortaa"/>
              </a:rPr>
              <a:t>REGISTRO DE ACTIVIDADES CLASE A CLASE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15875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77C6F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5875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77C6F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1123112" y="3836958"/>
            <a:ext cx="68977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200">
                <a:solidFill>
                  <a:srgbClr val="C582F4"/>
                </a:solidFill>
                <a:latin typeface="Comfortaa"/>
                <a:ea typeface="Comfortaa"/>
                <a:cs typeface="Comfortaa"/>
                <a:sym typeface="Comfortaa"/>
              </a:rPr>
              <a:t>EXPERIENCIA APRENDIZAJE 2</a:t>
            </a:r>
            <a:endParaRPr b="1" sz="1800">
              <a:solidFill>
                <a:srgbClr val="C582F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289672" y="5229200"/>
            <a:ext cx="4564655" cy="798245"/>
            <a:chOff x="6002010" y="6164149"/>
            <a:chExt cx="2657038" cy="464650"/>
          </a:xfrm>
        </p:grpSpPr>
        <p:pic>
          <p:nvPicPr>
            <p:cNvPr id="240" name="Google Shape;24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81934" y="6280535"/>
              <a:ext cx="1277114" cy="348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02010" y="6164149"/>
              <a:ext cx="1363812" cy="4162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g2b046a1d45a_0_98"/>
          <p:cNvGraphicFramePr/>
          <p:nvPr/>
        </p:nvGraphicFramePr>
        <p:xfrm>
          <a:off x="2936541" y="888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{BDC66649-D468-470A-99A7-F38A739C4B96}</a:tableStyleId>
              </a:tblPr>
              <a:tblGrid>
                <a:gridCol w="2876275"/>
                <a:gridCol w="2876275"/>
              </a:tblGrid>
              <a:tr h="80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rPr lang="es-CL" sz="1800" u="none" cap="none" strike="noStrike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NOMBRE DE LOS INTEGRANTES</a:t>
                      </a:r>
                      <a:endParaRPr sz="1800" u="none" cap="none" strike="noStrike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rPr lang="es-CL" sz="18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ROL/ </a:t>
                      </a:r>
                      <a:endParaRPr sz="18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582F4"/>
                        </a:buClr>
                        <a:buSzPts val="1800"/>
                        <a:buFont typeface="Barlow Condensed"/>
                        <a:buNone/>
                      </a:pPr>
                      <a:r>
                        <a:rPr lang="es-CL" sz="1800">
                          <a:solidFill>
                            <a:srgbClr val="FFFFFF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COMPROMISO</a:t>
                      </a:r>
                      <a:endParaRPr sz="18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48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g2b046a1d45a_0_98"/>
          <p:cNvSpPr/>
          <p:nvPr/>
        </p:nvSpPr>
        <p:spPr>
          <a:xfrm>
            <a:off x="240346" y="224649"/>
            <a:ext cx="2199000" cy="6408600"/>
          </a:xfrm>
          <a:prstGeom prst="roundRect">
            <a:avLst>
              <a:gd fmla="val 6172" name="adj"/>
            </a:avLst>
          </a:prstGeom>
          <a:solidFill>
            <a:srgbClr val="C582F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300" lIns="68600" spcFirstLastPara="1" rIns="686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EA</a:t>
            </a:r>
            <a:r>
              <a:rPr b="1" lang="es-CL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"/>
              <a:buNone/>
            </a:pPr>
            <a:r>
              <a:rPr b="1" lang="es-CL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PROPONE UNA SOLUCIÓN INNOVADORA DE ACUERDO A SU ESPECIALIDAD</a:t>
            </a:r>
            <a:endParaRPr b="0" i="0" sz="18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702825" y="224650"/>
            <a:ext cx="6172200" cy="6408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1600"/>
              <a:buFont typeface="Comfortaa Medium"/>
              <a:buNone/>
            </a:pPr>
            <a:r>
              <a:rPr b="1" i="0" lang="es-CL" sz="2400" u="none" cap="none" strike="noStrike">
                <a:solidFill>
                  <a:srgbClr val="C582F4"/>
                </a:solidFill>
                <a:latin typeface="Comfortaa"/>
                <a:ea typeface="Comfortaa"/>
                <a:cs typeface="Comfortaa"/>
                <a:sym typeface="Comfortaa"/>
              </a:rPr>
              <a:t>Esta bitácora de registro de actividades contiene:</a:t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1. Generación de ideas.</a:t>
            </a:r>
            <a:endParaRPr sz="16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2. Categorización de ideas y elección.</a:t>
            </a:r>
            <a:endParaRPr sz="16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3. Propuesta de valor.</a:t>
            </a:r>
            <a:endParaRPr sz="16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4. Pauta de entrevistas.</a:t>
            </a:r>
            <a:endParaRPr sz="16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5. Evidencia y conclusiones de la entrevista.</a:t>
            </a:r>
            <a:endParaRPr sz="16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6 Benchmarking.</a:t>
            </a:r>
            <a:endParaRPr sz="16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7. Desarrollo del PMV.</a:t>
            </a:r>
            <a:endParaRPr sz="16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8. Validación de la propuesta de valor.</a:t>
            </a:r>
            <a:endParaRPr sz="1600"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40346" y="224649"/>
            <a:ext cx="2199000" cy="6408600"/>
          </a:xfrm>
          <a:prstGeom prst="roundRect">
            <a:avLst>
              <a:gd fmla="val 6172" name="adj"/>
            </a:avLst>
          </a:prstGeom>
          <a:solidFill>
            <a:srgbClr val="C582F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300" lIns="68600" spcFirstLastPara="1" rIns="686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EA</a:t>
            </a:r>
            <a:r>
              <a:rPr b="1" lang="es-CL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CL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PROPONE UNA SOLUCIÓN INNOVADORA DE ACUERDO A SU ESPECIALIDAD</a:t>
            </a:r>
            <a:endParaRPr b="0" i="0" sz="18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281274" y="639890"/>
            <a:ext cx="74256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1. </a:t>
            </a:r>
            <a:r>
              <a:rPr b="1" i="0" lang="es-CL" sz="2400" u="none" cap="none" strike="noStrike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GENERACIÓN DE IDEAS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23904" l="28407" r="61752" t="43404"/>
          <a:stretch/>
        </p:blipFill>
        <p:spPr>
          <a:xfrm>
            <a:off x="8116679" y="176932"/>
            <a:ext cx="584443" cy="102922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4498428" y="1305274"/>
            <a:ext cx="0" cy="5031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lgDash"/>
            <a:round/>
            <a:headEnd len="med" w="med" type="triangle"/>
            <a:tailEnd len="med" w="med" type="triangle"/>
          </a:ln>
        </p:spPr>
      </p:cxnSp>
      <p:cxnSp>
        <p:nvCxnSpPr>
          <p:cNvPr id="117" name="Google Shape;117;p6"/>
          <p:cNvCxnSpPr/>
          <p:nvPr/>
        </p:nvCxnSpPr>
        <p:spPr>
          <a:xfrm>
            <a:off x="1186060" y="3667173"/>
            <a:ext cx="65391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lgDash"/>
            <a:round/>
            <a:headEnd len="med" w="med" type="triangle"/>
            <a:tailEnd len="med" w="med" type="triangle"/>
          </a:ln>
        </p:spPr>
      </p:cxnSp>
      <p:sp>
        <p:nvSpPr>
          <p:cNvPr id="118" name="Google Shape;118;p6"/>
          <p:cNvSpPr txBox="1"/>
          <p:nvPr/>
        </p:nvSpPr>
        <p:spPr>
          <a:xfrm>
            <a:off x="2985676" y="1152875"/>
            <a:ext cx="14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0" u="none" cap="none" strike="noStrike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+ Factibilidad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7279199" y="3245709"/>
            <a:ext cx="167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+ Creatividad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281274" y="639890"/>
            <a:ext cx="74256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.1 CATEGORIZACIÓN DE IDEAS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192599" y="3245709"/>
            <a:ext cx="167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-</a:t>
            </a:r>
            <a:r>
              <a:rPr lang="es-CL" sz="1400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Creatividad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985676" y="6105875"/>
            <a:ext cx="14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-</a:t>
            </a:r>
            <a:r>
              <a:rPr b="0" i="0" lang="es-CL" sz="1400" u="none" cap="none" strike="noStrike">
                <a:solidFill>
                  <a:srgbClr val="3B3B3B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Factibilidad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2.2 ELECCIÓN DE LA IDEA FINAL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97250" y="1562100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Descripción de la idea elegida</a:t>
            </a:r>
            <a:endParaRPr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40" y="1628800"/>
            <a:ext cx="8932656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/>
          <p:nvPr/>
        </p:nvSpPr>
        <p:spPr>
          <a:xfrm>
            <a:off x="899592" y="1844824"/>
            <a:ext cx="936104" cy="36004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1259632" y="1981808"/>
            <a:ext cx="936104" cy="36004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1522748" y="2136484"/>
            <a:ext cx="936104" cy="36004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6613140" y="4937540"/>
            <a:ext cx="936104" cy="36004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6973180" y="5074524"/>
            <a:ext cx="936104" cy="36004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7236296" y="5229200"/>
            <a:ext cx="936104" cy="36004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7189204" y="3876704"/>
            <a:ext cx="936104" cy="36004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7549244" y="4013688"/>
            <a:ext cx="936104" cy="36004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812360" y="4168364"/>
            <a:ext cx="936104" cy="36004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6123826" y="1819480"/>
            <a:ext cx="936104" cy="36004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6483866" y="1956464"/>
            <a:ext cx="936104" cy="36004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6746982" y="2111140"/>
            <a:ext cx="936104" cy="360040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276436" y="3689378"/>
            <a:ext cx="936104" cy="36004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636476" y="3826362"/>
            <a:ext cx="936104" cy="36004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899592" y="3981038"/>
            <a:ext cx="936104" cy="36004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2530398" y="5488260"/>
            <a:ext cx="936104" cy="36004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2890438" y="5625244"/>
            <a:ext cx="936104" cy="36004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3153554" y="5779920"/>
            <a:ext cx="936104" cy="360040"/>
          </a:xfrm>
          <a:prstGeom prst="rect">
            <a:avLst/>
          </a:prstGeom>
          <a:solidFill>
            <a:srgbClr val="77C6F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3.1 LIENZO PROPUESTA DE VALOR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4294967295" type="title"/>
          </p:nvPr>
        </p:nvSpPr>
        <p:spPr>
          <a:xfrm>
            <a:off x="138158" y="538445"/>
            <a:ext cx="7383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82F4"/>
              </a:buClr>
              <a:buSzPts val="3600"/>
              <a:buFont typeface="Barlow"/>
              <a:buNone/>
            </a:pPr>
            <a:r>
              <a:rPr lang="es-CL" sz="2400">
                <a:solidFill>
                  <a:schemeClr val="lt1"/>
                </a:solidFill>
                <a:highlight>
                  <a:srgbClr val="C582F4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3.2 PROPUESTA DE VALOR</a:t>
            </a:r>
            <a:endParaRPr sz="2400">
              <a:solidFill>
                <a:schemeClr val="lt1"/>
              </a:solidFill>
              <a:highlight>
                <a:srgbClr val="C582F4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23904" l="28406" r="61753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66666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En equipos, redactar propuesta de valor considerando lo siguiente:</a:t>
            </a:r>
            <a:endParaRPr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>
                <a:solidFill>
                  <a:srgbClr val="666666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Para  (segmento de clientes) que busca/necesita (necesidad) mi producto o servicio es (descripción) y (cómo se espera cubrir esa necesidad). </a:t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b65d1da04_0_2"/>
          <p:cNvSpPr txBox="1"/>
          <p:nvPr/>
        </p:nvSpPr>
        <p:spPr>
          <a:xfrm>
            <a:off x="416160" y="1765879"/>
            <a:ext cx="23736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s-CL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Nombre entrevistado:</a:t>
            </a:r>
            <a:endParaRPr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s-CL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Edad: </a:t>
            </a:r>
            <a:endParaRPr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s-CL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Género: </a:t>
            </a:r>
            <a:endParaRPr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s-CL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Ocupación: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FFFFFF"/>
              </a:solidFill>
              <a:highlight>
                <a:srgbClr val="C582F4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g2bb65d1da04_0_2"/>
          <p:cNvSpPr txBox="1"/>
          <p:nvPr/>
        </p:nvSpPr>
        <p:spPr>
          <a:xfrm>
            <a:off x="3033349" y="1577425"/>
            <a:ext cx="58899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L" sz="1600" u="none" cap="none" strike="noStrike">
                <a:solidFill>
                  <a:srgbClr val="C582F4"/>
                </a:solidFill>
                <a:latin typeface="Comfortaa"/>
                <a:ea typeface="Comfortaa"/>
                <a:cs typeface="Comfortaa"/>
                <a:sym typeface="Comfortaa"/>
              </a:rPr>
              <a:t>Preguntas </a:t>
            </a:r>
            <a:r>
              <a:rPr b="1" lang="es-CL" sz="1600">
                <a:solidFill>
                  <a:srgbClr val="C582F4"/>
                </a:solidFill>
                <a:latin typeface="Comfortaa"/>
                <a:ea typeface="Comfortaa"/>
                <a:cs typeface="Comfortaa"/>
                <a:sym typeface="Comfortaa"/>
              </a:rPr>
              <a:t>(al menos 6)</a:t>
            </a:r>
            <a:endParaRPr b="1" i="0" sz="1400" u="sng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1-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2-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3-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4-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5-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-CL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6-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3" name="Google Shape;173;g2bb65d1da04_0_2"/>
          <p:cNvCxnSpPr/>
          <p:nvPr/>
        </p:nvCxnSpPr>
        <p:spPr>
          <a:xfrm>
            <a:off x="2857500" y="1758450"/>
            <a:ext cx="14700" cy="3927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g2bb65d1da04_0_2"/>
          <p:cNvSpPr txBox="1"/>
          <p:nvPr/>
        </p:nvSpPr>
        <p:spPr>
          <a:xfrm>
            <a:off x="281275" y="639900"/>
            <a:ext cx="7891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fortaa"/>
              <a:buNone/>
            </a:pP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b="1" lang="es-CL" sz="2400">
                <a:solidFill>
                  <a:schemeClr val="lt1"/>
                </a:solidFill>
                <a:highlight>
                  <a:srgbClr val="C582F4"/>
                </a:highlight>
                <a:latin typeface="Comfortaa"/>
                <a:ea typeface="Comfortaa"/>
                <a:cs typeface="Comfortaa"/>
                <a:sym typeface="Comfortaa"/>
              </a:rPr>
              <a:t> PAUTA DE ENTREVISTAS</a:t>
            </a:r>
            <a:endParaRPr/>
          </a:p>
        </p:txBody>
      </p:sp>
      <p:pic>
        <p:nvPicPr>
          <p:cNvPr id="175" name="Google Shape;175;g2bb65d1da04_0_2"/>
          <p:cNvPicPr preferRelativeResize="0"/>
          <p:nvPr/>
        </p:nvPicPr>
        <p:blipFill rotWithShape="1">
          <a:blip r:embed="rId3">
            <a:alphaModFix/>
          </a:blip>
          <a:srcRect b="23904" l="28407" r="61752" t="43404"/>
          <a:stretch/>
        </p:blipFill>
        <p:spPr>
          <a:xfrm>
            <a:off x="8172400" y="219225"/>
            <a:ext cx="499826" cy="9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bb65d1da04_0_2"/>
          <p:cNvSpPr/>
          <p:nvPr/>
        </p:nvSpPr>
        <p:spPr>
          <a:xfrm>
            <a:off x="197250" y="1527775"/>
            <a:ext cx="8749500" cy="51435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H.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A06B26220EBB4D9BE65A30CA11F66E" ma:contentTypeVersion="14" ma:contentTypeDescription="Crear nuevo documento." ma:contentTypeScope="" ma:versionID="4b52e62b611dcdf29f427296ee75b61c">
  <xsd:schema xmlns:xsd="http://www.w3.org/2001/XMLSchema" xmlns:xs="http://www.w3.org/2001/XMLSchema" xmlns:p="http://schemas.microsoft.com/office/2006/metadata/properties" xmlns:ns2="d24ddc22-0ba6-40e6-b8c5-bac8505fbea3" xmlns:ns3="98c3be56-881a-4563-8baf-71e8c4e814b5" targetNamespace="http://schemas.microsoft.com/office/2006/metadata/properties" ma:root="true" ma:fieldsID="72d9ba1f4c1c36462353d454b01c6533" ns2:_="" ns3:_="">
    <xsd:import namespace="d24ddc22-0ba6-40e6-b8c5-bac8505fbea3"/>
    <xsd:import namespace="98c3be56-881a-4563-8baf-71e8c4e814b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ddc22-0ba6-40e6-b8c5-bac8505fbe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517a0cb-b9c9-4c2c-b2b4-e4ed7ab7aa15}" ma:internalName="TaxCatchAll" ma:showField="CatchAllData" ma:web="d24ddc22-0ba6-40e6-b8c5-bac8505fbe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3be56-881a-4563-8baf-71e8c4e81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24ddc22-0ba6-40e6-b8c5-bac8505fbea3" xsi:nil="true"/>
    <lcf76f155ced4ddcb4097134ff3c332f xmlns="98c3be56-881a-4563-8baf-71e8c4e814b5">
      <Terms xmlns="http://schemas.microsoft.com/office/infopath/2007/PartnerControls"/>
    </lcf76f155ced4ddcb4097134ff3c332f>
    <MediaLengthInSeconds xmlns="98c3be56-881a-4563-8baf-71e8c4e814b5" xsi:nil="true"/>
  </documentManagement>
</p:properties>
</file>

<file path=customXml/itemProps1.xml><?xml version="1.0" encoding="utf-8"?>
<ds:datastoreItem xmlns:ds="http://schemas.openxmlformats.org/officeDocument/2006/customXml" ds:itemID="{858689F5-69C4-40BE-B2E8-32A14EE79B80}"/>
</file>

<file path=customXml/itemProps2.xml><?xml version="1.0" encoding="utf-8"?>
<ds:datastoreItem xmlns:ds="http://schemas.openxmlformats.org/officeDocument/2006/customXml" ds:itemID="{E1EB9C9E-99FD-4E16-B06E-6EBF9E9E2924}"/>
</file>

<file path=customXml/itemProps3.xml><?xml version="1.0" encoding="utf-8"?>
<ds:datastoreItem xmlns:ds="http://schemas.openxmlformats.org/officeDocument/2006/customXml" ds:itemID="{9C1C8CCE-6505-4CDE-9694-376F0F461BB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Camilafernanda Varas Sanchez</dc:creator>
  <dcterms:created xsi:type="dcterms:W3CDTF">2023-12-18T17:06:19Z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0x010100F8A06B26220EBB4D9BE65A30CA11F66E</vt:lpwstr>
  </property>
  <property fmtid="{D5CDD505-2E9C-101B-9397-08002B2CF9AE}" pid="3" name="Order">
    <vt:r8>125200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