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31"/>
  </p:notesMasterIdLst>
  <p:handoutMasterIdLst>
    <p:handoutMasterId r:id="rId32"/>
  </p:handoutMasterIdLst>
  <p:sldIdLst>
    <p:sldId id="256" r:id="rId2"/>
    <p:sldId id="442" r:id="rId3"/>
    <p:sldId id="443" r:id="rId4"/>
    <p:sldId id="444" r:id="rId5"/>
    <p:sldId id="472" r:id="rId6"/>
    <p:sldId id="445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69" r:id="rId18"/>
    <p:sldId id="457" r:id="rId19"/>
    <p:sldId id="468" r:id="rId20"/>
    <p:sldId id="470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9664" autoAdjust="0"/>
  </p:normalViewPr>
  <p:slideViewPr>
    <p:cSldViewPr snapToGrid="0">
      <p:cViewPr varScale="1">
        <p:scale>
          <a:sx n="99" d="100"/>
          <a:sy n="99" d="100"/>
        </p:scale>
        <p:origin x="-112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44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10/02/15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10/02/15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s-ES_tradnl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Polyglot</a:t>
            </a:r>
            <a:r>
              <a:rPr lang="en-GB" baseline="0" dirty="0" smtClean="0"/>
              <a:t> persistence is motivated by the new challenges and characteristics of the data market today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056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AF2BF0-5E93-EC46-90A9-5FA8DA12FCD3}" type="datetime1">
              <a:rPr lang="fr-FR" smtClean="0"/>
              <a:t>10/02/15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03F-62EA-DA4A-B3DB-2286F4EA87C2}" type="datetime1">
              <a:rPr lang="fr-FR" smtClean="0"/>
              <a:t>10/02/15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A778A1-53DA-CB4B-B24C-0C75BDD235B2}" type="datetime1">
              <a:rPr lang="fr-FR" smtClean="0"/>
              <a:t>10/02/15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E6BF-747B-DB47-8702-DA6C1A6E2EBA}" type="datetime1">
              <a:rPr lang="fr-FR" smtClean="0"/>
              <a:t>10/02/15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47241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812-6473-B44B-82B4-0EDEDCCD9BC0}" type="datetime1">
              <a:rPr lang="fr-FR" smtClean="0"/>
              <a:t>10/02/15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A09-1C2C-6C42-9CAC-B0465A9DE5D1}" type="datetime1">
              <a:rPr lang="fr-FR" smtClean="0"/>
              <a:t>10/02/15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60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, alt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A12D-460B-5B47-9E26-B1AD503161B6}" type="datetime1">
              <a:rPr lang="fr-FR" smtClean="0"/>
              <a:t>10/02/15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E10180-7C22-9345-A16D-C5387131558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9594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DC6A-78A3-694D-A48F-BCE260793EE5}" type="datetime1">
              <a:rPr lang="fr-FR" smtClean="0"/>
              <a:t>10/02/15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6C8761-BA08-2640-8D78-7BE31957DD37}" type="datetime1">
              <a:rPr lang="fr-FR" smtClean="0"/>
              <a:t>10/02/15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5ADA-21AC-9549-8B4B-85A64C4AEE67}" type="datetime1">
              <a:rPr lang="fr-FR" smtClean="0"/>
              <a:t>10/02/15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CEA-D80F-7140-B7D0-1E9E9575C60B}" type="datetime1">
              <a:rPr lang="fr-FR" smtClean="0"/>
              <a:t>10/02/15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BA49-7AE9-1B41-A54E-9EF645818A99}" type="datetime1">
              <a:rPr lang="fr-FR" smtClean="0"/>
              <a:t>10/02/15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EC-6359-C841-B257-7CB5067343B2}" type="datetime1">
              <a:rPr lang="fr-FR" smtClean="0"/>
              <a:t>10/02/15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A53CF-6D83-3540-838B-4B8B2ECD6021}" type="datetime1">
              <a:rPr lang="fr-FR" smtClean="0"/>
              <a:t>10/02/15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9D5-64DC-2E40-9F60-A59E511BCA9E}" type="datetime1">
              <a:rPr lang="fr-FR" smtClean="0"/>
              <a:t>10/02/15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6302011F-2D0A-624C-9A27-46936996EB2C}" type="datetime1">
              <a:rPr lang="fr-FR" smtClean="0"/>
              <a:t>10/02/15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noveva.Vargas@imag.fr" TargetMode="External"/><Relationship Id="rId4" Type="http://schemas.openxmlformats.org/officeDocument/2006/relationships/hyperlink" Target="mailto:Javier.Espinosa@imag.f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mbreese/couchdb4j" TargetMode="External"/><Relationship Id="rId3" Type="http://schemas.openxmlformats.org/officeDocument/2006/relationships/hyperlink" Target="https://github.com/isterin/jrelax/wik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tlet.org/" TargetMode="External"/><Relationship Id="rId3" Type="http://schemas.openxmlformats.org/officeDocument/2006/relationships/hyperlink" Target="http://jackson.codehaus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apache.org/couchdb/Installing_on_Windows" TargetMode="External"/><Relationship Id="rId3" Type="http://schemas.openxmlformats.org/officeDocument/2006/relationships/hyperlink" Target="http://curl.haxx.se/download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first touch on </a:t>
            </a:r>
            <a:r>
              <a:rPr lang="en-GB" dirty="0" err="1"/>
              <a:t>NoSQL</a:t>
            </a:r>
            <a:r>
              <a:rPr lang="en-GB" dirty="0"/>
              <a:t> </a:t>
            </a:r>
            <a:r>
              <a:rPr lang="en-GB" dirty="0" smtClean="0"/>
              <a:t>servers: </a:t>
            </a:r>
            <a:r>
              <a:rPr lang="en-GB" dirty="0" err="1" smtClean="0"/>
              <a:t>couchdb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1352226"/>
          </a:xfrm>
        </p:spPr>
        <p:txBody>
          <a:bodyPr>
            <a:normAutofit/>
          </a:bodyPr>
          <a:lstStyle/>
          <a:p>
            <a:r>
              <a:rPr lang="en-GB" sz="1700" b="1" dirty="0" smtClean="0"/>
              <a:t>Genoveva Vargas Solar, Javier </a:t>
            </a:r>
            <a:r>
              <a:rPr lang="en-GB" sz="1700" b="1" dirty="0" err="1" smtClean="0"/>
              <a:t>espinosa</a:t>
            </a:r>
            <a:endParaRPr lang="en-GB" sz="1700" b="1" dirty="0" smtClean="0"/>
          </a:p>
          <a:p>
            <a:r>
              <a:rPr lang="en-GB" sz="1500" dirty="0" smtClean="0"/>
              <a:t>CNRS, LIG-LAFMIA, France</a:t>
            </a:r>
          </a:p>
          <a:p>
            <a:r>
              <a:rPr lang="en-GB" sz="1500" cap="none" dirty="0" smtClean="0">
                <a:latin typeface="Consolas"/>
                <a:cs typeface="Consolas"/>
                <a:hlinkClick r:id="rId3"/>
              </a:rPr>
              <a:t>Genoveva.Vargas@imag.fr</a:t>
            </a:r>
            <a:r>
              <a:rPr lang="en-GB" sz="1500" cap="none" dirty="0" smtClean="0">
                <a:latin typeface="Consolas"/>
                <a:cs typeface="Consolas"/>
              </a:rPr>
              <a:t>; </a:t>
            </a:r>
            <a:r>
              <a:rPr lang="en-GB" sz="1500" cap="none" dirty="0" smtClean="0">
                <a:latin typeface="Consolas"/>
                <a:cs typeface="Consolas"/>
                <a:hlinkClick r:id="rId4"/>
              </a:rPr>
              <a:t>Javier.Espinosa@imag.fr</a:t>
            </a:r>
            <a:r>
              <a:rPr lang="en-GB" sz="1500" cap="none" dirty="0" smtClean="0">
                <a:latin typeface="Consolas"/>
                <a:cs typeface="Consolas"/>
              </a:rPr>
              <a:t> </a:t>
            </a:r>
          </a:p>
          <a:p>
            <a:r>
              <a:rPr lang="en-GB" sz="1500" cap="none" dirty="0" smtClean="0">
                <a:latin typeface="Consolas"/>
                <a:cs typeface="Consolas"/>
              </a:rPr>
              <a:t>http://</a:t>
            </a:r>
            <a:r>
              <a:rPr lang="en-GB" sz="1500" cap="none" dirty="0" err="1" smtClean="0">
                <a:latin typeface="Consolas"/>
                <a:cs typeface="Consolas"/>
              </a:rPr>
              <a:t>www.vargas-solar.com</a:t>
            </a:r>
            <a:endParaRPr lang="en-GB" sz="1500" cap="none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Creating and retrieving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245644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s-MX" sz="2200" dirty="0" smtClean="0"/>
              <a:t>Creating the database "</a:t>
            </a:r>
            <a:r>
              <a:rPr lang="es-MX" sz="2200" dirty="0"/>
              <a:t>albums":</a:t>
            </a:r>
          </a:p>
          <a:p>
            <a:pPr marL="457200" lvl="1" indent="0">
              <a:spcBef>
                <a:spcPts val="600"/>
              </a:spcBef>
              <a:buFont typeface="Wingdings" charset="0"/>
              <a:buNone/>
            </a:pPr>
            <a:r>
              <a:rPr lang="es-MX" sz="1800" dirty="0">
                <a:solidFill>
                  <a:srgbClr val="C77D03"/>
                </a:solidFill>
              </a:rPr>
              <a:t>	</a:t>
            </a:r>
            <a:r>
              <a:rPr lang="es-MX" sz="1800" dirty="0">
                <a:solidFill>
                  <a:srgbClr val="C77D03"/>
                </a:solidFill>
                <a:latin typeface="Consolas"/>
                <a:cs typeface="Consolas"/>
              </a:rPr>
              <a:t>curl -X PUT http://localhost:5984/albums</a:t>
            </a:r>
          </a:p>
          <a:p>
            <a:pPr>
              <a:spcBef>
                <a:spcPts val="1800"/>
              </a:spcBef>
            </a:pPr>
            <a:r>
              <a:rPr lang="es-MX" sz="2200" dirty="0" smtClean="0"/>
              <a:t>Creating the document "</a:t>
            </a:r>
            <a:r>
              <a:rPr lang="es-MX" sz="2200" dirty="0"/>
              <a:t>album1":</a:t>
            </a:r>
          </a:p>
          <a:p>
            <a:pPr marL="457200" lvl="1" indent="0">
              <a:spcBef>
                <a:spcPts val="600"/>
              </a:spcBef>
              <a:buFont typeface="Wingdings" charset="0"/>
              <a:buNone/>
            </a:pPr>
            <a:r>
              <a:rPr lang="es-MX" sz="1800" dirty="0">
                <a:solidFill>
                  <a:srgbClr val="C77D03"/>
                </a:solidFill>
              </a:rPr>
              <a:t>	</a:t>
            </a:r>
            <a:r>
              <a:rPr lang="es-MX" sz="1800" dirty="0">
                <a:solidFill>
                  <a:srgbClr val="C77D03"/>
                </a:solidFill>
                <a:latin typeface="Consolas"/>
                <a:cs typeface="Consolas"/>
              </a:rPr>
              <a:t>curl -X PUT http://localhost:5984/albums/album1 -d @-</a:t>
            </a:r>
          </a:p>
          <a:p>
            <a:pPr marL="457200" lvl="1" indent="0">
              <a:spcBef>
                <a:spcPct val="0"/>
              </a:spcBef>
              <a:buFont typeface="Wingdings" charset="0"/>
              <a:buNone/>
            </a:pPr>
            <a:r>
              <a:rPr lang="es-MX" sz="1800" dirty="0">
                <a:solidFill>
                  <a:srgbClr val="C77D03"/>
                </a:solidFill>
                <a:latin typeface="Consolas"/>
                <a:cs typeface="Consolas"/>
              </a:rPr>
              <a:t>	{</a:t>
            </a:r>
          </a:p>
          <a:p>
            <a:pPr marL="457200" lvl="1" indent="0">
              <a:spcBef>
                <a:spcPct val="0"/>
              </a:spcBef>
              <a:buFont typeface="Wingdings" charset="0"/>
              <a:buNone/>
            </a:pPr>
            <a:r>
              <a:rPr lang="es-MX" sz="1800" dirty="0">
                <a:solidFill>
                  <a:srgbClr val="C77D03"/>
                </a:solidFill>
                <a:latin typeface="Consolas"/>
                <a:cs typeface="Consolas"/>
              </a:rPr>
              <a:t>		"artista": "Megadeth",</a:t>
            </a:r>
          </a:p>
          <a:p>
            <a:pPr marL="457200" lvl="1" indent="0">
              <a:spcBef>
                <a:spcPct val="0"/>
              </a:spcBef>
              <a:buFont typeface="Wingdings" charset="0"/>
              <a:buNone/>
            </a:pPr>
            <a:r>
              <a:rPr lang="es-MX" sz="1800" dirty="0">
                <a:solidFill>
                  <a:srgbClr val="C77D03"/>
                </a:solidFill>
                <a:latin typeface="Consolas"/>
                <a:cs typeface="Consolas"/>
              </a:rPr>
              <a:t>		"titulo": "Endgame",</a:t>
            </a:r>
          </a:p>
          <a:p>
            <a:pPr marL="457200" lvl="1" indent="0">
              <a:spcBef>
                <a:spcPct val="0"/>
              </a:spcBef>
              <a:buFont typeface="Wingdings" charset="0"/>
              <a:buNone/>
            </a:pPr>
            <a:r>
              <a:rPr lang="es-MX" sz="1800" dirty="0">
                <a:solidFill>
                  <a:srgbClr val="C77D03"/>
                </a:solidFill>
                <a:latin typeface="Consolas"/>
                <a:cs typeface="Consolas"/>
              </a:rPr>
              <a:t>		"anio": 2009</a:t>
            </a:r>
          </a:p>
          <a:p>
            <a:pPr marL="457200" lvl="1" indent="0">
              <a:spcBef>
                <a:spcPct val="0"/>
              </a:spcBef>
              <a:buFont typeface="Wingdings" charset="0"/>
              <a:buNone/>
            </a:pPr>
            <a:r>
              <a:rPr lang="es-MX" sz="1800" dirty="0">
                <a:solidFill>
                  <a:srgbClr val="C77D03"/>
                </a:solidFill>
                <a:latin typeface="Consolas"/>
                <a:cs typeface="Consolas"/>
              </a:rPr>
              <a:t>	}</a:t>
            </a:r>
          </a:p>
          <a:p>
            <a:pPr marL="457200" lvl="1" indent="0">
              <a:spcBef>
                <a:spcPct val="0"/>
              </a:spcBef>
              <a:buFont typeface="Wingdings" charset="0"/>
              <a:buNone/>
            </a:pPr>
            <a:r>
              <a:rPr lang="es-MX" sz="1800" dirty="0">
                <a:solidFill>
                  <a:srgbClr val="C77D03"/>
                </a:solidFill>
                <a:latin typeface="Consolas"/>
                <a:cs typeface="Consolas"/>
              </a:rPr>
              <a:t>	&lt;EOF&gt;	// en Windows es ^z y en Unix ^d</a:t>
            </a:r>
          </a:p>
          <a:p>
            <a:pPr>
              <a:spcBef>
                <a:spcPts val="1800"/>
              </a:spcBef>
            </a:pPr>
            <a:r>
              <a:rPr lang="es-MX" sz="2200" dirty="0" smtClean="0"/>
              <a:t>Retrieving the created document:</a:t>
            </a:r>
            <a:endParaRPr lang="es-MX" sz="2200" dirty="0"/>
          </a:p>
          <a:p>
            <a:pPr marL="457200" lvl="1" indent="0">
              <a:spcBef>
                <a:spcPts val="600"/>
              </a:spcBef>
              <a:buFont typeface="Wingdings" charset="0"/>
              <a:buNone/>
            </a:pPr>
            <a:r>
              <a:rPr lang="es-MX" sz="1800" dirty="0">
                <a:solidFill>
                  <a:srgbClr val="C77D03"/>
                </a:solidFill>
              </a:rPr>
              <a:t>	</a:t>
            </a:r>
            <a:r>
              <a:rPr lang="es-MX" sz="1800" dirty="0">
                <a:solidFill>
                  <a:srgbClr val="C77D03"/>
                </a:solidFill>
                <a:latin typeface="Consolas"/>
                <a:cs typeface="Consolas"/>
              </a:rPr>
              <a:t>curl -X GET http://localhost:5984/albums/album1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5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Updating (</a:t>
            </a:r>
            <a:r>
              <a:rPr lang="es-MX" dirty="0"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13848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s-MX" sz="2200" dirty="0" smtClean="0"/>
              <a:t>For updating a document:</a:t>
            </a:r>
            <a:endParaRPr lang="es-MX" sz="22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Give the last version</a:t>
            </a:r>
            <a:endParaRPr lang="es-MX" sz="20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Otherwise an error </a:t>
            </a:r>
            <a:r>
              <a:rPr lang="es-MX" sz="2000" dirty="0"/>
              <a:t>(</a:t>
            </a:r>
            <a:r>
              <a:rPr lang="es-MX" sz="2000" dirty="0" smtClean="0"/>
              <a:t>code </a:t>
            </a:r>
            <a:r>
              <a:rPr lang="es-MX" sz="2000" dirty="0"/>
              <a:t>409) </a:t>
            </a:r>
            <a:r>
              <a:rPr lang="es-MX" sz="2000" dirty="0" smtClean="0"/>
              <a:t>will be generated, as shown in the following example:</a:t>
            </a:r>
            <a:endParaRPr lang="es-MX" sz="2000" dirty="0"/>
          </a:p>
          <a:p>
            <a:pPr lvl="1">
              <a:spcBef>
                <a:spcPts val="24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</a:rPr>
              <a:t>	</a:t>
            </a: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curl -X PUT http://localhost:5984/albums/album1 -d @-</a:t>
            </a:r>
          </a:p>
          <a:p>
            <a:pPr lvl="1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{</a:t>
            </a:r>
          </a:p>
          <a:p>
            <a:pPr lvl="1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	"artista": "Megadeth",</a:t>
            </a:r>
          </a:p>
          <a:p>
            <a:pPr lvl="1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	"titulo": "Endgame",</a:t>
            </a:r>
          </a:p>
          <a:p>
            <a:pPr lvl="1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	"anio": 2010</a:t>
            </a:r>
          </a:p>
          <a:p>
            <a:pPr lvl="1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}</a:t>
            </a:r>
          </a:p>
          <a:p>
            <a:pPr lvl="1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^z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Updating (</a:t>
            </a:r>
            <a:r>
              <a:rPr lang="es-MX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s-MX" sz="2200" dirty="0" smtClean="0"/>
              <a:t>The attribute "</a:t>
            </a:r>
            <a:r>
              <a:rPr lang="es-MX" sz="2200" dirty="0"/>
              <a:t>_rev" </a:t>
            </a:r>
            <a:r>
              <a:rPr lang="es-MX" sz="2200" dirty="0" smtClean="0"/>
              <a:t>specifies the version that will be updated:</a:t>
            </a:r>
            <a:endParaRPr lang="es-MX" sz="2200" dirty="0"/>
          </a:p>
          <a:p>
            <a:pPr marL="457200" lvl="1" indent="0">
              <a:spcBef>
                <a:spcPts val="24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</a:rPr>
              <a:t>	</a:t>
            </a: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curl -X PUT http://localhost:5984/albums/album1 -d @-</a:t>
            </a:r>
          </a:p>
          <a:p>
            <a:pPr marL="457200" lvl="1" indent="0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{</a:t>
            </a:r>
          </a:p>
          <a:p>
            <a:pPr marL="457200" lvl="1" indent="0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	"_rev": "1-142438dc8c583cda2a1f292c62291215",</a:t>
            </a:r>
          </a:p>
          <a:p>
            <a:pPr marL="457200" lvl="1" indent="0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	"artista": "Megadeth",</a:t>
            </a:r>
          </a:p>
          <a:p>
            <a:pPr marL="457200" lvl="1" indent="0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	"titulo": "Endgame",</a:t>
            </a:r>
          </a:p>
          <a:p>
            <a:pPr marL="457200" lvl="1" indent="0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	"anio": 2010</a:t>
            </a:r>
          </a:p>
          <a:p>
            <a:pPr marL="457200" lvl="1" indent="0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}</a:t>
            </a:r>
          </a:p>
          <a:p>
            <a:pPr marL="457200" lvl="1" indent="0">
              <a:spcBef>
                <a:spcPts val="3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  <a:latin typeface="Consolas"/>
                <a:cs typeface="Consolas"/>
              </a:rPr>
              <a:t>	^z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Deleting (</a:t>
            </a:r>
            <a:r>
              <a:rPr lang="es-MX" dirty="0"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19206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s-MX" sz="2200" dirty="0" smtClean="0"/>
              <a:t>Delete the document "</a:t>
            </a:r>
            <a:r>
              <a:rPr lang="es-MX" sz="2200" dirty="0"/>
              <a:t>album1":</a:t>
            </a:r>
          </a:p>
          <a:p>
            <a:pPr lvl="1">
              <a:spcBef>
                <a:spcPts val="600"/>
              </a:spcBef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DELETE http://localhost:5984/albums/album1?rev=2-d05127b44500ec19a2e5a25adc610380</a:t>
            </a:r>
          </a:p>
          <a:p>
            <a:pPr>
              <a:spcBef>
                <a:spcPts val="2400"/>
              </a:spcBef>
            </a:pPr>
            <a:r>
              <a:rPr lang="es-MX" sz="2200" dirty="0" smtClean="0"/>
              <a:t>If you try to retrieve it, an error is generated:</a:t>
            </a:r>
            <a:endParaRPr lang="es-MX" sz="2200" dirty="0"/>
          </a:p>
          <a:p>
            <a:pPr lvl="1">
              <a:spcBef>
                <a:spcPts val="600"/>
              </a:spcBef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GET http://localhost:5984/albums/album1</a:t>
            </a:r>
          </a:p>
          <a:p>
            <a:pPr lvl="1">
              <a:spcBef>
                <a:spcPts val="900"/>
              </a:spcBef>
              <a:buFont typeface="Wingdings" charset="0"/>
              <a:buChar char="Ø"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{"error":"not_found","reason":"deleted"}</a:t>
            </a:r>
          </a:p>
          <a:p>
            <a:pPr>
              <a:spcBef>
                <a:spcPts val="2400"/>
              </a:spcBef>
            </a:pPr>
            <a:r>
              <a:rPr lang="es-MX" sz="2200" dirty="0" smtClean="0"/>
              <a:t>You have access to the version generated by the deletion operation:</a:t>
            </a:r>
            <a:endParaRPr lang="es-MX" sz="2200" dirty="0"/>
          </a:p>
          <a:p>
            <a:pPr lvl="1">
              <a:spcBef>
                <a:spcPts val="600"/>
              </a:spcBef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GET http://localhost:5984/albums/album1?rev=3-fac16c94309ed5ff842ffa89cc6048b1</a:t>
            </a:r>
          </a:p>
          <a:p>
            <a:pPr lvl="1">
              <a:spcBef>
                <a:spcPts val="900"/>
              </a:spcBef>
              <a:buFont typeface="Wingdings" charset="0"/>
              <a:buChar char="Ø"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{"_id":"album1","_rev":"3-fac16c94309ed5ff842ffa89cc6048b1","_deleted":true}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Deleting (</a:t>
            </a:r>
            <a:r>
              <a:rPr lang="es-MX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70629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s-MX" sz="2200" dirty="0" smtClean="0"/>
              <a:t>We purge the document from the database:</a:t>
            </a:r>
            <a:endParaRPr lang="es-MX" sz="2200" dirty="0"/>
          </a:p>
          <a:p>
            <a:pPr marL="803275" lvl="1" indent="-346075">
              <a:spcBef>
                <a:spcPts val="8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</a:rPr>
              <a:t>	</a:t>
            </a: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POST -H "Content-Type: application/json"  http://localhost:5984/albums/_purge -d @-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{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"album1": ["3-fac16c94309ed5ff842ffa89cc6048b1"]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}</a:t>
            </a:r>
          </a:p>
          <a:p>
            <a:pPr>
              <a:spcBef>
                <a:spcPts val="2400"/>
              </a:spcBef>
            </a:pPr>
            <a:r>
              <a:rPr lang="es-MX" sz="2200" dirty="0" smtClean="0"/>
              <a:t>We try to query the version again:</a:t>
            </a:r>
            <a:endParaRPr lang="es-MX" sz="2200" dirty="0"/>
          </a:p>
          <a:p>
            <a:pPr marL="803275" lvl="1" indent="-346075">
              <a:spcBef>
                <a:spcPts val="600"/>
              </a:spcBef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GET http://localhost:5984/albums/album1?rev=3-fac16c94309ed5ff842ffa89cc6048b1</a:t>
            </a:r>
          </a:p>
          <a:p>
            <a:pPr marL="803275" lvl="1" indent="-346075">
              <a:spcBef>
                <a:spcPts val="900"/>
              </a:spcBef>
              <a:buFont typeface="Wingdings" charset="0"/>
              <a:buChar char="Ø"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{"error":"not_found","reason":"missing"}</a:t>
            </a:r>
          </a:p>
          <a:p>
            <a:pPr>
              <a:lnSpc>
                <a:spcPct val="80000"/>
              </a:lnSpc>
            </a:pPr>
            <a:endParaRPr lang="es-MX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/>
              <a:t>Attachments</a:t>
            </a:r>
            <a:r>
              <a:rPr lang="es-MX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30041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s-MX" sz="2200" dirty="0" smtClean="0"/>
              <a:t>Any binary type can be stored by adding it to a document</a:t>
            </a:r>
            <a:endParaRPr lang="es-MX" sz="2200" dirty="0"/>
          </a:p>
          <a:p>
            <a:pPr>
              <a:spcBef>
                <a:spcPts val="1800"/>
              </a:spcBef>
            </a:pPr>
            <a:r>
              <a:rPr lang="es-MX" sz="2200" dirty="0" smtClean="0"/>
              <a:t>Let us create again "</a:t>
            </a:r>
            <a:r>
              <a:rPr lang="es-MX" sz="2200" dirty="0"/>
              <a:t>album1":</a:t>
            </a:r>
          </a:p>
          <a:p>
            <a:pPr marL="803275" lvl="1" indent="-346075">
              <a:spcBef>
                <a:spcPts val="6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</a:rPr>
              <a:t>	</a:t>
            </a: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PUT http://localhost:5984/albums/album1 -d @-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{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"artista": "Megadeth", "titulo": "Endgame", "anio": 2010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}</a:t>
            </a:r>
            <a:endParaRPr lang="es-MX" sz="1600" dirty="0">
              <a:latin typeface="Consolas"/>
              <a:cs typeface="Consolas"/>
            </a:endParaRPr>
          </a:p>
          <a:p>
            <a:pPr>
              <a:spcBef>
                <a:spcPts val="1800"/>
              </a:spcBef>
            </a:pPr>
            <a:r>
              <a:rPr lang="es-MX" sz="2200" dirty="0" smtClean="0"/>
              <a:t>The method HTTP </a:t>
            </a:r>
            <a:r>
              <a:rPr lang="es-MX" sz="2200" dirty="0"/>
              <a:t>PUT </a:t>
            </a:r>
            <a:r>
              <a:rPr lang="es-MX" sz="2200" dirty="0" smtClean="0"/>
              <a:t>is used for attaching a file to the document using the attribute "</a:t>
            </a:r>
            <a:r>
              <a:rPr lang="es-MX" sz="2200" dirty="0"/>
              <a:t>cover.jpg":</a:t>
            </a:r>
          </a:p>
          <a:p>
            <a:pPr marL="803275" lvl="1" indent="-346075">
              <a:spcBef>
                <a:spcPts val="8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</a:rPr>
              <a:t>	</a:t>
            </a: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PUT -H 'Content-Type: image/jpg' --data-binary @300px-Endgame_album_art.jpg  http://localhost:5984/albums/album1/cover.jpg?rev="1-8a015dd26403219af66f05542cb540b2"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/>
              <a:t>Attachments</a:t>
            </a:r>
            <a:r>
              <a:rPr lang="es-MX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08371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s-MX" sz="2200" dirty="0" smtClean="0"/>
              <a:t>On adding an attachment to a document its version </a:t>
            </a:r>
            <a:r>
              <a:rPr lang="es-MX" sz="2200" dirty="0" err="1" smtClean="0"/>
              <a:t>number</a:t>
            </a:r>
            <a:r>
              <a:rPr lang="es-MX" sz="2200" dirty="0" smtClean="0"/>
              <a:t> </a:t>
            </a:r>
            <a:r>
              <a:rPr lang="es-MX" sz="2200" dirty="0" err="1" smtClean="0"/>
              <a:t>changes</a:t>
            </a:r>
            <a:r>
              <a:rPr lang="es-MX" sz="2200" dirty="0" smtClean="0"/>
              <a:t>:</a:t>
            </a:r>
            <a:endParaRPr lang="es-MX" sz="22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For adding an attachment it is imperative to specify the version number of the document object</a:t>
            </a:r>
            <a:endParaRPr lang="es-MX" sz="20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Whe an attachment is created, the special attribute "_attachments” is created</a:t>
            </a:r>
            <a:endParaRPr lang="es-MX" sz="2000" dirty="0"/>
          </a:p>
          <a:p>
            <a:pPr>
              <a:spcBef>
                <a:spcPts val="2100"/>
              </a:spcBef>
            </a:pPr>
            <a:r>
              <a:rPr lang="es-MX" sz="2200" dirty="0" smtClean="0"/>
              <a:t>The method GET enables the retrieval of the attachment through the corresponding attribute:</a:t>
            </a:r>
            <a:endParaRPr lang="es-MX" sz="2200" dirty="0"/>
          </a:p>
          <a:p>
            <a:pPr lvl="1">
              <a:spcBef>
                <a:spcPts val="800"/>
              </a:spcBef>
              <a:buFont typeface="Wingdings" charset="0"/>
              <a:buNone/>
            </a:pPr>
            <a:r>
              <a:rPr lang="es-MX" sz="2000" dirty="0">
                <a:solidFill>
                  <a:srgbClr val="C77D03"/>
                </a:solidFill>
              </a:rPr>
              <a:t>	</a:t>
            </a: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GET http://localhost:5984/albums/album1/cover.jpg?rev="2-31e1ce62601aac5b9de7059788361641" &gt; tmp.jpg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VIEWS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are useful for many purposes:</a:t>
            </a:r>
          </a:p>
          <a:p>
            <a:pPr lvl="1"/>
            <a:r>
              <a:rPr lang="en-US" dirty="0" smtClean="0"/>
              <a:t>Filtering the documents in your database to find those relevant to a particular process.</a:t>
            </a:r>
          </a:p>
          <a:p>
            <a:pPr lvl="1"/>
            <a:r>
              <a:rPr lang="en-US" dirty="0" smtClean="0"/>
              <a:t>Extracting data from your documents and presenting it in a specific order.</a:t>
            </a:r>
          </a:p>
          <a:p>
            <a:pPr lvl="1"/>
            <a:r>
              <a:rPr lang="en-US" dirty="0" smtClean="0"/>
              <a:t>Building efficient indexes (B-Trees)to find documents by any value or structure that resides in them.</a:t>
            </a:r>
          </a:p>
          <a:p>
            <a:pPr lvl="1"/>
            <a:r>
              <a:rPr lang="en-US" dirty="0" smtClean="0"/>
              <a:t>Use these indexes to represent relationships among documents.</a:t>
            </a:r>
          </a:p>
          <a:p>
            <a:pPr lvl="1"/>
            <a:r>
              <a:rPr lang="en-US" dirty="0" smtClean="0"/>
              <a:t>Views you can make all sorts of calculations on the data in your documents. </a:t>
            </a:r>
          </a:p>
          <a:p>
            <a:pPr lvl="2"/>
            <a:r>
              <a:rPr lang="en-US" dirty="0" smtClean="0"/>
              <a:t>E.g., if documents represent your company’s financial transactions, a view can answer the question of what the spending was in the last week, month, or year.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3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Defining views (</a:t>
            </a:r>
            <a:r>
              <a:rPr lang="es-MX" dirty="0"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85900"/>
            <a:ext cx="3787696" cy="33004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es-MX" dirty="0" smtClean="0"/>
              <a:t>Views are based on the working model MapReduce</a:t>
            </a:r>
            <a:r>
              <a:rPr lang="es-MX" dirty="0"/>
              <a:t>:</a:t>
            </a:r>
          </a:p>
          <a:p>
            <a:pPr>
              <a:spcBef>
                <a:spcPts val="1800"/>
              </a:spcBef>
            </a:pPr>
            <a:r>
              <a:rPr lang="es-MX" dirty="0" smtClean="0"/>
              <a:t>Map and reduce function are specified in javascript </a:t>
            </a:r>
          </a:p>
          <a:p>
            <a:pPr>
              <a:spcBef>
                <a:spcPts val="1800"/>
              </a:spcBef>
            </a:pPr>
            <a:r>
              <a:rPr lang="es-MX" dirty="0" smtClean="0"/>
              <a:t>Built-in views are provided</a:t>
            </a:r>
          </a:p>
          <a:p>
            <a:pPr lvl="1">
              <a:spcBef>
                <a:spcPts val="600"/>
              </a:spcBef>
            </a:pPr>
            <a:r>
              <a:rPr lang="es-MX" dirty="0" smtClean="0">
                <a:solidFill>
                  <a:srgbClr val="C77D03"/>
                </a:solidFill>
                <a:latin typeface="Consolas"/>
                <a:cs typeface="Consolas"/>
              </a:rPr>
              <a:t>curl </a:t>
            </a:r>
            <a:r>
              <a:rPr lang="es-MX" dirty="0">
                <a:solidFill>
                  <a:srgbClr val="C77D03"/>
                </a:solidFill>
                <a:latin typeface="Consolas"/>
                <a:cs typeface="Consolas"/>
              </a:rPr>
              <a:t>-X GET http://localhost:5984/albums/_all_docs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18</a:t>
            </a:fld>
            <a:endParaRPr lang="en-US"/>
          </a:p>
        </p:txBody>
      </p:sp>
      <p:pic>
        <p:nvPicPr>
          <p:cNvPr id="2" name="Image 1" descr="Capture d’écran 2015-02-10 à 13.09.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" r="10300"/>
          <a:stretch/>
        </p:blipFill>
        <p:spPr>
          <a:xfrm>
            <a:off x="4526184" y="1568192"/>
            <a:ext cx="3989180" cy="27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Example: defining a view</a:t>
            </a:r>
            <a:endParaRPr lang="es-MX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7475" y="1477019"/>
            <a:ext cx="8229600" cy="3354388"/>
          </a:xfrm>
        </p:spPr>
        <p:txBody>
          <a:bodyPr>
            <a:noAutofit/>
          </a:bodyPr>
          <a:lstStyle/>
          <a:p>
            <a:pPr marL="803275" lvl="1" indent="-346075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s-MX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curl -X PUT http://localhost:5984/albums/_design/vistas1 -d @-</a:t>
            </a: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{</a:t>
            </a:r>
            <a:endParaRPr lang="en-US" sz="8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    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"language": "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javascript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",</a:t>
            </a: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    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"views": {</a:t>
            </a: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        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por_anio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": {</a:t>
            </a: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            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"map": "function( doc ) { if(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doc.anio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) { emit(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doc.anio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, 1 );}}",</a:t>
            </a: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            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"reduce": "function( keys, values,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rereduce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) {return sum( values );}"</a:t>
            </a: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        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    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457200" lvl="1" indent="0">
              <a:spcBef>
                <a:spcPts val="200"/>
              </a:spcBef>
              <a:buFont typeface="Wingdings" pitchFamily="2" charset="2"/>
              <a:buNone/>
              <a:tabLst>
                <a:tab pos="803275" algn="l"/>
                <a:tab pos="1614488" algn="l"/>
                <a:tab pos="2238375" algn="l"/>
              </a:tabLst>
              <a:defRPr/>
            </a:pPr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}</a:t>
            </a:r>
            <a:endParaRPr lang="es-MX" sz="800" dirty="0" smtClean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98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Architecture</a:t>
            </a:r>
            <a:endParaRPr lang="es-MX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</a:t>
            </a:fld>
            <a:endParaRPr lang="en-US"/>
          </a:p>
        </p:txBody>
      </p:sp>
      <p:pic>
        <p:nvPicPr>
          <p:cNvPr id="4" name="Image 3" descr="Capture d’écran 2011-12-07 à 16.58.5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" y="1495426"/>
            <a:ext cx="8228123" cy="30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5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words Example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20</a:t>
            </a:fld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2540000" y="1518921"/>
            <a:ext cx="332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onsolas"/>
                <a:cs typeface="Consolas"/>
              </a:rPr>
              <a:t>(URI, document) </a:t>
            </a:r>
            <a:r>
              <a:rPr lang="en-GB" b="1" dirty="0" smtClean="0">
                <a:latin typeface="Consolas"/>
                <a:cs typeface="Consolas"/>
                <a:sym typeface="Wingdings"/>
              </a:rPr>
              <a:t> (term, count)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5600" y="2282614"/>
            <a:ext cx="1920240" cy="64633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s</a:t>
            </a:r>
            <a:r>
              <a:rPr lang="en-GB" dirty="0" smtClean="0">
                <a:latin typeface="Consolas"/>
                <a:cs typeface="Consolas"/>
              </a:rPr>
              <a:t>ee bob throw</a:t>
            </a:r>
          </a:p>
          <a:p>
            <a:r>
              <a:rPr lang="en-GB" dirty="0">
                <a:latin typeface="Consolas"/>
                <a:cs typeface="Consolas"/>
              </a:rPr>
              <a:t>s</a:t>
            </a:r>
            <a:r>
              <a:rPr lang="en-GB" dirty="0" smtClean="0">
                <a:latin typeface="Consolas"/>
                <a:cs typeface="Consolas"/>
              </a:rPr>
              <a:t>ee spot run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952987" y="1994747"/>
            <a:ext cx="1456267" cy="175432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b</a:t>
            </a:r>
            <a:r>
              <a:rPr lang="en-GB" dirty="0" smtClean="0">
                <a:latin typeface="Consolas"/>
                <a:cs typeface="Consolas"/>
              </a:rPr>
              <a:t>ob &lt;1&gt;</a:t>
            </a:r>
          </a:p>
          <a:p>
            <a:r>
              <a:rPr lang="en-GB" dirty="0">
                <a:latin typeface="Consolas"/>
                <a:cs typeface="Consolas"/>
              </a:rPr>
              <a:t>run	</a:t>
            </a:r>
            <a:r>
              <a:rPr lang="en-GB" dirty="0" smtClean="0">
                <a:latin typeface="Consolas"/>
                <a:cs typeface="Consolas"/>
              </a:rPr>
              <a:t>&lt;1&gt;</a:t>
            </a:r>
            <a:endParaRPr lang="en-GB" dirty="0">
              <a:latin typeface="Consolas"/>
              <a:cs typeface="Consolas"/>
            </a:endParaRPr>
          </a:p>
          <a:p>
            <a:r>
              <a:rPr lang="en-GB" dirty="0" smtClean="0">
                <a:latin typeface="Consolas"/>
                <a:cs typeface="Consolas"/>
              </a:rPr>
              <a:t>see	&lt;1,1&gt; </a:t>
            </a:r>
          </a:p>
          <a:p>
            <a:r>
              <a:rPr lang="en-GB" dirty="0">
                <a:latin typeface="Consolas"/>
                <a:cs typeface="Consolas"/>
              </a:rPr>
              <a:t>s</a:t>
            </a:r>
            <a:r>
              <a:rPr lang="en-GB" dirty="0" smtClean="0">
                <a:latin typeface="Consolas"/>
                <a:cs typeface="Consolas"/>
              </a:rPr>
              <a:t>pot &lt;1&gt; </a:t>
            </a:r>
          </a:p>
          <a:p>
            <a:r>
              <a:rPr lang="en-GB" dirty="0">
                <a:latin typeface="Consolas"/>
                <a:cs typeface="Consolas"/>
              </a:rPr>
              <a:t>t</a:t>
            </a:r>
            <a:r>
              <a:rPr lang="en-GB" dirty="0" smtClean="0">
                <a:latin typeface="Consolas"/>
                <a:cs typeface="Consolas"/>
              </a:rPr>
              <a:t>hrow &lt;1&gt;</a:t>
            </a:r>
            <a:endParaRPr lang="en-GB" dirty="0">
              <a:latin typeface="Consolas"/>
              <a:cs typeface="Consolas"/>
            </a:endParaRPr>
          </a:p>
          <a:p>
            <a:endParaRPr lang="en-GB" dirty="0">
              <a:latin typeface="Consolas"/>
              <a:cs typeface="Consolas"/>
            </a:endParaRPr>
          </a:p>
        </p:txBody>
      </p:sp>
      <p:sp>
        <p:nvSpPr>
          <p:cNvPr id="10" name="Flèche vers la droite 9"/>
          <p:cNvSpPr/>
          <p:nvPr/>
        </p:nvSpPr>
        <p:spPr>
          <a:xfrm>
            <a:off x="2379129" y="2350347"/>
            <a:ext cx="372533" cy="3640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/>
          <p:cNvSpPr txBox="1"/>
          <p:nvPr/>
        </p:nvSpPr>
        <p:spPr>
          <a:xfrm>
            <a:off x="2802461" y="1952414"/>
            <a:ext cx="1312334" cy="175432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/>
                <a:cs typeface="Consolas"/>
              </a:rPr>
              <a:t>see		1 </a:t>
            </a:r>
          </a:p>
          <a:p>
            <a:r>
              <a:rPr lang="en-GB" dirty="0" smtClean="0">
                <a:latin typeface="Consolas"/>
                <a:cs typeface="Consolas"/>
              </a:rPr>
              <a:t>bob 	1</a:t>
            </a:r>
          </a:p>
          <a:p>
            <a:r>
              <a:rPr lang="en-GB" dirty="0">
                <a:latin typeface="Consolas"/>
                <a:cs typeface="Consolas"/>
              </a:rPr>
              <a:t>t</a:t>
            </a:r>
            <a:r>
              <a:rPr lang="en-GB" dirty="0" smtClean="0">
                <a:latin typeface="Consolas"/>
                <a:cs typeface="Consolas"/>
              </a:rPr>
              <a:t>hrow	1</a:t>
            </a:r>
          </a:p>
          <a:p>
            <a:r>
              <a:rPr lang="en-GB" dirty="0">
                <a:latin typeface="Consolas"/>
                <a:cs typeface="Consolas"/>
              </a:rPr>
              <a:t>s</a:t>
            </a:r>
            <a:r>
              <a:rPr lang="en-GB" dirty="0" smtClean="0">
                <a:latin typeface="Consolas"/>
                <a:cs typeface="Consolas"/>
              </a:rPr>
              <a:t>ee		1 </a:t>
            </a:r>
          </a:p>
          <a:p>
            <a:r>
              <a:rPr lang="en-GB" dirty="0">
                <a:latin typeface="Consolas"/>
                <a:cs typeface="Consolas"/>
              </a:rPr>
              <a:t>s</a:t>
            </a:r>
            <a:r>
              <a:rPr lang="en-GB" dirty="0" smtClean="0">
                <a:latin typeface="Consolas"/>
                <a:cs typeface="Consolas"/>
              </a:rPr>
              <a:t>pot	1 </a:t>
            </a:r>
          </a:p>
          <a:p>
            <a:r>
              <a:rPr lang="en-GB" dirty="0">
                <a:latin typeface="Consolas"/>
                <a:cs typeface="Consolas"/>
              </a:rPr>
              <a:t>r</a:t>
            </a:r>
            <a:r>
              <a:rPr lang="en-GB" dirty="0" smtClean="0">
                <a:latin typeface="Consolas"/>
                <a:cs typeface="Consolas"/>
              </a:rPr>
              <a:t>un		1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12" name="Flèche vers la droite 11"/>
          <p:cNvSpPr/>
          <p:nvPr/>
        </p:nvSpPr>
        <p:spPr>
          <a:xfrm>
            <a:off x="4326456" y="2375747"/>
            <a:ext cx="372533" cy="3640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/>
          <p:cNvSpPr txBox="1"/>
          <p:nvPr/>
        </p:nvSpPr>
        <p:spPr>
          <a:xfrm>
            <a:off x="7044260" y="1986280"/>
            <a:ext cx="1456267" cy="175432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/>
                <a:cs typeface="Consolas"/>
              </a:rPr>
              <a:t>bob 	1</a:t>
            </a:r>
          </a:p>
          <a:p>
            <a:r>
              <a:rPr lang="en-GB" dirty="0">
                <a:latin typeface="Consolas"/>
                <a:cs typeface="Consolas"/>
              </a:rPr>
              <a:t>r</a:t>
            </a:r>
            <a:r>
              <a:rPr lang="en-GB" dirty="0" smtClean="0">
                <a:latin typeface="Consolas"/>
                <a:cs typeface="Consolas"/>
              </a:rPr>
              <a:t>un</a:t>
            </a:r>
            <a:r>
              <a:rPr lang="en-GB" dirty="0">
                <a:latin typeface="Consolas"/>
                <a:cs typeface="Consolas"/>
              </a:rPr>
              <a:t>	</a:t>
            </a:r>
            <a:r>
              <a:rPr lang="en-GB" dirty="0" smtClean="0">
                <a:latin typeface="Consolas"/>
                <a:cs typeface="Consolas"/>
              </a:rPr>
              <a:t>	1</a:t>
            </a:r>
            <a:endParaRPr lang="en-GB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s</a:t>
            </a:r>
            <a:r>
              <a:rPr lang="en-GB" dirty="0" smtClean="0">
                <a:latin typeface="Consolas"/>
                <a:cs typeface="Consolas"/>
              </a:rPr>
              <a:t>ee		2 </a:t>
            </a:r>
          </a:p>
          <a:p>
            <a:r>
              <a:rPr lang="en-GB" dirty="0">
                <a:latin typeface="Consolas"/>
                <a:cs typeface="Consolas"/>
              </a:rPr>
              <a:t>s</a:t>
            </a:r>
            <a:r>
              <a:rPr lang="en-GB" dirty="0" smtClean="0">
                <a:latin typeface="Consolas"/>
                <a:cs typeface="Consolas"/>
              </a:rPr>
              <a:t>pot	1 </a:t>
            </a:r>
          </a:p>
          <a:p>
            <a:r>
              <a:rPr lang="en-GB" dirty="0">
                <a:latin typeface="Consolas"/>
                <a:cs typeface="Consolas"/>
              </a:rPr>
              <a:t>t</a:t>
            </a:r>
            <a:r>
              <a:rPr lang="en-GB" dirty="0" smtClean="0">
                <a:latin typeface="Consolas"/>
                <a:cs typeface="Consolas"/>
              </a:rPr>
              <a:t>hrow</a:t>
            </a:r>
            <a:r>
              <a:rPr lang="en-GB" dirty="0">
                <a:latin typeface="Consolas"/>
                <a:cs typeface="Consolas"/>
              </a:rPr>
              <a:t>	</a:t>
            </a:r>
            <a:r>
              <a:rPr lang="en-GB" dirty="0" smtClean="0">
                <a:latin typeface="Consolas"/>
                <a:cs typeface="Consolas"/>
              </a:rPr>
              <a:t>1</a:t>
            </a:r>
            <a:endParaRPr lang="en-GB" dirty="0">
              <a:latin typeface="Consolas"/>
              <a:cs typeface="Consolas"/>
            </a:endParaRPr>
          </a:p>
          <a:p>
            <a:endParaRPr lang="en-GB" dirty="0">
              <a:latin typeface="Consolas"/>
              <a:cs typeface="Consolas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6595527" y="2367280"/>
            <a:ext cx="372533" cy="3640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3107267" y="4003876"/>
            <a:ext cx="54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Map</a:t>
            </a:r>
            <a:endParaRPr lang="en-GB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029202" y="4003876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Shuffle/Sort</a:t>
            </a:r>
            <a:endParaRPr lang="en-GB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425267" y="4003876"/>
            <a:ext cx="803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Reduce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272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a view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21</a:t>
            </a:fld>
            <a:endParaRPr lang="en-US"/>
          </a:p>
        </p:txBody>
      </p:sp>
      <p:pic>
        <p:nvPicPr>
          <p:cNvPr id="6" name="Image 5" descr="Capture d’écran 2011-12-07 à 17.1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432860"/>
            <a:ext cx="8293100" cy="3408560"/>
          </a:xfrm>
          <a:prstGeom prst="rect">
            <a:avLst/>
          </a:prstGeom>
        </p:spPr>
      </p:pic>
      <p:pic>
        <p:nvPicPr>
          <p:cNvPr id="7" name="Image 6" descr="Capture d’écran 2011-12-11 à 14.55.4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6927"/>
            <a:ext cx="1625319" cy="5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1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Example: using a view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s-MX" sz="2200" dirty="0" smtClean="0"/>
              <a:t>Reduce values retrieved without considering the keys:</a:t>
            </a:r>
            <a:endParaRPr lang="es-MX" sz="2200" dirty="0"/>
          </a:p>
          <a:p>
            <a:pPr lvl="1">
              <a:spcBef>
                <a:spcPts val="1800"/>
              </a:spcBef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http://localhost:5984/albums/_design/vistas1/_view/por_anio</a:t>
            </a:r>
          </a:p>
          <a:p>
            <a:pPr lvl="1">
              <a:spcBef>
                <a:spcPts val="1800"/>
              </a:spcBef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GET http://localhost:5984/albums/_design/vistas1/_view/por_anio</a:t>
            </a:r>
          </a:p>
          <a:p>
            <a:pPr>
              <a:spcBef>
                <a:spcPts val="3600"/>
              </a:spcBef>
            </a:pPr>
            <a:r>
              <a:rPr lang="es-MX" sz="2200" dirty="0" smtClean="0"/>
              <a:t>Reduce the values retrieved considering the values of the different keys:</a:t>
            </a:r>
            <a:endParaRPr lang="es-MX" sz="2200" dirty="0"/>
          </a:p>
          <a:p>
            <a:pPr lvl="1">
              <a:spcBef>
                <a:spcPts val="1800"/>
              </a:spcBef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http://localhost:5984/albums/_design/vistas1/_view/por_anio?group=true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9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Management tools</a:t>
            </a:r>
            <a:endParaRPr lang="es-MX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19206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s-MX" sz="2200" b="1" dirty="0" smtClean="0">
                <a:solidFill>
                  <a:srgbClr val="FBBABA"/>
                </a:solidFill>
              </a:rPr>
              <a:t>Web management console</a:t>
            </a:r>
            <a:r>
              <a:rPr lang="es-MX" sz="2200" b="1" dirty="0" smtClean="0">
                <a:solidFill>
                  <a:schemeClr val="bg2"/>
                </a:solidFill>
              </a:rPr>
              <a:t> </a:t>
            </a:r>
            <a:r>
              <a:rPr lang="es-MX" sz="2200" dirty="0" smtClean="0"/>
              <a:t>: complete interface for configuring , managing and monitoring a CouchDB instalation</a:t>
            </a:r>
          </a:p>
          <a:p>
            <a:pPr>
              <a:spcBef>
                <a:spcPts val="2400"/>
              </a:spcBef>
            </a:pPr>
            <a:r>
              <a:rPr lang="es-MX" sz="2200" dirty="0" smtClean="0">
                <a:solidFill>
                  <a:srgbClr val="FBBABA"/>
                </a:solidFill>
              </a:rPr>
              <a:t>REST </a:t>
            </a:r>
            <a:r>
              <a:rPr lang="es-MX" sz="2200" b="1" dirty="0" smtClean="0">
                <a:solidFill>
                  <a:srgbClr val="FBBABA"/>
                </a:solidFill>
              </a:rPr>
              <a:t>API</a:t>
            </a:r>
            <a:r>
              <a:rPr lang="es-MX" sz="2200" dirty="0" smtClean="0"/>
              <a:t>: management interface exported under a REST HTTP protocol</a:t>
            </a:r>
            <a:endParaRPr lang="es-MX" sz="2200" dirty="0"/>
          </a:p>
          <a:p>
            <a:pPr>
              <a:spcBef>
                <a:spcPts val="2400"/>
              </a:spcBef>
            </a:pPr>
            <a:r>
              <a:rPr lang="es-MX" sz="2200" b="1" dirty="0" smtClean="0">
                <a:solidFill>
                  <a:srgbClr val="FBBABA"/>
                </a:solidFill>
              </a:rPr>
              <a:t>Command interface</a:t>
            </a:r>
            <a:r>
              <a:rPr lang="es-MX" sz="2200" dirty="0" smtClean="0"/>
              <a:t>:  tools providing information and control of a CouchDB instalation </a:t>
            </a:r>
          </a:p>
          <a:p>
            <a:pPr lvl="1">
              <a:spcBef>
                <a:spcPts val="2400"/>
              </a:spcBef>
            </a:pPr>
            <a:r>
              <a:rPr lang="es-MX" sz="1800" dirty="0" smtClean="0"/>
              <a:t>Use the REST API</a:t>
            </a:r>
            <a:endParaRPr lang="es-MX" sz="18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Can be used with scripts and management proceedures (</a:t>
            </a:r>
            <a:r>
              <a:rPr lang="es-MX" sz="2000" i="1" dirty="0"/>
              <a:t>failover</a:t>
            </a:r>
            <a:r>
              <a:rPr lang="es-MX" sz="2000" dirty="0"/>
              <a:t>, </a:t>
            </a:r>
            <a:r>
              <a:rPr lang="es-MX" sz="2000" i="1" dirty="0"/>
              <a:t>backups</a:t>
            </a:r>
            <a:r>
              <a:rPr lang="es-MX" sz="2000" dirty="0"/>
              <a:t>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9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Using CouchDB with Java </a:t>
            </a:r>
            <a:r>
              <a:rPr lang="es-MX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1"/>
            <a:ext cx="8229600" cy="184189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r>
              <a:rPr lang="es-MX" sz="2200" dirty="0" smtClean="0"/>
              <a:t>There are several projects that enable the use of CouchDB with Java</a:t>
            </a:r>
            <a:endParaRPr lang="es-MX" sz="2200" dirty="0"/>
          </a:p>
          <a:p>
            <a:pPr>
              <a:spcBef>
                <a:spcPts val="2400"/>
              </a:spcBef>
            </a:pPr>
            <a:r>
              <a:rPr lang="es-MX" sz="2200" dirty="0" smtClean="0"/>
              <a:t>Visit the following links:</a:t>
            </a:r>
            <a:endParaRPr lang="es-MX" sz="2200" dirty="0"/>
          </a:p>
          <a:p>
            <a:pPr lvl="1">
              <a:spcBef>
                <a:spcPts val="1200"/>
              </a:spcBef>
            </a:pPr>
            <a:r>
              <a:rPr lang="es-MX" sz="2000" dirty="0"/>
              <a:t>CouchDB4Java (</a:t>
            </a:r>
            <a:r>
              <a:rPr lang="es-MX" sz="2000" dirty="0">
                <a:latin typeface="Consolas"/>
                <a:cs typeface="Consolas"/>
                <a:hlinkClick r:id="rId2"/>
              </a:rPr>
              <a:t>http://github.com/mbreese/couchdb4j</a:t>
            </a:r>
            <a:r>
              <a:rPr lang="es-MX" sz="20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s-MX" sz="2000" dirty="0"/>
              <a:t>JRelax (</a:t>
            </a:r>
            <a:r>
              <a:rPr lang="es-MX" sz="2000" dirty="0">
                <a:latin typeface="Consolas"/>
                <a:cs typeface="Consolas"/>
                <a:hlinkClick r:id="rId3"/>
              </a:rPr>
              <a:t>https://github.com/isterin/jrelax/wiki</a:t>
            </a:r>
            <a:r>
              <a:rPr lang="es-MX" sz="2000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Using CouchDB with Java </a:t>
            </a:r>
            <a:r>
              <a:rPr lang="es-MX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353991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</a:pPr>
            <a:r>
              <a:rPr lang="es-MX" sz="2200" dirty="0"/>
              <a:t>CouchDB4Java </a:t>
            </a:r>
            <a:r>
              <a:rPr lang="es-MX" sz="2200" dirty="0" smtClean="0"/>
              <a:t>is easy to use, you only have to download the application and integrate the JARs located in the folder </a:t>
            </a:r>
            <a:r>
              <a:rPr lang="es-MX" sz="2200" dirty="0"/>
              <a:t>lib</a:t>
            </a:r>
          </a:p>
          <a:p>
            <a:pPr>
              <a:spcBef>
                <a:spcPts val="2400"/>
              </a:spcBef>
            </a:pPr>
            <a:r>
              <a:rPr lang="es-MX" sz="2200" dirty="0" smtClean="0"/>
              <a:t>Java code for connecting an application:</a:t>
            </a:r>
            <a:endParaRPr lang="es-MX" sz="1700" dirty="0">
              <a:solidFill>
                <a:srgbClr val="C77D03"/>
              </a:solidFill>
            </a:endParaRPr>
          </a:p>
          <a:p>
            <a:pPr marL="514350" lvl="1" indent="0">
              <a:spcBef>
                <a:spcPts val="18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</a:rPr>
              <a:t>  </a:t>
            </a: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  public static void main( String [] args ) throws Exception {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Session s = new Session( "localhost", 5984 );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Database db = s.getDatabase( "albums"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Document newdoc = new Document();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newdoc.put( "artista", "Megadeth"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newdoc.put( "titulo", "Endgame"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newdoc.put( "anio", 2010 );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db.saveDocument( newdoc, "album1"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   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Using CouchDB with Java </a:t>
            </a:r>
            <a:r>
              <a:rPr lang="es-MX" dirty="0"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spcBef>
                <a:spcPts val="1200"/>
              </a:spcBef>
            </a:pPr>
            <a:r>
              <a:rPr lang="es-MX" sz="2000" dirty="0" smtClean="0"/>
              <a:t>For this case you have to download the project and its dependencies:</a:t>
            </a:r>
            <a:endParaRPr lang="es-MX" sz="2000" dirty="0"/>
          </a:p>
          <a:p>
            <a:pPr lvl="2">
              <a:spcBef>
                <a:spcPts val="600"/>
              </a:spcBef>
            </a:pPr>
            <a:r>
              <a:rPr lang="es-MX" sz="1700" dirty="0"/>
              <a:t>Restlet 2.0 (</a:t>
            </a:r>
            <a:r>
              <a:rPr lang="es-MX" sz="1700" dirty="0">
                <a:latin typeface="Consolas"/>
                <a:cs typeface="Consolas"/>
                <a:hlinkClick r:id="rId2"/>
              </a:rPr>
              <a:t>http://www.restlet.org/</a:t>
            </a:r>
            <a:r>
              <a:rPr lang="es-MX" sz="1700" dirty="0"/>
              <a:t>)</a:t>
            </a:r>
          </a:p>
          <a:p>
            <a:pPr lvl="2">
              <a:spcBef>
                <a:spcPts val="600"/>
              </a:spcBef>
            </a:pPr>
            <a:r>
              <a:rPr lang="fr-FR" sz="1700" dirty="0"/>
              <a:t>Jackson (</a:t>
            </a:r>
            <a:r>
              <a:rPr lang="fr-FR" sz="1700" dirty="0" smtClean="0"/>
              <a:t>JSON </a:t>
            </a:r>
            <a:r>
              <a:rPr lang="fr-FR" sz="1700" dirty="0" err="1" smtClean="0"/>
              <a:t>process</a:t>
            </a:r>
            <a:r>
              <a:rPr lang="fr-FR" sz="1700" dirty="0" smtClean="0"/>
              <a:t> - </a:t>
            </a:r>
            <a:r>
              <a:rPr lang="es-MX" sz="1700" dirty="0">
                <a:latin typeface="Consolas"/>
                <a:cs typeface="Consolas"/>
                <a:hlinkClick r:id="rId3"/>
              </a:rPr>
              <a:t>http://jackson.codehaus.org/</a:t>
            </a:r>
            <a:r>
              <a:rPr lang="es-MX" sz="1700" dirty="0">
                <a:latin typeface="Consolas"/>
                <a:cs typeface="Consolas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s-MX" sz="2000" dirty="0" smtClean="0"/>
              <a:t>Particularly the following JARs</a:t>
            </a:r>
            <a:r>
              <a:rPr lang="es-MX" sz="2000" dirty="0"/>
              <a:t>:</a:t>
            </a:r>
          </a:p>
          <a:p>
            <a:pPr lvl="2">
              <a:spcBef>
                <a:spcPts val="600"/>
              </a:spcBef>
            </a:pPr>
            <a:r>
              <a:rPr lang="es-MX" sz="1700" dirty="0">
                <a:latin typeface="Consolas"/>
                <a:cs typeface="Consolas"/>
              </a:rPr>
              <a:t>org.json.jar</a:t>
            </a:r>
          </a:p>
          <a:p>
            <a:pPr lvl="2">
              <a:spcBef>
                <a:spcPts val="600"/>
              </a:spcBef>
            </a:pPr>
            <a:r>
              <a:rPr lang="es-MX" sz="1700" dirty="0">
                <a:latin typeface="Consolas"/>
                <a:cs typeface="Consolas"/>
              </a:rPr>
              <a:t>jackson-all-1.6.2.jar</a:t>
            </a:r>
          </a:p>
          <a:p>
            <a:pPr lvl="2">
              <a:spcBef>
                <a:spcPts val="600"/>
              </a:spcBef>
            </a:pPr>
            <a:r>
              <a:rPr lang="es-MX" sz="1700" dirty="0">
                <a:latin typeface="Consolas"/>
                <a:cs typeface="Consolas"/>
              </a:rPr>
              <a:t>org.restlet.jar</a:t>
            </a:r>
          </a:p>
          <a:p>
            <a:pPr lvl="2">
              <a:spcBef>
                <a:spcPts val="600"/>
              </a:spcBef>
            </a:pPr>
            <a:r>
              <a:rPr lang="es-MX" sz="1700" dirty="0">
                <a:latin typeface="Consolas"/>
                <a:cs typeface="Consolas"/>
              </a:rPr>
              <a:t>org.restlet.ext.json.jar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26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346355" y="1265881"/>
            <a:ext cx="7559675" cy="581025"/>
          </a:xfrm>
        </p:spPr>
        <p:txBody>
          <a:bodyPr/>
          <a:lstStyle/>
          <a:p>
            <a:pPr marL="0" indent="0">
              <a:buNone/>
            </a:pPr>
            <a:r>
              <a:rPr lang="es-MX" i="1" dirty="0" smtClean="0"/>
              <a:t>JRelax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53650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Using CouchDB with Java </a:t>
            </a:r>
            <a:r>
              <a:rPr lang="es-MX" dirty="0" smtClean="0"/>
              <a:t>(</a:t>
            </a:r>
            <a:r>
              <a:rPr lang="es-MX" dirty="0"/>
              <a:t>4)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7403" y="1752600"/>
            <a:ext cx="8270875" cy="296862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MX" sz="1600" dirty="0" smtClean="0">
                <a:solidFill>
                  <a:srgbClr val="C77D03"/>
                </a:solidFill>
                <a:latin typeface="Consolas"/>
                <a:cs typeface="Consolas"/>
              </a:rPr>
              <a:t>public </a:t>
            </a: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static void main( String[] args ) {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ResourceManager resourceMgr = new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DefaultResourceManager( "http://localhost:5984"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List&lt;String&gt; dbs = resourceMgr.listDatabases();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for( String db : dbs ) {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System.out.println( db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}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Document doc = resourceMgr.getDocument( "albums", "album1"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System.out.println( doc.asJson() );</a:t>
            </a:r>
          </a:p>
          <a:p>
            <a:pPr marL="514350" lvl="1" indent="0">
              <a:spcBef>
                <a:spcPts val="6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    }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364117" y="1336208"/>
            <a:ext cx="7559675" cy="581025"/>
          </a:xfrm>
        </p:spPr>
        <p:txBody>
          <a:bodyPr/>
          <a:lstStyle/>
          <a:p>
            <a:pPr marL="0" indent="0">
              <a:buNone/>
            </a:pPr>
            <a:r>
              <a:rPr lang="es-MX" i="1" dirty="0"/>
              <a:t>Java code for connecting a JRelax </a:t>
            </a:r>
            <a:r>
              <a:rPr lang="es-MX" i="1" dirty="0" smtClean="0"/>
              <a:t>application</a:t>
            </a:r>
            <a:endParaRPr lang="es-MX" sz="1800" i="1" dirty="0">
              <a:solidFill>
                <a:srgbClr val="C77D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Example: Album DB</a:t>
            </a:r>
            <a:endParaRPr lang="es-MX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8270875" cy="2968625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endParaRPr lang="es-MX" sz="2200" dirty="0"/>
          </a:p>
          <a:p>
            <a:pPr marL="803275" lvl="1" indent="-346075">
              <a:spcBef>
                <a:spcPts val="9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</a:rPr>
              <a:t>	</a:t>
            </a: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curl -X PUT http://localhost:5984/albums/album4 -d @-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{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"artista": "Pantera",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"titulo": "Reinventing the Steel",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"anio": 2009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}</a:t>
            </a:r>
          </a:p>
          <a:p>
            <a:pPr marL="803275" lvl="1" indent="-346075">
              <a:spcBef>
                <a:spcPts val="18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curl -X PUT http://localhost:5984/albums/album5 -d @-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{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"artista": "Slayer",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"titulo": "South of Heaven",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	"anio": 2009</a:t>
            </a:r>
          </a:p>
          <a:p>
            <a:pPr marL="803275" lvl="1" indent="-346075">
              <a:spcBef>
                <a:spcPts val="300"/>
              </a:spcBef>
              <a:buFont typeface="Wingdings" charset="0"/>
              <a:buNone/>
            </a:pPr>
            <a:r>
              <a:rPr lang="es-MX" sz="1600" dirty="0">
                <a:solidFill>
                  <a:srgbClr val="C77D03"/>
                </a:solidFill>
                <a:latin typeface="Consolas"/>
                <a:cs typeface="Consolas"/>
              </a:rPr>
              <a:t>	}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426284" y="1469430"/>
            <a:ext cx="7559675" cy="581025"/>
          </a:xfrm>
        </p:spPr>
        <p:txBody>
          <a:bodyPr/>
          <a:lstStyle/>
          <a:p>
            <a:pPr marL="0" indent="0">
              <a:buNone/>
            </a:pPr>
            <a:r>
              <a:rPr lang="en-GB" i="1" dirty="0" smtClean="0"/>
              <a:t>Adding more documents to the Albums database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3513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theory …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Downloads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s-MX" sz="2200" dirty="0" smtClean="0"/>
              <a:t>For executing these examples download CouchDB</a:t>
            </a:r>
            <a:r>
              <a:rPr lang="es-MX" sz="22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s-MX" sz="2000" dirty="0" smtClean="0"/>
              <a:t>Binary version for windows</a:t>
            </a:r>
            <a:endParaRPr lang="es-MX" sz="2000" dirty="0"/>
          </a:p>
          <a:p>
            <a:pPr lvl="1">
              <a:spcBef>
                <a:spcPts val="1200"/>
              </a:spcBef>
            </a:pPr>
            <a:r>
              <a:rPr lang="es-MX" dirty="0">
                <a:latin typeface="Consolas"/>
                <a:cs typeface="Consolas"/>
                <a:hlinkClick r:id="rId2"/>
              </a:rPr>
              <a:t>http://wiki.apache.org/couchdb/Installing_on_Windows</a:t>
            </a:r>
            <a:endParaRPr lang="es-MX" dirty="0">
              <a:latin typeface="Consolas"/>
              <a:cs typeface="Consolas"/>
            </a:endParaRPr>
          </a:p>
          <a:p>
            <a:pPr>
              <a:spcBef>
                <a:spcPts val="3000"/>
              </a:spcBef>
            </a:pPr>
            <a:r>
              <a:rPr lang="es-MX" sz="2200" dirty="0" smtClean="0"/>
              <a:t>For communicating with the server we can use a browser or the </a:t>
            </a:r>
            <a:r>
              <a:rPr lang="es-MX" sz="2200" dirty="0" err="1" smtClean="0"/>
              <a:t>tool</a:t>
            </a:r>
            <a:r>
              <a:rPr lang="es-MX" sz="2200" dirty="0" smtClean="0"/>
              <a:t> </a:t>
            </a:r>
            <a:r>
              <a:rPr lang="es-MX" sz="2200" dirty="0" err="1" smtClean="0"/>
              <a:t>cURL</a:t>
            </a:r>
            <a:r>
              <a:rPr lang="es-MX" sz="2200" dirty="0" smtClean="0"/>
              <a:t>:</a:t>
            </a:r>
            <a:endParaRPr lang="es-MX" sz="2200" dirty="0"/>
          </a:p>
          <a:p>
            <a:pPr lvl="1">
              <a:spcBef>
                <a:spcPts val="1200"/>
              </a:spcBef>
            </a:pPr>
            <a:r>
              <a:rPr lang="es-MX" sz="2000" dirty="0"/>
              <a:t>cURL </a:t>
            </a:r>
            <a:r>
              <a:rPr lang="es-MX" sz="2000" dirty="0" smtClean="0"/>
              <a:t>is a tool for transfering data from the server using different protocols including HTTP</a:t>
            </a:r>
            <a:endParaRPr lang="es-MX" sz="2000" dirty="0"/>
          </a:p>
          <a:p>
            <a:pPr lvl="1">
              <a:spcBef>
                <a:spcPts val="1200"/>
              </a:spcBef>
            </a:pPr>
            <a:r>
              <a:rPr lang="es-MX" dirty="0" smtClean="0">
                <a:latin typeface="Consolas"/>
                <a:cs typeface="Consolas"/>
                <a:hlinkClick r:id="rId3"/>
              </a:rPr>
              <a:t>http</a:t>
            </a:r>
            <a:r>
              <a:rPr lang="es-MX" dirty="0">
                <a:latin typeface="Consolas"/>
                <a:cs typeface="Consolas"/>
                <a:hlinkClick r:id="rId3"/>
              </a:rPr>
              <a:t>://curl.haxx.se/download.html</a:t>
            </a:r>
            <a:endParaRPr lang="es-MX" dirty="0">
              <a:latin typeface="Consolas"/>
              <a:cs typeface="Consola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9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CouchDB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300413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s-MX" sz="2200" dirty="0"/>
              <a:t>CouchDB </a:t>
            </a:r>
            <a:r>
              <a:rPr lang="es-MX" sz="2200" dirty="0" smtClean="0"/>
              <a:t>is a document oriented</a:t>
            </a:r>
            <a:r>
              <a:rPr lang="es-MX" sz="2200" dirty="0"/>
              <a:t> </a:t>
            </a:r>
            <a:r>
              <a:rPr lang="es-MX" sz="2200" dirty="0" smtClean="0"/>
              <a:t> DBMS</a:t>
            </a:r>
            <a:r>
              <a:rPr lang="es-MX" sz="2200" dirty="0"/>
              <a:t>, </a:t>
            </a:r>
            <a:r>
              <a:rPr lang="es-MX" sz="2200" i="1" dirty="0"/>
              <a:t>i.e.</a:t>
            </a:r>
            <a:r>
              <a:rPr lang="es-MX" sz="2200" dirty="0"/>
              <a:t>, </a:t>
            </a:r>
            <a:r>
              <a:rPr lang="es-MX" sz="2200" dirty="0" smtClean="0"/>
              <a:t>it is not relational:</a:t>
            </a:r>
            <a:endParaRPr lang="es-MX" sz="22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Without database schema</a:t>
            </a:r>
            <a:endParaRPr lang="es-MX" sz="20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Key-value model</a:t>
            </a:r>
            <a:endParaRPr lang="es-MX" sz="20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Distributed and fault tolerant</a:t>
            </a:r>
            <a:endParaRPr lang="es-MX" sz="2000" dirty="0"/>
          </a:p>
          <a:p>
            <a:pPr>
              <a:spcBef>
                <a:spcPts val="1800"/>
              </a:spcBef>
            </a:pPr>
            <a:r>
              <a:rPr lang="es-MX" sz="2200" dirty="0" smtClean="0"/>
              <a:t>Data are modeled as </a:t>
            </a:r>
            <a:r>
              <a:rPr lang="es-MX" sz="2200" dirty="0" err="1" smtClean="0"/>
              <a:t>autocontained</a:t>
            </a:r>
            <a:r>
              <a:rPr lang="es-MX" sz="2200" dirty="0" smtClean="0"/>
              <a:t> </a:t>
            </a:r>
            <a:r>
              <a:rPr lang="es-MX" sz="2200" dirty="0" err="1" smtClean="0"/>
              <a:t>documents</a:t>
            </a:r>
            <a:r>
              <a:rPr lang="es-MX" sz="2200" dirty="0" smtClean="0"/>
              <a:t>:</a:t>
            </a:r>
            <a:endParaRPr lang="es-MX" sz="22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A document is represented by a JSON structure with attributes of any type</a:t>
            </a:r>
            <a:endParaRPr lang="es-MX" sz="20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Queries are done via </a:t>
            </a:r>
            <a:r>
              <a:rPr lang="es-MX" sz="2000" dirty="0"/>
              <a:t>JavaScript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 document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930-465F-DA40-A528-636FBD2D3AE0}" type="datetime1">
              <a:rPr lang="fr-FR" smtClean="0"/>
              <a:pPr/>
              <a:t>10/02/15</a:t>
            </a:fld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CB01-78AF-5741-BD8F-C24CE8C71A4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7" name="Image 6" descr="Capture d’écran 2011-12-11 à 14.55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87" y="1290702"/>
            <a:ext cx="5055106" cy="3428488"/>
          </a:xfrm>
          <a:prstGeom prst="rect">
            <a:avLst/>
          </a:prstGeom>
        </p:spPr>
      </p:pic>
      <p:pic>
        <p:nvPicPr>
          <p:cNvPr id="8" name="Image 7" descr="Capture d’écran 2011-12-11 à 14.55.4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6927"/>
            <a:ext cx="1625319" cy="5057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721562" y="1731638"/>
            <a:ext cx="10029717" cy="47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CouchDB (2)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35399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s-MX" sz="2200" dirty="0" smtClean="0"/>
              <a:t>Different data types are supported as add-in documets (</a:t>
            </a:r>
            <a:r>
              <a:rPr lang="es-MX" sz="2200" dirty="0"/>
              <a:t>video, audio, </a:t>
            </a:r>
            <a:r>
              <a:rPr lang="es-MX" sz="2200" dirty="0" smtClean="0"/>
              <a:t>images, </a:t>
            </a:r>
            <a:r>
              <a:rPr lang="es-MX" sz="2200" dirty="0"/>
              <a:t>etc.</a:t>
            </a:r>
            <a:r>
              <a:rPr lang="es-MX" sz="2200" dirty="0" smtClean="0"/>
              <a:t>)</a:t>
            </a:r>
            <a:endParaRPr lang="es-MX" sz="2200" dirty="0"/>
          </a:p>
          <a:p>
            <a:pPr>
              <a:spcBef>
                <a:spcPts val="1800"/>
              </a:spcBef>
            </a:pPr>
            <a:r>
              <a:rPr lang="es-MX" sz="2200" dirty="0" smtClean="0"/>
              <a:t>Communication with applications and users is done via </a:t>
            </a:r>
            <a:r>
              <a:rPr lang="es-MX" sz="2200" dirty="0" err="1" smtClean="0"/>
              <a:t>RESTful</a:t>
            </a:r>
            <a:r>
              <a:rPr lang="es-MX" sz="2200" dirty="0" smtClean="0"/>
              <a:t> </a:t>
            </a:r>
            <a:r>
              <a:rPr lang="es-MX" sz="2200" dirty="0" err="1" smtClean="0"/>
              <a:t>services</a:t>
            </a:r>
            <a:r>
              <a:rPr lang="es-MX" sz="2200" dirty="0" smtClean="0"/>
              <a:t>:</a:t>
            </a:r>
            <a:endParaRPr lang="es-MX" sz="2200" dirty="0"/>
          </a:p>
          <a:p>
            <a:pPr lvl="1">
              <a:spcBef>
                <a:spcPts val="600"/>
              </a:spcBef>
            </a:pPr>
            <a:r>
              <a:rPr lang="es-MX" sz="2000" dirty="0"/>
              <a:t>«</a:t>
            </a:r>
            <a:r>
              <a:rPr lang="es-MX" sz="2000" i="1" dirty="0"/>
              <a:t>Representational State Transfer</a:t>
            </a:r>
            <a:r>
              <a:rPr lang="es-MX" sz="2000" dirty="0"/>
              <a:t>» </a:t>
            </a:r>
            <a:r>
              <a:rPr lang="es-MX" sz="2000" dirty="0" smtClean="0"/>
              <a:t>is a software client-server architecture model used for distributed hypermedia systems </a:t>
            </a:r>
            <a:endParaRPr lang="es-MX" sz="2000" dirty="0"/>
          </a:p>
          <a:p>
            <a:pPr lvl="1">
              <a:spcBef>
                <a:spcPts val="600"/>
              </a:spcBef>
            </a:pPr>
            <a:r>
              <a:rPr lang="es-MX" sz="2000" dirty="0" smtClean="0"/>
              <a:t>The communication protocol </a:t>
            </a:r>
            <a:r>
              <a:rPr lang="es-MX" sz="2000" dirty="0"/>
              <a:t>HTTP:</a:t>
            </a:r>
          </a:p>
          <a:p>
            <a:pPr lvl="2">
              <a:spcBef>
                <a:spcPts val="600"/>
              </a:spcBef>
            </a:pPr>
            <a:r>
              <a:rPr lang="es-MX" sz="1700" dirty="0" smtClean="0"/>
              <a:t>Used the HTTP methods explicitly</a:t>
            </a:r>
            <a:endParaRPr lang="es-MX" sz="1700" dirty="0"/>
          </a:p>
          <a:p>
            <a:pPr lvl="2">
              <a:spcBef>
                <a:spcPts val="600"/>
              </a:spcBef>
            </a:pPr>
            <a:r>
              <a:rPr lang="es-MX" sz="1700" dirty="0" smtClean="0"/>
              <a:t>Stateless</a:t>
            </a:r>
            <a:endParaRPr lang="es-MX" sz="1700" dirty="0"/>
          </a:p>
          <a:p>
            <a:pPr lvl="2">
              <a:spcBef>
                <a:spcPts val="600"/>
              </a:spcBef>
            </a:pPr>
            <a:r>
              <a:rPr lang="es-MX" sz="1700" dirty="0" smtClean="0"/>
              <a:t>Exposes the structure via URIs</a:t>
            </a:r>
            <a:endParaRPr lang="es-MX" sz="1700" dirty="0"/>
          </a:p>
          <a:p>
            <a:pPr lvl="2">
              <a:spcBef>
                <a:spcPts val="600"/>
              </a:spcBef>
            </a:pPr>
            <a:r>
              <a:rPr lang="es-MX" sz="1700" dirty="0" smtClean="0"/>
              <a:t>Data transfered are XML or </a:t>
            </a:r>
            <a:r>
              <a:rPr lang="es-MX" sz="1700" dirty="0"/>
              <a:t>JSON </a:t>
            </a:r>
            <a:r>
              <a:rPr lang="es-MX" sz="1700" dirty="0" smtClean="0"/>
              <a:t>(for CouchDB</a:t>
            </a:r>
            <a:r>
              <a:rPr lang="es-MX" sz="1700" dirty="0"/>
              <a:t>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Interacting with </a:t>
            </a:r>
            <a:r>
              <a:rPr lang="en-GB" dirty="0" err="1" smtClean="0"/>
              <a:t>CouchDB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 4" descr="Capture d’écran 2011-12-07 à 17.0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439966"/>
            <a:ext cx="9144000" cy="3425348"/>
          </a:xfrm>
          <a:prstGeom prst="rect">
            <a:avLst/>
          </a:prstGeom>
        </p:spPr>
      </p:pic>
      <p:pic>
        <p:nvPicPr>
          <p:cNvPr id="6" name="Image 5" descr="Capture d’écran 2011-12-11 à 14.55.4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6452"/>
            <a:ext cx="1625319" cy="5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6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Interacting with </a:t>
            </a:r>
            <a:r>
              <a:rPr lang="en-GB" dirty="0" err="1" smtClean="0"/>
              <a:t>CouchDB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 4" descr="Capture d’écran 2011-12-07 à 17.0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117"/>
            <a:ext cx="9144000" cy="3348067"/>
          </a:xfrm>
          <a:prstGeom prst="rect">
            <a:avLst/>
          </a:prstGeom>
        </p:spPr>
      </p:pic>
      <p:pic>
        <p:nvPicPr>
          <p:cNvPr id="6" name="Image 5" descr="Capture d’écran 2011-12-11 à 14.55.4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6927"/>
            <a:ext cx="1625319" cy="5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7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Interacting with </a:t>
            </a:r>
            <a:r>
              <a:rPr lang="en-GB" dirty="0" err="1" smtClean="0"/>
              <a:t>CouchDB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 4" descr="Capture d’écran 2011-12-07 à 17.08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594"/>
            <a:ext cx="9144000" cy="2206564"/>
          </a:xfrm>
          <a:prstGeom prst="rect">
            <a:avLst/>
          </a:prstGeom>
        </p:spPr>
      </p:pic>
      <p:pic>
        <p:nvPicPr>
          <p:cNvPr id="6" name="Image 5" descr="Capture d’écran 2011-12-11 à 14.55.4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6927"/>
            <a:ext cx="1625319" cy="5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9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15435</TotalTime>
  <Words>1131</Words>
  <Application>Microsoft Macintosh PowerPoint</Application>
  <PresentationFormat>Présentation à l'écran (16:9)</PresentationFormat>
  <Paragraphs>248</Paragraphs>
  <Slides>29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Dividend</vt:lpstr>
      <vt:lpstr>A first touch on NoSQL servers: couchdb</vt:lpstr>
      <vt:lpstr>Architecture</vt:lpstr>
      <vt:lpstr>Downloads</vt:lpstr>
      <vt:lpstr>CouchDB (1)</vt:lpstr>
      <vt:lpstr>JSON document</vt:lpstr>
      <vt:lpstr>CouchDB (2)</vt:lpstr>
      <vt:lpstr>Interacting with CouchDB</vt:lpstr>
      <vt:lpstr>Interacting with CouchDB</vt:lpstr>
      <vt:lpstr>Interacting with CouchDB</vt:lpstr>
      <vt:lpstr>Creating and retrieving</vt:lpstr>
      <vt:lpstr>Updating (1)</vt:lpstr>
      <vt:lpstr>Updating (2)</vt:lpstr>
      <vt:lpstr>Deleting (1)</vt:lpstr>
      <vt:lpstr>Deleting (2)</vt:lpstr>
      <vt:lpstr>Attachments (1)</vt:lpstr>
      <vt:lpstr>Attachments (2)</vt:lpstr>
      <vt:lpstr>VIEWS</vt:lpstr>
      <vt:lpstr>Defining views (1)</vt:lpstr>
      <vt:lpstr>Example: defining a view</vt:lpstr>
      <vt:lpstr>Counting words Example</vt:lpstr>
      <vt:lpstr>Querying a view</vt:lpstr>
      <vt:lpstr>Example: using a view</vt:lpstr>
      <vt:lpstr>Management tools</vt:lpstr>
      <vt:lpstr>Using CouchDB with Java (1)</vt:lpstr>
      <vt:lpstr>Using CouchDB with Java (2)</vt:lpstr>
      <vt:lpstr>Using CouchDB with Java (3)</vt:lpstr>
      <vt:lpstr>Using CouchDB with Java (4)</vt:lpstr>
      <vt:lpstr>Example: Album DB</vt:lpstr>
      <vt:lpstr>Back to theory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Javier Espinosa</cp:lastModifiedBy>
  <cp:revision>766</cp:revision>
  <dcterms:created xsi:type="dcterms:W3CDTF">2013-02-04T16:18:25Z</dcterms:created>
  <dcterms:modified xsi:type="dcterms:W3CDTF">2015-02-10T17:01:47Z</dcterms:modified>
</cp:coreProperties>
</file>