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24" r:id="rId3"/>
    <p:sldId id="529" r:id="rId4"/>
    <p:sldId id="530" r:id="rId5"/>
    <p:sldId id="531" r:id="rId6"/>
    <p:sldId id="526" r:id="rId7"/>
    <p:sldId id="527" r:id="rId8"/>
    <p:sldId id="569" r:id="rId9"/>
    <p:sldId id="570" r:id="rId10"/>
    <p:sldId id="567" r:id="rId11"/>
    <p:sldId id="568" r:id="rId12"/>
    <p:sldId id="260" r:id="rId13"/>
  </p:sldIdLst>
  <p:sldSz cx="9144000" cy="6858000" type="screen4x3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676"/>
    <a:srgbClr val="EF3340"/>
    <a:srgbClr val="A4BCC2"/>
    <a:srgbClr val="727272"/>
    <a:srgbClr val="D6AC02"/>
    <a:srgbClr val="F1C400"/>
    <a:srgbClr val="DEB401"/>
    <a:srgbClr val="B08D3B"/>
    <a:srgbClr val="F4633A"/>
    <a:srgbClr val="006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0369"/>
  </p:normalViewPr>
  <p:slideViewPr>
    <p:cSldViewPr snapToGrid="0" snapToObjects="1" showGuides="1">
      <p:cViewPr varScale="1">
        <p:scale>
          <a:sx n="92" d="100"/>
          <a:sy n="92" d="100"/>
        </p:scale>
        <p:origin x="19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66AF1DC-7F49-A24C-8A1B-166E2ED790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A33C56-A2D5-4E4E-827E-71DE8DB5A9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A2103-E3E1-6C47-9C03-3A4330A63ED2}" type="datetime1">
              <a:rPr lang="it-IT" smtClean="0"/>
              <a:t>30/08/24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AEF9E9-A1D0-864D-B9C9-A16B879811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CA1F14-2160-8D4F-920A-A24F059F8B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1598-FC98-3F4F-AF67-3E41A8697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58305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12A7-C7D6-7542-9495-86D2A5F89521}" type="datetime1">
              <a:rPr lang="it-IT" smtClean="0"/>
              <a:t>30/08/24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8D42F-EEB8-D844-BCC2-FD26091028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544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574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75F0702-5A13-1349-A296-951553656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4129" y="5244663"/>
            <a:ext cx="7825947" cy="916652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it-IT" dirty="0"/>
              <a:t>Fare clic per modificare l’autore delle slide</a:t>
            </a:r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BACD2019-637B-3D4C-A8D4-30C84AABC935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44237" y="1613338"/>
            <a:ext cx="7825947" cy="2099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 Slab"/>
              <a:buNone/>
              <a:defRPr sz="3200" b="0" i="0">
                <a:solidFill>
                  <a:schemeClr val="bg1"/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it-IT" dirty="0"/>
              <a:t>Fare clic per modificare il titolo delle slide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CC95D-4677-2D48-8044-4BC81EDFDD6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4129" y="4091492"/>
            <a:ext cx="7825947" cy="74927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ea typeface="Roboto Slab" pitchFamily="2" charset="0"/>
              </a:defRPr>
            </a:lvl1pPr>
          </a:lstStyle>
          <a:p>
            <a:pPr lvl="0"/>
            <a:r>
              <a:rPr lang="it-IT" dirty="0"/>
              <a:t>Fare clic per modificare il sottotitolo delle slide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88DF07D-5758-D248-8194-81E558109C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463" y="750965"/>
            <a:ext cx="3233826" cy="5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, testo e immag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134FB0-2826-354B-B1BA-F95D422D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2511380"/>
            <a:ext cx="3793718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85F9E723-29C5-D441-88F8-71AFEFA5207B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720441" y="2511380"/>
            <a:ext cx="3793718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944A78-B074-B54E-BDDA-D50D5E0756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1" y="1551582"/>
            <a:ext cx="3793718" cy="7620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727272"/>
                </a:solidFill>
                <a:latin typeface="Calibri" panose="020F0502020204030204" pitchFamily="34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CC595F4-9D2D-E044-AAEB-75DB74AA64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0441" y="1551581"/>
            <a:ext cx="3793718" cy="7620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727272"/>
                </a:solidFill>
                <a:latin typeface="Calibri" panose="020F0502020204030204" pitchFamily="34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2AEED0-49D4-3E47-AC3F-270F49F4CC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1D055194-F38E-BC41-A98D-1177A0272C8D}"/>
              </a:ext>
            </a:extLst>
          </p:cNvPr>
          <p:cNvCxnSpPr>
            <a:cxnSpLocks/>
          </p:cNvCxnSpPr>
          <p:nvPr userDrawn="1"/>
        </p:nvCxnSpPr>
        <p:spPr>
          <a:xfrm>
            <a:off x="4572000" y="2505697"/>
            <a:ext cx="0" cy="3669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35850251-896E-B041-8180-ED90B104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 b="0" i="0">
                <a:solidFill>
                  <a:srgbClr val="262626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BA7A129-FF43-3048-B342-EAAC68FF7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891806" cy="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134FB0-2826-354B-B1BA-F95D422D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3" y="2511380"/>
            <a:ext cx="2327115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85F9E723-29C5-D441-88F8-71AFEFA5207B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3" y="2511380"/>
            <a:ext cx="2327115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798A6822-7DA7-2E4D-B441-3AC1A45F600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46" y="2511380"/>
            <a:ext cx="2327115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944A78-B074-B54E-BDDA-D50D5E0756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2" y="1551582"/>
            <a:ext cx="2327115" cy="7620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727272"/>
                </a:solidFill>
                <a:latin typeface="Calibri" panose="020F0502020204030204" pitchFamily="34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CC595F4-9D2D-E044-AAEB-75DB74AA64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8443" y="1551581"/>
            <a:ext cx="2327115" cy="7620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727272"/>
                </a:solidFill>
                <a:latin typeface="Calibri" panose="020F0502020204030204" pitchFamily="34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9EA2753-54CC-C644-8DA9-3ED0F1CF24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7046" y="1551581"/>
            <a:ext cx="2327115" cy="7620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727272"/>
                </a:solidFill>
                <a:latin typeface="Calibri" panose="020F0502020204030204" pitchFamily="34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5D853E-0A41-7F40-8291-86C503BFAC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07389034-36FE-D04B-97E1-02A924367620}"/>
              </a:ext>
            </a:extLst>
          </p:cNvPr>
          <p:cNvCxnSpPr>
            <a:cxnSpLocks/>
          </p:cNvCxnSpPr>
          <p:nvPr userDrawn="1"/>
        </p:nvCxnSpPr>
        <p:spPr>
          <a:xfrm>
            <a:off x="3188525" y="2505697"/>
            <a:ext cx="0" cy="3669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8B042105-974D-A945-82DA-C0EE98AFE88E}"/>
              </a:ext>
            </a:extLst>
          </p:cNvPr>
          <p:cNvCxnSpPr>
            <a:cxnSpLocks/>
          </p:cNvCxnSpPr>
          <p:nvPr userDrawn="1"/>
        </p:nvCxnSpPr>
        <p:spPr>
          <a:xfrm>
            <a:off x="5956960" y="2505697"/>
            <a:ext cx="0" cy="3669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itolo 1">
            <a:extLst>
              <a:ext uri="{FF2B5EF4-FFF2-40B4-BE49-F238E27FC236}">
                <a16:creationId xmlns:a16="http://schemas.microsoft.com/office/drawing/2014/main" id="{8B77CED5-B561-3846-9AB3-80FAFE67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 b="0" i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4925265-594C-1A45-8C39-DB3F9B9F71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891806" cy="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fine">
    <p:bg>
      <p:bgPr>
        <a:solidFill>
          <a:srgbClr val="574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994DA7-E164-3C4B-A2EC-9CB0180037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06653" y="2844738"/>
            <a:ext cx="1730693" cy="11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1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3B3C-96E2-5948-829E-BEAAFC92CE23}" type="datetime1">
              <a:rPr lang="it-IT" smtClean="0"/>
              <a:t>30/08/24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10B2-4062-5B49-966A-D6C4EA7100DB}" type="datetime1">
              <a:rPr lang="it-IT" smtClean="0"/>
              <a:t>30/08/24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5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847B8F-E3C2-138F-C8C5-DC277F18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CBC111-73C6-E087-B186-C67D9C9A3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022D65-7874-FBCD-282E-F86FF202C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F709BD-0578-C115-5645-F5721E5B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B14-9BD0-E642-A764-205AD9B79AAC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C945B-50D3-FCA4-2691-BE2BF526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381794-FB0D-B7A9-10DD-2F118627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0801-2896-664A-B859-ECC0B526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95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FBA683-86A3-41C9-8DB1-2E9A3E09E28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44237" y="1650670"/>
            <a:ext cx="7825947" cy="4510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 Slab"/>
              <a:buNone/>
              <a:defRPr sz="3200" b="0" i="0">
                <a:solidFill>
                  <a:schemeClr val="tx1"/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it-IT" dirty="0"/>
              <a:t>Fare clic per modificare il titolo delle slide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3E78092-810E-9946-A480-F27C3F845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128" y="740104"/>
            <a:ext cx="3269950" cy="5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3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 + sottotitolo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D39042D-E5F6-354C-AE48-85CA368F3EE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4130" y="4512247"/>
            <a:ext cx="7825840" cy="906143"/>
          </a:xfrm>
        </p:spPr>
        <p:txBody>
          <a:bodyPr anchor="ctr"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Roboto Slab" pitchFamily="2" charset="0"/>
              </a:defRPr>
            </a:lvl1pPr>
          </a:lstStyle>
          <a:p>
            <a:pPr lvl="0"/>
            <a:r>
              <a:rPr lang="it-IT" dirty="0"/>
              <a:t>Fare clic per modificare il sottotitolo della sezione</a:t>
            </a:r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FBA683-86A3-41C9-8DB1-2E9A3E09E28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44237" y="1602829"/>
            <a:ext cx="7825947" cy="2422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 Slab"/>
              <a:buNone/>
              <a:defRPr sz="3200" b="0" i="0">
                <a:solidFill>
                  <a:schemeClr val="tx1"/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it-IT" dirty="0"/>
              <a:t>Fare clic per modificare il titolo delle slide</a:t>
            </a:r>
            <a:endParaRPr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1FA7285-2E02-E044-8C3E-C80FC0FB9A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128" y="740104"/>
            <a:ext cx="3269950" cy="5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2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sotto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A57FB5-7025-8A46-A2C8-9AC199CB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11381"/>
            <a:ext cx="7886700" cy="3057565"/>
          </a:xfrm>
        </p:spPr>
        <p:txBody>
          <a:bodyPr anchor="ctr"/>
          <a:lstStyle>
            <a:lvl1pPr marL="0" indent="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Fira Sans" panose="020B0503050000020004" pitchFamily="34" charset="0"/>
              <a:buNone/>
              <a:defRPr sz="2000" b="0" i="0">
                <a:latin typeface="Calibri" panose="020F050202020403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14348" marR="0" indent="-171442" algn="l" defTabSz="685766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>
              <a:defRPr sz="1200" b="0" i="0">
                <a:latin typeface="Fira Sans" panose="020B0503050000020004" pitchFamily="34" charset="0"/>
              </a:defRPr>
            </a:lvl4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65F876-3350-441E-BD36-BE705EBA20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551582"/>
            <a:ext cx="7886700" cy="7620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74676"/>
                </a:solidFill>
                <a:latin typeface="Calibri" panose="020F0502020204030204" pitchFamily="34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04C02021-F048-EF46-A427-824414E0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 b="0" i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11EF75-678E-9E47-B9E3-622B2E130D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A205F8-F97E-E14B-B440-BBC8D0D15D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5748338"/>
            <a:ext cx="7886700" cy="428625"/>
          </a:xfrm>
        </p:spPr>
        <p:txBody>
          <a:bodyPr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</a:defRPr>
            </a:lvl1pPr>
          </a:lstStyle>
          <a:p>
            <a:r>
              <a:rPr lang="it-IT" dirty="0"/>
              <a:t>Fare clic per inserire note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004524-8BB7-E744-BDE2-9AE67ADB4C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891806" cy="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itolo 1">
            <a:extLst>
              <a:ext uri="{FF2B5EF4-FFF2-40B4-BE49-F238E27FC236}">
                <a16:creationId xmlns:a16="http://schemas.microsoft.com/office/drawing/2014/main" id="{4A68EDD3-8B24-5E4A-A507-BC4297B6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 b="0" i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747EE5-0480-854D-A548-B2B40F2E6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AB9F965-5489-F944-AC9B-8A7ABDD5E40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650" y="1531917"/>
            <a:ext cx="7886700" cy="4037029"/>
          </a:xfrm>
        </p:spPr>
        <p:txBody>
          <a:bodyPr anchor="ctr"/>
          <a:lstStyle>
            <a:lvl1pPr marL="0" indent="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Fira Sans" panose="020B0503050000020004" pitchFamily="34" charset="0"/>
              <a:buNone/>
              <a:defRPr sz="2000" b="0" i="0">
                <a:latin typeface="Calibri" panose="020F050202020403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14348" marR="0" indent="-171442" algn="l" defTabSz="685766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>
              <a:defRPr sz="1200" b="0" i="0">
                <a:latin typeface="Fira Sans" panose="020B0503050000020004" pitchFamily="34" charset="0"/>
              </a:defRPr>
            </a:lvl4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57B3B9C0-6AEB-E343-9620-C69E8840A9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5747075"/>
            <a:ext cx="7886700" cy="429888"/>
          </a:xfrm>
        </p:spPr>
        <p:txBody>
          <a:bodyPr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</a:defRPr>
            </a:lvl1pPr>
          </a:lstStyle>
          <a:p>
            <a:r>
              <a:rPr lang="it-IT" dirty="0"/>
              <a:t>Fare clic per inserire note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ECAA8B4-797C-2D40-9B7C-A768BC424A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891806" cy="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D4F9B8F1-23BB-DE44-B117-C81D61DBD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054"/>
            <a:ext cx="9144000" cy="4024630"/>
          </a:xfrm>
        </p:spPr>
        <p:txBody>
          <a:bodyPr anchor="ctr"/>
          <a:lstStyle>
            <a:lvl1pPr marL="0" marR="0" indent="0" algn="ct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Fira Sans" panose="020B0503050000020004" pitchFamily="34" charset="0"/>
              <a:buNone/>
              <a:tabLst/>
              <a:defRPr b="0" i="0">
                <a:latin typeface="Calibri" panose="020F0502020204030204" pitchFamily="34" charset="0"/>
              </a:defRPr>
            </a:lvl1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Fira Sans" panose="020B0503050000020004" pitchFamily="34" charset="0"/>
              <a:buNone/>
              <a:tabLst/>
              <a:defRPr/>
            </a:pPr>
            <a:r>
              <a:rPr lang="it-IT" dirty="0"/>
              <a:t>Fare clic sull'icona per inserire un'immagine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5C4FFC-D4BE-BB4F-92DA-D862EC4E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897D9E1E-9C0A-0D41-B11A-9921E9353E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5747075"/>
            <a:ext cx="7886700" cy="429888"/>
          </a:xfrm>
        </p:spPr>
        <p:txBody>
          <a:bodyPr lIns="0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</a:defRPr>
            </a:lvl1pPr>
          </a:lstStyle>
          <a:p>
            <a:r>
              <a:rPr lang="it-IT" dirty="0"/>
              <a:t>Fare clic per inserire note</a:t>
            </a:r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E6275BA2-C88F-D442-BB44-16AD120A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 b="0" i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D4E7B9-1556-DE48-8C2A-B6C9BC02B7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891806" cy="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72F9B8-ABA2-4C42-A181-607DBB3A2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B8059-381A-704A-886C-F6DD9F44F1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551582"/>
            <a:ext cx="7886700" cy="7620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74676"/>
                </a:solidFill>
                <a:latin typeface="Calibri" panose="020F0502020204030204" pitchFamily="34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C08E708D-0E00-AB46-8AF7-AAC94AA38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5747075"/>
            <a:ext cx="7886700" cy="429888"/>
          </a:xfrm>
        </p:spPr>
        <p:txBody>
          <a:bodyPr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</a:defRPr>
            </a:lvl1pPr>
          </a:lstStyle>
          <a:p>
            <a:r>
              <a:rPr lang="it-IT" dirty="0"/>
              <a:t>Fare clic per inserire note</a:t>
            </a:r>
          </a:p>
        </p:txBody>
      </p: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80C56B0F-86D4-8640-B1D0-FEBA0E0A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 b="0" i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5FD797-B13A-A04F-A0B7-E441F7F17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891806" cy="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4C4561-347F-D04A-AB74-2E115C024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2" y="1825625"/>
            <a:ext cx="394454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</a:defRPr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134FB0-2826-354B-B1BA-F95D422D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3" y="1825625"/>
            <a:ext cx="3769967" cy="4351338"/>
          </a:xfrm>
        </p:spPr>
        <p:txBody>
          <a:bodyPr anchor="ctr"/>
          <a:lstStyle>
            <a:lvl1pPr marL="0" indent="0">
              <a:buFont typeface="Fira Sans" panose="020B0503050000020004" pitchFamily="34" charset="0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2FF0E7-4855-2F46-A78C-823982A18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4B4775A8-EB69-F341-A56E-1D29905F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 b="0" i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998B23-74BD-744A-8151-196A6736E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891806" cy="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6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4C4561-347F-D04A-AB74-2E115C024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8650" y="1825625"/>
            <a:ext cx="394454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</a:defRPr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134FB0-2826-354B-B1BA-F95D422D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5383" y="1825625"/>
            <a:ext cx="3769967" cy="4351338"/>
          </a:xfrm>
        </p:spPr>
        <p:txBody>
          <a:bodyPr anchor="ctr"/>
          <a:lstStyle>
            <a:lvl1pPr marL="0" indent="0">
              <a:buFont typeface="Fira Sans" panose="020B0503050000020004" pitchFamily="34" charset="0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2FF0E7-4855-2F46-A78C-823982A18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4B4775A8-EB69-F341-A56E-1D29905F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 b="0" i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998B23-74BD-744A-8151-196A6736E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891806" cy="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B895A96-2866-484D-98AF-108A2B67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ADDCE6-9BC9-1045-9A9B-B7DA4ECE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31917"/>
            <a:ext cx="7886700" cy="464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gli stili del testo dello schema</a:t>
            </a:r>
          </a:p>
          <a:p>
            <a:pPr marL="514325" marR="0" lvl="1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Secondo livello</a:t>
            </a:r>
          </a:p>
          <a:p>
            <a:pPr marL="814348" marR="0" lvl="2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Terzo livello</a:t>
            </a:r>
          </a:p>
          <a:p>
            <a:pPr marL="514325" marR="0" lvl="1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E5275-AA79-C14E-8281-AC408BAA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EC4A954-C260-E84D-8B85-4D54550A05DF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00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1" r:id="rId3"/>
    <p:sldLayoutId id="2147483659" r:id="rId4"/>
    <p:sldLayoutId id="2147483650" r:id="rId5"/>
    <p:sldLayoutId id="2147483663" r:id="rId6"/>
    <p:sldLayoutId id="2147483654" r:id="rId7"/>
    <p:sldLayoutId id="2147483657" r:id="rId8"/>
    <p:sldLayoutId id="2147483669" r:id="rId9"/>
    <p:sldLayoutId id="2147483666" r:id="rId10"/>
    <p:sldLayoutId id="2147483665" r:id="rId11"/>
    <p:sldLayoutId id="2147483658" r:id="rId12"/>
    <p:sldLayoutId id="2147483678" r:id="rId13"/>
    <p:sldLayoutId id="2147483680" r:id="rId14"/>
    <p:sldLayoutId id="2147483681" r:id="rId1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7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Roboto Slab" pitchFamily="2" charset="0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Fira Sans" panose="020B0503050000020004" pitchFamily="34" charset="0"/>
        <a:buChar char="―"/>
        <a:defRPr sz="1800" b="0" i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57185" marR="0" indent="-214303" algn="l" defTabSz="685766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Fira Sans" panose="020B0503050000020004" pitchFamily="34" charset="0"/>
        <a:buChar char="–"/>
        <a:tabLst/>
        <a:defRPr sz="1650" b="0" i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diofrance.fr/franceculture/podcasts/le-meilleur-des-mondes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link.springer.com/book/10.1007/978-3-030-41933-2?source=shoppingads&amp;locale=en-it&amp;gad_source=1&amp;gclid=CjwKCAiA7t6sBhAiEiwAsaieYkjrfVeQQ76v9h8abSJz8sssT-AIhNjXkWhtTg_an_Wf64OMigVTdRoCJ3IQAvD_BwE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mitpress.mit.edu/9780262545266/an-inclusive-academy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ige.europa.eu/sites/default/files/core_values_work_brage_lovkrona.pdf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clpress.co.uk/book/ableism-in-academia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xfordre.com/education/display/10.1093/acrefore/9780190264093.001.0001/acrefore-9780190264093-e-1524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E01BB7BE-E4F3-F34C-98AC-424C3998B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Rita Bencivenga, </a:t>
            </a:r>
            <a:r>
              <a:rPr lang="it-IT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Department of </a:t>
            </a:r>
            <a:r>
              <a:rPr lang="it-IT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Civil</a:t>
            </a:r>
            <a:r>
              <a:rPr lang="it-IT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, Chemical and </a:t>
            </a:r>
            <a:r>
              <a:rPr lang="it-IT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Environmental</a:t>
            </a:r>
            <a:r>
              <a:rPr lang="it-IT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Engineering, University of Genoa, </a:t>
            </a:r>
            <a:r>
              <a:rPr lang="it-IT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Italy</a:t>
            </a:r>
            <a:endParaRPr lang="it-IT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FAC99DC-03D4-7449-B6C7-2B86A9FA7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 err="1"/>
              <a:t>Expanding</a:t>
            </a:r>
            <a:r>
              <a:rPr lang="it-IT" sz="3600" dirty="0"/>
              <a:t> </a:t>
            </a:r>
            <a:r>
              <a:rPr lang="it-IT" sz="3600" dirty="0" err="1"/>
              <a:t>Masculinities</a:t>
            </a:r>
            <a:r>
              <a:rPr lang="it-IT" sz="3600" dirty="0"/>
              <a:t> in a Competitive </a:t>
            </a:r>
            <a:r>
              <a:rPr lang="it-IT" sz="3600" dirty="0" err="1"/>
              <a:t>Research</a:t>
            </a:r>
            <a:r>
              <a:rPr lang="it-IT" sz="3600" dirty="0"/>
              <a:t> Culture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10E4C7-8206-8949-88EE-952FB5F1AC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Round </a:t>
            </a:r>
            <a:r>
              <a:rPr lang="it-IT" dirty="0" err="1"/>
              <a:t>table_ADBIS</a:t>
            </a:r>
            <a:r>
              <a:rPr lang="it-IT" dirty="0"/>
              <a:t> conference, Bayonne, 30 August 2024</a:t>
            </a:r>
          </a:p>
        </p:txBody>
      </p:sp>
    </p:spTree>
    <p:extLst>
      <p:ext uri="{BB962C8B-B14F-4D97-AF65-F5344CB8AC3E}">
        <p14:creationId xmlns:p14="http://schemas.microsoft.com/office/powerpoint/2010/main" val="224709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B76BCC8-0EDD-8CE2-5C73-A0700733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1200150"/>
            <a:ext cx="3388706" cy="120015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«  Pour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scientifique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l’on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oublie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sont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centaines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qui ne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naissent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pas.  »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0865020A-B2E4-799B-11CE-8216E6E2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400300"/>
            <a:ext cx="3606258" cy="3224213"/>
          </a:xfrm>
        </p:spPr>
        <p:txBody>
          <a:bodyPr>
            <a:normAutofit/>
          </a:bodyPr>
          <a:lstStyle/>
          <a:p>
            <a:r>
              <a:rPr lang="en-GB" sz="1800" dirty="0">
                <a:cs typeface="Calibri" panose="020F0502020204030204" pitchFamily="34" charset="0"/>
              </a:rPr>
              <a:t>Au secours de la </a:t>
            </a:r>
            <a:r>
              <a:rPr lang="en-GB" sz="1800" dirty="0" err="1">
                <a:cs typeface="Calibri" panose="020F0502020204030204" pitchFamily="34" charset="0"/>
              </a:rPr>
              <a:t>mémoire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d’une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ingénieure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menacée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d’oubli</a:t>
            </a:r>
            <a:r>
              <a:rPr lang="en-GB" sz="1800" dirty="0">
                <a:cs typeface="Calibri" panose="020F0502020204030204" pitchFamily="34" charset="0"/>
              </a:rPr>
              <a:t>, </a:t>
            </a:r>
            <a:r>
              <a:rPr lang="en-GB" sz="1800" dirty="0" err="1">
                <a:cs typeface="Calibri" panose="020F0502020204030204" pitchFamily="34" charset="0"/>
              </a:rPr>
              <a:t>cette</a:t>
            </a:r>
            <a:r>
              <a:rPr lang="en-GB" sz="1800" dirty="0">
                <a:cs typeface="Calibri" panose="020F0502020204030204" pitchFamily="34" charset="0"/>
              </a:rPr>
              <a:t> première </a:t>
            </a:r>
            <a:r>
              <a:rPr lang="en-GB" sz="1800" dirty="0" err="1">
                <a:cs typeface="Calibri" panose="020F0502020204030204" pitchFamily="34" charset="0"/>
              </a:rPr>
              <a:t>biographie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consacrée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à</a:t>
            </a:r>
            <a:r>
              <a:rPr lang="en-GB" sz="1800" dirty="0">
                <a:cs typeface="Calibri" panose="020F0502020204030204" pitchFamily="34" charset="0"/>
              </a:rPr>
              <a:t> Alice </a:t>
            </a:r>
            <a:r>
              <a:rPr lang="en-GB" sz="1800" dirty="0" err="1">
                <a:cs typeface="Calibri" panose="020F0502020204030204" pitchFamily="34" charset="0"/>
              </a:rPr>
              <a:t>Recoque</a:t>
            </a:r>
            <a:r>
              <a:rPr lang="en-GB" sz="1800" dirty="0">
                <a:cs typeface="Calibri" panose="020F0502020204030204" pitchFamily="34" charset="0"/>
              </a:rPr>
              <a:t> – </a:t>
            </a:r>
            <a:r>
              <a:rPr lang="en-GB" sz="1800" dirty="0" err="1">
                <a:cs typeface="Calibri" panose="020F0502020204030204" pitchFamily="34" charset="0"/>
              </a:rPr>
              <a:t>disparue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en</a:t>
            </a:r>
            <a:r>
              <a:rPr lang="en-GB" sz="1800" dirty="0">
                <a:cs typeface="Calibri" panose="020F0502020204030204" pitchFamily="34" charset="0"/>
              </a:rPr>
              <a:t> 2021 – </a:t>
            </a:r>
            <a:r>
              <a:rPr lang="en-GB" sz="1800" dirty="0" err="1">
                <a:cs typeface="Calibri" panose="020F0502020204030204" pitchFamily="34" charset="0"/>
              </a:rPr>
              <a:t>est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une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réponse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à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l’invisibilisation</a:t>
            </a:r>
            <a:r>
              <a:rPr lang="en-GB" sz="1800" dirty="0">
                <a:cs typeface="Calibri" panose="020F0502020204030204" pitchFamily="34" charset="0"/>
              </a:rPr>
              <a:t> des femmes </a:t>
            </a:r>
            <a:r>
              <a:rPr lang="en-GB" sz="1800" dirty="0" err="1">
                <a:cs typeface="Calibri" panose="020F0502020204030204" pitchFamily="34" charset="0"/>
              </a:rPr>
              <a:t>scientifiques</a:t>
            </a:r>
            <a:r>
              <a:rPr lang="en-GB" sz="1800" dirty="0">
                <a:cs typeface="Calibri" panose="020F0502020204030204" pitchFamily="34" charset="0"/>
              </a:rPr>
              <a:t>. </a:t>
            </a:r>
          </a:p>
          <a:p>
            <a:r>
              <a:rPr lang="en-GB" sz="1800" dirty="0" err="1">
                <a:cs typeface="Calibri" panose="020F0502020204030204" pitchFamily="34" charset="0"/>
              </a:rPr>
              <a:t>Cette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enquête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inédite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est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aussi</a:t>
            </a:r>
            <a:r>
              <a:rPr lang="en-GB" sz="1800" dirty="0">
                <a:cs typeface="Calibri" panose="020F0502020204030204" pitchFamily="34" charset="0"/>
              </a:rPr>
              <a:t> un </a:t>
            </a:r>
            <a:r>
              <a:rPr lang="en-GB" sz="1800" dirty="0" err="1">
                <a:cs typeface="Calibri" panose="020F0502020204030204" pitchFamily="34" charset="0"/>
              </a:rPr>
              <a:t>manifeste</a:t>
            </a:r>
            <a:r>
              <a:rPr lang="en-GB" sz="1800" dirty="0">
                <a:cs typeface="Calibri" panose="020F0502020204030204" pitchFamily="34" charset="0"/>
              </a:rPr>
              <a:t> pour la </a:t>
            </a:r>
            <a:r>
              <a:rPr lang="en-GB" sz="1800" dirty="0" err="1">
                <a:cs typeface="Calibri" panose="020F0502020204030204" pitchFamily="34" charset="0"/>
              </a:rPr>
              <a:t>réhabilitation</a:t>
            </a:r>
            <a:r>
              <a:rPr lang="en-GB" sz="1800" dirty="0">
                <a:cs typeface="Calibri" panose="020F0502020204030204" pitchFamily="34" charset="0"/>
              </a:rPr>
              <a:t> des </a:t>
            </a:r>
            <a:r>
              <a:rPr lang="en-GB" sz="1800" dirty="0" err="1">
                <a:cs typeface="Calibri" panose="020F0502020204030204" pitchFamily="34" charset="0"/>
              </a:rPr>
              <a:t>grandes</a:t>
            </a:r>
            <a:r>
              <a:rPr lang="en-GB" sz="1800" dirty="0">
                <a:cs typeface="Calibri" panose="020F0502020204030204" pitchFamily="34" charset="0"/>
              </a:rPr>
              <a:t> figures </a:t>
            </a:r>
            <a:r>
              <a:rPr lang="en-GB" sz="1800" dirty="0" err="1">
                <a:cs typeface="Calibri" panose="020F0502020204030204" pitchFamily="34" charset="0"/>
              </a:rPr>
              <a:t>savantes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capables</a:t>
            </a:r>
            <a:r>
              <a:rPr lang="en-GB" sz="1800" dirty="0">
                <a:cs typeface="Calibri" panose="020F0502020204030204" pitchFamily="34" charset="0"/>
              </a:rPr>
              <a:t> </a:t>
            </a:r>
            <a:r>
              <a:rPr lang="en-GB" sz="1800" dirty="0" err="1">
                <a:cs typeface="Calibri" panose="020F0502020204030204" pitchFamily="34" charset="0"/>
              </a:rPr>
              <a:t>d’inspirer</a:t>
            </a:r>
            <a:r>
              <a:rPr lang="en-GB" sz="1800" dirty="0">
                <a:cs typeface="Calibri" panose="020F0502020204030204" pitchFamily="34" charset="0"/>
              </a:rPr>
              <a:t> les </a:t>
            </a:r>
            <a:r>
              <a:rPr lang="en-GB" sz="1800" dirty="0" err="1">
                <a:cs typeface="Calibri" panose="020F0502020204030204" pitchFamily="34" charset="0"/>
              </a:rPr>
              <a:t>générations</a:t>
            </a:r>
            <a:r>
              <a:rPr lang="en-GB" sz="1800" dirty="0">
                <a:cs typeface="Calibri" panose="020F0502020204030204" pitchFamily="34" charset="0"/>
              </a:rPr>
              <a:t> futures.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7E30CB-9856-C21C-E1CC-C1AE6988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9B8979-F24C-632C-2CFD-1317F7DE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10</a:t>
            </a:fld>
            <a:endParaRPr lang="en-US"/>
          </a:p>
        </p:txBody>
      </p:sp>
      <p:pic>
        <p:nvPicPr>
          <p:cNvPr id="7" name="Immagine 6" descr="Immagine che contiene testo, poster, libro, cartone animato&#10;&#10;Descrizione generata automaticamente">
            <a:extLst>
              <a:ext uri="{FF2B5EF4-FFF2-40B4-BE49-F238E27FC236}">
                <a16:creationId xmlns:a16="http://schemas.microsoft.com/office/drawing/2014/main" id="{ECFD06B9-D29A-1F4F-B9EB-442E8B2A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65" y="1288734"/>
            <a:ext cx="2594936" cy="41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9B8979-F24C-632C-2CFD-1317F7DE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11</a:t>
            </a:fld>
            <a:endParaRPr lang="en-US"/>
          </a:p>
        </p:txBody>
      </p:sp>
      <p:pic>
        <p:nvPicPr>
          <p:cNvPr id="9" name="Immagine 8" descr="Immagine che contiene testo, schermata, Carattere, grafica&#10;&#10;Descrizione generata automaticamente">
            <a:extLst>
              <a:ext uri="{FF2B5EF4-FFF2-40B4-BE49-F238E27FC236}">
                <a16:creationId xmlns:a16="http://schemas.microsoft.com/office/drawing/2014/main" id="{3CEDFDDA-9AC0-69D6-FF25-CC8F3473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61" y="688402"/>
            <a:ext cx="7755982" cy="309280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DDCA52-92C0-3B93-26B3-3A5C182BA079}"/>
              </a:ext>
            </a:extLst>
          </p:cNvPr>
          <p:cNvSpPr txBox="1"/>
          <p:nvPr/>
        </p:nvSpPr>
        <p:spPr>
          <a:xfrm>
            <a:off x="759367" y="4876274"/>
            <a:ext cx="775598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dirty="0">
                <a:hlinkClick r:id="rId3"/>
              </a:rPr>
              <a:t>https://www.radiofrance.fr/franceculture/podcasts/le-meilleur-des</a:t>
            </a:r>
          </a:p>
          <a:p>
            <a:r>
              <a:rPr lang="en-US" dirty="0">
                <a:hlinkClick r:id="rId3"/>
              </a:rPr>
              <a:t>-mondes/</a:t>
            </a:r>
            <a:r>
              <a:rPr lang="en-US" dirty="0" err="1"/>
              <a:t>entretien</a:t>
            </a:r>
            <a:r>
              <a:rPr lang="en-US" dirty="0"/>
              <a:t>-avec-</a:t>
            </a:r>
            <a:r>
              <a:rPr lang="en-US" dirty="0" err="1"/>
              <a:t>marion</a:t>
            </a:r>
            <a:r>
              <a:rPr lang="en-US" dirty="0"/>
              <a:t>-</a:t>
            </a:r>
            <a:r>
              <a:rPr lang="en-US" dirty="0" err="1"/>
              <a:t>carre</a:t>
            </a:r>
            <a:r>
              <a:rPr lang="en-US" dirty="0"/>
              <a:t>-</a:t>
            </a:r>
            <a:r>
              <a:rPr lang="en-US" dirty="0" err="1"/>
              <a:t>alice</a:t>
            </a:r>
            <a:r>
              <a:rPr lang="en-US" dirty="0"/>
              <a:t>-</a:t>
            </a:r>
            <a:r>
              <a:rPr lang="en-US" dirty="0" err="1"/>
              <a:t>recoque</a:t>
            </a:r>
            <a:r>
              <a:rPr lang="en-US" dirty="0"/>
              <a:t>-</a:t>
            </a:r>
            <a:r>
              <a:rPr lang="en-US" dirty="0" err="1"/>
              <a:t>ou</a:t>
            </a:r>
            <a:r>
              <a:rPr lang="en-US" dirty="0"/>
              <a:t>-l-</a:t>
            </a:r>
            <a:r>
              <a:rPr lang="en-US" dirty="0" err="1"/>
              <a:t>histoire</a:t>
            </a:r>
            <a:endParaRPr lang="en-US" dirty="0"/>
          </a:p>
          <a:p>
            <a:r>
              <a:rPr lang="en-US" dirty="0"/>
              <a:t>-meconnue-d-une-pionniere-de-l-informatique-3061411</a:t>
            </a:r>
          </a:p>
          <a:p>
            <a:pPr marL="0" indent="0" algn="l">
              <a:buNone/>
            </a:pPr>
            <a:endParaRPr lang="en-GB" sz="105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5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45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512EC4-9158-9450-F1F4-001ACF54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6956" y="4483089"/>
            <a:ext cx="7367504" cy="226777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500" dirty="0">
                <a:hlinkClick r:id="rId2"/>
              </a:rPr>
              <a:t>https://link.springer.com/book/10.1007/978-3-030 419332?source=shoppingads&amp;locale=enit&amp;gad_source=1&amp;gclid=CjwKCAiA7t6sBhAiEiwAsaieYkjrfVeQQ76v9h8abSJz8sssT-AIhNjXkWhtTg_an_Wf64OMigVTdRoCJ3IQAvD_BwE</a:t>
            </a:r>
            <a:r>
              <a:rPr lang="en-US" sz="1500" dirty="0"/>
              <a:t> </a:t>
            </a:r>
          </a:p>
        </p:txBody>
      </p:sp>
      <p:pic>
        <p:nvPicPr>
          <p:cNvPr id="8" name="Immagine 7" descr="Immagine che contiene testo, libro, Carattere, schermata&#10;&#10;Descrizione generata automaticamente">
            <a:extLst>
              <a:ext uri="{FF2B5EF4-FFF2-40B4-BE49-F238E27FC236}">
                <a16:creationId xmlns:a16="http://schemas.microsoft.com/office/drawing/2014/main" id="{7C1DD7BD-E3F9-D303-C433-2DC8E66C7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6" r="-1" b="2950"/>
          <a:stretch/>
        </p:blipFill>
        <p:spPr>
          <a:xfrm>
            <a:off x="2983681" y="716311"/>
            <a:ext cx="3176637" cy="4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5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512EC4-9158-9450-F1F4-001ACF54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991" y="1328216"/>
            <a:ext cx="4378313" cy="4015029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it-IT" sz="1800" b="1" dirty="0" err="1"/>
              <a:t>Chapter</a:t>
            </a:r>
            <a:r>
              <a:rPr lang="it-IT" sz="1800" b="1" dirty="0"/>
              <a:t> 4</a:t>
            </a:r>
            <a:br>
              <a:rPr lang="it-IT" sz="1800" dirty="0"/>
            </a:br>
            <a:r>
              <a:rPr lang="it-IT" sz="1800" dirty="0"/>
              <a:t>An </a:t>
            </a:r>
            <a:r>
              <a:rPr lang="it-IT" sz="1800" dirty="0" err="1"/>
              <a:t>Intersectional</a:t>
            </a:r>
            <a:r>
              <a:rPr lang="it-IT" sz="1800" dirty="0"/>
              <a:t> </a:t>
            </a:r>
            <a:r>
              <a:rPr lang="it-IT" sz="1800" dirty="0" err="1"/>
              <a:t>Physics</a:t>
            </a:r>
            <a:r>
              <a:rPr lang="it-IT" sz="1800" dirty="0"/>
              <a:t> Identity</a:t>
            </a:r>
            <a:br>
              <a:rPr lang="it-IT" sz="1800" dirty="0"/>
            </a:br>
            <a:r>
              <a:rPr lang="it-IT" sz="1800" dirty="0"/>
              <a:t>Framework for </a:t>
            </a:r>
            <a:r>
              <a:rPr lang="it-IT" sz="1800" dirty="0" err="1"/>
              <a:t>Studying</a:t>
            </a:r>
            <a:r>
              <a:rPr lang="it-IT" sz="1800" dirty="0"/>
              <a:t> </a:t>
            </a:r>
            <a:r>
              <a:rPr lang="it-IT" sz="1800" dirty="0" err="1"/>
              <a:t>Physics</a:t>
            </a:r>
            <a:r>
              <a:rPr lang="it-IT" sz="1800" dirty="0"/>
              <a:t> Settings</a:t>
            </a:r>
            <a:br>
              <a:rPr lang="it-IT" sz="1800" dirty="0"/>
            </a:br>
            <a:r>
              <a:rPr lang="it-IT" sz="1800" dirty="0"/>
              <a:t>Angela Johnson</a:t>
            </a:r>
          </a:p>
          <a:p>
            <a:endParaRPr lang="it-IT" sz="1800" dirty="0"/>
          </a:p>
          <a:p>
            <a:r>
              <a:rPr lang="it-IT" sz="1800" b="1" dirty="0" err="1"/>
              <a:t>Chapter</a:t>
            </a:r>
            <a:r>
              <a:rPr lang="it-IT" sz="1800" b="1" dirty="0"/>
              <a:t> 8</a:t>
            </a:r>
          </a:p>
          <a:p>
            <a:r>
              <a:rPr lang="it-IT" sz="1800" dirty="0" err="1"/>
              <a:t>Disability</a:t>
            </a:r>
            <a:r>
              <a:rPr lang="it-IT" sz="1800" dirty="0"/>
              <a:t> in </a:t>
            </a:r>
            <a:r>
              <a:rPr lang="it-IT" sz="1800" dirty="0" err="1"/>
              <a:t>Physics</a:t>
            </a:r>
            <a:r>
              <a:rPr lang="it-IT" sz="1800" dirty="0"/>
              <a:t>: Learning</a:t>
            </a:r>
          </a:p>
          <a:p>
            <a:r>
              <a:rPr lang="it-IT" sz="1800" dirty="0"/>
              <a:t>from </a:t>
            </a:r>
            <a:r>
              <a:rPr lang="it-IT" sz="1800" dirty="0" err="1"/>
              <a:t>Binary</a:t>
            </a:r>
            <a:r>
              <a:rPr lang="it-IT" sz="1800" dirty="0"/>
              <a:t> </a:t>
            </a:r>
            <a:r>
              <a:rPr lang="it-IT" sz="1800" dirty="0" err="1"/>
              <a:t>Mistakes</a:t>
            </a:r>
            <a:endParaRPr lang="it-IT" sz="1800" dirty="0"/>
          </a:p>
          <a:p>
            <a:r>
              <a:rPr lang="it-IT" sz="1800" dirty="0"/>
              <a:t>Adrienne </a:t>
            </a:r>
            <a:r>
              <a:rPr lang="it-IT" sz="1800" dirty="0" err="1"/>
              <a:t>Traxler</a:t>
            </a:r>
            <a:r>
              <a:rPr lang="it-IT" sz="1800" dirty="0"/>
              <a:t> and Jennifer Blue</a:t>
            </a:r>
          </a:p>
        </p:txBody>
      </p:sp>
      <p:pic>
        <p:nvPicPr>
          <p:cNvPr id="8" name="Immagine 7" descr="Immagine che contiene testo, libro, Carattere, schermata&#10;&#10;Descrizione generata automaticamente">
            <a:extLst>
              <a:ext uri="{FF2B5EF4-FFF2-40B4-BE49-F238E27FC236}">
                <a16:creationId xmlns:a16="http://schemas.microsoft.com/office/drawing/2014/main" id="{7C1DD7BD-E3F9-D303-C433-2DC8E66C7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6" r="-1" b="2950"/>
          <a:stretch/>
        </p:blipFill>
        <p:spPr>
          <a:xfrm>
            <a:off x="5566030" y="1328216"/>
            <a:ext cx="3176637" cy="4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2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22701-F95D-9C2E-B587-DCD40D39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35" y="1119498"/>
            <a:ext cx="4384178" cy="1228783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it-IT" sz="1800" b="1" dirty="0" err="1"/>
              <a:t>Chapter</a:t>
            </a:r>
            <a:r>
              <a:rPr lang="it-IT" sz="1800" b="1" dirty="0"/>
              <a:t> 4</a:t>
            </a:r>
            <a:br>
              <a:rPr lang="it-IT" sz="1800" b="1" dirty="0"/>
            </a:br>
            <a:r>
              <a:rPr lang="it-IT" sz="1800" b="1" dirty="0"/>
              <a:t>An </a:t>
            </a:r>
            <a:r>
              <a:rPr lang="it-IT" sz="1800" b="1" dirty="0" err="1"/>
              <a:t>Intersectional</a:t>
            </a:r>
            <a:r>
              <a:rPr lang="it-IT" sz="1800" b="1" dirty="0"/>
              <a:t> </a:t>
            </a:r>
            <a:r>
              <a:rPr lang="it-IT" sz="1800" b="1" dirty="0" err="1"/>
              <a:t>Physics</a:t>
            </a:r>
            <a:r>
              <a:rPr lang="it-IT" sz="1800" b="1" dirty="0"/>
              <a:t> Identity</a:t>
            </a:r>
            <a:br>
              <a:rPr lang="it-IT" sz="1800" b="1" dirty="0"/>
            </a:br>
            <a:r>
              <a:rPr lang="it-IT" sz="1800" b="1" dirty="0"/>
              <a:t>Framework for </a:t>
            </a:r>
            <a:r>
              <a:rPr lang="it-IT" sz="1800" b="1" dirty="0" err="1"/>
              <a:t>Studying</a:t>
            </a:r>
            <a:r>
              <a:rPr lang="it-IT" sz="1800" b="1" dirty="0"/>
              <a:t> </a:t>
            </a:r>
            <a:r>
              <a:rPr lang="it-IT" sz="1800" b="1" dirty="0" err="1"/>
              <a:t>Physics</a:t>
            </a:r>
            <a:r>
              <a:rPr lang="it-IT" sz="1800" b="1" dirty="0"/>
              <a:t> Settings</a:t>
            </a:r>
            <a:br>
              <a:rPr lang="it-IT" sz="1800" b="1" dirty="0"/>
            </a:br>
            <a:r>
              <a:rPr lang="it-IT" sz="1800" b="1" dirty="0"/>
              <a:t>Angela Johnson</a:t>
            </a:r>
            <a:endParaRPr lang="en-US" sz="2700" b="1" dirty="0"/>
          </a:p>
        </p:txBody>
      </p:sp>
      <p:pic>
        <p:nvPicPr>
          <p:cNvPr id="8" name="Immagine 7" descr="Immagine che contiene testo, libro, Carattere, schermata&#10;&#10;Descrizione generata automaticamente">
            <a:extLst>
              <a:ext uri="{FF2B5EF4-FFF2-40B4-BE49-F238E27FC236}">
                <a16:creationId xmlns:a16="http://schemas.microsoft.com/office/drawing/2014/main" id="{7C1DD7BD-E3F9-D303-C433-2DC8E66C7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6" r="-1" b="2950"/>
          <a:stretch/>
        </p:blipFill>
        <p:spPr>
          <a:xfrm>
            <a:off x="7858904" y="1234691"/>
            <a:ext cx="881057" cy="1113590"/>
          </a:xfrm>
          <a:prstGeom prst="rect">
            <a:avLst/>
          </a:prstGeom>
        </p:spPr>
      </p:pic>
      <p:pic>
        <p:nvPicPr>
          <p:cNvPr id="10" name="Immagine 9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236F92B6-246B-3928-1072-AB692F0E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02" y="2752329"/>
            <a:ext cx="1784391" cy="2368934"/>
          </a:xfrm>
          <a:prstGeom prst="rect">
            <a:avLst/>
          </a:prstGeom>
        </p:spPr>
      </p:pic>
      <p:pic>
        <p:nvPicPr>
          <p:cNvPr id="12" name="Immagine 11" descr="Immagine che contiene testo, Carattere, algebra&#10;&#10;Descrizione generata automaticamente">
            <a:extLst>
              <a:ext uri="{FF2B5EF4-FFF2-40B4-BE49-F238E27FC236}">
                <a16:creationId xmlns:a16="http://schemas.microsoft.com/office/drawing/2014/main" id="{148DB9E7-8780-F18F-C5A1-84C649434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758" y="2729610"/>
            <a:ext cx="2287571" cy="1857430"/>
          </a:xfrm>
          <a:prstGeom prst="rect">
            <a:avLst/>
          </a:prstGeom>
        </p:spPr>
      </p:pic>
      <p:pic>
        <p:nvPicPr>
          <p:cNvPr id="14" name="Immagine 13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F170ADBA-4D9E-EA75-3501-1F8FCA148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46" y="2467363"/>
            <a:ext cx="1784391" cy="3237170"/>
          </a:xfrm>
          <a:prstGeom prst="rect">
            <a:avLst/>
          </a:prstGeom>
        </p:spPr>
      </p:pic>
      <p:pic>
        <p:nvPicPr>
          <p:cNvPr id="16" name="Immagine 15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36028B98-D6ED-17B9-D91C-8E54FE101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08" y="2703684"/>
            <a:ext cx="1783169" cy="25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512EC4-9158-9450-F1F4-001ACF54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991" y="2822731"/>
            <a:ext cx="4378313" cy="2267777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it-IT" sz="1800" b="1" dirty="0" err="1"/>
              <a:t>Chapter</a:t>
            </a:r>
            <a:r>
              <a:rPr lang="it-IT" sz="1800" b="1" dirty="0"/>
              <a:t> 8</a:t>
            </a:r>
          </a:p>
          <a:p>
            <a:r>
              <a:rPr lang="it-IT" sz="1800" dirty="0" err="1"/>
              <a:t>Disability</a:t>
            </a:r>
            <a:r>
              <a:rPr lang="it-IT" sz="1800" dirty="0"/>
              <a:t> in </a:t>
            </a:r>
            <a:r>
              <a:rPr lang="it-IT" sz="1800" dirty="0" err="1"/>
              <a:t>Physics</a:t>
            </a:r>
            <a:r>
              <a:rPr lang="it-IT" sz="1800" dirty="0"/>
              <a:t>: Learning</a:t>
            </a:r>
          </a:p>
          <a:p>
            <a:r>
              <a:rPr lang="it-IT" sz="1800" dirty="0"/>
              <a:t>from </a:t>
            </a:r>
            <a:r>
              <a:rPr lang="it-IT" sz="1800" dirty="0" err="1"/>
              <a:t>Binary</a:t>
            </a:r>
            <a:r>
              <a:rPr lang="it-IT" sz="1800" dirty="0"/>
              <a:t> </a:t>
            </a:r>
            <a:r>
              <a:rPr lang="it-IT" sz="1800" dirty="0" err="1"/>
              <a:t>Mistakes</a:t>
            </a:r>
            <a:endParaRPr lang="it-IT" sz="1800" dirty="0"/>
          </a:p>
          <a:p>
            <a:r>
              <a:rPr lang="it-IT" sz="1800" dirty="0"/>
              <a:t>Adrienne </a:t>
            </a:r>
            <a:r>
              <a:rPr lang="it-IT" sz="1800" dirty="0" err="1"/>
              <a:t>Traxler</a:t>
            </a:r>
            <a:r>
              <a:rPr lang="it-IT" sz="1800" dirty="0"/>
              <a:t> and Jennifer Blue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7DAC45E-97A6-C12D-6321-4277F4E6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827" y="1343545"/>
            <a:ext cx="2802026" cy="3772806"/>
          </a:xfrm>
          <a:prstGeom prst="rect">
            <a:avLst/>
          </a:prstGeom>
        </p:spPr>
      </p:pic>
      <p:pic>
        <p:nvPicPr>
          <p:cNvPr id="7" name="Immagine 6" descr="Immagine che contiene testo, libro, Carattere, schermata&#10;&#10;Descrizione generata automaticamente">
            <a:extLst>
              <a:ext uri="{FF2B5EF4-FFF2-40B4-BE49-F238E27FC236}">
                <a16:creationId xmlns:a16="http://schemas.microsoft.com/office/drawing/2014/main" id="{5CEF28DA-D4A5-C3DB-633D-1F5048CEC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6" r="-1" b="2950"/>
          <a:stretch/>
        </p:blipFill>
        <p:spPr>
          <a:xfrm>
            <a:off x="543704" y="1146949"/>
            <a:ext cx="881057" cy="111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8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22701-F95D-9C2E-B587-DCD40D39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18" y="5210873"/>
            <a:ext cx="2343113" cy="740453"/>
          </a:xfrm>
        </p:spPr>
        <p:txBody>
          <a:bodyPr vert="horz" lIns="68580" tIns="34290" rIns="68580" bIns="34290" rtlCol="0" anchor="b">
            <a:normAutofit fontScale="90000"/>
          </a:bodyPr>
          <a:lstStyle/>
          <a:p>
            <a:br>
              <a:rPr lang="en-US" dirty="0"/>
            </a:br>
            <a:r>
              <a:rPr lang="en-US" sz="1600" dirty="0"/>
              <a:t>Published: October 11, 2022</a:t>
            </a:r>
            <a:br>
              <a:rPr lang="en-US" sz="1600" dirty="0"/>
            </a:br>
            <a:r>
              <a:rPr lang="en-US" sz="1600" dirty="0"/>
              <a:t>Publisher: The MIT Press</a:t>
            </a:r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512EC4-9158-9450-F1F4-001ACF54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8239" y="5803271"/>
            <a:ext cx="4747521" cy="776836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1350" dirty="0">
                <a:hlinkClick r:id="rId2"/>
              </a:rPr>
              <a:t>https://mitpress.mit.edu/9780262545266/an-inclusive-academy/</a:t>
            </a:r>
            <a:r>
              <a:rPr lang="en-US" sz="1350" dirty="0"/>
              <a:t> </a:t>
            </a:r>
          </a:p>
        </p:txBody>
      </p:sp>
      <p:pic>
        <p:nvPicPr>
          <p:cNvPr id="5" name="Immagine 4" descr="Immagine che contiene testo, libro, Carattere, schermata&#10;&#10;Descrizione generata automaticamente">
            <a:extLst>
              <a:ext uri="{FF2B5EF4-FFF2-40B4-BE49-F238E27FC236}">
                <a16:creationId xmlns:a16="http://schemas.microsoft.com/office/drawing/2014/main" id="{A92C1CA3-D631-6677-9E1A-C59E1B0E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61" y="804665"/>
            <a:ext cx="2537460" cy="3759200"/>
          </a:xfrm>
          <a:prstGeom prst="rect">
            <a:avLst/>
          </a:prstGeom>
        </p:spPr>
      </p:pic>
      <p:pic>
        <p:nvPicPr>
          <p:cNvPr id="7" name="Immagine 6" descr="Immagine che contiene testo, Carattere, schermata, lettera&#10;&#10;Descrizione generata automaticamente">
            <a:extLst>
              <a:ext uri="{FF2B5EF4-FFF2-40B4-BE49-F238E27FC236}">
                <a16:creationId xmlns:a16="http://schemas.microsoft.com/office/drawing/2014/main" id="{8A9695BE-397C-B5A7-E54D-DB944E7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128" y="934951"/>
            <a:ext cx="4425507" cy="36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274E3-AD87-96A5-2E6C-C164D3F8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1216870"/>
            <a:ext cx="4094129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  <a:ea typeface="+mj-ea"/>
                <a:cs typeface="Calibri" panose="020F0502020204030204" pitchFamily="34" charset="0"/>
              </a:rPr>
              <a:t>Core values work in academia</a:t>
            </a:r>
          </a:p>
        </p:txBody>
      </p:sp>
      <p:pic>
        <p:nvPicPr>
          <p:cNvPr id="6" name="Immagine 5" descr="Immagine che contiene schermata, testo, poster, Parallelo&#10;&#10;Descrizione generata automaticamente">
            <a:extLst>
              <a:ext uri="{FF2B5EF4-FFF2-40B4-BE49-F238E27FC236}">
                <a16:creationId xmlns:a16="http://schemas.microsoft.com/office/drawing/2014/main" id="{52EEC6C9-D313-35BA-9A4C-83ED443B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66" y="1240720"/>
            <a:ext cx="2974477" cy="424925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D93FDD-EB15-2456-30EB-015C22E62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1221" y="2345581"/>
            <a:ext cx="4397926" cy="3144391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900" dirty="0"/>
              <a:t>What are core values and what use are they? 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900" dirty="0"/>
              <a:t>How can the central government core values translate to academia? 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900" dirty="0"/>
              <a:t>Why do the ‘statutory’, political values end up in conflict with academic values based on the specific culture of</a:t>
            </a:r>
            <a:br>
              <a:rPr lang="en-US" sz="900" dirty="0"/>
            </a:br>
            <a:r>
              <a:rPr lang="en-US" sz="900" dirty="0"/>
              <a:t>universities? 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900" dirty="0"/>
              <a:t>What methods and what examples exist for active and effective</a:t>
            </a:r>
            <a:br>
              <a:rPr lang="en-US" sz="900" dirty="0"/>
            </a:br>
            <a:r>
              <a:rPr lang="en-US" sz="900" dirty="0"/>
              <a:t>core values work at a university? 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900" dirty="0"/>
              <a:t>And how do you implement core values so that they are present and meaningful within the </a:t>
            </a:r>
            <a:r>
              <a:rPr lang="en-US" sz="900" dirty="0" err="1"/>
              <a:t>organisation</a:t>
            </a:r>
            <a:r>
              <a:rPr lang="en-US" sz="900" dirty="0"/>
              <a:t>? 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900" dirty="0"/>
              <a:t>This report from the “Core values project at Lund University” attempts to answer these questions, </a:t>
            </a:r>
            <a:r>
              <a:rPr lang="en-US" sz="900" dirty="0" err="1"/>
              <a:t>problematise</a:t>
            </a:r>
            <a:r>
              <a:rPr lang="en-US" sz="900" dirty="0"/>
              <a:t> various values and provide support for core values work at a ‘typical’ university. </a:t>
            </a:r>
          </a:p>
          <a:p>
            <a:br>
              <a:rPr lang="en-US" sz="900" dirty="0"/>
            </a:br>
            <a:r>
              <a:rPr lang="en-US" sz="900" dirty="0"/>
              <a:t>It provides examples of methods which can be applied in core values work, such as a deeper understanding of discrimination and master suppression techniques, norm criticism and inclusive teaching. 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900" dirty="0">
                <a:hlinkClick r:id="rId3"/>
              </a:rPr>
              <a:t>https://eige.europa.eu/sites/default/files/core_values_work_brage_lovkrona.pdf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614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FF2015-8850-4935-7C48-96A01F2F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0801-2896-664A-B859-ECC0B5261673}" type="slidenum">
              <a:rPr lang="en-GB" smtClean="0"/>
              <a:t>8</a:t>
            </a:fld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7C024C8-BCA8-EF48-D00D-C9A6D3EE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0"/>
            <a:ext cx="4548762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A0050B-953C-EC9E-261F-89766019E59A}"/>
              </a:ext>
            </a:extLst>
          </p:cNvPr>
          <p:cNvSpPr txBox="1"/>
          <p:nvPr/>
        </p:nvSpPr>
        <p:spPr>
          <a:xfrm>
            <a:off x="5293895" y="2081463"/>
            <a:ext cx="322145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indent="0" algn="l">
              <a:buNone/>
            </a:pPr>
            <a:r>
              <a:rPr lang="en-GB" sz="1050" b="0" i="1" dirty="0">
                <a:latin typeface="Fira Sans" panose="020B0503050000020004" pitchFamily="34" charset="0"/>
                <a:hlinkClick r:id="rId3"/>
              </a:rPr>
              <a:t>https://uclpress.co.uk/book/ableism-in-academia/</a:t>
            </a:r>
            <a:r>
              <a:rPr lang="en-GB" sz="1050" b="0" i="1" dirty="0">
                <a:latin typeface="Fira Sans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156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AD3AA61-CAFF-5ADA-4AD8-4BABAFD6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9</a:t>
            </a:fld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AD0A81-7153-C7A2-D93D-5DA86E03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570891"/>
            <a:ext cx="7645400" cy="30607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94D73E-1536-58D0-9F88-1D1A36376866}"/>
              </a:ext>
            </a:extLst>
          </p:cNvPr>
          <p:cNvSpPr txBox="1"/>
          <p:nvPr/>
        </p:nvSpPr>
        <p:spPr>
          <a:xfrm>
            <a:off x="749300" y="4809995"/>
            <a:ext cx="8394700" cy="147711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200" dirty="0">
                <a:effectLst/>
                <a:latin typeface="Calibri" panose="020F0502020204030204" pitchFamily="34" charset="0"/>
              </a:rPr>
              <a:t>Paré, Dylan. </a:t>
            </a:r>
            <a:r>
              <a:rPr lang="it-IT" sz="1200" dirty="0">
                <a:latin typeface="Calibri" panose="020F0502020204030204" pitchFamily="34" charset="0"/>
              </a:rPr>
              <a:t>2021.</a:t>
            </a:r>
            <a:r>
              <a:rPr lang="it-IT" sz="1200" dirty="0">
                <a:effectLst/>
                <a:latin typeface="Calibri" panose="020F0502020204030204" pitchFamily="34" charset="0"/>
              </a:rPr>
              <a:t> “A Critical Review and New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Directions</a:t>
            </a:r>
            <a:r>
              <a:rPr lang="it-IT" sz="1200" dirty="0">
                <a:effectLst/>
                <a:latin typeface="Calibri" panose="020F0502020204030204" pitchFamily="34" charset="0"/>
              </a:rPr>
              <a:t> for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Queering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Computing and Computing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Education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.” </a:t>
            </a:r>
          </a:p>
          <a:p>
            <a:r>
              <a:rPr lang="it-IT" sz="1200" dirty="0">
                <a:effectLst/>
                <a:latin typeface="Calibri" panose="020F0502020204030204" pitchFamily="34" charset="0"/>
              </a:rPr>
              <a:t>In George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Noblit</a:t>
            </a:r>
            <a:r>
              <a:rPr lang="it-IT" sz="1200" dirty="0">
                <a:latin typeface="Calibri" panose="020F0502020204030204" pitchFamily="34" charset="0"/>
              </a:rPr>
              <a:t> </a:t>
            </a:r>
            <a:r>
              <a:rPr lang="it-IT" sz="1200" dirty="0">
                <a:effectLst/>
                <a:latin typeface="Calibri" panose="020F0502020204030204" pitchFamily="34" charset="0"/>
              </a:rPr>
              <a:t>(Ed.), Oxford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Research</a:t>
            </a:r>
            <a:r>
              <a:rPr lang="it-IT" sz="1200" dirty="0">
                <a:effectLst/>
                <a:latin typeface="Calibri" panose="020F0502020204030204" pitchFamily="34" charset="0"/>
              </a:rPr>
              <a:t> Encyclopedia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Education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. New York: Oxford University</a:t>
            </a:r>
          </a:p>
          <a:p>
            <a:r>
              <a:rPr lang="it-IT" sz="1200" dirty="0">
                <a:effectLst/>
                <a:latin typeface="Calibri" panose="020F0502020204030204" pitchFamily="34" charset="0"/>
              </a:rPr>
              <a:t>Press. doi:10.1093/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acrefore</a:t>
            </a:r>
            <a:r>
              <a:rPr lang="it-IT" sz="1200" dirty="0">
                <a:effectLst/>
                <a:latin typeface="Calibri" panose="020F0502020204030204" pitchFamily="34" charset="0"/>
              </a:rPr>
              <a:t>/9780190264093.013.ORE_EDU-01524.R1</a:t>
            </a:r>
          </a:p>
          <a:p>
            <a:endParaRPr lang="it-IT" sz="1200" dirty="0">
              <a:latin typeface="Calibri" panose="020F0502020204030204" pitchFamily="34" charset="0"/>
            </a:endParaRPr>
          </a:p>
          <a:p>
            <a:endParaRPr lang="it-IT" sz="1200" dirty="0">
              <a:effectLst/>
              <a:latin typeface="Calibri" panose="020F0502020204030204" pitchFamily="34" charset="0"/>
            </a:endParaRPr>
          </a:p>
          <a:p>
            <a:r>
              <a:rPr lang="it-IT" sz="1200" dirty="0">
                <a:effectLst/>
                <a:latin typeface="Calibri" panose="020F0502020204030204" pitchFamily="34" charset="0"/>
                <a:hlinkClick r:id="rId3"/>
              </a:rPr>
              <a:t>https://oxfordre.com/education/display/10.1093/acrefore/9780190264093.001.0001/acrefore-9780190264093-e-1524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364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dibris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74676"/>
      </a:accent1>
      <a:accent2>
        <a:srgbClr val="574676"/>
      </a:accent2>
      <a:accent3>
        <a:srgbClr val="574676"/>
      </a:accent3>
      <a:accent4>
        <a:srgbClr val="574676"/>
      </a:accent4>
      <a:accent5>
        <a:srgbClr val="574676"/>
      </a:accent5>
      <a:accent6>
        <a:srgbClr val="574676"/>
      </a:accent6>
      <a:hlink>
        <a:srgbClr val="574676"/>
      </a:hlink>
      <a:folHlink>
        <a:srgbClr val="E7E6E6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indent="0" algn="l">
          <a:buNone/>
          <a:defRPr sz="1050" b="0" i="1" dirty="0" smtClean="0">
            <a:latin typeface="Fira Sans" panose="020B050305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cca" id="{81356B04-C42E-A648-9582-06FFC0627CE5}" vid="{A16CB841-665C-9C4B-BAF4-A7AD70130A3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8148</TotalTime>
  <Words>510</Words>
  <Application>Microsoft Macintosh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Fira Sans</vt:lpstr>
      <vt:lpstr>Arial</vt:lpstr>
      <vt:lpstr>Roboto Slab</vt:lpstr>
      <vt:lpstr>Calibri</vt:lpstr>
      <vt:lpstr>Tema di Office</vt:lpstr>
      <vt:lpstr>Expanding Masculinities in a Competitive Research Culture</vt:lpstr>
      <vt:lpstr>PowerPoint Presentation</vt:lpstr>
      <vt:lpstr>PowerPoint Presentation</vt:lpstr>
      <vt:lpstr>Chapter 4 An Intersectional Physics Identity Framework for Studying Physics Settings Angela Johnson</vt:lpstr>
      <vt:lpstr>PowerPoint Presentation</vt:lpstr>
      <vt:lpstr> Published: October 11, 2022 Publisher: The MIT Press</vt:lpstr>
      <vt:lpstr>Core values work in academia</vt:lpstr>
      <vt:lpstr>PowerPoint Presentation</vt:lpstr>
      <vt:lpstr>PowerPoint Presentation</vt:lpstr>
      <vt:lpstr>«  Pour une scientifique que l’on oublie, ce sont des centaines qui ne naissent pas.  »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Rita Bencivenga</dc:creator>
  <cp:keywords/>
  <dc:description/>
  <cp:lastModifiedBy>Javier Espinosa</cp:lastModifiedBy>
  <cp:revision>24</cp:revision>
  <cp:lastPrinted>2019-04-15T13:03:12Z</cp:lastPrinted>
  <dcterms:created xsi:type="dcterms:W3CDTF">2024-05-13T10:18:29Z</dcterms:created>
  <dcterms:modified xsi:type="dcterms:W3CDTF">2024-08-30T13:01:54Z</dcterms:modified>
  <cp:category/>
</cp:coreProperties>
</file>