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66" r:id="rId2"/>
    <p:sldId id="257" r:id="rId3"/>
    <p:sldId id="268" r:id="rId4"/>
    <p:sldId id="269" r:id="rId5"/>
    <p:sldId id="271" r:id="rId6"/>
    <p:sldId id="270" r:id="rId7"/>
    <p:sldId id="272" r:id="rId8"/>
    <p:sldId id="273" r:id="rId9"/>
    <p:sldId id="264" r:id="rId10"/>
    <p:sldId id="265" r:id="rId11"/>
    <p:sldId id="263" r:id="rId12"/>
    <p:sldId id="267" r:id="rId13"/>
    <p:sldId id="2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77"/>
  </p:normalViewPr>
  <p:slideViewPr>
    <p:cSldViewPr snapToGrid="0">
      <p:cViewPr varScale="1">
        <p:scale>
          <a:sx n="83" d="100"/>
          <a:sy n="83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5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1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82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72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8" r:id="rId6"/>
    <p:sldLayoutId id="2147483723" r:id="rId7"/>
    <p:sldLayoutId id="2147483724" r:id="rId8"/>
    <p:sldLayoutId id="2147483725" r:id="rId9"/>
    <p:sldLayoutId id="2147483727" r:id="rId10"/>
    <p:sldLayoutId id="21474837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art, peinture, intérieur, dessin&#10;&#10;Description générée automatiquement">
            <a:extLst>
              <a:ext uri="{FF2B5EF4-FFF2-40B4-BE49-F238E27FC236}">
                <a16:creationId xmlns:a16="http://schemas.microsoft.com/office/drawing/2014/main" id="{C9F40260-994B-484A-4433-7EE9FB95D5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801" b="10949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DC20FA-F96A-B67F-3AA0-BA131AAD2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448" y="1181101"/>
            <a:ext cx="7335084" cy="2832404"/>
          </a:xfrm>
        </p:spPr>
        <p:txBody>
          <a:bodyPr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b="1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DEI@</a:t>
            </a:r>
            <a:r>
              <a:rPr lang="en-GB" sz="3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ADBIS 2024: PANEL</a:t>
            </a:r>
            <a:br>
              <a:rPr lang="en-GB" sz="3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3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200" b="1" i="0" u="none" strike="noStrike" cap="none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More Than Muscles in the Lab:</a:t>
            </a:r>
            <a:br>
              <a:rPr lang="en-GB" sz="3200" b="1" i="0" u="none" strike="noStrike" cap="none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en-GB" sz="3200" b="1" i="0" u="none" strike="noStrike" cap="none" dirty="0">
                <a:solidFill>
                  <a:srgbClr val="FFFFFF"/>
                </a:solidFill>
                <a:latin typeface="+mn-lt"/>
                <a:ea typeface="Calibri"/>
                <a:cs typeface="Calibri"/>
                <a:sym typeface="Calibri"/>
              </a:rPr>
              <a:t>Expanding Masculinities in a Competitive Research Culture</a:t>
            </a:r>
            <a:br>
              <a:rPr lang="en-GB" sz="32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3200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717852-3D8A-C4D0-8B80-2BB5FCE1C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010" y="4503427"/>
            <a:ext cx="4676439" cy="138235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5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GB" sz="15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conferences.sigappfr.org</a:t>
            </a:r>
            <a:r>
              <a:rPr lang="en-GB" sz="15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/adbis2024/diversity-and-inclusion-guidelines/</a:t>
            </a:r>
          </a:p>
          <a:p>
            <a:pPr>
              <a:lnSpc>
                <a:spcPct val="90000"/>
              </a:lnSpc>
            </a:pPr>
            <a:r>
              <a:rPr lang="en-GB" sz="15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GB" sz="15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vargas-solar.com</a:t>
            </a:r>
            <a:r>
              <a:rPr lang="en-GB" sz="15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5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adbis-dei</a:t>
            </a:r>
            <a:r>
              <a:rPr lang="en-GB" sz="15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11EC6E-B1CE-34F0-1B8B-766E83E2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180" y="6140847"/>
            <a:ext cx="3180418" cy="7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3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AE62438-08AF-0BF6-F66C-F0366EC1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37" y="3589862"/>
            <a:ext cx="2343201" cy="23432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03783C-2548-CD84-61D6-EC593DF7C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24" y="3570532"/>
            <a:ext cx="2623462" cy="236045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092D7CDE-2A68-DE8C-110C-19225C2E6359}"/>
              </a:ext>
            </a:extLst>
          </p:cNvPr>
          <p:cNvGrpSpPr/>
          <p:nvPr/>
        </p:nvGrpSpPr>
        <p:grpSpPr>
          <a:xfrm>
            <a:off x="679574" y="287000"/>
            <a:ext cx="3067127" cy="3265429"/>
            <a:chOff x="679574" y="287000"/>
            <a:chExt cx="3067127" cy="3265429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8A86BA3-FA7E-2DE1-470F-73A63C838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574" y="287000"/>
              <a:ext cx="2343203" cy="2343203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39DEEC5-9323-9579-D57E-2AB4DA6A6C2F}"/>
                </a:ext>
              </a:extLst>
            </p:cNvPr>
            <p:cNvSpPr txBox="1"/>
            <p:nvPr/>
          </p:nvSpPr>
          <p:spPr>
            <a:xfrm>
              <a:off x="808113" y="2690655"/>
              <a:ext cx="2938588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i="0" u="none" strike="noStrike">
                  <a:effectLst/>
                </a:rPr>
                <a:t>Rita Bencivenga (she/her) </a:t>
              </a:r>
            </a:p>
            <a:p>
              <a:r>
                <a:rPr lang="en-GB" sz="1600" b="1" i="0" u="none" strike="noStrike">
                  <a:effectLst/>
                </a:rPr>
                <a:t>University of Genova</a:t>
              </a:r>
              <a:endParaRPr lang="en-GB" sz="1600" b="1"/>
            </a:p>
            <a:p>
              <a:r>
                <a:rPr lang="en-GB" sz="1600" b="1" i="0" u="none" strike="noStrike">
                  <a:effectLst/>
                </a:rPr>
                <a:t>Italy</a:t>
              </a:r>
              <a:endParaRPr lang="en-GB" sz="160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C8D203E-55AB-54BC-BB2E-4B5905D98D65}"/>
              </a:ext>
            </a:extLst>
          </p:cNvPr>
          <p:cNvGrpSpPr/>
          <p:nvPr/>
        </p:nvGrpSpPr>
        <p:grpSpPr>
          <a:xfrm>
            <a:off x="4336000" y="332534"/>
            <a:ext cx="3730782" cy="3249949"/>
            <a:chOff x="4336000" y="332534"/>
            <a:chExt cx="3730782" cy="324994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8B7F8C45-A42A-1DAB-DBEE-FDDB1D790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2837" y="332534"/>
              <a:ext cx="2100806" cy="2360457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5573290-D4D7-4FA5-CD2D-89FEE6821DC1}"/>
                </a:ext>
              </a:extLst>
            </p:cNvPr>
            <p:cNvSpPr txBox="1"/>
            <p:nvPr/>
          </p:nvSpPr>
          <p:spPr>
            <a:xfrm>
              <a:off x="4336000" y="2720709"/>
              <a:ext cx="373078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i="0" u="none" strike="noStrike">
                  <a:effectLst/>
                </a:rPr>
                <a:t>Jorge Alberto Hidalgo Toledo</a:t>
              </a:r>
              <a:r>
                <a:rPr lang="en-GB" sz="1600" b="1"/>
                <a:t> (he/him)</a:t>
              </a:r>
              <a:r>
                <a:rPr lang="en-GB" sz="1600" b="1" i="0" u="none" strike="noStrike">
                  <a:effectLst/>
                </a:rPr>
                <a:t> University Anáhuac</a:t>
              </a:r>
            </a:p>
            <a:p>
              <a:r>
                <a:rPr lang="en-GB" sz="1600" b="1" i="0" u="none" strike="noStrike">
                  <a:effectLst/>
                </a:rPr>
                <a:t>Mexico</a:t>
              </a:r>
              <a:endParaRPr lang="en-GB" sz="160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28BDA96-C347-56F5-15CB-AA10467C4BEF}"/>
              </a:ext>
            </a:extLst>
          </p:cNvPr>
          <p:cNvGrpSpPr/>
          <p:nvPr/>
        </p:nvGrpSpPr>
        <p:grpSpPr>
          <a:xfrm>
            <a:off x="8245197" y="287003"/>
            <a:ext cx="3827981" cy="3226145"/>
            <a:chOff x="8245197" y="287003"/>
            <a:chExt cx="3827981" cy="322614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928D10C-FB3F-CEDE-A574-851372B1B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6350" y="287003"/>
              <a:ext cx="2343200" cy="234320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8D3CC91-5413-0AC9-DC67-0436F24D2417}"/>
                </a:ext>
              </a:extLst>
            </p:cNvPr>
            <p:cNvSpPr txBox="1"/>
            <p:nvPr/>
          </p:nvSpPr>
          <p:spPr>
            <a:xfrm>
              <a:off x="8245197" y="2682151"/>
              <a:ext cx="382798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i="0" u="none" strike="noStrike">
                  <a:effectLst/>
                </a:rPr>
                <a:t>Amir Hossein Payberah</a:t>
              </a:r>
              <a:r>
                <a:rPr lang="en-GB" sz="1600" b="1"/>
                <a:t> </a:t>
              </a:r>
              <a:r>
                <a:rPr lang="en-GB" sz="1600" b="1" i="0" u="none" strike="noStrike">
                  <a:effectLst/>
                </a:rPr>
                <a:t>(he/him)</a:t>
              </a:r>
            </a:p>
            <a:p>
              <a:r>
                <a:rPr lang="en-GB" sz="1600" b="1" i="0" u="none" strike="noStrike">
                  <a:effectLst/>
                </a:rPr>
                <a:t>KTH Royal Institute of Technology Sweden</a:t>
              </a:r>
              <a:endParaRPr lang="en-GB" sz="1600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06FEE559-C46A-66DF-473E-D97D90B23C1B}"/>
              </a:ext>
            </a:extLst>
          </p:cNvPr>
          <p:cNvSpPr txBox="1"/>
          <p:nvPr/>
        </p:nvSpPr>
        <p:spPr>
          <a:xfrm>
            <a:off x="840559" y="5924042"/>
            <a:ext cx="38279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u="none" strike="noStrike" dirty="0">
                <a:effectLst/>
              </a:rPr>
              <a:t>Arun Kumar (he/him)</a:t>
            </a:r>
            <a:br>
              <a:rPr lang="en-GB" sz="1600" b="1" i="0" u="none" strike="noStrike" dirty="0">
                <a:effectLst/>
              </a:rPr>
            </a:br>
            <a:r>
              <a:rPr lang="en-GB" sz="1600" b="1" i="0" u="none" strike="noStrike" dirty="0">
                <a:effectLst/>
              </a:rPr>
              <a:t>University of California</a:t>
            </a:r>
            <a:br>
              <a:rPr lang="en-GB" sz="1600" b="1" i="0" u="none" strike="noStrike" dirty="0">
                <a:effectLst/>
              </a:rPr>
            </a:br>
            <a:r>
              <a:rPr lang="en-GB" sz="1600" b="1" i="0" u="none" strike="noStrike" dirty="0">
                <a:effectLst/>
              </a:rPr>
              <a:t>San Diego, </a:t>
            </a:r>
            <a:r>
              <a:rPr lang="en-GB" sz="1600" b="1" dirty="0"/>
              <a:t>USA</a:t>
            </a:r>
            <a:endParaRPr lang="en-GB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333DD9-D325-2A86-1423-93322B8369F2}"/>
              </a:ext>
            </a:extLst>
          </p:cNvPr>
          <p:cNvSpPr txBox="1"/>
          <p:nvPr/>
        </p:nvSpPr>
        <p:spPr>
          <a:xfrm>
            <a:off x="4336000" y="5924042"/>
            <a:ext cx="413698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u="none" strike="noStrike">
                <a:effectLst/>
              </a:rPr>
              <a:t>Juan Antonio Navarro Pérez (he/him) </a:t>
            </a:r>
            <a:br>
              <a:rPr lang="en-GB" sz="1600" b="1" i="0" u="none" strike="noStrike">
                <a:effectLst/>
              </a:rPr>
            </a:br>
            <a:r>
              <a:rPr lang="en-GB" sz="1600" b="1" i="0" u="none" strike="noStrike">
                <a:effectLst/>
              </a:rPr>
              <a:t>Google</a:t>
            </a:r>
          </a:p>
          <a:p>
            <a:r>
              <a:rPr lang="en-GB" sz="1600" b="1" i="0" u="none" strike="noStrike">
                <a:effectLst/>
              </a:rPr>
              <a:t>UK</a:t>
            </a:r>
            <a:endParaRPr lang="en-GB" sz="160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1E6E58C-C2CE-F9BB-697C-6F30ED2F64BF}"/>
              </a:ext>
            </a:extLst>
          </p:cNvPr>
          <p:cNvGrpSpPr/>
          <p:nvPr/>
        </p:nvGrpSpPr>
        <p:grpSpPr>
          <a:xfrm>
            <a:off x="8210475" y="3589872"/>
            <a:ext cx="4136981" cy="3195944"/>
            <a:chOff x="8210475" y="3589872"/>
            <a:chExt cx="4136981" cy="3195944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1125932-FC78-7129-6BCD-CBA81C95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6351" y="3589872"/>
              <a:ext cx="2883938" cy="23432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8322E48-EA8D-B80F-F8FE-10113A6061E6}"/>
                </a:ext>
              </a:extLst>
            </p:cNvPr>
            <p:cNvSpPr txBox="1"/>
            <p:nvPr/>
          </p:nvSpPr>
          <p:spPr>
            <a:xfrm>
              <a:off x="8210475" y="5924042"/>
              <a:ext cx="413698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i="0" u="none" strike="noStrike">
                  <a:effectLst/>
                </a:rPr>
                <a:t>Romain Sabathier</a:t>
              </a:r>
              <a:r>
                <a:rPr lang="en-GB" sz="1600" b="1"/>
                <a:t> </a:t>
              </a:r>
              <a:r>
                <a:rPr lang="en-GB" sz="1600" b="1" i="0" u="none" strike="noStrike">
                  <a:effectLst/>
                </a:rPr>
                <a:t>(he/him) </a:t>
              </a:r>
            </a:p>
            <a:p>
              <a:r>
                <a:rPr lang="en-GB" sz="1600" b="1" i="0" u="none" strike="noStrike">
                  <a:effectLst/>
                </a:rPr>
                <a:t>COOP-EGAL</a:t>
              </a:r>
            </a:p>
            <a:p>
              <a:r>
                <a:rPr lang="en-GB" sz="1600" b="1" i="0" u="none" strike="noStrike">
                  <a:effectLst/>
                </a:rPr>
                <a:t>France</a:t>
              </a:r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167994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illustration, dessin, clipart, dessin humoristique&#10;&#10;Description générée automatiquement">
            <a:extLst>
              <a:ext uri="{FF2B5EF4-FFF2-40B4-BE49-F238E27FC236}">
                <a16:creationId xmlns:a16="http://schemas.microsoft.com/office/drawing/2014/main" id="{521B9B83-BAF8-7C5E-144B-339930421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7" t="233" r="-59" b="15518"/>
          <a:stretch/>
        </p:blipFill>
        <p:spPr>
          <a:xfrm>
            <a:off x="7237" y="11"/>
            <a:ext cx="12199237" cy="6857989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Google Shape;191;p7">
            <a:extLst>
              <a:ext uri="{FF2B5EF4-FFF2-40B4-BE49-F238E27FC236}">
                <a16:creationId xmlns:a16="http://schemas.microsoft.com/office/drawing/2014/main" id="{E919B4B9-E73B-24FC-EB9C-AE6A3F9D70F9}"/>
              </a:ext>
            </a:extLst>
          </p:cNvPr>
          <p:cNvSpPr txBox="1"/>
          <p:nvPr/>
        </p:nvSpPr>
        <p:spPr>
          <a:xfrm>
            <a:off x="1142999" y="2104411"/>
            <a:ext cx="10899475" cy="379333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91440" marR="0" lvl="0" indent="-91440" defTabSz="9144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ts val="8000"/>
            </a:pPr>
            <a:r>
              <a:rPr lang="en-US" sz="5400" b="1" i="0" u="none" strike="noStrike" cap="all" spc="3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Let’s build a DEI community &amp; Talk about Men</a:t>
            </a:r>
            <a:endParaRPr lang="en-US" sz="5400" b="0" i="0" u="none" strike="noStrike" cap="all" spc="300" dirty="0">
              <a:solidFill>
                <a:srgbClr val="FFFFFF"/>
              </a:solidFill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92;p7">
            <a:extLst>
              <a:ext uri="{FF2B5EF4-FFF2-40B4-BE49-F238E27FC236}">
                <a16:creationId xmlns:a16="http://schemas.microsoft.com/office/drawing/2014/main" id="{C5A895BC-755B-65C7-BB75-A6BF5C6E51F1}"/>
              </a:ext>
            </a:extLst>
          </p:cNvPr>
          <p:cNvSpPr txBox="1"/>
          <p:nvPr/>
        </p:nvSpPr>
        <p:spPr>
          <a:xfrm>
            <a:off x="1299335" y="4013836"/>
            <a:ext cx="6664271" cy="113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GB" sz="4400" b="1" i="0" u="none" strike="noStrike" cap="small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Thanks a lot!</a:t>
            </a:r>
            <a:endParaRPr sz="14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Google Shape;193;p7">
            <a:extLst>
              <a:ext uri="{FF2B5EF4-FFF2-40B4-BE49-F238E27FC236}">
                <a16:creationId xmlns:a16="http://schemas.microsoft.com/office/drawing/2014/main" id="{BC08D3AF-0266-132D-4FA3-0C09959311EF}"/>
              </a:ext>
            </a:extLst>
          </p:cNvPr>
          <p:cNvSpPr txBox="1"/>
          <p:nvPr/>
        </p:nvSpPr>
        <p:spPr>
          <a:xfrm>
            <a:off x="1188357" y="5275499"/>
            <a:ext cx="6664271" cy="128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fr-FR" sz="2400" b="0" i="0" u="none" strike="noStrike" cap="none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Barbara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Catania</a:t>
            </a:r>
            <a:r>
              <a:rPr lang="fr-FR" sz="2400" b="0" i="0" u="none" strike="noStrike" cap="none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University</a:t>
            </a:r>
            <a:r>
              <a:rPr lang="fr-FR" sz="2400" b="0" i="0" u="none" strike="noStrike" cap="none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of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Genoa</a:t>
            </a:r>
            <a:r>
              <a:rPr lang="fr-FR" sz="2400" b="0" i="0" u="none" strike="noStrike" cap="none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, </a:t>
            </a:r>
            <a:r>
              <a:rPr lang="fr-FR" sz="2400" b="0" i="0" u="none" strike="noStrike" cap="none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Italy</a:t>
            </a:r>
            <a:endParaRPr sz="12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 sz="2400" b="0" i="0" u="none" strike="noStrike" cap="none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Genoveva Vargas-Solar, CNRS, France</a:t>
            </a:r>
            <a:endParaRPr sz="12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96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82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art, Chair&#10;&#10;Description générée automatiquement">
            <a:extLst>
              <a:ext uri="{FF2B5EF4-FFF2-40B4-BE49-F238E27FC236}">
                <a16:creationId xmlns:a16="http://schemas.microsoft.com/office/drawing/2014/main" id="{9D06157C-A3F0-FACB-ABD8-CE0632F6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828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DC20FA-F96A-B67F-3AA0-BA131AAD2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100" b="1" cap="none">
                <a:latin typeface="Calibri"/>
                <a:ea typeface="Calibri"/>
                <a:cs typeface="Calibri"/>
                <a:sym typeface="Calibri"/>
              </a:rPr>
              <a:t>DEI@</a:t>
            </a:r>
            <a:r>
              <a:rPr lang="en-GB" sz="3100" b="1" i="0" u="none" strike="noStrike" cap="none">
                <a:latin typeface="Calibri"/>
                <a:ea typeface="Calibri"/>
                <a:cs typeface="Calibri"/>
                <a:sym typeface="Calibri"/>
              </a:rPr>
              <a:t>ADBIS 2024: PANEL</a:t>
            </a:r>
            <a:br>
              <a:rPr lang="en-GB" sz="3100" b="1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br>
              <a:rPr lang="en-GB" sz="3100" b="1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r>
              <a:rPr lang="en-GB" sz="3100" b="1" i="0" u="none" strike="noStrike" cap="none">
                <a:latin typeface="+mn-lt"/>
                <a:ea typeface="Calibri"/>
                <a:cs typeface="Calibri"/>
                <a:sym typeface="Calibri"/>
              </a:rPr>
              <a:t>More Than Muscles in the Lab:</a:t>
            </a:r>
            <a:br>
              <a:rPr lang="en-GB" sz="3100" b="1" i="0" u="none" strike="noStrike" cap="none">
                <a:latin typeface="+mn-lt"/>
                <a:ea typeface="Calibri"/>
                <a:cs typeface="Calibri"/>
                <a:sym typeface="Calibri"/>
              </a:rPr>
            </a:br>
            <a:r>
              <a:rPr lang="en-GB" sz="3100" b="1" i="0" u="none" strike="noStrike" cap="none">
                <a:latin typeface="+mn-lt"/>
                <a:ea typeface="Calibri"/>
                <a:cs typeface="Calibri"/>
                <a:sym typeface="Calibri"/>
              </a:rPr>
              <a:t>Expanding Masculinities in a Competitive Research Culture</a:t>
            </a:r>
            <a:br>
              <a:rPr lang="en-GB" sz="3100" b="1" i="0" u="none" strike="noStrike" cap="none">
                <a:latin typeface="Calibri"/>
                <a:ea typeface="Calibri"/>
                <a:cs typeface="Calibri"/>
                <a:sym typeface="Calibri"/>
              </a:rPr>
            </a:br>
            <a:endParaRPr lang="en-GB" sz="31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717852-3D8A-C4D0-8B80-2BB5FCE1C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GB" sz="1400" err="1">
                <a:latin typeface="Consolas" panose="020B0609020204030204" pitchFamily="49" charset="0"/>
                <a:cs typeface="Consolas" panose="020B0609020204030204" pitchFamily="49" charset="0"/>
              </a:rPr>
              <a:t>conferences.sigappfr.org</a:t>
            </a:r>
            <a:r>
              <a:rPr lang="en-GB" sz="1400">
                <a:latin typeface="Consolas" panose="020B0609020204030204" pitchFamily="49" charset="0"/>
                <a:cs typeface="Consolas" panose="020B0609020204030204" pitchFamily="49" charset="0"/>
              </a:rPr>
              <a:t>/adbis2024/diversity-and-inclusion-guidelines/</a:t>
            </a:r>
          </a:p>
          <a:p>
            <a:pPr>
              <a:lnSpc>
                <a:spcPct val="90000"/>
              </a:lnSpc>
            </a:pPr>
            <a:r>
              <a:rPr lang="en-GB" sz="1400">
                <a:latin typeface="Consolas" panose="020B0609020204030204" pitchFamily="49" charset="0"/>
                <a:cs typeface="Consolas" panose="020B0609020204030204" pitchFamily="49" charset="0"/>
              </a:rPr>
              <a:t>http://</a:t>
            </a:r>
            <a:r>
              <a:rPr lang="en-GB" sz="1400" err="1">
                <a:latin typeface="Consolas" panose="020B0609020204030204" pitchFamily="49" charset="0"/>
                <a:cs typeface="Consolas" panose="020B0609020204030204" pitchFamily="49" charset="0"/>
              </a:rPr>
              <a:t>vargas-solar.com</a:t>
            </a:r>
            <a:r>
              <a:rPr lang="en-GB" sz="14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400" err="1">
                <a:latin typeface="Consolas" panose="020B0609020204030204" pitchFamily="49" charset="0"/>
                <a:cs typeface="Consolas" panose="020B0609020204030204" pitchFamily="49" charset="0"/>
              </a:rPr>
              <a:t>adbis-dei</a:t>
            </a:r>
            <a:r>
              <a:rPr lang="en-GB" sz="140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9E1E7F-7F5E-5A48-62A4-144B666C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93" y="6186200"/>
            <a:ext cx="3180418" cy="7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465132-EAE1-4917-B19B-CBF1591F8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91DDED-5324-CE13-9244-0AC72575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5969607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ADBIS 2024 DEI co-chairs</a:t>
            </a:r>
          </a:p>
        </p:txBody>
      </p:sp>
      <p:sp>
        <p:nvSpPr>
          <p:cNvPr id="4" name="Google Shape;138;p2">
            <a:extLst>
              <a:ext uri="{FF2B5EF4-FFF2-40B4-BE49-F238E27FC236}">
                <a16:creationId xmlns:a16="http://schemas.microsoft.com/office/drawing/2014/main" id="{954E4663-165F-C1DE-7ADB-5BD23CEC00AC}"/>
              </a:ext>
            </a:extLst>
          </p:cNvPr>
          <p:cNvSpPr txBox="1"/>
          <p:nvPr/>
        </p:nvSpPr>
        <p:spPr>
          <a:xfrm>
            <a:off x="1143001" y="2462139"/>
            <a:ext cx="4205376" cy="325286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1" i="0" u="none" strike="noStrike" cap="none" dirty="0">
                <a:sym typeface="Calibri"/>
              </a:rPr>
              <a:t>Barbara Catania (she/her)</a:t>
            </a:r>
          </a:p>
          <a:p>
            <a:pPr marL="0" marR="0" lvl="0" indent="0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0" i="0" u="none" strike="noStrike" cap="none" dirty="0" err="1">
                <a:sym typeface="Calibri"/>
              </a:rPr>
              <a:t>Università</a:t>
            </a:r>
            <a:r>
              <a:rPr lang="en-US" sz="2000" b="0" i="0" u="none" strike="noStrike" cap="none" dirty="0">
                <a:sym typeface="Calibri"/>
              </a:rPr>
              <a:t> </a:t>
            </a:r>
            <a:r>
              <a:rPr lang="en-US" sz="2000" b="0" i="0" u="none" strike="noStrike" cap="none" dirty="0" err="1">
                <a:sym typeface="Calibri"/>
              </a:rPr>
              <a:t>degli</a:t>
            </a:r>
            <a:r>
              <a:rPr lang="en-US" sz="2000" b="0" i="0" u="none" strike="noStrike" cap="none" dirty="0">
                <a:sym typeface="Calibri"/>
              </a:rPr>
              <a:t> </a:t>
            </a:r>
            <a:r>
              <a:rPr lang="en-US" sz="2000" b="0" i="0" u="none" strike="noStrike" cap="none" dirty="0" err="1">
                <a:sym typeface="Calibri"/>
              </a:rPr>
              <a:t>Studi</a:t>
            </a:r>
            <a:r>
              <a:rPr lang="en-US" sz="2000" b="0" i="0" u="none" strike="noStrike" cap="none" dirty="0">
                <a:sym typeface="Calibri"/>
              </a:rPr>
              <a:t> di Genova Italy</a:t>
            </a:r>
          </a:p>
          <a:p>
            <a:pPr marL="0" marR="0" lvl="0" indent="0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2000" b="1" i="0" u="none" strike="noStrike" cap="none" dirty="0">
              <a:sym typeface="Calibri"/>
            </a:endParaRPr>
          </a:p>
          <a:p>
            <a:pPr marL="0" marR="0" lvl="0" indent="0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1" i="0" u="none" strike="noStrike" cap="none" dirty="0">
                <a:sym typeface="Calibri"/>
              </a:rPr>
              <a:t>Genoveva Vargas-Solar (she/her)</a:t>
            </a:r>
            <a:endParaRPr lang="en-US" sz="2000" b="0" i="0" u="none" strike="noStrike" cap="none" dirty="0">
              <a:sym typeface="Arial"/>
            </a:endParaRPr>
          </a:p>
          <a:p>
            <a:pPr marL="0" marR="0" lvl="0" indent="0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 b="0" i="0" u="none" strike="noStrike" cap="none" dirty="0">
                <a:sym typeface="Calibri"/>
              </a:rPr>
              <a:t>CNRS, France</a:t>
            </a:r>
            <a:endParaRPr lang="en-US" sz="2000" b="0" i="0" u="none" strike="noStrike" cap="none" dirty="0">
              <a:sym typeface="Arial"/>
            </a:endParaRPr>
          </a:p>
          <a:p>
            <a:pPr marL="0" marR="0" lvl="0" indent="0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2000" b="1" i="0" u="none" strike="noStrike" cap="none" dirty="0">
              <a:sym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63D208-4047-8D2E-980A-232227B5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237" y="4072821"/>
            <a:ext cx="1538762" cy="20516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90DF0F-2F47-F1EF-41C1-06FEC01FD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92" t="22708" r="20024"/>
          <a:stretch/>
        </p:blipFill>
        <p:spPr>
          <a:xfrm>
            <a:off x="9510237" y="2085103"/>
            <a:ext cx="1538762" cy="17862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3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C04237-153A-4A4F-A7E9-6926B66F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73BD0AC-3EEE-0970-C0E0-7F9F34F3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723" b="11691"/>
          <a:stretch/>
        </p:blipFill>
        <p:spPr>
          <a:xfrm>
            <a:off x="20" y="-3"/>
            <a:ext cx="12191980" cy="685800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9975AA-D532-4570-9193-6482D3F22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35450" y="-2235450"/>
            <a:ext cx="6858000" cy="11328901"/>
          </a:xfrm>
          <a:custGeom>
            <a:avLst/>
            <a:gdLst>
              <a:gd name="connsiteX0" fmla="*/ 0 w 6858000"/>
              <a:gd name="connsiteY0" fmla="*/ 2229335 h 11328901"/>
              <a:gd name="connsiteX1" fmla="*/ 0 w 6858000"/>
              <a:gd name="connsiteY1" fmla="*/ 0 h 11328901"/>
              <a:gd name="connsiteX2" fmla="*/ 6858000 w 6858000"/>
              <a:gd name="connsiteY2" fmla="*/ 6010593 h 11328901"/>
              <a:gd name="connsiteX3" fmla="*/ 6858000 w 6858000"/>
              <a:gd name="connsiteY3" fmla="*/ 6052915 h 11328901"/>
              <a:gd name="connsiteX4" fmla="*/ 6858000 w 6858000"/>
              <a:gd name="connsiteY4" fmla="*/ 6052915 h 11328901"/>
              <a:gd name="connsiteX5" fmla="*/ 6858000 w 6858000"/>
              <a:gd name="connsiteY5" fmla="*/ 9053844 h 11328901"/>
              <a:gd name="connsiteX6" fmla="*/ 6858000 w 6858000"/>
              <a:gd name="connsiteY6" fmla="*/ 11328901 h 11328901"/>
              <a:gd name="connsiteX7" fmla="*/ 1 w 6858000"/>
              <a:gd name="connsiteY7" fmla="*/ 11328901 h 11328901"/>
              <a:gd name="connsiteX8" fmla="*/ 1 w 6858000"/>
              <a:gd name="connsiteY8" fmla="*/ 9359065 h 11328901"/>
              <a:gd name="connsiteX9" fmla="*/ 0 w 6858000"/>
              <a:gd name="connsiteY9" fmla="*/ 9359065 h 11328901"/>
              <a:gd name="connsiteX10" fmla="*/ 0 w 6858000"/>
              <a:gd name="connsiteY10" fmla="*/ 6535740 h 11328901"/>
              <a:gd name="connsiteX11" fmla="*/ 1 w 6858000"/>
              <a:gd name="connsiteY11" fmla="*/ 6535740 h 11328901"/>
              <a:gd name="connsiteX12" fmla="*/ 1 w 6858000"/>
              <a:gd name="connsiteY12" fmla="*/ 2229336 h 1132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11328901">
                <a:moveTo>
                  <a:pt x="0" y="2229335"/>
                </a:moveTo>
                <a:lnTo>
                  <a:pt x="0" y="0"/>
                </a:lnTo>
                <a:lnTo>
                  <a:pt x="6858000" y="6010593"/>
                </a:lnTo>
                <a:lnTo>
                  <a:pt x="6858000" y="6052915"/>
                </a:lnTo>
                <a:lnTo>
                  <a:pt x="6858000" y="6052915"/>
                </a:lnTo>
                <a:lnTo>
                  <a:pt x="6858000" y="9053844"/>
                </a:lnTo>
                <a:lnTo>
                  <a:pt x="6858000" y="11328901"/>
                </a:lnTo>
                <a:lnTo>
                  <a:pt x="1" y="11328901"/>
                </a:lnTo>
                <a:lnTo>
                  <a:pt x="1" y="9359065"/>
                </a:lnTo>
                <a:lnTo>
                  <a:pt x="0" y="9359065"/>
                </a:lnTo>
                <a:lnTo>
                  <a:pt x="0" y="6535740"/>
                </a:lnTo>
                <a:lnTo>
                  <a:pt x="1" y="6535740"/>
                </a:lnTo>
                <a:lnTo>
                  <a:pt x="1" y="2229336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7CA8974-7BA7-4828-89E2-6DAD7353B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274D00-4004-0744-516D-B87CAE26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6657108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cap="all" spc="300">
                <a:solidFill>
                  <a:srgbClr val="FFFFFF"/>
                </a:solidFill>
              </a:rPr>
              <a:t>ADBIS Panels Discussions on DEI in Science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834D903-D8D8-9BED-7985-1CECAFC2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1" y="4442909"/>
            <a:ext cx="4122137" cy="13823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0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29143EF-2209-7DE8-75AD-2AAC0375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DEI in (Computing) Science: Perspectives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FFB2093-CC1A-D247-3E5C-32324A67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Critically assess technology-driven solutions</a:t>
            </a:r>
            <a:r>
              <a:rPr lang="en-GB" dirty="0"/>
              <a:t>: Design of research initiatives integrating feminist and decolonial methodologies (2023)</a:t>
            </a:r>
          </a:p>
          <a:p>
            <a:pPr marL="514350" lvl="1" indent="-285750">
              <a:buClr>
                <a:schemeClr val="tx1"/>
              </a:buClr>
              <a:buFont typeface="Police système Courant"/>
              <a:buChar char="-"/>
            </a:pPr>
            <a:r>
              <a:rPr lang="en-GB" dirty="0"/>
              <a:t>Research and understand the impact of gender dynamics within the traditionally male-dominated scientific field</a:t>
            </a:r>
          </a:p>
          <a:p>
            <a:pPr marL="514350" lvl="1" indent="-285750">
              <a:buClr>
                <a:schemeClr val="tx1"/>
              </a:buClr>
              <a:buFont typeface="Police système Courant"/>
              <a:buChar char="-"/>
            </a:pPr>
            <a:r>
              <a:rPr lang="en-GB" dirty="0"/>
              <a:t>Significance of recognising various identities within a multicultural scientific community</a:t>
            </a:r>
            <a:br>
              <a:rPr lang="en-GB" dirty="0"/>
            </a:br>
            <a:endParaRPr lang="en-GB" dirty="0"/>
          </a:p>
          <a:p>
            <a:pPr marL="514350" lvl="1" indent="-285750">
              <a:buClr>
                <a:schemeClr val="tx1"/>
              </a:buClr>
              <a:buFont typeface="Police système Courant"/>
              <a:buChar char="-"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7A7FCF-CDFD-7CAE-A1F7-C90AFE50964A}"/>
              </a:ext>
            </a:extLst>
          </p:cNvPr>
          <p:cNvSpPr txBox="1"/>
          <p:nvPr/>
        </p:nvSpPr>
        <p:spPr>
          <a:xfrm>
            <a:off x="1143000" y="4663380"/>
            <a:ext cx="9001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(New) Masculinities in Science (2024)</a:t>
            </a:r>
          </a:p>
        </p:txBody>
      </p:sp>
    </p:spTree>
    <p:extLst>
      <p:ext uri="{BB962C8B-B14F-4D97-AF65-F5344CB8AC3E}">
        <p14:creationId xmlns:p14="http://schemas.microsoft.com/office/powerpoint/2010/main" val="57009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65C4D-1935-7A90-7BE2-A23FB714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Masculinity perspect</a:t>
            </a:r>
            <a:r>
              <a:rPr lang="en-GB" b="1" i="1" dirty="0"/>
              <a:t>ives</a:t>
            </a:r>
            <a:r>
              <a:rPr lang="en-GB" b="1" dirty="0"/>
              <a:t> in the scientific community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EE1EE-8830-92CC-7674-94842E48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Archetypal roles for men, such as the prayer, the builder, and the warrior</a:t>
            </a:r>
          </a:p>
          <a:p>
            <a:pPr marL="514350" lvl="1" indent="-285750">
              <a:buClr>
                <a:schemeClr val="tx1"/>
              </a:buClr>
              <a:buFont typeface="Police système Courant"/>
              <a:buChar char="-"/>
            </a:pPr>
            <a:r>
              <a:rPr lang="en-GB" dirty="0"/>
              <a:t>Conquerors and colonisers of physical, social, and symbolic spaces, including fields like art and science</a:t>
            </a:r>
          </a:p>
          <a:p>
            <a:pPr marL="514350" lvl="1" indent="-285750">
              <a:buClr>
                <a:schemeClr val="tx1"/>
              </a:buClr>
              <a:buFont typeface="Police système Courant"/>
              <a:buChar char="-"/>
            </a:pPr>
            <a:r>
              <a:rPr lang="en-GB" dirty="0"/>
              <a:t>Associated attributes: aggression, competitiveness, and emotional invulnerability</a:t>
            </a:r>
          </a:p>
          <a:p>
            <a:pPr marL="273050" indent="-257175">
              <a:buClr>
                <a:schemeClr val="tx1"/>
              </a:buClr>
            </a:pPr>
            <a:r>
              <a:rPr lang="en-GB" dirty="0"/>
              <a:t>Global North and Global South societies challenge and redefine these conventional perceptions of masculinity</a:t>
            </a:r>
          </a:p>
          <a:p>
            <a:pPr marL="411163" lvl="1" indent="-274638">
              <a:buClr>
                <a:schemeClr val="tx1"/>
              </a:buClr>
              <a:buFont typeface="Police système Courant"/>
              <a:buChar char="-"/>
              <a:tabLst>
                <a:tab pos="257175" algn="l"/>
                <a:tab pos="565150" algn="l"/>
              </a:tabLst>
            </a:pPr>
            <a:r>
              <a:rPr lang="en-GB" dirty="0"/>
              <a:t>Associated attributes: collaboration, emotional openness, and a nurturing approach to mentorship that values cooperative success over competitive dominance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11A36D-560B-3233-AF12-DA9DB0AC59BC}"/>
              </a:ext>
            </a:extLst>
          </p:cNvPr>
          <p:cNvSpPr txBox="1"/>
          <p:nvPr/>
        </p:nvSpPr>
        <p:spPr>
          <a:xfrm>
            <a:off x="513271" y="5566450"/>
            <a:ext cx="10856343" cy="43088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lvl="1" algn="ctr"/>
            <a:r>
              <a:rPr lang="en-GB" sz="2200" b="1" dirty="0"/>
              <a:t>Critical examination: how  do these roles influence &amp; permeate societal domains </a:t>
            </a:r>
          </a:p>
        </p:txBody>
      </p:sp>
    </p:spTree>
    <p:extLst>
      <p:ext uri="{BB962C8B-B14F-4D97-AF65-F5344CB8AC3E}">
        <p14:creationId xmlns:p14="http://schemas.microsoft.com/office/powerpoint/2010/main" val="160492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E8287-9E2A-0F93-C902-F4E738FF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790C8-5B90-AF3E-2394-B1E5CAF2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Explore how gender identities influence scientific practices in the lab. Examine how these identities shape: </a:t>
            </a:r>
          </a:p>
          <a:p>
            <a:pPr marL="514350" lvl="1" indent="-285750">
              <a:buClr>
                <a:schemeClr val="tx1"/>
              </a:buClr>
              <a:buFont typeface="Police système Courant"/>
              <a:buChar char="-"/>
            </a:pPr>
            <a:r>
              <a:rPr lang="en-GB" dirty="0"/>
              <a:t>The approach to problem-solving, experimentation, and knowledge transfer to societal applications</a:t>
            </a:r>
          </a:p>
          <a:p>
            <a:pPr marL="514350" lvl="1" indent="-285750">
              <a:buClr>
                <a:schemeClr val="tx1"/>
              </a:buClr>
              <a:buFont typeface="Police système Courant"/>
              <a:buChar char="-"/>
            </a:pPr>
            <a:r>
              <a:rPr lang="en-GB" dirty="0"/>
              <a:t>The communication of results among peers and the public</a:t>
            </a:r>
          </a:p>
          <a:p>
            <a:r>
              <a:rPr lang="en-GB" dirty="0"/>
              <a:t>Explore the dynamics within scientific communities as collectives that can cultivate virtuous or detrimental environments</a:t>
            </a:r>
          </a:p>
          <a:p>
            <a:pPr lvl="1"/>
            <a:r>
              <a:rPr lang="en-GB" dirty="0"/>
              <a:t>How various expressions of masculinity interact with different femininities and non-binary identities, influencing the community’s overall culture</a:t>
            </a:r>
          </a:p>
        </p:txBody>
      </p:sp>
    </p:spTree>
    <p:extLst>
      <p:ext uri="{BB962C8B-B14F-4D97-AF65-F5344CB8AC3E}">
        <p14:creationId xmlns:p14="http://schemas.microsoft.com/office/powerpoint/2010/main" val="125199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832AD-E225-BBA0-6C6A-6F36BD94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Format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D6C5D-BBCD-FC4A-0031-D01AB7DF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of the panel’s theme, objectives, and guiding questions to frame the dialogue</a:t>
            </a:r>
          </a:p>
          <a:p>
            <a:r>
              <a:rPr lang="en-GB" dirty="0"/>
              <a:t>Panellists: 5-minute statement addressing one or more teasing questions</a:t>
            </a:r>
          </a:p>
          <a:p>
            <a:r>
              <a:rPr lang="en-GB" dirty="0"/>
              <a:t>Moderators: incorporate audience questions to deepen the discussion ed</a:t>
            </a:r>
          </a:p>
          <a:p>
            <a:r>
              <a:rPr lang="en-GB" dirty="0"/>
              <a:t>Panellists: share final thoughts and key takeaways, summarising the insights gained from the dialogue</a:t>
            </a:r>
          </a:p>
        </p:txBody>
      </p:sp>
    </p:spTree>
    <p:extLst>
      <p:ext uri="{BB962C8B-B14F-4D97-AF65-F5344CB8AC3E}">
        <p14:creationId xmlns:p14="http://schemas.microsoft.com/office/powerpoint/2010/main" val="160200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05F88-11B7-EC95-409D-E6C0D3B2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Guiding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E8DB6-332B-9FCD-C950-2AC20EB35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5"/>
            <a:ext cx="9905999" cy="379272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sz="2400" dirty="0">
                <a:latin typeface="Constantia" panose="02030602050306030303" pitchFamily="18" charset="0"/>
              </a:rPr>
              <a:t>Is it possible for science to be genuinely gender-neutral? </a:t>
            </a:r>
          </a:p>
          <a:p>
            <a:pPr marL="0" indent="0" algn="ctr">
              <a:buNone/>
            </a:pPr>
            <a:r>
              <a:rPr lang="en-GB" sz="2400" dirty="0">
                <a:latin typeface="Constantia" panose="02030602050306030303" pitchFamily="18" charset="0"/>
              </a:rPr>
              <a:t>When scientists collaborate to advance knowledge, can they separate their work from their cultural, socioeconomic, and gender identities? </a:t>
            </a:r>
          </a:p>
          <a:p>
            <a:pPr marL="0" indent="0" algn="ctr">
              <a:buNone/>
            </a:pPr>
            <a:endParaRPr lang="en-GB" sz="2400" dirty="0">
              <a:latin typeface="Constantia" panose="02030602050306030303" pitchFamily="18" charset="0"/>
            </a:endParaRPr>
          </a:p>
          <a:p>
            <a:pPr marL="571500" lvl="1" indent="-342900" algn="just">
              <a:buClr>
                <a:schemeClr val="tx1"/>
              </a:buClr>
              <a:buFont typeface="Police système Courant"/>
              <a:buChar char="-"/>
            </a:pPr>
            <a:r>
              <a:rPr lang="en-GB" sz="2200" dirty="0"/>
              <a:t>What does it mean to be a man (of science)? </a:t>
            </a:r>
          </a:p>
          <a:p>
            <a:pPr marL="571500" lvl="1" indent="-342900" algn="just">
              <a:buClr>
                <a:schemeClr val="tx1"/>
              </a:buClr>
              <a:buFont typeface="Police système Courant"/>
              <a:buChar char="-"/>
            </a:pPr>
            <a:r>
              <a:rPr lang="en-GB" sz="2200" dirty="0"/>
              <a:t>Manhood in successfully driving science</a:t>
            </a:r>
          </a:p>
          <a:p>
            <a:pPr marL="571500" lvl="1" indent="-342900" algn="just">
              <a:buClr>
                <a:schemeClr val="tx1"/>
              </a:buClr>
              <a:buFont typeface="Police système Courant"/>
              <a:buChar char="-"/>
            </a:pPr>
            <a:r>
              <a:rPr lang="en-GB" sz="2200" dirty="0"/>
              <a:t>Picture men of science as conquerors of nature &amp; science through in vitro/in </a:t>
            </a:r>
            <a:r>
              <a:rPr lang="en-GB" sz="2200" dirty="0" err="1"/>
              <a:t>sillico</a:t>
            </a:r>
            <a:r>
              <a:rPr lang="en-GB" sz="2200" dirty="0"/>
              <a:t> practices</a:t>
            </a:r>
          </a:p>
          <a:p>
            <a:pPr marL="571500" lvl="1" indent="-342900" algn="just">
              <a:buClr>
                <a:schemeClr val="tx1"/>
              </a:buClr>
              <a:buFont typeface="Police système Courant"/>
              <a:buChar char="-"/>
            </a:pPr>
            <a:r>
              <a:rPr lang="en-GB" sz="2200" dirty="0"/>
              <a:t>Muscles in the lab: occupying the (intellectual) space, monopolising the word</a:t>
            </a:r>
          </a:p>
          <a:p>
            <a:pPr marL="571500" lvl="1" indent="-342900" algn="just">
              <a:buClr>
                <a:schemeClr val="tx1"/>
              </a:buClr>
              <a:buFont typeface="Police système Courant"/>
              <a:buChar char="-"/>
            </a:pPr>
            <a:r>
              <a:rPr lang="en-GB" sz="2200" dirty="0"/>
              <a:t>Challenging aggressive scientific conquest with alternative masculinities and being active actors in the scientific and technological arena</a:t>
            </a:r>
          </a:p>
          <a:p>
            <a:pPr algn="just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366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sport, danseur, spectacle, Danse&#10;&#10;Description générée automatiquement">
            <a:extLst>
              <a:ext uri="{FF2B5EF4-FFF2-40B4-BE49-F238E27FC236}">
                <a16:creationId xmlns:a16="http://schemas.microsoft.com/office/drawing/2014/main" id="{3A9BACA7-87C7-3D5F-24C2-45B9B1900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56" b="6789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7568BE-9B2A-3EE3-D2FE-36C1BBDB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0" y="1061686"/>
            <a:ext cx="8266139" cy="37933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b="1" cap="all" spc="300">
                <a:solidFill>
                  <a:srgbClr val="FFFFFF"/>
                </a:solidFill>
              </a:rPr>
              <a:t>Distinguished panellists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150D9B-F391-D398-1256-2038E3EB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453796"/>
            <a:ext cx="4264677" cy="732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318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327</TotalTime>
  <Words>606</Words>
  <Application>Microsoft Macintosh PowerPoint</Application>
  <PresentationFormat>Grand écran</PresentationFormat>
  <Paragraphs>63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Police système Courant</vt:lpstr>
      <vt:lpstr>Aptos</vt:lpstr>
      <vt:lpstr>Aptos Display</vt:lpstr>
      <vt:lpstr>Arial</vt:lpstr>
      <vt:lpstr>Calibri</vt:lpstr>
      <vt:lpstr>Consolas</vt:lpstr>
      <vt:lpstr>Constantia</vt:lpstr>
      <vt:lpstr>RegattaVTI</vt:lpstr>
      <vt:lpstr>DEI@ADBIS 2024: PANEL  More Than Muscles in the Lab: Expanding Masculinities in a Competitive Research Culture </vt:lpstr>
      <vt:lpstr>ADBIS 2024 DEI co-chairs</vt:lpstr>
      <vt:lpstr>ADBIS Panels Discussions on DEI in Science</vt:lpstr>
      <vt:lpstr>DEI in (Computing) Science: Perspectives</vt:lpstr>
      <vt:lpstr>Masculinity perspectives in the scientific community</vt:lpstr>
      <vt:lpstr>Objectives</vt:lpstr>
      <vt:lpstr>Format</vt:lpstr>
      <vt:lpstr>Guiding questions</vt:lpstr>
      <vt:lpstr>Distinguished panellists</vt:lpstr>
      <vt:lpstr>Présentation PowerPoint</vt:lpstr>
      <vt:lpstr>Présentation PowerPoint</vt:lpstr>
      <vt:lpstr>Présentation PowerPoint</vt:lpstr>
      <vt:lpstr>DEI@ADBIS 2024: PANEL  More Than Muscles in the Lab: Expanding Masculinities in a Competitive Research Culture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Genoveva Vargas-Solar</dc:creator>
  <cp:lastModifiedBy>Genoveva Vargas-Solar</cp:lastModifiedBy>
  <cp:revision>30</cp:revision>
  <dcterms:created xsi:type="dcterms:W3CDTF">2024-08-09T12:35:38Z</dcterms:created>
  <dcterms:modified xsi:type="dcterms:W3CDTF">2024-08-30T08:04:05Z</dcterms:modified>
</cp:coreProperties>
</file>