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205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91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96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2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590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923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097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731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61D1CA-B5A3-1F44-8E08-EC4C210D7562}" type="datetimeFigureOut">
              <a:rPr lang="es-CL" smtClean="0"/>
              <a:t>02-09-23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0901-1C19-194F-AD01-6980C8EF34FD}" type="slidenum">
              <a:rPr lang="es-CL" smtClean="0"/>
              <a:t>‹Nº›</a:t>
            </a:fld>
            <a:endParaRPr lang="es-CL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247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2C434-0BCD-FE37-E148-4D4634F73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L" dirty="0"/>
              <a:t>‘</a:t>
            </a:r>
            <a:r>
              <a:rPr lang="es-CL" dirty="0" err="1"/>
              <a:t>Your</a:t>
            </a:r>
            <a:r>
              <a:rPr lang="es-CL" dirty="0"/>
              <a:t> Power, </a:t>
            </a:r>
            <a:r>
              <a:rPr lang="es-CL" dirty="0" err="1"/>
              <a:t>Your</a:t>
            </a:r>
            <a:r>
              <a:rPr lang="es-CL" dirty="0"/>
              <a:t> Future’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FD689-F261-3A73-5B30-380D969F4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CL" dirty="0"/>
              <a:t>Business and </a:t>
            </a:r>
            <a:r>
              <a:rPr lang="es-CL" dirty="0" err="1"/>
              <a:t>Analytic</a:t>
            </a:r>
            <a:r>
              <a:rPr lang="es-CL" dirty="0"/>
              <a:t> </a:t>
            </a:r>
            <a:r>
              <a:rPr lang="es-CL" dirty="0" err="1"/>
              <a:t>Analysis</a:t>
            </a:r>
            <a:endParaRPr lang="es-CL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980E3DA-BBE1-4200-C7A0-B8D1F9D9E381}"/>
              </a:ext>
            </a:extLst>
          </p:cNvPr>
          <p:cNvSpPr txBox="1">
            <a:spLocks/>
          </p:cNvSpPr>
          <p:nvPr/>
        </p:nvSpPr>
        <p:spPr>
          <a:xfrm>
            <a:off x="2772274" y="6288066"/>
            <a:ext cx="5357600" cy="412314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Javiera Jáuregui</a:t>
            </a:r>
          </a:p>
        </p:txBody>
      </p:sp>
    </p:spTree>
    <p:extLst>
      <p:ext uri="{BB962C8B-B14F-4D97-AF65-F5344CB8AC3E}">
        <p14:creationId xmlns:p14="http://schemas.microsoft.com/office/powerpoint/2010/main" val="397894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42FD-ABB6-B5B8-6643-F285C6C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/>
              <a:t>Business Fundamentals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32266B5F-DB59-F843-19B5-3451A82A4095}"/>
              </a:ext>
            </a:extLst>
          </p:cNvPr>
          <p:cNvSpPr/>
          <p:nvPr/>
        </p:nvSpPr>
        <p:spPr>
          <a:xfrm>
            <a:off x="2611808" y="1885285"/>
            <a:ext cx="7528143" cy="1230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Labor </a:t>
            </a:r>
            <a:r>
              <a:rPr lang="es-CL" dirty="0" err="1"/>
              <a:t>insertion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women</a:t>
            </a:r>
            <a:r>
              <a:rPr lang="es-CL" dirty="0"/>
              <a:t> </a:t>
            </a:r>
            <a:r>
              <a:rPr lang="es-CL" dirty="0" err="1"/>
              <a:t>who</a:t>
            </a:r>
            <a:r>
              <a:rPr lang="es-CL" dirty="0"/>
              <a:t> </a:t>
            </a:r>
            <a:r>
              <a:rPr lang="es-CL" dirty="0" err="1"/>
              <a:t>don’t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educational</a:t>
            </a:r>
            <a:r>
              <a:rPr lang="es-CL" dirty="0"/>
              <a:t> </a:t>
            </a:r>
            <a:r>
              <a:rPr lang="es-CL" dirty="0" err="1"/>
              <a:t>tools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a </a:t>
            </a:r>
            <a:r>
              <a:rPr lang="es-CL" dirty="0" err="1"/>
              <a:t>stable</a:t>
            </a:r>
            <a:r>
              <a:rPr lang="es-CL" dirty="0"/>
              <a:t> </a:t>
            </a:r>
            <a:r>
              <a:rPr lang="es-CL" dirty="0" err="1"/>
              <a:t>work</a:t>
            </a:r>
            <a:r>
              <a:rPr lang="es-CL" dirty="0"/>
              <a:t>, </a:t>
            </a:r>
            <a:r>
              <a:rPr lang="es-CL" dirty="0" err="1"/>
              <a:t>offering</a:t>
            </a:r>
            <a:r>
              <a:rPr lang="es-CL" dirty="0"/>
              <a:t> </a:t>
            </a:r>
            <a:r>
              <a:rPr lang="es-CL" dirty="0" err="1"/>
              <a:t>them</a:t>
            </a:r>
            <a:r>
              <a:rPr lang="es-CL" dirty="0"/>
              <a:t> online training and </a:t>
            </a:r>
            <a:r>
              <a:rPr lang="es-CL" dirty="0" err="1"/>
              <a:t>technical</a:t>
            </a:r>
            <a:r>
              <a:rPr lang="es-CL" dirty="0"/>
              <a:t> workshops so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they</a:t>
            </a:r>
            <a:r>
              <a:rPr lang="es-CL" dirty="0"/>
              <a:t> can </a:t>
            </a:r>
            <a:r>
              <a:rPr lang="es-CL" dirty="0" err="1"/>
              <a:t>specialize</a:t>
            </a:r>
            <a:r>
              <a:rPr lang="es-CL" dirty="0"/>
              <a:t> and </a:t>
            </a:r>
            <a:r>
              <a:rPr lang="es-CL" dirty="0" err="1"/>
              <a:t>get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job</a:t>
            </a:r>
            <a:r>
              <a:rPr lang="es-CL" dirty="0"/>
              <a:t> </a:t>
            </a:r>
            <a:r>
              <a:rPr lang="es-CL" dirty="0" err="1"/>
              <a:t>they</a:t>
            </a:r>
            <a:r>
              <a:rPr lang="es-CL" dirty="0"/>
              <a:t> </a:t>
            </a:r>
            <a:r>
              <a:rPr lang="es-CL" dirty="0" err="1"/>
              <a:t>want</a:t>
            </a:r>
            <a:r>
              <a:rPr lang="es-CL" dirty="0"/>
              <a:t>.</a:t>
            </a:r>
          </a:p>
        </p:txBody>
      </p:sp>
      <p:sp>
        <p:nvSpPr>
          <p:cNvPr id="17" name="Flecha abajo 16">
            <a:extLst>
              <a:ext uri="{FF2B5EF4-FFF2-40B4-BE49-F238E27FC236}">
                <a16:creationId xmlns:a16="http://schemas.microsoft.com/office/drawing/2014/main" id="{9B9BB6A8-3147-7315-F35B-69461EE6A5AB}"/>
              </a:ext>
            </a:extLst>
          </p:cNvPr>
          <p:cNvSpPr/>
          <p:nvPr/>
        </p:nvSpPr>
        <p:spPr>
          <a:xfrm>
            <a:off x="6085757" y="3488611"/>
            <a:ext cx="505216" cy="4540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738B2A-86F0-EFA3-B954-8CE829BBA897}"/>
              </a:ext>
            </a:extLst>
          </p:cNvPr>
          <p:cNvSpPr txBox="1"/>
          <p:nvPr/>
        </p:nvSpPr>
        <p:spPr>
          <a:xfrm>
            <a:off x="4367603" y="4193196"/>
            <a:ext cx="444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err="1"/>
              <a:t>Women</a:t>
            </a:r>
            <a:r>
              <a:rPr lang="es-CL" dirty="0"/>
              <a:t> </a:t>
            </a:r>
            <a:r>
              <a:rPr lang="es-CL" dirty="0" err="1"/>
              <a:t>who</a:t>
            </a:r>
            <a:r>
              <a:rPr lang="es-CL" dirty="0"/>
              <a:t> </a:t>
            </a:r>
            <a:r>
              <a:rPr lang="es-CL" dirty="0" err="1"/>
              <a:t>can´t</a:t>
            </a:r>
            <a:r>
              <a:rPr lang="es-CL" dirty="0"/>
              <a:t> </a:t>
            </a:r>
            <a:r>
              <a:rPr lang="es-CL" dirty="0" err="1"/>
              <a:t>pay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job</a:t>
            </a:r>
            <a:r>
              <a:rPr lang="es-CL" dirty="0"/>
              <a:t>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err="1"/>
              <a:t>Women</a:t>
            </a:r>
            <a:r>
              <a:rPr lang="es-CL" dirty="0"/>
              <a:t> </a:t>
            </a:r>
            <a:r>
              <a:rPr lang="es-CL" dirty="0" err="1"/>
              <a:t>who</a:t>
            </a:r>
            <a:r>
              <a:rPr lang="es-CL" dirty="0"/>
              <a:t> can </a:t>
            </a:r>
            <a:r>
              <a:rPr lang="es-CL" dirty="0" err="1"/>
              <a:t>pay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job</a:t>
            </a:r>
            <a:r>
              <a:rPr lang="es-CL" dirty="0"/>
              <a:t>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 err="1"/>
              <a:t>Companies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34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534E878-6028-C0B5-98BB-E1C33A6A53FC}"/>
              </a:ext>
            </a:extLst>
          </p:cNvPr>
          <p:cNvSpPr/>
          <p:nvPr/>
        </p:nvSpPr>
        <p:spPr>
          <a:xfrm>
            <a:off x="2724966" y="1734573"/>
            <a:ext cx="2549434" cy="451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Market</a:t>
            </a:r>
            <a:r>
              <a:rPr lang="es-CL" dirty="0"/>
              <a:t> </a:t>
            </a:r>
            <a:r>
              <a:rPr lang="es-CL" dirty="0" err="1"/>
              <a:t>Entry</a:t>
            </a:r>
            <a:endParaRPr lang="es-CL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4FD0A20-1E7C-53E9-7118-C1E6C340DB8B}"/>
              </a:ext>
            </a:extLst>
          </p:cNvPr>
          <p:cNvSpPr txBox="1"/>
          <p:nvPr/>
        </p:nvSpPr>
        <p:spPr>
          <a:xfrm>
            <a:off x="3229904" y="2421859"/>
            <a:ext cx="5732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Creation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an</a:t>
            </a:r>
            <a:r>
              <a:rPr lang="es-CL" sz="1600" dirty="0"/>
              <a:t> online </a:t>
            </a:r>
            <a:r>
              <a:rPr lang="es-CL" sz="1600" dirty="0" err="1"/>
              <a:t>platform</a:t>
            </a:r>
            <a:r>
              <a:rPr lang="es-CL" sz="1600" dirty="0"/>
              <a:t> </a:t>
            </a:r>
            <a:r>
              <a:rPr lang="es-CL" sz="1600" dirty="0" err="1"/>
              <a:t>for</a:t>
            </a:r>
            <a:r>
              <a:rPr lang="es-CL" sz="1600" dirty="0"/>
              <a:t> training and workshops.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Dissemination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our</a:t>
            </a:r>
            <a:r>
              <a:rPr lang="es-CL" sz="1600" dirty="0"/>
              <a:t> </a:t>
            </a:r>
            <a:r>
              <a:rPr lang="es-CL" sz="1600" dirty="0" err="1"/>
              <a:t>Value</a:t>
            </a:r>
            <a:r>
              <a:rPr lang="es-CL" sz="1600" dirty="0"/>
              <a:t> </a:t>
            </a:r>
            <a:r>
              <a:rPr lang="es-CL" sz="1600" dirty="0" err="1"/>
              <a:t>Proposition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Generation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alliances</a:t>
            </a:r>
            <a:r>
              <a:rPr lang="es-CL" sz="1600" dirty="0"/>
              <a:t> </a:t>
            </a:r>
            <a:r>
              <a:rPr lang="es-CL" sz="1600" dirty="0" err="1"/>
              <a:t>with</a:t>
            </a:r>
            <a:r>
              <a:rPr lang="es-CL" sz="1600" dirty="0"/>
              <a:t> </a:t>
            </a:r>
            <a:r>
              <a:rPr lang="es-CL" sz="1600" dirty="0" err="1"/>
              <a:t>companies</a:t>
            </a:r>
            <a:r>
              <a:rPr lang="es-CL" sz="1600" dirty="0"/>
              <a:t>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F47EB69-06C1-CD77-05A4-3B153299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s-CL" dirty="0"/>
              <a:t>Business Fundamentals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EAC69C98-744F-705F-BFD7-2D6AECB1EAA6}"/>
              </a:ext>
            </a:extLst>
          </p:cNvPr>
          <p:cNvSpPr/>
          <p:nvPr/>
        </p:nvSpPr>
        <p:spPr>
          <a:xfrm>
            <a:off x="2724966" y="3605145"/>
            <a:ext cx="2549434" cy="451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Revenue</a:t>
            </a:r>
            <a:r>
              <a:rPr lang="es-CL" dirty="0"/>
              <a:t> </a:t>
            </a:r>
            <a:r>
              <a:rPr lang="es-CL" dirty="0" err="1"/>
              <a:t>Model</a:t>
            </a: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0302349-2284-249A-96A2-C0875500036F}"/>
              </a:ext>
            </a:extLst>
          </p:cNvPr>
          <p:cNvSpPr txBox="1"/>
          <p:nvPr/>
        </p:nvSpPr>
        <p:spPr>
          <a:xfrm>
            <a:off x="3229903" y="4198444"/>
            <a:ext cx="5732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Partnerships</a:t>
            </a:r>
            <a:r>
              <a:rPr lang="es-CL" sz="1600" dirty="0"/>
              <a:t> </a:t>
            </a:r>
            <a:r>
              <a:rPr lang="es-CL" sz="1600" dirty="0" err="1"/>
              <a:t>with</a:t>
            </a:r>
            <a:r>
              <a:rPr lang="es-CL" sz="1600" dirty="0"/>
              <a:t> </a:t>
            </a:r>
            <a:r>
              <a:rPr lang="es-CL" sz="1600" dirty="0" err="1"/>
              <a:t>companies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Receive</a:t>
            </a:r>
            <a:r>
              <a:rPr lang="es-CL" sz="1600" dirty="0"/>
              <a:t> </a:t>
            </a:r>
            <a:r>
              <a:rPr lang="es-CL" sz="1600" dirty="0" err="1"/>
              <a:t>payment</a:t>
            </a:r>
            <a:r>
              <a:rPr lang="es-CL" sz="1600" dirty="0"/>
              <a:t> </a:t>
            </a:r>
            <a:r>
              <a:rPr lang="es-CL" sz="1600" dirty="0" err="1"/>
              <a:t>from</a:t>
            </a:r>
            <a:r>
              <a:rPr lang="es-CL" sz="1600" dirty="0"/>
              <a:t> </a:t>
            </a:r>
            <a:r>
              <a:rPr lang="es-CL" sz="1600" dirty="0" err="1"/>
              <a:t>students</a:t>
            </a:r>
            <a:r>
              <a:rPr lang="es-CL" sz="1600" dirty="0"/>
              <a:t> </a:t>
            </a:r>
            <a:r>
              <a:rPr lang="es-CL" sz="1600" dirty="0" err="1"/>
              <a:t>belonging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two</a:t>
            </a:r>
            <a:r>
              <a:rPr lang="es-CL" sz="1600" dirty="0"/>
              <a:t> </a:t>
            </a:r>
            <a:r>
              <a:rPr lang="es-CL" sz="1600" dirty="0" err="1"/>
              <a:t>highest</a:t>
            </a:r>
            <a:r>
              <a:rPr lang="es-CL" sz="1600" dirty="0"/>
              <a:t> </a:t>
            </a:r>
            <a:r>
              <a:rPr lang="es-CL" sz="1600" dirty="0" err="1"/>
              <a:t>income</a:t>
            </a:r>
            <a:r>
              <a:rPr lang="es-CL" sz="1600" dirty="0"/>
              <a:t> quintiles.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Students</a:t>
            </a:r>
            <a:r>
              <a:rPr lang="es-CL" sz="1600" dirty="0"/>
              <a:t> </a:t>
            </a:r>
            <a:r>
              <a:rPr lang="es-CL" sz="1600" dirty="0" err="1"/>
              <a:t>below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third</a:t>
            </a:r>
            <a:r>
              <a:rPr lang="es-CL" sz="1600" dirty="0"/>
              <a:t> </a:t>
            </a:r>
            <a:r>
              <a:rPr lang="es-CL" sz="1600" dirty="0" err="1"/>
              <a:t>quintile</a:t>
            </a:r>
            <a:r>
              <a:rPr lang="es-CL" sz="1600" dirty="0"/>
              <a:t> </a:t>
            </a:r>
            <a:r>
              <a:rPr lang="es-CL" sz="1600" dirty="0" err="1"/>
              <a:t>pay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Startup 10%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their</a:t>
            </a:r>
            <a:r>
              <a:rPr lang="es-CL" sz="1600" dirty="0"/>
              <a:t> </a:t>
            </a:r>
            <a:r>
              <a:rPr lang="es-CL" sz="1600" dirty="0" err="1"/>
              <a:t>salary</a:t>
            </a:r>
            <a:r>
              <a:rPr lang="es-CL" sz="1600" dirty="0"/>
              <a:t> </a:t>
            </a:r>
            <a:r>
              <a:rPr lang="es-CL" sz="1600" dirty="0" err="1"/>
              <a:t>for</a:t>
            </a:r>
            <a:r>
              <a:rPr lang="es-CL" sz="1600" dirty="0"/>
              <a:t> </a:t>
            </a:r>
            <a:r>
              <a:rPr lang="es-CL" sz="1600" dirty="0" err="1"/>
              <a:t>six</a:t>
            </a:r>
            <a:r>
              <a:rPr lang="es-CL" sz="1600" dirty="0"/>
              <a:t> </a:t>
            </a:r>
            <a:r>
              <a:rPr lang="es-CL" sz="1600" dirty="0" err="1"/>
              <a:t>months</a:t>
            </a:r>
            <a:r>
              <a:rPr lang="es-CL" sz="1600" dirty="0"/>
              <a:t> </a:t>
            </a:r>
            <a:r>
              <a:rPr lang="es-CL" sz="1600" dirty="0" err="1"/>
              <a:t>when</a:t>
            </a:r>
            <a:r>
              <a:rPr lang="es-CL" sz="1600" dirty="0"/>
              <a:t> </a:t>
            </a:r>
            <a:r>
              <a:rPr lang="es-CL" sz="1600" dirty="0" err="1"/>
              <a:t>they</a:t>
            </a:r>
            <a:r>
              <a:rPr lang="es-CL" sz="1600" dirty="0"/>
              <a:t> </a:t>
            </a:r>
            <a:r>
              <a:rPr lang="es-CL" sz="1600" dirty="0" err="1"/>
              <a:t>get</a:t>
            </a:r>
            <a:r>
              <a:rPr lang="es-CL" sz="1600" dirty="0"/>
              <a:t> a </a:t>
            </a:r>
            <a:r>
              <a:rPr lang="es-CL" sz="1600" dirty="0" err="1"/>
              <a:t>paid</a:t>
            </a:r>
            <a:r>
              <a:rPr lang="es-CL" sz="1600" dirty="0"/>
              <a:t> </a:t>
            </a:r>
            <a:r>
              <a:rPr lang="es-CL" sz="1600" dirty="0" err="1"/>
              <a:t>job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Investors</a:t>
            </a:r>
            <a:r>
              <a:rPr lang="es-CL" sz="1600" dirty="0"/>
              <a:t> </a:t>
            </a:r>
            <a:r>
              <a:rPr lang="es-CL" sz="1600" dirty="0" err="1"/>
              <a:t>that</a:t>
            </a:r>
            <a:r>
              <a:rPr lang="es-CL" sz="1600" dirty="0"/>
              <a:t> after </a:t>
            </a:r>
            <a:r>
              <a:rPr lang="es-CL" sz="1600" dirty="0" err="1"/>
              <a:t>one</a:t>
            </a:r>
            <a:r>
              <a:rPr lang="es-CL" sz="1600" dirty="0"/>
              <a:t> </a:t>
            </a:r>
            <a:r>
              <a:rPr lang="es-CL" sz="1600" dirty="0" err="1"/>
              <a:t>year</a:t>
            </a:r>
            <a:r>
              <a:rPr lang="es-CL" sz="1600" dirty="0"/>
              <a:t> </a:t>
            </a:r>
            <a:r>
              <a:rPr lang="es-CL" sz="1600" dirty="0" err="1"/>
              <a:t>their</a:t>
            </a:r>
            <a:r>
              <a:rPr lang="es-CL" sz="1600" dirty="0"/>
              <a:t> </a:t>
            </a:r>
            <a:r>
              <a:rPr lang="es-CL" sz="1600" dirty="0" err="1"/>
              <a:t>investment</a:t>
            </a:r>
            <a:r>
              <a:rPr lang="es-CL" sz="1600" dirty="0"/>
              <a:t> </a:t>
            </a:r>
            <a:r>
              <a:rPr lang="es-CL" sz="1600" dirty="0" err="1"/>
              <a:t>is</a:t>
            </a:r>
            <a:r>
              <a:rPr lang="es-CL" sz="1600" dirty="0"/>
              <a:t> </a:t>
            </a:r>
            <a:r>
              <a:rPr lang="es-CL" sz="1600" dirty="0" err="1"/>
              <a:t>returned</a:t>
            </a:r>
            <a:r>
              <a:rPr lang="es-CL" sz="1600" dirty="0"/>
              <a:t> </a:t>
            </a:r>
            <a:r>
              <a:rPr lang="es-CL" sz="1600" dirty="0" err="1"/>
              <a:t>with</a:t>
            </a:r>
            <a:r>
              <a:rPr lang="es-CL" sz="1600" dirty="0"/>
              <a:t> a </a:t>
            </a:r>
            <a:r>
              <a:rPr lang="es-CL" sz="1600" dirty="0" err="1"/>
              <a:t>return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10%.</a:t>
            </a:r>
          </a:p>
        </p:txBody>
      </p:sp>
    </p:spTree>
    <p:extLst>
      <p:ext uri="{BB962C8B-B14F-4D97-AF65-F5344CB8AC3E}">
        <p14:creationId xmlns:p14="http://schemas.microsoft.com/office/powerpoint/2010/main" val="39635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97F2FF3-E1B0-ECB4-FA93-3E5754EF4346}"/>
              </a:ext>
            </a:extLst>
          </p:cNvPr>
          <p:cNvSpPr/>
          <p:nvPr/>
        </p:nvSpPr>
        <p:spPr>
          <a:xfrm>
            <a:off x="2611808" y="1845355"/>
            <a:ext cx="2549434" cy="451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Key </a:t>
            </a:r>
            <a:r>
              <a:rPr lang="es-CL" dirty="0" err="1"/>
              <a:t>Metrics</a:t>
            </a:r>
            <a:endParaRPr lang="es-CL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246D6EE-32A4-F72A-6C9B-E91A57C5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s-CL" dirty="0"/>
              <a:t>Business Fundamentals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F6CD20-94CC-BBE3-81A5-C91CF5B7D923}"/>
              </a:ext>
            </a:extLst>
          </p:cNvPr>
          <p:cNvSpPr txBox="1"/>
          <p:nvPr/>
        </p:nvSpPr>
        <p:spPr>
          <a:xfrm>
            <a:off x="3229904" y="2647328"/>
            <a:ext cx="57321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Budget in </a:t>
            </a:r>
            <a:r>
              <a:rPr lang="es-CL" sz="1600" dirty="0" err="1"/>
              <a:t>months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Fixed</a:t>
            </a:r>
            <a:r>
              <a:rPr lang="es-CL" sz="1600" dirty="0"/>
              <a:t> expenses.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Variable expenses </a:t>
            </a:r>
            <a:r>
              <a:rPr lang="es-CL" sz="1600" dirty="0" err="1"/>
              <a:t>of</a:t>
            </a:r>
            <a:r>
              <a:rPr lang="es-CL" sz="1600" dirty="0"/>
              <a:t> a </a:t>
            </a:r>
            <a:r>
              <a:rPr lang="es-CL" sz="1600" dirty="0" err="1"/>
              <a:t>student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Increase</a:t>
            </a:r>
            <a:r>
              <a:rPr lang="es-CL" sz="1600" dirty="0"/>
              <a:t> in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Number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students</a:t>
            </a:r>
            <a:r>
              <a:rPr lang="es-CL" sz="1600" dirty="0"/>
              <a:t> </a:t>
            </a:r>
            <a:r>
              <a:rPr lang="es-CL" sz="1600" dirty="0" err="1"/>
              <a:t>enrolled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Contribution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partner</a:t>
            </a:r>
            <a:r>
              <a:rPr lang="es-CL" sz="1600" dirty="0"/>
              <a:t> </a:t>
            </a:r>
            <a:r>
              <a:rPr lang="es-CL" sz="1600" dirty="0" err="1"/>
              <a:t>companies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Employability</a:t>
            </a:r>
            <a:r>
              <a:rPr lang="es-CL" sz="1600" dirty="0"/>
              <a:t> </a:t>
            </a:r>
            <a:r>
              <a:rPr lang="es-CL" sz="1600" dirty="0" err="1"/>
              <a:t>index</a:t>
            </a:r>
            <a:r>
              <a:rPr lang="es-CL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 err="1"/>
              <a:t>Employability</a:t>
            </a:r>
            <a:r>
              <a:rPr lang="es-CL" sz="1600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27145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97F2FF3-E1B0-ECB4-FA93-3E5754EF4346}"/>
              </a:ext>
            </a:extLst>
          </p:cNvPr>
          <p:cNvSpPr/>
          <p:nvPr/>
        </p:nvSpPr>
        <p:spPr>
          <a:xfrm>
            <a:off x="2611808" y="1769635"/>
            <a:ext cx="2549434" cy="451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Increase</a:t>
            </a:r>
            <a:r>
              <a:rPr lang="es-CL" dirty="0"/>
              <a:t> in Sales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246D6EE-32A4-F72A-6C9B-E91A57C5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s-CL" dirty="0"/>
              <a:t>Data </a:t>
            </a:r>
            <a:r>
              <a:rPr lang="es-CL" dirty="0" err="1"/>
              <a:t>Visualization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17BC1A-4DBD-31A0-4842-6AE0FD30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2556516"/>
            <a:ext cx="7145967" cy="41097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591F670-08EC-94CD-45D4-B2AD83B496C5}"/>
              </a:ext>
            </a:extLst>
          </p:cNvPr>
          <p:cNvSpPr txBox="1"/>
          <p:nvPr/>
        </p:nvSpPr>
        <p:spPr>
          <a:xfrm>
            <a:off x="5311035" y="1582603"/>
            <a:ext cx="4446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May </a:t>
            </a:r>
            <a:r>
              <a:rPr lang="es-CL" sz="1600" dirty="0" err="1"/>
              <a:t>is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month</a:t>
            </a:r>
            <a:r>
              <a:rPr lang="es-CL" sz="1600" dirty="0"/>
              <a:t> </a:t>
            </a:r>
            <a:r>
              <a:rPr lang="es-CL" sz="1600" dirty="0" err="1"/>
              <a:t>where</a:t>
            </a:r>
            <a:r>
              <a:rPr lang="es-CL" sz="1600" dirty="0"/>
              <a:t> </a:t>
            </a:r>
            <a:r>
              <a:rPr lang="es-CL" sz="1600" dirty="0" err="1"/>
              <a:t>most</a:t>
            </a:r>
            <a:r>
              <a:rPr lang="es-CL" sz="1600" dirty="0"/>
              <a:t> sales </a:t>
            </a:r>
            <a:r>
              <a:rPr lang="es-CL" sz="1600" dirty="0" err="1"/>
              <a:t>have</a:t>
            </a:r>
            <a:r>
              <a:rPr lang="es-CL" sz="1600" dirty="0"/>
              <a:t> </a:t>
            </a:r>
            <a:r>
              <a:rPr lang="es-CL" sz="1600" dirty="0" err="1"/>
              <a:t>been</a:t>
            </a:r>
            <a:r>
              <a:rPr lang="es-CL" sz="1600" dirty="0"/>
              <a:t> </a:t>
            </a:r>
            <a:r>
              <a:rPr lang="es-CL" sz="1600" dirty="0" err="1"/>
              <a:t>recorded</a:t>
            </a:r>
            <a:r>
              <a:rPr lang="es-CL" sz="1600" dirty="0"/>
              <a:t> </a:t>
            </a:r>
            <a:r>
              <a:rPr lang="es-CL" sz="1600" dirty="0" err="1"/>
              <a:t>during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year</a:t>
            </a:r>
            <a:r>
              <a:rPr lang="es-CL" sz="1600" dirty="0"/>
              <a:t> 2023, </a:t>
            </a:r>
            <a:r>
              <a:rPr lang="es-CL" sz="1600" dirty="0" err="1"/>
              <a:t>with</a:t>
            </a:r>
            <a:r>
              <a:rPr lang="es-CL" sz="1600" dirty="0"/>
              <a:t> </a:t>
            </a:r>
            <a:r>
              <a:rPr lang="es-CL" sz="1600" dirty="0" err="1"/>
              <a:t>an</a:t>
            </a:r>
            <a:r>
              <a:rPr lang="es-CL" sz="1600" dirty="0"/>
              <a:t> </a:t>
            </a:r>
            <a:r>
              <a:rPr lang="es-CL" sz="1600" dirty="0" err="1"/>
              <a:t>approximate</a:t>
            </a:r>
            <a:r>
              <a:rPr lang="es-CL" sz="1600" dirty="0"/>
              <a:t> </a:t>
            </a:r>
            <a:r>
              <a:rPr lang="es-CL" sz="1600" dirty="0" err="1"/>
              <a:t>value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1750 </a:t>
            </a:r>
            <a:r>
              <a:rPr lang="es-CL" sz="1600" dirty="0" err="1"/>
              <a:t>usd</a:t>
            </a:r>
            <a:r>
              <a:rPr lang="es-C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00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97F2FF3-E1B0-ECB4-FA93-3E5754EF4346}"/>
              </a:ext>
            </a:extLst>
          </p:cNvPr>
          <p:cNvSpPr/>
          <p:nvPr/>
        </p:nvSpPr>
        <p:spPr>
          <a:xfrm>
            <a:off x="2611808" y="1618536"/>
            <a:ext cx="2549434" cy="643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Quantity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students</a:t>
            </a:r>
            <a:r>
              <a:rPr lang="es-CL" dirty="0"/>
              <a:t> per </a:t>
            </a:r>
            <a:r>
              <a:rPr lang="es-CL" dirty="0" err="1"/>
              <a:t>month</a:t>
            </a:r>
            <a:r>
              <a:rPr lang="es-CL" dirty="0"/>
              <a:t> </a:t>
            </a:r>
            <a:r>
              <a:rPr lang="es-CL" dirty="0" err="1"/>
              <a:t>by</a:t>
            </a:r>
            <a:r>
              <a:rPr lang="es-CL" dirty="0"/>
              <a:t> </a:t>
            </a:r>
            <a:r>
              <a:rPr lang="es-CL" dirty="0" err="1"/>
              <a:t>quintile</a:t>
            </a:r>
            <a:endParaRPr lang="es-CL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246D6EE-32A4-F72A-6C9B-E91A57C5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s-CL" dirty="0"/>
              <a:t>Data </a:t>
            </a:r>
            <a:r>
              <a:rPr lang="es-CL" dirty="0" err="1"/>
              <a:t>Visualization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91F670-08EC-94CD-45D4-B2AD83B496C5}"/>
              </a:ext>
            </a:extLst>
          </p:cNvPr>
          <p:cNvSpPr txBox="1"/>
          <p:nvPr/>
        </p:nvSpPr>
        <p:spPr>
          <a:xfrm>
            <a:off x="5270458" y="1525019"/>
            <a:ext cx="4762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In </a:t>
            </a:r>
            <a:r>
              <a:rPr lang="es-CL" sz="1600" dirty="0" err="1"/>
              <a:t>most</a:t>
            </a:r>
            <a:r>
              <a:rPr lang="es-CL" sz="1600" dirty="0"/>
              <a:t> </a:t>
            </a:r>
            <a:r>
              <a:rPr lang="es-CL" sz="1600" dirty="0" err="1"/>
              <a:t>months</a:t>
            </a:r>
            <a:r>
              <a:rPr lang="es-CL" sz="1600" dirty="0"/>
              <a:t>, </a:t>
            </a:r>
            <a:r>
              <a:rPr lang="es-CL" sz="1600" dirty="0" err="1"/>
              <a:t>students</a:t>
            </a:r>
            <a:r>
              <a:rPr lang="es-CL" sz="1600" dirty="0"/>
              <a:t> </a:t>
            </a:r>
            <a:r>
              <a:rPr lang="es-CL" sz="1600" dirty="0" err="1"/>
              <a:t>belonging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first</a:t>
            </a:r>
            <a:r>
              <a:rPr lang="es-CL" sz="1600" dirty="0"/>
              <a:t> </a:t>
            </a:r>
            <a:r>
              <a:rPr lang="es-CL" sz="1600" dirty="0" err="1"/>
              <a:t>three</a:t>
            </a:r>
            <a:r>
              <a:rPr lang="es-CL" sz="1600" dirty="0"/>
              <a:t> quintiles, i.e.,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lowest</a:t>
            </a:r>
            <a:r>
              <a:rPr lang="es-CL" sz="1600" dirty="0"/>
              <a:t> </a:t>
            </a:r>
            <a:r>
              <a:rPr lang="es-CL" sz="1600" dirty="0" err="1"/>
              <a:t>socioeconomic</a:t>
            </a:r>
            <a:r>
              <a:rPr lang="es-CL" sz="1600" dirty="0"/>
              <a:t> </a:t>
            </a:r>
            <a:r>
              <a:rPr lang="es-CL" sz="1600" dirty="0" err="1"/>
              <a:t>sectors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population</a:t>
            </a:r>
            <a:r>
              <a:rPr lang="es-CL" sz="1600" dirty="0"/>
              <a:t>, </a:t>
            </a:r>
            <a:r>
              <a:rPr lang="es-CL" sz="1600" dirty="0" err="1"/>
              <a:t>predominate</a:t>
            </a:r>
            <a:r>
              <a:rPr lang="es-CL" sz="1600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B6FC74-6BCD-D2CD-5AF3-18E65127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2371589"/>
            <a:ext cx="7421540" cy="44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246D6EE-32A4-F72A-6C9B-E91A57C5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s-CL" dirty="0" err="1"/>
              <a:t>Statistical</a:t>
            </a:r>
            <a:r>
              <a:rPr lang="es-CL" dirty="0"/>
              <a:t> </a:t>
            </a:r>
            <a:r>
              <a:rPr lang="es-CL" dirty="0" err="1"/>
              <a:t>Modeling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91F670-08EC-94CD-45D4-B2AD83B496C5}"/>
              </a:ext>
            </a:extLst>
          </p:cNvPr>
          <p:cNvSpPr txBox="1"/>
          <p:nvPr/>
        </p:nvSpPr>
        <p:spPr>
          <a:xfrm>
            <a:off x="2611808" y="1628275"/>
            <a:ext cx="7421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A K-</a:t>
            </a:r>
            <a:r>
              <a:rPr lang="es-CL" sz="1600" dirty="0" err="1"/>
              <a:t>means</a:t>
            </a:r>
            <a:r>
              <a:rPr lang="es-CL" sz="1600" dirty="0"/>
              <a:t> </a:t>
            </a:r>
            <a:r>
              <a:rPr lang="es-CL" sz="1600" dirty="0" err="1"/>
              <a:t>segmentation</a:t>
            </a:r>
            <a:r>
              <a:rPr lang="es-CL" sz="1600" dirty="0"/>
              <a:t> </a:t>
            </a:r>
            <a:r>
              <a:rPr lang="es-CL" sz="1600" dirty="0" err="1"/>
              <a:t>model</a:t>
            </a:r>
            <a:r>
              <a:rPr lang="es-CL" sz="1600" dirty="0"/>
              <a:t> </a:t>
            </a:r>
            <a:r>
              <a:rPr lang="es-CL" sz="1600" dirty="0" err="1"/>
              <a:t>was</a:t>
            </a:r>
            <a:r>
              <a:rPr lang="es-CL" sz="1600" dirty="0"/>
              <a:t> </a:t>
            </a:r>
            <a:r>
              <a:rPr lang="es-CL" sz="1600" dirty="0" err="1"/>
              <a:t>implemented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validate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hypothesis</a:t>
            </a:r>
            <a:r>
              <a:rPr lang="es-CL" sz="1600" dirty="0"/>
              <a:t> </a:t>
            </a:r>
            <a:r>
              <a:rPr lang="es-CL" sz="1600" dirty="0" err="1"/>
              <a:t>that</a:t>
            </a:r>
            <a:r>
              <a:rPr lang="es-CL" sz="1600" dirty="0"/>
              <a:t> </a:t>
            </a:r>
            <a:r>
              <a:rPr lang="es-CL" sz="1600" dirty="0" err="1"/>
              <a:t>most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enrolled</a:t>
            </a:r>
            <a:r>
              <a:rPr lang="es-CL" sz="1600" dirty="0"/>
              <a:t> </a:t>
            </a:r>
            <a:r>
              <a:rPr lang="es-CL" sz="1600" dirty="0" err="1"/>
              <a:t>female</a:t>
            </a:r>
            <a:r>
              <a:rPr lang="es-CL" sz="1600" dirty="0"/>
              <a:t> </a:t>
            </a:r>
            <a:r>
              <a:rPr lang="es-CL" sz="1600" dirty="0" err="1"/>
              <a:t>students</a:t>
            </a:r>
            <a:r>
              <a:rPr lang="es-CL" sz="1600" dirty="0"/>
              <a:t> </a:t>
            </a:r>
            <a:r>
              <a:rPr lang="es-CL" sz="1600" dirty="0" err="1"/>
              <a:t>belong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lower</a:t>
            </a:r>
            <a:r>
              <a:rPr lang="es-CL" sz="1600" dirty="0"/>
              <a:t> </a:t>
            </a:r>
            <a:r>
              <a:rPr lang="es-CL" sz="1600" dirty="0" err="1"/>
              <a:t>socioeconomic</a:t>
            </a:r>
            <a:r>
              <a:rPr lang="es-CL" sz="1600" dirty="0"/>
              <a:t> </a:t>
            </a:r>
            <a:r>
              <a:rPr lang="es-CL" sz="1600" dirty="0" err="1"/>
              <a:t>sectors</a:t>
            </a:r>
            <a:r>
              <a:rPr lang="es-CL" sz="1600" dirty="0"/>
              <a:t>:</a:t>
            </a:r>
          </a:p>
          <a:p>
            <a:pPr algn="just"/>
            <a:endParaRPr lang="es-C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600" dirty="0"/>
              <a:t>Five </a:t>
            </a:r>
            <a:r>
              <a:rPr lang="es-CL" sz="1600" dirty="0" err="1"/>
              <a:t>clusters</a:t>
            </a:r>
            <a:r>
              <a:rPr lang="es-CL" sz="1600" dirty="0"/>
              <a:t> </a:t>
            </a:r>
            <a:r>
              <a:rPr lang="es-CL" sz="1600" dirty="0" err="1"/>
              <a:t>were</a:t>
            </a:r>
            <a:r>
              <a:rPr lang="es-CL" sz="1600" dirty="0"/>
              <a:t> </a:t>
            </a:r>
            <a:r>
              <a:rPr lang="es-CL" sz="1600" dirty="0" err="1"/>
              <a:t>obtained</a:t>
            </a:r>
            <a:r>
              <a:rPr lang="es-CL" sz="1600" dirty="0"/>
              <a:t> </a:t>
            </a:r>
            <a:r>
              <a:rPr lang="es-CL" sz="1600" dirty="0" err="1"/>
              <a:t>from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model</a:t>
            </a:r>
            <a:r>
              <a:rPr lang="es-CL" sz="1600" dirty="0"/>
              <a:t>.</a:t>
            </a:r>
          </a:p>
          <a:p>
            <a:pPr algn="just"/>
            <a:endParaRPr lang="es-CL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41D26B-FAE8-AE20-08B1-4D327D86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76" y="3027949"/>
            <a:ext cx="5993247" cy="34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246D6EE-32A4-F72A-6C9B-E91A57C5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s-CL" dirty="0" err="1"/>
              <a:t>Conclusion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91F670-08EC-94CD-45D4-B2AD83B496C5}"/>
              </a:ext>
            </a:extLst>
          </p:cNvPr>
          <p:cNvSpPr txBox="1"/>
          <p:nvPr/>
        </p:nvSpPr>
        <p:spPr>
          <a:xfrm>
            <a:off x="2611808" y="1628275"/>
            <a:ext cx="74215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 err="1"/>
              <a:t>Most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students</a:t>
            </a:r>
            <a:r>
              <a:rPr lang="es-CL" sz="1600" dirty="0"/>
              <a:t> </a:t>
            </a:r>
            <a:r>
              <a:rPr lang="es-CL" sz="1600" dirty="0" err="1"/>
              <a:t>enrolled</a:t>
            </a:r>
            <a:r>
              <a:rPr lang="es-CL" sz="1600" dirty="0"/>
              <a:t> </a:t>
            </a:r>
            <a:r>
              <a:rPr lang="es-CL" sz="1600" dirty="0" err="1"/>
              <a:t>belong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first</a:t>
            </a:r>
            <a:r>
              <a:rPr lang="es-CL" sz="1600" dirty="0"/>
              <a:t> </a:t>
            </a:r>
            <a:r>
              <a:rPr lang="es-CL" sz="1600" dirty="0" err="1"/>
              <a:t>three</a:t>
            </a:r>
            <a:r>
              <a:rPr lang="es-CL" sz="1600" dirty="0"/>
              <a:t> quintiles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population</a:t>
            </a:r>
            <a:r>
              <a:rPr lang="es-CL" sz="1600" dirty="0"/>
              <a:t>; </a:t>
            </a:r>
            <a:r>
              <a:rPr lang="es-CL" sz="1600" dirty="0" err="1"/>
              <a:t>therefore</a:t>
            </a:r>
            <a:r>
              <a:rPr lang="es-CL" sz="1600" dirty="0"/>
              <a:t>,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hypothesis</a:t>
            </a:r>
            <a:r>
              <a:rPr lang="es-CL" sz="1600" dirty="0"/>
              <a:t> </a:t>
            </a:r>
            <a:r>
              <a:rPr lang="es-CL" sz="1600" dirty="0" err="1"/>
              <a:t>stated</a:t>
            </a:r>
            <a:r>
              <a:rPr lang="es-CL" sz="1600" dirty="0"/>
              <a:t> at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beginning</a:t>
            </a:r>
            <a:r>
              <a:rPr lang="es-CL" sz="1600" dirty="0"/>
              <a:t> has </a:t>
            </a:r>
            <a:r>
              <a:rPr lang="es-CL" sz="1600" dirty="0" err="1"/>
              <a:t>evidence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be </a:t>
            </a:r>
            <a:r>
              <a:rPr lang="es-CL" sz="1600" dirty="0" err="1"/>
              <a:t>validated</a:t>
            </a:r>
            <a:r>
              <a:rPr lang="es-CL" sz="1600" dirty="0"/>
              <a:t> and </a:t>
            </a:r>
            <a:r>
              <a:rPr lang="es-CL" sz="1600" dirty="0" err="1"/>
              <a:t>to</a:t>
            </a:r>
            <a:r>
              <a:rPr lang="es-CL" sz="1600" dirty="0"/>
              <a:t> continue </a:t>
            </a:r>
            <a:r>
              <a:rPr lang="es-CL" sz="1600" dirty="0" err="1"/>
              <a:t>working</a:t>
            </a:r>
            <a:r>
              <a:rPr lang="es-CL" sz="1600" dirty="0"/>
              <a:t> </a:t>
            </a:r>
            <a:r>
              <a:rPr lang="es-CL" sz="1600" dirty="0" err="1"/>
              <a:t>towards</a:t>
            </a:r>
            <a:r>
              <a:rPr lang="es-CL" sz="1600" dirty="0"/>
              <a:t> </a:t>
            </a:r>
            <a:r>
              <a:rPr lang="es-CL" sz="1600" dirty="0" err="1"/>
              <a:t>better</a:t>
            </a:r>
            <a:r>
              <a:rPr lang="es-CL" sz="1600" dirty="0"/>
              <a:t> </a:t>
            </a:r>
            <a:r>
              <a:rPr lang="es-CL" sz="1600" dirty="0" err="1"/>
              <a:t>access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education</a:t>
            </a:r>
            <a:r>
              <a:rPr lang="es-CL" sz="1600" dirty="0"/>
              <a:t> </a:t>
            </a:r>
            <a:r>
              <a:rPr lang="es-CL" sz="1600" dirty="0" err="1"/>
              <a:t>for</a:t>
            </a:r>
            <a:r>
              <a:rPr lang="es-CL" sz="1600" dirty="0"/>
              <a:t> </a:t>
            </a:r>
            <a:r>
              <a:rPr lang="es-CL" sz="1600" dirty="0" err="1"/>
              <a:t>women</a:t>
            </a:r>
            <a:r>
              <a:rPr lang="es-CL" sz="1600" dirty="0"/>
              <a:t> </a:t>
            </a:r>
            <a:r>
              <a:rPr lang="es-CL" sz="1600" dirty="0" err="1"/>
              <a:t>from</a:t>
            </a:r>
            <a:r>
              <a:rPr lang="es-CL" sz="1600" dirty="0"/>
              <a:t> </a:t>
            </a:r>
            <a:r>
              <a:rPr lang="es-CL" sz="1600" dirty="0" err="1"/>
              <a:t>lower</a:t>
            </a:r>
            <a:r>
              <a:rPr lang="es-CL" sz="1600" dirty="0"/>
              <a:t> </a:t>
            </a:r>
            <a:r>
              <a:rPr lang="es-CL" sz="1600" dirty="0" err="1"/>
              <a:t>socioeconomic</a:t>
            </a:r>
            <a:r>
              <a:rPr lang="es-CL" sz="1600" dirty="0"/>
              <a:t> </a:t>
            </a:r>
            <a:r>
              <a:rPr lang="es-CL" sz="1600" dirty="0" err="1"/>
              <a:t>sectors</a:t>
            </a:r>
            <a:r>
              <a:rPr lang="es-CL" sz="1600" dirty="0"/>
              <a:t>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result</a:t>
            </a:r>
            <a:r>
              <a:rPr lang="es-CL" sz="1600" dirty="0"/>
              <a:t> can </a:t>
            </a:r>
            <a:r>
              <a:rPr lang="es-CL" sz="1600" dirty="0" err="1"/>
              <a:t>prove</a:t>
            </a:r>
            <a:r>
              <a:rPr lang="es-CL" sz="1600" dirty="0"/>
              <a:t> </a:t>
            </a:r>
            <a:r>
              <a:rPr lang="es-CL" sz="1600" dirty="0" err="1"/>
              <a:t>that</a:t>
            </a:r>
            <a:r>
              <a:rPr lang="es-CL" sz="1600" dirty="0"/>
              <a:t> </a:t>
            </a:r>
            <a:r>
              <a:rPr lang="es-CL" sz="1600" dirty="0" err="1"/>
              <a:t>there</a:t>
            </a:r>
            <a:r>
              <a:rPr lang="es-CL" sz="1600" dirty="0"/>
              <a:t> are </a:t>
            </a:r>
            <a:r>
              <a:rPr lang="es-CL" sz="1600" dirty="0" err="1"/>
              <a:t>people</a:t>
            </a:r>
            <a:r>
              <a:rPr lang="es-CL" sz="1600" dirty="0"/>
              <a:t> </a:t>
            </a:r>
            <a:r>
              <a:rPr lang="es-CL" sz="1600" dirty="0" err="1"/>
              <a:t>with</a:t>
            </a:r>
            <a:r>
              <a:rPr lang="es-CL" sz="1600" dirty="0"/>
              <a:t> </a:t>
            </a:r>
            <a:r>
              <a:rPr lang="es-CL" sz="1600" dirty="0" err="1"/>
              <a:t>lower</a:t>
            </a:r>
            <a:r>
              <a:rPr lang="es-CL" sz="1600" dirty="0"/>
              <a:t> </a:t>
            </a:r>
            <a:r>
              <a:rPr lang="es-CL" sz="1600" dirty="0" err="1"/>
              <a:t>incomes</a:t>
            </a:r>
            <a:r>
              <a:rPr lang="es-CL" sz="1600" dirty="0"/>
              <a:t> </a:t>
            </a:r>
            <a:r>
              <a:rPr lang="es-CL" sz="1600" dirty="0" err="1"/>
              <a:t>interested</a:t>
            </a:r>
            <a:r>
              <a:rPr lang="es-CL" sz="1600" dirty="0"/>
              <a:t> in </a:t>
            </a:r>
            <a:r>
              <a:rPr lang="es-CL" sz="1600" dirty="0" err="1"/>
              <a:t>studying</a:t>
            </a:r>
            <a:r>
              <a:rPr lang="es-CL" sz="1600" dirty="0"/>
              <a:t>, </a:t>
            </a:r>
            <a:r>
              <a:rPr lang="es-CL" sz="1600" dirty="0" err="1"/>
              <a:t>but</a:t>
            </a:r>
            <a:r>
              <a:rPr lang="es-CL" sz="1600" dirty="0"/>
              <a:t> </a:t>
            </a:r>
            <a:r>
              <a:rPr lang="es-CL" sz="1600" dirty="0" err="1"/>
              <a:t>because</a:t>
            </a:r>
            <a:r>
              <a:rPr lang="es-CL" sz="1600" dirty="0"/>
              <a:t> </a:t>
            </a:r>
            <a:r>
              <a:rPr lang="es-CL" sz="1600" dirty="0" err="1"/>
              <a:t>they</a:t>
            </a:r>
            <a:r>
              <a:rPr lang="es-CL" sz="1600" dirty="0"/>
              <a:t> do </a:t>
            </a:r>
            <a:r>
              <a:rPr lang="es-CL" sz="1600" dirty="0" err="1"/>
              <a:t>not</a:t>
            </a:r>
            <a:r>
              <a:rPr lang="es-CL" sz="1600" dirty="0"/>
              <a:t> </a:t>
            </a:r>
            <a:r>
              <a:rPr lang="es-CL" sz="1600" dirty="0" err="1"/>
              <a:t>have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income</a:t>
            </a:r>
            <a:r>
              <a:rPr lang="es-CL" sz="1600" dirty="0"/>
              <a:t> </a:t>
            </a:r>
            <a:r>
              <a:rPr lang="es-CL" sz="1600" dirty="0" err="1"/>
              <a:t>they</a:t>
            </a:r>
            <a:r>
              <a:rPr lang="es-CL" sz="1600" dirty="0"/>
              <a:t> </a:t>
            </a:r>
            <a:r>
              <a:rPr lang="es-CL" sz="1600" dirty="0" err="1"/>
              <a:t>cannot</a:t>
            </a:r>
            <a:r>
              <a:rPr lang="es-CL" sz="1600" dirty="0"/>
              <a:t> do </a:t>
            </a:r>
            <a:r>
              <a:rPr lang="es-CL" sz="1600" dirty="0" err="1"/>
              <a:t>it</a:t>
            </a:r>
            <a:r>
              <a:rPr lang="es-CL" sz="1600" dirty="0"/>
              <a:t>, and </a:t>
            </a:r>
            <a:r>
              <a:rPr lang="es-CL" sz="1600" dirty="0" err="1"/>
              <a:t>with</a:t>
            </a:r>
            <a:r>
              <a:rPr lang="es-CL" sz="1600" dirty="0"/>
              <a:t> </a:t>
            </a:r>
            <a:r>
              <a:rPr lang="es-CL" sz="1600" dirty="0" err="1"/>
              <a:t>this</a:t>
            </a:r>
            <a:r>
              <a:rPr lang="es-CL" sz="1600" dirty="0"/>
              <a:t> </a:t>
            </a:r>
            <a:r>
              <a:rPr lang="es-CL" sz="1600" dirty="0" err="1"/>
              <a:t>initiative</a:t>
            </a:r>
            <a:r>
              <a:rPr lang="es-CL" sz="1600" dirty="0"/>
              <a:t> </a:t>
            </a:r>
            <a:r>
              <a:rPr lang="es-CL" sz="1600" dirty="0" err="1"/>
              <a:t>they</a:t>
            </a:r>
            <a:r>
              <a:rPr lang="es-CL" sz="1600" dirty="0"/>
              <a:t> can </a:t>
            </a:r>
            <a:r>
              <a:rPr lang="es-CL" sz="1600" dirty="0" err="1"/>
              <a:t>take</a:t>
            </a:r>
            <a:r>
              <a:rPr lang="es-CL" sz="1600" dirty="0"/>
              <a:t> </a:t>
            </a:r>
            <a:r>
              <a:rPr lang="es-CL" sz="1600" dirty="0" err="1"/>
              <a:t>advantage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their</a:t>
            </a:r>
            <a:r>
              <a:rPr lang="es-CL" sz="1600" dirty="0"/>
              <a:t> </a:t>
            </a:r>
            <a:r>
              <a:rPr lang="es-CL" sz="1600" dirty="0" err="1"/>
              <a:t>potential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fulfill</a:t>
            </a:r>
            <a:r>
              <a:rPr lang="es-CL" sz="1600" dirty="0"/>
              <a:t> </a:t>
            </a:r>
            <a:r>
              <a:rPr lang="es-CL" sz="1600" dirty="0" err="1"/>
              <a:t>their</a:t>
            </a:r>
            <a:r>
              <a:rPr lang="es-CL" sz="1600" dirty="0"/>
              <a:t> </a:t>
            </a:r>
            <a:r>
              <a:rPr lang="es-CL" sz="1600" dirty="0" err="1"/>
              <a:t>dreams</a:t>
            </a:r>
            <a:r>
              <a:rPr lang="es-C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57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2C434-0BCD-FE37-E148-4D4634F73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L" dirty="0"/>
              <a:t>‘</a:t>
            </a:r>
            <a:r>
              <a:rPr lang="es-CL" dirty="0" err="1"/>
              <a:t>Your</a:t>
            </a:r>
            <a:r>
              <a:rPr lang="es-CL" dirty="0"/>
              <a:t> Power, </a:t>
            </a:r>
            <a:r>
              <a:rPr lang="es-CL" dirty="0" err="1"/>
              <a:t>Your</a:t>
            </a:r>
            <a:r>
              <a:rPr lang="es-CL" dirty="0"/>
              <a:t> Future’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FD689-F261-3A73-5B30-380D969F4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CL" dirty="0"/>
              <a:t>Business and </a:t>
            </a:r>
            <a:r>
              <a:rPr lang="es-CL" dirty="0" err="1"/>
              <a:t>Analytic</a:t>
            </a:r>
            <a:r>
              <a:rPr lang="es-CL" dirty="0"/>
              <a:t> </a:t>
            </a:r>
            <a:r>
              <a:rPr lang="es-CL" dirty="0" err="1"/>
              <a:t>Analysis</a:t>
            </a:r>
            <a:endParaRPr lang="es-CL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980E3DA-BBE1-4200-C7A0-B8D1F9D9E381}"/>
              </a:ext>
            </a:extLst>
          </p:cNvPr>
          <p:cNvSpPr txBox="1">
            <a:spLocks/>
          </p:cNvSpPr>
          <p:nvPr/>
        </p:nvSpPr>
        <p:spPr>
          <a:xfrm>
            <a:off x="2772274" y="6288066"/>
            <a:ext cx="5357600" cy="412314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Javiera Jáuregui</a:t>
            </a:r>
          </a:p>
        </p:txBody>
      </p:sp>
    </p:spTree>
    <p:extLst>
      <p:ext uri="{BB962C8B-B14F-4D97-AF65-F5344CB8AC3E}">
        <p14:creationId xmlns:p14="http://schemas.microsoft.com/office/powerpoint/2010/main" val="159327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{DFD0F7C3-417D-4043-82F9-7F4F444AAAF1}tf16401378</Template>
  <TotalTime>144</TotalTime>
  <Words>387</Words>
  <Application>Microsoft Macintosh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‘Your Power, Your Future’</vt:lpstr>
      <vt:lpstr>Business Fundamentals</vt:lpstr>
      <vt:lpstr>Business Fundamentals</vt:lpstr>
      <vt:lpstr>Business Fundamentals</vt:lpstr>
      <vt:lpstr>Data Visualization</vt:lpstr>
      <vt:lpstr>Data Visualization</vt:lpstr>
      <vt:lpstr>Statistical Modeling</vt:lpstr>
      <vt:lpstr>Conclusion</vt:lpstr>
      <vt:lpstr>‘Your Power, Your Future’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‘Your Power, Your Future</dc:title>
  <dc:creator>755</dc:creator>
  <cp:lastModifiedBy>755</cp:lastModifiedBy>
  <cp:revision>10</cp:revision>
  <dcterms:created xsi:type="dcterms:W3CDTF">2023-09-03T01:46:08Z</dcterms:created>
  <dcterms:modified xsi:type="dcterms:W3CDTF">2023-09-03T04:10:12Z</dcterms:modified>
</cp:coreProperties>
</file>