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07" r:id="rId2"/>
    <p:sldId id="421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22" r:id="rId14"/>
  </p:sldIdLst>
  <p:sldSz cx="9906000" cy="6858000" type="A4"/>
  <p:notesSz cx="6858000" cy="9144000"/>
  <p:defaultTextStyle>
    <a:defPPr>
      <a:defRPr lang="es-ES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0099F"/>
    <a:srgbClr val="181472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 autoAdjust="0"/>
    <p:restoredTop sz="95102" autoAdjust="0"/>
  </p:normalViewPr>
  <p:slideViewPr>
    <p:cSldViewPr snapToGrid="0" snapToObjects="1">
      <p:cViewPr varScale="1">
        <p:scale>
          <a:sx n="122" d="100"/>
          <a:sy n="122" d="100"/>
        </p:scale>
        <p:origin x="1672" y="1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CAEF9-EE59-7048-BA98-405F8B473954}" type="datetimeFigureOut">
              <a:rPr lang="es-ES" smtClean="0"/>
              <a:pPr/>
              <a:t>26/10/22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7E86C-FB3F-8B43-81F8-EBB216658FE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91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10740-6DA2-D643-A16A-F12E33F7EB18}" type="datetimeFigureOut">
              <a:rPr lang="es-ES_tradnl" smtClean="0"/>
              <a:pPr/>
              <a:t>26/10/22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6E978-783E-B345-9821-D9616A200D9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E978-783E-B345-9821-D9616A200D93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8838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E978-783E-B345-9821-D9616A200D93}" type="slidenum">
              <a:rPr lang="es-ES_tradnl" smtClean="0"/>
              <a:pPr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8001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E978-783E-B345-9821-D9616A200D93}" type="slidenum">
              <a:rPr lang="es-ES_tradnl" smtClean="0"/>
              <a:pPr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11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E978-783E-B345-9821-D9616A200D93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001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E978-783E-B345-9821-D9616A200D93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282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E978-783E-B345-9821-D9616A200D93}" type="slidenum">
              <a:rPr lang="es-ES_tradnl" smtClean="0"/>
              <a:pPr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5328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E978-783E-B345-9821-D9616A200D93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7420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E978-783E-B345-9821-D9616A200D93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858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E978-783E-B345-9821-D9616A200D93}" type="slidenum">
              <a:rPr lang="es-ES_tradnl" smtClean="0"/>
              <a:pPr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812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E978-783E-B345-9821-D9616A200D93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1628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E978-783E-B345-9821-D9616A200D93}" type="slidenum">
              <a:rPr lang="es-ES_tradnl" smtClean="0"/>
              <a:pPr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091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57979" y="2070282"/>
            <a:ext cx="6538471" cy="710625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tema</a:t>
            </a:r>
          </a:p>
        </p:txBody>
      </p:sp>
      <p:sp>
        <p:nvSpPr>
          <p:cNvPr id="10" name="Rectángulo 23"/>
          <p:cNvSpPr/>
          <p:nvPr userDrawn="1"/>
        </p:nvSpPr>
        <p:spPr>
          <a:xfrm>
            <a:off x="0" y="7"/>
            <a:ext cx="3048001" cy="422320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 dirty="0"/>
          </a:p>
        </p:txBody>
      </p:sp>
      <p:sp>
        <p:nvSpPr>
          <p:cNvPr id="11" name="Rectángulo 22"/>
          <p:cNvSpPr/>
          <p:nvPr userDrawn="1"/>
        </p:nvSpPr>
        <p:spPr>
          <a:xfrm>
            <a:off x="3057426" y="4232632"/>
            <a:ext cx="6858001" cy="264092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 dirty="0"/>
          </a:p>
        </p:txBody>
      </p:sp>
      <p:pic>
        <p:nvPicPr>
          <p:cNvPr id="13" name="12 Imagen" descr="logo_UFV_reduccion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117" y="6205394"/>
            <a:ext cx="1904623" cy="47835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A5C4E4D-4A2B-4650-B3BB-44D222ECD561}"/>
              </a:ext>
            </a:extLst>
          </p:cNvPr>
          <p:cNvSpPr txBox="1"/>
          <p:nvPr userDrawn="1"/>
        </p:nvSpPr>
        <p:spPr>
          <a:xfrm>
            <a:off x="5401561" y="6037418"/>
            <a:ext cx="437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en Ingeniería Matemática</a:t>
            </a:r>
          </a:p>
          <a:p>
            <a:pPr algn="r"/>
            <a:r>
              <a:rPr lang="es-E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Politécnica Superior</a:t>
            </a:r>
          </a:p>
        </p:txBody>
      </p:sp>
    </p:spTree>
    <p:extLst>
      <p:ext uri="{BB962C8B-B14F-4D97-AF65-F5344CB8AC3E}">
        <p14:creationId xmlns:p14="http://schemas.microsoft.com/office/powerpoint/2010/main" val="167367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4"/>
          <p:cNvSpPr/>
          <p:nvPr userDrawn="1"/>
        </p:nvSpPr>
        <p:spPr>
          <a:xfrm>
            <a:off x="495299" y="204119"/>
            <a:ext cx="3259007" cy="1224136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3259006" cy="1162051"/>
          </a:xfrm>
          <a:prstGeom prst="rect">
            <a:avLst/>
          </a:prstGeom>
        </p:spPr>
        <p:txBody>
          <a:bodyPr lIns="91429" tIns="45715" rIns="91429" bIns="45715" anchor="b"/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12 Imagen" descr="logo_UFV_reducciones.jpg">
            <a:extLst>
              <a:ext uri="{FF2B5EF4-FFF2-40B4-BE49-F238E27FC236}">
                <a16:creationId xmlns:a16="http://schemas.microsoft.com/office/drawing/2014/main" id="{31312396-509F-47D7-92B3-64354D945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299" y="6243124"/>
            <a:ext cx="1904623" cy="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2"/>
            <a:ext cx="5943600" cy="566739"/>
          </a:xfrm>
          <a:prstGeom prst="rect">
            <a:avLst/>
          </a:prstGeom>
        </p:spPr>
        <p:txBody>
          <a:bodyPr lIns="91429" tIns="45715" rIns="91429" bIns="45715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300"/>
            </a:lvl3pPr>
            <a:lvl4pPr marL="1371445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3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53052035-ABAB-2B41-A4EA-222066917F3F}" type="datetimeFigureOut">
              <a:rPr lang="es-ES" smtClean="0"/>
              <a:pPr/>
              <a:t>26/10/22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66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1150071"/>
            <a:ext cx="8915400" cy="4976096"/>
          </a:xfrm>
          <a:prstGeom prst="rect">
            <a:avLst/>
          </a:prstGeom>
        </p:spPr>
        <p:txBody>
          <a:bodyPr vert="eaVert" lIns="91429" tIns="45715" rIns="91429" bIns="45715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37328" y="6356354"/>
            <a:ext cx="5984122" cy="421518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7610834-878C-4462-9A04-EF4AF6730C5E}"/>
              </a:ext>
            </a:extLst>
          </p:cNvPr>
          <p:cNvSpPr txBox="1">
            <a:spLocks/>
          </p:cNvSpPr>
          <p:nvPr userDrawn="1"/>
        </p:nvSpPr>
        <p:spPr>
          <a:xfrm>
            <a:off x="495301" y="173590"/>
            <a:ext cx="7074424" cy="769087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/>
          <a:lstStyle>
            <a:lvl1pPr algn="l" defTabSz="457148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elvetica" pitchFamily="34" charset="0"/>
                <a:ea typeface="+mj-ea"/>
                <a:cs typeface="Helvetica" pitchFamily="34" charset="0"/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pic>
        <p:nvPicPr>
          <p:cNvPr id="8" name="12 Imagen" descr="logo_UFV_reducciones.jpg">
            <a:extLst>
              <a:ext uri="{FF2B5EF4-FFF2-40B4-BE49-F238E27FC236}">
                <a16:creationId xmlns:a16="http://schemas.microsoft.com/office/drawing/2014/main" id="{68ABA4C8-3E19-46E9-8A94-A6E3B42E5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0865" y="310926"/>
            <a:ext cx="1904623" cy="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0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22">
            <a:extLst>
              <a:ext uri="{FF2B5EF4-FFF2-40B4-BE49-F238E27FC236}">
                <a16:creationId xmlns:a16="http://schemas.microsoft.com/office/drawing/2014/main" id="{34CA90CB-3C84-46F4-B79F-1EC3DD77D391}"/>
              </a:ext>
            </a:extLst>
          </p:cNvPr>
          <p:cNvSpPr/>
          <p:nvPr userDrawn="1"/>
        </p:nvSpPr>
        <p:spPr>
          <a:xfrm>
            <a:off x="1" y="5863471"/>
            <a:ext cx="9906000" cy="101951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 dirty="0"/>
          </a:p>
        </p:txBody>
      </p:sp>
      <p:pic>
        <p:nvPicPr>
          <p:cNvPr id="5" name="12 Imagen" descr="logo_UFV_reducciones.jpg">
            <a:extLst>
              <a:ext uri="{FF2B5EF4-FFF2-40B4-BE49-F238E27FC236}">
                <a16:creationId xmlns:a16="http://schemas.microsoft.com/office/drawing/2014/main" id="{E8634F1F-3E1E-486D-8DD8-21E8DC753D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117" y="228801"/>
            <a:ext cx="1904623" cy="47835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8AE1F0-6EB1-4A68-9F10-E296432A219A}"/>
              </a:ext>
            </a:extLst>
          </p:cNvPr>
          <p:cNvSpPr txBox="1"/>
          <p:nvPr userDrawn="1"/>
        </p:nvSpPr>
        <p:spPr>
          <a:xfrm>
            <a:off x="5401561" y="6037418"/>
            <a:ext cx="437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  <a:p>
            <a:pPr algn="r"/>
            <a:r>
              <a:rPr lang="es-E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Politécnica Superior</a:t>
            </a:r>
          </a:p>
        </p:txBody>
      </p:sp>
    </p:spTree>
    <p:extLst>
      <p:ext uri="{BB962C8B-B14F-4D97-AF65-F5344CB8AC3E}">
        <p14:creationId xmlns:p14="http://schemas.microsoft.com/office/powerpoint/2010/main" val="347177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1831A-DED2-4D84-95DF-89674571F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3343994"/>
            <a:ext cx="8543925" cy="1325563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Número y título del tema</a:t>
            </a:r>
          </a:p>
        </p:txBody>
      </p:sp>
      <p:sp>
        <p:nvSpPr>
          <p:cNvPr id="3" name="Rectángulo 22">
            <a:extLst>
              <a:ext uri="{FF2B5EF4-FFF2-40B4-BE49-F238E27FC236}">
                <a16:creationId xmlns:a16="http://schemas.microsoft.com/office/drawing/2014/main" id="{29B75027-6495-4795-A5FA-842AB4CCA77C}"/>
              </a:ext>
            </a:extLst>
          </p:cNvPr>
          <p:cNvSpPr/>
          <p:nvPr userDrawn="1"/>
        </p:nvSpPr>
        <p:spPr>
          <a:xfrm>
            <a:off x="1" y="5901178"/>
            <a:ext cx="9906000" cy="101951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 dirty="0"/>
          </a:p>
        </p:txBody>
      </p:sp>
      <p:pic>
        <p:nvPicPr>
          <p:cNvPr id="4" name="12 Imagen" descr="logo_UFV_reducciones.jpg">
            <a:extLst>
              <a:ext uri="{FF2B5EF4-FFF2-40B4-BE49-F238E27FC236}">
                <a16:creationId xmlns:a16="http://schemas.microsoft.com/office/drawing/2014/main" id="{93D1B679-0AD7-4B3B-950E-D15598C7B5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117" y="228801"/>
            <a:ext cx="1904623" cy="47835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6072DAD-3A7C-4741-893C-EB86B45C07FC}"/>
              </a:ext>
            </a:extLst>
          </p:cNvPr>
          <p:cNvSpPr txBox="1"/>
          <p:nvPr userDrawn="1"/>
        </p:nvSpPr>
        <p:spPr>
          <a:xfrm>
            <a:off x="5401561" y="6037418"/>
            <a:ext cx="437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en Ingeniería Matemática</a:t>
            </a:r>
          </a:p>
          <a:p>
            <a:pPr algn="r"/>
            <a:r>
              <a:rPr lang="es-E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Politécnica Superior</a:t>
            </a:r>
          </a:p>
        </p:txBody>
      </p:sp>
    </p:spTree>
    <p:extLst>
      <p:ext uri="{BB962C8B-B14F-4D97-AF65-F5344CB8AC3E}">
        <p14:creationId xmlns:p14="http://schemas.microsoft.com/office/powerpoint/2010/main" val="21767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95300" y="145703"/>
            <a:ext cx="7074424" cy="808802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 anchor="ctr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5300" y="1225485"/>
            <a:ext cx="8915400" cy="4928575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9" name="12 Imagen" descr="logo_UFV_reducciones.jpg">
            <a:extLst>
              <a:ext uri="{FF2B5EF4-FFF2-40B4-BE49-F238E27FC236}">
                <a16:creationId xmlns:a16="http://schemas.microsoft.com/office/drawing/2014/main" id="{9357BC9B-2B7D-4203-9249-062FAFF86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0865" y="310926"/>
            <a:ext cx="1904623" cy="478355"/>
          </a:xfrm>
          <a:prstGeom prst="rect">
            <a:avLst/>
          </a:prstGeom>
        </p:spPr>
      </p:pic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E98D5DDB-C329-45E7-B4CC-C18B0DFE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" y="6319285"/>
            <a:ext cx="6188304" cy="402194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79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95300" y="145703"/>
            <a:ext cx="8915400" cy="808802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 anchor="ctr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5300" y="1225486"/>
            <a:ext cx="8915400" cy="4737204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9" name="12 Imagen" descr="logo_UFV_reducciones.jpg">
            <a:extLst>
              <a:ext uri="{FF2B5EF4-FFF2-40B4-BE49-F238E27FC236}">
                <a16:creationId xmlns:a16="http://schemas.microsoft.com/office/drawing/2014/main" id="{9357BC9B-2B7D-4203-9249-062FAFF86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982" y="6271377"/>
            <a:ext cx="1904623" cy="478355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7A76D48-82A2-4733-AE9F-38373F6D9388}"/>
              </a:ext>
            </a:extLst>
          </p:cNvPr>
          <p:cNvCxnSpPr>
            <a:cxnSpLocks/>
          </p:cNvCxnSpPr>
          <p:nvPr userDrawn="1"/>
        </p:nvCxnSpPr>
        <p:spPr>
          <a:xfrm>
            <a:off x="2750" y="6165127"/>
            <a:ext cx="990325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2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95300" y="145703"/>
            <a:ext cx="8915400" cy="808802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 anchor="ctr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5300" y="1225486"/>
            <a:ext cx="8915400" cy="4737204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9" name="12 Imagen" descr="logo_UFV_reducciones.jpg">
            <a:extLst>
              <a:ext uri="{FF2B5EF4-FFF2-40B4-BE49-F238E27FC236}">
                <a16:creationId xmlns:a16="http://schemas.microsoft.com/office/drawing/2014/main" id="{9357BC9B-2B7D-4203-9249-062FAFF86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982" y="6271377"/>
            <a:ext cx="1904623" cy="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7"/>
          <p:cNvCxnSpPr/>
          <p:nvPr userDrawn="1"/>
        </p:nvCxnSpPr>
        <p:spPr>
          <a:xfrm>
            <a:off x="596414" y="456395"/>
            <a:ext cx="72008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1" y="173590"/>
            <a:ext cx="7074424" cy="769087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/>
          <a:lstStyle>
            <a:lvl1pPr algn="l">
              <a:defRPr sz="3200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36575" y="1225483"/>
            <a:ext cx="4238625" cy="4900684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3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02200" y="1225483"/>
            <a:ext cx="4746625" cy="4900684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3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1" name="12 Imagen" descr="logo_UFV_reducciones.jpg">
            <a:extLst>
              <a:ext uri="{FF2B5EF4-FFF2-40B4-BE49-F238E27FC236}">
                <a16:creationId xmlns:a16="http://schemas.microsoft.com/office/drawing/2014/main" id="{7626669B-D3B3-4683-BB2E-E8880DA244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0865" y="310926"/>
            <a:ext cx="1904623" cy="478355"/>
          </a:xfrm>
          <a:prstGeom prst="rect">
            <a:avLst/>
          </a:prstGeom>
        </p:spPr>
      </p:pic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A8370E99-21E9-4D52-9FB4-E70C1241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" y="6319285"/>
            <a:ext cx="6188304" cy="402194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16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95300" y="1148616"/>
            <a:ext cx="4376870" cy="639763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5300" y="1788375"/>
            <a:ext cx="4376870" cy="434847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032113" y="1148616"/>
            <a:ext cx="4378590" cy="639763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032113" y="1788376"/>
            <a:ext cx="4378590" cy="4348472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565608" y="6356354"/>
            <a:ext cx="5955842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88F6AD1-A5B5-4562-A3A9-01D0D3C433E1}"/>
              </a:ext>
            </a:extLst>
          </p:cNvPr>
          <p:cNvSpPr txBox="1">
            <a:spLocks/>
          </p:cNvSpPr>
          <p:nvPr userDrawn="1"/>
        </p:nvSpPr>
        <p:spPr>
          <a:xfrm>
            <a:off x="495301" y="173590"/>
            <a:ext cx="7074424" cy="769087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/>
          <a:lstStyle>
            <a:lvl1pPr algn="l" defTabSz="457148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elvetica" pitchFamily="34" charset="0"/>
                <a:ea typeface="+mj-ea"/>
                <a:cs typeface="Helvetica" pitchFamily="34" charset="0"/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pic>
        <p:nvPicPr>
          <p:cNvPr id="11" name="12 Imagen" descr="logo_UFV_reducciones.jpg">
            <a:extLst>
              <a:ext uri="{FF2B5EF4-FFF2-40B4-BE49-F238E27FC236}">
                <a16:creationId xmlns:a16="http://schemas.microsoft.com/office/drawing/2014/main" id="{B65DF8B6-758D-482D-A634-8802060694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0865" y="310926"/>
            <a:ext cx="1904623" cy="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9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53052035-ABAB-2B41-A4EA-222066917F3F}" type="datetimeFigureOut">
              <a:rPr lang="es-ES" smtClean="0"/>
              <a:pPr/>
              <a:t>26/10/22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17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54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4" r:id="rId4"/>
    <p:sldLayoutId id="2147483650" r:id="rId5"/>
    <p:sldLayoutId id="2147483663" r:id="rId6"/>
    <p:sldLayoutId id="2147483652" r:id="rId7"/>
    <p:sldLayoutId id="2147483653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ctr" defTabSz="457148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45714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defTabSz="45714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45714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7" indent="-228574" algn="l" defTabSz="45714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45714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igen.tuxfamily.org/" TargetMode="External"/><Relationship Id="rId3" Type="http://schemas.openxmlformats.org/officeDocument/2006/relationships/hyperlink" Target="https://keras.io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github.com/Microsoft/CNTK" TargetMode="Externa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github.com/Theano/Thean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kera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08A37C8-A3EB-4A54-A060-48B57222534E}"/>
              </a:ext>
            </a:extLst>
          </p:cNvPr>
          <p:cNvSpPr txBox="1"/>
          <p:nvPr/>
        </p:nvSpPr>
        <p:spPr>
          <a:xfrm flipH="1">
            <a:off x="649506" y="1296907"/>
            <a:ext cx="798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Aprendizaje Automático</a:t>
            </a:r>
          </a:p>
          <a:p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Ciencia de Datos</a:t>
            </a:r>
          </a:p>
          <a:p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Matemáticas Avanzadas y Computación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CC79B17-B005-4D64-911D-6FFE239A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2963851"/>
            <a:ext cx="7727239" cy="1325563"/>
          </a:xfrm>
        </p:spPr>
        <p:txBody>
          <a:bodyPr/>
          <a:lstStyle/>
          <a:p>
            <a:pPr algn="l"/>
            <a:r>
              <a:rPr lang="es-ES" dirty="0"/>
              <a:t>Tema 3.0</a:t>
            </a:r>
            <a:br>
              <a:rPr lang="es-ES" dirty="0"/>
            </a:br>
            <a:r>
              <a:rPr lang="es-ES" dirty="0"/>
              <a:t>Avanzando en las redes neuronales con Keras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47D5B9-B507-CF46-A13C-32CBFA978281}"/>
              </a:ext>
            </a:extLst>
          </p:cNvPr>
          <p:cNvSpPr txBox="1"/>
          <p:nvPr/>
        </p:nvSpPr>
        <p:spPr>
          <a:xfrm>
            <a:off x="8193881" y="62436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95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C8306C26-B35F-D446-91C7-7D60E1315FAF}"/>
              </a:ext>
            </a:extLst>
          </p:cNvPr>
          <p:cNvSpPr/>
          <p:nvPr/>
        </p:nvSpPr>
        <p:spPr>
          <a:xfrm>
            <a:off x="766916" y="5388077"/>
            <a:ext cx="7728155" cy="4621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A762E95-27D0-43D0-96EA-1C8DCA90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703"/>
            <a:ext cx="7569724" cy="808802"/>
          </a:xfrm>
        </p:spPr>
        <p:txBody>
          <a:bodyPr/>
          <a:lstStyle/>
          <a:p>
            <a:r>
              <a:rPr lang="es-ES" dirty="0"/>
              <a:t>	</a:t>
            </a:r>
            <a:r>
              <a:rPr lang="es-ES" sz="3200" dirty="0"/>
              <a:t> Avanzando en RNA con Keras</a:t>
            </a:r>
            <a:endParaRPr lang="es-ES" dirty="0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BDA39619-3C94-784A-BCAE-AECB49C16121}"/>
              </a:ext>
            </a:extLst>
          </p:cNvPr>
          <p:cNvSpPr txBox="1">
            <a:spLocks/>
          </p:cNvSpPr>
          <p:nvPr/>
        </p:nvSpPr>
        <p:spPr>
          <a:xfrm>
            <a:off x="455658" y="992505"/>
            <a:ext cx="9129776" cy="570824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KERAS: </a:t>
            </a:r>
            <a:r>
              <a:rPr lang="es-ES" sz="2800" dirty="0">
                <a:hlinkClick r:id="rId3"/>
              </a:rPr>
              <a:t>https://keras.io</a:t>
            </a:r>
            <a:endParaRPr lang="es-ES" sz="2800" dirty="0"/>
          </a:p>
          <a:p>
            <a:pPr lvl="1"/>
            <a:r>
              <a:rPr lang="es-ES" sz="2400" dirty="0"/>
              <a:t>Keras funciona con distintas bibliotecas de tensores:</a:t>
            </a:r>
          </a:p>
          <a:p>
            <a:pPr lvl="1"/>
            <a:endParaRPr lang="es-ES" sz="2400" dirty="0"/>
          </a:p>
          <a:p>
            <a:pPr lvl="1"/>
            <a:endParaRPr lang="es-ES" sz="2400" dirty="0"/>
          </a:p>
          <a:p>
            <a:pPr lvl="1"/>
            <a:endParaRPr lang="es-ES" sz="2400" dirty="0"/>
          </a:p>
          <a:p>
            <a:pPr lvl="1"/>
            <a:endParaRPr lang="es-ES" sz="2400" dirty="0"/>
          </a:p>
          <a:p>
            <a:pPr lvl="1"/>
            <a:endParaRPr lang="es-ES" sz="2400" dirty="0"/>
          </a:p>
          <a:p>
            <a:pPr lvl="1"/>
            <a:endParaRPr lang="es-ES" sz="2400" dirty="0"/>
          </a:p>
          <a:p>
            <a:pPr lvl="1"/>
            <a:r>
              <a:rPr lang="es-ES" sz="2400" dirty="0">
                <a:hlinkClick r:id="rId4"/>
              </a:rPr>
              <a:t>https://github.com/Theano/Theano</a:t>
            </a:r>
            <a:r>
              <a:rPr lang="es-ES" sz="2400" dirty="0"/>
              <a:t> (Laboratorio </a:t>
            </a:r>
            <a:r>
              <a:rPr lang="es-ES" sz="2400" dirty="0" err="1"/>
              <a:t>Mila</a:t>
            </a:r>
            <a:r>
              <a:rPr lang="es-ES" sz="2400" dirty="0"/>
              <a:t> Universidad de Montreal)</a:t>
            </a:r>
          </a:p>
          <a:p>
            <a:pPr lvl="1"/>
            <a:r>
              <a:rPr lang="es-ES" sz="2400" dirty="0">
                <a:hlinkClick r:id="rId5"/>
              </a:rPr>
              <a:t>https://www.tensorflow.org</a:t>
            </a:r>
            <a:r>
              <a:rPr lang="es-ES" sz="2400" dirty="0"/>
              <a:t>  (Google)</a:t>
            </a:r>
          </a:p>
          <a:p>
            <a:pPr lvl="1"/>
            <a:r>
              <a:rPr lang="es-ES" sz="2400" dirty="0">
                <a:hlinkClick r:id="rId6"/>
              </a:rPr>
              <a:t>http://github.com/Microsoft/CNTK</a:t>
            </a:r>
            <a:r>
              <a:rPr lang="es-ES" sz="2400" dirty="0"/>
              <a:t> (Microsoft)</a:t>
            </a:r>
          </a:p>
          <a:p>
            <a:pPr lvl="1"/>
            <a:endParaRPr lang="es-ES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06FDFDF-8537-2242-A553-063D441D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80" y="2130322"/>
            <a:ext cx="4501946" cy="22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06C8BD8-3E61-1D43-8749-4FD1E59F54AB}"/>
              </a:ext>
            </a:extLst>
          </p:cNvPr>
          <p:cNvSpPr txBox="1">
            <a:spLocks/>
          </p:cNvSpPr>
          <p:nvPr/>
        </p:nvSpPr>
        <p:spPr>
          <a:xfrm>
            <a:off x="7138219" y="2272547"/>
            <a:ext cx="1440426" cy="952433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b="0" dirty="0"/>
              <a:t>Microsoft</a:t>
            </a:r>
          </a:p>
          <a:p>
            <a:pPr marL="0" indent="0" algn="ctr">
              <a:buNone/>
            </a:pPr>
            <a:r>
              <a:rPr lang="es-ES" sz="1600" dirty="0"/>
              <a:t>Cognitive Toolkit</a:t>
            </a:r>
          </a:p>
        </p:txBody>
      </p:sp>
      <p:cxnSp>
        <p:nvCxnSpPr>
          <p:cNvPr id="3" name="Conector curvado 2">
            <a:extLst>
              <a:ext uri="{FF2B5EF4-FFF2-40B4-BE49-F238E27FC236}">
                <a16:creationId xmlns:a16="http://schemas.microsoft.com/office/drawing/2014/main" id="{6419D1FA-2366-5742-8399-BB693475AEC3}"/>
              </a:ext>
            </a:extLst>
          </p:cNvPr>
          <p:cNvCxnSpPr>
            <a:cxnSpLocks/>
          </p:cNvCxnSpPr>
          <p:nvPr/>
        </p:nvCxnSpPr>
        <p:spPr>
          <a:xfrm flipV="1">
            <a:off x="6125497" y="2595716"/>
            <a:ext cx="1268361" cy="36379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curvado 8">
            <a:extLst>
              <a:ext uri="{FF2B5EF4-FFF2-40B4-BE49-F238E27FC236}">
                <a16:creationId xmlns:a16="http://schemas.microsoft.com/office/drawing/2014/main" id="{24E0C8E1-B73B-7C46-9D5D-A71463F9B8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15614" y="2996790"/>
            <a:ext cx="875073" cy="12986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Marcador de contenido 6">
            <a:extLst>
              <a:ext uri="{FF2B5EF4-FFF2-40B4-BE49-F238E27FC236}">
                <a16:creationId xmlns:a16="http://schemas.microsoft.com/office/drawing/2014/main" id="{1E81C856-72A8-DD41-BC22-781ECC3CAEBC}"/>
              </a:ext>
            </a:extLst>
          </p:cNvPr>
          <p:cNvSpPr txBox="1">
            <a:spLocks/>
          </p:cNvSpPr>
          <p:nvPr/>
        </p:nvSpPr>
        <p:spPr>
          <a:xfrm>
            <a:off x="555523" y="2660921"/>
            <a:ext cx="1440426" cy="952433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b="0" dirty="0"/>
              <a:t>Motores de manipulación de Tensores</a:t>
            </a:r>
            <a:endParaRPr lang="es-ES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255F98B-EBA1-124A-BFC1-B9FCFFF1D7D9}"/>
              </a:ext>
            </a:extLst>
          </p:cNvPr>
          <p:cNvSpPr txBox="1"/>
          <p:nvPr/>
        </p:nvSpPr>
        <p:spPr>
          <a:xfrm>
            <a:off x="7084142" y="3335283"/>
            <a:ext cx="282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8"/>
              </a:rPr>
              <a:t>https://eigen.tuxfamily.org/</a:t>
            </a:r>
            <a:r>
              <a:rPr lang="es-ES" dirty="0"/>
              <a:t> </a:t>
            </a:r>
          </a:p>
        </p:txBody>
      </p:sp>
      <p:sp>
        <p:nvSpPr>
          <p:cNvPr id="17" name="Marcador de contenido 6">
            <a:extLst>
              <a:ext uri="{FF2B5EF4-FFF2-40B4-BE49-F238E27FC236}">
                <a16:creationId xmlns:a16="http://schemas.microsoft.com/office/drawing/2014/main" id="{60904FAA-0A1D-CA46-92C8-A04EFAB0B0D6}"/>
              </a:ext>
            </a:extLst>
          </p:cNvPr>
          <p:cNvSpPr txBox="1">
            <a:spLocks/>
          </p:cNvSpPr>
          <p:nvPr/>
        </p:nvSpPr>
        <p:spPr>
          <a:xfrm>
            <a:off x="530942" y="3826043"/>
            <a:ext cx="1440426" cy="952433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b="0" dirty="0"/>
              <a:t>Deep Neural Network</a:t>
            </a:r>
            <a:endParaRPr lang="es-ES" sz="1600" dirty="0"/>
          </a:p>
        </p:txBody>
      </p:sp>
      <p:cxnSp>
        <p:nvCxnSpPr>
          <p:cNvPr id="18" name="Conector curvado 17">
            <a:extLst>
              <a:ext uri="{FF2B5EF4-FFF2-40B4-BE49-F238E27FC236}">
                <a16:creationId xmlns:a16="http://schemas.microsoft.com/office/drawing/2014/main" id="{36C9ACCA-A7FD-5748-832D-CF42C85797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17291" y="3667431"/>
            <a:ext cx="1868129" cy="4621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0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A762E95-27D0-43D0-96EA-1C8DCA90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703"/>
            <a:ext cx="7569724" cy="808802"/>
          </a:xfrm>
        </p:spPr>
        <p:txBody>
          <a:bodyPr/>
          <a:lstStyle/>
          <a:p>
            <a:r>
              <a:rPr lang="es-ES" dirty="0"/>
              <a:t>	</a:t>
            </a:r>
            <a:r>
              <a:rPr lang="es-ES" sz="3200" dirty="0"/>
              <a:t> Avanzando en RNA con Keras</a:t>
            </a:r>
            <a:endParaRPr lang="es-ES" dirty="0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BDA39619-3C94-784A-BCAE-AECB49C16121}"/>
              </a:ext>
            </a:extLst>
          </p:cNvPr>
          <p:cNvSpPr txBox="1">
            <a:spLocks/>
          </p:cNvSpPr>
          <p:nvPr/>
        </p:nvSpPr>
        <p:spPr>
          <a:xfrm>
            <a:off x="455658" y="1066077"/>
            <a:ext cx="9074422" cy="5671054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Dos formas de definir un modelo en Keras:</a:t>
            </a:r>
          </a:p>
          <a:p>
            <a:pPr marL="914349" lvl="1" indent="-457200">
              <a:buFont typeface="+mj-lt"/>
              <a:buAutoNum type="arabicPeriod"/>
            </a:pPr>
            <a:r>
              <a:rPr lang="es-ES" sz="2000" dirty="0"/>
              <a:t>Utilizando la clase </a:t>
            </a:r>
            <a:r>
              <a:rPr lang="es-ES" sz="2000" i="1" dirty="0">
                <a:highlight>
                  <a:srgbClr val="EDEDED"/>
                </a:highlight>
              </a:rPr>
              <a:t>Sequential</a:t>
            </a:r>
          </a:p>
          <a:p>
            <a:pPr marL="1314353" lvl="2" indent="-457200">
              <a:buFont typeface="Courier New" panose="02070309020205020404" pitchFamily="49" charset="0"/>
              <a:buChar char="o"/>
            </a:pPr>
            <a:r>
              <a:rPr lang="es-ES" sz="1800" dirty="0"/>
              <a:t>Solo para pilas lineales de datos. Es la arquitectura de red más común con diferencia</a:t>
            </a:r>
          </a:p>
          <a:p>
            <a:pPr marL="0" indent="0">
              <a:buNone/>
            </a:pPr>
            <a:r>
              <a:rPr lang="es-E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s-ES" sz="1800" b="0" i="1" dirty="0">
                <a:solidFill>
                  <a:srgbClr val="AF00DB"/>
                </a:solidFill>
                <a:effectLst/>
                <a:highlight>
                  <a:srgbClr val="EDEDED"/>
                </a:highlight>
              </a:rPr>
              <a:t>from</a:t>
            </a:r>
            <a:r>
              <a:rPr lang="es-ES" sz="1600" dirty="0">
                <a:solidFill>
                  <a:srgbClr val="000000"/>
                </a:solidFill>
                <a:highlight>
                  <a:srgbClr val="EDEDED"/>
                </a:highlight>
              </a:rPr>
              <a:t> </a:t>
            </a:r>
            <a:r>
              <a:rPr lang="es-ES" sz="1800" i="1" dirty="0">
                <a:highlight>
                  <a:srgbClr val="EDEDED"/>
                </a:highlight>
              </a:rPr>
              <a:t>keras </a:t>
            </a:r>
            <a:r>
              <a:rPr lang="es-ES" sz="1800" i="1" dirty="0">
                <a:solidFill>
                  <a:srgbClr val="AF00DB"/>
                </a:solidFill>
                <a:highlight>
                  <a:srgbClr val="EDEDED"/>
                </a:highlight>
              </a:rPr>
              <a:t>import</a:t>
            </a:r>
            <a:r>
              <a:rPr lang="es-ES" sz="1800" i="1" dirty="0">
                <a:highlight>
                  <a:srgbClr val="EDEDED"/>
                </a:highlight>
              </a:rPr>
              <a:t> models</a:t>
            </a:r>
          </a:p>
          <a:p>
            <a:pPr marL="0" indent="0">
              <a:buNone/>
            </a:pPr>
            <a:r>
              <a:rPr lang="es-ES" sz="1800" i="1" dirty="0">
                <a:solidFill>
                  <a:srgbClr val="AF00DB"/>
                </a:solidFill>
              </a:rPr>
              <a:t>			</a:t>
            </a:r>
            <a:r>
              <a:rPr lang="es-ES" sz="1800" i="1" dirty="0">
                <a:solidFill>
                  <a:srgbClr val="AF00DB"/>
                </a:solidFill>
                <a:highlight>
                  <a:srgbClr val="EDEDED"/>
                </a:highlight>
              </a:rPr>
              <a:t>from</a:t>
            </a:r>
            <a:r>
              <a:rPr lang="es-ES" sz="1800" i="1" dirty="0">
                <a:highlight>
                  <a:srgbClr val="EDEDED"/>
                </a:highlight>
              </a:rPr>
              <a:t> keras </a:t>
            </a:r>
            <a:r>
              <a:rPr lang="es-ES" sz="1800" i="1" dirty="0">
                <a:solidFill>
                  <a:srgbClr val="AF00DB"/>
                </a:solidFill>
                <a:highlight>
                  <a:srgbClr val="EDEDED"/>
                </a:highlight>
              </a:rPr>
              <a:t>import</a:t>
            </a:r>
            <a:r>
              <a:rPr lang="es-ES" sz="1800" i="1" dirty="0">
                <a:highlight>
                  <a:srgbClr val="EDEDED"/>
                </a:highlight>
              </a:rPr>
              <a:t> layers</a:t>
            </a:r>
          </a:p>
          <a:p>
            <a:pPr marL="0" indent="0">
              <a:buNone/>
            </a:pPr>
            <a:r>
              <a:rPr lang="es-ES" sz="1800" i="1" dirty="0"/>
              <a:t>			</a:t>
            </a:r>
            <a:r>
              <a:rPr lang="es-ES" sz="1800" i="1" dirty="0">
                <a:highlight>
                  <a:srgbClr val="EDEDED"/>
                </a:highlight>
              </a:rPr>
              <a:t>model = models.Sequential()</a:t>
            </a:r>
          </a:p>
          <a:p>
            <a:pPr marL="0" indent="0">
              <a:buNone/>
            </a:pPr>
            <a:r>
              <a:rPr lang="es-ES" sz="1800" i="1" dirty="0"/>
              <a:t>			</a:t>
            </a:r>
            <a:r>
              <a:rPr lang="es-ES" sz="1800" i="1" dirty="0">
                <a:highlight>
                  <a:srgbClr val="EDEDED"/>
                </a:highlight>
              </a:rPr>
              <a:t>model.add(layers.Dense(</a:t>
            </a:r>
            <a:r>
              <a:rPr lang="es-ES" sz="1800" i="1" dirty="0">
                <a:solidFill>
                  <a:srgbClr val="00B050"/>
                </a:solidFill>
                <a:highlight>
                  <a:srgbClr val="EDEDED"/>
                </a:highlight>
              </a:rPr>
              <a:t>32</a:t>
            </a:r>
            <a:r>
              <a:rPr lang="es-ES" sz="1800" i="1" dirty="0">
                <a:highlight>
                  <a:srgbClr val="EDEDED"/>
                </a:highlight>
              </a:rPr>
              <a:t>, activation=</a:t>
            </a:r>
            <a:r>
              <a:rPr lang="es-ES" sz="1800" i="1" dirty="0">
                <a:solidFill>
                  <a:srgbClr val="A31515"/>
                </a:solidFill>
                <a:highlight>
                  <a:srgbClr val="EDEDED"/>
                </a:highlight>
              </a:rPr>
              <a:t>‘relu’</a:t>
            </a:r>
            <a:r>
              <a:rPr lang="es-ES" sz="1800" i="1" dirty="0">
                <a:highlight>
                  <a:srgbClr val="EDEDED"/>
                </a:highlight>
              </a:rPr>
              <a:t>,</a:t>
            </a:r>
            <a:r>
              <a:rPr lang="es-ES" sz="1800" i="1" dirty="0">
                <a:solidFill>
                  <a:srgbClr val="A31515"/>
                </a:solidFill>
                <a:highlight>
                  <a:srgbClr val="EDEDED"/>
                </a:highlight>
              </a:rPr>
              <a:t> </a:t>
            </a:r>
            <a:r>
              <a:rPr lang="es-ES" sz="1800" i="1" dirty="0">
                <a:highlight>
                  <a:srgbClr val="EDEDED"/>
                </a:highlight>
              </a:rPr>
              <a:t>input_shape(</a:t>
            </a:r>
            <a:r>
              <a:rPr lang="es-ES" sz="1800" i="1" dirty="0">
                <a:solidFill>
                  <a:srgbClr val="00B050"/>
                </a:solidFill>
                <a:highlight>
                  <a:srgbClr val="EDEDED"/>
                </a:highlight>
              </a:rPr>
              <a:t>784</a:t>
            </a:r>
            <a:r>
              <a:rPr lang="es-ES" sz="1800" i="1" dirty="0">
                <a:highlight>
                  <a:srgbClr val="EDEDED"/>
                </a:highlight>
              </a:rPr>
              <a:t>,)))</a:t>
            </a:r>
          </a:p>
          <a:p>
            <a:pPr marL="0" indent="0">
              <a:buNone/>
            </a:pPr>
            <a:r>
              <a:rPr lang="es-ES" sz="1800" i="1" dirty="0"/>
              <a:t>			</a:t>
            </a:r>
            <a:r>
              <a:rPr lang="es-ES" sz="1800" i="1" dirty="0">
                <a:highlight>
                  <a:srgbClr val="EDEDED"/>
                </a:highlight>
              </a:rPr>
              <a:t>model.add(layers.Dense(</a:t>
            </a:r>
            <a:r>
              <a:rPr lang="es-ES" sz="1800" i="1" dirty="0">
                <a:solidFill>
                  <a:srgbClr val="00B050"/>
                </a:solidFill>
                <a:highlight>
                  <a:srgbClr val="EDEDED"/>
                </a:highlight>
              </a:rPr>
              <a:t>10, </a:t>
            </a:r>
            <a:r>
              <a:rPr lang="es-ES" sz="1800" i="1" dirty="0">
                <a:highlight>
                  <a:srgbClr val="EDEDED"/>
                </a:highlight>
              </a:rPr>
              <a:t>activation=</a:t>
            </a:r>
            <a:r>
              <a:rPr lang="es-ES" sz="1800" i="1" dirty="0">
                <a:solidFill>
                  <a:srgbClr val="A31515"/>
                </a:solidFill>
                <a:highlight>
                  <a:srgbClr val="EDEDED"/>
                </a:highlight>
              </a:rPr>
              <a:t>‘softmax’</a:t>
            </a:r>
            <a:r>
              <a:rPr lang="es-ES" sz="1800" i="1" dirty="0">
                <a:highlight>
                  <a:srgbClr val="EDEDED"/>
                </a:highlight>
              </a:rPr>
              <a:t>))</a:t>
            </a:r>
            <a:endParaRPr lang="es-ES" sz="1500" dirty="0">
              <a:highlight>
                <a:srgbClr val="EDEDED"/>
              </a:highlight>
            </a:endParaRPr>
          </a:p>
          <a:p>
            <a:pPr marL="914349" lvl="1" indent="-457200">
              <a:buFont typeface="+mj-lt"/>
              <a:buAutoNum type="arabicPeriod" startAt="2"/>
            </a:pPr>
            <a:r>
              <a:rPr lang="es-ES" sz="2000" dirty="0"/>
              <a:t>Usando la API funcional</a:t>
            </a:r>
          </a:p>
          <a:p>
            <a:pPr marL="1314353" lvl="2" indent="-457200">
              <a:buFont typeface="Courier New" panose="02070309020205020404" pitchFamily="49" charset="0"/>
              <a:buChar char="o"/>
            </a:pPr>
            <a:r>
              <a:rPr lang="es-ES" sz="1500" dirty="0"/>
              <a:t>Grafos acíclicos dirigidos de capas. Permite construir arquitecturas completamente arbitrarias. Manipulamos los tensores de datos que el modelo procesa y aplicando capas a este tensor como si fueran funciones</a:t>
            </a:r>
          </a:p>
          <a:p>
            <a:pPr marL="0" indent="0">
              <a:buNone/>
            </a:pPr>
            <a:r>
              <a:rPr lang="es-E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s-ES" sz="1800" i="1" dirty="0">
                <a:highlight>
                  <a:srgbClr val="EDEDED"/>
                </a:highlight>
              </a:rPr>
              <a:t>input_tensor = layers.Input(shape = (</a:t>
            </a:r>
            <a:r>
              <a:rPr lang="es-ES" sz="1800" i="1" dirty="0">
                <a:solidFill>
                  <a:srgbClr val="00B050"/>
                </a:solidFill>
                <a:highlight>
                  <a:srgbClr val="EDEDED"/>
                </a:highlight>
              </a:rPr>
              <a:t>784</a:t>
            </a:r>
            <a:r>
              <a:rPr lang="es-ES" sz="1800" i="1" dirty="0">
                <a:highlight>
                  <a:srgbClr val="EDEDED"/>
                </a:highlight>
              </a:rPr>
              <a:t>,))</a:t>
            </a:r>
          </a:p>
          <a:p>
            <a:pPr marL="0" indent="0">
              <a:buNone/>
            </a:pPr>
            <a:r>
              <a:rPr lang="es-ES" sz="1800" i="1" dirty="0"/>
              <a:t>			</a:t>
            </a:r>
            <a:r>
              <a:rPr lang="es-ES" sz="1800" i="1" dirty="0">
                <a:highlight>
                  <a:srgbClr val="EDEDED"/>
                </a:highlight>
              </a:rPr>
              <a:t>x = layers.Dense(</a:t>
            </a:r>
            <a:r>
              <a:rPr lang="es-ES" sz="1800" i="1" dirty="0">
                <a:solidFill>
                  <a:srgbClr val="00B050"/>
                </a:solidFill>
                <a:highlight>
                  <a:srgbClr val="EDEDED"/>
                </a:highlight>
              </a:rPr>
              <a:t>32</a:t>
            </a:r>
            <a:r>
              <a:rPr lang="es-ES" sz="1800" i="1" dirty="0">
                <a:highlight>
                  <a:srgbClr val="EDEDED"/>
                </a:highlight>
              </a:rPr>
              <a:t>, activation=</a:t>
            </a:r>
            <a:r>
              <a:rPr lang="es-ES" sz="1800" i="1" dirty="0">
                <a:solidFill>
                  <a:srgbClr val="A31515"/>
                </a:solidFill>
                <a:highlight>
                  <a:srgbClr val="EDEDED"/>
                </a:highlight>
              </a:rPr>
              <a:t>‘relu’</a:t>
            </a:r>
            <a:r>
              <a:rPr lang="es-ES" sz="1800" i="1" dirty="0">
                <a:highlight>
                  <a:srgbClr val="EDEDED"/>
                </a:highlight>
              </a:rPr>
              <a:t>)(input_tensor)</a:t>
            </a:r>
          </a:p>
          <a:p>
            <a:pPr marL="0" indent="0">
              <a:buNone/>
            </a:pPr>
            <a:r>
              <a:rPr lang="es-ES" sz="1800" i="1" dirty="0"/>
              <a:t>			</a:t>
            </a:r>
            <a:r>
              <a:rPr lang="es-ES" sz="1800" i="1" dirty="0">
                <a:highlight>
                  <a:srgbClr val="EDEDED"/>
                </a:highlight>
              </a:rPr>
              <a:t>output_tensor = layers.Dense(</a:t>
            </a:r>
            <a:r>
              <a:rPr lang="es-ES" sz="1800" i="1" dirty="0">
                <a:solidFill>
                  <a:srgbClr val="00B050"/>
                </a:solidFill>
                <a:highlight>
                  <a:srgbClr val="EDEDED"/>
                </a:highlight>
              </a:rPr>
              <a:t>10, </a:t>
            </a:r>
            <a:r>
              <a:rPr lang="es-ES" sz="1800" i="1" dirty="0">
                <a:highlight>
                  <a:srgbClr val="EDEDED"/>
                </a:highlight>
              </a:rPr>
              <a:t>activation=</a:t>
            </a:r>
            <a:r>
              <a:rPr lang="es-ES" sz="1800" i="1" dirty="0">
                <a:solidFill>
                  <a:srgbClr val="A31515"/>
                </a:solidFill>
                <a:highlight>
                  <a:srgbClr val="EDEDED"/>
                </a:highlight>
              </a:rPr>
              <a:t>‘softmax’</a:t>
            </a:r>
            <a:r>
              <a:rPr lang="es-ES" sz="1800" i="1" dirty="0">
                <a:highlight>
                  <a:srgbClr val="EDEDED"/>
                </a:highlight>
              </a:rPr>
              <a:t>)(x)</a:t>
            </a:r>
          </a:p>
          <a:p>
            <a:pPr marL="0" indent="0">
              <a:buNone/>
            </a:pPr>
            <a:r>
              <a:rPr lang="es-ES" sz="1800" i="1" dirty="0"/>
              <a:t>			</a:t>
            </a:r>
            <a:r>
              <a:rPr lang="es-ES" sz="1800" i="1" dirty="0">
                <a:highlight>
                  <a:srgbClr val="EDEDED"/>
                </a:highlight>
              </a:rPr>
              <a:t>model = models.Model(inputs=input_tensor, outputs=output_tensor)</a:t>
            </a:r>
            <a:endParaRPr lang="es-ES" sz="1800" dirty="0">
              <a:highlight>
                <a:srgbClr val="EDEDED"/>
              </a:highlight>
            </a:endParaRPr>
          </a:p>
          <a:p>
            <a:pPr marL="857153" lvl="2" indent="0">
              <a:buNone/>
            </a:pPr>
            <a:endParaRPr lang="es-ES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BA58130-7EE9-904B-8E44-89456B74962D}"/>
              </a:ext>
            </a:extLst>
          </p:cNvPr>
          <p:cNvSpPr/>
          <p:nvPr/>
        </p:nvSpPr>
        <p:spPr>
          <a:xfrm>
            <a:off x="1774723" y="2453148"/>
            <a:ext cx="6916993" cy="169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74A1C33-0C80-BC43-897E-50C4A370DD40}"/>
              </a:ext>
            </a:extLst>
          </p:cNvPr>
          <p:cNvSpPr/>
          <p:nvPr/>
        </p:nvSpPr>
        <p:spPr>
          <a:xfrm>
            <a:off x="1799303" y="5220924"/>
            <a:ext cx="7089058" cy="137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21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A762E95-27D0-43D0-96EA-1C8DCA90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703"/>
            <a:ext cx="7569724" cy="808802"/>
          </a:xfrm>
        </p:spPr>
        <p:txBody>
          <a:bodyPr/>
          <a:lstStyle/>
          <a:p>
            <a:r>
              <a:rPr lang="es-ES" dirty="0"/>
              <a:t>	</a:t>
            </a:r>
            <a:r>
              <a:rPr lang="es-ES" sz="3200" dirty="0"/>
              <a:t> Avanzando en RNA con Keras</a:t>
            </a:r>
            <a:endParaRPr lang="es-ES" dirty="0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BDA39619-3C94-784A-BCAE-AECB49C16121}"/>
              </a:ext>
            </a:extLst>
          </p:cNvPr>
          <p:cNvSpPr txBox="1">
            <a:spLocks/>
          </p:cNvSpPr>
          <p:nvPr/>
        </p:nvSpPr>
        <p:spPr>
          <a:xfrm>
            <a:off x="455658" y="1066077"/>
            <a:ext cx="9074422" cy="5671054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Se haya configurado con </a:t>
            </a:r>
            <a:r>
              <a:rPr lang="es-ES" sz="2400" i="1" dirty="0">
                <a:highlight>
                  <a:srgbClr val="EDEDED"/>
                </a:highlight>
              </a:rPr>
              <a:t>Sequential</a:t>
            </a:r>
            <a:r>
              <a:rPr lang="es-ES" sz="2400" dirty="0"/>
              <a:t> o con la API, el resto es igual.</a:t>
            </a:r>
          </a:p>
          <a:p>
            <a:r>
              <a:rPr lang="es-ES" sz="2400" dirty="0"/>
              <a:t>Paso de compilación: Especificamos el </a:t>
            </a:r>
            <a:r>
              <a:rPr lang="es-ES" sz="2400" b="1" dirty="0"/>
              <a:t>optimizador</a:t>
            </a:r>
            <a:r>
              <a:rPr lang="es-ES" sz="2400" dirty="0"/>
              <a:t>, la </a:t>
            </a:r>
            <a:r>
              <a:rPr lang="es-ES" sz="2400" b="1" dirty="0"/>
              <a:t>función</a:t>
            </a:r>
            <a:r>
              <a:rPr lang="es-ES" sz="2400" dirty="0"/>
              <a:t> (o funciones) de </a:t>
            </a:r>
            <a:r>
              <a:rPr lang="es-ES" sz="2400" b="1" dirty="0"/>
              <a:t>pérdida</a:t>
            </a:r>
            <a:r>
              <a:rPr lang="es-ES" sz="2400" dirty="0"/>
              <a:t> y las </a:t>
            </a:r>
            <a:r>
              <a:rPr lang="es-ES" sz="2400" b="1" dirty="0"/>
              <a:t>métricas</a:t>
            </a:r>
          </a:p>
          <a:p>
            <a:pPr lvl="1"/>
            <a:r>
              <a:rPr lang="es-ES" sz="2000" dirty="0"/>
              <a:t>Lo habitual es una única función de pérdida:</a:t>
            </a:r>
            <a:endParaRPr lang="es-ES" sz="2000" i="1" dirty="0">
              <a:highlight>
                <a:srgbClr val="EDEDED"/>
              </a:highlight>
            </a:endParaRPr>
          </a:p>
          <a:p>
            <a:pPr marL="0" indent="0">
              <a:buNone/>
            </a:pPr>
            <a:r>
              <a:rPr lang="es-E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s-ES" sz="1800" b="0" i="1" dirty="0">
                <a:solidFill>
                  <a:srgbClr val="AF00DB"/>
                </a:solidFill>
                <a:effectLst/>
                <a:highlight>
                  <a:srgbClr val="EDEDED"/>
                </a:highlight>
              </a:rPr>
              <a:t>from</a:t>
            </a:r>
            <a:r>
              <a:rPr lang="es-ES" sz="1600" dirty="0">
                <a:solidFill>
                  <a:srgbClr val="000000"/>
                </a:solidFill>
                <a:highlight>
                  <a:srgbClr val="EDEDED"/>
                </a:highlight>
              </a:rPr>
              <a:t> </a:t>
            </a:r>
            <a:r>
              <a:rPr lang="es-ES" sz="1800" i="1" dirty="0">
                <a:highlight>
                  <a:srgbClr val="EDEDED"/>
                </a:highlight>
              </a:rPr>
              <a:t>keras </a:t>
            </a:r>
            <a:r>
              <a:rPr lang="es-ES" sz="1800" i="1" dirty="0">
                <a:solidFill>
                  <a:srgbClr val="AF00DB"/>
                </a:solidFill>
                <a:highlight>
                  <a:srgbClr val="EDEDED"/>
                </a:highlight>
              </a:rPr>
              <a:t>import</a:t>
            </a:r>
            <a:r>
              <a:rPr lang="es-ES" sz="1800" i="1" dirty="0">
                <a:highlight>
                  <a:srgbClr val="EDEDED"/>
                </a:highlight>
              </a:rPr>
              <a:t> optimizers</a:t>
            </a:r>
            <a:endParaRPr lang="es-ES" sz="1600" b="0" dirty="0">
              <a:solidFill>
                <a:srgbClr val="AF00DB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600" i="1" dirty="0">
                <a:solidFill>
                  <a:srgbClr val="AF00DB"/>
                </a:solidFill>
                <a:latin typeface="Courier New" panose="02070309020205020404" pitchFamily="49" charset="0"/>
              </a:rPr>
              <a:t>		</a:t>
            </a:r>
            <a:r>
              <a:rPr lang="es-ES" sz="1800" i="1" dirty="0">
                <a:highlight>
                  <a:srgbClr val="EDEDED"/>
                </a:highlight>
              </a:rPr>
              <a:t>model.compile(optimizer = optimizers.RMSprop(</a:t>
            </a:r>
            <a:r>
              <a:rPr lang="es-ES" sz="1800" i="1" dirty="0" err="1">
                <a:highlight>
                  <a:srgbClr val="EDEDED"/>
                </a:highlight>
              </a:rPr>
              <a:t>learning_rate</a:t>
            </a:r>
            <a:r>
              <a:rPr lang="es-ES" sz="1800" i="1" dirty="0">
                <a:highlight>
                  <a:srgbClr val="EDEDED"/>
                </a:highlight>
              </a:rPr>
              <a:t>=</a:t>
            </a:r>
            <a:r>
              <a:rPr lang="es-ES" sz="1800" i="1" dirty="0">
                <a:solidFill>
                  <a:srgbClr val="00B050"/>
                </a:solidFill>
                <a:highlight>
                  <a:srgbClr val="EDEDED"/>
                </a:highlight>
              </a:rPr>
              <a:t>0.001</a:t>
            </a:r>
            <a:r>
              <a:rPr lang="es-ES" sz="1800" i="1" dirty="0">
                <a:highlight>
                  <a:srgbClr val="EDEDED"/>
                </a:highlight>
              </a:rPr>
              <a:t>) ,</a:t>
            </a:r>
          </a:p>
          <a:p>
            <a:pPr marL="0" indent="0">
              <a:buNone/>
            </a:pPr>
            <a:r>
              <a:rPr lang="es-ES" sz="1800" i="1" dirty="0"/>
              <a:t>						</a:t>
            </a:r>
            <a:r>
              <a:rPr lang="es-ES" sz="1800" i="1" dirty="0">
                <a:highlight>
                  <a:srgbClr val="EDEDED"/>
                </a:highlight>
              </a:rPr>
              <a:t>loss = </a:t>
            </a:r>
            <a:r>
              <a:rPr lang="es-ES" sz="1800" i="1" dirty="0">
                <a:solidFill>
                  <a:srgbClr val="A31515"/>
                </a:solidFill>
                <a:highlight>
                  <a:srgbClr val="EDEDED"/>
                </a:highlight>
              </a:rPr>
              <a:t>‘</a:t>
            </a:r>
            <a:r>
              <a:rPr lang="es-ES" sz="1800" i="1" dirty="0" err="1">
                <a:solidFill>
                  <a:srgbClr val="A31515"/>
                </a:solidFill>
                <a:highlight>
                  <a:srgbClr val="EDEDED"/>
                </a:highlight>
              </a:rPr>
              <a:t>mse</a:t>
            </a:r>
            <a:r>
              <a:rPr lang="es-ES" sz="1800" i="1" dirty="0">
                <a:solidFill>
                  <a:srgbClr val="A31515"/>
                </a:solidFill>
                <a:highlight>
                  <a:srgbClr val="EDEDED"/>
                </a:highlight>
              </a:rPr>
              <a:t>’ </a:t>
            </a:r>
            <a:r>
              <a:rPr lang="es-ES" sz="1800" i="1" dirty="0">
                <a:highlight>
                  <a:srgbClr val="EDEDED"/>
                </a:highlight>
              </a:rPr>
              <a:t>,</a:t>
            </a:r>
          </a:p>
          <a:p>
            <a:pPr marL="0" indent="0">
              <a:buNone/>
            </a:pPr>
            <a:r>
              <a:rPr lang="es-ES" sz="1800" i="1" dirty="0"/>
              <a:t>						</a:t>
            </a:r>
            <a:r>
              <a:rPr lang="es-ES" sz="1800" i="1" dirty="0">
                <a:highlight>
                  <a:srgbClr val="EDEDED"/>
                </a:highlight>
              </a:rPr>
              <a:t>metrics = [</a:t>
            </a:r>
            <a:r>
              <a:rPr lang="es-ES" sz="1800" i="1" dirty="0">
                <a:solidFill>
                  <a:srgbClr val="A31515"/>
                </a:solidFill>
                <a:highlight>
                  <a:srgbClr val="EDEDED"/>
                </a:highlight>
              </a:rPr>
              <a:t>‘accuracy’</a:t>
            </a:r>
            <a:r>
              <a:rPr lang="es-ES" sz="1800" i="1" dirty="0">
                <a:highlight>
                  <a:srgbClr val="EDEDED"/>
                </a:highlight>
              </a:rPr>
              <a:t>])</a:t>
            </a:r>
          </a:p>
          <a:p>
            <a:pPr lvl="1"/>
            <a:r>
              <a:rPr lang="es-ES" sz="1800" i="1" dirty="0" err="1">
                <a:solidFill>
                  <a:srgbClr val="A31515"/>
                </a:solidFill>
                <a:highlight>
                  <a:srgbClr val="EDEDED"/>
                </a:highlight>
              </a:rPr>
              <a:t>mse</a:t>
            </a:r>
            <a:r>
              <a:rPr lang="es-ES" sz="2000" dirty="0"/>
              <a:t>: Mean Square Error</a:t>
            </a:r>
          </a:p>
          <a:p>
            <a:r>
              <a:rPr lang="es-ES" sz="2400" dirty="0"/>
              <a:t>Procedemos a entrenar el modelo	</a:t>
            </a:r>
          </a:p>
          <a:p>
            <a:pPr marL="857153" lvl="2" indent="0">
              <a:buNone/>
            </a:pPr>
            <a:r>
              <a:rPr lang="es-ES" sz="2000" i="1" dirty="0" err="1">
                <a:highlight>
                  <a:srgbClr val="EDEDED"/>
                </a:highlight>
              </a:rPr>
              <a:t>model.fit</a:t>
            </a:r>
            <a:r>
              <a:rPr lang="es-ES" sz="2000" i="1" dirty="0">
                <a:highlight>
                  <a:srgbClr val="EDEDED"/>
                </a:highlight>
              </a:rPr>
              <a:t>(input_tensor, </a:t>
            </a:r>
            <a:r>
              <a:rPr lang="es-ES" sz="2000" i="1" dirty="0" err="1">
                <a:highlight>
                  <a:srgbClr val="EDEDED"/>
                </a:highlight>
              </a:rPr>
              <a:t>target_tensor</a:t>
            </a:r>
            <a:r>
              <a:rPr lang="es-ES" sz="2000" i="1" dirty="0">
                <a:highlight>
                  <a:srgbClr val="EDEDED"/>
                </a:highlight>
              </a:rPr>
              <a:t>, </a:t>
            </a:r>
            <a:r>
              <a:rPr lang="es-ES" sz="2000" i="1" dirty="0" err="1">
                <a:highlight>
                  <a:srgbClr val="EDEDED"/>
                </a:highlight>
              </a:rPr>
              <a:t>batch_size</a:t>
            </a:r>
            <a:r>
              <a:rPr lang="es-ES" sz="2000" i="1" dirty="0">
                <a:highlight>
                  <a:srgbClr val="EDEDED"/>
                </a:highlight>
              </a:rPr>
              <a:t> = </a:t>
            </a:r>
            <a:r>
              <a:rPr lang="es-ES" sz="2000" i="1" dirty="0">
                <a:solidFill>
                  <a:srgbClr val="00B050"/>
                </a:solidFill>
                <a:highlight>
                  <a:srgbClr val="EDEDED"/>
                </a:highlight>
              </a:rPr>
              <a:t>128</a:t>
            </a:r>
            <a:r>
              <a:rPr lang="es-ES" sz="2000" i="1" dirty="0">
                <a:highlight>
                  <a:srgbClr val="EDEDED"/>
                </a:highlight>
              </a:rPr>
              <a:t>, </a:t>
            </a:r>
            <a:r>
              <a:rPr lang="es-ES" sz="2000" i="1" dirty="0" err="1">
                <a:highlight>
                  <a:srgbClr val="EDEDED"/>
                </a:highlight>
              </a:rPr>
              <a:t>epochs</a:t>
            </a:r>
            <a:r>
              <a:rPr lang="es-ES" sz="2000" i="1" dirty="0">
                <a:highlight>
                  <a:srgbClr val="EDEDED"/>
                </a:highlight>
              </a:rPr>
              <a:t> = </a:t>
            </a:r>
            <a:r>
              <a:rPr lang="es-ES" sz="2000" i="1" dirty="0">
                <a:solidFill>
                  <a:srgbClr val="00B050"/>
                </a:solidFill>
                <a:highlight>
                  <a:srgbClr val="EDEDED"/>
                </a:highlight>
              </a:rPr>
              <a:t>10</a:t>
            </a:r>
            <a:r>
              <a:rPr lang="es-ES" sz="2000" i="1" dirty="0">
                <a:highlight>
                  <a:srgbClr val="EDEDED"/>
                </a:highlight>
              </a:rPr>
              <a:t>)</a:t>
            </a:r>
            <a:endParaRPr lang="es-ES" sz="2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74A1C33-0C80-BC43-897E-50C4A370DD40}"/>
              </a:ext>
            </a:extLst>
          </p:cNvPr>
          <p:cNvSpPr/>
          <p:nvPr/>
        </p:nvSpPr>
        <p:spPr>
          <a:xfrm>
            <a:off x="1327355" y="2998833"/>
            <a:ext cx="7372762" cy="137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1931117-4FF6-D046-AA14-FAD70DF647F7}"/>
              </a:ext>
            </a:extLst>
          </p:cNvPr>
          <p:cNvSpPr/>
          <p:nvPr/>
        </p:nvSpPr>
        <p:spPr>
          <a:xfrm>
            <a:off x="1338353" y="5168569"/>
            <a:ext cx="7843354" cy="412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896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08A37C8-A3EB-4A54-A060-48B57222534E}"/>
              </a:ext>
            </a:extLst>
          </p:cNvPr>
          <p:cNvSpPr txBox="1"/>
          <p:nvPr/>
        </p:nvSpPr>
        <p:spPr>
          <a:xfrm flipH="1">
            <a:off x="649506" y="1296907"/>
            <a:ext cx="798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Aprendizaje Automático</a:t>
            </a:r>
          </a:p>
          <a:p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Ciencia de Datos</a:t>
            </a:r>
          </a:p>
          <a:p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Matemáticas Avanzadas y Computación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47D5B9-B507-CF46-A13C-32CBFA978281}"/>
              </a:ext>
            </a:extLst>
          </p:cNvPr>
          <p:cNvSpPr txBox="1"/>
          <p:nvPr/>
        </p:nvSpPr>
        <p:spPr>
          <a:xfrm>
            <a:off x="8193881" y="62436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7" name="12 Imagen" descr="logo_UFV_reducciones.jpg">
            <a:extLst>
              <a:ext uri="{FF2B5EF4-FFF2-40B4-BE49-F238E27FC236}">
                <a16:creationId xmlns:a16="http://schemas.microsoft.com/office/drawing/2014/main" id="{F3D39D37-7AF5-8B48-93F5-D78275D5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05569" y="3016469"/>
            <a:ext cx="9081029" cy="22807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818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A762E95-27D0-43D0-96EA-1C8DCA90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703"/>
            <a:ext cx="7569724" cy="808802"/>
          </a:xfrm>
        </p:spPr>
        <p:txBody>
          <a:bodyPr/>
          <a:lstStyle/>
          <a:p>
            <a:r>
              <a:rPr lang="es-ES" dirty="0"/>
              <a:t>	</a:t>
            </a:r>
            <a:r>
              <a:rPr lang="es-ES" sz="3200" dirty="0"/>
              <a:t>Avanzando en RNA con Keras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9FAD3DF-C59D-1A4E-A0A5-BFF49F84EA33}"/>
              </a:ext>
            </a:extLst>
          </p:cNvPr>
          <p:cNvSpPr/>
          <p:nvPr/>
        </p:nvSpPr>
        <p:spPr>
          <a:xfrm>
            <a:off x="7260492" y="2649416"/>
            <a:ext cx="1117600" cy="2813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Módulo Procesamiento Datos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D7BB6779-C07A-FC48-8F37-5D7E9A912EFA}"/>
              </a:ext>
            </a:extLst>
          </p:cNvPr>
          <p:cNvSpPr txBox="1">
            <a:spLocks/>
          </p:cNvSpPr>
          <p:nvPr/>
        </p:nvSpPr>
        <p:spPr>
          <a:xfrm>
            <a:off x="455658" y="1066077"/>
            <a:ext cx="9074422" cy="5671054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0" dirty="0"/>
              <a:t>Anatomía Red Neuronal</a:t>
            </a:r>
            <a:endParaRPr lang="es-ES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4BC2E1-1968-7543-810D-3ED6A388A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4"/>
          <a:stretch/>
        </p:blipFill>
        <p:spPr>
          <a:xfrm>
            <a:off x="640597" y="2200315"/>
            <a:ext cx="4664433" cy="3689520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7E7E257-B7ED-B84C-8168-D3464E104C9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017846" y="4056185"/>
            <a:ext cx="1242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ECAF2F9-BD49-4F46-810D-A6C14454013D}"/>
              </a:ext>
            </a:extLst>
          </p:cNvPr>
          <p:cNvCxnSpPr>
            <a:cxnSpLocks/>
          </p:cNvCxnSpPr>
          <p:nvPr/>
        </p:nvCxnSpPr>
        <p:spPr>
          <a:xfrm flipH="1" flipV="1">
            <a:off x="6541477" y="3993661"/>
            <a:ext cx="93785" cy="117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Marcador de contenido 6">
            <a:extLst>
              <a:ext uri="{FF2B5EF4-FFF2-40B4-BE49-F238E27FC236}">
                <a16:creationId xmlns:a16="http://schemas.microsoft.com/office/drawing/2014/main" id="{FB8BB588-D910-FC4A-83B8-7FB7065075C3}"/>
              </a:ext>
            </a:extLst>
          </p:cNvPr>
          <p:cNvSpPr txBox="1">
            <a:spLocks/>
          </p:cNvSpPr>
          <p:nvPr/>
        </p:nvSpPr>
        <p:spPr>
          <a:xfrm>
            <a:off x="6082734" y="3496662"/>
            <a:ext cx="986281" cy="504816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200" b="0" dirty="0"/>
              <a:t>1..n</a:t>
            </a:r>
          </a:p>
          <a:p>
            <a:pPr marL="0" indent="0" algn="ctr">
              <a:buNone/>
            </a:pPr>
            <a:r>
              <a:rPr lang="es-ES" sz="1200" dirty="0"/>
              <a:t>Tensores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00CC492-2D4C-6C42-AE90-B636B8873496}"/>
              </a:ext>
            </a:extLst>
          </p:cNvPr>
          <p:cNvCxnSpPr>
            <a:cxnSpLocks/>
          </p:cNvCxnSpPr>
          <p:nvPr/>
        </p:nvCxnSpPr>
        <p:spPr>
          <a:xfrm>
            <a:off x="8381996" y="4052279"/>
            <a:ext cx="1242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1B04CB3-FEB7-204C-8C37-CC8D4C71080B}"/>
              </a:ext>
            </a:extLst>
          </p:cNvPr>
          <p:cNvCxnSpPr>
            <a:cxnSpLocks/>
          </p:cNvCxnSpPr>
          <p:nvPr/>
        </p:nvCxnSpPr>
        <p:spPr>
          <a:xfrm flipH="1" flipV="1">
            <a:off x="8905627" y="3989755"/>
            <a:ext cx="93785" cy="117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Marcador de contenido 6">
            <a:extLst>
              <a:ext uri="{FF2B5EF4-FFF2-40B4-BE49-F238E27FC236}">
                <a16:creationId xmlns:a16="http://schemas.microsoft.com/office/drawing/2014/main" id="{D3153AA8-38A3-CF4A-B259-80B917D1DD78}"/>
              </a:ext>
            </a:extLst>
          </p:cNvPr>
          <p:cNvSpPr txBox="1">
            <a:spLocks/>
          </p:cNvSpPr>
          <p:nvPr/>
        </p:nvSpPr>
        <p:spPr>
          <a:xfrm>
            <a:off x="8446884" y="3492756"/>
            <a:ext cx="986281" cy="504816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200" b="0" dirty="0"/>
              <a:t>1..n</a:t>
            </a:r>
          </a:p>
          <a:p>
            <a:pPr marL="0" indent="0" algn="ctr">
              <a:buNone/>
            </a:pPr>
            <a:r>
              <a:rPr lang="es-ES" sz="1200" dirty="0"/>
              <a:t>Tensores</a:t>
            </a:r>
          </a:p>
        </p:txBody>
      </p:sp>
      <p:sp>
        <p:nvSpPr>
          <p:cNvPr id="21" name="Marcador de contenido 6">
            <a:extLst>
              <a:ext uri="{FF2B5EF4-FFF2-40B4-BE49-F238E27FC236}">
                <a16:creationId xmlns:a16="http://schemas.microsoft.com/office/drawing/2014/main" id="{020E8060-EE19-8146-BFE6-F9840B7EDC79}"/>
              </a:ext>
            </a:extLst>
          </p:cNvPr>
          <p:cNvSpPr txBox="1">
            <a:spLocks/>
          </p:cNvSpPr>
          <p:nvPr/>
        </p:nvSpPr>
        <p:spPr>
          <a:xfrm>
            <a:off x="7341012" y="4723677"/>
            <a:ext cx="986281" cy="735369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200" b="0" dirty="0"/>
              <a:t>Estado = Valor Pesos (W)</a:t>
            </a:r>
            <a:endParaRPr lang="es-ES" sz="1200" dirty="0"/>
          </a:p>
        </p:txBody>
      </p:sp>
      <p:sp>
        <p:nvSpPr>
          <p:cNvPr id="22" name="Marcador de contenido 6">
            <a:extLst>
              <a:ext uri="{FF2B5EF4-FFF2-40B4-BE49-F238E27FC236}">
                <a16:creationId xmlns:a16="http://schemas.microsoft.com/office/drawing/2014/main" id="{ECD40F65-4BE0-7942-AB8D-6ADAA68746C6}"/>
              </a:ext>
            </a:extLst>
          </p:cNvPr>
          <p:cNvSpPr txBox="1">
            <a:spLocks/>
          </p:cNvSpPr>
          <p:nvPr/>
        </p:nvSpPr>
        <p:spPr>
          <a:xfrm>
            <a:off x="6383625" y="5501308"/>
            <a:ext cx="2940127" cy="735369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200" b="0" dirty="0"/>
              <a:t>CONOCIMIENTO RED = 1..n tensores aprendidos con </a:t>
            </a:r>
            <a:r>
              <a:rPr lang="es-ES" sz="1200" b="1" dirty="0"/>
              <a:t>Descenso Gradiente Estocástico</a:t>
            </a:r>
            <a:r>
              <a:rPr lang="es-ES" sz="1200" b="0" dirty="0"/>
              <a:t> (SGD)</a:t>
            </a:r>
            <a:endParaRPr lang="es-ES" sz="1200" dirty="0"/>
          </a:p>
        </p:txBody>
      </p:sp>
      <p:cxnSp>
        <p:nvCxnSpPr>
          <p:cNvPr id="24" name="Conector curvado 23">
            <a:extLst>
              <a:ext uri="{FF2B5EF4-FFF2-40B4-BE49-F238E27FC236}">
                <a16:creationId xmlns:a16="http://schemas.microsoft.com/office/drawing/2014/main" id="{003FEA2E-8626-1A46-8936-4BDD39F77D45}"/>
              </a:ext>
            </a:extLst>
          </p:cNvPr>
          <p:cNvCxnSpPr/>
          <p:nvPr/>
        </p:nvCxnSpPr>
        <p:spPr>
          <a:xfrm flipV="1">
            <a:off x="6494585" y="5228493"/>
            <a:ext cx="961292" cy="390769"/>
          </a:xfrm>
          <a:prstGeom prst="curvedConnector3">
            <a:avLst>
              <a:gd name="adj1" fmla="val -134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9F2D50E-0152-CE46-9D1C-4BAC72B8A19B}"/>
              </a:ext>
            </a:extLst>
          </p:cNvPr>
          <p:cNvCxnSpPr>
            <a:cxnSpLocks/>
          </p:cNvCxnSpPr>
          <p:nvPr/>
        </p:nvCxnSpPr>
        <p:spPr>
          <a:xfrm>
            <a:off x="5619262" y="2117970"/>
            <a:ext cx="0" cy="39545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iezas de lego y compatibles">
            <a:extLst>
              <a:ext uri="{FF2B5EF4-FFF2-40B4-BE49-F238E27FC236}">
                <a16:creationId xmlns:a16="http://schemas.microsoft.com/office/drawing/2014/main" id="{E00507E1-C406-5E43-81D3-4D59F959D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90" t="16428" r="5839" b="5260"/>
          <a:stretch/>
        </p:blipFill>
        <p:spPr bwMode="auto">
          <a:xfrm>
            <a:off x="8121445" y="904568"/>
            <a:ext cx="1663483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contenido 6">
            <a:extLst>
              <a:ext uri="{FF2B5EF4-FFF2-40B4-BE49-F238E27FC236}">
                <a16:creationId xmlns:a16="http://schemas.microsoft.com/office/drawing/2014/main" id="{F4B4A5A6-E559-894E-9BAC-1094712536D9}"/>
              </a:ext>
            </a:extLst>
          </p:cNvPr>
          <p:cNvSpPr txBox="1">
            <a:spLocks/>
          </p:cNvSpPr>
          <p:nvPr/>
        </p:nvSpPr>
        <p:spPr>
          <a:xfrm>
            <a:off x="7321473" y="2132877"/>
            <a:ext cx="986281" cy="735369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0" dirty="0"/>
              <a:t>Capa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7609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A762E95-27D0-43D0-96EA-1C8DCA90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703"/>
            <a:ext cx="7569724" cy="808802"/>
          </a:xfrm>
        </p:spPr>
        <p:txBody>
          <a:bodyPr/>
          <a:lstStyle/>
          <a:p>
            <a:r>
              <a:rPr lang="es-ES" dirty="0"/>
              <a:t>	</a:t>
            </a:r>
            <a:r>
              <a:rPr lang="es-ES" sz="3200" dirty="0"/>
              <a:t> Avanzando en RNA con Keras</a:t>
            </a:r>
            <a:endParaRPr lang="es-ES" dirty="0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BDA39619-3C94-784A-BCAE-AECB49C16121}"/>
              </a:ext>
            </a:extLst>
          </p:cNvPr>
          <p:cNvSpPr txBox="1">
            <a:spLocks/>
          </p:cNvSpPr>
          <p:nvPr/>
        </p:nvSpPr>
        <p:spPr>
          <a:xfrm>
            <a:off x="245807" y="1066077"/>
            <a:ext cx="9488128" cy="5671054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/>
              <a:t>Tensor 2D</a:t>
            </a:r>
            <a:r>
              <a:rPr lang="es-ES" sz="2400" b="0" dirty="0"/>
              <a:t> (muestras, características)</a:t>
            </a:r>
          </a:p>
          <a:p>
            <a:pPr lvl="1"/>
            <a:r>
              <a:rPr lang="es-ES" sz="2000" dirty="0"/>
              <a:t>Capas </a:t>
            </a:r>
            <a:r>
              <a:rPr lang="es-ES" sz="2000" b="1" dirty="0"/>
              <a:t>Dense</a:t>
            </a:r>
          </a:p>
          <a:p>
            <a:r>
              <a:rPr lang="es-ES" sz="2400" b="1" dirty="0"/>
              <a:t>Tensor 3D</a:t>
            </a:r>
            <a:r>
              <a:rPr lang="es-ES" sz="2400" dirty="0"/>
              <a:t> </a:t>
            </a:r>
            <a:r>
              <a:rPr lang="es-ES" sz="2400" i="1" dirty="0"/>
              <a:t>secuencias</a:t>
            </a:r>
            <a:r>
              <a:rPr lang="es-ES" sz="2400" dirty="0"/>
              <a:t> (muestras, pasos de tiempo, características)</a:t>
            </a:r>
          </a:p>
          <a:p>
            <a:pPr lvl="1"/>
            <a:r>
              <a:rPr lang="es-ES" sz="2000" dirty="0"/>
              <a:t>Capas </a:t>
            </a:r>
            <a:r>
              <a:rPr lang="es-ES" sz="2000" b="1" dirty="0"/>
              <a:t>Recurrentes</a:t>
            </a:r>
            <a:r>
              <a:rPr lang="es-ES" sz="2000" dirty="0"/>
              <a:t> (LSTM-Long Short </a:t>
            </a:r>
            <a:r>
              <a:rPr lang="es-ES" sz="2000" dirty="0" err="1"/>
              <a:t>Term</a:t>
            </a:r>
            <a:r>
              <a:rPr lang="es-ES" sz="2000" dirty="0"/>
              <a:t> </a:t>
            </a:r>
            <a:r>
              <a:rPr lang="es-ES" sz="2000" dirty="0" err="1"/>
              <a:t>Memory</a:t>
            </a:r>
            <a:r>
              <a:rPr lang="es-ES" sz="2000" dirty="0"/>
              <a:t>)</a:t>
            </a:r>
          </a:p>
          <a:p>
            <a:r>
              <a:rPr lang="es-ES" sz="2400" b="1" dirty="0"/>
              <a:t>Tensor 4D </a:t>
            </a:r>
            <a:r>
              <a:rPr lang="es-ES" sz="2400" i="1" dirty="0"/>
              <a:t>imágenes</a:t>
            </a:r>
          </a:p>
          <a:p>
            <a:pPr lvl="1"/>
            <a:r>
              <a:rPr lang="es-ES" sz="2000" dirty="0"/>
              <a:t>Capas </a:t>
            </a:r>
            <a:r>
              <a:rPr lang="es-ES" sz="2000" b="1" dirty="0"/>
              <a:t>Convolucionales 2D </a:t>
            </a:r>
            <a:r>
              <a:rPr lang="es-ES" sz="2000" dirty="0"/>
              <a:t>(</a:t>
            </a:r>
            <a:r>
              <a:rPr lang="es-ES" sz="2000" b="1" dirty="0"/>
              <a:t>Conv2D</a:t>
            </a:r>
            <a:r>
              <a:rPr lang="es-ES" sz="2000" dirty="0"/>
              <a:t>)</a:t>
            </a:r>
          </a:p>
          <a:p>
            <a:r>
              <a:rPr lang="es-ES" sz="2400" dirty="0"/>
              <a:t>Modelos de Deep Learning: Unión de </a:t>
            </a:r>
            <a:r>
              <a:rPr lang="es-ES" sz="2400" b="1" dirty="0"/>
              <a:t>Capas Compatibles </a:t>
            </a:r>
            <a:r>
              <a:rPr lang="es-ES" sz="2400" dirty="0"/>
              <a:t>para formar un </a:t>
            </a:r>
            <a:r>
              <a:rPr lang="es-ES" sz="2400" b="1" dirty="0"/>
              <a:t>Pipeline</a:t>
            </a:r>
            <a:r>
              <a:rPr lang="es-ES" sz="2400" dirty="0"/>
              <a:t> para hacer </a:t>
            </a:r>
            <a:r>
              <a:rPr lang="es-ES" sz="2400" b="1" dirty="0"/>
              <a:t>Transformación de Datos Útiles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51CAF90-BF2E-7A41-9BC1-65E2C5C6BA65}"/>
              </a:ext>
            </a:extLst>
          </p:cNvPr>
          <p:cNvGrpSpPr/>
          <p:nvPr/>
        </p:nvGrpSpPr>
        <p:grpSpPr>
          <a:xfrm>
            <a:off x="2981630" y="5112536"/>
            <a:ext cx="2760410" cy="887599"/>
            <a:chOff x="3227438" y="4483271"/>
            <a:chExt cx="2760410" cy="887599"/>
          </a:xfrm>
        </p:grpSpPr>
        <p:pic>
          <p:nvPicPr>
            <p:cNvPr id="2050" name="Picture 2" descr="Lego, Lego El Hobbit, Lego Serious Play imagen png - imagen transparente  descarga gratuita">
              <a:extLst>
                <a:ext uri="{FF2B5EF4-FFF2-40B4-BE49-F238E27FC236}">
                  <a16:creationId xmlns:a16="http://schemas.microsoft.com/office/drawing/2014/main" id="{E6D90551-E189-F848-9492-B4B8818D08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333" r="98333">
                          <a14:foregroundMark x1="19667" y1="30444" x2="19667" y2="30444"/>
                          <a14:foregroundMark x1="4444" y1="37444" x2="4444" y2="37444"/>
                          <a14:foregroundMark x1="444" y1="33444" x2="444" y2="33444"/>
                          <a14:foregroundMark x1="44778" y1="39000" x2="44778" y2="39000"/>
                          <a14:foregroundMark x1="98333" y1="36444" x2="98333" y2="36444"/>
                          <a14:foregroundMark x1="49444" y1="10333" x2="49444" y2="10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2" b="9248"/>
            <a:stretch/>
          </p:blipFill>
          <p:spPr bwMode="auto">
            <a:xfrm rot="5400000">
              <a:off x="3148661" y="4566964"/>
              <a:ext cx="882683" cy="725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Lego, Lego El Hobbit, Lego Serious Play imagen png - imagen transparente  descarga gratuita">
              <a:extLst>
                <a:ext uri="{FF2B5EF4-FFF2-40B4-BE49-F238E27FC236}">
                  <a16:creationId xmlns:a16="http://schemas.microsoft.com/office/drawing/2014/main" id="{5FED68EB-F203-0A4A-9DE2-F884778259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33" r="98333">
                          <a14:foregroundMark x1="19667" y1="30444" x2="19667" y2="30444"/>
                          <a14:foregroundMark x1="4444" y1="37444" x2="4444" y2="37444"/>
                          <a14:foregroundMark x1="444" y1="33444" x2="444" y2="33444"/>
                          <a14:foregroundMark x1="44778" y1="39000" x2="44778" y2="39000"/>
                          <a14:foregroundMark x1="98333" y1="36444" x2="98333" y2="36444"/>
                          <a14:foregroundMark x1="49444" y1="10333" x2="49444" y2="10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2" b="9248"/>
            <a:stretch/>
          </p:blipFill>
          <p:spPr bwMode="auto">
            <a:xfrm rot="5400000">
              <a:off x="4166301" y="4562048"/>
              <a:ext cx="882683" cy="725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Lego, Lego El Hobbit, Lego Serious Play imagen png - imagen transparente  descarga gratuita">
              <a:extLst>
                <a:ext uri="{FF2B5EF4-FFF2-40B4-BE49-F238E27FC236}">
                  <a16:creationId xmlns:a16="http://schemas.microsoft.com/office/drawing/2014/main" id="{34B050C2-B180-C44F-9A36-2FD4ACEFEF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333" r="98333">
                          <a14:foregroundMark x1="19667" y1="30444" x2="19667" y2="30444"/>
                          <a14:foregroundMark x1="4444" y1="37444" x2="4444" y2="37444"/>
                          <a14:foregroundMark x1="444" y1="33444" x2="444" y2="33444"/>
                          <a14:foregroundMark x1="44778" y1="39000" x2="44778" y2="39000"/>
                          <a14:foregroundMark x1="98333" y1="36444" x2="98333" y2="36444"/>
                          <a14:foregroundMark x1="49444" y1="10333" x2="49444" y2="10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2" b="9248"/>
            <a:stretch/>
          </p:blipFill>
          <p:spPr bwMode="auto">
            <a:xfrm rot="5400000">
              <a:off x="5183942" y="4566964"/>
              <a:ext cx="882683" cy="725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55D3D5C-21CF-694E-B63B-F4D9DFD0C251}"/>
              </a:ext>
            </a:extLst>
          </p:cNvPr>
          <p:cNvCxnSpPr>
            <a:cxnSpLocks/>
            <a:endCxn id="2050" idx="2"/>
          </p:cNvCxnSpPr>
          <p:nvPr/>
        </p:nvCxnSpPr>
        <p:spPr>
          <a:xfrm>
            <a:off x="1956619" y="5558794"/>
            <a:ext cx="10250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097C221-B37B-8841-88B1-F6CBF6FF0A63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3529781" y="5553878"/>
            <a:ext cx="469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Marcador de contenido 6">
            <a:extLst>
              <a:ext uri="{FF2B5EF4-FFF2-40B4-BE49-F238E27FC236}">
                <a16:creationId xmlns:a16="http://schemas.microsoft.com/office/drawing/2014/main" id="{D028E834-A334-5343-B31D-E73EBB8E21DA}"/>
              </a:ext>
            </a:extLst>
          </p:cNvPr>
          <p:cNvSpPr txBox="1">
            <a:spLocks/>
          </p:cNvSpPr>
          <p:nvPr/>
        </p:nvSpPr>
        <p:spPr>
          <a:xfrm>
            <a:off x="1838632" y="5223233"/>
            <a:ext cx="1203565" cy="243502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200" b="0" dirty="0"/>
              <a:t>Tensor.shape</a:t>
            </a:r>
            <a:endParaRPr lang="es-ES" sz="1200" dirty="0"/>
          </a:p>
        </p:txBody>
      </p:sp>
      <p:sp>
        <p:nvSpPr>
          <p:cNvPr id="16" name="Marcador de contenido 6">
            <a:extLst>
              <a:ext uri="{FF2B5EF4-FFF2-40B4-BE49-F238E27FC236}">
                <a16:creationId xmlns:a16="http://schemas.microsoft.com/office/drawing/2014/main" id="{D32D6A43-FD09-5443-8A84-356BC1829632}"/>
              </a:ext>
            </a:extLst>
          </p:cNvPr>
          <p:cNvSpPr txBox="1">
            <a:spLocks/>
          </p:cNvSpPr>
          <p:nvPr/>
        </p:nvSpPr>
        <p:spPr>
          <a:xfrm>
            <a:off x="3269226" y="4805362"/>
            <a:ext cx="1203565" cy="243502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200" b="0" dirty="0"/>
              <a:t>Tensor.shape</a:t>
            </a:r>
            <a:endParaRPr lang="es-ES" sz="12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3339875-912E-974D-AD17-A384DD2E1952}"/>
              </a:ext>
            </a:extLst>
          </p:cNvPr>
          <p:cNvCxnSpPr>
            <a:stCxn id="16" idx="2"/>
          </p:cNvCxnSpPr>
          <p:nvPr/>
        </p:nvCxnSpPr>
        <p:spPr>
          <a:xfrm>
            <a:off x="3871009" y="5048864"/>
            <a:ext cx="2901" cy="4080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E96CAD2-43EA-5543-9829-2866A95DCE1F}"/>
              </a:ext>
            </a:extLst>
          </p:cNvPr>
          <p:cNvCxnSpPr>
            <a:cxnSpLocks/>
          </p:cNvCxnSpPr>
          <p:nvPr/>
        </p:nvCxnSpPr>
        <p:spPr>
          <a:xfrm>
            <a:off x="4557251" y="5548962"/>
            <a:ext cx="469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871F9D0-564F-A247-867C-48C589322669}"/>
              </a:ext>
            </a:extLst>
          </p:cNvPr>
          <p:cNvCxnSpPr>
            <a:cxnSpLocks/>
          </p:cNvCxnSpPr>
          <p:nvPr/>
        </p:nvCxnSpPr>
        <p:spPr>
          <a:xfrm>
            <a:off x="5569973" y="5553878"/>
            <a:ext cx="10250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31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A762E95-27D0-43D0-96EA-1C8DCA90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703"/>
            <a:ext cx="7569724" cy="808802"/>
          </a:xfrm>
        </p:spPr>
        <p:txBody>
          <a:bodyPr/>
          <a:lstStyle/>
          <a:p>
            <a:r>
              <a:rPr lang="es-ES" dirty="0"/>
              <a:t>	</a:t>
            </a:r>
            <a:r>
              <a:rPr lang="es-ES" sz="3200" dirty="0"/>
              <a:t> Avanzando en RNA con Keras</a:t>
            </a:r>
            <a:endParaRPr lang="es-ES" dirty="0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BDA39619-3C94-784A-BCAE-AECB49C16121}"/>
              </a:ext>
            </a:extLst>
          </p:cNvPr>
          <p:cNvSpPr txBox="1">
            <a:spLocks/>
          </p:cNvSpPr>
          <p:nvPr/>
        </p:nvSpPr>
        <p:spPr>
          <a:xfrm>
            <a:off x="455658" y="1066077"/>
            <a:ext cx="9074422" cy="5671054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i="1" dirty="0">
                <a:highlight>
                  <a:srgbClr val="EDEDED"/>
                </a:highlight>
              </a:rPr>
              <a:t>layer = layers.Dense(</a:t>
            </a:r>
            <a:r>
              <a:rPr lang="es-ES" sz="2400" i="1" dirty="0">
                <a:solidFill>
                  <a:srgbClr val="00B050"/>
                </a:solidFill>
                <a:highlight>
                  <a:srgbClr val="EDEDED"/>
                </a:highlight>
              </a:rPr>
              <a:t>32</a:t>
            </a:r>
            <a:r>
              <a:rPr lang="es-ES" sz="2400" i="1" dirty="0">
                <a:highlight>
                  <a:srgbClr val="EDEDED"/>
                </a:highlight>
              </a:rPr>
              <a:t>, input_shape(</a:t>
            </a:r>
            <a:r>
              <a:rPr lang="es-ES" sz="2400" i="1" dirty="0">
                <a:solidFill>
                  <a:srgbClr val="00B050"/>
                </a:solidFill>
                <a:highlight>
                  <a:srgbClr val="EDEDED"/>
                </a:highlight>
              </a:rPr>
              <a:t>784</a:t>
            </a:r>
            <a:r>
              <a:rPr lang="es-ES" sz="2400" i="1" dirty="0">
                <a:highlight>
                  <a:srgbClr val="EDEDED"/>
                </a:highlight>
              </a:rPr>
              <a:t>,))</a:t>
            </a:r>
          </a:p>
          <a:p>
            <a:pPr lvl="1"/>
            <a:r>
              <a:rPr lang="es-ES" sz="2000" dirty="0"/>
              <a:t>Acepta tensor 2D de entrada</a:t>
            </a:r>
          </a:p>
          <a:p>
            <a:pPr lvl="1"/>
            <a:r>
              <a:rPr lang="es-ES" sz="2000" dirty="0"/>
              <a:t>eje 0 o dimensión del lote no especificada. Puede ser cualquier valor (ejemplo, 60K imágenes/matrices)</a:t>
            </a:r>
          </a:p>
          <a:p>
            <a:pPr lvl="1"/>
            <a:r>
              <a:rPr lang="es-ES" sz="2000" dirty="0"/>
              <a:t>Dimensión 1 = </a:t>
            </a:r>
            <a:r>
              <a:rPr lang="es-ES" sz="2000" dirty="0">
                <a:solidFill>
                  <a:srgbClr val="00B050"/>
                </a:solidFill>
              </a:rPr>
              <a:t>784</a:t>
            </a:r>
            <a:r>
              <a:rPr lang="es-ES" sz="2000" dirty="0"/>
              <a:t> (1D, de ahí el (</a:t>
            </a:r>
            <a:r>
              <a:rPr lang="es-ES" sz="2000" dirty="0">
                <a:solidFill>
                  <a:srgbClr val="00B050"/>
                </a:solidFill>
              </a:rPr>
              <a:t>784</a:t>
            </a:r>
            <a:r>
              <a:rPr lang="es-ES" sz="2000" dirty="0"/>
              <a:t>,) que es un vector con los </a:t>
            </a:r>
            <a:r>
              <a:rPr lang="es-ES" sz="2000" dirty="0">
                <a:solidFill>
                  <a:srgbClr val="00B050"/>
                </a:solidFill>
              </a:rPr>
              <a:t>784</a:t>
            </a:r>
            <a:r>
              <a:rPr lang="es-ES" sz="2000" dirty="0"/>
              <a:t> valores de la matriz de la imagen, una fila tras otra)</a:t>
            </a:r>
          </a:p>
          <a:p>
            <a:pPr lvl="1"/>
            <a:r>
              <a:rPr lang="es-ES" sz="2000" dirty="0"/>
              <a:t>Devuelve un tensor cuya primera dimensión es </a:t>
            </a:r>
            <a:r>
              <a:rPr lang="es-ES" sz="2000" dirty="0">
                <a:solidFill>
                  <a:srgbClr val="00B050"/>
                </a:solidFill>
              </a:rPr>
              <a:t>32</a:t>
            </a:r>
            <a:r>
              <a:rPr lang="es-ES" sz="2000" dirty="0"/>
              <a:t>, que lo debe permitir la siguiente capa</a:t>
            </a:r>
          </a:p>
          <a:p>
            <a:r>
              <a:rPr lang="es-ES" sz="2400" dirty="0"/>
              <a:t>No debemos preocuparnos por la compatibilidad. Las capas que añadimos se construyen de forma dinámica para corresponderse con la forma adecuada)</a:t>
            </a:r>
          </a:p>
          <a:p>
            <a:pPr marL="457149" lvl="1" indent="0">
              <a:buNone/>
            </a:pPr>
            <a:r>
              <a:rPr lang="es-ES" sz="2000" i="1" dirty="0">
                <a:highlight>
                  <a:srgbClr val="EDEDED"/>
                </a:highlight>
              </a:rPr>
              <a:t>model = models.Sequential()</a:t>
            </a:r>
          </a:p>
          <a:p>
            <a:pPr marL="457149" lvl="1" indent="0">
              <a:buNone/>
            </a:pPr>
            <a:r>
              <a:rPr lang="es-ES" sz="2000" i="1" dirty="0">
                <a:highlight>
                  <a:srgbClr val="EDEDED"/>
                </a:highlight>
              </a:rPr>
              <a:t>model.add(layers.Dense(</a:t>
            </a:r>
            <a:r>
              <a:rPr lang="es-ES" sz="2000" i="1" dirty="0">
                <a:solidFill>
                  <a:srgbClr val="00B050"/>
                </a:solidFill>
                <a:highlight>
                  <a:srgbClr val="EDEDED"/>
                </a:highlight>
              </a:rPr>
              <a:t>32</a:t>
            </a:r>
            <a:r>
              <a:rPr lang="es-ES" sz="2000" i="1" dirty="0">
                <a:highlight>
                  <a:srgbClr val="EDEDED"/>
                </a:highlight>
              </a:rPr>
              <a:t>, input_shape(</a:t>
            </a:r>
            <a:r>
              <a:rPr lang="es-ES" sz="2000" i="1" dirty="0">
                <a:solidFill>
                  <a:srgbClr val="00B050"/>
                </a:solidFill>
                <a:highlight>
                  <a:srgbClr val="EDEDED"/>
                </a:highlight>
              </a:rPr>
              <a:t>784</a:t>
            </a:r>
            <a:r>
              <a:rPr lang="es-ES" sz="2000" i="1" dirty="0">
                <a:highlight>
                  <a:srgbClr val="EDEDED"/>
                </a:highlight>
              </a:rPr>
              <a:t>,)))</a:t>
            </a:r>
          </a:p>
          <a:p>
            <a:pPr marL="457149" lvl="1" indent="0">
              <a:buNone/>
            </a:pPr>
            <a:r>
              <a:rPr lang="es-ES" sz="2000" i="1" dirty="0">
                <a:highlight>
                  <a:srgbClr val="EDEDED"/>
                </a:highlight>
              </a:rPr>
              <a:t>model.add(layers.Dense(</a:t>
            </a:r>
            <a:r>
              <a:rPr lang="es-ES" sz="2000" i="1" dirty="0">
                <a:solidFill>
                  <a:srgbClr val="00B050"/>
                </a:solidFill>
                <a:highlight>
                  <a:srgbClr val="EDEDED"/>
                </a:highlight>
              </a:rPr>
              <a:t>32</a:t>
            </a:r>
            <a:r>
              <a:rPr lang="es-ES" sz="2000" i="1" dirty="0">
                <a:highlight>
                  <a:srgbClr val="EDEDED"/>
                </a:highlight>
              </a:rPr>
              <a:t>))</a:t>
            </a:r>
          </a:p>
          <a:p>
            <a:pPr marL="457149" lvl="1" indent="0">
              <a:buNone/>
            </a:pPr>
            <a:endParaRPr lang="es-ES" sz="2000" dirty="0"/>
          </a:p>
          <a:p>
            <a:pPr marL="457149" lvl="1" indent="0">
              <a:buNone/>
            </a:pPr>
            <a:endParaRPr lang="es-ES" sz="20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EB72DC0-AC35-D44E-88C8-FC026C5A4E86}"/>
              </a:ext>
            </a:extLst>
          </p:cNvPr>
          <p:cNvSpPr/>
          <p:nvPr/>
        </p:nvSpPr>
        <p:spPr>
          <a:xfrm>
            <a:off x="796413" y="1081548"/>
            <a:ext cx="6410632" cy="452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BA58130-7EE9-904B-8E44-89456B74962D}"/>
              </a:ext>
            </a:extLst>
          </p:cNvPr>
          <p:cNvSpPr/>
          <p:nvPr/>
        </p:nvSpPr>
        <p:spPr>
          <a:xfrm>
            <a:off x="909484" y="5068529"/>
            <a:ext cx="5727290" cy="1145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624E8-CF43-9A43-BF84-2B9A85CB7756}"/>
              </a:ext>
            </a:extLst>
          </p:cNvPr>
          <p:cNvSpPr txBox="1"/>
          <p:nvPr/>
        </p:nvSpPr>
        <p:spPr>
          <a:xfrm>
            <a:off x="7030064" y="5419720"/>
            <a:ext cx="23990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/>
              <a:t>No tiene argumento de forma de entrada: ¡¡¡LO INFIERE!!!</a:t>
            </a:r>
            <a:endParaRPr lang="es-ES" sz="1800" dirty="0"/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83DFEA47-A380-514F-9AEB-898D5E49C9FA}"/>
              </a:ext>
            </a:extLst>
          </p:cNvPr>
          <p:cNvSpPr/>
          <p:nvPr/>
        </p:nvSpPr>
        <p:spPr>
          <a:xfrm>
            <a:off x="7344696" y="5368412"/>
            <a:ext cx="127820" cy="128802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4F53764-FC1E-354D-BA00-A273CF5964AB}"/>
              </a:ext>
            </a:extLst>
          </p:cNvPr>
          <p:cNvCxnSpPr/>
          <p:nvPr/>
        </p:nvCxnSpPr>
        <p:spPr>
          <a:xfrm>
            <a:off x="4404852" y="6017342"/>
            <a:ext cx="2861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21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A762E95-27D0-43D0-96EA-1C8DCA90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703"/>
            <a:ext cx="7569724" cy="808802"/>
          </a:xfrm>
        </p:spPr>
        <p:txBody>
          <a:bodyPr/>
          <a:lstStyle/>
          <a:p>
            <a:r>
              <a:rPr lang="es-ES" dirty="0"/>
              <a:t>	</a:t>
            </a:r>
            <a:r>
              <a:rPr lang="es-ES" sz="3200" dirty="0"/>
              <a:t> Avanzando en RNA con Keras</a:t>
            </a:r>
            <a:endParaRPr lang="es-ES" dirty="0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BDA39619-3C94-784A-BCAE-AECB49C16121}"/>
              </a:ext>
            </a:extLst>
          </p:cNvPr>
          <p:cNvSpPr txBox="1">
            <a:spLocks/>
          </p:cNvSpPr>
          <p:nvPr/>
        </p:nvSpPr>
        <p:spPr>
          <a:xfrm>
            <a:off x="455658" y="992505"/>
            <a:ext cx="9140626" cy="5575443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/>
              <a:t>Topología de Red</a:t>
            </a:r>
            <a:r>
              <a:rPr lang="es-ES" sz="2400" dirty="0"/>
              <a:t>				</a:t>
            </a:r>
            <a:r>
              <a:rPr lang="es-ES" sz="2400" b="1" dirty="0"/>
              <a:t>Espacio de Hipótesis</a:t>
            </a:r>
          </a:p>
          <a:p>
            <a:pPr lvl="1"/>
            <a:r>
              <a:rPr lang="es-ES" sz="2000" dirty="0"/>
              <a:t>Elegir una topología </a:t>
            </a:r>
            <a:r>
              <a:rPr lang="es-ES" sz="2000" dirty="0">
                <a:sym typeface="Wingdings" pitchFamily="2" charset="2"/>
              </a:rPr>
              <a:t> Restringe el espacio de posibilidades de operaciones con tensores</a:t>
            </a:r>
          </a:p>
          <a:p>
            <a:r>
              <a:rPr lang="es-ES" sz="2400" dirty="0">
                <a:sym typeface="Wingdings" pitchFamily="2" charset="2"/>
              </a:rPr>
              <a:t>Machine Learning: “Búsqueda representaciones útiles de datos de entrada en un espacio predefinido de posibilidades, orientándose a través de la señal de retroalimentación”</a:t>
            </a:r>
          </a:p>
          <a:p>
            <a:r>
              <a:rPr lang="es-ES" sz="2400" dirty="0">
                <a:sym typeface="Wingdings" pitchFamily="2" charset="2"/>
              </a:rPr>
              <a:t>Elegir tipología o </a:t>
            </a:r>
            <a:r>
              <a:rPr lang="es-ES" sz="2400" b="1" dirty="0">
                <a:sym typeface="Wingdings" pitchFamily="2" charset="2"/>
              </a:rPr>
              <a:t>Arquitectura de Red adecuada</a:t>
            </a:r>
            <a:r>
              <a:rPr lang="es-ES" sz="2400" dirty="0">
                <a:sym typeface="Wingdings" pitchFamily="2" charset="2"/>
              </a:rPr>
              <a:t> es </a:t>
            </a:r>
            <a:r>
              <a:rPr lang="es-ES" sz="2400" b="1" dirty="0">
                <a:sym typeface="Wingdings" pitchFamily="2" charset="2"/>
              </a:rPr>
              <a:t>más un arte que una ciencia</a:t>
            </a:r>
          </a:p>
          <a:p>
            <a:endParaRPr lang="es-ES" sz="24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s-ES" sz="2400" b="1" dirty="0">
                <a:sym typeface="Wingdings" pitchFamily="2" charset="2"/>
              </a:rPr>
              <a:t>Existen recomendaciones, principios, consejos….</a:t>
            </a:r>
          </a:p>
          <a:p>
            <a:pPr marL="0" indent="0">
              <a:buNone/>
            </a:pPr>
            <a:endParaRPr lang="es-ES" sz="24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s-ES" sz="2400" b="1" dirty="0">
                <a:sym typeface="Wingdings" pitchFamily="2" charset="2"/>
              </a:rPr>
              <a:t>……. SOLO LA PRÁCTICA DESARROLLARÁ LA INTUICIÓN QUE TE CONVERTIRÁ EN UN BUEN ARQUITECTO DE REDES DE NEURONAS</a:t>
            </a:r>
            <a:endParaRPr lang="es-ES" sz="2400" b="1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1E568F3-D053-3A44-999B-35305757A6F8}"/>
              </a:ext>
            </a:extLst>
          </p:cNvPr>
          <p:cNvCxnSpPr/>
          <p:nvPr/>
        </p:nvCxnSpPr>
        <p:spPr>
          <a:xfrm>
            <a:off x="3569110" y="1238865"/>
            <a:ext cx="1406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7BF5DB-5280-4D43-BD97-1B1BDE1AF4C3}"/>
              </a:ext>
            </a:extLst>
          </p:cNvPr>
          <p:cNvSpPr txBox="1"/>
          <p:nvPr/>
        </p:nvSpPr>
        <p:spPr>
          <a:xfrm>
            <a:off x="3352800" y="906713"/>
            <a:ext cx="1347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/>
              <a:t>Define</a:t>
            </a:r>
          </a:p>
        </p:txBody>
      </p:sp>
    </p:spTree>
    <p:extLst>
      <p:ext uri="{BB962C8B-B14F-4D97-AF65-F5344CB8AC3E}">
        <p14:creationId xmlns:p14="http://schemas.microsoft.com/office/powerpoint/2010/main" val="108943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A762E95-27D0-43D0-96EA-1C8DCA90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703"/>
            <a:ext cx="7569724" cy="808802"/>
          </a:xfrm>
        </p:spPr>
        <p:txBody>
          <a:bodyPr/>
          <a:lstStyle/>
          <a:p>
            <a:r>
              <a:rPr lang="es-ES" dirty="0"/>
              <a:t>	</a:t>
            </a:r>
            <a:r>
              <a:rPr lang="es-ES" sz="3200" dirty="0"/>
              <a:t> Avanzando en RNA con Keras</a:t>
            </a:r>
            <a:endParaRPr lang="es-ES" dirty="0"/>
          </a:p>
        </p:txBody>
      </p:sp>
      <p:sp>
        <p:nvSpPr>
          <p:cNvPr id="5" name="Marcador de contenido 6">
            <a:extLst>
              <a:ext uri="{FF2B5EF4-FFF2-40B4-BE49-F238E27FC236}">
                <a16:creationId xmlns:a16="http://schemas.microsoft.com/office/drawing/2014/main" id="{3DBD8C81-1CA4-254D-BD02-176B237B5DF3}"/>
              </a:ext>
            </a:extLst>
          </p:cNvPr>
          <p:cNvSpPr txBox="1">
            <a:spLocks/>
          </p:cNvSpPr>
          <p:nvPr/>
        </p:nvSpPr>
        <p:spPr>
          <a:xfrm>
            <a:off x="455658" y="992505"/>
            <a:ext cx="9140626" cy="5575443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/>
              <a:t>Optimizadores</a:t>
            </a:r>
          </a:p>
          <a:p>
            <a:pPr lvl="1"/>
            <a:r>
              <a:rPr lang="es-ES" sz="2000" dirty="0"/>
              <a:t>Determinan cómo se actualizará la red</a:t>
            </a:r>
          </a:p>
          <a:p>
            <a:pPr lvl="1"/>
            <a:r>
              <a:rPr lang="es-ES" sz="2000" dirty="0">
                <a:sym typeface="Wingdings" pitchFamily="2" charset="2"/>
              </a:rPr>
              <a:t>Son </a:t>
            </a:r>
            <a:r>
              <a:rPr lang="es-ES" sz="2000" b="1" dirty="0">
                <a:sym typeface="Wingdings" pitchFamily="2" charset="2"/>
              </a:rPr>
              <a:t>variantes</a:t>
            </a:r>
            <a:r>
              <a:rPr lang="es-ES" sz="2000" dirty="0">
                <a:sym typeface="Wingdings" pitchFamily="2" charset="2"/>
              </a:rPr>
              <a:t> del algoritmo del </a:t>
            </a:r>
            <a:r>
              <a:rPr lang="es-ES" sz="2000" b="1" dirty="0">
                <a:sym typeface="Wingdings" pitchFamily="2" charset="2"/>
              </a:rPr>
              <a:t>Descenso de Gradiente Estocástico</a:t>
            </a:r>
            <a:r>
              <a:rPr lang="es-ES" sz="2000" dirty="0">
                <a:sym typeface="Wingdings" pitchFamily="2" charset="2"/>
              </a:rPr>
              <a:t> (SGD)</a:t>
            </a:r>
            <a:endParaRPr lang="es-ES" sz="2000" dirty="0"/>
          </a:p>
          <a:p>
            <a:r>
              <a:rPr lang="es-ES" sz="2400" b="1" dirty="0"/>
              <a:t>Función de Pérdida</a:t>
            </a:r>
            <a:r>
              <a:rPr lang="es-ES" sz="2400" dirty="0"/>
              <a:t> o </a:t>
            </a:r>
            <a:r>
              <a:rPr lang="es-ES" sz="2400" b="1" dirty="0"/>
              <a:t>Función</a:t>
            </a:r>
            <a:r>
              <a:rPr lang="es-ES" sz="2400" dirty="0"/>
              <a:t> </a:t>
            </a:r>
            <a:r>
              <a:rPr lang="es-ES" sz="2400" b="1" dirty="0"/>
              <a:t>Objetivo</a:t>
            </a:r>
          </a:p>
          <a:p>
            <a:pPr lvl="1"/>
            <a:r>
              <a:rPr lang="es-ES" sz="2000" dirty="0">
                <a:sym typeface="Wingdings" pitchFamily="2" charset="2"/>
              </a:rPr>
              <a:t>Se </a:t>
            </a:r>
            <a:r>
              <a:rPr lang="es-ES" sz="2000" b="1" dirty="0">
                <a:sym typeface="Wingdings" pitchFamily="2" charset="2"/>
              </a:rPr>
              <a:t>minimiza</a:t>
            </a:r>
            <a:r>
              <a:rPr lang="es-ES" sz="2000" dirty="0">
                <a:sym typeface="Wingdings" pitchFamily="2" charset="2"/>
              </a:rPr>
              <a:t> durante el entrenamiento</a:t>
            </a:r>
          </a:p>
          <a:p>
            <a:pPr lvl="1"/>
            <a:r>
              <a:rPr lang="es-ES" sz="2000" dirty="0">
                <a:sym typeface="Wingdings" pitchFamily="2" charset="2"/>
              </a:rPr>
              <a:t>Es la </a:t>
            </a:r>
            <a:r>
              <a:rPr lang="es-ES" sz="2000" b="1" dirty="0">
                <a:sym typeface="Wingdings" pitchFamily="2" charset="2"/>
              </a:rPr>
              <a:t>medida del éxito </a:t>
            </a:r>
            <a:r>
              <a:rPr lang="es-ES" sz="2000" dirty="0">
                <a:sym typeface="Wingdings" pitchFamily="2" charset="2"/>
              </a:rPr>
              <a:t>de la tarea entre manos</a:t>
            </a:r>
          </a:p>
          <a:p>
            <a:pPr lvl="1"/>
            <a:r>
              <a:rPr lang="es-ES" sz="2000" dirty="0">
                <a:sym typeface="Wingdings" pitchFamily="2" charset="2"/>
              </a:rPr>
              <a:t>Puede existir una función de pérdida por cada salida de la red neuronal</a:t>
            </a:r>
          </a:p>
          <a:p>
            <a:pPr lvl="2"/>
            <a:r>
              <a:rPr lang="es-ES" sz="1500" dirty="0">
                <a:sym typeface="Wingdings" pitchFamily="2" charset="2"/>
              </a:rPr>
              <a:t>SGD exige </a:t>
            </a:r>
            <a:r>
              <a:rPr lang="es-ES" sz="1500" b="1" dirty="0">
                <a:sym typeface="Wingdings" pitchFamily="2" charset="2"/>
              </a:rPr>
              <a:t>un solo valor escalar de pérdida</a:t>
            </a:r>
            <a:r>
              <a:rPr lang="es-ES" sz="1500" dirty="0">
                <a:sym typeface="Wingdings" pitchFamily="2" charset="2"/>
              </a:rPr>
              <a:t>, luego en ese caso, </a:t>
            </a:r>
            <a:r>
              <a:rPr lang="es-ES" sz="1500" b="1" dirty="0">
                <a:sym typeface="Wingdings" pitchFamily="2" charset="2"/>
              </a:rPr>
              <a:t>combina</a:t>
            </a:r>
            <a:r>
              <a:rPr lang="es-ES" sz="1500" dirty="0">
                <a:sym typeface="Wingdings" pitchFamily="2" charset="2"/>
              </a:rPr>
              <a:t> todas con el </a:t>
            </a:r>
            <a:r>
              <a:rPr lang="es-ES" sz="1500" b="1" dirty="0">
                <a:sym typeface="Wingdings" pitchFamily="2" charset="2"/>
              </a:rPr>
              <a:t>promedio</a:t>
            </a:r>
          </a:p>
          <a:p>
            <a:pPr lvl="1"/>
            <a:r>
              <a:rPr lang="es-ES" sz="2000" b="1" dirty="0">
                <a:sym typeface="Wingdings" pitchFamily="2" charset="2"/>
              </a:rPr>
              <a:t>Elegir la adecuada al problema es Fundamental</a:t>
            </a:r>
          </a:p>
          <a:p>
            <a:pPr lvl="2"/>
            <a:r>
              <a:rPr lang="es-ES" sz="1500" dirty="0">
                <a:sym typeface="Wingdings" pitchFamily="2" charset="2"/>
              </a:rPr>
              <a:t>La RNA tomará </a:t>
            </a:r>
            <a:r>
              <a:rPr lang="es-ES" sz="1500" b="1" dirty="0">
                <a:sym typeface="Wingdings" pitchFamily="2" charset="2"/>
              </a:rPr>
              <a:t>cualquier atajo que pue</a:t>
            </a:r>
            <a:r>
              <a:rPr lang="es-ES" sz="1500" dirty="0">
                <a:sym typeface="Wingdings" pitchFamily="2" charset="2"/>
              </a:rPr>
              <a:t>da para </a:t>
            </a:r>
            <a:r>
              <a:rPr lang="es-ES" sz="1500" b="1" dirty="0">
                <a:sym typeface="Wingdings" pitchFamily="2" charset="2"/>
              </a:rPr>
              <a:t>minimizar la pérdida</a:t>
            </a:r>
          </a:p>
          <a:p>
            <a:pPr lvl="2"/>
            <a:r>
              <a:rPr lang="es-ES" sz="1500" dirty="0">
                <a:sym typeface="Wingdings" pitchFamily="2" charset="2"/>
              </a:rPr>
              <a:t>Si el </a:t>
            </a:r>
            <a:r>
              <a:rPr lang="es-ES" sz="1500" b="1" dirty="0">
                <a:sym typeface="Wingdings" pitchFamily="2" charset="2"/>
              </a:rPr>
              <a:t>objetivo no se relaciona por completo con el éxito de la tarea</a:t>
            </a:r>
            <a:r>
              <a:rPr lang="es-ES" sz="1500" dirty="0">
                <a:sym typeface="Wingdings" pitchFamily="2" charset="2"/>
              </a:rPr>
              <a:t>, la red acabará </a:t>
            </a:r>
            <a:r>
              <a:rPr lang="es-ES" sz="1500" b="1" dirty="0">
                <a:sym typeface="Wingdings" pitchFamily="2" charset="2"/>
              </a:rPr>
              <a:t>haciendo cosas </a:t>
            </a:r>
            <a:r>
              <a:rPr lang="es-ES" sz="1500" dirty="0">
                <a:sym typeface="Wingdings" pitchFamily="2" charset="2"/>
              </a:rPr>
              <a:t>que, a lo mejor, </a:t>
            </a:r>
            <a:r>
              <a:rPr lang="es-ES" sz="1500" b="1" dirty="0">
                <a:sym typeface="Wingdings" pitchFamily="2" charset="2"/>
              </a:rPr>
              <a:t>no queremos: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9B420E4-930D-8644-AA18-08E4A7DE775F}"/>
              </a:ext>
            </a:extLst>
          </p:cNvPr>
          <p:cNvSpPr/>
          <p:nvPr/>
        </p:nvSpPr>
        <p:spPr>
          <a:xfrm>
            <a:off x="4133833" y="5756410"/>
            <a:ext cx="1117600" cy="713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RNA (SGD)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FD5F393-A5B2-5A4E-9F03-A5E9A5E20DA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900516" y="6113018"/>
            <a:ext cx="1233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Marcador de contenido 6">
            <a:extLst>
              <a:ext uri="{FF2B5EF4-FFF2-40B4-BE49-F238E27FC236}">
                <a16:creationId xmlns:a16="http://schemas.microsoft.com/office/drawing/2014/main" id="{1EBA72B3-AD27-7847-A0DB-22C8A8ADD582}"/>
              </a:ext>
            </a:extLst>
          </p:cNvPr>
          <p:cNvSpPr txBox="1">
            <a:spLocks/>
          </p:cNvSpPr>
          <p:nvPr/>
        </p:nvSpPr>
        <p:spPr>
          <a:xfrm>
            <a:off x="1592825" y="6180870"/>
            <a:ext cx="2673995" cy="504816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200" b="0" dirty="0"/>
              <a:t>Maximiza el bienestar medio de todos los seres humanos vivos</a:t>
            </a:r>
            <a:endParaRPr lang="es-ES" sz="1200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C5CE1A5-0678-5C45-99F5-4D3551521227}"/>
              </a:ext>
            </a:extLst>
          </p:cNvPr>
          <p:cNvCxnSpPr>
            <a:cxnSpLocks/>
          </p:cNvCxnSpPr>
          <p:nvPr/>
        </p:nvCxnSpPr>
        <p:spPr>
          <a:xfrm>
            <a:off x="5265171" y="6117054"/>
            <a:ext cx="3023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Marcador de contenido 6">
            <a:extLst>
              <a:ext uri="{FF2B5EF4-FFF2-40B4-BE49-F238E27FC236}">
                <a16:creationId xmlns:a16="http://schemas.microsoft.com/office/drawing/2014/main" id="{EB2C5F41-6FE6-EF43-A4C3-4C19D96716DD}"/>
              </a:ext>
            </a:extLst>
          </p:cNvPr>
          <p:cNvSpPr txBox="1">
            <a:spLocks/>
          </p:cNvSpPr>
          <p:nvPr/>
        </p:nvSpPr>
        <p:spPr>
          <a:xfrm>
            <a:off x="5284839" y="6126793"/>
            <a:ext cx="3092245" cy="504816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200" b="0" dirty="0"/>
              <a:t>Matar humanos para centrarme en bienestar de los que queden vivos porque el nº humanos no afecta a la media</a:t>
            </a:r>
            <a:endParaRPr lang="es-ES" sz="1200" dirty="0"/>
          </a:p>
        </p:txBody>
      </p:sp>
      <p:sp>
        <p:nvSpPr>
          <p:cNvPr id="28" name="Marcador de contenido 6">
            <a:extLst>
              <a:ext uri="{FF2B5EF4-FFF2-40B4-BE49-F238E27FC236}">
                <a16:creationId xmlns:a16="http://schemas.microsoft.com/office/drawing/2014/main" id="{1CC2D77E-9175-454B-930D-CDE9ED8A9119}"/>
              </a:ext>
            </a:extLst>
          </p:cNvPr>
          <p:cNvSpPr txBox="1">
            <a:spLocks/>
          </p:cNvSpPr>
          <p:nvPr/>
        </p:nvSpPr>
        <p:spPr>
          <a:xfrm>
            <a:off x="6194325" y="5659762"/>
            <a:ext cx="1278191" cy="504816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b="0" dirty="0"/>
              <a:t>WTF??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85860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A762E95-27D0-43D0-96EA-1C8DCA90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703"/>
            <a:ext cx="7569724" cy="808802"/>
          </a:xfrm>
        </p:spPr>
        <p:txBody>
          <a:bodyPr/>
          <a:lstStyle/>
          <a:p>
            <a:r>
              <a:rPr lang="es-ES" dirty="0"/>
              <a:t>	</a:t>
            </a:r>
            <a:r>
              <a:rPr lang="es-ES" sz="3200" dirty="0"/>
              <a:t> Avanzando en RNA con Keras</a:t>
            </a:r>
            <a:endParaRPr lang="es-ES" dirty="0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BDA39619-3C94-784A-BCAE-AECB49C16121}"/>
              </a:ext>
            </a:extLst>
          </p:cNvPr>
          <p:cNvSpPr txBox="1">
            <a:spLocks/>
          </p:cNvSpPr>
          <p:nvPr/>
        </p:nvSpPr>
        <p:spPr>
          <a:xfrm>
            <a:off x="455658" y="992505"/>
            <a:ext cx="9129776" cy="5502888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Recuerda:</a:t>
            </a:r>
          </a:p>
          <a:p>
            <a:endParaRPr lang="es-ES" sz="2800" b="1" dirty="0"/>
          </a:p>
          <a:p>
            <a:pPr marL="0" indent="0">
              <a:buNone/>
            </a:pPr>
            <a:r>
              <a:rPr lang="es-ES" sz="2800" b="1" dirty="0"/>
              <a:t>TODAS LAS RNA QUE CREEIS SERÁN IGUAL DE DESPIADADAS A LA HORA DE BAJAR SU FUNCIÓN DE PÉRDIDA</a:t>
            </a:r>
          </a:p>
          <a:p>
            <a:pPr marL="0" indent="0">
              <a:buNone/>
            </a:pPr>
            <a:endParaRPr lang="es-ES" sz="2800" b="1" dirty="0"/>
          </a:p>
          <a:p>
            <a:pPr marL="0" indent="0">
              <a:buNone/>
            </a:pPr>
            <a:endParaRPr lang="es-ES" sz="2800" b="1" dirty="0"/>
          </a:p>
          <a:p>
            <a:pPr marL="0" indent="0">
              <a:buNone/>
            </a:pPr>
            <a:r>
              <a:rPr lang="es-ES" sz="2800" b="1" dirty="0"/>
              <a:t>ELIJE OBJETIVOS DE FORMA INTELIGENTE……..</a:t>
            </a:r>
          </a:p>
          <a:p>
            <a:pPr marL="0" indent="0">
              <a:buNone/>
            </a:pPr>
            <a:endParaRPr lang="es-ES" sz="2800" b="1" dirty="0"/>
          </a:p>
          <a:p>
            <a:pPr marL="0" indent="0">
              <a:buNone/>
            </a:pPr>
            <a:r>
              <a:rPr lang="es-ES" sz="2800" b="1" dirty="0"/>
              <a:t>……..O ENFRÉNTATE A EFECTOS SECUNDARIOS NO DESEADOS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8482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A762E95-27D0-43D0-96EA-1C8DCA90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703"/>
            <a:ext cx="7569724" cy="808802"/>
          </a:xfrm>
        </p:spPr>
        <p:txBody>
          <a:bodyPr/>
          <a:lstStyle/>
          <a:p>
            <a:r>
              <a:rPr lang="es-ES" dirty="0"/>
              <a:t>	</a:t>
            </a:r>
            <a:r>
              <a:rPr lang="es-ES" sz="3200" dirty="0"/>
              <a:t> Avanzando en RNA con Keras</a:t>
            </a:r>
            <a:endParaRPr lang="es-ES" dirty="0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BDA39619-3C94-784A-BCAE-AECB49C16121}"/>
              </a:ext>
            </a:extLst>
          </p:cNvPr>
          <p:cNvSpPr txBox="1">
            <a:spLocks/>
          </p:cNvSpPr>
          <p:nvPr/>
        </p:nvSpPr>
        <p:spPr>
          <a:xfrm>
            <a:off x="455658" y="992505"/>
            <a:ext cx="9129776" cy="570824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Directrices Sencillas: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F5089F4B-8F21-AF48-A494-C9B7302BD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60177"/>
              </p:ext>
            </p:extLst>
          </p:nvPr>
        </p:nvGraphicFramePr>
        <p:xfrm>
          <a:off x="432620" y="1789471"/>
          <a:ext cx="9124336" cy="234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935">
                  <a:extLst>
                    <a:ext uri="{9D8B030D-6E8A-4147-A177-3AD203B41FA5}">
                      <a16:colId xmlns:a16="http://schemas.microsoft.com/office/drawing/2014/main" val="2398880302"/>
                    </a:ext>
                  </a:extLst>
                </a:gridCol>
                <a:gridCol w="5486401">
                  <a:extLst>
                    <a:ext uri="{9D8B030D-6E8A-4147-A177-3AD203B41FA5}">
                      <a16:colId xmlns:a16="http://schemas.microsoft.com/office/drawing/2014/main" val="3732133773"/>
                    </a:ext>
                  </a:extLst>
                </a:gridCol>
              </a:tblGrid>
              <a:tr h="48746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PROBLEMA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FUNCIÓN DE PÉRDIDA O FUNCIÓN 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5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CLASIFICACIÓN EN DOS 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ENTROPÍA CRUZADA BINARIA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15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CLASIFICACIÓN MUCHAS 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ENTROPÍA CRUZADA 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3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REGRESIÓN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ERROR CUADRÁTICO MEDIO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6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APRENDIZAJE SECUENCIAS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CLASIFICACIÓN TEMPORAL DE CONEXIONES (CTC)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9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713933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6CF768DA-C746-E345-B688-630207BE29B7}"/>
              </a:ext>
            </a:extLst>
          </p:cNvPr>
          <p:cNvSpPr/>
          <p:nvPr/>
        </p:nvSpPr>
        <p:spPr>
          <a:xfrm>
            <a:off x="1268361" y="4640826"/>
            <a:ext cx="1897626" cy="17796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PROBLEMA DE INVESTIGACIÓN NUEVO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6859AFC-609B-4343-BA5E-9526A9579394}"/>
              </a:ext>
            </a:extLst>
          </p:cNvPr>
          <p:cNvSpPr/>
          <p:nvPr/>
        </p:nvSpPr>
        <p:spPr>
          <a:xfrm>
            <a:off x="4891548" y="4675239"/>
            <a:ext cx="1897626" cy="17796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FUNCIONES PÉRDIDA U OBJETIVO NUEVAS </a:t>
            </a:r>
          </a:p>
        </p:txBody>
      </p:sp>
      <p:cxnSp>
        <p:nvCxnSpPr>
          <p:cNvPr id="5" name="Conector curvado 4">
            <a:extLst>
              <a:ext uri="{FF2B5EF4-FFF2-40B4-BE49-F238E27FC236}">
                <a16:creationId xmlns:a16="http://schemas.microsoft.com/office/drawing/2014/main" id="{C8B4A7F2-F3EC-E040-8FA2-8B5F7F397032}"/>
              </a:ext>
            </a:extLst>
          </p:cNvPr>
          <p:cNvCxnSpPr>
            <a:stCxn id="3" idx="7"/>
            <a:endCxn id="7" idx="1"/>
          </p:cNvCxnSpPr>
          <p:nvPr/>
        </p:nvCxnSpPr>
        <p:spPr>
          <a:xfrm rot="16200000" flipH="1">
            <a:off x="4011560" y="3777973"/>
            <a:ext cx="34413" cy="2281363"/>
          </a:xfrm>
          <a:prstGeom prst="curvedConnector3">
            <a:avLst>
              <a:gd name="adj1" fmla="val -14216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45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1492959-2A84-9947-B098-127869B5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3" y="3483897"/>
            <a:ext cx="5702710" cy="337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A762E95-27D0-43D0-96EA-1C8DCA90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703"/>
            <a:ext cx="7569724" cy="808802"/>
          </a:xfrm>
        </p:spPr>
        <p:txBody>
          <a:bodyPr/>
          <a:lstStyle/>
          <a:p>
            <a:r>
              <a:rPr lang="es-ES" dirty="0"/>
              <a:t>	</a:t>
            </a:r>
            <a:r>
              <a:rPr lang="es-ES" sz="3200" dirty="0"/>
              <a:t> Avanzando en RNA con Keras</a:t>
            </a:r>
            <a:endParaRPr lang="es-ES" dirty="0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BDA39619-3C94-784A-BCAE-AECB49C16121}"/>
              </a:ext>
            </a:extLst>
          </p:cNvPr>
          <p:cNvSpPr txBox="1">
            <a:spLocks/>
          </p:cNvSpPr>
          <p:nvPr/>
        </p:nvSpPr>
        <p:spPr>
          <a:xfrm>
            <a:off x="455658" y="992505"/>
            <a:ext cx="9129776" cy="570824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866" indent="-285717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87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017" indent="-228574" algn="l" defTabSz="45714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166" indent="-228574" algn="l" defTabSz="45714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KERAS: </a:t>
            </a:r>
            <a:r>
              <a:rPr lang="es-ES" sz="2800" dirty="0">
                <a:hlinkClick r:id="rId4"/>
              </a:rPr>
              <a:t>https://keras.io</a:t>
            </a:r>
            <a:endParaRPr lang="es-ES" sz="2800" dirty="0"/>
          </a:p>
          <a:p>
            <a:pPr lvl="1"/>
            <a:r>
              <a:rPr lang="es-ES" sz="2400" dirty="0"/>
              <a:t>Distribuido bajo permisiva licencia MIT (uso libre en proyectos comerciales)</a:t>
            </a:r>
          </a:p>
          <a:p>
            <a:pPr lvl="1"/>
            <a:r>
              <a:rPr lang="es-ES" sz="2400" dirty="0"/>
              <a:t>Usado en Google, </a:t>
            </a:r>
            <a:r>
              <a:rPr lang="es-ES" sz="2400" dirty="0" err="1"/>
              <a:t>Netflix</a:t>
            </a:r>
            <a:r>
              <a:rPr lang="es-ES" sz="2400" dirty="0"/>
              <a:t>, Uber, CERN, </a:t>
            </a:r>
            <a:r>
              <a:rPr lang="es-ES" sz="2400" dirty="0" err="1"/>
              <a:t>etc</a:t>
            </a:r>
            <a:endParaRPr lang="es-ES" sz="2400" dirty="0"/>
          </a:p>
          <a:p>
            <a:pPr lvl="1"/>
            <a:r>
              <a:rPr lang="es-ES" sz="2400" dirty="0"/>
              <a:t>Framework popular en </a:t>
            </a:r>
            <a:r>
              <a:rPr lang="es-ES" sz="2400" dirty="0">
                <a:hlinkClick r:id="rId5"/>
              </a:rPr>
              <a:t>https://www.kaggle.com/</a:t>
            </a:r>
            <a:r>
              <a:rPr lang="es-ES" sz="2400" dirty="0"/>
              <a:t> (casi todas las competiciones recientes han sido ganadas con keras)</a:t>
            </a:r>
          </a:p>
        </p:txBody>
      </p:sp>
    </p:spTree>
    <p:extLst>
      <p:ext uri="{BB962C8B-B14F-4D97-AF65-F5344CB8AC3E}">
        <p14:creationId xmlns:p14="http://schemas.microsoft.com/office/powerpoint/2010/main" val="1661456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28058</TotalTime>
  <Words>1148</Words>
  <Application>Microsoft Macintosh PowerPoint</Application>
  <PresentationFormat>A4 (210 x 297 mm)</PresentationFormat>
  <Paragraphs>148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Helvetica</vt:lpstr>
      <vt:lpstr>Tema de Office</vt:lpstr>
      <vt:lpstr>Tema 3.0 Avanzando en las redes neuronales con Keras</vt:lpstr>
      <vt:lpstr> Avanzando en RNA con Keras</vt:lpstr>
      <vt:lpstr>  Avanzando en RNA con Keras</vt:lpstr>
      <vt:lpstr>  Avanzando en RNA con Keras</vt:lpstr>
      <vt:lpstr>  Avanzando en RNA con Keras</vt:lpstr>
      <vt:lpstr>  Avanzando en RNA con Keras</vt:lpstr>
      <vt:lpstr>  Avanzando en RNA con Keras</vt:lpstr>
      <vt:lpstr>  Avanzando en RNA con Keras</vt:lpstr>
      <vt:lpstr>  Avanzando en RNA con Keras</vt:lpstr>
      <vt:lpstr>  Avanzando en RNA con Keras</vt:lpstr>
      <vt:lpstr>  Avanzando en RNA con Keras</vt:lpstr>
      <vt:lpstr>  Avanzando en RNA con Keras</vt:lpstr>
      <vt:lpstr>Presentación de PowerPoint</vt:lpstr>
    </vt:vector>
  </TitlesOfParts>
  <Company>Cink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UP Weekend</dc:title>
  <dc:creator>Raúl García</dc:creator>
  <cp:lastModifiedBy>CARLOS RABAZO MARQUEZ</cp:lastModifiedBy>
  <cp:revision>449</cp:revision>
  <cp:lastPrinted>2021-09-06T18:03:30Z</cp:lastPrinted>
  <dcterms:created xsi:type="dcterms:W3CDTF">2016-02-22T14:41:20Z</dcterms:created>
  <dcterms:modified xsi:type="dcterms:W3CDTF">2022-10-26T14:17:35Z</dcterms:modified>
</cp:coreProperties>
</file>