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8" r:id="rId1"/>
  </p:sldMasterIdLst>
  <p:notesMasterIdLst>
    <p:notesMasterId r:id="rId81"/>
  </p:notesMasterIdLst>
  <p:sldIdLst>
    <p:sldId id="256" r:id="rId2"/>
    <p:sldId id="263" r:id="rId3"/>
    <p:sldId id="418" r:id="rId4"/>
    <p:sldId id="288" r:id="rId5"/>
    <p:sldId id="289" r:id="rId6"/>
    <p:sldId id="290" r:id="rId7"/>
    <p:sldId id="326" r:id="rId8"/>
    <p:sldId id="396" r:id="rId9"/>
    <p:sldId id="291" r:id="rId10"/>
    <p:sldId id="292" r:id="rId11"/>
    <p:sldId id="397" r:id="rId12"/>
    <p:sldId id="293" r:id="rId13"/>
    <p:sldId id="398" r:id="rId14"/>
    <p:sldId id="294" r:id="rId15"/>
    <p:sldId id="340" r:id="rId16"/>
    <p:sldId id="399" r:id="rId17"/>
    <p:sldId id="295" r:id="rId18"/>
    <p:sldId id="400" r:id="rId19"/>
    <p:sldId id="296" r:id="rId20"/>
    <p:sldId id="297" r:id="rId21"/>
    <p:sldId id="343" r:id="rId22"/>
    <p:sldId id="344" r:id="rId23"/>
    <p:sldId id="345" r:id="rId24"/>
    <p:sldId id="346" r:id="rId25"/>
    <p:sldId id="347" r:id="rId26"/>
    <p:sldId id="416" r:id="rId27"/>
    <p:sldId id="298" r:id="rId28"/>
    <p:sldId id="299" r:id="rId29"/>
    <p:sldId id="329" r:id="rId30"/>
    <p:sldId id="300" r:id="rId31"/>
    <p:sldId id="330" r:id="rId32"/>
    <p:sldId id="309" r:id="rId33"/>
    <p:sldId id="334" r:id="rId34"/>
    <p:sldId id="301" r:id="rId35"/>
    <p:sldId id="302" r:id="rId36"/>
    <p:sldId id="331" r:id="rId37"/>
    <p:sldId id="303" r:id="rId38"/>
    <p:sldId id="332" r:id="rId39"/>
    <p:sldId id="304" r:id="rId40"/>
    <p:sldId id="305" r:id="rId41"/>
    <p:sldId id="325" r:id="rId42"/>
    <p:sldId id="341" r:id="rId43"/>
    <p:sldId id="306" r:id="rId44"/>
    <p:sldId id="307" r:id="rId45"/>
    <p:sldId id="401" r:id="rId46"/>
    <p:sldId id="308" r:id="rId47"/>
    <p:sldId id="333" r:id="rId48"/>
    <p:sldId id="310" r:id="rId49"/>
    <p:sldId id="335" r:id="rId50"/>
    <p:sldId id="311" r:id="rId51"/>
    <p:sldId id="336" r:id="rId52"/>
    <p:sldId id="312" r:id="rId53"/>
    <p:sldId id="313" r:id="rId54"/>
    <p:sldId id="315" r:id="rId55"/>
    <p:sldId id="316" r:id="rId56"/>
    <p:sldId id="317" r:id="rId57"/>
    <p:sldId id="318" r:id="rId58"/>
    <p:sldId id="319" r:id="rId59"/>
    <p:sldId id="321" r:id="rId60"/>
    <p:sldId id="338" r:id="rId61"/>
    <p:sldId id="322" r:id="rId62"/>
    <p:sldId id="414" r:id="rId63"/>
    <p:sldId id="415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323" r:id="rId77"/>
    <p:sldId id="417" r:id="rId78"/>
    <p:sldId id="324" r:id="rId79"/>
    <p:sldId id="419" r:id="rId8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EC7614"/>
    <a:srgbClr val="A50021"/>
    <a:srgbClr val="800000"/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4" autoAdjust="0"/>
    <p:restoredTop sz="86472" autoAdjust="0"/>
  </p:normalViewPr>
  <p:slideViewPr>
    <p:cSldViewPr>
      <p:cViewPr>
        <p:scale>
          <a:sx n="66" d="100"/>
          <a:sy n="66" d="100"/>
        </p:scale>
        <p:origin x="-2850" y="-768"/>
      </p:cViewPr>
      <p:guideLst>
        <p:guide orient="horz" pos="3024"/>
        <p:guide pos="528"/>
      </p:guideLst>
    </p:cSldViewPr>
  </p:slideViewPr>
  <p:outlineViewPr>
    <p:cViewPr>
      <p:scale>
        <a:sx n="33" d="100"/>
        <a:sy n="33" d="100"/>
      </p:scale>
      <p:origin x="48" y="3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>
      <p:cViewPr>
        <p:scale>
          <a:sx n="100" d="100"/>
          <a:sy n="100" d="100"/>
        </p:scale>
        <p:origin x="-636" y="-78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581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r>
              <a:rPr lang="en-US"/>
              <a:t>©November 2008 Soaring Eagle Consulting, Inc.</a:t>
            </a:r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r>
              <a:rPr lang="en-US"/>
              <a:t>Page 6 - </a:t>
            </a:r>
            <a:fld id="{7BE69D2A-B889-4F06-BCF7-6E60131C6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974725" y="4541838"/>
            <a:ext cx="5365750" cy="4303712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7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A445BAFA-08E4-47A4-B9BF-C9D4C39AD1B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A4549C05-781E-4335-97B3-CD5EA1168A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8329D40B-A1C8-427E-9616-CE164B60863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BD769623-E5E6-44F9-8300-498A16E7441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A075BF35-EF37-42AA-9BE6-673D0F6B60F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548ED7D9-9E16-411D-B732-8AFA6FEEAE1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77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878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CEEDAEFE-D88C-4D63-AABA-50339727486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87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37A19BCC-E862-456D-93C3-83FBD0EAD73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5D5A3D14-2743-4B2F-9180-AA83E490C3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08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8C7D6D0E-9816-47A9-A600-6BEE3DC71F2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18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DCE69A66-FEC2-40AE-A79C-38B7DD9FACC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228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EDC9731D-A13E-42B9-B576-0487C76A970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3998E085-EE2B-4B13-ADD4-A8962D2C334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239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493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03AE5616-1BFA-42E1-AC37-E7162E9D0D0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249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78FA0FA1-FC0D-435C-88EE-5D137B27B02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259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50B0C0B5-9A2B-49D5-9C8F-0036D3AF0CE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269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B9D5A116-9DE8-445E-B44F-6B98A3883A1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80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902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7D7C6568-C319-4DC2-98F2-EB77FE996ED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90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0854-A9F6-4FE0-AC51-6813BB52465C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DA237012-0902-4D4C-9E3D-341EFC2A4F0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300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44A0ED5F-6023-4A58-ADEC-4DC387BEB50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310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290C8A61-B1E9-4341-B87A-CA3A752EC63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321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75E3-6786-48E5-8444-AD1BD94C94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903FBC60-5556-4ECA-8E83-837A431136C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331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414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3D018442-EBC5-49F7-AB15-BD466F00256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341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517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3E5225CC-FB2B-4B7E-9D22-7EE68B07961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3517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619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9FC756D9-11BA-439A-A416-8890B979311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36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722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7EFB3E25-0E10-49AC-95CF-9A229AABB48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372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824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7EF4989C-AC2F-47DF-AEFB-14755D3627D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82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926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C0588CB0-007B-4BA3-865F-323A8F6FA04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392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029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3338DF9F-F2B1-4C5E-8203-D1E237A3F81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402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131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8ED422E2-A7AE-4609-9478-06983E049C9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413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CF205DD6-800D-4B63-874B-B8752060AE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423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4BCBB27E-6E26-4589-AB3C-F57B2D35A7D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336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7B138771-B443-4175-843B-E13DB41E691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433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438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5254F8D1-250B-4C7C-AB61-8DAF04838EA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443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E8070009-23D2-421B-B72B-0440DDCC5C9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454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643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6D153542-0C87-4DEF-8637-EF7BDFF3338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464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746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B59A564C-B6B8-43DB-BE36-6BF6EFBA073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474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848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EC30802D-F249-4CDF-934C-57022779B969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484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950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942C2293-1F81-4711-B001-0EBC643D36F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495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053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CF83E5D6-8ADB-4D7F-8DAD-33845AE8059E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505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155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B03BCCC6-2202-4621-B5A2-10A68CA03E5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515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F4B40CFC-148C-462A-877E-76E36D865845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525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E9D5D942-9612-41E2-BEED-D7B8D4AEB48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C0DF0A18-02F8-4CBC-8796-7C802AAEC19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536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5A50C2B4-02F5-4D53-83D2-9E3837A8579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546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565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E778727B-E6CE-4398-BC7E-BD496EFE2CB0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55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9AB01423-3DF0-49DF-9575-B53897DD3AB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566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63E0C934-F95B-44D2-B2AD-1E8D25D3423D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577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DD9F4F85-B3D5-430C-8E64-22D53D315613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587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EB5A78CC-C2D0-4F06-95BD-270A7916751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597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09714E47-CB1C-4935-8B09-58FA6A537631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6077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9EF21D78-24AC-4B21-B4AF-0CCDA5385778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61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C0F37895-F9D0-470F-8225-5D831E0A6063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62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EAF2C70F-1383-4C46-BC04-82F588319F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6BA3AB1D-F9BB-4EDB-9BCA-8B3085A400B8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63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6AE2C7FB-8A20-4A0D-9067-C99D244CDA0D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64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F159A-1748-4A0D-AB01-2E21E05743B2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7BFA8-0235-4279-91E0-CA8E8B80D148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FFE56-07F0-4B72-AB4D-D5CE78B88B50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A500D-7BD3-49C6-B840-FEB92BFD3863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F7A66-AFD7-47AE-82B2-1538A266B693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426410-7A76-4249-8E41-65C863F2D810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AB5F3-2D4F-4809-9E3C-4E0B4F51B1B7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5FDC1-B301-4552-833C-501091A175A4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3D996DC1-5DA5-4527-9879-B070EC4704A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05B30-91E9-4AB6-A6F7-2A76434F4A4D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493078-D22A-4ED5-A38A-D3E04093D7C9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F8D3E-0150-48B7-9CDF-0F556A059A9B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C55A0-B8F0-4EF1-94A5-E86ABDD6FBB0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D89EB-E4C9-4398-A130-CC4496180BF1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1AE6E-F150-4C61-A6C8-A48FF95A4D05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3623FCE9-2708-43C9-B6A5-79EA8132CCA1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66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7940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  <p:sp>
        <p:nvSpPr>
          <p:cNvPr id="16794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5BD58574-976D-4DC6-B339-66A1DE308047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5A266-A720-419F-85F3-F768C5D26E68}" type="slidenum">
              <a:rPr lang="en-US" smtClean="0"/>
              <a:pPr/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CFE1D48E-CDE3-4F86-9DD5-8E6BFCA6F2F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Page 6 - </a:t>
            </a:r>
            <a:fld id="{D7E6A668-CB71-45C2-8E31-96F0A42DD3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83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November 2008 Soaring Eagle Consulting, Inc.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2" descr="eagle&amp;globe copy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151765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408738"/>
            <a:ext cx="1219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B518071-7E64-41DB-ADAC-13DAA646F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6 - </a:t>
            </a:r>
            <a:fld id="{80AB7C3A-3E86-4134-9D1D-CE24F5583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6 - </a:t>
            </a:r>
            <a:fld id="{55776CA6-24B6-4436-A6DE-1B37CE31A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1752600"/>
            <a:ext cx="3810000" cy="4114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4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6 - </a:t>
            </a:r>
            <a:fld id="{73A94928-C2D2-4A72-ACCB-F59697627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B7CE6-5EBC-47C9-9E78-D82F051AC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2700"/>
            <a:ext cx="67754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370013"/>
            <a:ext cx="8299450" cy="2566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750" y="4089400"/>
            <a:ext cx="8299450" cy="256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8706"/>
      </p:ext>
    </p:extLst>
  </p:cSld>
  <p:clrMapOvr>
    <a:masterClrMapping/>
  </p:clrMapOvr>
  <p:transition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6 - </a:t>
            </a:r>
            <a:fld id="{1A1878C9-B2A3-4C2A-A9E8-EAE79BE61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Slide 6 - </a:t>
            </a:r>
            <a:fld id="{278F92FA-4284-4586-96E7-0D2F85104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Slide 6 - </a:t>
            </a:r>
            <a:fld id="{4685A029-DC7D-484C-ACE5-69A090095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Slide 6 - </a:t>
            </a:r>
            <a:fld id="{C5416B74-CFB9-4C3B-B1D8-3C64B4659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Slide 6 - </a:t>
            </a:r>
            <a:fld id="{C77D11A8-56FC-4709-941D-3F8186FA3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6 - </a:t>
            </a:r>
            <a:fld id="{14047919-CB2C-46FF-955C-77C88A689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Slide 6 - </a:t>
            </a:r>
            <a:fld id="{25D19E7E-2F72-4271-850E-D6DD30E6A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Slide 6 - </a:t>
            </a:r>
            <a:fld id="{5FA7AB3E-3587-4285-B96C-8D857A596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408738"/>
            <a:ext cx="1089025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Slide 6 - </a:t>
            </a:r>
            <a:fld id="{257DD532-08A4-44E7-84D7-38CFD075B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1" r:id="rId2"/>
    <p:sldLayoutId id="2147483906" r:id="rId3"/>
    <p:sldLayoutId id="2147483907" r:id="rId4"/>
    <p:sldLayoutId id="2147483908" r:id="rId5"/>
    <p:sldLayoutId id="2147483909" r:id="rId6"/>
    <p:sldLayoutId id="2147483902" r:id="rId7"/>
    <p:sldLayoutId id="2147483910" r:id="rId8"/>
    <p:sldLayoutId id="2147483911" r:id="rId9"/>
    <p:sldLayoutId id="2147483903" r:id="rId10"/>
    <p:sldLayoutId id="2147483904" r:id="rId11"/>
    <p:sldLayoutId id="2147483912" r:id="rId12"/>
    <p:sldLayoutId id="2147483913" r:id="rId13"/>
    <p:sldLayoutId id="214748391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4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51088"/>
            <a:ext cx="7772400" cy="182976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Sybase Adaptive Server</a:t>
            </a:r>
            <a:br>
              <a:rPr lang="en-US" sz="3200" dirty="0" smtClean="0"/>
            </a:br>
            <a:r>
              <a:rPr lang="en-US" sz="3200" dirty="0" smtClean="0"/>
              <a:t>Advanced SQL Programming</a:t>
            </a:r>
            <a:br>
              <a:rPr lang="en-US" sz="3200" dirty="0" smtClean="0"/>
            </a:br>
            <a:r>
              <a:rPr lang="en-US" sz="3200" dirty="0" smtClean="0"/>
              <a:t>and Optimization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10050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endParaRPr lang="en-US" sz="1900" smtClean="0">
              <a:latin typeface="Arial Black" pitchFamily="34" charset="0"/>
            </a:endParaRPr>
          </a:p>
          <a:p>
            <a:pPr marR="0" eaLnBrk="1" hangingPunct="1">
              <a:lnSpc>
                <a:spcPct val="80000"/>
              </a:lnSpc>
            </a:pPr>
            <a:r>
              <a:rPr lang="en-US" sz="1900" smtClean="0">
                <a:latin typeface="Arial Black" pitchFamily="34" charset="0"/>
              </a:rPr>
              <a:t>Single – Table Optimization</a:t>
            </a:r>
          </a:p>
          <a:p>
            <a:pPr marR="0" eaLnBrk="1" hangingPunct="1">
              <a:lnSpc>
                <a:spcPct val="80000"/>
              </a:lnSpc>
            </a:pPr>
            <a:r>
              <a:rPr lang="en-US" sz="1900" smtClean="0">
                <a:latin typeface="Arial Black" pitchFamily="34" charset="0"/>
              </a:rPr>
              <a:t>Chapter Six</a:t>
            </a:r>
          </a:p>
          <a:p>
            <a:pPr marR="0" eaLnBrk="1" hangingPunct="1">
              <a:lnSpc>
                <a:spcPct val="80000"/>
              </a:lnSpc>
            </a:pPr>
            <a:endParaRPr lang="en-US" sz="4200" smtClean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83820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Soaring Eagle</a:t>
            </a:r>
          </a:p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Consulting, Inc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5943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Presented by:</a:t>
            </a:r>
          </a:p>
          <a:p>
            <a:pPr algn="r"/>
            <a:r>
              <a:rPr lang="en-US" dirty="0" smtClean="0"/>
              <a:t>Jeff Garbus</a:t>
            </a:r>
            <a:endParaRPr lang="en-US" dirty="0"/>
          </a:p>
        </p:txBody>
      </p:sp>
      <p:pic>
        <p:nvPicPr>
          <p:cNvPr id="2050" name="Picture 2" descr="http://www.sybase.com/sb_content/1021765/isug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982218"/>
            <a:ext cx="1657350" cy="1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6800"/>
            <a:ext cx="7391400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67600" y="6408738"/>
            <a:ext cx="1546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F8C265B7-A463-4CE2-805F-5061B819ABA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Table Scan Output: </a:t>
            </a:r>
            <a:r>
              <a:rPr lang="en-US" b="0" dirty="0" smtClean="0">
                <a:solidFill>
                  <a:srgbClr val="EC7614"/>
                </a:solidFill>
                <a:effectLst/>
              </a:rPr>
              <a:t>SELECT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0" y="1981200"/>
            <a:ext cx="1419225" cy="5842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rgbClr val="EC7614"/>
                </a:solidFill>
                <a:latin typeface="Courier New" pitchFamily="49" charset="0"/>
              </a:rPr>
              <a:t>select</a:t>
            </a:r>
            <a:r>
              <a:rPr lang="en-US" sz="1600">
                <a:latin typeface="Courier New" pitchFamily="49" charset="0"/>
              </a:rPr>
              <a:t> *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from pt_tx</a:t>
            </a:r>
            <a:endParaRPr lang="en-US" sz="1800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172200" y="1295400"/>
            <a:ext cx="1697038" cy="5016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SHOWPLAN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67600" y="6408738"/>
            <a:ext cx="1546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324A67FD-3B50-452C-85D1-50C43DD2B20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Table Scan Output: </a:t>
            </a:r>
            <a:r>
              <a:rPr lang="en-US" b="0" dirty="0" smtClean="0">
                <a:solidFill>
                  <a:srgbClr val="EC7614"/>
                </a:solidFill>
                <a:effectLst/>
              </a:rPr>
              <a:t>SELECT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172200" y="1981200"/>
            <a:ext cx="1419225" cy="5842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rgbClr val="EC7614"/>
                </a:solidFill>
                <a:latin typeface="Courier New" pitchFamily="49" charset="0"/>
              </a:rPr>
              <a:t>select</a:t>
            </a:r>
            <a:r>
              <a:rPr lang="en-US" sz="1600">
                <a:latin typeface="Courier New" pitchFamily="49" charset="0"/>
              </a:rPr>
              <a:t> *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from pt_tx</a:t>
            </a:r>
            <a:endParaRPr lang="en-US" sz="18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19800" y="1447800"/>
            <a:ext cx="1697038" cy="5016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SHOWPLAN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371600" y="1447800"/>
            <a:ext cx="63246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/>
          </a:p>
          <a:p>
            <a:endParaRPr lang="en-US" sz="1600"/>
          </a:p>
          <a:p>
            <a:r>
              <a:rPr lang="en-US" sz="1600"/>
              <a:t>    STEP 1</a:t>
            </a:r>
          </a:p>
          <a:p>
            <a:r>
              <a:rPr lang="en-US" sz="1600"/>
              <a:t>        The type of query is SELECT.</a:t>
            </a:r>
          </a:p>
          <a:p>
            <a:endParaRPr lang="en-US" sz="1600"/>
          </a:p>
          <a:p>
            <a:r>
              <a:rPr lang="en-US" sz="1600"/>
              <a:t>	1 operator(s) under root</a:t>
            </a:r>
          </a:p>
          <a:p>
            <a:endParaRPr lang="en-US" sz="1600"/>
          </a:p>
          <a:p>
            <a:r>
              <a:rPr lang="en-US" sz="1600"/>
              <a:t>       |ROOT:EMIT Operator</a:t>
            </a:r>
          </a:p>
          <a:p>
            <a:r>
              <a:rPr lang="en-US" sz="1600"/>
              <a:t>       |</a:t>
            </a:r>
          </a:p>
          <a:p>
            <a:r>
              <a:rPr lang="en-US" sz="1600"/>
              <a:t>       |   |SCAN Operator</a:t>
            </a:r>
          </a:p>
          <a:p>
            <a:r>
              <a:rPr lang="en-US" sz="1600"/>
              <a:t>       |   |  FROM TABLE</a:t>
            </a:r>
          </a:p>
          <a:p>
            <a:r>
              <a:rPr lang="en-US" sz="1600"/>
              <a:t>       |   |  pt_tx</a:t>
            </a:r>
          </a:p>
          <a:p>
            <a:r>
              <a:rPr lang="en-US" sz="1600"/>
              <a:t>       |   |  Table Scan.</a:t>
            </a:r>
          </a:p>
          <a:p>
            <a:r>
              <a:rPr lang="en-US" sz="1600"/>
              <a:t>       |   |  Forward Scan.</a:t>
            </a:r>
          </a:p>
          <a:p>
            <a:r>
              <a:rPr lang="en-US" sz="1600"/>
              <a:t>       |   |  Positioning at start of table.</a:t>
            </a:r>
          </a:p>
          <a:p>
            <a:r>
              <a:rPr lang="en-US" sz="1600"/>
              <a:t>       |   |  Using I/O Size 16 Kbytes for data pages.</a:t>
            </a:r>
          </a:p>
          <a:p>
            <a:r>
              <a:rPr lang="en-US" sz="1600"/>
              <a:t>       |   |  With LRU Buffer Replacement Strategy for data pages.</a:t>
            </a:r>
          </a:p>
          <a:p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780573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20000" y="6408738"/>
            <a:ext cx="13938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72C9A0C5-4F24-4FB8-B58C-ACCA81DE0D2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Table Scan Output: </a:t>
            </a:r>
            <a:r>
              <a:rPr lang="en-US" b="0" dirty="0" smtClean="0">
                <a:solidFill>
                  <a:srgbClr val="EC7614"/>
                </a:solidFill>
                <a:effectLst/>
              </a:rPr>
              <a:t>UPDATE 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19800" y="2057400"/>
            <a:ext cx="2286000" cy="5842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EC7614"/>
                </a:solidFill>
                <a:latin typeface="Courier New" pitchFamily="49" charset="0"/>
              </a:rPr>
              <a:t>update</a:t>
            </a:r>
            <a:r>
              <a:rPr lang="en-US" sz="1600">
                <a:latin typeface="Courier New" pitchFamily="49" charset="0"/>
              </a:rPr>
              <a:t> pt_tx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set id = id + 1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181600" y="1676400"/>
            <a:ext cx="3124200" cy="369888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>
                <a:solidFill>
                  <a:schemeClr val="bg1"/>
                </a:solidFill>
                <a:latin typeface="Arial" pitchFamily="34" charset="0"/>
              </a:rPr>
              <a:t>SHOWPLAN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20000" y="6408738"/>
            <a:ext cx="13938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BDD8EC2E-43FE-44F3-B6B5-14746881C07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Table Scan Output: </a:t>
            </a:r>
            <a:r>
              <a:rPr lang="en-US" b="0" dirty="0" smtClean="0">
                <a:solidFill>
                  <a:srgbClr val="EC7614"/>
                </a:solidFill>
                <a:effectLst/>
              </a:rPr>
              <a:t>UPDATE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19800" y="1600200"/>
            <a:ext cx="2286000" cy="5842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EC7614"/>
                </a:solidFill>
                <a:latin typeface="Courier New" pitchFamily="49" charset="0"/>
              </a:rPr>
              <a:t>update</a:t>
            </a:r>
            <a:r>
              <a:rPr lang="en-US" sz="1600">
                <a:latin typeface="Courier New" pitchFamily="49" charset="0"/>
              </a:rPr>
              <a:t> pt_tx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set id = id + 1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181600" y="1219200"/>
            <a:ext cx="3124200" cy="369888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>
                <a:solidFill>
                  <a:schemeClr val="bg1"/>
                </a:solidFill>
                <a:latin typeface="Arial" pitchFamily="34" charset="0"/>
              </a:rPr>
              <a:t>SHOWPLAN OUTPUT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066800" y="1219200"/>
            <a:ext cx="72390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/>
          </a:p>
          <a:p>
            <a:r>
              <a:rPr lang="en-US" sz="1600"/>
              <a:t>    STEP 1</a:t>
            </a:r>
          </a:p>
          <a:p>
            <a:r>
              <a:rPr lang="en-US" sz="1600"/>
              <a:t>        The type of query is UPDATE.</a:t>
            </a:r>
          </a:p>
          <a:p>
            <a:r>
              <a:rPr lang="en-US" sz="1600"/>
              <a:t>	2 operator(s) under root</a:t>
            </a:r>
          </a:p>
          <a:p>
            <a:r>
              <a:rPr lang="en-US" sz="1600"/>
              <a:t>       |ROOT:EMIT Operator</a:t>
            </a:r>
          </a:p>
          <a:p>
            <a:r>
              <a:rPr lang="en-US" sz="1600"/>
              <a:t>       |</a:t>
            </a:r>
          </a:p>
          <a:p>
            <a:r>
              <a:rPr lang="en-US" sz="1600"/>
              <a:t>       |   |UPDATE Operator</a:t>
            </a:r>
          </a:p>
          <a:p>
            <a:r>
              <a:rPr lang="en-US" sz="1600"/>
              <a:t>       |   |  The update mode is direct.</a:t>
            </a:r>
          </a:p>
          <a:p>
            <a:r>
              <a:rPr lang="en-US" sz="1600"/>
              <a:t>       |   |</a:t>
            </a:r>
          </a:p>
          <a:p>
            <a:r>
              <a:rPr lang="en-US" sz="1600"/>
              <a:t>       |   |   |SCAN Operator</a:t>
            </a:r>
          </a:p>
          <a:p>
            <a:r>
              <a:rPr lang="en-US" sz="1600"/>
              <a:t>       |   |   |  FROM TABLE</a:t>
            </a:r>
          </a:p>
          <a:p>
            <a:r>
              <a:rPr lang="en-US" sz="1600"/>
              <a:t>       |   |   |  pt_tx</a:t>
            </a:r>
          </a:p>
          <a:p>
            <a:r>
              <a:rPr lang="en-US" sz="1600"/>
              <a:t>       |   |   |  Table Scan.</a:t>
            </a:r>
          </a:p>
          <a:p>
            <a:r>
              <a:rPr lang="en-US" sz="1600"/>
              <a:t>       |   |   |  Forward Scan.</a:t>
            </a:r>
          </a:p>
          <a:p>
            <a:r>
              <a:rPr lang="en-US" sz="1600"/>
              <a:t>       |   |   |  Positioning at start of table.</a:t>
            </a:r>
          </a:p>
          <a:p>
            <a:r>
              <a:rPr lang="en-US" sz="1600"/>
              <a:t>       |   |   |  Using I/O Size 16 Kbytes for data pages.</a:t>
            </a:r>
          </a:p>
          <a:p>
            <a:r>
              <a:rPr lang="en-US" sz="1600"/>
              <a:t>       |   |   |  With LRU Buffer Replacement Strategy for data pages.</a:t>
            </a:r>
          </a:p>
          <a:p>
            <a:r>
              <a:rPr lang="en-US" sz="1600"/>
              <a:t>       |   |</a:t>
            </a:r>
          </a:p>
          <a:p>
            <a:r>
              <a:rPr lang="en-US" sz="1600"/>
              <a:t>       |   |  TO TABLE</a:t>
            </a:r>
          </a:p>
          <a:p>
            <a:r>
              <a:rPr lang="en-US" sz="1600"/>
              <a:t>       |   |  pt_tx</a:t>
            </a:r>
          </a:p>
          <a:p>
            <a:r>
              <a:rPr lang="en-US" sz="1600"/>
              <a:t>       |   |  Using I/O Size 2 Kbytes for data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981200"/>
            <a:ext cx="7620000" cy="838200"/>
          </a:xfrm>
        </p:spPr>
        <p:txBody>
          <a:bodyPr/>
          <a:lstStyle/>
          <a:p>
            <a:pPr marL="914400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000" smtClean="0"/>
              <a:t>Use </a:t>
            </a:r>
            <a:r>
              <a:rPr lang="en-US" sz="2000" smtClean="0">
                <a:solidFill>
                  <a:srgbClr val="EC7614"/>
                </a:solidFill>
              </a:rPr>
              <a:t>SET STATISTICS IO ON </a:t>
            </a:r>
            <a:r>
              <a:rPr lang="en-US" sz="2000" smtClean="0"/>
              <a:t>to verify what actually happens when the query executes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08738"/>
            <a:ext cx="21558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39A07454-86D5-4684-821B-5F64E25D8B3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Optimization vs. Execution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914400" y="1584325"/>
            <a:ext cx="78486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Scans</a:t>
            </a:r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 planned at optimization may not happen</a:t>
            </a:r>
            <a:endParaRPr lang="en-US"/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1447800" y="3581400"/>
            <a:ext cx="4495800" cy="369888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update pt_tx set id = id + 1</a:t>
            </a:r>
          </a:p>
        </p:txBody>
      </p:sp>
      <p:sp>
        <p:nvSpPr>
          <p:cNvPr id="38919" name="Text Box 11"/>
          <p:cNvSpPr txBox="1">
            <a:spLocks noChangeArrowheads="1"/>
          </p:cNvSpPr>
          <p:nvPr/>
        </p:nvSpPr>
        <p:spPr bwMode="auto">
          <a:xfrm>
            <a:off x="914400" y="2971800"/>
            <a:ext cx="6477000" cy="338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Example 1 (scan planned and executed)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033463"/>
            <a:ext cx="89154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39939" name="Text Box 6"/>
          <p:cNvSpPr>
            <a:spLocks noGrp="1" noChangeArrowheads="1"/>
          </p:cNvSpPr>
          <p:nvPr>
            <p:ph sz="half" idx="1"/>
          </p:nvPr>
        </p:nvSpPr>
        <p:spPr>
          <a:xfrm>
            <a:off x="5791200" y="1295400"/>
            <a:ext cx="3124200" cy="381000"/>
          </a:xfr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</a:ln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2000" smtClean="0">
                <a:solidFill>
                  <a:schemeClr val="bg1"/>
                </a:solidFill>
              </a:rPr>
              <a:t>STATISTICS IO OUTPUT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408738"/>
            <a:ext cx="1927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BD99E705-363E-4ED5-A1DD-CEC16A40471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Optimization vs. Execution</a:t>
            </a:r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7467600" y="5105400"/>
            <a:ext cx="1071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" pitchFamily="34" charset="0"/>
              </a:rPr>
              <a:t>Slide 2 of 5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4419600" y="1752600"/>
            <a:ext cx="4495800" cy="369888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update pt_tx set id = id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ChangeArrowheads="1"/>
          </p:cNvSpPr>
          <p:nvPr/>
        </p:nvSpPr>
        <p:spPr bwMode="auto">
          <a:xfrm>
            <a:off x="609600" y="1219200"/>
            <a:ext cx="8305800" cy="461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/>
          </a:p>
          <a:p>
            <a:r>
              <a:rPr lang="en-US" sz="1400"/>
              <a:t>    STEP 1</a:t>
            </a:r>
          </a:p>
          <a:p>
            <a:r>
              <a:rPr lang="en-US" sz="1400"/>
              <a:t>        The type of query is UPDATE.</a:t>
            </a:r>
          </a:p>
          <a:p>
            <a:r>
              <a:rPr lang="en-US" sz="1400"/>
              <a:t>	2 operator(s) under root</a:t>
            </a:r>
          </a:p>
          <a:p>
            <a:r>
              <a:rPr lang="en-US" sz="1400"/>
              <a:t>       |ROOT:EMIT Operator</a:t>
            </a:r>
          </a:p>
          <a:p>
            <a:r>
              <a:rPr lang="en-US" sz="1400"/>
              <a:t>       |</a:t>
            </a:r>
          </a:p>
          <a:p>
            <a:r>
              <a:rPr lang="en-US" sz="1400"/>
              <a:t>       |   |UPDATE Operator</a:t>
            </a:r>
          </a:p>
          <a:p>
            <a:r>
              <a:rPr lang="en-US" sz="1400"/>
              <a:t>       |   |  The update mode is direct.</a:t>
            </a:r>
          </a:p>
          <a:p>
            <a:r>
              <a:rPr lang="en-US" sz="1400"/>
              <a:t>       |   |</a:t>
            </a:r>
          </a:p>
          <a:p>
            <a:r>
              <a:rPr lang="en-US" sz="1400"/>
              <a:t>       |   |   |SCAN Operator</a:t>
            </a:r>
          </a:p>
          <a:p>
            <a:r>
              <a:rPr lang="en-US" sz="1400"/>
              <a:t>       |   |   |  FROM TABLE</a:t>
            </a:r>
          </a:p>
          <a:p>
            <a:r>
              <a:rPr lang="en-US" sz="1400"/>
              <a:t>       |   |   |  pt_tx</a:t>
            </a:r>
          </a:p>
          <a:p>
            <a:r>
              <a:rPr lang="en-US" sz="1400"/>
              <a:t>       |   |   |  Table Scan.</a:t>
            </a:r>
          </a:p>
          <a:p>
            <a:r>
              <a:rPr lang="en-US" sz="1400"/>
              <a:t>       |   |   |  Forward Scan.</a:t>
            </a:r>
          </a:p>
          <a:p>
            <a:r>
              <a:rPr lang="en-US" sz="1400"/>
              <a:t>       |   |   |  Positioning at start of table.</a:t>
            </a:r>
          </a:p>
          <a:p>
            <a:r>
              <a:rPr lang="en-US" sz="1400"/>
              <a:t>       |   |   |  Using I/O Size 16 Kbytes for data pages.</a:t>
            </a:r>
          </a:p>
          <a:p>
            <a:r>
              <a:rPr lang="en-US" sz="1400"/>
              <a:t>       |   |   |  With LRU Buffer Replacement Strategy for data pages.</a:t>
            </a:r>
          </a:p>
          <a:p>
            <a:r>
              <a:rPr lang="en-US" sz="1400"/>
              <a:t>       |   |</a:t>
            </a:r>
          </a:p>
          <a:p>
            <a:r>
              <a:rPr lang="en-US" sz="1400"/>
              <a:t>       |   |  TO TABLE</a:t>
            </a:r>
          </a:p>
          <a:p>
            <a:r>
              <a:rPr lang="en-US" sz="1400"/>
              <a:t>       |   |  pt_tx</a:t>
            </a:r>
          </a:p>
          <a:p>
            <a:r>
              <a:rPr lang="en-US" sz="1400"/>
              <a:t>       |   |  Using I/O Size 2 Kbytes for data pages.</a:t>
            </a:r>
          </a:p>
        </p:txBody>
      </p:sp>
      <p:sp>
        <p:nvSpPr>
          <p:cNvPr id="40963" name="Text Box 6"/>
          <p:cNvSpPr>
            <a:spLocks noGrp="1" noChangeArrowheads="1"/>
          </p:cNvSpPr>
          <p:nvPr>
            <p:ph sz="half" idx="1"/>
          </p:nvPr>
        </p:nvSpPr>
        <p:spPr>
          <a:xfrm>
            <a:off x="5791200" y="1219200"/>
            <a:ext cx="3124200" cy="381000"/>
          </a:xfr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</a:ln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2000" smtClean="0">
                <a:solidFill>
                  <a:schemeClr val="bg1"/>
                </a:solidFill>
              </a:rPr>
              <a:t>STATISTICS IO OUTPUT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408738"/>
            <a:ext cx="1927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408A37FA-021C-480A-952F-D156FAD85A6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Optimization vs. Execution</a:t>
            </a:r>
          </a:p>
        </p:txBody>
      </p: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4419600" y="1752600"/>
            <a:ext cx="4495800" cy="369888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update pt_tx set id = id + 1</a:t>
            </a:r>
          </a:p>
        </p:txBody>
      </p:sp>
      <p:sp>
        <p:nvSpPr>
          <p:cNvPr id="40967" name="TextBox 9"/>
          <p:cNvSpPr txBox="1">
            <a:spLocks noChangeArrowheads="1"/>
          </p:cNvSpPr>
          <p:nvPr/>
        </p:nvSpPr>
        <p:spPr bwMode="auto">
          <a:xfrm>
            <a:off x="3886200" y="2667000"/>
            <a:ext cx="5029200" cy="144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100"/>
          </a:p>
          <a:p>
            <a:endParaRPr lang="en-US" sz="1100"/>
          </a:p>
          <a:p>
            <a:r>
              <a:rPr lang="en-US" sz="1100"/>
              <a:t>Table: pt_tx scan count 1, logical reads: (regular=6 apf=0 total=6), physical reads: (regular=0 apf=0 total=0), apf IOs used=0</a:t>
            </a:r>
          </a:p>
          <a:p>
            <a:r>
              <a:rPr lang="en-US" sz="1100"/>
              <a:t>Table: pt_tx scan count 0, logical reads: (regular=0 apf=0 total=0), physical reads: (regular=0 apf=0 total=0), apf IOs used=0</a:t>
            </a:r>
          </a:p>
          <a:p>
            <a:r>
              <a:rPr lang="en-US" sz="1100"/>
              <a:t>Total writes for this command: 9</a:t>
            </a:r>
          </a:p>
          <a:p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6963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781800" y="6408738"/>
            <a:ext cx="22320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3398BE27-6E6B-4C93-9C51-2C3AF2C7BAD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Optimization vs. Execution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58000" y="2362200"/>
            <a:ext cx="2036763" cy="6953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update pt_tx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set id = id + 1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where 1 = 2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6858000" y="1981200"/>
            <a:ext cx="2057400" cy="4000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SHOWPLAN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500063" y="1609725"/>
            <a:ext cx="74676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Example 2  (scan planned but not executed)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914400" y="1447800"/>
            <a:ext cx="7162800" cy="504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/>
          </a:p>
          <a:p>
            <a:r>
              <a:rPr lang="en-US" sz="1400"/>
              <a:t>    STEP 1</a:t>
            </a:r>
          </a:p>
          <a:p>
            <a:r>
              <a:rPr lang="en-US" sz="1400"/>
              <a:t>        The type of query is UPDATE.</a:t>
            </a:r>
          </a:p>
          <a:p>
            <a:endParaRPr lang="en-US" sz="1400"/>
          </a:p>
          <a:p>
            <a:r>
              <a:rPr lang="en-US" sz="1400"/>
              <a:t>	2 operator(s) under root</a:t>
            </a:r>
          </a:p>
          <a:p>
            <a:endParaRPr lang="en-US" sz="1400"/>
          </a:p>
          <a:p>
            <a:r>
              <a:rPr lang="en-US" sz="1400"/>
              <a:t>       |ROOT:EMIT Operator</a:t>
            </a:r>
          </a:p>
          <a:p>
            <a:r>
              <a:rPr lang="en-US" sz="1400"/>
              <a:t>       |</a:t>
            </a:r>
          </a:p>
          <a:p>
            <a:r>
              <a:rPr lang="en-US" sz="1400"/>
              <a:t>       |   |UPDATE Operator</a:t>
            </a:r>
          </a:p>
          <a:p>
            <a:r>
              <a:rPr lang="en-US" sz="1400"/>
              <a:t>       |   |  The update mode is direct.</a:t>
            </a:r>
          </a:p>
          <a:p>
            <a:r>
              <a:rPr lang="en-US" sz="1400"/>
              <a:t>       |   |</a:t>
            </a:r>
          </a:p>
          <a:p>
            <a:r>
              <a:rPr lang="en-US" sz="1400"/>
              <a:t>       |   |   |SCAN Operator</a:t>
            </a:r>
          </a:p>
          <a:p>
            <a:r>
              <a:rPr lang="en-US" sz="1400"/>
              <a:t>       |   |   |  FROM TABLE</a:t>
            </a:r>
          </a:p>
          <a:p>
            <a:r>
              <a:rPr lang="en-US" sz="1400"/>
              <a:t>       |   |   |  pt_tx</a:t>
            </a:r>
          </a:p>
          <a:p>
            <a:r>
              <a:rPr lang="en-US" sz="1400"/>
              <a:t>       |   |   |  Table Scan.</a:t>
            </a:r>
          </a:p>
          <a:p>
            <a:r>
              <a:rPr lang="en-US" sz="1400"/>
              <a:t>       |   |   |  Forward Scan.</a:t>
            </a:r>
          </a:p>
          <a:p>
            <a:r>
              <a:rPr lang="en-US" sz="1400"/>
              <a:t>       |   |   |  Positioning at start of table.</a:t>
            </a:r>
          </a:p>
          <a:p>
            <a:r>
              <a:rPr lang="en-US" sz="1400"/>
              <a:t>       |   |   |  Using I/O Size 16 Kbytes for data pages.</a:t>
            </a:r>
          </a:p>
          <a:p>
            <a:r>
              <a:rPr lang="en-US" sz="1400"/>
              <a:t>       |   |   |  With LRU Buffer Replacement Strategy for data pages.</a:t>
            </a:r>
          </a:p>
          <a:p>
            <a:r>
              <a:rPr lang="en-US" sz="1400"/>
              <a:t>       |   |</a:t>
            </a:r>
          </a:p>
          <a:p>
            <a:r>
              <a:rPr lang="en-US" sz="1400"/>
              <a:t>       |   |  TO TABLE</a:t>
            </a:r>
          </a:p>
          <a:p>
            <a:r>
              <a:rPr lang="en-US" sz="1400"/>
              <a:t>       |   |  pt_tx</a:t>
            </a:r>
          </a:p>
          <a:p>
            <a:r>
              <a:rPr lang="en-US" sz="1400"/>
              <a:t>       |   |  Using I/O Size 2 Kbytes for data pages.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781800" y="6408738"/>
            <a:ext cx="22320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CD8DC529-3EA6-4784-88B0-D66B8637345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Optimization vs. Execution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6019800" y="1828800"/>
            <a:ext cx="2036763" cy="6953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update pt_tx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set id = id + 1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where 1 = 2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6019800" y="1447800"/>
            <a:ext cx="2057400" cy="4000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SHOWPLAN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3657600" y="3810000"/>
            <a:ext cx="4191000" cy="708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Example 2 </a:t>
            </a:r>
            <a:br>
              <a:rPr lang="en-US" sz="2000" b="1">
                <a:solidFill>
                  <a:srgbClr val="C00000"/>
                </a:solidFill>
                <a:latin typeface="Arial" pitchFamily="34" charset="0"/>
              </a:rPr>
            </a:br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 (scan planned but not executed)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886200"/>
            <a:ext cx="7772400" cy="1676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In this example, the optimizer still plans a table scan even though the </a:t>
            </a:r>
            <a:r>
              <a:rPr lang="en-US" smtClean="0">
                <a:solidFill>
                  <a:srgbClr val="EC7614"/>
                </a:solidFill>
              </a:rPr>
              <a:t>WHERE </a:t>
            </a:r>
            <a:r>
              <a:rPr lang="en-US" smtClean="0"/>
              <a:t>clause short-circuits the query at execution time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/>
              <a:t>Use </a:t>
            </a:r>
            <a:r>
              <a:rPr lang="en-US" smtClean="0">
                <a:solidFill>
                  <a:srgbClr val="EC7614"/>
                </a:solidFill>
              </a:rPr>
              <a:t>STATISTICS IO </a:t>
            </a:r>
            <a:r>
              <a:rPr lang="en-US" smtClean="0"/>
              <a:t>output to verify a scan really happened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96200" y="6408738"/>
            <a:ext cx="1317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9254FEA6-D506-4737-9F88-2E04DAACE60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Optimization vs. Execution </a:t>
            </a:r>
            <a:br>
              <a:rPr lang="en-US" b="0" dirty="0" smtClean="0">
                <a:effectLst/>
              </a:rPr>
            </a:br>
            <a:r>
              <a:rPr lang="en-US" sz="3200" b="0" dirty="0" smtClean="0">
                <a:effectLst/>
              </a:rPr>
              <a:t>Continued</a:t>
            </a:r>
            <a:endParaRPr lang="en-US" b="0" dirty="0" smtClean="0">
              <a:effectLst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1697038" cy="4254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STATISTICS</a:t>
            </a:r>
          </a:p>
        </p:txBody>
      </p:sp>
      <p:sp>
        <p:nvSpPr>
          <p:cNvPr id="44038" name="TextBox 7"/>
          <p:cNvSpPr txBox="1">
            <a:spLocks noChangeArrowheads="1"/>
          </p:cNvSpPr>
          <p:nvPr/>
        </p:nvSpPr>
        <p:spPr bwMode="auto">
          <a:xfrm>
            <a:off x="838200" y="2438400"/>
            <a:ext cx="80010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EC7614"/>
                </a:solidFill>
              </a:rPr>
              <a:t>Table: pt_tx scan count </a:t>
            </a:r>
            <a:r>
              <a:rPr lang="en-US" sz="1400"/>
              <a:t>1, logical reads: (regular=6 apf=0 total=6), physical reads: (regular=0 apf=0 total=0), apf IOs used=0</a:t>
            </a:r>
          </a:p>
          <a:p>
            <a:r>
              <a:rPr lang="en-US" sz="1400">
                <a:solidFill>
                  <a:srgbClr val="EC7614"/>
                </a:solidFill>
              </a:rPr>
              <a:t>Table: pt_tx scan count 0, </a:t>
            </a:r>
            <a:r>
              <a:rPr lang="en-US" sz="1400"/>
              <a:t>logical reads: (regular=0 apf=0 total=0), physical reads: (regular=0 apf=0 total=0), apf IOs used=0</a:t>
            </a:r>
          </a:p>
          <a:p>
            <a:r>
              <a:rPr lang="en-US" sz="1400"/>
              <a:t>Total writes for this command: 9</a:t>
            </a:r>
          </a:p>
          <a:p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772400" cy="11049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0" dirty="0" smtClean="0">
                <a:effectLst/>
              </a:rPr>
              <a:t>Acknowledgements</a:t>
            </a:r>
            <a:endParaRPr lang="en-US" sz="4000" b="0" dirty="0" smtClean="0">
              <a:effectLst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71600"/>
            <a:ext cx="4114800" cy="2514600"/>
          </a:xfrm>
        </p:spPr>
        <p:txBody>
          <a:bodyPr/>
          <a:lstStyle/>
          <a:p>
            <a:pPr eaLnBrk="1" hangingPunct="1"/>
            <a:r>
              <a:rPr lang="en-US" sz="1400" dirty="0" smtClean="0"/>
              <a:t>Sybase Adaptive Server is a trademark of Sybase Inc.</a:t>
            </a:r>
          </a:p>
          <a:p>
            <a:pPr eaLnBrk="1" hangingPunct="1"/>
            <a:r>
              <a:rPr lang="en-US" sz="1400" dirty="0" smtClean="0"/>
              <a:t>This presentation is copyrighted. </a:t>
            </a:r>
          </a:p>
          <a:p>
            <a:pPr eaLnBrk="1" hangingPunct="1"/>
            <a:r>
              <a:rPr lang="en-US" sz="1400" dirty="0" smtClean="0"/>
              <a:t>This presentation is not for re-sale</a:t>
            </a:r>
          </a:p>
          <a:p>
            <a:pPr eaLnBrk="1" hangingPunct="1"/>
            <a:r>
              <a:rPr lang="en-US" sz="1400" dirty="0" smtClean="0"/>
              <a:t>This presentation shall not be used or modified without express written consent of Soaring Eagle Consulting, Inc.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0F98FF99-4BDB-4367-8268-19078EF16E1B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3" name="ClipArt Placeholder 2"/>
          <p:cNvPicPr>
            <a:picLocks noGrp="1" noChangeAspect="1"/>
          </p:cNvPicPr>
          <p:nvPr>
            <p:ph type="clipArt"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3773424" cy="25603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486400"/>
            <a:ext cx="3657600" cy="1487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2895600"/>
            <a:ext cx="3962400" cy="17526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Index types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Optimizer selection criteria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When indexes slow access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Index statistics and usage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543800" y="6408738"/>
            <a:ext cx="14700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2039BEE7-742D-43CB-ABD1-144846495E6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Index Selection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905000" y="2133600"/>
            <a:ext cx="99218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229600" cy="3657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Adaptive Server provides three types of indexes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EC7614"/>
                </a:solidFill>
              </a:rPr>
              <a:t>Clustered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EC7614"/>
                </a:solidFill>
              </a:rPr>
              <a:t>Nonclustered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EC7614"/>
                </a:solidFill>
              </a:rPr>
              <a:t>Full text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One clustered index per table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 is maintained in clustered index order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248 </a:t>
            </a:r>
            <a:r>
              <a:rPr lang="en-US" dirty="0" smtClean="0">
                <a:solidFill>
                  <a:srgbClr val="EC7614"/>
                </a:solidFill>
              </a:rPr>
              <a:t>nonclustered</a:t>
            </a:r>
            <a:r>
              <a:rPr lang="en-US" dirty="0" smtClean="0"/>
              <a:t> indexes per table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EC7614"/>
                </a:solidFill>
              </a:rPr>
              <a:t>Nonclustered</a:t>
            </a:r>
            <a:r>
              <a:rPr lang="en-US" dirty="0" smtClean="0"/>
              <a:t> indexes maintain pointers to rows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EC7614"/>
                </a:solidFill>
              </a:rPr>
              <a:t>Full text </a:t>
            </a:r>
            <a:r>
              <a:rPr lang="en-US" dirty="0" smtClean="0"/>
              <a:t>is beyond scope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315200" y="6408738"/>
            <a:ext cx="1698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B9556195-9D5E-428C-A1B6-D6C8D75B568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dirty="0" smtClean="0">
                <a:effectLst/>
              </a:rPr>
              <a:t>Index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31670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Indexes are balanced b-tree type structures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An index may contain between 1 and 31 columns, but the total index entry width must be no greater than </a:t>
            </a:r>
            <a:br>
              <a:rPr lang="en-US" smtClean="0"/>
            </a:br>
            <a:r>
              <a:rPr lang="en-US" smtClean="0"/>
              <a:t>600 bytes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Text, image and bit columns can be indexed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Indexes are maintained and used internally by the server to improve performance or to enforce uniqueness</a:t>
            </a:r>
          </a:p>
          <a:p>
            <a:pPr lvl="1" eaLnBrk="1" hangingPunct="1"/>
            <a:r>
              <a:rPr lang="en-US" smtClean="0"/>
              <a:t>The application programmer does not usually refer to indexes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315200" y="6408738"/>
            <a:ext cx="1698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7053062A-62F1-4994-8C87-B090AD3FC45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dirty="0" smtClean="0">
                <a:effectLst/>
              </a:rPr>
              <a:t>Index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200400" cy="3962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Here, we’re clustered on last name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With a clustered index, there will be one entry on the last intermediate index level page for each data page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The data page is the leaf or bottom level of the index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67600" y="6408738"/>
            <a:ext cx="1546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71B4F9F7-8C10-4938-9C9A-4E2C1E03C8D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Clustered Index </a:t>
            </a:r>
            <a:r>
              <a:rPr lang="en-US" b="0" dirty="0" smtClean="0">
                <a:effectLst/>
              </a:rPr>
              <a:t>Mechanism</a:t>
            </a:r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600200"/>
            <a:ext cx="4953000" cy="468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2667000" cy="43434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Here, we have a nonclustered index on first name</a:t>
            </a:r>
          </a:p>
          <a:p>
            <a:pPr marL="365760" indent="-256032" eaLnBrk="1" fontAlgn="auto" hangingPunct="1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The nonclustered index has an extra, leaf level for </a:t>
            </a:r>
            <a:br>
              <a:rPr lang="en-US" dirty="0" smtClean="0"/>
            </a:br>
            <a:r>
              <a:rPr lang="en-US" dirty="0" smtClean="0"/>
              <a:t>page / row pointers </a:t>
            </a:r>
          </a:p>
          <a:p>
            <a:pPr marL="365760" indent="-256032" eaLnBrk="1" fontAlgn="auto" hangingPunct="1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Nonclustered indexes do not affect data placement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96200" y="6408738"/>
            <a:ext cx="1317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73031BF2-5BCE-448C-B57A-759A65D655D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err="1" smtClean="0">
                <a:solidFill>
                  <a:srgbClr val="EC7614"/>
                </a:solidFill>
                <a:effectLst/>
              </a:rPr>
              <a:t>Nonclustered</a:t>
            </a:r>
            <a:r>
              <a:rPr lang="en-US" b="0" dirty="0" smtClean="0">
                <a:effectLst/>
              </a:rPr>
              <a:t> Index Mechanism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76400"/>
            <a:ext cx="5416550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A</a:t>
            </a:r>
            <a:r>
              <a:rPr lang="en-US" b="1" smtClean="0"/>
              <a:t> </a:t>
            </a:r>
            <a:r>
              <a:rPr lang="en-US" i="1" smtClean="0">
                <a:solidFill>
                  <a:srgbClr val="EC7614"/>
                </a:solidFill>
              </a:rPr>
              <a:t>clustered index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tends to be 1 I/O faster than a </a:t>
            </a:r>
            <a:r>
              <a:rPr lang="en-US" i="1" smtClean="0">
                <a:solidFill>
                  <a:srgbClr val="EC7614"/>
                </a:solidFill>
              </a:rPr>
              <a:t>nonclustered index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for a single-row lookup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smtClean="0">
                <a:solidFill>
                  <a:srgbClr val="EC7614"/>
                </a:solidFill>
              </a:rPr>
              <a:t>Clustered indexes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are excellent for retrieving ranges of data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smtClean="0">
                <a:solidFill>
                  <a:srgbClr val="EC7614"/>
                </a:solidFill>
              </a:rPr>
              <a:t>Clustered indexes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are excellent for queries with </a:t>
            </a:r>
            <a:br>
              <a:rPr lang="en-US" smtClean="0"/>
            </a:br>
            <a:r>
              <a:rPr lang="en-US" smtClean="0"/>
              <a:t>order by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smtClean="0">
                <a:solidFill>
                  <a:srgbClr val="EC7614"/>
                </a:solidFill>
              </a:rPr>
              <a:t>Nonclustered indexes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are a bit slower, take up much more disk space, but are the next best alternative to a table scan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smtClean="0">
                <a:solidFill>
                  <a:srgbClr val="EC7614"/>
                </a:solidFill>
              </a:rPr>
              <a:t>Nonclustered indexes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may cover the query for maximal retrieval speed; For some queries; covered queries, </a:t>
            </a:r>
            <a:r>
              <a:rPr lang="en-US" i="1" smtClean="0">
                <a:solidFill>
                  <a:srgbClr val="EC7614"/>
                </a:solidFill>
              </a:rPr>
              <a:t>nonclustered indexes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can be faster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781800" y="6408738"/>
            <a:ext cx="22320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0C9229B1-85A9-4A2B-9E0A-6BE045D2419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Clustered</a:t>
            </a:r>
            <a:r>
              <a:rPr lang="en-US" dirty="0" smtClean="0">
                <a:effectLst/>
              </a:rPr>
              <a:t> vs. </a:t>
            </a:r>
            <a:r>
              <a:rPr lang="en-US" dirty="0" err="1" smtClean="0">
                <a:solidFill>
                  <a:srgbClr val="EC7614"/>
                </a:solidFill>
                <a:effectLst/>
              </a:rPr>
              <a:t>Nonclustered</a:t>
            </a:r>
            <a:endParaRPr lang="en-US" i="1" dirty="0" smtClean="0">
              <a:solidFill>
                <a:srgbClr val="EC761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primary key is a logical concept, not a physical concept</a:t>
            </a:r>
          </a:p>
          <a:p>
            <a:pPr eaLnBrk="1" hangingPunct="1"/>
            <a:r>
              <a:rPr lang="en-US" dirty="0" smtClean="0"/>
              <a:t>Indexes are physical concepts, not logical concepts</a:t>
            </a:r>
          </a:p>
          <a:p>
            <a:pPr eaLnBrk="1" hangingPunct="1"/>
            <a:r>
              <a:rPr lang="en-US" dirty="0" smtClean="0"/>
              <a:t>There is a strong correlation between the logical concept of a key and the physical concept of an index</a:t>
            </a:r>
          </a:p>
          <a:p>
            <a:pPr eaLnBrk="1" hangingPunct="1"/>
            <a:r>
              <a:rPr lang="en-US" dirty="0" smtClean="0"/>
              <a:t>By default, when you define relationships as part of table design, you will build indexes to support the joins / lookups</a:t>
            </a:r>
          </a:p>
          <a:p>
            <a:pPr eaLnBrk="1" hangingPunct="1"/>
            <a:r>
              <a:rPr lang="en-US" dirty="0" smtClean="0"/>
              <a:t>By default, when you define a primary key, you will create a unique clustered index on the table</a:t>
            </a:r>
          </a:p>
          <a:p>
            <a:pPr lvl="1" eaLnBrk="1" hangingPunct="1"/>
            <a:r>
              <a:rPr lang="en-US" dirty="0" smtClean="0"/>
              <a:t>Unique is good, clustered isn’t always good</a:t>
            </a:r>
          </a:p>
          <a:p>
            <a:pPr eaLnBrk="1" hangingPunct="1"/>
            <a:r>
              <a:rPr lang="en-US" dirty="0" smtClean="0"/>
              <a:t>When you define a clustered index, the server </a:t>
            </a:r>
            <a:r>
              <a:rPr lang="en-US" i="1" dirty="0" smtClean="0"/>
              <a:t>automatically</a:t>
            </a:r>
            <a:r>
              <a:rPr lang="en-US" dirty="0" smtClean="0"/>
              <a:t> appends the key column(s) (plus a unique identifier, if necessary) to the nonclustered indexes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Primary Key vs. Clustering</a:t>
            </a:r>
            <a:br>
              <a:rPr lang="en-US" sz="4000" smtClean="0"/>
            </a:br>
            <a:r>
              <a:rPr lang="en-US" sz="4000" smtClean="0"/>
              <a:t>vs. Nonclustering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Page 6 - </a:t>
            </a:r>
            <a:fld id="{2A1E817F-216F-4592-9272-1F253FDDC30A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90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315200" cy="2057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During the index selection phase of optimization the optimizer decides which (if any) indexes best resolve the query</a:t>
            </a:r>
          </a:p>
          <a:p>
            <a:pPr lvl="1" eaLnBrk="1" hangingPunct="1"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Identify which indexes match the where clauses</a:t>
            </a:r>
          </a:p>
          <a:p>
            <a:pPr lvl="1" eaLnBrk="1" hangingPunct="1"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Estimate rows to be returned</a:t>
            </a:r>
          </a:p>
          <a:p>
            <a:pPr lvl="1" eaLnBrk="1" hangingPunct="1"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Estimate page reads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781800" y="6408738"/>
            <a:ext cx="22320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BAEB48B6-76CC-4315-BA31-1E6AA3B7052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Optimizer Selection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2057400"/>
            <a:ext cx="7772400" cy="3505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1800" dirty="0" smtClean="0"/>
              <a:t>Indexes must correspond with </a:t>
            </a:r>
            <a:r>
              <a:rPr lang="en-US" sz="1800" dirty="0" smtClean="0">
                <a:solidFill>
                  <a:srgbClr val="EC7614"/>
                </a:solidFill>
              </a:rPr>
              <a:t>SARGs.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1800" dirty="0" smtClean="0"/>
              <a:t>Useful indexes will specify a row or rows or set bounds for the result set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1800" dirty="0" smtClean="0"/>
              <a:t>An index may be used if at least the first column of the index matches the </a:t>
            </a:r>
            <a:r>
              <a:rPr lang="en-US" sz="1800" dirty="0" smtClean="0">
                <a:solidFill>
                  <a:srgbClr val="EC7614"/>
                </a:solidFill>
              </a:rPr>
              <a:t>SARG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1600200" y="3276600"/>
            <a:ext cx="3810000" cy="609600"/>
          </a:xfrm>
          <a:ln w="6350"/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EC7614"/>
                </a:solidFill>
                <a:latin typeface="Courier New" pitchFamily="49" charset="0"/>
              </a:rPr>
              <a:t>where dob between '3/3/1941' and '4/4/65'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467600" y="6408738"/>
            <a:ext cx="1546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7D922F0A-E8B7-4981-990E-F6715F5CDA8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SARG</a:t>
            </a:r>
            <a:r>
              <a:rPr lang="en-US" b="0" dirty="0" smtClean="0">
                <a:effectLst/>
              </a:rPr>
              <a:t>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2438400"/>
            <a:ext cx="7848600" cy="3505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1800" smtClean="0"/>
              <a:t>Which of the following queries (if any) is helped by the index?</a:t>
            </a:r>
          </a:p>
        </p:txBody>
      </p:sp>
      <p:sp>
        <p:nvSpPr>
          <p:cNvPr id="53251" name="Text Box 7"/>
          <p:cNvSpPr>
            <a:spLocks noGrp="1" noChangeArrowheads="1"/>
          </p:cNvSpPr>
          <p:nvPr>
            <p:ph sz="half" idx="2"/>
          </p:nvPr>
        </p:nvSpPr>
        <p:spPr>
          <a:xfrm>
            <a:off x="609600" y="2971800"/>
            <a:ext cx="7315200" cy="2590800"/>
          </a:xfrm>
          <a:solidFill>
            <a:schemeClr val="bg1"/>
          </a:solidFill>
          <a:ln w="3175">
            <a:solidFill>
              <a:srgbClr val="000099"/>
            </a:solidFill>
          </a:ln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select * from authors 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where </a:t>
            </a:r>
            <a:r>
              <a:rPr lang="en-US" sz="1800" dirty="0" err="1">
                <a:latin typeface="Courier New" pitchFamily="49" charset="0"/>
              </a:rPr>
              <a:t>au_fname</a:t>
            </a:r>
            <a:r>
              <a:rPr lang="en-US" sz="1800" dirty="0">
                <a:latin typeface="Courier New" pitchFamily="49" charset="0"/>
              </a:rPr>
              <a:t> = 'Jim' and </a:t>
            </a:r>
            <a:r>
              <a:rPr lang="en-US" sz="1800" dirty="0" err="1">
                <a:latin typeface="Courier New" pitchFamily="49" charset="0"/>
              </a:rPr>
              <a:t>au_lname</a:t>
            </a:r>
            <a:r>
              <a:rPr lang="en-US" sz="1800" dirty="0">
                <a:latin typeface="Courier New" pitchFamily="49" charset="0"/>
              </a:rPr>
              <a:t> = 'Smith‘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select * from authors where </a:t>
            </a:r>
            <a:r>
              <a:rPr lang="en-US" sz="1800" dirty="0" err="1" smtClean="0">
                <a:latin typeface="Courier New" pitchFamily="49" charset="0"/>
              </a:rPr>
              <a:t>au_fname</a:t>
            </a:r>
            <a:r>
              <a:rPr lang="en-US" sz="1800" dirty="0" smtClean="0">
                <a:latin typeface="Courier New" pitchFamily="49" charset="0"/>
              </a:rPr>
              <a:t> = 'Jim‘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select * from authors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where </a:t>
            </a:r>
            <a:r>
              <a:rPr lang="en-US" sz="1800" dirty="0" err="1" smtClean="0">
                <a:latin typeface="Courier New" pitchFamily="49" charset="0"/>
              </a:rPr>
              <a:t>au_lname</a:t>
            </a:r>
            <a:r>
              <a:rPr lang="en-US" sz="1800" dirty="0" smtClean="0">
                <a:latin typeface="Courier New" pitchFamily="49" charset="0"/>
              </a:rPr>
              <a:t> = 'Smith' or </a:t>
            </a:r>
            <a:r>
              <a:rPr lang="en-US" sz="1800" dirty="0" err="1" smtClean="0">
                <a:latin typeface="Courier New" pitchFamily="49" charset="0"/>
              </a:rPr>
              <a:t>au_fname</a:t>
            </a:r>
            <a:r>
              <a:rPr lang="en-US" sz="1800" dirty="0" smtClean="0">
                <a:latin typeface="Courier New" pitchFamily="49" charset="0"/>
              </a:rPr>
              <a:t> = 'Jim'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696200" y="6408738"/>
            <a:ext cx="1317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F395C56D-AA7D-4D98-9A74-1BF73C6A334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SARG</a:t>
            </a:r>
            <a:r>
              <a:rPr lang="en-US" b="0" dirty="0" smtClean="0">
                <a:effectLst/>
              </a:rPr>
              <a:t> Matching (</a:t>
            </a:r>
            <a:r>
              <a:rPr lang="en-US" sz="3200" b="0" dirty="0" smtClean="0">
                <a:effectLst/>
              </a:rPr>
              <a:t>Continued)</a:t>
            </a:r>
            <a:endParaRPr lang="en-US" b="0" dirty="0" smtClean="0">
              <a:effectLst/>
            </a:endParaRPr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1066800" y="1600200"/>
            <a:ext cx="6934200" cy="369888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Create index a on authors(</a:t>
            </a:r>
            <a:r>
              <a:rPr lang="en-US" sz="1800" dirty="0" err="1" smtClean="0">
                <a:latin typeface="Courier New" pitchFamily="49" charset="0"/>
              </a:rPr>
              <a:t>au_lname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au_fname</a:t>
            </a:r>
            <a:r>
              <a:rPr lang="en-US" sz="1800" dirty="0" smtClean="0">
                <a:latin typeface="Courier New" pitchFamily="49" charset="0"/>
              </a:rPr>
              <a:t>)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About Soaring Eagle</a:t>
            </a:r>
            <a:endParaRPr lang="en-US" dirty="0"/>
          </a:p>
        </p:txBody>
      </p:sp>
      <p:pic>
        <p:nvPicPr>
          <p:cNvPr id="10" name="Picture 7" descr="Eagle and Glob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" y="228600"/>
            <a:ext cx="709613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2000" y="1149350"/>
            <a:ext cx="8001000" cy="1223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  <a:cs typeface="+mn-cs"/>
              </a:rPr>
              <a:t>Since 1997, Soaring Eagle Consulting has been helping enterprise clients improve their </a:t>
            </a:r>
            <a:r>
              <a:rPr lang="en-US" sz="1050" dirty="0" smtClean="0">
                <a:latin typeface="+mn-lt"/>
                <a:cs typeface="+mn-cs"/>
              </a:rPr>
              <a:t>overall system performance at </a:t>
            </a:r>
            <a:r>
              <a:rPr lang="en-US" sz="1050" dirty="0">
                <a:latin typeface="+mn-lt"/>
                <a:cs typeface="+mn-cs"/>
              </a:rPr>
              <a:t>the database tier, arguably the most volatile and critical component of distributed application architecture.  Our clients range in size from fledgling startups through Fortune 100 companies and leading financial institutions.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  <a:cs typeface="+mn-cs"/>
              </a:rPr>
              <a:t>Soaring Eagle has been a leader in software development, architecture, performance and tuning databases, while promoting mentoring and training all over the world for over a decade. Many of our employees, and partners have written books, speak at seminars about leading edge technologies. We have expertise in all business tiers, financial; health, manufacturing, government agencies and many ecommerce businesses.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2597150"/>
            <a:ext cx="1981200" cy="24314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Consulting</a:t>
            </a:r>
            <a:endParaRPr lang="en-US" b="1" dirty="0">
              <a:solidFill>
                <a:schemeClr val="bg1"/>
              </a:solidFill>
            </a:endParaRP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 smtClean="0"/>
              <a:t>Performance &amp; Tuning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 smtClean="0"/>
              <a:t>Data Performance </a:t>
            </a:r>
            <a:r>
              <a:rPr lang="en-US" sz="1200" dirty="0"/>
              <a:t>Management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 smtClean="0"/>
              <a:t>Emergency </a:t>
            </a:r>
            <a:r>
              <a:rPr lang="en-US" sz="1200" dirty="0"/>
              <a:t>Triage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Performance </a:t>
            </a:r>
            <a:r>
              <a:rPr lang="en-US" sz="1200" dirty="0" smtClean="0"/>
              <a:t>&amp; Security Audits</a:t>
            </a:r>
            <a:endParaRPr lang="en-US" sz="1200" dirty="0"/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Staff Augmentation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Project management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Database </a:t>
            </a:r>
            <a:r>
              <a:rPr lang="en-US" sz="1200" dirty="0" smtClean="0"/>
              <a:t>architecture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 smtClean="0"/>
              <a:t>Scalability assessment and planning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2597150"/>
            <a:ext cx="1981200" cy="15081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Training</a:t>
            </a:r>
            <a:endParaRPr lang="en-US" b="1" dirty="0">
              <a:solidFill>
                <a:schemeClr val="bg1"/>
              </a:solidFill>
            </a:endParaRP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Onsite/Web based</a:t>
            </a:r>
          </a:p>
          <a:p>
            <a:pPr marL="463550" lvl="1" indent="-1254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Microsoft</a:t>
            </a:r>
          </a:p>
          <a:p>
            <a:pPr marL="463550" lvl="1" indent="-1254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Sybase</a:t>
            </a:r>
          </a:p>
          <a:p>
            <a:pPr marL="463550" lvl="1" indent="-1254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 smtClean="0"/>
              <a:t>Oracle</a:t>
            </a:r>
            <a:endParaRPr lang="en-US" sz="1200" dirty="0"/>
          </a:p>
          <a:p>
            <a:pPr marL="463550" lvl="1" indent="-1254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 smtClean="0"/>
              <a:t>APM</a:t>
            </a:r>
            <a:endParaRPr lang="en-US" sz="1200" dirty="0"/>
          </a:p>
          <a:p>
            <a:pPr marL="463550" lvl="1" indent="-1254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Six Sigma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613025"/>
            <a:ext cx="1981200" cy="18466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Software</a:t>
            </a:r>
            <a:endParaRPr lang="en-US" sz="2000" b="1" dirty="0">
              <a:solidFill>
                <a:schemeClr val="bg1"/>
              </a:solidFill>
            </a:endParaRP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Application Performance Management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 smtClean="0"/>
              <a:t>Database performance accelerator</a:t>
            </a:r>
            <a:endParaRPr lang="en-US" sz="1200" dirty="0"/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Database </a:t>
            </a:r>
            <a:r>
              <a:rPr lang="en-US" sz="1200" dirty="0" smtClean="0"/>
              <a:t>performance management</a:t>
            </a:r>
            <a:endParaRPr lang="en-US" sz="1200" dirty="0"/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 smtClean="0"/>
              <a:t>Database Security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2597150"/>
            <a:ext cx="1981200" cy="218521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Managed Services</a:t>
            </a:r>
            <a:endParaRPr lang="en-US" sz="1400" b="1" dirty="0">
              <a:solidFill>
                <a:schemeClr val="bg1"/>
              </a:solidFill>
            </a:endParaRP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Remote Database Management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Performance management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Emergency db Service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Proactive mitigation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Problem notification 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Problem resolution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6427788"/>
            <a:ext cx="3810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9</a:t>
            </a:r>
            <a:endParaRPr lang="en-US" sz="14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7" name="Picture 15" descr="rp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943600"/>
            <a:ext cx="15240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8" descr="Expert Assist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5315" y="6425011"/>
            <a:ext cx="1447800" cy="37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9" descr="OverSight 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29215" y="5066665"/>
            <a:ext cx="2131754" cy="61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276600" y="4724400"/>
            <a:ext cx="1066800" cy="533400"/>
            <a:chOff x="4953000" y="4191000"/>
            <a:chExt cx="1524000" cy="1338377"/>
          </a:xfrm>
        </p:grpSpPr>
        <p:pic>
          <p:nvPicPr>
            <p:cNvPr id="21" name="Picture 21" descr="911 -2.jp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53000" y="4191000"/>
              <a:ext cx="1428750" cy="1338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5790406" y="5049792"/>
              <a:ext cx="686594" cy="2620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100" b="1" dirty="0">
                  <a:solidFill>
                    <a:srgbClr val="EE121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  <a:endParaRPr lang="en-US" b="1" dirty="0">
                <a:solidFill>
                  <a:srgbClr val="EE12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4648200"/>
            <a:ext cx="1476375" cy="4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35" y="5914857"/>
            <a:ext cx="1404937" cy="36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://www.nastel.com/images/logos/Nastel_logo_HR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47" y="5595938"/>
            <a:ext cx="2017253" cy="53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8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7772400" cy="2667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Columns searched by range of values 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Columns by which the data is frequently sorted (</a:t>
            </a:r>
            <a:r>
              <a:rPr lang="en-US" i="1" smtClean="0">
                <a:solidFill>
                  <a:srgbClr val="EC7614"/>
                </a:solidFill>
              </a:rPr>
              <a:t>order by </a:t>
            </a:r>
            <a:r>
              <a:rPr lang="en-US" smtClean="0"/>
              <a:t>or </a:t>
            </a:r>
            <a:r>
              <a:rPr lang="en-US" i="1" smtClean="0">
                <a:solidFill>
                  <a:srgbClr val="EC7614"/>
                </a:solidFill>
              </a:rPr>
              <a:t>group by</a:t>
            </a:r>
            <a:r>
              <a:rPr lang="en-US" smtClean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Sequentially accessed columns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Join columns (if other than the primary key)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Static columns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72400" y="6408738"/>
            <a:ext cx="1241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CE471893-C7FF-4069-B9DC-FAD967738B2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dirty="0" smtClean="0">
                <a:effectLst/>
              </a:rPr>
              <a:t>Using Indexes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822325" y="1763713"/>
            <a:ext cx="353218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>
                <a:solidFill>
                  <a:srgbClr val="EC7614"/>
                </a:solidFill>
                <a:latin typeface="Arial" pitchFamily="34" charset="0"/>
              </a:rPr>
              <a:t>Clustered Index </a:t>
            </a:r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Indications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743200"/>
            <a:ext cx="7772400" cy="2286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smtClean="0">
                <a:solidFill>
                  <a:srgbClr val="EC7614"/>
                </a:solidFill>
              </a:rPr>
              <a:t>NCI </a:t>
            </a:r>
            <a:r>
              <a:rPr lang="en-US" sz="2400" smtClean="0"/>
              <a:t>selection tends to be much more effective if less than about 10% of the data is to be accessed (documentation says 20%, it is wrong)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>
                <a:solidFill>
                  <a:srgbClr val="EC7614"/>
                </a:solidFill>
              </a:rPr>
              <a:t>NCI</a:t>
            </a:r>
            <a:r>
              <a:rPr lang="en-US" sz="2400" smtClean="0"/>
              <a:t>s help sorts, joins, group by clauses, etc., if other column(s) must be used for the </a:t>
            </a:r>
            <a:r>
              <a:rPr lang="en-US" sz="2400" smtClean="0">
                <a:solidFill>
                  <a:srgbClr val="EC7614"/>
                </a:solidFill>
              </a:rPr>
              <a:t>CI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Index covering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72400" y="6408738"/>
            <a:ext cx="1241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473E31D6-7CCC-42B3-AC3A-4F8C296D26F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dirty="0" smtClean="0">
                <a:effectLst/>
              </a:rPr>
              <a:t>Using Indexes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38200" y="1951038"/>
            <a:ext cx="25654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EC7614"/>
                </a:solidFill>
                <a:latin typeface="Arial" pitchFamily="34" charset="0"/>
              </a:rPr>
              <a:t>Nonclustered Index</a:t>
            </a:r>
            <a:endParaRPr lang="en-US">
              <a:solidFill>
                <a:srgbClr val="EC761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The server can use the leaf level of a </a:t>
            </a:r>
            <a:r>
              <a:rPr lang="en-US" smtClean="0">
                <a:solidFill>
                  <a:srgbClr val="EC7614"/>
                </a:solidFill>
              </a:rPr>
              <a:t>nonclustered</a:t>
            </a:r>
            <a:r>
              <a:rPr lang="en-US" smtClean="0"/>
              <a:t> index the way it usually reads the data pages of a table: this is </a:t>
            </a:r>
            <a:r>
              <a:rPr lang="en-US" smtClean="0">
                <a:solidFill>
                  <a:srgbClr val="EC7614"/>
                </a:solidFill>
              </a:rPr>
              <a:t>index covering.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The server can skip reading data pages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The server can walk leaf page pointers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A </a:t>
            </a:r>
            <a:r>
              <a:rPr lang="en-US" smtClean="0">
                <a:solidFill>
                  <a:srgbClr val="EC7614"/>
                </a:solidFill>
              </a:rPr>
              <a:t>nonclustered</a:t>
            </a:r>
            <a:r>
              <a:rPr lang="en-US" smtClean="0"/>
              <a:t> index will be faster than a clustered index if the index covers the query for a range of data (why?)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Adding columns to </a:t>
            </a:r>
            <a:r>
              <a:rPr lang="en-US" smtClean="0">
                <a:solidFill>
                  <a:srgbClr val="EC7614"/>
                </a:solidFill>
              </a:rPr>
              <a:t>nonclustered</a:t>
            </a:r>
            <a:r>
              <a:rPr lang="en-US" smtClean="0"/>
              <a:t> indexes is a common method of reducing query time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This has particular benefits with aggregates</a:t>
            </a:r>
          </a:p>
          <a:p>
            <a:pPr eaLnBrk="1" hangingPunct="1">
              <a:spcAft>
                <a:spcPts val="600"/>
              </a:spcAft>
            </a:pPr>
            <a:endParaRPr lang="en-US" smtClean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408738"/>
            <a:ext cx="1165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E7EAA839-7117-472B-8640-150EA3E5514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Index</a:t>
            </a:r>
            <a:r>
              <a:rPr lang="en-US" b="0" dirty="0" smtClean="0">
                <a:effectLst/>
              </a:rPr>
              <a:t> Covering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Beware making the index too wide;  As index width approaches row width, the benefit of covering is reduced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# of levels in the index increases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Index scan time approaches table scan time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Remember that changes to data will cascade into indexes 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 Over-indexing can cause OLTP performance problems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543800" y="6408738"/>
            <a:ext cx="14700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6DE8A33F-78E7-4D7E-945B-7B022672185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Index </a:t>
            </a:r>
            <a:r>
              <a:rPr lang="en-US" b="0" dirty="0" smtClean="0">
                <a:effectLst/>
              </a:rPr>
              <a:t>Covering </a:t>
            </a:r>
            <a:r>
              <a:rPr lang="en-US" sz="3200" b="0" dirty="0" smtClean="0">
                <a:effectLst/>
              </a:rPr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2000" y="1676400"/>
            <a:ext cx="3810000" cy="4114800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What index will optimize this query?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What index will optimize this query?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In the second query, what would the net effect be of changing the range to this? 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76400"/>
            <a:ext cx="3810000" cy="1295400"/>
          </a:xfrm>
          <a:solidFill>
            <a:schemeClr val="bg1"/>
          </a:solidFill>
          <a:ln w="3175">
            <a:solidFill>
              <a:srgbClr val="000099"/>
            </a:solidFill>
          </a:ln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select title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from titles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where title = "Alleviating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VDT Eye Strain"</a:t>
            </a:r>
            <a:endParaRPr lang="en-US" sz="1800" dirty="0" smtClean="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772400" y="6408738"/>
            <a:ext cx="1241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596D4755-F646-42E9-A80B-4CC03FFE219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Index</a:t>
            </a:r>
            <a:r>
              <a:rPr lang="en-US" b="0" dirty="0" smtClean="0">
                <a:effectLst/>
              </a:rPr>
              <a:t> Selection Examples</a:t>
            </a: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4495800" y="3505200"/>
            <a:ext cx="4251325" cy="119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select title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from titles 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where price between $5. and </a:t>
            </a:r>
            <a:r>
              <a:rPr lang="en-US" sz="1800" dirty="0" smtClean="0">
                <a:latin typeface="Courier New" pitchFamily="49" charset="0"/>
              </a:rPr>
              <a:t>$20.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4572000" y="5257800"/>
            <a:ext cx="3054350" cy="369888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between $500 and $600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721100"/>
          </a:xfrm>
        </p:spPr>
        <p:txBody>
          <a:bodyPr/>
          <a:lstStyle/>
          <a:p>
            <a:pPr eaLnBrk="1" hangingPunct="1"/>
            <a:r>
              <a:rPr lang="en-US" smtClean="0"/>
              <a:t>2,000,000 titles</a:t>
            </a:r>
          </a:p>
          <a:p>
            <a:pPr eaLnBrk="1" hangingPunct="1"/>
            <a:r>
              <a:rPr lang="en-US" smtClean="0"/>
              <a:t>40 rows / page (=50,000 pages)</a:t>
            </a:r>
          </a:p>
          <a:p>
            <a:pPr eaLnBrk="1" hangingPunct="1"/>
            <a:r>
              <a:rPr lang="en-US" smtClean="0"/>
              <a:t>1 million rows in the range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EC7614"/>
                </a:solidFill>
                <a:effectLst/>
              </a:rPr>
              <a:t>CI</a:t>
            </a:r>
            <a:r>
              <a:rPr lang="en-US" dirty="0" smtClean="0">
                <a:effectLst/>
              </a:rPr>
              <a:t> vs. </a:t>
            </a:r>
            <a:r>
              <a:rPr lang="en-US" dirty="0" smtClean="0">
                <a:solidFill>
                  <a:srgbClr val="EC7614"/>
                </a:solidFill>
                <a:effectLst/>
              </a:rPr>
              <a:t>NCI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87997811-EE14-4D94-99A3-C2A15857A82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438400" y="1371600"/>
            <a:ext cx="5109091" cy="830997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select *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from titles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where price between $5. and </a:t>
            </a:r>
            <a:r>
              <a:rPr lang="en-US" sz="2000" dirty="0" smtClean="0">
                <a:latin typeface="Courier New" pitchFamily="49" charset="0"/>
              </a:rPr>
              <a:t>$20.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533400" y="3733800"/>
            <a:ext cx="158908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Table facts: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4191000"/>
          <a:ext cx="7010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READS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Clustered</a:t>
                      </a:r>
                      <a:r>
                        <a:rPr lang="en-US" sz="1800" baseline="0" dirty="0" smtClean="0"/>
                        <a:t> index</a:t>
                      </a:r>
                      <a:br>
                        <a:rPr lang="en-US" sz="1800" baseline="0" dirty="0" smtClean="0"/>
                      </a:br>
                      <a:r>
                        <a:rPr lang="en-US" sz="1800" baseline="0" dirty="0" smtClean="0"/>
                        <a:t>non-clustered index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25,000 +index levels</a:t>
                      </a:r>
                    </a:p>
                    <a:p>
                      <a:r>
                        <a:rPr lang="en-US" sz="1600" dirty="0" smtClean="0"/>
                        <a:t>(worst</a:t>
                      </a:r>
                      <a:r>
                        <a:rPr lang="en-US" sz="1600" baseline="0" dirty="0" smtClean="0"/>
                        <a:t> case) 1,000,000,+ 7,150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index (table scan)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667000"/>
            <a:ext cx="7772400" cy="152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mtClean="0"/>
              <a:t>It is feasible, occasionally likely, that a table scan is faster than using a nonclustered index for specific queries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mtClean="0"/>
              <a:t>The server evaluates all options at optimization time and selects the least expensive query plan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408738"/>
            <a:ext cx="1165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4BDB1795-A535-4E5F-B4B6-741B0011637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CI</a:t>
            </a:r>
            <a:r>
              <a:rPr lang="en-US" b="0" dirty="0" smtClean="0">
                <a:effectLst/>
              </a:rPr>
              <a:t> vs. </a:t>
            </a:r>
            <a:r>
              <a:rPr lang="en-US" b="0" dirty="0" smtClean="0">
                <a:solidFill>
                  <a:srgbClr val="EC7614"/>
                </a:solidFill>
                <a:effectLst/>
              </a:rPr>
              <a:t>NCI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5"/>
          <p:cNvSpPr>
            <a:spLocks noGrp="1" noChangeArrowheads="1"/>
          </p:cNvSpPr>
          <p:nvPr>
            <p:ph idx="1"/>
          </p:nvPr>
        </p:nvSpPr>
        <p:spPr>
          <a:xfrm>
            <a:off x="1752600" y="2057400"/>
            <a:ext cx="4724400" cy="1600200"/>
          </a:xfrm>
          <a:solidFill>
            <a:schemeClr val="bg1"/>
          </a:solidFill>
          <a:ln w="3175">
            <a:solidFill>
              <a:srgbClr val="000099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select title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from titles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where price between $5. and $10.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EC7614"/>
                </a:solidFill>
                <a:latin typeface="Courier New" pitchFamily="49" charset="0"/>
              </a:rPr>
              <a:t>or</a:t>
            </a:r>
            <a:r>
              <a:rPr lang="en-US" sz="1600" smtClean="0">
                <a:latin typeface="Courier New" pitchFamily="49" charset="0"/>
              </a:rPr>
              <a:t> type = 'computing'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408738"/>
            <a:ext cx="860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94F9E7AF-B598-4C20-9575-BBE64AEE94F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Or</a:t>
            </a:r>
            <a:r>
              <a:rPr lang="en-US" dirty="0" smtClean="0">
                <a:effectLst/>
              </a:rPr>
              <a:t> </a:t>
            </a:r>
            <a:r>
              <a:rPr lang="en-US" b="0" dirty="0" smtClean="0">
                <a:effectLst/>
              </a:rPr>
              <a:t>Indexing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660525" y="3927475"/>
            <a:ext cx="53943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  <a:defRPr/>
            </a:pPr>
            <a:r>
              <a:rPr lang="en-US" sz="2000" dirty="0">
                <a:latin typeface="+mn-lt"/>
              </a:rPr>
              <a:t>What indexes should (could) be used?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  <a:defRPr/>
            </a:pPr>
            <a:r>
              <a:rPr lang="en-US" sz="2000" dirty="0">
                <a:latin typeface="+mn-lt"/>
              </a:rPr>
              <a:t>Will a compound index help?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  <a:defRPr/>
            </a:pPr>
            <a:r>
              <a:rPr lang="en-US" sz="2000" dirty="0">
                <a:latin typeface="+mn-lt"/>
              </a:rPr>
              <a:t>Which column(s) should be indexed?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382000" cy="20574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Char char="è"/>
            </a:pPr>
            <a:r>
              <a:rPr lang="en-US" sz="1800" smtClean="0"/>
              <a:t>How is the following query different (from a processing standpoint)?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>
                <a:solidFill>
                  <a:srgbClr val="800000"/>
                </a:solidFill>
              </a:rPr>
              <a:t/>
            </a:r>
            <a:br>
              <a:rPr lang="en-US" sz="1800" smtClean="0">
                <a:solidFill>
                  <a:srgbClr val="800000"/>
                </a:solidFill>
              </a:rPr>
            </a:br>
            <a:r>
              <a:rPr lang="en-US" sz="1800" smtClean="0">
                <a:solidFill>
                  <a:srgbClr val="800000"/>
                </a:solidFill>
              </a:rPr>
              <a:t/>
            </a:r>
            <a:br>
              <a:rPr lang="en-US" sz="1800" smtClean="0">
                <a:solidFill>
                  <a:srgbClr val="800000"/>
                </a:solidFill>
              </a:rPr>
            </a:br>
            <a:r>
              <a:rPr lang="en-US" sz="1800" smtClean="0">
                <a:solidFill>
                  <a:srgbClr val="800000"/>
                </a:solidFill>
              </a:rPr>
              <a:t/>
            </a:r>
            <a:br>
              <a:rPr lang="en-US" sz="1800" smtClean="0">
                <a:solidFill>
                  <a:srgbClr val="800000"/>
                </a:solidFill>
              </a:rPr>
            </a:b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è"/>
            </a:pPr>
            <a:r>
              <a:rPr lang="en-US" sz="1800" smtClean="0"/>
              <a:t>What is a useful index for?</a:t>
            </a:r>
            <a:endParaRPr lang="en-US" sz="1800" smtClean="0">
              <a:latin typeface="System"/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01000" y="6408738"/>
            <a:ext cx="10128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B47B90B8-5DDE-48E3-B7C2-56BBB41F1C2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Or</a:t>
            </a:r>
            <a:r>
              <a:rPr lang="en-US" b="0" dirty="0" smtClean="0">
                <a:effectLst/>
              </a:rPr>
              <a:t> Indexing Continued 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1295400" y="2514600"/>
            <a:ext cx="4692650" cy="9715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>
                <a:latin typeface="Courier New" pitchFamily="49" charset="0"/>
              </a:rPr>
              <a:t>select title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from titles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price between $5. and $10.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and type = 'computing'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1371600" y="4419600"/>
            <a:ext cx="4965700" cy="919163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select *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from authors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au_fname in ("Fred", "Sally")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2514600"/>
            <a:ext cx="7086600" cy="2590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sz="1800" smtClean="0"/>
          </a:p>
          <a:p>
            <a:pPr lvl="4" eaLnBrk="1" hangingPunct="1"/>
            <a:endParaRPr lang="en-US" smtClean="0">
              <a:latin typeface="System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>
              <a:buFont typeface="Wingdings" pitchFamily="2" charset="2"/>
              <a:buChar char="è"/>
            </a:pPr>
            <a:r>
              <a:rPr lang="en-US" sz="1800" smtClean="0"/>
              <a:t>How many indexes may be useful?</a:t>
            </a:r>
            <a:endParaRPr lang="en-US" sz="1800" smtClean="0">
              <a:latin typeface="System"/>
            </a:endParaRPr>
          </a:p>
        </p:txBody>
      </p:sp>
      <p:sp>
        <p:nvSpPr>
          <p:cNvPr id="6349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838200" y="2133600"/>
            <a:ext cx="2286000" cy="457200"/>
          </a:xfrm>
          <a:solidFill>
            <a:schemeClr val="bg1"/>
          </a:solidFill>
          <a:ln w="3175">
            <a:solidFill>
              <a:srgbClr val="000099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SARG or SARG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696200" y="6408738"/>
            <a:ext cx="1317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988E8E1E-B69F-4E52-8283-B19C7ADFC8F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Or Clauses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3997325" cy="13144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*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from authors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where au_lname = 'Smith'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or au_fname = 'Fred'</a:t>
            </a:r>
            <a:endParaRPr lang="en-US"/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447800" y="5105400"/>
            <a:ext cx="6057900" cy="919163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select *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from authors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au_lname in ('Smith', 'Jones', 'N/A')</a:t>
            </a: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838200" y="1722438"/>
            <a:ext cx="996950" cy="40640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Format</a:t>
            </a:r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838200" y="2636838"/>
            <a:ext cx="1309688" cy="40640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146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 smtClean="0"/>
              <a:t>Examine Detailed Topics in Query Optimization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Indexes with </a:t>
            </a:r>
            <a:r>
              <a:rPr lang="en-US" dirty="0" smtClean="0">
                <a:solidFill>
                  <a:srgbClr val="EC7614"/>
                </a:solidFill>
              </a:rPr>
              <a:t>SARGs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Improvised </a:t>
            </a:r>
            <a:r>
              <a:rPr lang="en-US" dirty="0" smtClean="0">
                <a:solidFill>
                  <a:srgbClr val="EC7614"/>
                </a:solidFill>
              </a:rPr>
              <a:t>SARGs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>
                <a:solidFill>
                  <a:srgbClr val="EC7614"/>
                </a:solidFill>
              </a:rPr>
              <a:t>Clustered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EC7614"/>
                </a:solidFill>
              </a:rPr>
              <a:t>Nonclustered </a:t>
            </a:r>
            <a:r>
              <a:rPr lang="en-US" dirty="0" smtClean="0"/>
              <a:t>Indexes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Queries with </a:t>
            </a:r>
            <a:r>
              <a:rPr lang="en-US" dirty="0" smtClean="0">
                <a:solidFill>
                  <a:srgbClr val="EC7614"/>
                </a:solidFill>
              </a:rPr>
              <a:t>OR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Index Covering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Forcing Index Selection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Partition Support</a:t>
            </a:r>
            <a:endParaRPr lang="en-US" dirty="0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01000" y="6408738"/>
            <a:ext cx="10128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21065D73-877D-470B-B202-3F267211BB4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7200"/>
              </a:spcBef>
              <a:spcAft>
                <a:spcPts val="0"/>
              </a:spcAft>
              <a:defRPr/>
            </a:pPr>
            <a:r>
              <a:rPr lang="en-US" b="0" dirty="0" smtClean="0">
                <a:effectLst/>
              </a:rPr>
              <a:t>Single - Table Optimization</a:t>
            </a:r>
            <a:endParaRPr lang="en-US" b="0" i="1" dirty="0" smtClean="0">
              <a:effectLst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104775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819400"/>
            <a:ext cx="7772400" cy="2667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 3" pitchFamily="18" charset="2"/>
              <a:buNone/>
            </a:pPr>
            <a:r>
              <a:rPr lang="en-US" smtClean="0">
                <a:solidFill>
                  <a:srgbClr val="C00000"/>
                </a:solidFill>
              </a:rPr>
              <a:t>Table Scan</a:t>
            </a:r>
          </a:p>
          <a:p>
            <a:pPr lvl="1" eaLnBrk="1" hangingPunct="1"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Each row is analyzed, and criteria applied</a:t>
            </a:r>
          </a:p>
          <a:p>
            <a:pPr lvl="1" eaLnBrk="1" hangingPunct="1"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Matching rows are returned in the result set</a:t>
            </a:r>
          </a:p>
          <a:p>
            <a:pPr lvl="1" eaLnBrk="1" hangingPunct="1"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The cost of all the index accesses is greater than the cost of a table scan</a:t>
            </a:r>
          </a:p>
          <a:p>
            <a:pPr lvl="1" eaLnBrk="1" hangingPunct="1"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At least one of the clauses names a column that is not indexed, so the only way to resolve the clause is to perform a table scan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76312864-FF96-464A-A07D-C3496F557DC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Or</a:t>
            </a:r>
            <a:r>
              <a:rPr lang="en-US" b="0" dirty="0" smtClean="0">
                <a:effectLst/>
              </a:rPr>
              <a:t> Strategy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483475" cy="730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pitchFamily="34" charset="0"/>
              </a:rPr>
              <a:t>An OR CLAUSE may be resolved via a table scan, a multiple match index or using OR Strategy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438400"/>
            <a:ext cx="7772400" cy="2209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mtClean="0">
                <a:solidFill>
                  <a:srgbClr val="C00000"/>
                </a:solidFill>
              </a:rPr>
              <a:t>Multiple match index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Using each part of the OR clause, select an index and retrieve the row 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Only used if the results sets can not return </a:t>
            </a:r>
            <a:br>
              <a:rPr lang="en-US" smtClean="0"/>
            </a:br>
            <a:r>
              <a:rPr lang="en-US" smtClean="0"/>
              <a:t>duplicate rows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Rows are returned to the user as they are processed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01000" y="6408738"/>
            <a:ext cx="10128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A6C4352A-E034-459B-835B-126AD3B8362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OR</a:t>
            </a:r>
            <a:r>
              <a:rPr lang="en-US" b="0" dirty="0" smtClean="0">
                <a:effectLst/>
              </a:rPr>
              <a:t> Strategy </a:t>
            </a:r>
            <a:r>
              <a:rPr lang="en-US" sz="3200" b="0" dirty="0" smtClean="0">
                <a:effectLst/>
              </a:rPr>
              <a:t>Continued</a:t>
            </a:r>
            <a:endParaRPr lang="en-US" b="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167063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mtClean="0">
                <a:solidFill>
                  <a:srgbClr val="EC7614"/>
                </a:solidFill>
              </a:rPr>
              <a:t>OR</a:t>
            </a:r>
            <a:r>
              <a:rPr lang="en-US" smtClean="0"/>
              <a:t> Strategy (also known as dynamic index)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</a:pPr>
            <a:r>
              <a:rPr lang="en-US" smtClean="0"/>
              <a:t>Used when the result from a multiple match index can return duplicate rows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</a:pPr>
            <a:r>
              <a:rPr lang="en-US" smtClean="0"/>
              <a:t>Rowid that satisfy the </a:t>
            </a:r>
            <a:r>
              <a:rPr lang="en-US" smtClean="0">
                <a:solidFill>
                  <a:srgbClr val="EC7614"/>
                </a:solidFill>
              </a:rPr>
              <a:t>OR</a:t>
            </a:r>
            <a:r>
              <a:rPr lang="en-US" smtClean="0"/>
              <a:t> are saved in a temp table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</a:pPr>
            <a:r>
              <a:rPr lang="en-US" smtClean="0"/>
              <a:t>Duplicate rows are then eliminated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</a:pPr>
            <a:r>
              <a:rPr lang="en-US" smtClean="0"/>
              <a:t>Results are then retrieved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</a:rPr>
              <a:t>Note: This strategy has additional overhead of repeated reads and the creation and sorting of the work table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20000" y="6408738"/>
            <a:ext cx="13938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CE1ACD66-3248-43A3-B382-38DD69DD15E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OR</a:t>
            </a:r>
            <a:r>
              <a:rPr lang="en-US" b="0" dirty="0" smtClean="0">
                <a:effectLst/>
              </a:rPr>
              <a:t> Strategy </a:t>
            </a:r>
            <a:r>
              <a:rPr lang="en-US" sz="3200" b="0" dirty="0" smtClean="0">
                <a:effectLst/>
              </a:rPr>
              <a:t>Continued</a:t>
            </a:r>
            <a:endParaRPr lang="en-US" b="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429000"/>
            <a:ext cx="7772400" cy="2667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mtClean="0"/>
              <a:t>The server generates a dynamic index from indexes supporting each individual SARG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The dynamic index consists of pointers to rows matching one or both criteria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The server unions the results, removing duplicate values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</a:rPr>
              <a:t>Note: If any individual SARG requires a table scan, a table scan will resolve the query.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72400" y="6408738"/>
            <a:ext cx="1241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2794F555-A31F-4D86-B899-17FFE6E6EE3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OR: </a:t>
            </a:r>
            <a:r>
              <a:rPr lang="en-US" b="0" dirty="0" smtClean="0">
                <a:effectLst/>
              </a:rPr>
              <a:t>Example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5699125" cy="12001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select *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from authors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au_lname in ('Baker', 'Garfield')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solidFill>
                  <a:srgbClr val="EC7614"/>
                </a:solidFill>
                <a:latin typeface="Courier New" pitchFamily="49" charset="0"/>
              </a:rPr>
              <a:t>or</a:t>
            </a:r>
            <a:r>
              <a:rPr lang="en-US" sz="1800">
                <a:latin typeface="Courier New" pitchFamily="49" charset="0"/>
              </a:rPr>
              <a:t> state like 'A%'</a:t>
            </a: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9683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95400"/>
            <a:ext cx="78009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408738"/>
            <a:ext cx="1165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C2A2E90F-D360-4C3E-BB67-78AA33AF91F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OR: </a:t>
            </a:r>
            <a:r>
              <a:rPr lang="en-US" b="0" dirty="0" smtClean="0">
                <a:effectLst/>
              </a:rPr>
              <a:t>Query Plan</a:t>
            </a: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5791200" y="1981200"/>
            <a:ext cx="2762250" cy="792163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>
                <a:latin typeface="Courier New" pitchFamily="49" charset="0"/>
              </a:rPr>
              <a:t>select company, street2 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from pt_sample</a:t>
            </a:r>
          </a:p>
          <a:p>
            <a:pPr>
              <a:lnSpc>
                <a:spcPct val="80000"/>
              </a:lnSpc>
            </a:pPr>
            <a:r>
              <a:rPr lang="en-US" sz="1400">
                <a:latin typeface="Courier New" pitchFamily="49" charset="0"/>
              </a:rPr>
              <a:t>where id = 2017 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solidFill>
                  <a:srgbClr val="EC7614"/>
                </a:solidFill>
                <a:latin typeface="Courier New" pitchFamily="49" charset="0"/>
              </a:rPr>
              <a:t>or </a:t>
            </a:r>
            <a:r>
              <a:rPr lang="en-US" sz="1400">
                <a:latin typeface="Courier New" pitchFamily="49" charset="0"/>
              </a:rPr>
              <a:t>id = 2163</a:t>
            </a:r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5715000" y="1600200"/>
            <a:ext cx="2809875" cy="4000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SHOWPLAN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408738"/>
            <a:ext cx="1165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A5209A4E-48A1-4CAF-ACC7-1084E94D3609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OR: </a:t>
            </a:r>
            <a:r>
              <a:rPr lang="en-US" b="0" dirty="0" smtClean="0">
                <a:effectLst/>
              </a:rPr>
              <a:t>Query Plan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572000" y="2133600"/>
            <a:ext cx="2762250" cy="792163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>
                <a:latin typeface="Courier New" pitchFamily="49" charset="0"/>
              </a:rPr>
              <a:t>select company, street2 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from pt_sample</a:t>
            </a:r>
          </a:p>
          <a:p>
            <a:pPr>
              <a:lnSpc>
                <a:spcPct val="80000"/>
              </a:lnSpc>
            </a:pPr>
            <a:r>
              <a:rPr lang="en-US" sz="1400">
                <a:latin typeface="Courier New" pitchFamily="49" charset="0"/>
              </a:rPr>
              <a:t>where id = 2017 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solidFill>
                  <a:srgbClr val="EC7614"/>
                </a:solidFill>
                <a:latin typeface="Courier New" pitchFamily="49" charset="0"/>
              </a:rPr>
              <a:t>or </a:t>
            </a:r>
            <a:r>
              <a:rPr lang="en-US" sz="1400">
                <a:latin typeface="Courier New" pitchFamily="49" charset="0"/>
              </a:rPr>
              <a:t>id = 2163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495800" y="1752600"/>
            <a:ext cx="2809875" cy="4000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SHOWPLAN OUTPUT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295400" y="1676400"/>
            <a:ext cx="6096000" cy="418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/>
          </a:p>
          <a:p>
            <a:r>
              <a:rPr lang="en-US" sz="1400"/>
              <a:t>    STEP 1</a:t>
            </a:r>
          </a:p>
          <a:p>
            <a:r>
              <a:rPr lang="en-US" sz="1400"/>
              <a:t>        The type of query is SELECT.</a:t>
            </a:r>
          </a:p>
          <a:p>
            <a:endParaRPr lang="en-US" sz="1400"/>
          </a:p>
          <a:p>
            <a:r>
              <a:rPr lang="en-US" sz="1400"/>
              <a:t>	2 operator(s) under root</a:t>
            </a:r>
          </a:p>
          <a:p>
            <a:endParaRPr lang="en-US" sz="1400"/>
          </a:p>
          <a:p>
            <a:r>
              <a:rPr lang="en-US" sz="1400"/>
              <a:t>       |ROOT:EMIT Operator</a:t>
            </a:r>
          </a:p>
          <a:p>
            <a:r>
              <a:rPr lang="en-US" sz="1400"/>
              <a:t>       |</a:t>
            </a:r>
          </a:p>
          <a:p>
            <a:r>
              <a:rPr lang="en-US" sz="1400"/>
              <a:t>       |   |RESTRICT Operator</a:t>
            </a:r>
          </a:p>
          <a:p>
            <a:r>
              <a:rPr lang="en-US" sz="1400"/>
              <a:t>       |   |</a:t>
            </a:r>
          </a:p>
          <a:p>
            <a:r>
              <a:rPr lang="en-US" sz="1400"/>
              <a:t>       |   |   |SCAN Operator</a:t>
            </a:r>
          </a:p>
          <a:p>
            <a:r>
              <a:rPr lang="en-US" sz="1400"/>
              <a:t>       |   |   |  FROM TABLE</a:t>
            </a:r>
          </a:p>
          <a:p>
            <a:r>
              <a:rPr lang="en-US" sz="1400"/>
              <a:t>       |   |   |  pt_sample</a:t>
            </a:r>
          </a:p>
          <a:p>
            <a:r>
              <a:rPr lang="en-US" sz="1400"/>
              <a:t>       |   |   |  Table Scan.</a:t>
            </a:r>
          </a:p>
          <a:p>
            <a:r>
              <a:rPr lang="en-US" sz="1400"/>
              <a:t>       |   |   |  Forward Scan.</a:t>
            </a:r>
          </a:p>
          <a:p>
            <a:r>
              <a:rPr lang="en-US" sz="1400"/>
              <a:t>       |   |   |  Positioning at start of table.</a:t>
            </a:r>
          </a:p>
          <a:p>
            <a:r>
              <a:rPr lang="en-US" sz="1400"/>
              <a:t>       |   |   |  Using I/O Size 16 Kbytes for data pages.</a:t>
            </a:r>
          </a:p>
          <a:p>
            <a:r>
              <a:rPr lang="en-US" sz="1400"/>
              <a:t>       |   |   |  With LRU Buffer Replacement Strategy for data pages.</a:t>
            </a:r>
          </a:p>
          <a:p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3581400"/>
            <a:ext cx="7848600" cy="1219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è"/>
            </a:pPr>
            <a:r>
              <a:rPr lang="en-US" smtClean="0"/>
              <a:t>What is the best index?</a:t>
            </a:r>
          </a:p>
          <a:p>
            <a:pPr eaLnBrk="1" hangingPunct="1">
              <a:spcAft>
                <a:spcPts val="600"/>
              </a:spcAft>
              <a:buFont typeface="Wingdings" pitchFamily="2" charset="2"/>
              <a:buChar char="è"/>
            </a:pPr>
            <a:r>
              <a:rPr lang="en-US" smtClean="0"/>
              <a:t>Do the columns being selected have a bearing on the index?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408738"/>
            <a:ext cx="1165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EA8D46FB-F585-4E75-A073-A6F54A41138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sz="3200" b="0" dirty="0" smtClean="0">
                <a:solidFill>
                  <a:srgbClr val="EC7614"/>
                </a:solidFill>
                <a:effectLst/>
              </a:rPr>
              <a:t>Index</a:t>
            </a:r>
            <a:r>
              <a:rPr lang="en-US" sz="3200" b="0" dirty="0" smtClean="0">
                <a:effectLst/>
              </a:rPr>
              <a:t> Selection and the </a:t>
            </a:r>
            <a:r>
              <a:rPr lang="en-US" sz="3200" b="0" dirty="0" smtClean="0">
                <a:solidFill>
                  <a:srgbClr val="EC7614"/>
                </a:solidFill>
                <a:effectLst/>
              </a:rPr>
              <a:t>Select List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3327400" cy="919163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select *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from publishers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pub_id = 'BB1111'</a:t>
            </a:r>
            <a:endParaRPr lang="en-US" b="1">
              <a:latin typeface="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124200"/>
            <a:ext cx="7772400" cy="1066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è"/>
            </a:pPr>
            <a:r>
              <a:rPr lang="en-US" smtClean="0"/>
              <a:t>Should there be a difference between the utilization of the following two indexes?</a:t>
            </a:r>
            <a:endParaRPr lang="en-US" smtClean="0">
              <a:solidFill>
                <a:srgbClr val="800000"/>
              </a:solidFill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408738"/>
            <a:ext cx="936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BDE97B06-270A-4992-9D7D-14C7353A126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Index </a:t>
            </a:r>
            <a:r>
              <a:rPr lang="en-US" b="0" dirty="0" smtClean="0">
                <a:effectLst/>
              </a:rPr>
              <a:t>Selection and the </a:t>
            </a:r>
            <a:r>
              <a:rPr lang="en-US" b="0" dirty="0" smtClean="0">
                <a:solidFill>
                  <a:srgbClr val="EC7614"/>
                </a:solidFill>
                <a:effectLst/>
              </a:rPr>
              <a:t>Select List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1828800" y="4343400"/>
            <a:ext cx="6194425" cy="919163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create index idx1 on titles (price)</a:t>
            </a:r>
          </a:p>
          <a:p>
            <a:r>
              <a:rPr lang="en-US" sz="1800">
                <a:latin typeface="Courier New" pitchFamily="49" charset="0"/>
              </a:rPr>
              <a:t>/* or */</a:t>
            </a:r>
          </a:p>
          <a:p>
            <a:r>
              <a:rPr lang="en-US" sz="1800">
                <a:latin typeface="Courier New" pitchFamily="49" charset="0"/>
              </a:rPr>
              <a:t>create index idx2 on titles (price, royalty)</a:t>
            </a:r>
            <a:endParaRPr lang="en-US"/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1828800" y="1676400"/>
            <a:ext cx="4911725" cy="10096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royalty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from titles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where price between $10 and $20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772400" cy="1447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Composite (compound) indexes may be selected by the server if at least the first column of the index is specified in a where clause</a:t>
            </a:r>
            <a:endParaRPr lang="en-US" smtClean="0">
              <a:latin typeface="System"/>
            </a:endParaRP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408738"/>
            <a:ext cx="936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839D0CCF-F443-426D-BF68-9409930EBF1A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Composite Indexes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752600" y="3657600"/>
            <a:ext cx="6057900" cy="6445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create index idx1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on employee (division, department, emp_num)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447800"/>
          </a:xfrm>
        </p:spPr>
        <p:txBody>
          <a:bodyPr/>
          <a:lstStyle/>
          <a:p>
            <a:pPr eaLnBrk="1" hangingPunct="1"/>
            <a:r>
              <a:rPr lang="en-US" smtClean="0"/>
              <a:t>Which queries may use the index?</a:t>
            </a:r>
            <a:endParaRPr lang="en-US" smtClean="0">
              <a:latin typeface="System"/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01000" y="6408738"/>
            <a:ext cx="10128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53FC654E-CCB9-4DA8-864B-3E45A6E569F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sz="3200" b="0" dirty="0" smtClean="0">
                <a:solidFill>
                  <a:srgbClr val="EC7614"/>
                </a:solidFill>
                <a:effectLst/>
              </a:rPr>
              <a:t>Composite Indexes </a:t>
            </a:r>
            <a:r>
              <a:rPr lang="en-US" sz="3200" b="0" dirty="0" smtClean="0">
                <a:effectLst/>
              </a:rPr>
              <a:t>(</a:t>
            </a:r>
            <a:r>
              <a:rPr lang="en-US" sz="2800" b="0" dirty="0" smtClean="0">
                <a:effectLst/>
              </a:rPr>
              <a:t>Continued)</a:t>
            </a:r>
            <a:endParaRPr lang="en-US" sz="3200" b="0" dirty="0" smtClean="0">
              <a:effectLst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2590800" y="2209800"/>
            <a:ext cx="4010025" cy="3817938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>
                <a:latin typeface="Courier New" pitchFamily="49" charset="0"/>
              </a:rPr>
              <a:t>select *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from employee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where division = 'abc',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and department = 123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and emp_num = '123-456-789'</a:t>
            </a:r>
          </a:p>
          <a:p>
            <a:pPr>
              <a:spcBef>
                <a:spcPts val="600"/>
              </a:spcBef>
            </a:pPr>
            <a:r>
              <a:rPr lang="en-US" sz="1800">
                <a:latin typeface="Courier New" pitchFamily="49" charset="0"/>
              </a:rPr>
              <a:t>select *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from employee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where division = 'abc'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and emp_num = '123-456-789'</a:t>
            </a:r>
          </a:p>
          <a:p>
            <a:pPr>
              <a:spcBef>
                <a:spcPts val="600"/>
              </a:spcBef>
            </a:pPr>
            <a:r>
              <a:rPr lang="en-US" sz="1800">
                <a:latin typeface="Courier New" pitchFamily="49" charset="0"/>
              </a:rPr>
              <a:t>select *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from employee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where department = 123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and emp_num = '123-456-789'</a:t>
            </a:r>
            <a:endParaRPr lang="en-US" b="1">
              <a:latin typeface="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3048000"/>
            <a:ext cx="6629400" cy="1295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mtClean="0"/>
              <a:t>Table Scans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mtClean="0"/>
              <a:t>Index Searches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mtClean="0"/>
              <a:t>Covered Index Searches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315200" y="6408738"/>
            <a:ext cx="1698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C7401E2A-563E-41E4-9952-AD50484C0F7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Adaptive Server Search Techniques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417638" y="2057400"/>
            <a:ext cx="6308725" cy="669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C00000"/>
                </a:solidFill>
                <a:latin typeface="Arial" pitchFamily="34" charset="0"/>
              </a:rPr>
              <a:t>Adaptive Server uses three basic search techniques for </a:t>
            </a:r>
            <a:br>
              <a:rPr lang="en-US" sz="1800" b="1">
                <a:solidFill>
                  <a:srgbClr val="C00000"/>
                </a:solidFill>
                <a:latin typeface="Arial" pitchFamily="34" charset="0"/>
              </a:rPr>
            </a:br>
            <a:r>
              <a:rPr lang="en-US" sz="1800" b="1">
                <a:solidFill>
                  <a:srgbClr val="C00000"/>
                </a:solidFill>
                <a:latin typeface="Arial" pitchFamily="34" charset="0"/>
              </a:rPr>
              <a:t>query 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90800"/>
            <a:ext cx="7772400" cy="1828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Each additional index impacts update performance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In order to select appropriate indexes, we need to know how many indexes the optimizer will use, and how many rows are represented by the where clause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315200" y="6408738"/>
            <a:ext cx="1698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623D4973-3AC6-4623-B0B8-237B48F2EC0A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Composite</a:t>
            </a:r>
            <a:r>
              <a:rPr lang="en-US" b="0" dirty="0" smtClean="0"/>
              <a:t> vs. </a:t>
            </a:r>
            <a:r>
              <a:rPr lang="en-US" b="0" dirty="0" smtClean="0">
                <a:effectLst/>
              </a:rPr>
              <a:t>M</a:t>
            </a:r>
            <a:r>
              <a:rPr lang="en-US" b="0" dirty="0" smtClean="0"/>
              <a:t>any </a:t>
            </a:r>
            <a:r>
              <a:rPr lang="en-US" b="0" dirty="0" smtClean="0">
                <a:solidFill>
                  <a:srgbClr val="EC7614"/>
                </a:solidFill>
              </a:rPr>
              <a:t>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rgbClr val="EC7614"/>
                </a:solidFill>
              </a:rPr>
              <a:t>CI</a:t>
            </a:r>
            <a:r>
              <a:rPr lang="en-US" smtClean="0"/>
              <a:t> or </a:t>
            </a:r>
            <a:r>
              <a:rPr lang="en-US" smtClean="0">
                <a:solidFill>
                  <a:srgbClr val="EC7614"/>
                </a:solidFill>
              </a:rPr>
              <a:t>NCI </a:t>
            </a:r>
            <a:r>
              <a:rPr lang="en-US" smtClean="0"/>
              <a:t>on type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rgbClr val="EC7614"/>
                </a:solidFill>
              </a:rPr>
              <a:t>CI </a:t>
            </a:r>
            <a:r>
              <a:rPr lang="en-US" smtClean="0"/>
              <a:t>or </a:t>
            </a:r>
            <a:r>
              <a:rPr lang="en-US" smtClean="0">
                <a:solidFill>
                  <a:srgbClr val="EC7614"/>
                </a:solidFill>
              </a:rPr>
              <a:t>NCI</a:t>
            </a:r>
            <a:r>
              <a:rPr lang="en-US" smtClean="0"/>
              <a:t> on price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One index on each of type &amp; price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Composite on type, price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Composite on price, type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rgbClr val="EC7614"/>
                </a:solidFill>
              </a:rPr>
              <a:t>CI </a:t>
            </a:r>
            <a:r>
              <a:rPr lang="en-US" smtClean="0"/>
              <a:t>or </a:t>
            </a:r>
            <a:r>
              <a:rPr lang="en-US" smtClean="0">
                <a:solidFill>
                  <a:srgbClr val="EC7614"/>
                </a:solidFill>
              </a:rPr>
              <a:t>NCI</a:t>
            </a:r>
            <a:r>
              <a:rPr lang="en-US" smtClean="0"/>
              <a:t> on type, price, pub_id, title, notes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è"/>
            </a:pPr>
            <a:r>
              <a:rPr lang="en-US" smtClean="0">
                <a:solidFill>
                  <a:srgbClr val="800000"/>
                </a:solidFill>
              </a:rPr>
              <a:t>Which are the best options in which circumstances?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72400" y="6408738"/>
            <a:ext cx="1241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93D15445-639D-4934-B47E-6AFD94AA991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Composite vs. Many Indexes </a:t>
            </a:r>
            <a:r>
              <a:rPr lang="en-US" dirty="0" smtClean="0">
                <a:effectLst/>
              </a:rPr>
              <a:t>(</a:t>
            </a:r>
            <a:r>
              <a:rPr lang="en-US" sz="3200" dirty="0" smtClean="0">
                <a:effectLst/>
              </a:rPr>
              <a:t>Continued)</a:t>
            </a:r>
            <a:endParaRPr lang="en-US" dirty="0" smtClean="0">
              <a:effectLst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115252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Options</a:t>
            </a:r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4267200" y="1371600"/>
            <a:ext cx="4343400" cy="1323975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pub_id, title, notes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from titles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where type = 'Computer'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and price &gt; $15.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239000" cy="47244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mtClean="0"/>
              <a:t>It is imperative to be able to estimate rows returned for an index.  Therefore, the server will estimate rows returned before index assignation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mtClean="0"/>
              <a:t>If statistics are available (When would they not be?) the server estimates number of rows using distribution steps or index density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mtClean="0"/>
              <a:t>If statistics are not available, the server estimates the number of matching rows based on default statistics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10% for equality SARGS (=)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25% for closed range SARGS (between, &gt; and &lt;)</a:t>
            </a: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mtClean="0"/>
              <a:t>33% for open range SARGS (&gt;, &gt;=, &lt;, &lt;=)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mtClean="0"/>
              <a:t>If you have an equality join on a unique index, the server knows only one row will match and doesn't need to use statistics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543800" y="6408738"/>
            <a:ext cx="14700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84A3698F-4AB8-4FDA-A697-D0D2D9AB7F6A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Index</a:t>
            </a:r>
            <a:r>
              <a:rPr lang="en-US" b="0" dirty="0" smtClean="0">
                <a:effectLst/>
              </a:rPr>
              <a:t> Usefulness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886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EC7614"/>
                </a:solidFill>
              </a:rPr>
              <a:t>Improvised SARGs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EC7614"/>
                </a:solidFill>
              </a:rPr>
              <a:t>WHERE</a:t>
            </a:r>
            <a:r>
              <a:rPr lang="en-US" dirty="0" smtClean="0"/>
              <a:t> clause restrictions that are not </a:t>
            </a:r>
            <a:r>
              <a:rPr lang="en-US" dirty="0" smtClean="0">
                <a:solidFill>
                  <a:srgbClr val="EC7614"/>
                </a:solidFill>
              </a:rPr>
              <a:t>SARGs</a:t>
            </a:r>
            <a:r>
              <a:rPr lang="en-US" dirty="0" smtClean="0"/>
              <a:t> at compile time, but are </a:t>
            </a:r>
            <a:r>
              <a:rPr lang="en-US" dirty="0" smtClean="0">
                <a:solidFill>
                  <a:srgbClr val="EC7614"/>
                </a:solidFill>
              </a:rPr>
              <a:t>SARGs</a:t>
            </a:r>
            <a:r>
              <a:rPr lang="en-US" dirty="0" smtClean="0"/>
              <a:t> at run time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Adaptive Server will attempt to improvise </a:t>
            </a:r>
            <a:r>
              <a:rPr lang="en-US" dirty="0" smtClean="0">
                <a:solidFill>
                  <a:srgbClr val="EC7614"/>
                </a:solidFill>
              </a:rPr>
              <a:t>SARGs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it can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Adaptive Server will calculate indexes for improvised </a:t>
            </a:r>
            <a:r>
              <a:rPr lang="en-US" dirty="0" smtClean="0">
                <a:solidFill>
                  <a:srgbClr val="EC7614"/>
                </a:solidFill>
              </a:rPr>
              <a:t>SARGs</a:t>
            </a:r>
            <a:r>
              <a:rPr lang="en-US" dirty="0" smtClean="0"/>
              <a:t> as though they were literal</a:t>
            </a:r>
            <a:r>
              <a:rPr lang="en-US" dirty="0" smtClean="0">
                <a:solidFill>
                  <a:srgbClr val="EC7614"/>
                </a:solidFill>
              </a:rPr>
              <a:t> SARGs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Adaptive Server will use table scans for those WHERE clause restrictions it cannot improvise into SARGs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EC7614"/>
                </a:solidFill>
              </a:rPr>
              <a:t>Prior to ASE 15 COLUMN = @VARIABLE </a:t>
            </a:r>
            <a:r>
              <a:rPr lang="en-US" dirty="0" smtClean="0"/>
              <a:t>is not a </a:t>
            </a:r>
            <a:r>
              <a:rPr lang="en-US" dirty="0" smtClean="0">
                <a:solidFill>
                  <a:srgbClr val="EC7614"/>
                </a:solidFill>
              </a:rPr>
              <a:t>SARG </a:t>
            </a:r>
            <a:r>
              <a:rPr lang="en-US" dirty="0" smtClean="0"/>
              <a:t>at compile time, so it cannot use distribution steps, it uses index density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Consider this example: what is the potential impact of an improvised </a:t>
            </a:r>
            <a:r>
              <a:rPr lang="en-US" dirty="0" smtClean="0">
                <a:solidFill>
                  <a:srgbClr val="EC7614"/>
                </a:solidFill>
              </a:rPr>
              <a:t>SARG? </a:t>
            </a:r>
            <a:endParaRPr lang="en-US" dirty="0" smtClean="0">
              <a:solidFill>
                <a:srgbClr val="EC7614"/>
              </a:solidFill>
              <a:latin typeface="System"/>
            </a:endParaRP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391400" y="6408738"/>
            <a:ext cx="1622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2A15F63D-1F0D-4484-8039-C68C9B45EAAB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solidFill>
                  <a:srgbClr val="EC7614"/>
                </a:solidFill>
                <a:effectLst/>
              </a:rPr>
              <a:t>WHERE </a:t>
            </a:r>
            <a:r>
              <a:rPr lang="en-US" b="0" dirty="0" smtClean="0">
                <a:effectLst/>
              </a:rPr>
              <a:t>with Improvised </a:t>
            </a:r>
            <a:r>
              <a:rPr lang="en-US" b="0" dirty="0" smtClean="0">
                <a:solidFill>
                  <a:srgbClr val="EC7614"/>
                </a:solidFill>
                <a:effectLst/>
              </a:rPr>
              <a:t>SARGs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2895600" y="5638800"/>
            <a:ext cx="3387725" cy="4000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COLUMN like @VARIABLE</a:t>
            </a:r>
            <a:endParaRPr lang="en-US" b="1">
              <a:latin typeface="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10000"/>
            <a:ext cx="7239000" cy="2286000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</a:rPr>
              <a:t>These are SARGS at run time, </a:t>
            </a:r>
            <a:r>
              <a:rPr lang="en-US" sz="2400" smtClean="0">
                <a:solidFill>
                  <a:srgbClr val="800000"/>
                </a:solidFill>
              </a:rPr>
              <a:t>but</a:t>
            </a:r>
            <a:r>
              <a:rPr lang="en-US" smtClean="0">
                <a:solidFill>
                  <a:srgbClr val="800000"/>
                </a:solidFill>
              </a:rPr>
              <a:t> not at optimization time.  The server will treat this as a SARG but will use index density or default statistics, rather than distribution steps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543800" y="6408738"/>
            <a:ext cx="14700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D9B617D4-3B6B-40E2-9577-279DBA82F4EA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sz="3200" b="0" dirty="0" smtClean="0">
                <a:effectLst/>
              </a:rPr>
              <a:t>When Distribution Steps  Are Not Used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898525" y="2373313"/>
            <a:ext cx="2754313" cy="4254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Constant Expression</a:t>
            </a:r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4800600" y="2362200"/>
            <a:ext cx="3447034" cy="707886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2000" b="1" smtClean="0">
                <a:solidFill>
                  <a:schemeClr val="bg1"/>
                </a:solidFill>
                <a:latin typeface="Arial" pitchFamily="34" charset="0"/>
              </a:rPr>
              <a:t>prior to 15)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Local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Variable as Constant</a:t>
            </a:r>
            <a:endParaRPr lang="en-US" dirty="0"/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1711325" cy="4000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Col = 5*12</a:t>
            </a:r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5410200" y="3124200"/>
            <a:ext cx="2016125" cy="4000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Col = @value</a:t>
            </a:r>
            <a:endParaRPr lang="en-US" b="1">
              <a:latin typeface="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Selectivity is based on density stored in the statistics page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Selectivity = 1/# rows in smaller table if no statistics are available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2000" smtClean="0"/>
              <a:t>1,000,000 orders, 5,000 customers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2000" smtClean="0"/>
              <a:t>selectivity = 1/5000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Probable number of orders/customer: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2000" smtClean="0"/>
              <a:t>1,000,000 * 1/5000 = 200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Density = 1/number of unique values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2000" smtClean="0"/>
              <a:t>1,000,000 rows, 1,000 unique values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2000" smtClean="0"/>
              <a:t>Density = 1/1,000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A single search value would, on average, yield 1,000,000 * .001 or 1000 rows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Low density is most selective; as density approaches 1, the index approaches uselessness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E7C23782-B012-4E81-BE86-2AA3845128F5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Row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If there is no index, there will be a table scan, and the estimate will be the number of pages in the table (stored in sysindexes)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If there is a clustered index, estimate will be the number of index levels plus the number of pages to scan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For a nonclustered index, estimate will be index levels + number of leaf pages + number of qualifying rows (which will correspond to the number of physical pages to read)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For a unique index and an equality join, the estimate will be 1 plus the number of index levels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408738"/>
            <a:ext cx="784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DE444393-F58F-4566-8BD4-AC6435D4D53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Estimating Logical Page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2286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You have a 1,000,000 row table.  The unique key has a range (and random distribution) of 0 to 10,000,000</a:t>
            </a:r>
            <a:endParaRPr lang="en-US" smtClean="0">
              <a:solidFill>
                <a:srgbClr val="800000"/>
              </a:solidFill>
            </a:endParaRPr>
          </a:p>
          <a:p>
            <a:pPr eaLnBrk="1" hangingPunct="1">
              <a:spcAft>
                <a:spcPts val="600"/>
              </a:spcAft>
              <a:buFont typeface="Wingdings" pitchFamily="2" charset="2"/>
              <a:buChar char="è"/>
            </a:pPr>
            <a:r>
              <a:rPr lang="en-US" smtClean="0">
                <a:solidFill>
                  <a:srgbClr val="800000"/>
                </a:solidFill>
              </a:rPr>
              <a:t>How many rows will be returned by the following query: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67600" y="6408738"/>
            <a:ext cx="1546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49C5EBFA-5E49-4B94-B353-E671C42A109D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Data Distribution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1219200" y="3048000"/>
            <a:ext cx="6435725" cy="10096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* </a:t>
            </a:r>
          </a:p>
          <a:p>
            <a:r>
              <a:rPr lang="en-US" sz="2000">
                <a:latin typeface="Courier New" pitchFamily="49" charset="0"/>
              </a:rPr>
              <a:t>from table </a:t>
            </a:r>
          </a:p>
          <a:p>
            <a:r>
              <a:rPr lang="en-US" sz="2000">
                <a:latin typeface="Courier New" pitchFamily="49" charset="0"/>
              </a:rPr>
              <a:t>where key between 1,000,000 and 2,000,000</a:t>
            </a:r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8004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800000"/>
                </a:solidFill>
                <a:latin typeface="Arial" pitchFamily="34" charset="0"/>
              </a:rPr>
              <a:t>How does the optimizer know whether to use an index or table scan?</a:t>
            </a:r>
          </a:p>
          <a:p>
            <a:endParaRPr lang="en-US" sz="2000" b="1">
              <a:solidFill>
                <a:srgbClr val="8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36576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mtClean="0"/>
              <a:t>Adaptive Server keeps distribution information about indexes in a table called sysstatistics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mtClean="0"/>
              <a:t>There is distribution information for every index, and possibly (depending on your DBA’s decision) statistics for nonindexed columns as well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mtClean="0"/>
              <a:t>The optimizer uses this information to estimate the number of rows returned for a query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mtClean="0"/>
              <a:t>The distribution page(s) are built at index creation time and not maintained by the server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mtClean="0"/>
              <a:t>The dbo should periodically issue the command to enable the optimizer to continue picking the correct strategies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01000" y="6408738"/>
            <a:ext cx="10128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A6A694A8-80C8-4078-BE4A-399BEE9DD18F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dirty="0" smtClean="0">
                <a:effectLst/>
              </a:rPr>
              <a:t>Index Statistics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676400" y="5486400"/>
            <a:ext cx="5826125" cy="4000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update index statistics table [index]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001000" cy="2590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With every release of the server, the optimizer gets better at selecting optimal query paths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Forcing the optimizer to behave in a specific manner does not allow it the freedom to change selection as data skews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It also does not permit the optimizer to take advantage of new strategies as advances are made in the server software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315200" y="6408738"/>
            <a:ext cx="1698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69161167-9E0D-48DA-A116-BE18F282F382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When to Force Index Selection</a:t>
            </a: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1482725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>
                <a:solidFill>
                  <a:srgbClr val="C00000"/>
                </a:solidFill>
                <a:latin typeface="Arial" pitchFamily="34" charset="0"/>
              </a:rPr>
              <a:t>Don't Do It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743200"/>
            <a:ext cx="6705600" cy="1219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Scans are expensive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Table scans may be planned even if the rest of the query is false!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67600" y="6408738"/>
            <a:ext cx="1546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0B657BF6-2285-445F-9775-F3A8BBD623F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sz="4000" b="0" dirty="0" smtClean="0">
                <a:effectLst/>
              </a:rPr>
              <a:t>Table Scans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6858000" cy="730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If Adaptive Server can’t resolve a query any other way, it does a table scan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914400" y="4267200"/>
            <a:ext cx="360203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" pitchFamily="34" charset="0"/>
              </a:rPr>
              <a:t>Identify table scan searches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981200" y="5105400"/>
            <a:ext cx="5029200" cy="4000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>
                <a:latin typeface="Courier New" pitchFamily="49" charset="0"/>
              </a:rPr>
              <a:t>select * from pt_tx where 1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6781800" cy="2362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smtClean="0"/>
              <a:t>When you (the developer) have information about a table that Adaptive Server will not have at the time the query is processed (i.e., using a temp table in a nested stored procedure)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smtClean="0"/>
              <a:t>Occasions when you've proven the optimizer wrong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408738"/>
            <a:ext cx="936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C3FA8BBC-1575-4CBE-B100-6B2C44B16B58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dirty="0" smtClean="0">
                <a:effectLst/>
              </a:rPr>
              <a:t>When to Force Index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Selection Continued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74725" y="1763713"/>
            <a:ext cx="1692275" cy="4619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rgbClr val="C00000"/>
                </a:solidFill>
                <a:latin typeface="Arial" pitchFamily="34" charset="0"/>
              </a:rPr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209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To force the server to use a specific index for a specific table, you must first know the index id of the index you want to use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In this example, the titles index with the id of 3 will be used for the titles table, and the publishers index with an id of 4 will be used for publishers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391400" y="6408738"/>
            <a:ext cx="1622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708D9C5C-2AF3-43DC-8881-D616411253B4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How to Force Index Selection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1752600" y="4038600"/>
            <a:ext cx="6130925" cy="10096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*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from titles (3),  publishers (4)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where titles.pub_id = publishers.pub_id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2133600"/>
            <a:ext cx="3276600" cy="2862263"/>
          </a:xfrm>
        </p:spPr>
        <p:txBody>
          <a:bodyPr/>
          <a:lstStyle/>
          <a:p>
            <a:pPr eaLnBrk="1" hangingPunct="1"/>
            <a:r>
              <a:rPr lang="en-US" smtClean="0"/>
              <a:t>Partition Strategies</a:t>
            </a:r>
          </a:p>
          <a:p>
            <a:pPr eaLnBrk="1" hangingPunct="1"/>
            <a:r>
              <a:rPr lang="en-US" smtClean="0"/>
              <a:t>Hash Partitions</a:t>
            </a:r>
          </a:p>
          <a:p>
            <a:pPr eaLnBrk="1" hangingPunct="1"/>
            <a:r>
              <a:rPr lang="en-US" smtClean="0"/>
              <a:t>List</a:t>
            </a:r>
          </a:p>
          <a:p>
            <a:pPr eaLnBrk="1" hangingPunct="1"/>
            <a:r>
              <a:rPr lang="en-US" smtClean="0"/>
              <a:t>Range</a:t>
            </a:r>
          </a:p>
          <a:p>
            <a:pPr eaLnBrk="1" hangingPunct="1"/>
            <a:r>
              <a:rPr lang="en-US" smtClean="0"/>
              <a:t>Round Robins</a:t>
            </a:r>
          </a:p>
          <a:p>
            <a:pPr eaLnBrk="1" hangingPunct="1"/>
            <a:r>
              <a:rPr lang="en-US" smtClean="0"/>
              <a:t>Using alter table</a:t>
            </a:r>
          </a:p>
          <a:p>
            <a:pPr eaLnBrk="1" hangingPunct="1"/>
            <a:r>
              <a:rPr lang="en-US" smtClean="0"/>
              <a:t>Add partition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5DF7121-5E1F-476C-9F85-8A72E9D9D710}" type="slidenum">
              <a:rPr lang="en-US" smtClean="0">
                <a:latin typeface="Arial" pitchFamily="34" charset="0"/>
              </a:rPr>
              <a:pPr/>
              <a:t>62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8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ffectLst/>
              </a:rPr>
              <a:t>Partition Support Topics</a:t>
            </a:r>
          </a:p>
        </p:txBody>
      </p:sp>
    </p:spTree>
    <p:extLst>
      <p:ext uri="{BB962C8B-B14F-4D97-AF65-F5344CB8AC3E}">
        <p14:creationId xmlns:p14="http://schemas.microsoft.com/office/powerpoint/2010/main" val="24263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mtClean="0"/>
              <a:t>Divides large tables and indexes into manageable pieces</a:t>
            </a:r>
          </a:p>
          <a:p>
            <a:pPr eaLnBrk="1" hangingPunct="1"/>
            <a:r>
              <a:rPr lang="en-US" smtClean="0"/>
              <a:t>Are database objects that are managed independently</a:t>
            </a:r>
          </a:p>
          <a:p>
            <a:pPr eaLnBrk="1" hangingPunct="1"/>
            <a:r>
              <a:rPr lang="en-US" smtClean="0"/>
              <a:t>Create index cannot be done at partition level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Selects, inserts, deleting data can be done on partitioned table</a:t>
            </a:r>
          </a:p>
          <a:p>
            <a:pPr eaLnBrk="1" hangingPunct="1"/>
            <a:r>
              <a:rPr lang="en-US" smtClean="0"/>
              <a:t>Horizontal partitioning selects table rows that can be distributed among partitions on different disk devices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Semantic partitioning allows data values in specified, key columns in each row to determine the partition assignment of that row</a:t>
            </a:r>
          </a:p>
          <a:p>
            <a:pPr eaLnBrk="1" hangingPunct="1"/>
            <a:r>
              <a:rPr lang="en-US" smtClean="0"/>
              <a:t>Round-robin partitioning assigns rows randomly without reference to data values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ACE9A8-824A-4F93-A16C-E77279DF42F6}" type="slidenum">
              <a:rPr lang="en-US" smtClean="0">
                <a:latin typeface="Arial" pitchFamily="34" charset="0"/>
              </a:rPr>
              <a:pPr/>
              <a:t>63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>
                <a:effectLst/>
              </a:rPr>
              <a:t>Semantic Partition </a:t>
            </a:r>
            <a:r>
              <a:rPr lang="en-US" b="0" dirty="0" smtClean="0">
                <a:effectLst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0312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229600" cy="28622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i="1" smtClean="0">
                <a:solidFill>
                  <a:srgbClr val="EC7614"/>
                </a:solidFill>
              </a:rPr>
              <a:t>Hash partitioning </a:t>
            </a:r>
            <a:r>
              <a:rPr lang="en-US" smtClean="0"/>
              <a:t>(semantic) –system supplied hash function determines the partition assignment for each row</a:t>
            </a:r>
          </a:p>
          <a:p>
            <a:pPr eaLnBrk="1" hangingPunct="1">
              <a:spcBef>
                <a:spcPts val="1200"/>
              </a:spcBef>
            </a:pPr>
            <a:r>
              <a:rPr lang="en-US" i="1" smtClean="0">
                <a:solidFill>
                  <a:srgbClr val="EC7614"/>
                </a:solidFill>
              </a:rPr>
              <a:t>List Partitioning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(semantic) compares values in key columns to user-supplied values for each partition</a:t>
            </a:r>
          </a:p>
          <a:p>
            <a:pPr eaLnBrk="1" hangingPunct="1"/>
            <a:r>
              <a:rPr lang="en-US" i="1" smtClean="0">
                <a:solidFill>
                  <a:srgbClr val="EC7614"/>
                </a:solidFill>
              </a:rPr>
              <a:t>Range Partitioning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(semantic) –compares key columns within a set lower and upper bound for each partition</a:t>
            </a:r>
          </a:p>
          <a:p>
            <a:pPr eaLnBrk="1" hangingPunct="1"/>
            <a:r>
              <a:rPr lang="en-US" i="1" smtClean="0">
                <a:solidFill>
                  <a:srgbClr val="EC7614"/>
                </a:solidFill>
              </a:rPr>
              <a:t>Round-robin partitioning</a:t>
            </a:r>
            <a:r>
              <a:rPr lang="en-US" smtClean="0">
                <a:solidFill>
                  <a:srgbClr val="EC7614"/>
                </a:solidFill>
              </a:rPr>
              <a:t> </a:t>
            </a:r>
            <a:r>
              <a:rPr lang="en-US" smtClean="0"/>
              <a:t>– randomly assigned rows to partitions so that each partition contains equal number of rows (default)</a:t>
            </a:r>
          </a:p>
          <a:p>
            <a:pPr eaLnBrk="1" hangingPunct="1"/>
            <a:endParaRPr lang="en-US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8DE6196-CA74-4F4B-926B-16F61D16DC00}" type="slidenum">
              <a:rPr lang="en-US" smtClean="0">
                <a:latin typeface="Arial" pitchFamily="34" charset="0"/>
              </a:rPr>
              <a:pPr/>
              <a:t>64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ffectLst/>
              </a:rPr>
              <a:t>Partition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1918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2938463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Allows</a:t>
            </a:r>
          </a:p>
          <a:p>
            <a:pPr lvl="1" eaLnBrk="1" hangingPunct="1"/>
            <a:r>
              <a:rPr lang="en-US" sz="2000" smtClean="0"/>
              <a:t>Using the </a:t>
            </a:r>
            <a:r>
              <a:rPr lang="en-US" sz="2000" b="1" i="1" smtClean="0">
                <a:solidFill>
                  <a:srgbClr val="EC7614"/>
                </a:solidFill>
              </a:rPr>
              <a:t>create table</a:t>
            </a:r>
            <a:r>
              <a:rPr lang="en-US" sz="2000" smtClean="0">
                <a:solidFill>
                  <a:srgbClr val="EC7614"/>
                </a:solidFill>
              </a:rPr>
              <a:t>  </a:t>
            </a:r>
            <a:r>
              <a:rPr lang="en-US" sz="2000" smtClean="0"/>
              <a:t>and </a:t>
            </a:r>
            <a:r>
              <a:rPr lang="en-US" sz="2000" b="1" i="1" smtClean="0">
                <a:solidFill>
                  <a:srgbClr val="EC7614"/>
                </a:solidFill>
              </a:rPr>
              <a:t>create index</a:t>
            </a:r>
            <a:r>
              <a:rPr lang="en-US" sz="2000" smtClean="0">
                <a:solidFill>
                  <a:srgbClr val="EC7614"/>
                </a:solidFill>
              </a:rPr>
              <a:t>  </a:t>
            </a:r>
            <a:r>
              <a:rPr lang="en-US" sz="2000" smtClean="0"/>
              <a:t>commands when creating partitions</a:t>
            </a:r>
          </a:p>
          <a:p>
            <a:pPr lvl="1" eaLnBrk="1" hangingPunct="1"/>
            <a:r>
              <a:rPr lang="en-US" sz="2000" smtClean="0"/>
              <a:t>Using </a:t>
            </a:r>
            <a:r>
              <a:rPr lang="en-US" sz="2000" b="1" i="1" smtClean="0">
                <a:solidFill>
                  <a:srgbClr val="EC7614"/>
                </a:solidFill>
              </a:rPr>
              <a:t>alter table</a:t>
            </a:r>
            <a:r>
              <a:rPr lang="en-US" sz="2000" smtClean="0">
                <a:solidFill>
                  <a:srgbClr val="EC7614"/>
                </a:solidFill>
              </a:rPr>
              <a:t>  </a:t>
            </a:r>
            <a:r>
              <a:rPr lang="en-US" sz="2000" smtClean="0"/>
              <a:t>command to alter table’s partitioning strategy</a:t>
            </a:r>
          </a:p>
          <a:p>
            <a:pPr lvl="1" eaLnBrk="1" hangingPunct="1"/>
            <a:r>
              <a:rPr lang="en-US" sz="2000" smtClean="0"/>
              <a:t>Using </a:t>
            </a:r>
            <a:r>
              <a:rPr lang="en-US" sz="2000" b="1" i="1" smtClean="0">
                <a:solidFill>
                  <a:srgbClr val="EC7614"/>
                </a:solidFill>
              </a:rPr>
              <a:t>add partition</a:t>
            </a:r>
            <a:r>
              <a:rPr lang="en-US" sz="2000" smtClean="0">
                <a:solidFill>
                  <a:srgbClr val="EC7614"/>
                </a:solidFill>
              </a:rPr>
              <a:t>  </a:t>
            </a:r>
            <a:r>
              <a:rPr lang="en-US" sz="2000" smtClean="0"/>
              <a:t>to partition to an existing table</a:t>
            </a:r>
          </a:p>
          <a:p>
            <a:pPr lvl="1" eaLnBrk="1" hangingPunct="1"/>
            <a:r>
              <a:rPr lang="en-US" sz="2000" smtClean="0"/>
              <a:t>Use of partitioning to expedite the loading of large amounts of data</a:t>
            </a:r>
          </a:p>
          <a:p>
            <a:pPr lvl="2" eaLnBrk="1" hangingPunct="1"/>
            <a:endParaRPr lang="en-US" sz="2400" smtClean="0"/>
          </a:p>
          <a:p>
            <a:pPr lvl="1" eaLnBrk="1" hangingPunct="1"/>
            <a:endParaRPr lang="en-US" sz="2000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0D5A34-3FE2-40B1-BAC6-8025C946E130}" type="slidenum">
              <a:rPr lang="en-US" smtClean="0">
                <a:latin typeface="Arial" pitchFamily="34" charset="0"/>
              </a:rPr>
              <a:pPr/>
              <a:t>65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ffectLst/>
              </a:rPr>
              <a:t>Partition Strategies II</a:t>
            </a:r>
          </a:p>
        </p:txBody>
      </p:sp>
    </p:spTree>
    <p:extLst>
      <p:ext uri="{BB962C8B-B14F-4D97-AF65-F5344CB8AC3E}">
        <p14:creationId xmlns:p14="http://schemas.microsoft.com/office/powerpoint/2010/main" val="30210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0650" y="4732338"/>
            <a:ext cx="66675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2338" y="4732338"/>
            <a:ext cx="66675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63" y="4732338"/>
            <a:ext cx="66675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50" y="2670175"/>
            <a:ext cx="66675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6038850" y="4030663"/>
            <a:ext cx="557213" cy="484187"/>
            <a:chOff x="204" y="2913"/>
            <a:chExt cx="1259" cy="1001"/>
          </a:xfrm>
        </p:grpSpPr>
        <p:pic>
          <p:nvPicPr>
            <p:cNvPr id="28751" name="Picture 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4" y="3435"/>
              <a:ext cx="1259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52" name="Picture 8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4" y="3169"/>
              <a:ext cx="1259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53" name="Picture 9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4" y="2913"/>
              <a:ext cx="1259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679" name="Group 10"/>
          <p:cNvGrpSpPr>
            <a:grpSpLocks/>
          </p:cNvGrpSpPr>
          <p:nvPr/>
        </p:nvGrpSpPr>
        <p:grpSpPr bwMode="auto">
          <a:xfrm>
            <a:off x="6829425" y="4030663"/>
            <a:ext cx="557213" cy="484187"/>
            <a:chOff x="4302" y="2539"/>
            <a:chExt cx="351" cy="305"/>
          </a:xfrm>
        </p:grpSpPr>
        <p:pic>
          <p:nvPicPr>
            <p:cNvPr id="28748" name="Picture 11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02" y="2699"/>
              <a:ext cx="35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49" name="Picture 12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02" y="2619"/>
              <a:ext cx="351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50" name="Picture 13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02" y="2539"/>
              <a:ext cx="35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680" name="Group 14"/>
          <p:cNvGrpSpPr>
            <a:grpSpLocks/>
          </p:cNvGrpSpPr>
          <p:nvPr/>
        </p:nvGrpSpPr>
        <p:grpSpPr bwMode="auto">
          <a:xfrm>
            <a:off x="5259388" y="4030663"/>
            <a:ext cx="547687" cy="484187"/>
            <a:chOff x="235" y="878"/>
            <a:chExt cx="1274" cy="1048"/>
          </a:xfrm>
        </p:grpSpPr>
        <p:pic>
          <p:nvPicPr>
            <p:cNvPr id="28745" name="Picture 15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5" y="1431"/>
              <a:ext cx="1273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46" name="Picture 16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6" y="1154"/>
              <a:ext cx="1273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47" name="Picture 17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6" y="878"/>
              <a:ext cx="1273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681" name="Group 18"/>
          <p:cNvGrpSpPr>
            <a:grpSpLocks/>
          </p:cNvGrpSpPr>
          <p:nvPr/>
        </p:nvGrpSpPr>
        <p:grpSpPr bwMode="auto">
          <a:xfrm>
            <a:off x="5257800" y="3524250"/>
            <a:ext cx="506413" cy="277813"/>
            <a:chOff x="4829" y="1394"/>
            <a:chExt cx="464" cy="340"/>
          </a:xfrm>
        </p:grpSpPr>
        <p:sp>
          <p:nvSpPr>
            <p:cNvPr id="28730" name="Freeform 19"/>
            <p:cNvSpPr>
              <a:spLocks/>
            </p:cNvSpPr>
            <p:nvPr/>
          </p:nvSpPr>
          <p:spPr bwMode="auto">
            <a:xfrm>
              <a:off x="5206" y="1394"/>
              <a:ext cx="87" cy="332"/>
            </a:xfrm>
            <a:custGeom>
              <a:avLst/>
              <a:gdLst>
                <a:gd name="T0" fmla="*/ 15 w 87"/>
                <a:gd name="T1" fmla="*/ 0 h 332"/>
                <a:gd name="T2" fmla="*/ 24 w 87"/>
                <a:gd name="T3" fmla="*/ 2 h 332"/>
                <a:gd name="T4" fmla="*/ 35 w 87"/>
                <a:gd name="T5" fmla="*/ 6 h 332"/>
                <a:gd name="T6" fmla="*/ 45 w 87"/>
                <a:gd name="T7" fmla="*/ 15 h 332"/>
                <a:gd name="T8" fmla="*/ 55 w 87"/>
                <a:gd name="T9" fmla="*/ 27 h 332"/>
                <a:gd name="T10" fmla="*/ 64 w 87"/>
                <a:gd name="T11" fmla="*/ 43 h 332"/>
                <a:gd name="T12" fmla="*/ 72 w 87"/>
                <a:gd name="T13" fmla="*/ 67 h 332"/>
                <a:gd name="T14" fmla="*/ 79 w 87"/>
                <a:gd name="T15" fmla="*/ 96 h 332"/>
                <a:gd name="T16" fmla="*/ 85 w 87"/>
                <a:gd name="T17" fmla="*/ 127 h 332"/>
                <a:gd name="T18" fmla="*/ 86 w 87"/>
                <a:gd name="T19" fmla="*/ 160 h 332"/>
                <a:gd name="T20" fmla="*/ 85 w 87"/>
                <a:gd name="T21" fmla="*/ 194 h 332"/>
                <a:gd name="T22" fmla="*/ 80 w 87"/>
                <a:gd name="T23" fmla="*/ 231 h 332"/>
                <a:gd name="T24" fmla="*/ 73 w 87"/>
                <a:gd name="T25" fmla="*/ 264 h 332"/>
                <a:gd name="T26" fmla="*/ 64 w 87"/>
                <a:gd name="T27" fmla="*/ 286 h 332"/>
                <a:gd name="T28" fmla="*/ 52 w 87"/>
                <a:gd name="T29" fmla="*/ 305 h 332"/>
                <a:gd name="T30" fmla="*/ 42 w 87"/>
                <a:gd name="T31" fmla="*/ 320 h 332"/>
                <a:gd name="T32" fmla="*/ 30 w 87"/>
                <a:gd name="T33" fmla="*/ 326 h 332"/>
                <a:gd name="T34" fmla="*/ 24 w 87"/>
                <a:gd name="T35" fmla="*/ 329 h 332"/>
                <a:gd name="T36" fmla="*/ 14 w 87"/>
                <a:gd name="T37" fmla="*/ 329 h 332"/>
                <a:gd name="T38" fmla="*/ 0 w 87"/>
                <a:gd name="T39" fmla="*/ 331 h 332"/>
                <a:gd name="T40" fmla="*/ 1 w 87"/>
                <a:gd name="T41" fmla="*/ 0 h 332"/>
                <a:gd name="T42" fmla="*/ 15 w 87"/>
                <a:gd name="T43" fmla="*/ 0 h 3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7"/>
                <a:gd name="T67" fmla="*/ 0 h 332"/>
                <a:gd name="T68" fmla="*/ 87 w 87"/>
                <a:gd name="T69" fmla="*/ 332 h 3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7" h="332">
                  <a:moveTo>
                    <a:pt x="15" y="0"/>
                  </a:moveTo>
                  <a:lnTo>
                    <a:pt x="24" y="2"/>
                  </a:lnTo>
                  <a:lnTo>
                    <a:pt x="35" y="6"/>
                  </a:lnTo>
                  <a:lnTo>
                    <a:pt x="45" y="15"/>
                  </a:lnTo>
                  <a:lnTo>
                    <a:pt x="55" y="27"/>
                  </a:lnTo>
                  <a:lnTo>
                    <a:pt x="64" y="43"/>
                  </a:lnTo>
                  <a:lnTo>
                    <a:pt x="72" y="67"/>
                  </a:lnTo>
                  <a:lnTo>
                    <a:pt x="79" y="96"/>
                  </a:lnTo>
                  <a:lnTo>
                    <a:pt x="85" y="127"/>
                  </a:lnTo>
                  <a:lnTo>
                    <a:pt x="86" y="160"/>
                  </a:lnTo>
                  <a:lnTo>
                    <a:pt x="85" y="194"/>
                  </a:lnTo>
                  <a:lnTo>
                    <a:pt x="80" y="231"/>
                  </a:lnTo>
                  <a:lnTo>
                    <a:pt x="73" y="264"/>
                  </a:lnTo>
                  <a:lnTo>
                    <a:pt x="64" y="286"/>
                  </a:lnTo>
                  <a:lnTo>
                    <a:pt x="52" y="305"/>
                  </a:lnTo>
                  <a:lnTo>
                    <a:pt x="42" y="320"/>
                  </a:lnTo>
                  <a:lnTo>
                    <a:pt x="30" y="326"/>
                  </a:lnTo>
                  <a:lnTo>
                    <a:pt x="24" y="329"/>
                  </a:lnTo>
                  <a:lnTo>
                    <a:pt x="14" y="329"/>
                  </a:lnTo>
                  <a:lnTo>
                    <a:pt x="0" y="331"/>
                  </a:lnTo>
                  <a:lnTo>
                    <a:pt x="1" y="0"/>
                  </a:lnTo>
                  <a:lnTo>
                    <a:pt x="15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5400000" scaled="1"/>
            </a:gra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Oval 20"/>
            <p:cNvSpPr>
              <a:spLocks noChangeArrowheads="1"/>
            </p:cNvSpPr>
            <p:nvPr/>
          </p:nvSpPr>
          <p:spPr bwMode="auto">
            <a:xfrm>
              <a:off x="5138" y="1396"/>
              <a:ext cx="136" cy="327"/>
            </a:xfrm>
            <a:prstGeom prst="ellipse">
              <a:avLst/>
            </a:prstGeom>
            <a:gradFill rotWithShape="0">
              <a:gsLst>
                <a:gs pos="0">
                  <a:srgbClr val="C6C6C6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2" name="Freeform 21"/>
            <p:cNvSpPr>
              <a:spLocks/>
            </p:cNvSpPr>
            <p:nvPr/>
          </p:nvSpPr>
          <p:spPr bwMode="auto">
            <a:xfrm>
              <a:off x="4916" y="1420"/>
              <a:ext cx="324" cy="290"/>
            </a:xfrm>
            <a:custGeom>
              <a:avLst/>
              <a:gdLst>
                <a:gd name="T0" fmla="*/ 264 w 324"/>
                <a:gd name="T1" fmla="*/ 0 h 290"/>
                <a:gd name="T2" fmla="*/ 271 w 324"/>
                <a:gd name="T3" fmla="*/ 2 h 290"/>
                <a:gd name="T4" fmla="*/ 281 w 324"/>
                <a:gd name="T5" fmla="*/ 5 h 290"/>
                <a:gd name="T6" fmla="*/ 289 w 324"/>
                <a:gd name="T7" fmla="*/ 13 h 290"/>
                <a:gd name="T8" fmla="*/ 296 w 324"/>
                <a:gd name="T9" fmla="*/ 22 h 290"/>
                <a:gd name="T10" fmla="*/ 305 w 324"/>
                <a:gd name="T11" fmla="*/ 37 h 290"/>
                <a:gd name="T12" fmla="*/ 312 w 324"/>
                <a:gd name="T13" fmla="*/ 56 h 290"/>
                <a:gd name="T14" fmla="*/ 318 w 324"/>
                <a:gd name="T15" fmla="*/ 82 h 290"/>
                <a:gd name="T16" fmla="*/ 323 w 324"/>
                <a:gd name="T17" fmla="*/ 108 h 290"/>
                <a:gd name="T18" fmla="*/ 323 w 324"/>
                <a:gd name="T19" fmla="*/ 133 h 290"/>
                <a:gd name="T20" fmla="*/ 323 w 324"/>
                <a:gd name="T21" fmla="*/ 166 h 290"/>
                <a:gd name="T22" fmla="*/ 319 w 324"/>
                <a:gd name="T23" fmla="*/ 197 h 290"/>
                <a:gd name="T24" fmla="*/ 311 w 324"/>
                <a:gd name="T25" fmla="*/ 226 h 290"/>
                <a:gd name="T26" fmla="*/ 305 w 324"/>
                <a:gd name="T27" fmla="*/ 244 h 290"/>
                <a:gd name="T28" fmla="*/ 296 w 324"/>
                <a:gd name="T29" fmla="*/ 261 h 290"/>
                <a:gd name="T30" fmla="*/ 286 w 324"/>
                <a:gd name="T31" fmla="*/ 272 h 290"/>
                <a:gd name="T32" fmla="*/ 276 w 324"/>
                <a:gd name="T33" fmla="*/ 279 h 290"/>
                <a:gd name="T34" fmla="*/ 271 w 324"/>
                <a:gd name="T35" fmla="*/ 281 h 290"/>
                <a:gd name="T36" fmla="*/ 263 w 324"/>
                <a:gd name="T37" fmla="*/ 281 h 290"/>
                <a:gd name="T38" fmla="*/ 0 w 324"/>
                <a:gd name="T39" fmla="*/ 289 h 290"/>
                <a:gd name="T40" fmla="*/ 1 w 324"/>
                <a:gd name="T41" fmla="*/ 0 h 290"/>
                <a:gd name="T42" fmla="*/ 264 w 324"/>
                <a:gd name="T43" fmla="*/ 0 h 2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4"/>
                <a:gd name="T67" fmla="*/ 0 h 290"/>
                <a:gd name="T68" fmla="*/ 324 w 324"/>
                <a:gd name="T69" fmla="*/ 290 h 2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4" h="290">
                  <a:moveTo>
                    <a:pt x="264" y="0"/>
                  </a:moveTo>
                  <a:lnTo>
                    <a:pt x="271" y="2"/>
                  </a:lnTo>
                  <a:lnTo>
                    <a:pt x="281" y="5"/>
                  </a:lnTo>
                  <a:lnTo>
                    <a:pt x="289" y="13"/>
                  </a:lnTo>
                  <a:lnTo>
                    <a:pt x="296" y="22"/>
                  </a:lnTo>
                  <a:lnTo>
                    <a:pt x="305" y="37"/>
                  </a:lnTo>
                  <a:lnTo>
                    <a:pt x="312" y="56"/>
                  </a:lnTo>
                  <a:lnTo>
                    <a:pt x="318" y="82"/>
                  </a:lnTo>
                  <a:lnTo>
                    <a:pt x="323" y="108"/>
                  </a:lnTo>
                  <a:lnTo>
                    <a:pt x="323" y="133"/>
                  </a:lnTo>
                  <a:lnTo>
                    <a:pt x="323" y="166"/>
                  </a:lnTo>
                  <a:lnTo>
                    <a:pt x="319" y="197"/>
                  </a:lnTo>
                  <a:lnTo>
                    <a:pt x="311" y="226"/>
                  </a:lnTo>
                  <a:lnTo>
                    <a:pt x="305" y="244"/>
                  </a:lnTo>
                  <a:lnTo>
                    <a:pt x="296" y="261"/>
                  </a:lnTo>
                  <a:lnTo>
                    <a:pt x="286" y="272"/>
                  </a:lnTo>
                  <a:lnTo>
                    <a:pt x="276" y="279"/>
                  </a:lnTo>
                  <a:lnTo>
                    <a:pt x="271" y="281"/>
                  </a:lnTo>
                  <a:lnTo>
                    <a:pt x="263" y="281"/>
                  </a:lnTo>
                  <a:lnTo>
                    <a:pt x="0" y="289"/>
                  </a:lnTo>
                  <a:lnTo>
                    <a:pt x="1" y="0"/>
                  </a:lnTo>
                  <a:lnTo>
                    <a:pt x="264" y="0"/>
                  </a:lnTo>
                </a:path>
              </a:pathLst>
            </a:custGeom>
            <a:gradFill rotWithShape="0">
              <a:gsLst>
                <a:gs pos="0">
                  <a:srgbClr val="4C667F"/>
                </a:gs>
                <a:gs pos="50000">
                  <a:srgbClr val="99CCFF"/>
                </a:gs>
                <a:gs pos="100000">
                  <a:srgbClr val="4C667F"/>
                </a:gs>
              </a:gsLst>
              <a:lin ang="5400000" scaled="1"/>
            </a:gra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Freeform 22"/>
            <p:cNvSpPr>
              <a:spLocks/>
            </p:cNvSpPr>
            <p:nvPr/>
          </p:nvSpPr>
          <p:spPr bwMode="auto">
            <a:xfrm>
              <a:off x="4880" y="1394"/>
              <a:ext cx="83" cy="340"/>
            </a:xfrm>
            <a:custGeom>
              <a:avLst/>
              <a:gdLst>
                <a:gd name="T0" fmla="*/ 23 w 83"/>
                <a:gd name="T1" fmla="*/ 0 h 340"/>
                <a:gd name="T2" fmla="*/ 30 w 83"/>
                <a:gd name="T3" fmla="*/ 2 h 340"/>
                <a:gd name="T4" fmla="*/ 40 w 83"/>
                <a:gd name="T5" fmla="*/ 6 h 340"/>
                <a:gd name="T6" fmla="*/ 48 w 83"/>
                <a:gd name="T7" fmla="*/ 16 h 340"/>
                <a:gd name="T8" fmla="*/ 55 w 83"/>
                <a:gd name="T9" fmla="*/ 27 h 340"/>
                <a:gd name="T10" fmla="*/ 64 w 83"/>
                <a:gd name="T11" fmla="*/ 44 h 340"/>
                <a:gd name="T12" fmla="*/ 70 w 83"/>
                <a:gd name="T13" fmla="*/ 68 h 340"/>
                <a:gd name="T14" fmla="*/ 76 w 83"/>
                <a:gd name="T15" fmla="*/ 98 h 340"/>
                <a:gd name="T16" fmla="*/ 81 w 83"/>
                <a:gd name="T17" fmla="*/ 131 h 340"/>
                <a:gd name="T18" fmla="*/ 82 w 83"/>
                <a:gd name="T19" fmla="*/ 162 h 340"/>
                <a:gd name="T20" fmla="*/ 81 w 83"/>
                <a:gd name="T21" fmla="*/ 199 h 340"/>
                <a:gd name="T22" fmla="*/ 77 w 83"/>
                <a:gd name="T23" fmla="*/ 237 h 340"/>
                <a:gd name="T24" fmla="*/ 70 w 83"/>
                <a:gd name="T25" fmla="*/ 273 h 340"/>
                <a:gd name="T26" fmla="*/ 64 w 83"/>
                <a:gd name="T27" fmla="*/ 294 h 340"/>
                <a:gd name="T28" fmla="*/ 54 w 83"/>
                <a:gd name="T29" fmla="*/ 313 h 340"/>
                <a:gd name="T30" fmla="*/ 45 w 83"/>
                <a:gd name="T31" fmla="*/ 328 h 340"/>
                <a:gd name="T32" fmla="*/ 35 w 83"/>
                <a:gd name="T33" fmla="*/ 335 h 340"/>
                <a:gd name="T34" fmla="*/ 30 w 83"/>
                <a:gd name="T35" fmla="*/ 339 h 340"/>
                <a:gd name="T36" fmla="*/ 22 w 83"/>
                <a:gd name="T37" fmla="*/ 339 h 340"/>
                <a:gd name="T38" fmla="*/ 0 w 83"/>
                <a:gd name="T39" fmla="*/ 339 h 340"/>
                <a:gd name="T40" fmla="*/ 0 w 83"/>
                <a:gd name="T41" fmla="*/ 0 h 340"/>
                <a:gd name="T42" fmla="*/ 23 w 83"/>
                <a:gd name="T43" fmla="*/ 0 h 3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340"/>
                <a:gd name="T68" fmla="*/ 83 w 83"/>
                <a:gd name="T69" fmla="*/ 340 h 3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340">
                  <a:moveTo>
                    <a:pt x="23" y="0"/>
                  </a:moveTo>
                  <a:lnTo>
                    <a:pt x="30" y="2"/>
                  </a:lnTo>
                  <a:lnTo>
                    <a:pt x="40" y="6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4" y="44"/>
                  </a:lnTo>
                  <a:lnTo>
                    <a:pt x="70" y="68"/>
                  </a:lnTo>
                  <a:lnTo>
                    <a:pt x="76" y="98"/>
                  </a:lnTo>
                  <a:lnTo>
                    <a:pt x="81" y="131"/>
                  </a:lnTo>
                  <a:lnTo>
                    <a:pt x="82" y="162"/>
                  </a:lnTo>
                  <a:lnTo>
                    <a:pt x="81" y="199"/>
                  </a:lnTo>
                  <a:lnTo>
                    <a:pt x="77" y="237"/>
                  </a:lnTo>
                  <a:lnTo>
                    <a:pt x="70" y="273"/>
                  </a:lnTo>
                  <a:lnTo>
                    <a:pt x="64" y="294"/>
                  </a:lnTo>
                  <a:lnTo>
                    <a:pt x="54" y="313"/>
                  </a:lnTo>
                  <a:lnTo>
                    <a:pt x="45" y="328"/>
                  </a:lnTo>
                  <a:lnTo>
                    <a:pt x="35" y="335"/>
                  </a:lnTo>
                  <a:lnTo>
                    <a:pt x="30" y="339"/>
                  </a:lnTo>
                  <a:lnTo>
                    <a:pt x="22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5400000" scaled="1"/>
            </a:gra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Oval 23"/>
            <p:cNvSpPr>
              <a:spLocks noChangeArrowheads="1"/>
            </p:cNvSpPr>
            <p:nvPr/>
          </p:nvSpPr>
          <p:spPr bwMode="auto">
            <a:xfrm>
              <a:off x="4829" y="1396"/>
              <a:ext cx="112" cy="335"/>
            </a:xfrm>
            <a:prstGeom prst="ellipse">
              <a:avLst/>
            </a:prstGeom>
            <a:gradFill rotWithShape="0">
              <a:gsLst>
                <a:gs pos="0">
                  <a:srgbClr val="C6C6C6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5" name="Oval 24"/>
            <p:cNvSpPr>
              <a:spLocks noChangeArrowheads="1"/>
            </p:cNvSpPr>
            <p:nvPr/>
          </p:nvSpPr>
          <p:spPr bwMode="auto">
            <a:xfrm>
              <a:off x="4872" y="1534"/>
              <a:ext cx="20" cy="58"/>
            </a:xfrm>
            <a:prstGeom prst="ellipse">
              <a:avLst/>
            </a:prstGeom>
            <a:gradFill rotWithShape="0">
              <a:gsLst>
                <a:gs pos="0">
                  <a:srgbClr val="606060"/>
                </a:gs>
                <a:gs pos="100000">
                  <a:srgbClr val="C0C0C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Arc 25"/>
            <p:cNvSpPr>
              <a:spLocks/>
            </p:cNvSpPr>
            <p:nvPr/>
          </p:nvSpPr>
          <p:spPr bwMode="auto">
            <a:xfrm>
              <a:off x="5161" y="1588"/>
              <a:ext cx="53" cy="114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  <a:lnTo>
                    <a:pt x="0" y="195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Arc 26"/>
            <p:cNvSpPr>
              <a:spLocks/>
            </p:cNvSpPr>
            <p:nvPr/>
          </p:nvSpPr>
          <p:spPr bwMode="auto">
            <a:xfrm>
              <a:off x="4939" y="1595"/>
              <a:ext cx="38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Arc 27"/>
            <p:cNvSpPr>
              <a:spLocks/>
            </p:cNvSpPr>
            <p:nvPr/>
          </p:nvSpPr>
          <p:spPr bwMode="auto">
            <a:xfrm>
              <a:off x="5049" y="1571"/>
              <a:ext cx="4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Arc 28"/>
            <p:cNvSpPr>
              <a:spLocks/>
            </p:cNvSpPr>
            <p:nvPr/>
          </p:nvSpPr>
          <p:spPr bwMode="auto">
            <a:xfrm>
              <a:off x="5125" y="1568"/>
              <a:ext cx="56" cy="136"/>
            </a:xfrm>
            <a:custGeom>
              <a:avLst/>
              <a:gdLst>
                <a:gd name="T0" fmla="*/ 0 w 21600"/>
                <a:gd name="T1" fmla="*/ 0 h 21763"/>
                <a:gd name="T2" fmla="*/ 0 w 21600"/>
                <a:gd name="T3" fmla="*/ 0 h 21763"/>
                <a:gd name="T4" fmla="*/ 0 w 21600"/>
                <a:gd name="T5" fmla="*/ 0 h 2176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63"/>
                <a:gd name="T11" fmla="*/ 21600 w 21600"/>
                <a:gd name="T12" fmla="*/ 21763 h 217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63" fill="none" extrusionOk="0">
                  <a:moveTo>
                    <a:pt x="21599" y="-1"/>
                  </a:moveTo>
                  <a:cubicBezTo>
                    <a:pt x="21599" y="54"/>
                    <a:pt x="21600" y="108"/>
                    <a:pt x="21600" y="163"/>
                  </a:cubicBezTo>
                  <a:cubicBezTo>
                    <a:pt x="21600" y="12092"/>
                    <a:pt x="11929" y="21762"/>
                    <a:pt x="0" y="21763"/>
                  </a:cubicBezTo>
                </a:path>
                <a:path w="21600" h="21763" stroke="0" extrusionOk="0">
                  <a:moveTo>
                    <a:pt x="21599" y="-1"/>
                  </a:moveTo>
                  <a:cubicBezTo>
                    <a:pt x="21599" y="54"/>
                    <a:pt x="21600" y="108"/>
                    <a:pt x="21600" y="163"/>
                  </a:cubicBezTo>
                  <a:cubicBezTo>
                    <a:pt x="21600" y="12092"/>
                    <a:pt x="11929" y="21762"/>
                    <a:pt x="0" y="21763"/>
                  </a:cubicBezTo>
                  <a:lnTo>
                    <a:pt x="0" y="16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Arc 29"/>
            <p:cNvSpPr>
              <a:spLocks/>
            </p:cNvSpPr>
            <p:nvPr/>
          </p:nvSpPr>
          <p:spPr bwMode="auto">
            <a:xfrm>
              <a:off x="5087" y="1590"/>
              <a:ext cx="51" cy="114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  <a:lnTo>
                    <a:pt x="0" y="195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1" name="Arc 30"/>
            <p:cNvSpPr>
              <a:spLocks/>
            </p:cNvSpPr>
            <p:nvPr/>
          </p:nvSpPr>
          <p:spPr bwMode="auto">
            <a:xfrm>
              <a:off x="5005" y="1604"/>
              <a:ext cx="43" cy="103"/>
            </a:xfrm>
            <a:custGeom>
              <a:avLst/>
              <a:gdLst>
                <a:gd name="T0" fmla="*/ 0 w 21600"/>
                <a:gd name="T1" fmla="*/ 0 h 21817"/>
                <a:gd name="T2" fmla="*/ 0 w 21600"/>
                <a:gd name="T3" fmla="*/ 0 h 21817"/>
                <a:gd name="T4" fmla="*/ 0 w 21600"/>
                <a:gd name="T5" fmla="*/ 0 h 21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7"/>
                <a:gd name="T11" fmla="*/ 21600 w 21600"/>
                <a:gd name="T12" fmla="*/ 21817 h 21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7" fill="none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</a:path>
                <a:path w="21600" h="21817" stroke="0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  <a:lnTo>
                    <a:pt x="0" y="21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Arc 31"/>
            <p:cNvSpPr>
              <a:spLocks/>
            </p:cNvSpPr>
            <p:nvPr/>
          </p:nvSpPr>
          <p:spPr bwMode="auto">
            <a:xfrm>
              <a:off x="4978" y="1581"/>
              <a:ext cx="38" cy="126"/>
            </a:xfrm>
            <a:custGeom>
              <a:avLst/>
              <a:gdLst>
                <a:gd name="T0" fmla="*/ 0 w 21600"/>
                <a:gd name="T1" fmla="*/ 0 h 21777"/>
                <a:gd name="T2" fmla="*/ 0 w 21600"/>
                <a:gd name="T3" fmla="*/ 0 h 21777"/>
                <a:gd name="T4" fmla="*/ 0 w 21600"/>
                <a:gd name="T5" fmla="*/ 0 h 217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77"/>
                <a:gd name="T11" fmla="*/ 21600 w 21600"/>
                <a:gd name="T12" fmla="*/ 21777 h 217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77" fill="none" extrusionOk="0">
                  <a:moveTo>
                    <a:pt x="21599" y="-1"/>
                  </a:moveTo>
                  <a:cubicBezTo>
                    <a:pt x="21599" y="58"/>
                    <a:pt x="21600" y="117"/>
                    <a:pt x="21600" y="177"/>
                  </a:cubicBezTo>
                  <a:cubicBezTo>
                    <a:pt x="21600" y="12106"/>
                    <a:pt x="11929" y="21776"/>
                    <a:pt x="0" y="21777"/>
                  </a:cubicBezTo>
                </a:path>
                <a:path w="21600" h="21777" stroke="0" extrusionOk="0">
                  <a:moveTo>
                    <a:pt x="21599" y="-1"/>
                  </a:moveTo>
                  <a:cubicBezTo>
                    <a:pt x="21599" y="58"/>
                    <a:pt x="21600" y="117"/>
                    <a:pt x="21600" y="177"/>
                  </a:cubicBezTo>
                  <a:cubicBezTo>
                    <a:pt x="21600" y="12106"/>
                    <a:pt x="11929" y="21776"/>
                    <a:pt x="0" y="21777"/>
                  </a:cubicBezTo>
                  <a:lnTo>
                    <a:pt x="0" y="1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3" name="Arc 32"/>
            <p:cNvSpPr>
              <a:spLocks/>
            </p:cNvSpPr>
            <p:nvPr/>
          </p:nvSpPr>
          <p:spPr bwMode="auto">
            <a:xfrm>
              <a:off x="5022" y="1604"/>
              <a:ext cx="43" cy="103"/>
            </a:xfrm>
            <a:custGeom>
              <a:avLst/>
              <a:gdLst>
                <a:gd name="T0" fmla="*/ 0 w 21600"/>
                <a:gd name="T1" fmla="*/ 0 h 21817"/>
                <a:gd name="T2" fmla="*/ 0 w 21600"/>
                <a:gd name="T3" fmla="*/ 0 h 21817"/>
                <a:gd name="T4" fmla="*/ 0 w 21600"/>
                <a:gd name="T5" fmla="*/ 0 h 21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7"/>
                <a:gd name="T11" fmla="*/ 21600 w 21600"/>
                <a:gd name="T12" fmla="*/ 21817 h 21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7" fill="none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</a:path>
                <a:path w="21600" h="21817" stroke="0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  <a:lnTo>
                    <a:pt x="0" y="21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4" name="Arc 33"/>
            <p:cNvSpPr>
              <a:spLocks/>
            </p:cNvSpPr>
            <p:nvPr/>
          </p:nvSpPr>
          <p:spPr bwMode="auto">
            <a:xfrm>
              <a:off x="5112" y="1557"/>
              <a:ext cx="55" cy="147"/>
            </a:xfrm>
            <a:custGeom>
              <a:avLst/>
              <a:gdLst>
                <a:gd name="T0" fmla="*/ 0 w 21600"/>
                <a:gd name="T1" fmla="*/ 0 h 21751"/>
                <a:gd name="T2" fmla="*/ 0 w 21600"/>
                <a:gd name="T3" fmla="*/ 0 h 21751"/>
                <a:gd name="T4" fmla="*/ 0 w 21600"/>
                <a:gd name="T5" fmla="*/ 0 h 217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51"/>
                <a:gd name="T11" fmla="*/ 21600 w 21600"/>
                <a:gd name="T12" fmla="*/ 21751 h 217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51" fill="none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12080"/>
                    <a:pt x="11929" y="21750"/>
                    <a:pt x="0" y="21751"/>
                  </a:cubicBezTo>
                </a:path>
                <a:path w="21600" h="21751" stroke="0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12080"/>
                    <a:pt x="11929" y="21750"/>
                    <a:pt x="0" y="21751"/>
                  </a:cubicBezTo>
                  <a:lnTo>
                    <a:pt x="0" y="15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2" name="Group 34"/>
          <p:cNvGrpSpPr>
            <a:grpSpLocks/>
          </p:cNvGrpSpPr>
          <p:nvPr/>
        </p:nvGrpSpPr>
        <p:grpSpPr bwMode="auto">
          <a:xfrm>
            <a:off x="6061075" y="3524250"/>
            <a:ext cx="506413" cy="277813"/>
            <a:chOff x="4829" y="1394"/>
            <a:chExt cx="464" cy="340"/>
          </a:xfrm>
        </p:grpSpPr>
        <p:sp>
          <p:nvSpPr>
            <p:cNvPr id="28715" name="Freeform 35"/>
            <p:cNvSpPr>
              <a:spLocks/>
            </p:cNvSpPr>
            <p:nvPr/>
          </p:nvSpPr>
          <p:spPr bwMode="auto">
            <a:xfrm>
              <a:off x="5206" y="1394"/>
              <a:ext cx="87" cy="332"/>
            </a:xfrm>
            <a:custGeom>
              <a:avLst/>
              <a:gdLst>
                <a:gd name="T0" fmla="*/ 15 w 87"/>
                <a:gd name="T1" fmla="*/ 0 h 332"/>
                <a:gd name="T2" fmla="*/ 24 w 87"/>
                <a:gd name="T3" fmla="*/ 2 h 332"/>
                <a:gd name="T4" fmla="*/ 35 w 87"/>
                <a:gd name="T5" fmla="*/ 6 h 332"/>
                <a:gd name="T6" fmla="*/ 45 w 87"/>
                <a:gd name="T7" fmla="*/ 15 h 332"/>
                <a:gd name="T8" fmla="*/ 55 w 87"/>
                <a:gd name="T9" fmla="*/ 27 h 332"/>
                <a:gd name="T10" fmla="*/ 64 w 87"/>
                <a:gd name="T11" fmla="*/ 43 h 332"/>
                <a:gd name="T12" fmla="*/ 72 w 87"/>
                <a:gd name="T13" fmla="*/ 67 h 332"/>
                <a:gd name="T14" fmla="*/ 79 w 87"/>
                <a:gd name="T15" fmla="*/ 96 h 332"/>
                <a:gd name="T16" fmla="*/ 85 w 87"/>
                <a:gd name="T17" fmla="*/ 127 h 332"/>
                <a:gd name="T18" fmla="*/ 86 w 87"/>
                <a:gd name="T19" fmla="*/ 160 h 332"/>
                <a:gd name="T20" fmla="*/ 85 w 87"/>
                <a:gd name="T21" fmla="*/ 194 h 332"/>
                <a:gd name="T22" fmla="*/ 80 w 87"/>
                <a:gd name="T23" fmla="*/ 231 h 332"/>
                <a:gd name="T24" fmla="*/ 73 w 87"/>
                <a:gd name="T25" fmla="*/ 264 h 332"/>
                <a:gd name="T26" fmla="*/ 64 w 87"/>
                <a:gd name="T27" fmla="*/ 286 h 332"/>
                <a:gd name="T28" fmla="*/ 52 w 87"/>
                <a:gd name="T29" fmla="*/ 305 h 332"/>
                <a:gd name="T30" fmla="*/ 42 w 87"/>
                <a:gd name="T31" fmla="*/ 320 h 332"/>
                <a:gd name="T32" fmla="*/ 30 w 87"/>
                <a:gd name="T33" fmla="*/ 326 h 332"/>
                <a:gd name="T34" fmla="*/ 24 w 87"/>
                <a:gd name="T35" fmla="*/ 329 h 332"/>
                <a:gd name="T36" fmla="*/ 14 w 87"/>
                <a:gd name="T37" fmla="*/ 329 h 332"/>
                <a:gd name="T38" fmla="*/ 0 w 87"/>
                <a:gd name="T39" fmla="*/ 331 h 332"/>
                <a:gd name="T40" fmla="*/ 1 w 87"/>
                <a:gd name="T41" fmla="*/ 0 h 332"/>
                <a:gd name="T42" fmla="*/ 15 w 87"/>
                <a:gd name="T43" fmla="*/ 0 h 3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7"/>
                <a:gd name="T67" fmla="*/ 0 h 332"/>
                <a:gd name="T68" fmla="*/ 87 w 87"/>
                <a:gd name="T69" fmla="*/ 332 h 3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7" h="332">
                  <a:moveTo>
                    <a:pt x="15" y="0"/>
                  </a:moveTo>
                  <a:lnTo>
                    <a:pt x="24" y="2"/>
                  </a:lnTo>
                  <a:lnTo>
                    <a:pt x="35" y="6"/>
                  </a:lnTo>
                  <a:lnTo>
                    <a:pt x="45" y="15"/>
                  </a:lnTo>
                  <a:lnTo>
                    <a:pt x="55" y="27"/>
                  </a:lnTo>
                  <a:lnTo>
                    <a:pt x="64" y="43"/>
                  </a:lnTo>
                  <a:lnTo>
                    <a:pt x="72" y="67"/>
                  </a:lnTo>
                  <a:lnTo>
                    <a:pt x="79" y="96"/>
                  </a:lnTo>
                  <a:lnTo>
                    <a:pt x="85" y="127"/>
                  </a:lnTo>
                  <a:lnTo>
                    <a:pt x="86" y="160"/>
                  </a:lnTo>
                  <a:lnTo>
                    <a:pt x="85" y="194"/>
                  </a:lnTo>
                  <a:lnTo>
                    <a:pt x="80" y="231"/>
                  </a:lnTo>
                  <a:lnTo>
                    <a:pt x="73" y="264"/>
                  </a:lnTo>
                  <a:lnTo>
                    <a:pt x="64" y="286"/>
                  </a:lnTo>
                  <a:lnTo>
                    <a:pt x="52" y="305"/>
                  </a:lnTo>
                  <a:lnTo>
                    <a:pt x="42" y="320"/>
                  </a:lnTo>
                  <a:lnTo>
                    <a:pt x="30" y="326"/>
                  </a:lnTo>
                  <a:lnTo>
                    <a:pt x="24" y="329"/>
                  </a:lnTo>
                  <a:lnTo>
                    <a:pt x="14" y="329"/>
                  </a:lnTo>
                  <a:lnTo>
                    <a:pt x="0" y="331"/>
                  </a:lnTo>
                  <a:lnTo>
                    <a:pt x="1" y="0"/>
                  </a:lnTo>
                  <a:lnTo>
                    <a:pt x="15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5400000" scaled="1"/>
            </a:gra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Oval 36"/>
            <p:cNvSpPr>
              <a:spLocks noChangeArrowheads="1"/>
            </p:cNvSpPr>
            <p:nvPr/>
          </p:nvSpPr>
          <p:spPr bwMode="auto">
            <a:xfrm>
              <a:off x="5138" y="1396"/>
              <a:ext cx="136" cy="327"/>
            </a:xfrm>
            <a:prstGeom prst="ellipse">
              <a:avLst/>
            </a:prstGeom>
            <a:gradFill rotWithShape="0">
              <a:gsLst>
                <a:gs pos="0">
                  <a:srgbClr val="C6C6C6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Freeform 37"/>
            <p:cNvSpPr>
              <a:spLocks/>
            </p:cNvSpPr>
            <p:nvPr/>
          </p:nvSpPr>
          <p:spPr bwMode="auto">
            <a:xfrm>
              <a:off x="4916" y="1420"/>
              <a:ext cx="324" cy="290"/>
            </a:xfrm>
            <a:custGeom>
              <a:avLst/>
              <a:gdLst>
                <a:gd name="T0" fmla="*/ 264 w 324"/>
                <a:gd name="T1" fmla="*/ 0 h 290"/>
                <a:gd name="T2" fmla="*/ 271 w 324"/>
                <a:gd name="T3" fmla="*/ 2 h 290"/>
                <a:gd name="T4" fmla="*/ 281 w 324"/>
                <a:gd name="T5" fmla="*/ 5 h 290"/>
                <a:gd name="T6" fmla="*/ 289 w 324"/>
                <a:gd name="T7" fmla="*/ 13 h 290"/>
                <a:gd name="T8" fmla="*/ 296 w 324"/>
                <a:gd name="T9" fmla="*/ 22 h 290"/>
                <a:gd name="T10" fmla="*/ 305 w 324"/>
                <a:gd name="T11" fmla="*/ 37 h 290"/>
                <a:gd name="T12" fmla="*/ 312 w 324"/>
                <a:gd name="T13" fmla="*/ 56 h 290"/>
                <a:gd name="T14" fmla="*/ 318 w 324"/>
                <a:gd name="T15" fmla="*/ 82 h 290"/>
                <a:gd name="T16" fmla="*/ 323 w 324"/>
                <a:gd name="T17" fmla="*/ 108 h 290"/>
                <a:gd name="T18" fmla="*/ 323 w 324"/>
                <a:gd name="T19" fmla="*/ 133 h 290"/>
                <a:gd name="T20" fmla="*/ 323 w 324"/>
                <a:gd name="T21" fmla="*/ 166 h 290"/>
                <a:gd name="T22" fmla="*/ 319 w 324"/>
                <a:gd name="T23" fmla="*/ 197 h 290"/>
                <a:gd name="T24" fmla="*/ 311 w 324"/>
                <a:gd name="T25" fmla="*/ 226 h 290"/>
                <a:gd name="T26" fmla="*/ 305 w 324"/>
                <a:gd name="T27" fmla="*/ 244 h 290"/>
                <a:gd name="T28" fmla="*/ 296 w 324"/>
                <a:gd name="T29" fmla="*/ 261 h 290"/>
                <a:gd name="T30" fmla="*/ 286 w 324"/>
                <a:gd name="T31" fmla="*/ 272 h 290"/>
                <a:gd name="T32" fmla="*/ 276 w 324"/>
                <a:gd name="T33" fmla="*/ 279 h 290"/>
                <a:gd name="T34" fmla="*/ 271 w 324"/>
                <a:gd name="T35" fmla="*/ 281 h 290"/>
                <a:gd name="T36" fmla="*/ 263 w 324"/>
                <a:gd name="T37" fmla="*/ 281 h 290"/>
                <a:gd name="T38" fmla="*/ 0 w 324"/>
                <a:gd name="T39" fmla="*/ 289 h 290"/>
                <a:gd name="T40" fmla="*/ 1 w 324"/>
                <a:gd name="T41" fmla="*/ 0 h 290"/>
                <a:gd name="T42" fmla="*/ 264 w 324"/>
                <a:gd name="T43" fmla="*/ 0 h 2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4"/>
                <a:gd name="T67" fmla="*/ 0 h 290"/>
                <a:gd name="T68" fmla="*/ 324 w 324"/>
                <a:gd name="T69" fmla="*/ 290 h 2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4" h="290">
                  <a:moveTo>
                    <a:pt x="264" y="0"/>
                  </a:moveTo>
                  <a:lnTo>
                    <a:pt x="271" y="2"/>
                  </a:lnTo>
                  <a:lnTo>
                    <a:pt x="281" y="5"/>
                  </a:lnTo>
                  <a:lnTo>
                    <a:pt x="289" y="13"/>
                  </a:lnTo>
                  <a:lnTo>
                    <a:pt x="296" y="22"/>
                  </a:lnTo>
                  <a:lnTo>
                    <a:pt x="305" y="37"/>
                  </a:lnTo>
                  <a:lnTo>
                    <a:pt x="312" y="56"/>
                  </a:lnTo>
                  <a:lnTo>
                    <a:pt x="318" y="82"/>
                  </a:lnTo>
                  <a:lnTo>
                    <a:pt x="323" y="108"/>
                  </a:lnTo>
                  <a:lnTo>
                    <a:pt x="323" y="133"/>
                  </a:lnTo>
                  <a:lnTo>
                    <a:pt x="323" y="166"/>
                  </a:lnTo>
                  <a:lnTo>
                    <a:pt x="319" y="197"/>
                  </a:lnTo>
                  <a:lnTo>
                    <a:pt x="311" y="226"/>
                  </a:lnTo>
                  <a:lnTo>
                    <a:pt x="305" y="244"/>
                  </a:lnTo>
                  <a:lnTo>
                    <a:pt x="296" y="261"/>
                  </a:lnTo>
                  <a:lnTo>
                    <a:pt x="286" y="272"/>
                  </a:lnTo>
                  <a:lnTo>
                    <a:pt x="276" y="279"/>
                  </a:lnTo>
                  <a:lnTo>
                    <a:pt x="271" y="281"/>
                  </a:lnTo>
                  <a:lnTo>
                    <a:pt x="263" y="281"/>
                  </a:lnTo>
                  <a:lnTo>
                    <a:pt x="0" y="289"/>
                  </a:lnTo>
                  <a:lnTo>
                    <a:pt x="1" y="0"/>
                  </a:lnTo>
                  <a:lnTo>
                    <a:pt x="264" y="0"/>
                  </a:lnTo>
                </a:path>
              </a:pathLst>
            </a:custGeom>
            <a:gradFill rotWithShape="0">
              <a:gsLst>
                <a:gs pos="0">
                  <a:srgbClr val="4C667F"/>
                </a:gs>
                <a:gs pos="50000">
                  <a:srgbClr val="99CCFF"/>
                </a:gs>
                <a:gs pos="100000">
                  <a:srgbClr val="4C667F"/>
                </a:gs>
              </a:gsLst>
              <a:lin ang="5400000" scaled="1"/>
            </a:gra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Freeform 38"/>
            <p:cNvSpPr>
              <a:spLocks/>
            </p:cNvSpPr>
            <p:nvPr/>
          </p:nvSpPr>
          <p:spPr bwMode="auto">
            <a:xfrm>
              <a:off x="4880" y="1394"/>
              <a:ext cx="83" cy="340"/>
            </a:xfrm>
            <a:custGeom>
              <a:avLst/>
              <a:gdLst>
                <a:gd name="T0" fmla="*/ 23 w 83"/>
                <a:gd name="T1" fmla="*/ 0 h 340"/>
                <a:gd name="T2" fmla="*/ 30 w 83"/>
                <a:gd name="T3" fmla="*/ 2 h 340"/>
                <a:gd name="T4" fmla="*/ 40 w 83"/>
                <a:gd name="T5" fmla="*/ 6 h 340"/>
                <a:gd name="T6" fmla="*/ 48 w 83"/>
                <a:gd name="T7" fmla="*/ 16 h 340"/>
                <a:gd name="T8" fmla="*/ 55 w 83"/>
                <a:gd name="T9" fmla="*/ 27 h 340"/>
                <a:gd name="T10" fmla="*/ 64 w 83"/>
                <a:gd name="T11" fmla="*/ 44 h 340"/>
                <a:gd name="T12" fmla="*/ 70 w 83"/>
                <a:gd name="T13" fmla="*/ 68 h 340"/>
                <a:gd name="T14" fmla="*/ 76 w 83"/>
                <a:gd name="T15" fmla="*/ 98 h 340"/>
                <a:gd name="T16" fmla="*/ 81 w 83"/>
                <a:gd name="T17" fmla="*/ 131 h 340"/>
                <a:gd name="T18" fmla="*/ 82 w 83"/>
                <a:gd name="T19" fmla="*/ 162 h 340"/>
                <a:gd name="T20" fmla="*/ 81 w 83"/>
                <a:gd name="T21" fmla="*/ 199 h 340"/>
                <a:gd name="T22" fmla="*/ 77 w 83"/>
                <a:gd name="T23" fmla="*/ 237 h 340"/>
                <a:gd name="T24" fmla="*/ 70 w 83"/>
                <a:gd name="T25" fmla="*/ 273 h 340"/>
                <a:gd name="T26" fmla="*/ 64 w 83"/>
                <a:gd name="T27" fmla="*/ 294 h 340"/>
                <a:gd name="T28" fmla="*/ 54 w 83"/>
                <a:gd name="T29" fmla="*/ 313 h 340"/>
                <a:gd name="T30" fmla="*/ 45 w 83"/>
                <a:gd name="T31" fmla="*/ 328 h 340"/>
                <a:gd name="T32" fmla="*/ 35 w 83"/>
                <a:gd name="T33" fmla="*/ 335 h 340"/>
                <a:gd name="T34" fmla="*/ 30 w 83"/>
                <a:gd name="T35" fmla="*/ 339 h 340"/>
                <a:gd name="T36" fmla="*/ 22 w 83"/>
                <a:gd name="T37" fmla="*/ 339 h 340"/>
                <a:gd name="T38" fmla="*/ 0 w 83"/>
                <a:gd name="T39" fmla="*/ 339 h 340"/>
                <a:gd name="T40" fmla="*/ 0 w 83"/>
                <a:gd name="T41" fmla="*/ 0 h 340"/>
                <a:gd name="T42" fmla="*/ 23 w 83"/>
                <a:gd name="T43" fmla="*/ 0 h 3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340"/>
                <a:gd name="T68" fmla="*/ 83 w 83"/>
                <a:gd name="T69" fmla="*/ 340 h 3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340">
                  <a:moveTo>
                    <a:pt x="23" y="0"/>
                  </a:moveTo>
                  <a:lnTo>
                    <a:pt x="30" y="2"/>
                  </a:lnTo>
                  <a:lnTo>
                    <a:pt x="40" y="6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4" y="44"/>
                  </a:lnTo>
                  <a:lnTo>
                    <a:pt x="70" y="68"/>
                  </a:lnTo>
                  <a:lnTo>
                    <a:pt x="76" y="98"/>
                  </a:lnTo>
                  <a:lnTo>
                    <a:pt x="81" y="131"/>
                  </a:lnTo>
                  <a:lnTo>
                    <a:pt x="82" y="162"/>
                  </a:lnTo>
                  <a:lnTo>
                    <a:pt x="81" y="199"/>
                  </a:lnTo>
                  <a:lnTo>
                    <a:pt x="77" y="237"/>
                  </a:lnTo>
                  <a:lnTo>
                    <a:pt x="70" y="273"/>
                  </a:lnTo>
                  <a:lnTo>
                    <a:pt x="64" y="294"/>
                  </a:lnTo>
                  <a:lnTo>
                    <a:pt x="54" y="313"/>
                  </a:lnTo>
                  <a:lnTo>
                    <a:pt x="45" y="328"/>
                  </a:lnTo>
                  <a:lnTo>
                    <a:pt x="35" y="335"/>
                  </a:lnTo>
                  <a:lnTo>
                    <a:pt x="30" y="339"/>
                  </a:lnTo>
                  <a:lnTo>
                    <a:pt x="22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5400000" scaled="1"/>
            </a:gra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Oval 39"/>
            <p:cNvSpPr>
              <a:spLocks noChangeArrowheads="1"/>
            </p:cNvSpPr>
            <p:nvPr/>
          </p:nvSpPr>
          <p:spPr bwMode="auto">
            <a:xfrm>
              <a:off x="4829" y="1396"/>
              <a:ext cx="112" cy="335"/>
            </a:xfrm>
            <a:prstGeom prst="ellipse">
              <a:avLst/>
            </a:prstGeom>
            <a:gradFill rotWithShape="0">
              <a:gsLst>
                <a:gs pos="0">
                  <a:srgbClr val="C6C6C6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0" name="Oval 40"/>
            <p:cNvSpPr>
              <a:spLocks noChangeArrowheads="1"/>
            </p:cNvSpPr>
            <p:nvPr/>
          </p:nvSpPr>
          <p:spPr bwMode="auto">
            <a:xfrm>
              <a:off x="4872" y="1534"/>
              <a:ext cx="20" cy="58"/>
            </a:xfrm>
            <a:prstGeom prst="ellipse">
              <a:avLst/>
            </a:prstGeom>
            <a:gradFill rotWithShape="0">
              <a:gsLst>
                <a:gs pos="0">
                  <a:srgbClr val="606060"/>
                </a:gs>
                <a:gs pos="100000">
                  <a:srgbClr val="C0C0C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Arc 41"/>
            <p:cNvSpPr>
              <a:spLocks/>
            </p:cNvSpPr>
            <p:nvPr/>
          </p:nvSpPr>
          <p:spPr bwMode="auto">
            <a:xfrm>
              <a:off x="5161" y="1588"/>
              <a:ext cx="53" cy="114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  <a:lnTo>
                    <a:pt x="0" y="195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Arc 42"/>
            <p:cNvSpPr>
              <a:spLocks/>
            </p:cNvSpPr>
            <p:nvPr/>
          </p:nvSpPr>
          <p:spPr bwMode="auto">
            <a:xfrm>
              <a:off x="4939" y="1595"/>
              <a:ext cx="38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Arc 43"/>
            <p:cNvSpPr>
              <a:spLocks/>
            </p:cNvSpPr>
            <p:nvPr/>
          </p:nvSpPr>
          <p:spPr bwMode="auto">
            <a:xfrm>
              <a:off x="5049" y="1571"/>
              <a:ext cx="4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Arc 44"/>
            <p:cNvSpPr>
              <a:spLocks/>
            </p:cNvSpPr>
            <p:nvPr/>
          </p:nvSpPr>
          <p:spPr bwMode="auto">
            <a:xfrm>
              <a:off x="5125" y="1568"/>
              <a:ext cx="56" cy="136"/>
            </a:xfrm>
            <a:custGeom>
              <a:avLst/>
              <a:gdLst>
                <a:gd name="T0" fmla="*/ 0 w 21600"/>
                <a:gd name="T1" fmla="*/ 0 h 21763"/>
                <a:gd name="T2" fmla="*/ 0 w 21600"/>
                <a:gd name="T3" fmla="*/ 0 h 21763"/>
                <a:gd name="T4" fmla="*/ 0 w 21600"/>
                <a:gd name="T5" fmla="*/ 0 h 2176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63"/>
                <a:gd name="T11" fmla="*/ 21600 w 21600"/>
                <a:gd name="T12" fmla="*/ 21763 h 217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63" fill="none" extrusionOk="0">
                  <a:moveTo>
                    <a:pt x="21599" y="-1"/>
                  </a:moveTo>
                  <a:cubicBezTo>
                    <a:pt x="21599" y="54"/>
                    <a:pt x="21600" y="108"/>
                    <a:pt x="21600" y="163"/>
                  </a:cubicBezTo>
                  <a:cubicBezTo>
                    <a:pt x="21600" y="12092"/>
                    <a:pt x="11929" y="21762"/>
                    <a:pt x="0" y="21763"/>
                  </a:cubicBezTo>
                </a:path>
                <a:path w="21600" h="21763" stroke="0" extrusionOk="0">
                  <a:moveTo>
                    <a:pt x="21599" y="-1"/>
                  </a:moveTo>
                  <a:cubicBezTo>
                    <a:pt x="21599" y="54"/>
                    <a:pt x="21600" y="108"/>
                    <a:pt x="21600" y="163"/>
                  </a:cubicBezTo>
                  <a:cubicBezTo>
                    <a:pt x="21600" y="12092"/>
                    <a:pt x="11929" y="21762"/>
                    <a:pt x="0" y="21763"/>
                  </a:cubicBezTo>
                  <a:lnTo>
                    <a:pt x="0" y="16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Arc 45"/>
            <p:cNvSpPr>
              <a:spLocks/>
            </p:cNvSpPr>
            <p:nvPr/>
          </p:nvSpPr>
          <p:spPr bwMode="auto">
            <a:xfrm>
              <a:off x="5087" y="1590"/>
              <a:ext cx="51" cy="114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  <a:lnTo>
                    <a:pt x="0" y="195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Arc 46"/>
            <p:cNvSpPr>
              <a:spLocks/>
            </p:cNvSpPr>
            <p:nvPr/>
          </p:nvSpPr>
          <p:spPr bwMode="auto">
            <a:xfrm>
              <a:off x="5005" y="1604"/>
              <a:ext cx="43" cy="103"/>
            </a:xfrm>
            <a:custGeom>
              <a:avLst/>
              <a:gdLst>
                <a:gd name="T0" fmla="*/ 0 w 21600"/>
                <a:gd name="T1" fmla="*/ 0 h 21817"/>
                <a:gd name="T2" fmla="*/ 0 w 21600"/>
                <a:gd name="T3" fmla="*/ 0 h 21817"/>
                <a:gd name="T4" fmla="*/ 0 w 21600"/>
                <a:gd name="T5" fmla="*/ 0 h 21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7"/>
                <a:gd name="T11" fmla="*/ 21600 w 21600"/>
                <a:gd name="T12" fmla="*/ 21817 h 21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7" fill="none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</a:path>
                <a:path w="21600" h="21817" stroke="0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  <a:lnTo>
                    <a:pt x="0" y="21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Arc 47"/>
            <p:cNvSpPr>
              <a:spLocks/>
            </p:cNvSpPr>
            <p:nvPr/>
          </p:nvSpPr>
          <p:spPr bwMode="auto">
            <a:xfrm>
              <a:off x="4978" y="1581"/>
              <a:ext cx="38" cy="126"/>
            </a:xfrm>
            <a:custGeom>
              <a:avLst/>
              <a:gdLst>
                <a:gd name="T0" fmla="*/ 0 w 21600"/>
                <a:gd name="T1" fmla="*/ 0 h 21777"/>
                <a:gd name="T2" fmla="*/ 0 w 21600"/>
                <a:gd name="T3" fmla="*/ 0 h 21777"/>
                <a:gd name="T4" fmla="*/ 0 w 21600"/>
                <a:gd name="T5" fmla="*/ 0 h 217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77"/>
                <a:gd name="T11" fmla="*/ 21600 w 21600"/>
                <a:gd name="T12" fmla="*/ 21777 h 217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77" fill="none" extrusionOk="0">
                  <a:moveTo>
                    <a:pt x="21599" y="-1"/>
                  </a:moveTo>
                  <a:cubicBezTo>
                    <a:pt x="21599" y="58"/>
                    <a:pt x="21600" y="117"/>
                    <a:pt x="21600" y="177"/>
                  </a:cubicBezTo>
                  <a:cubicBezTo>
                    <a:pt x="21600" y="12106"/>
                    <a:pt x="11929" y="21776"/>
                    <a:pt x="0" y="21777"/>
                  </a:cubicBezTo>
                </a:path>
                <a:path w="21600" h="21777" stroke="0" extrusionOk="0">
                  <a:moveTo>
                    <a:pt x="21599" y="-1"/>
                  </a:moveTo>
                  <a:cubicBezTo>
                    <a:pt x="21599" y="58"/>
                    <a:pt x="21600" y="117"/>
                    <a:pt x="21600" y="177"/>
                  </a:cubicBezTo>
                  <a:cubicBezTo>
                    <a:pt x="21600" y="12106"/>
                    <a:pt x="11929" y="21776"/>
                    <a:pt x="0" y="21777"/>
                  </a:cubicBezTo>
                  <a:lnTo>
                    <a:pt x="0" y="1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Arc 48"/>
            <p:cNvSpPr>
              <a:spLocks/>
            </p:cNvSpPr>
            <p:nvPr/>
          </p:nvSpPr>
          <p:spPr bwMode="auto">
            <a:xfrm>
              <a:off x="5022" y="1604"/>
              <a:ext cx="43" cy="103"/>
            </a:xfrm>
            <a:custGeom>
              <a:avLst/>
              <a:gdLst>
                <a:gd name="T0" fmla="*/ 0 w 21600"/>
                <a:gd name="T1" fmla="*/ 0 h 21817"/>
                <a:gd name="T2" fmla="*/ 0 w 21600"/>
                <a:gd name="T3" fmla="*/ 0 h 21817"/>
                <a:gd name="T4" fmla="*/ 0 w 21600"/>
                <a:gd name="T5" fmla="*/ 0 h 21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7"/>
                <a:gd name="T11" fmla="*/ 21600 w 21600"/>
                <a:gd name="T12" fmla="*/ 21817 h 21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7" fill="none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</a:path>
                <a:path w="21600" h="21817" stroke="0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  <a:lnTo>
                    <a:pt x="0" y="21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Arc 49"/>
            <p:cNvSpPr>
              <a:spLocks/>
            </p:cNvSpPr>
            <p:nvPr/>
          </p:nvSpPr>
          <p:spPr bwMode="auto">
            <a:xfrm>
              <a:off x="5112" y="1557"/>
              <a:ext cx="55" cy="147"/>
            </a:xfrm>
            <a:custGeom>
              <a:avLst/>
              <a:gdLst>
                <a:gd name="T0" fmla="*/ 0 w 21600"/>
                <a:gd name="T1" fmla="*/ 0 h 21751"/>
                <a:gd name="T2" fmla="*/ 0 w 21600"/>
                <a:gd name="T3" fmla="*/ 0 h 21751"/>
                <a:gd name="T4" fmla="*/ 0 w 21600"/>
                <a:gd name="T5" fmla="*/ 0 h 217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51"/>
                <a:gd name="T11" fmla="*/ 21600 w 21600"/>
                <a:gd name="T12" fmla="*/ 21751 h 217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51" fill="none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12080"/>
                    <a:pt x="11929" y="21750"/>
                    <a:pt x="0" y="21751"/>
                  </a:cubicBezTo>
                </a:path>
                <a:path w="21600" h="21751" stroke="0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12080"/>
                    <a:pt x="11929" y="21750"/>
                    <a:pt x="0" y="21751"/>
                  </a:cubicBezTo>
                  <a:lnTo>
                    <a:pt x="0" y="15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3" name="Group 50"/>
          <p:cNvGrpSpPr>
            <a:grpSpLocks/>
          </p:cNvGrpSpPr>
          <p:nvPr/>
        </p:nvGrpSpPr>
        <p:grpSpPr bwMode="auto">
          <a:xfrm>
            <a:off x="6805613" y="3522663"/>
            <a:ext cx="506412" cy="277812"/>
            <a:chOff x="4829" y="1394"/>
            <a:chExt cx="464" cy="340"/>
          </a:xfrm>
        </p:grpSpPr>
        <p:sp>
          <p:nvSpPr>
            <p:cNvPr id="28700" name="Freeform 51"/>
            <p:cNvSpPr>
              <a:spLocks/>
            </p:cNvSpPr>
            <p:nvPr/>
          </p:nvSpPr>
          <p:spPr bwMode="auto">
            <a:xfrm>
              <a:off x="5206" y="1394"/>
              <a:ext cx="87" cy="332"/>
            </a:xfrm>
            <a:custGeom>
              <a:avLst/>
              <a:gdLst>
                <a:gd name="T0" fmla="*/ 15 w 87"/>
                <a:gd name="T1" fmla="*/ 0 h 332"/>
                <a:gd name="T2" fmla="*/ 24 w 87"/>
                <a:gd name="T3" fmla="*/ 2 h 332"/>
                <a:gd name="T4" fmla="*/ 35 w 87"/>
                <a:gd name="T5" fmla="*/ 6 h 332"/>
                <a:gd name="T6" fmla="*/ 45 w 87"/>
                <a:gd name="T7" fmla="*/ 15 h 332"/>
                <a:gd name="T8" fmla="*/ 55 w 87"/>
                <a:gd name="T9" fmla="*/ 27 h 332"/>
                <a:gd name="T10" fmla="*/ 64 w 87"/>
                <a:gd name="T11" fmla="*/ 43 h 332"/>
                <a:gd name="T12" fmla="*/ 72 w 87"/>
                <a:gd name="T13" fmla="*/ 67 h 332"/>
                <a:gd name="T14" fmla="*/ 79 w 87"/>
                <a:gd name="T15" fmla="*/ 96 h 332"/>
                <a:gd name="T16" fmla="*/ 85 w 87"/>
                <a:gd name="T17" fmla="*/ 127 h 332"/>
                <a:gd name="T18" fmla="*/ 86 w 87"/>
                <a:gd name="T19" fmla="*/ 160 h 332"/>
                <a:gd name="T20" fmla="*/ 85 w 87"/>
                <a:gd name="T21" fmla="*/ 194 h 332"/>
                <a:gd name="T22" fmla="*/ 80 w 87"/>
                <a:gd name="T23" fmla="*/ 231 h 332"/>
                <a:gd name="T24" fmla="*/ 73 w 87"/>
                <a:gd name="T25" fmla="*/ 264 h 332"/>
                <a:gd name="T26" fmla="*/ 64 w 87"/>
                <a:gd name="T27" fmla="*/ 286 h 332"/>
                <a:gd name="T28" fmla="*/ 52 w 87"/>
                <a:gd name="T29" fmla="*/ 305 h 332"/>
                <a:gd name="T30" fmla="*/ 42 w 87"/>
                <a:gd name="T31" fmla="*/ 320 h 332"/>
                <a:gd name="T32" fmla="*/ 30 w 87"/>
                <a:gd name="T33" fmla="*/ 326 h 332"/>
                <a:gd name="T34" fmla="*/ 24 w 87"/>
                <a:gd name="T35" fmla="*/ 329 h 332"/>
                <a:gd name="T36" fmla="*/ 14 w 87"/>
                <a:gd name="T37" fmla="*/ 329 h 332"/>
                <a:gd name="T38" fmla="*/ 0 w 87"/>
                <a:gd name="T39" fmla="*/ 331 h 332"/>
                <a:gd name="T40" fmla="*/ 1 w 87"/>
                <a:gd name="T41" fmla="*/ 0 h 332"/>
                <a:gd name="T42" fmla="*/ 15 w 87"/>
                <a:gd name="T43" fmla="*/ 0 h 3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7"/>
                <a:gd name="T67" fmla="*/ 0 h 332"/>
                <a:gd name="T68" fmla="*/ 87 w 87"/>
                <a:gd name="T69" fmla="*/ 332 h 3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7" h="332">
                  <a:moveTo>
                    <a:pt x="15" y="0"/>
                  </a:moveTo>
                  <a:lnTo>
                    <a:pt x="24" y="2"/>
                  </a:lnTo>
                  <a:lnTo>
                    <a:pt x="35" y="6"/>
                  </a:lnTo>
                  <a:lnTo>
                    <a:pt x="45" y="15"/>
                  </a:lnTo>
                  <a:lnTo>
                    <a:pt x="55" y="27"/>
                  </a:lnTo>
                  <a:lnTo>
                    <a:pt x="64" y="43"/>
                  </a:lnTo>
                  <a:lnTo>
                    <a:pt x="72" y="67"/>
                  </a:lnTo>
                  <a:lnTo>
                    <a:pt x="79" y="96"/>
                  </a:lnTo>
                  <a:lnTo>
                    <a:pt x="85" y="127"/>
                  </a:lnTo>
                  <a:lnTo>
                    <a:pt x="86" y="160"/>
                  </a:lnTo>
                  <a:lnTo>
                    <a:pt x="85" y="194"/>
                  </a:lnTo>
                  <a:lnTo>
                    <a:pt x="80" y="231"/>
                  </a:lnTo>
                  <a:lnTo>
                    <a:pt x="73" y="264"/>
                  </a:lnTo>
                  <a:lnTo>
                    <a:pt x="64" y="286"/>
                  </a:lnTo>
                  <a:lnTo>
                    <a:pt x="52" y="305"/>
                  </a:lnTo>
                  <a:lnTo>
                    <a:pt x="42" y="320"/>
                  </a:lnTo>
                  <a:lnTo>
                    <a:pt x="30" y="326"/>
                  </a:lnTo>
                  <a:lnTo>
                    <a:pt x="24" y="329"/>
                  </a:lnTo>
                  <a:lnTo>
                    <a:pt x="14" y="329"/>
                  </a:lnTo>
                  <a:lnTo>
                    <a:pt x="0" y="331"/>
                  </a:lnTo>
                  <a:lnTo>
                    <a:pt x="1" y="0"/>
                  </a:lnTo>
                  <a:lnTo>
                    <a:pt x="15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5400000" scaled="1"/>
            </a:gra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Oval 52"/>
            <p:cNvSpPr>
              <a:spLocks noChangeArrowheads="1"/>
            </p:cNvSpPr>
            <p:nvPr/>
          </p:nvSpPr>
          <p:spPr bwMode="auto">
            <a:xfrm>
              <a:off x="5138" y="1396"/>
              <a:ext cx="136" cy="327"/>
            </a:xfrm>
            <a:prstGeom prst="ellipse">
              <a:avLst/>
            </a:prstGeom>
            <a:gradFill rotWithShape="0">
              <a:gsLst>
                <a:gs pos="0">
                  <a:srgbClr val="C6C6C6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Freeform 53"/>
            <p:cNvSpPr>
              <a:spLocks/>
            </p:cNvSpPr>
            <p:nvPr/>
          </p:nvSpPr>
          <p:spPr bwMode="auto">
            <a:xfrm>
              <a:off x="4916" y="1420"/>
              <a:ext cx="324" cy="290"/>
            </a:xfrm>
            <a:custGeom>
              <a:avLst/>
              <a:gdLst>
                <a:gd name="T0" fmla="*/ 264 w 324"/>
                <a:gd name="T1" fmla="*/ 0 h 290"/>
                <a:gd name="T2" fmla="*/ 271 w 324"/>
                <a:gd name="T3" fmla="*/ 2 h 290"/>
                <a:gd name="T4" fmla="*/ 281 w 324"/>
                <a:gd name="T5" fmla="*/ 5 h 290"/>
                <a:gd name="T6" fmla="*/ 289 w 324"/>
                <a:gd name="T7" fmla="*/ 13 h 290"/>
                <a:gd name="T8" fmla="*/ 296 w 324"/>
                <a:gd name="T9" fmla="*/ 22 h 290"/>
                <a:gd name="T10" fmla="*/ 305 w 324"/>
                <a:gd name="T11" fmla="*/ 37 h 290"/>
                <a:gd name="T12" fmla="*/ 312 w 324"/>
                <a:gd name="T13" fmla="*/ 56 h 290"/>
                <a:gd name="T14" fmla="*/ 318 w 324"/>
                <a:gd name="T15" fmla="*/ 82 h 290"/>
                <a:gd name="T16" fmla="*/ 323 w 324"/>
                <a:gd name="T17" fmla="*/ 108 h 290"/>
                <a:gd name="T18" fmla="*/ 323 w 324"/>
                <a:gd name="T19" fmla="*/ 133 h 290"/>
                <a:gd name="T20" fmla="*/ 323 w 324"/>
                <a:gd name="T21" fmla="*/ 166 h 290"/>
                <a:gd name="T22" fmla="*/ 319 w 324"/>
                <a:gd name="T23" fmla="*/ 197 h 290"/>
                <a:gd name="T24" fmla="*/ 311 w 324"/>
                <a:gd name="T25" fmla="*/ 226 h 290"/>
                <a:gd name="T26" fmla="*/ 305 w 324"/>
                <a:gd name="T27" fmla="*/ 244 h 290"/>
                <a:gd name="T28" fmla="*/ 296 w 324"/>
                <a:gd name="T29" fmla="*/ 261 h 290"/>
                <a:gd name="T30" fmla="*/ 286 w 324"/>
                <a:gd name="T31" fmla="*/ 272 h 290"/>
                <a:gd name="T32" fmla="*/ 276 w 324"/>
                <a:gd name="T33" fmla="*/ 279 h 290"/>
                <a:gd name="T34" fmla="*/ 271 w 324"/>
                <a:gd name="T35" fmla="*/ 281 h 290"/>
                <a:gd name="T36" fmla="*/ 263 w 324"/>
                <a:gd name="T37" fmla="*/ 281 h 290"/>
                <a:gd name="T38" fmla="*/ 0 w 324"/>
                <a:gd name="T39" fmla="*/ 289 h 290"/>
                <a:gd name="T40" fmla="*/ 1 w 324"/>
                <a:gd name="T41" fmla="*/ 0 h 290"/>
                <a:gd name="T42" fmla="*/ 264 w 324"/>
                <a:gd name="T43" fmla="*/ 0 h 2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4"/>
                <a:gd name="T67" fmla="*/ 0 h 290"/>
                <a:gd name="T68" fmla="*/ 324 w 324"/>
                <a:gd name="T69" fmla="*/ 290 h 2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4" h="290">
                  <a:moveTo>
                    <a:pt x="264" y="0"/>
                  </a:moveTo>
                  <a:lnTo>
                    <a:pt x="271" y="2"/>
                  </a:lnTo>
                  <a:lnTo>
                    <a:pt x="281" y="5"/>
                  </a:lnTo>
                  <a:lnTo>
                    <a:pt x="289" y="13"/>
                  </a:lnTo>
                  <a:lnTo>
                    <a:pt x="296" y="22"/>
                  </a:lnTo>
                  <a:lnTo>
                    <a:pt x="305" y="37"/>
                  </a:lnTo>
                  <a:lnTo>
                    <a:pt x="312" y="56"/>
                  </a:lnTo>
                  <a:lnTo>
                    <a:pt x="318" y="82"/>
                  </a:lnTo>
                  <a:lnTo>
                    <a:pt x="323" y="108"/>
                  </a:lnTo>
                  <a:lnTo>
                    <a:pt x="323" y="133"/>
                  </a:lnTo>
                  <a:lnTo>
                    <a:pt x="323" y="166"/>
                  </a:lnTo>
                  <a:lnTo>
                    <a:pt x="319" y="197"/>
                  </a:lnTo>
                  <a:lnTo>
                    <a:pt x="311" y="226"/>
                  </a:lnTo>
                  <a:lnTo>
                    <a:pt x="305" y="244"/>
                  </a:lnTo>
                  <a:lnTo>
                    <a:pt x="296" y="261"/>
                  </a:lnTo>
                  <a:lnTo>
                    <a:pt x="286" y="272"/>
                  </a:lnTo>
                  <a:lnTo>
                    <a:pt x="276" y="279"/>
                  </a:lnTo>
                  <a:lnTo>
                    <a:pt x="271" y="281"/>
                  </a:lnTo>
                  <a:lnTo>
                    <a:pt x="263" y="281"/>
                  </a:lnTo>
                  <a:lnTo>
                    <a:pt x="0" y="289"/>
                  </a:lnTo>
                  <a:lnTo>
                    <a:pt x="1" y="0"/>
                  </a:lnTo>
                  <a:lnTo>
                    <a:pt x="264" y="0"/>
                  </a:lnTo>
                </a:path>
              </a:pathLst>
            </a:custGeom>
            <a:gradFill rotWithShape="0">
              <a:gsLst>
                <a:gs pos="0">
                  <a:srgbClr val="4C667F"/>
                </a:gs>
                <a:gs pos="50000">
                  <a:srgbClr val="99CCFF"/>
                </a:gs>
                <a:gs pos="100000">
                  <a:srgbClr val="4C667F"/>
                </a:gs>
              </a:gsLst>
              <a:lin ang="5400000" scaled="1"/>
            </a:gra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Freeform 54"/>
            <p:cNvSpPr>
              <a:spLocks/>
            </p:cNvSpPr>
            <p:nvPr/>
          </p:nvSpPr>
          <p:spPr bwMode="auto">
            <a:xfrm>
              <a:off x="4880" y="1394"/>
              <a:ext cx="83" cy="340"/>
            </a:xfrm>
            <a:custGeom>
              <a:avLst/>
              <a:gdLst>
                <a:gd name="T0" fmla="*/ 23 w 83"/>
                <a:gd name="T1" fmla="*/ 0 h 340"/>
                <a:gd name="T2" fmla="*/ 30 w 83"/>
                <a:gd name="T3" fmla="*/ 2 h 340"/>
                <a:gd name="T4" fmla="*/ 40 w 83"/>
                <a:gd name="T5" fmla="*/ 6 h 340"/>
                <a:gd name="T6" fmla="*/ 48 w 83"/>
                <a:gd name="T7" fmla="*/ 16 h 340"/>
                <a:gd name="T8" fmla="*/ 55 w 83"/>
                <a:gd name="T9" fmla="*/ 27 h 340"/>
                <a:gd name="T10" fmla="*/ 64 w 83"/>
                <a:gd name="T11" fmla="*/ 44 h 340"/>
                <a:gd name="T12" fmla="*/ 70 w 83"/>
                <a:gd name="T13" fmla="*/ 68 h 340"/>
                <a:gd name="T14" fmla="*/ 76 w 83"/>
                <a:gd name="T15" fmla="*/ 98 h 340"/>
                <a:gd name="T16" fmla="*/ 81 w 83"/>
                <a:gd name="T17" fmla="*/ 131 h 340"/>
                <a:gd name="T18" fmla="*/ 82 w 83"/>
                <a:gd name="T19" fmla="*/ 162 h 340"/>
                <a:gd name="T20" fmla="*/ 81 w 83"/>
                <a:gd name="T21" fmla="*/ 199 h 340"/>
                <a:gd name="T22" fmla="*/ 77 w 83"/>
                <a:gd name="T23" fmla="*/ 237 h 340"/>
                <a:gd name="T24" fmla="*/ 70 w 83"/>
                <a:gd name="T25" fmla="*/ 273 h 340"/>
                <a:gd name="T26" fmla="*/ 64 w 83"/>
                <a:gd name="T27" fmla="*/ 294 h 340"/>
                <a:gd name="T28" fmla="*/ 54 w 83"/>
                <a:gd name="T29" fmla="*/ 313 h 340"/>
                <a:gd name="T30" fmla="*/ 45 w 83"/>
                <a:gd name="T31" fmla="*/ 328 h 340"/>
                <a:gd name="T32" fmla="*/ 35 w 83"/>
                <a:gd name="T33" fmla="*/ 335 h 340"/>
                <a:gd name="T34" fmla="*/ 30 w 83"/>
                <a:gd name="T35" fmla="*/ 339 h 340"/>
                <a:gd name="T36" fmla="*/ 22 w 83"/>
                <a:gd name="T37" fmla="*/ 339 h 340"/>
                <a:gd name="T38" fmla="*/ 0 w 83"/>
                <a:gd name="T39" fmla="*/ 339 h 340"/>
                <a:gd name="T40" fmla="*/ 0 w 83"/>
                <a:gd name="T41" fmla="*/ 0 h 340"/>
                <a:gd name="T42" fmla="*/ 23 w 83"/>
                <a:gd name="T43" fmla="*/ 0 h 3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340"/>
                <a:gd name="T68" fmla="*/ 83 w 83"/>
                <a:gd name="T69" fmla="*/ 340 h 3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340">
                  <a:moveTo>
                    <a:pt x="23" y="0"/>
                  </a:moveTo>
                  <a:lnTo>
                    <a:pt x="30" y="2"/>
                  </a:lnTo>
                  <a:lnTo>
                    <a:pt x="40" y="6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4" y="44"/>
                  </a:lnTo>
                  <a:lnTo>
                    <a:pt x="70" y="68"/>
                  </a:lnTo>
                  <a:lnTo>
                    <a:pt x="76" y="98"/>
                  </a:lnTo>
                  <a:lnTo>
                    <a:pt x="81" y="131"/>
                  </a:lnTo>
                  <a:lnTo>
                    <a:pt x="82" y="162"/>
                  </a:lnTo>
                  <a:lnTo>
                    <a:pt x="81" y="199"/>
                  </a:lnTo>
                  <a:lnTo>
                    <a:pt x="77" y="237"/>
                  </a:lnTo>
                  <a:lnTo>
                    <a:pt x="70" y="273"/>
                  </a:lnTo>
                  <a:lnTo>
                    <a:pt x="64" y="294"/>
                  </a:lnTo>
                  <a:lnTo>
                    <a:pt x="54" y="313"/>
                  </a:lnTo>
                  <a:lnTo>
                    <a:pt x="45" y="328"/>
                  </a:lnTo>
                  <a:lnTo>
                    <a:pt x="35" y="335"/>
                  </a:lnTo>
                  <a:lnTo>
                    <a:pt x="30" y="339"/>
                  </a:lnTo>
                  <a:lnTo>
                    <a:pt x="22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5400000" scaled="1"/>
            </a:gra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Oval 55"/>
            <p:cNvSpPr>
              <a:spLocks noChangeArrowheads="1"/>
            </p:cNvSpPr>
            <p:nvPr/>
          </p:nvSpPr>
          <p:spPr bwMode="auto">
            <a:xfrm>
              <a:off x="4829" y="1396"/>
              <a:ext cx="112" cy="335"/>
            </a:xfrm>
            <a:prstGeom prst="ellipse">
              <a:avLst/>
            </a:prstGeom>
            <a:gradFill rotWithShape="0">
              <a:gsLst>
                <a:gs pos="0">
                  <a:srgbClr val="C6C6C6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Oval 56"/>
            <p:cNvSpPr>
              <a:spLocks noChangeArrowheads="1"/>
            </p:cNvSpPr>
            <p:nvPr/>
          </p:nvSpPr>
          <p:spPr bwMode="auto">
            <a:xfrm>
              <a:off x="4872" y="1534"/>
              <a:ext cx="20" cy="58"/>
            </a:xfrm>
            <a:prstGeom prst="ellipse">
              <a:avLst/>
            </a:prstGeom>
            <a:gradFill rotWithShape="0">
              <a:gsLst>
                <a:gs pos="0">
                  <a:srgbClr val="606060"/>
                </a:gs>
                <a:gs pos="100000">
                  <a:srgbClr val="C0C0C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Arc 57"/>
            <p:cNvSpPr>
              <a:spLocks/>
            </p:cNvSpPr>
            <p:nvPr/>
          </p:nvSpPr>
          <p:spPr bwMode="auto">
            <a:xfrm>
              <a:off x="5161" y="1588"/>
              <a:ext cx="53" cy="114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  <a:lnTo>
                    <a:pt x="0" y="195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Arc 58"/>
            <p:cNvSpPr>
              <a:spLocks/>
            </p:cNvSpPr>
            <p:nvPr/>
          </p:nvSpPr>
          <p:spPr bwMode="auto">
            <a:xfrm>
              <a:off x="4939" y="1595"/>
              <a:ext cx="38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Arc 59"/>
            <p:cNvSpPr>
              <a:spLocks/>
            </p:cNvSpPr>
            <p:nvPr/>
          </p:nvSpPr>
          <p:spPr bwMode="auto">
            <a:xfrm>
              <a:off x="5049" y="1571"/>
              <a:ext cx="4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Arc 60"/>
            <p:cNvSpPr>
              <a:spLocks/>
            </p:cNvSpPr>
            <p:nvPr/>
          </p:nvSpPr>
          <p:spPr bwMode="auto">
            <a:xfrm>
              <a:off x="5125" y="1568"/>
              <a:ext cx="56" cy="136"/>
            </a:xfrm>
            <a:custGeom>
              <a:avLst/>
              <a:gdLst>
                <a:gd name="T0" fmla="*/ 0 w 21600"/>
                <a:gd name="T1" fmla="*/ 0 h 21763"/>
                <a:gd name="T2" fmla="*/ 0 w 21600"/>
                <a:gd name="T3" fmla="*/ 0 h 21763"/>
                <a:gd name="T4" fmla="*/ 0 w 21600"/>
                <a:gd name="T5" fmla="*/ 0 h 2176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63"/>
                <a:gd name="T11" fmla="*/ 21600 w 21600"/>
                <a:gd name="T12" fmla="*/ 21763 h 217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63" fill="none" extrusionOk="0">
                  <a:moveTo>
                    <a:pt x="21599" y="-1"/>
                  </a:moveTo>
                  <a:cubicBezTo>
                    <a:pt x="21599" y="54"/>
                    <a:pt x="21600" y="108"/>
                    <a:pt x="21600" y="163"/>
                  </a:cubicBezTo>
                  <a:cubicBezTo>
                    <a:pt x="21600" y="12092"/>
                    <a:pt x="11929" y="21762"/>
                    <a:pt x="0" y="21763"/>
                  </a:cubicBezTo>
                </a:path>
                <a:path w="21600" h="21763" stroke="0" extrusionOk="0">
                  <a:moveTo>
                    <a:pt x="21599" y="-1"/>
                  </a:moveTo>
                  <a:cubicBezTo>
                    <a:pt x="21599" y="54"/>
                    <a:pt x="21600" y="108"/>
                    <a:pt x="21600" y="163"/>
                  </a:cubicBezTo>
                  <a:cubicBezTo>
                    <a:pt x="21600" y="12092"/>
                    <a:pt x="11929" y="21762"/>
                    <a:pt x="0" y="21763"/>
                  </a:cubicBezTo>
                  <a:lnTo>
                    <a:pt x="0" y="16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Arc 61"/>
            <p:cNvSpPr>
              <a:spLocks/>
            </p:cNvSpPr>
            <p:nvPr/>
          </p:nvSpPr>
          <p:spPr bwMode="auto">
            <a:xfrm>
              <a:off x="5087" y="1590"/>
              <a:ext cx="51" cy="114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4"/>
                    <a:pt x="0" y="21795"/>
                  </a:cubicBezTo>
                  <a:lnTo>
                    <a:pt x="0" y="195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Arc 62"/>
            <p:cNvSpPr>
              <a:spLocks/>
            </p:cNvSpPr>
            <p:nvPr/>
          </p:nvSpPr>
          <p:spPr bwMode="auto">
            <a:xfrm>
              <a:off x="5005" y="1604"/>
              <a:ext cx="43" cy="103"/>
            </a:xfrm>
            <a:custGeom>
              <a:avLst/>
              <a:gdLst>
                <a:gd name="T0" fmla="*/ 0 w 21600"/>
                <a:gd name="T1" fmla="*/ 0 h 21817"/>
                <a:gd name="T2" fmla="*/ 0 w 21600"/>
                <a:gd name="T3" fmla="*/ 0 h 21817"/>
                <a:gd name="T4" fmla="*/ 0 w 21600"/>
                <a:gd name="T5" fmla="*/ 0 h 21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7"/>
                <a:gd name="T11" fmla="*/ 21600 w 21600"/>
                <a:gd name="T12" fmla="*/ 21817 h 21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7" fill="none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</a:path>
                <a:path w="21600" h="21817" stroke="0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  <a:lnTo>
                    <a:pt x="0" y="21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Arc 63"/>
            <p:cNvSpPr>
              <a:spLocks/>
            </p:cNvSpPr>
            <p:nvPr/>
          </p:nvSpPr>
          <p:spPr bwMode="auto">
            <a:xfrm>
              <a:off x="4978" y="1581"/>
              <a:ext cx="38" cy="126"/>
            </a:xfrm>
            <a:custGeom>
              <a:avLst/>
              <a:gdLst>
                <a:gd name="T0" fmla="*/ 0 w 21600"/>
                <a:gd name="T1" fmla="*/ 0 h 21777"/>
                <a:gd name="T2" fmla="*/ 0 w 21600"/>
                <a:gd name="T3" fmla="*/ 0 h 21777"/>
                <a:gd name="T4" fmla="*/ 0 w 21600"/>
                <a:gd name="T5" fmla="*/ 0 h 217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77"/>
                <a:gd name="T11" fmla="*/ 21600 w 21600"/>
                <a:gd name="T12" fmla="*/ 21777 h 217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77" fill="none" extrusionOk="0">
                  <a:moveTo>
                    <a:pt x="21599" y="-1"/>
                  </a:moveTo>
                  <a:cubicBezTo>
                    <a:pt x="21599" y="58"/>
                    <a:pt x="21600" y="117"/>
                    <a:pt x="21600" y="177"/>
                  </a:cubicBezTo>
                  <a:cubicBezTo>
                    <a:pt x="21600" y="12106"/>
                    <a:pt x="11929" y="21776"/>
                    <a:pt x="0" y="21777"/>
                  </a:cubicBezTo>
                </a:path>
                <a:path w="21600" h="21777" stroke="0" extrusionOk="0">
                  <a:moveTo>
                    <a:pt x="21599" y="-1"/>
                  </a:moveTo>
                  <a:cubicBezTo>
                    <a:pt x="21599" y="58"/>
                    <a:pt x="21600" y="117"/>
                    <a:pt x="21600" y="177"/>
                  </a:cubicBezTo>
                  <a:cubicBezTo>
                    <a:pt x="21600" y="12106"/>
                    <a:pt x="11929" y="21776"/>
                    <a:pt x="0" y="21777"/>
                  </a:cubicBezTo>
                  <a:lnTo>
                    <a:pt x="0" y="1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Arc 64"/>
            <p:cNvSpPr>
              <a:spLocks/>
            </p:cNvSpPr>
            <p:nvPr/>
          </p:nvSpPr>
          <p:spPr bwMode="auto">
            <a:xfrm>
              <a:off x="5022" y="1604"/>
              <a:ext cx="43" cy="103"/>
            </a:xfrm>
            <a:custGeom>
              <a:avLst/>
              <a:gdLst>
                <a:gd name="T0" fmla="*/ 0 w 21600"/>
                <a:gd name="T1" fmla="*/ 0 h 21817"/>
                <a:gd name="T2" fmla="*/ 0 w 21600"/>
                <a:gd name="T3" fmla="*/ 0 h 21817"/>
                <a:gd name="T4" fmla="*/ 0 w 21600"/>
                <a:gd name="T5" fmla="*/ 0 h 21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7"/>
                <a:gd name="T11" fmla="*/ 21600 w 21600"/>
                <a:gd name="T12" fmla="*/ 21817 h 21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7" fill="none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</a:path>
                <a:path w="21600" h="21817" stroke="0" extrusionOk="0">
                  <a:moveTo>
                    <a:pt x="21598" y="0"/>
                  </a:moveTo>
                  <a:cubicBezTo>
                    <a:pt x="21599" y="72"/>
                    <a:pt x="21600" y="144"/>
                    <a:pt x="21600" y="217"/>
                  </a:cubicBezTo>
                  <a:cubicBezTo>
                    <a:pt x="21600" y="12146"/>
                    <a:pt x="11929" y="21816"/>
                    <a:pt x="0" y="21817"/>
                  </a:cubicBezTo>
                  <a:lnTo>
                    <a:pt x="0" y="21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Arc 65"/>
            <p:cNvSpPr>
              <a:spLocks/>
            </p:cNvSpPr>
            <p:nvPr/>
          </p:nvSpPr>
          <p:spPr bwMode="auto">
            <a:xfrm>
              <a:off x="5112" y="1557"/>
              <a:ext cx="55" cy="147"/>
            </a:xfrm>
            <a:custGeom>
              <a:avLst/>
              <a:gdLst>
                <a:gd name="T0" fmla="*/ 0 w 21600"/>
                <a:gd name="T1" fmla="*/ 0 h 21751"/>
                <a:gd name="T2" fmla="*/ 0 w 21600"/>
                <a:gd name="T3" fmla="*/ 0 h 21751"/>
                <a:gd name="T4" fmla="*/ 0 w 21600"/>
                <a:gd name="T5" fmla="*/ 0 h 217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51"/>
                <a:gd name="T11" fmla="*/ 21600 w 21600"/>
                <a:gd name="T12" fmla="*/ 21751 h 217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51" fill="none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12080"/>
                    <a:pt x="11929" y="21750"/>
                    <a:pt x="0" y="21751"/>
                  </a:cubicBezTo>
                </a:path>
                <a:path w="21600" h="21751" stroke="0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12080"/>
                    <a:pt x="11929" y="21750"/>
                    <a:pt x="0" y="21751"/>
                  </a:cubicBezTo>
                  <a:lnTo>
                    <a:pt x="0" y="15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4" name="Line 66"/>
          <p:cNvSpPr>
            <a:spLocks noChangeShapeType="1"/>
          </p:cNvSpPr>
          <p:nvPr/>
        </p:nvSpPr>
        <p:spPr bwMode="auto">
          <a:xfrm flipH="1">
            <a:off x="5581650" y="3127375"/>
            <a:ext cx="744538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67"/>
          <p:cNvSpPr>
            <a:spLocks noChangeShapeType="1"/>
          </p:cNvSpPr>
          <p:nvPr/>
        </p:nvSpPr>
        <p:spPr bwMode="auto">
          <a:xfrm flipH="1">
            <a:off x="6396038" y="3238500"/>
            <a:ext cx="9525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Line 68"/>
          <p:cNvSpPr>
            <a:spLocks noChangeShapeType="1"/>
          </p:cNvSpPr>
          <p:nvPr/>
        </p:nvSpPr>
        <p:spPr bwMode="auto">
          <a:xfrm>
            <a:off x="6607175" y="3248025"/>
            <a:ext cx="411163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Line 69"/>
          <p:cNvSpPr>
            <a:spLocks noChangeShapeType="1"/>
          </p:cNvSpPr>
          <p:nvPr/>
        </p:nvSpPr>
        <p:spPr bwMode="auto">
          <a:xfrm flipH="1" flipV="1">
            <a:off x="5481638" y="4524375"/>
            <a:ext cx="95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Line 70"/>
          <p:cNvSpPr>
            <a:spLocks noChangeShapeType="1"/>
          </p:cNvSpPr>
          <p:nvPr/>
        </p:nvSpPr>
        <p:spPr bwMode="auto">
          <a:xfrm flipH="1" flipV="1">
            <a:off x="6327775" y="4525963"/>
            <a:ext cx="95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Line 71"/>
          <p:cNvSpPr>
            <a:spLocks noChangeShapeType="1"/>
          </p:cNvSpPr>
          <p:nvPr/>
        </p:nvSpPr>
        <p:spPr bwMode="auto">
          <a:xfrm flipH="1" flipV="1">
            <a:off x="7110413" y="4516438"/>
            <a:ext cx="95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Line 72"/>
          <p:cNvSpPr>
            <a:spLocks noChangeShapeType="1"/>
          </p:cNvSpPr>
          <p:nvPr/>
        </p:nvSpPr>
        <p:spPr bwMode="auto">
          <a:xfrm flipH="1">
            <a:off x="5532438" y="3824288"/>
            <a:ext cx="95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73"/>
          <p:cNvSpPr>
            <a:spLocks noChangeShapeType="1"/>
          </p:cNvSpPr>
          <p:nvPr/>
        </p:nvSpPr>
        <p:spPr bwMode="auto">
          <a:xfrm flipH="1">
            <a:off x="6307138" y="3824288"/>
            <a:ext cx="95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Line 74"/>
          <p:cNvSpPr>
            <a:spLocks noChangeShapeType="1"/>
          </p:cNvSpPr>
          <p:nvPr/>
        </p:nvSpPr>
        <p:spPr bwMode="auto">
          <a:xfrm flipH="1">
            <a:off x="7081838" y="3824288"/>
            <a:ext cx="95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9979" name="Text Box 75"/>
          <p:cNvSpPr txBox="1">
            <a:spLocks noChangeArrowheads="1"/>
          </p:cNvSpPr>
          <p:nvPr/>
        </p:nvSpPr>
        <p:spPr bwMode="auto">
          <a:xfrm>
            <a:off x="7499350" y="476885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accent1"/>
                </a:solidFill>
                <a:latin typeface="Tahoma" pitchFamily="34" charset="0"/>
              </a:rPr>
              <a:t>Round-Robin </a:t>
            </a:r>
          </a:p>
          <a:p>
            <a:pPr>
              <a:defRPr/>
            </a:pPr>
            <a:r>
              <a:rPr lang="en-US" sz="1200" b="1">
                <a:solidFill>
                  <a:schemeClr val="accent1"/>
                </a:solidFill>
                <a:latin typeface="Tahoma" pitchFamily="34" charset="0"/>
              </a:rPr>
              <a:t>Parallel Inserts</a:t>
            </a:r>
          </a:p>
        </p:txBody>
      </p:sp>
      <p:sp>
        <p:nvSpPr>
          <p:cNvPr id="1019980" name="Text Box 76"/>
          <p:cNvSpPr txBox="1">
            <a:spLocks noChangeArrowheads="1"/>
          </p:cNvSpPr>
          <p:nvPr/>
        </p:nvSpPr>
        <p:spPr bwMode="auto">
          <a:xfrm>
            <a:off x="6888163" y="2700338"/>
            <a:ext cx="177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accent1"/>
                </a:solidFill>
                <a:latin typeface="Tahoma" pitchFamily="34" charset="0"/>
              </a:rPr>
              <a:t>Parallel Query/DBCC</a:t>
            </a:r>
          </a:p>
          <a:p>
            <a:pPr>
              <a:defRPr/>
            </a:pPr>
            <a:r>
              <a:rPr lang="en-US" sz="1200" b="1">
                <a:solidFill>
                  <a:schemeClr val="accent1"/>
                </a:solidFill>
                <a:latin typeface="Tahoma" pitchFamily="34" charset="0"/>
              </a:rPr>
              <a:t>Create Index</a:t>
            </a:r>
          </a:p>
        </p:txBody>
      </p:sp>
      <p:sp>
        <p:nvSpPr>
          <p:cNvPr id="1019981" name="Text Box 77"/>
          <p:cNvSpPr txBox="1">
            <a:spLocks noChangeArrowheads="1"/>
          </p:cNvSpPr>
          <p:nvPr/>
        </p:nvSpPr>
        <p:spPr bwMode="auto">
          <a:xfrm>
            <a:off x="7359650" y="3502025"/>
            <a:ext cx="140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accent1"/>
                </a:solidFill>
                <a:latin typeface="Tahoma" pitchFamily="34" charset="0"/>
              </a:rPr>
              <a:t>Worker Threads</a:t>
            </a:r>
          </a:p>
        </p:txBody>
      </p:sp>
      <p:sp>
        <p:nvSpPr>
          <p:cNvPr id="1019982" name="Text Box 78"/>
          <p:cNvSpPr txBox="1">
            <a:spLocks noChangeArrowheads="1"/>
          </p:cNvSpPr>
          <p:nvPr/>
        </p:nvSpPr>
        <p:spPr bwMode="auto">
          <a:xfrm>
            <a:off x="7481888" y="3997325"/>
            <a:ext cx="928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accent1"/>
                </a:solidFill>
                <a:latin typeface="Tahoma" pitchFamily="34" charset="0"/>
              </a:rPr>
              <a:t>Segment </a:t>
            </a:r>
          </a:p>
          <a:p>
            <a:pPr>
              <a:defRPr/>
            </a:pPr>
            <a:r>
              <a:rPr lang="en-US" sz="1200" b="1">
                <a:solidFill>
                  <a:schemeClr val="accent1"/>
                </a:solidFill>
                <a:latin typeface="Tahoma" pitchFamily="34" charset="0"/>
              </a:rPr>
              <a:t>Partitions</a:t>
            </a:r>
          </a:p>
        </p:txBody>
      </p:sp>
      <p:sp>
        <p:nvSpPr>
          <p:cNvPr id="1019983" name="Rectangle 79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ffectLst/>
              </a:rPr>
              <a:t>Pre – ASE 15 Partitioning </a:t>
            </a:r>
            <a:r>
              <a:rPr lang="en-US" dirty="0">
                <a:effectLst/>
                <a:sym typeface="Wingdings" pitchFamily="2" charset="2"/>
              </a:rPr>
              <a:t> Segment Slices</a:t>
            </a:r>
            <a:endParaRPr lang="en-US" dirty="0">
              <a:effectLst/>
            </a:endParaRPr>
          </a:p>
        </p:txBody>
      </p:sp>
      <p:sp>
        <p:nvSpPr>
          <p:cNvPr id="1019984" name="Rectangle 8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Segment partitioning </a:t>
            </a:r>
          </a:p>
          <a:p>
            <a:pPr lvl="1" eaLnBrk="1" hangingPunct="1">
              <a:lnSpc>
                <a:spcPct val="85000"/>
              </a:lnSpc>
              <a:buFont typeface="Courier New" pitchFamily="49" charset="0"/>
              <a:buChar char="o"/>
              <a:defRPr/>
            </a:pPr>
            <a:r>
              <a:rPr lang="en-US" dirty="0"/>
              <a:t>aka “slices”</a:t>
            </a:r>
          </a:p>
          <a:p>
            <a:pPr lvl="1" eaLnBrk="1" hangingPunct="1">
              <a:lnSpc>
                <a:spcPct val="85000"/>
              </a:lnSpc>
              <a:buFont typeface="Courier New" pitchFamily="49" charset="0"/>
              <a:buChar char="o"/>
              <a:defRPr/>
            </a:pPr>
            <a:r>
              <a:rPr lang="en-US" dirty="0"/>
              <a:t>Table only (no index partitioning)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Primary goals</a:t>
            </a:r>
          </a:p>
          <a:p>
            <a:pPr lvl="1" eaLnBrk="1" hangingPunct="1">
              <a:lnSpc>
                <a:spcPct val="85000"/>
              </a:lnSpc>
              <a:buFont typeface="Courier New" pitchFamily="49" charset="0"/>
              <a:buChar char="o"/>
              <a:defRPr/>
            </a:pPr>
            <a:r>
              <a:rPr lang="en-US" dirty="0"/>
              <a:t>Decrease last page contention</a:t>
            </a:r>
          </a:p>
          <a:p>
            <a:pPr lvl="1" eaLnBrk="1" hangingPunct="1">
              <a:lnSpc>
                <a:spcPct val="85000"/>
              </a:lnSpc>
              <a:buFont typeface="Courier New" pitchFamily="49" charset="0"/>
              <a:buChar char="o"/>
              <a:defRPr/>
            </a:pPr>
            <a:r>
              <a:rPr lang="en-US" dirty="0"/>
              <a:t>Allow parallel query</a:t>
            </a:r>
          </a:p>
          <a:p>
            <a:pPr lvl="1" eaLnBrk="1" hangingPunct="1">
              <a:lnSpc>
                <a:spcPct val="85000"/>
              </a:lnSpc>
              <a:buFont typeface="Courier New" pitchFamily="49" charset="0"/>
              <a:buChar char="o"/>
              <a:defRPr/>
            </a:pPr>
            <a:r>
              <a:rPr lang="en-US" dirty="0"/>
              <a:t>Allow parallel </a:t>
            </a:r>
            <a:r>
              <a:rPr lang="en-US" dirty="0" err="1"/>
              <a:t>dbcc</a:t>
            </a:r>
            <a:r>
              <a:rPr lang="en-US" dirty="0"/>
              <a:t> </a:t>
            </a:r>
            <a:r>
              <a:rPr lang="en-US" dirty="0" err="1"/>
              <a:t>checkstorage</a:t>
            </a:r>
            <a:endParaRPr lang="en-US" dirty="0"/>
          </a:p>
          <a:p>
            <a:pPr lvl="1" eaLnBrk="1" hangingPunct="1">
              <a:lnSpc>
                <a:spcPct val="85000"/>
              </a:lnSpc>
              <a:buFont typeface="Courier New" pitchFamily="49" charset="0"/>
              <a:buChar char="o"/>
              <a:defRPr/>
            </a:pPr>
            <a:r>
              <a:rPr lang="en-US" dirty="0"/>
              <a:t>Allow parallel index creation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Assessment</a:t>
            </a:r>
          </a:p>
          <a:p>
            <a:pPr lvl="1" eaLnBrk="1" hangingPunct="1">
              <a:lnSpc>
                <a:spcPct val="85000"/>
              </a:lnSpc>
              <a:buFont typeface="Courier New" pitchFamily="49" charset="0"/>
              <a:buChar char="o"/>
              <a:defRPr/>
            </a:pPr>
            <a:r>
              <a:rPr lang="en-US" dirty="0"/>
              <a:t>Myth that they are no longer useful due to SAN disk speeds</a:t>
            </a:r>
          </a:p>
          <a:p>
            <a:pPr lvl="1" eaLnBrk="1" hangingPunct="1">
              <a:lnSpc>
                <a:spcPct val="85000"/>
              </a:lnSpc>
              <a:buFont typeface="Courier New" pitchFamily="49" charset="0"/>
              <a:buChar char="o"/>
              <a:defRPr/>
            </a:pPr>
            <a:r>
              <a:rPr lang="en-US" dirty="0" err="1"/>
              <a:t>Datarow</a:t>
            </a:r>
            <a:r>
              <a:rPr lang="en-US" dirty="0"/>
              <a:t> + partitioned table is fastest for inserts (20-25%)</a:t>
            </a:r>
          </a:p>
          <a:p>
            <a:pPr lvl="1" eaLnBrk="1" hangingPunct="1">
              <a:lnSpc>
                <a:spcPct val="85000"/>
              </a:lnSpc>
              <a:buFont typeface="Courier New" pitchFamily="49" charset="0"/>
              <a:buChar char="o"/>
              <a:defRPr/>
            </a:pPr>
            <a:r>
              <a:rPr lang="en-US" dirty="0"/>
              <a:t>Not a great solution</a:t>
            </a:r>
          </a:p>
          <a:p>
            <a:pPr lvl="2" eaLnBrk="1" hangingPunct="1">
              <a:defRPr/>
            </a:pPr>
            <a:r>
              <a:rPr lang="en-US" sz="1600" dirty="0"/>
              <a:t>But still decent</a:t>
            </a:r>
          </a:p>
        </p:txBody>
      </p:sp>
      <p:sp>
        <p:nvSpPr>
          <p:cNvPr id="28699" name="AutoShape 81"/>
          <p:cNvSpPr>
            <a:spLocks noChangeArrowheads="1"/>
          </p:cNvSpPr>
          <p:nvPr/>
        </p:nvSpPr>
        <p:spPr bwMode="auto">
          <a:xfrm>
            <a:off x="4953000" y="2151063"/>
            <a:ext cx="3924300" cy="3581400"/>
          </a:xfrm>
          <a:prstGeom prst="roundRect">
            <a:avLst>
              <a:gd name="adj" fmla="val 16667"/>
            </a:avLst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ffectLst/>
              </a:rPr>
              <a:t>ASE 15 Semantic Partitioning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5410200" cy="5286375"/>
          </a:xfrm>
        </p:spPr>
        <p:txBody>
          <a:bodyPr/>
          <a:lstStyle/>
          <a:p>
            <a:pPr eaLnBrk="1" hangingPunct="1"/>
            <a:r>
              <a:rPr lang="en-US" sz="1800" b="1" smtClean="0"/>
              <a:t>Semantic Data Partitioning strategies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Hash based partitioning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Range Partitioning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List Partitioning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Round-Robin Partitioning</a:t>
            </a:r>
          </a:p>
          <a:p>
            <a:pPr eaLnBrk="1" hangingPunct="1"/>
            <a:r>
              <a:rPr lang="en-US" sz="1800" b="1" smtClean="0"/>
              <a:t>Index Partitioning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Global indexes – Index spans all partitions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Local indexes – Index spans one partition</a:t>
            </a:r>
          </a:p>
          <a:p>
            <a:pPr eaLnBrk="1" hangingPunct="1"/>
            <a:r>
              <a:rPr lang="en-US" sz="1800" b="1" smtClean="0"/>
              <a:t>Improved Query Support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Optimizer and Execution support </a:t>
            </a:r>
            <a:br>
              <a:rPr lang="en-US" smtClean="0"/>
            </a:br>
            <a:r>
              <a:rPr lang="en-US" smtClean="0"/>
              <a:t>(parallelism &amp; elimination)</a:t>
            </a:r>
          </a:p>
          <a:p>
            <a:pPr eaLnBrk="1" hangingPunct="1"/>
            <a:r>
              <a:rPr lang="en-US" sz="1800" b="1" smtClean="0"/>
              <a:t>Partition-Aware Maintenance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Update statistics on one or all partitions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Truncate, reorg, dbcc, bcp (out) partition</a:t>
            </a:r>
          </a:p>
          <a:p>
            <a:pPr lvl="1" eaLnBrk="1" hangingPunct="1"/>
            <a:endParaRPr lang="en-US" smtClean="0"/>
          </a:p>
        </p:txBody>
      </p:sp>
      <p:grpSp>
        <p:nvGrpSpPr>
          <p:cNvPr id="29700" name="Group 85"/>
          <p:cNvGrpSpPr>
            <a:grpSpLocks/>
          </p:cNvGrpSpPr>
          <p:nvPr/>
        </p:nvGrpSpPr>
        <p:grpSpPr bwMode="auto">
          <a:xfrm>
            <a:off x="4953000" y="2151063"/>
            <a:ext cx="3924300" cy="3581400"/>
            <a:chOff x="3120" y="1355"/>
            <a:chExt cx="2472" cy="2256"/>
          </a:xfrm>
        </p:grpSpPr>
        <p:pic>
          <p:nvPicPr>
            <p:cNvPr id="297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2" y="2942"/>
              <a:ext cx="42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7" y="2942"/>
              <a:ext cx="42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3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71" y="2942"/>
              <a:ext cx="42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4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76" y="1643"/>
              <a:ext cx="42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05" name="Group 8"/>
            <p:cNvGrpSpPr>
              <a:grpSpLocks/>
            </p:cNvGrpSpPr>
            <p:nvPr/>
          </p:nvGrpSpPr>
          <p:grpSpPr bwMode="auto">
            <a:xfrm>
              <a:off x="3800" y="2501"/>
              <a:ext cx="351" cy="305"/>
              <a:chOff x="204" y="2913"/>
              <a:chExt cx="1259" cy="1001"/>
            </a:xfrm>
          </p:grpSpPr>
          <p:pic>
            <p:nvPicPr>
              <p:cNvPr id="29779" name="Picture 9"/>
              <p:cNvPicPr>
                <a:picLocks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04" y="3435"/>
                <a:ext cx="1259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80" name="Picture 10"/>
              <p:cNvPicPr>
                <a:picLocks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04" y="3169"/>
                <a:ext cx="1259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81" name="Picture 11"/>
              <p:cNvPicPr>
                <a:picLocks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04" y="2913"/>
                <a:ext cx="1259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9706" name="Group 12"/>
            <p:cNvGrpSpPr>
              <a:grpSpLocks/>
            </p:cNvGrpSpPr>
            <p:nvPr/>
          </p:nvGrpSpPr>
          <p:grpSpPr bwMode="auto">
            <a:xfrm>
              <a:off x="4298" y="2501"/>
              <a:ext cx="351" cy="305"/>
              <a:chOff x="115" y="1777"/>
              <a:chExt cx="1272" cy="1044"/>
            </a:xfrm>
          </p:grpSpPr>
          <p:pic>
            <p:nvPicPr>
              <p:cNvPr id="29776" name="Picture 13"/>
              <p:cNvPicPr>
                <a:picLocks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15" y="2323"/>
                <a:ext cx="12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77" name="Picture 14"/>
              <p:cNvPicPr>
                <a:picLocks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15" y="2041"/>
                <a:ext cx="12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78" name="Picture 15"/>
              <p:cNvPicPr>
                <a:picLocks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15" y="1777"/>
                <a:ext cx="12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9707" name="Group 16"/>
            <p:cNvGrpSpPr>
              <a:grpSpLocks/>
            </p:cNvGrpSpPr>
            <p:nvPr/>
          </p:nvGrpSpPr>
          <p:grpSpPr bwMode="auto">
            <a:xfrm>
              <a:off x="3309" y="2501"/>
              <a:ext cx="345" cy="305"/>
              <a:chOff x="235" y="878"/>
              <a:chExt cx="1274" cy="1048"/>
            </a:xfrm>
          </p:grpSpPr>
          <p:pic>
            <p:nvPicPr>
              <p:cNvPr id="29773" name="Picture 17"/>
              <p:cNvPicPr>
                <a:picLocks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35" y="1431"/>
                <a:ext cx="1273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74" name="Picture 18"/>
              <p:cNvPicPr>
                <a:picLocks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36" y="1154"/>
                <a:ext cx="1273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75" name="Picture 19"/>
              <p:cNvPicPr>
                <a:picLocks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36" y="878"/>
                <a:ext cx="1273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9708" name="Group 20"/>
            <p:cNvGrpSpPr>
              <a:grpSpLocks/>
            </p:cNvGrpSpPr>
            <p:nvPr/>
          </p:nvGrpSpPr>
          <p:grpSpPr bwMode="auto">
            <a:xfrm>
              <a:off x="3308" y="2181"/>
              <a:ext cx="319" cy="175"/>
              <a:chOff x="3057" y="3061"/>
              <a:chExt cx="319" cy="175"/>
            </a:xfrm>
          </p:grpSpPr>
          <p:sp>
            <p:nvSpPr>
              <p:cNvPr id="29758" name="Freeform 21"/>
              <p:cNvSpPr>
                <a:spLocks/>
              </p:cNvSpPr>
              <p:nvPr/>
            </p:nvSpPr>
            <p:spPr bwMode="auto">
              <a:xfrm>
                <a:off x="3316" y="3061"/>
                <a:ext cx="60" cy="171"/>
              </a:xfrm>
              <a:custGeom>
                <a:avLst/>
                <a:gdLst>
                  <a:gd name="T0" fmla="*/ 1 w 87"/>
                  <a:gd name="T1" fmla="*/ 0 h 332"/>
                  <a:gd name="T2" fmla="*/ 1 w 87"/>
                  <a:gd name="T3" fmla="*/ 1 h 332"/>
                  <a:gd name="T4" fmla="*/ 1 w 87"/>
                  <a:gd name="T5" fmla="*/ 1 h 332"/>
                  <a:gd name="T6" fmla="*/ 1 w 87"/>
                  <a:gd name="T7" fmla="*/ 1 h 332"/>
                  <a:gd name="T8" fmla="*/ 1 w 87"/>
                  <a:gd name="T9" fmla="*/ 1 h 332"/>
                  <a:gd name="T10" fmla="*/ 1 w 87"/>
                  <a:gd name="T11" fmla="*/ 1 h 332"/>
                  <a:gd name="T12" fmla="*/ 1 w 87"/>
                  <a:gd name="T13" fmla="*/ 1 h 332"/>
                  <a:gd name="T14" fmla="*/ 1 w 87"/>
                  <a:gd name="T15" fmla="*/ 1 h 332"/>
                  <a:gd name="T16" fmla="*/ 1 w 87"/>
                  <a:gd name="T17" fmla="*/ 1 h 332"/>
                  <a:gd name="T18" fmla="*/ 1 w 87"/>
                  <a:gd name="T19" fmla="*/ 1 h 332"/>
                  <a:gd name="T20" fmla="*/ 1 w 87"/>
                  <a:gd name="T21" fmla="*/ 1 h 332"/>
                  <a:gd name="T22" fmla="*/ 1 w 87"/>
                  <a:gd name="T23" fmla="*/ 1 h 332"/>
                  <a:gd name="T24" fmla="*/ 1 w 87"/>
                  <a:gd name="T25" fmla="*/ 1 h 332"/>
                  <a:gd name="T26" fmla="*/ 1 w 87"/>
                  <a:gd name="T27" fmla="*/ 1 h 332"/>
                  <a:gd name="T28" fmla="*/ 1 w 87"/>
                  <a:gd name="T29" fmla="*/ 1 h 332"/>
                  <a:gd name="T30" fmla="*/ 1 w 87"/>
                  <a:gd name="T31" fmla="*/ 1 h 332"/>
                  <a:gd name="T32" fmla="*/ 1 w 87"/>
                  <a:gd name="T33" fmla="*/ 1 h 332"/>
                  <a:gd name="T34" fmla="*/ 1 w 87"/>
                  <a:gd name="T35" fmla="*/ 1 h 332"/>
                  <a:gd name="T36" fmla="*/ 1 w 87"/>
                  <a:gd name="T37" fmla="*/ 1 h 332"/>
                  <a:gd name="T38" fmla="*/ 0 w 87"/>
                  <a:gd name="T39" fmla="*/ 1 h 332"/>
                  <a:gd name="T40" fmla="*/ 1 w 87"/>
                  <a:gd name="T41" fmla="*/ 0 h 332"/>
                  <a:gd name="T42" fmla="*/ 1 w 87"/>
                  <a:gd name="T43" fmla="*/ 0 h 3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7"/>
                  <a:gd name="T67" fmla="*/ 0 h 332"/>
                  <a:gd name="T68" fmla="*/ 87 w 87"/>
                  <a:gd name="T69" fmla="*/ 332 h 33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7" h="332">
                    <a:moveTo>
                      <a:pt x="15" y="0"/>
                    </a:moveTo>
                    <a:lnTo>
                      <a:pt x="24" y="2"/>
                    </a:lnTo>
                    <a:lnTo>
                      <a:pt x="35" y="6"/>
                    </a:lnTo>
                    <a:lnTo>
                      <a:pt x="45" y="15"/>
                    </a:lnTo>
                    <a:lnTo>
                      <a:pt x="55" y="27"/>
                    </a:lnTo>
                    <a:lnTo>
                      <a:pt x="64" y="43"/>
                    </a:lnTo>
                    <a:lnTo>
                      <a:pt x="72" y="67"/>
                    </a:lnTo>
                    <a:lnTo>
                      <a:pt x="79" y="96"/>
                    </a:lnTo>
                    <a:lnTo>
                      <a:pt x="85" y="127"/>
                    </a:lnTo>
                    <a:lnTo>
                      <a:pt x="86" y="160"/>
                    </a:lnTo>
                    <a:lnTo>
                      <a:pt x="85" y="194"/>
                    </a:lnTo>
                    <a:lnTo>
                      <a:pt x="80" y="231"/>
                    </a:lnTo>
                    <a:lnTo>
                      <a:pt x="73" y="264"/>
                    </a:lnTo>
                    <a:lnTo>
                      <a:pt x="64" y="286"/>
                    </a:lnTo>
                    <a:lnTo>
                      <a:pt x="52" y="305"/>
                    </a:lnTo>
                    <a:lnTo>
                      <a:pt x="42" y="320"/>
                    </a:lnTo>
                    <a:lnTo>
                      <a:pt x="30" y="326"/>
                    </a:lnTo>
                    <a:lnTo>
                      <a:pt x="24" y="329"/>
                    </a:lnTo>
                    <a:lnTo>
                      <a:pt x="14" y="329"/>
                    </a:lnTo>
                    <a:lnTo>
                      <a:pt x="0" y="331"/>
                    </a:lnTo>
                    <a:lnTo>
                      <a:pt x="1" y="0"/>
                    </a:lnTo>
                    <a:lnTo>
                      <a:pt x="15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69696">
                      <a:alpha val="34000"/>
                    </a:srgbClr>
                  </a:gs>
                </a:gsLst>
                <a:lin ang="5400000" scaled="1"/>
              </a:gra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9" name="Oval 22"/>
              <p:cNvSpPr>
                <a:spLocks noChangeArrowheads="1"/>
              </p:cNvSpPr>
              <p:nvPr/>
            </p:nvSpPr>
            <p:spPr bwMode="auto">
              <a:xfrm>
                <a:off x="3269" y="3062"/>
                <a:ext cx="94" cy="168"/>
              </a:xfrm>
              <a:prstGeom prst="ellipse">
                <a:avLst/>
              </a:prstGeom>
              <a:gradFill rotWithShape="0">
                <a:gsLst>
                  <a:gs pos="0">
                    <a:srgbClr val="C6C6C6"/>
                  </a:gs>
                  <a:gs pos="100000">
                    <a:srgbClr val="DDDDDD">
                      <a:alpha val="34000"/>
                    </a:srgbClr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0" name="Freeform 23"/>
              <p:cNvSpPr>
                <a:spLocks/>
              </p:cNvSpPr>
              <p:nvPr/>
            </p:nvSpPr>
            <p:spPr bwMode="auto">
              <a:xfrm>
                <a:off x="3117" y="3074"/>
                <a:ext cx="223" cy="150"/>
              </a:xfrm>
              <a:custGeom>
                <a:avLst/>
                <a:gdLst>
                  <a:gd name="T0" fmla="*/ 1 w 324"/>
                  <a:gd name="T1" fmla="*/ 0 h 290"/>
                  <a:gd name="T2" fmla="*/ 1 w 324"/>
                  <a:gd name="T3" fmla="*/ 1 h 290"/>
                  <a:gd name="T4" fmla="*/ 1 w 324"/>
                  <a:gd name="T5" fmla="*/ 1 h 290"/>
                  <a:gd name="T6" fmla="*/ 1 w 324"/>
                  <a:gd name="T7" fmla="*/ 1 h 290"/>
                  <a:gd name="T8" fmla="*/ 1 w 324"/>
                  <a:gd name="T9" fmla="*/ 1 h 290"/>
                  <a:gd name="T10" fmla="*/ 1 w 324"/>
                  <a:gd name="T11" fmla="*/ 1 h 290"/>
                  <a:gd name="T12" fmla="*/ 1 w 324"/>
                  <a:gd name="T13" fmla="*/ 1 h 290"/>
                  <a:gd name="T14" fmla="*/ 1 w 324"/>
                  <a:gd name="T15" fmla="*/ 1 h 290"/>
                  <a:gd name="T16" fmla="*/ 1 w 324"/>
                  <a:gd name="T17" fmla="*/ 1 h 290"/>
                  <a:gd name="T18" fmla="*/ 1 w 324"/>
                  <a:gd name="T19" fmla="*/ 1 h 290"/>
                  <a:gd name="T20" fmla="*/ 1 w 324"/>
                  <a:gd name="T21" fmla="*/ 1 h 290"/>
                  <a:gd name="T22" fmla="*/ 1 w 324"/>
                  <a:gd name="T23" fmla="*/ 1 h 290"/>
                  <a:gd name="T24" fmla="*/ 1 w 324"/>
                  <a:gd name="T25" fmla="*/ 1 h 290"/>
                  <a:gd name="T26" fmla="*/ 1 w 324"/>
                  <a:gd name="T27" fmla="*/ 1 h 290"/>
                  <a:gd name="T28" fmla="*/ 1 w 324"/>
                  <a:gd name="T29" fmla="*/ 1 h 290"/>
                  <a:gd name="T30" fmla="*/ 1 w 324"/>
                  <a:gd name="T31" fmla="*/ 1 h 290"/>
                  <a:gd name="T32" fmla="*/ 1 w 324"/>
                  <a:gd name="T33" fmla="*/ 1 h 290"/>
                  <a:gd name="T34" fmla="*/ 1 w 324"/>
                  <a:gd name="T35" fmla="*/ 1 h 290"/>
                  <a:gd name="T36" fmla="*/ 1 w 324"/>
                  <a:gd name="T37" fmla="*/ 1 h 290"/>
                  <a:gd name="T38" fmla="*/ 0 w 324"/>
                  <a:gd name="T39" fmla="*/ 1 h 290"/>
                  <a:gd name="T40" fmla="*/ 1 w 324"/>
                  <a:gd name="T41" fmla="*/ 0 h 290"/>
                  <a:gd name="T42" fmla="*/ 1 w 324"/>
                  <a:gd name="T43" fmla="*/ 0 h 2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24"/>
                  <a:gd name="T67" fmla="*/ 0 h 290"/>
                  <a:gd name="T68" fmla="*/ 324 w 324"/>
                  <a:gd name="T69" fmla="*/ 290 h 2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24" h="290">
                    <a:moveTo>
                      <a:pt x="264" y="0"/>
                    </a:moveTo>
                    <a:lnTo>
                      <a:pt x="271" y="2"/>
                    </a:lnTo>
                    <a:lnTo>
                      <a:pt x="281" y="5"/>
                    </a:lnTo>
                    <a:lnTo>
                      <a:pt x="289" y="13"/>
                    </a:lnTo>
                    <a:lnTo>
                      <a:pt x="296" y="22"/>
                    </a:lnTo>
                    <a:lnTo>
                      <a:pt x="305" y="37"/>
                    </a:lnTo>
                    <a:lnTo>
                      <a:pt x="312" y="56"/>
                    </a:lnTo>
                    <a:lnTo>
                      <a:pt x="318" y="82"/>
                    </a:lnTo>
                    <a:lnTo>
                      <a:pt x="323" y="108"/>
                    </a:lnTo>
                    <a:lnTo>
                      <a:pt x="323" y="133"/>
                    </a:lnTo>
                    <a:lnTo>
                      <a:pt x="323" y="166"/>
                    </a:lnTo>
                    <a:lnTo>
                      <a:pt x="319" y="197"/>
                    </a:lnTo>
                    <a:lnTo>
                      <a:pt x="311" y="226"/>
                    </a:lnTo>
                    <a:lnTo>
                      <a:pt x="305" y="244"/>
                    </a:lnTo>
                    <a:lnTo>
                      <a:pt x="296" y="261"/>
                    </a:lnTo>
                    <a:lnTo>
                      <a:pt x="286" y="272"/>
                    </a:lnTo>
                    <a:lnTo>
                      <a:pt x="276" y="279"/>
                    </a:lnTo>
                    <a:lnTo>
                      <a:pt x="271" y="281"/>
                    </a:lnTo>
                    <a:lnTo>
                      <a:pt x="263" y="281"/>
                    </a:lnTo>
                    <a:lnTo>
                      <a:pt x="0" y="289"/>
                    </a:lnTo>
                    <a:lnTo>
                      <a:pt x="1" y="0"/>
                    </a:lnTo>
                    <a:lnTo>
                      <a:pt x="264" y="0"/>
                    </a:lnTo>
                  </a:path>
                </a:pathLst>
              </a:custGeom>
              <a:solidFill>
                <a:srgbClr val="BFE7FF">
                  <a:alpha val="34117"/>
                </a:srgbClr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1" name="Freeform 24"/>
              <p:cNvSpPr>
                <a:spLocks/>
              </p:cNvSpPr>
              <p:nvPr/>
            </p:nvSpPr>
            <p:spPr bwMode="auto">
              <a:xfrm>
                <a:off x="3092" y="3061"/>
                <a:ext cx="57" cy="175"/>
              </a:xfrm>
              <a:custGeom>
                <a:avLst/>
                <a:gdLst>
                  <a:gd name="T0" fmla="*/ 1 w 83"/>
                  <a:gd name="T1" fmla="*/ 0 h 340"/>
                  <a:gd name="T2" fmla="*/ 1 w 83"/>
                  <a:gd name="T3" fmla="*/ 1 h 340"/>
                  <a:gd name="T4" fmla="*/ 1 w 83"/>
                  <a:gd name="T5" fmla="*/ 1 h 340"/>
                  <a:gd name="T6" fmla="*/ 1 w 83"/>
                  <a:gd name="T7" fmla="*/ 1 h 340"/>
                  <a:gd name="T8" fmla="*/ 1 w 83"/>
                  <a:gd name="T9" fmla="*/ 1 h 340"/>
                  <a:gd name="T10" fmla="*/ 1 w 83"/>
                  <a:gd name="T11" fmla="*/ 1 h 340"/>
                  <a:gd name="T12" fmla="*/ 1 w 83"/>
                  <a:gd name="T13" fmla="*/ 1 h 340"/>
                  <a:gd name="T14" fmla="*/ 1 w 83"/>
                  <a:gd name="T15" fmla="*/ 1 h 340"/>
                  <a:gd name="T16" fmla="*/ 1 w 83"/>
                  <a:gd name="T17" fmla="*/ 1 h 340"/>
                  <a:gd name="T18" fmla="*/ 1 w 83"/>
                  <a:gd name="T19" fmla="*/ 1 h 340"/>
                  <a:gd name="T20" fmla="*/ 1 w 83"/>
                  <a:gd name="T21" fmla="*/ 1 h 340"/>
                  <a:gd name="T22" fmla="*/ 1 w 83"/>
                  <a:gd name="T23" fmla="*/ 1 h 340"/>
                  <a:gd name="T24" fmla="*/ 1 w 83"/>
                  <a:gd name="T25" fmla="*/ 1 h 340"/>
                  <a:gd name="T26" fmla="*/ 1 w 83"/>
                  <a:gd name="T27" fmla="*/ 1 h 340"/>
                  <a:gd name="T28" fmla="*/ 1 w 83"/>
                  <a:gd name="T29" fmla="*/ 1 h 340"/>
                  <a:gd name="T30" fmla="*/ 1 w 83"/>
                  <a:gd name="T31" fmla="*/ 1 h 340"/>
                  <a:gd name="T32" fmla="*/ 1 w 83"/>
                  <a:gd name="T33" fmla="*/ 1 h 340"/>
                  <a:gd name="T34" fmla="*/ 1 w 83"/>
                  <a:gd name="T35" fmla="*/ 1 h 340"/>
                  <a:gd name="T36" fmla="*/ 1 w 83"/>
                  <a:gd name="T37" fmla="*/ 1 h 340"/>
                  <a:gd name="T38" fmla="*/ 0 w 83"/>
                  <a:gd name="T39" fmla="*/ 1 h 340"/>
                  <a:gd name="T40" fmla="*/ 0 w 83"/>
                  <a:gd name="T41" fmla="*/ 0 h 340"/>
                  <a:gd name="T42" fmla="*/ 1 w 83"/>
                  <a:gd name="T43" fmla="*/ 0 h 34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3"/>
                  <a:gd name="T67" fmla="*/ 0 h 340"/>
                  <a:gd name="T68" fmla="*/ 83 w 83"/>
                  <a:gd name="T69" fmla="*/ 340 h 34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3" h="340">
                    <a:moveTo>
                      <a:pt x="23" y="0"/>
                    </a:moveTo>
                    <a:lnTo>
                      <a:pt x="30" y="2"/>
                    </a:lnTo>
                    <a:lnTo>
                      <a:pt x="40" y="6"/>
                    </a:lnTo>
                    <a:lnTo>
                      <a:pt x="48" y="16"/>
                    </a:lnTo>
                    <a:lnTo>
                      <a:pt x="55" y="27"/>
                    </a:lnTo>
                    <a:lnTo>
                      <a:pt x="64" y="44"/>
                    </a:lnTo>
                    <a:lnTo>
                      <a:pt x="70" y="68"/>
                    </a:lnTo>
                    <a:lnTo>
                      <a:pt x="76" y="98"/>
                    </a:lnTo>
                    <a:lnTo>
                      <a:pt x="81" y="131"/>
                    </a:lnTo>
                    <a:lnTo>
                      <a:pt x="82" y="162"/>
                    </a:lnTo>
                    <a:lnTo>
                      <a:pt x="81" y="199"/>
                    </a:lnTo>
                    <a:lnTo>
                      <a:pt x="77" y="237"/>
                    </a:lnTo>
                    <a:lnTo>
                      <a:pt x="70" y="273"/>
                    </a:lnTo>
                    <a:lnTo>
                      <a:pt x="64" y="294"/>
                    </a:lnTo>
                    <a:lnTo>
                      <a:pt x="54" y="313"/>
                    </a:lnTo>
                    <a:lnTo>
                      <a:pt x="45" y="328"/>
                    </a:lnTo>
                    <a:lnTo>
                      <a:pt x="35" y="335"/>
                    </a:lnTo>
                    <a:lnTo>
                      <a:pt x="30" y="339"/>
                    </a:lnTo>
                    <a:lnTo>
                      <a:pt x="22" y="339"/>
                    </a:lnTo>
                    <a:lnTo>
                      <a:pt x="0" y="339"/>
                    </a:ln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69696">
                      <a:alpha val="34000"/>
                    </a:srgbClr>
                  </a:gs>
                </a:gsLst>
                <a:lin ang="5400000" scaled="1"/>
              </a:gra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2" name="Oval 25"/>
              <p:cNvSpPr>
                <a:spLocks noChangeArrowheads="1"/>
              </p:cNvSpPr>
              <p:nvPr/>
            </p:nvSpPr>
            <p:spPr bwMode="auto">
              <a:xfrm>
                <a:off x="3057" y="3062"/>
                <a:ext cx="77" cy="172"/>
              </a:xfrm>
              <a:prstGeom prst="ellipse">
                <a:avLst/>
              </a:prstGeom>
              <a:gradFill rotWithShape="0">
                <a:gsLst>
                  <a:gs pos="0">
                    <a:srgbClr val="C6C6C6"/>
                  </a:gs>
                  <a:gs pos="100000">
                    <a:srgbClr val="DDDDDD">
                      <a:alpha val="34000"/>
                    </a:srgbClr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3" name="Oval 26"/>
              <p:cNvSpPr>
                <a:spLocks noChangeArrowheads="1"/>
              </p:cNvSpPr>
              <p:nvPr/>
            </p:nvSpPr>
            <p:spPr bwMode="auto">
              <a:xfrm>
                <a:off x="3087" y="3133"/>
                <a:ext cx="13" cy="30"/>
              </a:xfrm>
              <a:prstGeom prst="ellipse">
                <a:avLst/>
              </a:prstGeom>
              <a:gradFill rotWithShape="0">
                <a:gsLst>
                  <a:gs pos="0">
                    <a:srgbClr val="606060"/>
                  </a:gs>
                  <a:gs pos="100000">
                    <a:srgbClr val="C0C0C0">
                      <a:alpha val="34000"/>
                    </a:srgbClr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4" name="Arc 27"/>
              <p:cNvSpPr>
                <a:spLocks/>
              </p:cNvSpPr>
              <p:nvPr/>
            </p:nvSpPr>
            <p:spPr bwMode="auto">
              <a:xfrm>
                <a:off x="3285" y="3161"/>
                <a:ext cx="37" cy="59"/>
              </a:xfrm>
              <a:custGeom>
                <a:avLst/>
                <a:gdLst>
                  <a:gd name="T0" fmla="*/ 0 w 21600"/>
                  <a:gd name="T1" fmla="*/ 0 h 21795"/>
                  <a:gd name="T2" fmla="*/ 0 w 21600"/>
                  <a:gd name="T3" fmla="*/ 0 h 21795"/>
                  <a:gd name="T4" fmla="*/ 0 w 21600"/>
                  <a:gd name="T5" fmla="*/ 0 h 217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95"/>
                  <a:gd name="T11" fmla="*/ 21600 w 21600"/>
                  <a:gd name="T12" fmla="*/ 21795 h 217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95" fill="none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</a:path>
                  <a:path w="21600" h="21795" stroke="0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  <a:lnTo>
                      <a:pt x="0" y="19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5" name="Arc 28"/>
              <p:cNvSpPr>
                <a:spLocks/>
              </p:cNvSpPr>
              <p:nvPr/>
            </p:nvSpPr>
            <p:spPr bwMode="auto">
              <a:xfrm>
                <a:off x="3133" y="3164"/>
                <a:ext cx="26" cy="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6" name="Arc 29"/>
              <p:cNvSpPr>
                <a:spLocks/>
              </p:cNvSpPr>
              <p:nvPr/>
            </p:nvSpPr>
            <p:spPr bwMode="auto">
              <a:xfrm>
                <a:off x="3208" y="3152"/>
                <a:ext cx="30" cy="6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7" name="Arc 30"/>
              <p:cNvSpPr>
                <a:spLocks/>
              </p:cNvSpPr>
              <p:nvPr/>
            </p:nvSpPr>
            <p:spPr bwMode="auto">
              <a:xfrm>
                <a:off x="3261" y="3151"/>
                <a:ext cx="38" cy="70"/>
              </a:xfrm>
              <a:custGeom>
                <a:avLst/>
                <a:gdLst>
                  <a:gd name="T0" fmla="*/ 0 w 21600"/>
                  <a:gd name="T1" fmla="*/ 0 h 21763"/>
                  <a:gd name="T2" fmla="*/ 0 w 21600"/>
                  <a:gd name="T3" fmla="*/ 0 h 21763"/>
                  <a:gd name="T4" fmla="*/ 0 w 21600"/>
                  <a:gd name="T5" fmla="*/ 0 h 2176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63"/>
                  <a:gd name="T11" fmla="*/ 21600 w 21600"/>
                  <a:gd name="T12" fmla="*/ 21763 h 217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63" fill="none" extrusionOk="0">
                    <a:moveTo>
                      <a:pt x="21599" y="-1"/>
                    </a:moveTo>
                    <a:cubicBezTo>
                      <a:pt x="21599" y="54"/>
                      <a:pt x="21600" y="108"/>
                      <a:pt x="21600" y="163"/>
                    </a:cubicBezTo>
                    <a:cubicBezTo>
                      <a:pt x="21600" y="12092"/>
                      <a:pt x="11929" y="21762"/>
                      <a:pt x="0" y="21763"/>
                    </a:cubicBezTo>
                  </a:path>
                  <a:path w="21600" h="21763" stroke="0" extrusionOk="0">
                    <a:moveTo>
                      <a:pt x="21599" y="-1"/>
                    </a:moveTo>
                    <a:cubicBezTo>
                      <a:pt x="21599" y="54"/>
                      <a:pt x="21600" y="108"/>
                      <a:pt x="21600" y="163"/>
                    </a:cubicBezTo>
                    <a:cubicBezTo>
                      <a:pt x="21600" y="12092"/>
                      <a:pt x="11929" y="21762"/>
                      <a:pt x="0" y="21763"/>
                    </a:cubicBezTo>
                    <a:lnTo>
                      <a:pt x="0" y="16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8" name="Arc 31"/>
              <p:cNvSpPr>
                <a:spLocks/>
              </p:cNvSpPr>
              <p:nvPr/>
            </p:nvSpPr>
            <p:spPr bwMode="auto">
              <a:xfrm>
                <a:off x="3234" y="3162"/>
                <a:ext cx="35" cy="59"/>
              </a:xfrm>
              <a:custGeom>
                <a:avLst/>
                <a:gdLst>
                  <a:gd name="T0" fmla="*/ 0 w 21600"/>
                  <a:gd name="T1" fmla="*/ 0 h 21795"/>
                  <a:gd name="T2" fmla="*/ 0 w 21600"/>
                  <a:gd name="T3" fmla="*/ 0 h 21795"/>
                  <a:gd name="T4" fmla="*/ 0 w 21600"/>
                  <a:gd name="T5" fmla="*/ 0 h 217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95"/>
                  <a:gd name="T11" fmla="*/ 21600 w 21600"/>
                  <a:gd name="T12" fmla="*/ 21795 h 217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95" fill="none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</a:path>
                  <a:path w="21600" h="21795" stroke="0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  <a:lnTo>
                      <a:pt x="0" y="19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9" name="Arc 32"/>
              <p:cNvSpPr>
                <a:spLocks/>
              </p:cNvSpPr>
              <p:nvPr/>
            </p:nvSpPr>
            <p:spPr bwMode="auto">
              <a:xfrm>
                <a:off x="3178" y="3169"/>
                <a:ext cx="30" cy="53"/>
              </a:xfrm>
              <a:custGeom>
                <a:avLst/>
                <a:gdLst>
                  <a:gd name="T0" fmla="*/ 0 w 21600"/>
                  <a:gd name="T1" fmla="*/ 0 h 21817"/>
                  <a:gd name="T2" fmla="*/ 0 w 21600"/>
                  <a:gd name="T3" fmla="*/ 0 h 21817"/>
                  <a:gd name="T4" fmla="*/ 0 w 21600"/>
                  <a:gd name="T5" fmla="*/ 0 h 218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7"/>
                  <a:gd name="T11" fmla="*/ 21600 w 21600"/>
                  <a:gd name="T12" fmla="*/ 21817 h 218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7" fill="none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</a:path>
                  <a:path w="21600" h="21817" stroke="0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  <a:lnTo>
                      <a:pt x="0" y="21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0" name="Arc 33"/>
              <p:cNvSpPr>
                <a:spLocks/>
              </p:cNvSpPr>
              <p:nvPr/>
            </p:nvSpPr>
            <p:spPr bwMode="auto">
              <a:xfrm>
                <a:off x="3159" y="3157"/>
                <a:ext cx="27" cy="65"/>
              </a:xfrm>
              <a:custGeom>
                <a:avLst/>
                <a:gdLst>
                  <a:gd name="T0" fmla="*/ 0 w 21600"/>
                  <a:gd name="T1" fmla="*/ 0 h 21777"/>
                  <a:gd name="T2" fmla="*/ 0 w 21600"/>
                  <a:gd name="T3" fmla="*/ 0 h 21777"/>
                  <a:gd name="T4" fmla="*/ 0 w 21600"/>
                  <a:gd name="T5" fmla="*/ 0 h 217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77"/>
                  <a:gd name="T11" fmla="*/ 21600 w 21600"/>
                  <a:gd name="T12" fmla="*/ 21777 h 217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77" fill="none" extrusionOk="0">
                    <a:moveTo>
                      <a:pt x="21599" y="-1"/>
                    </a:moveTo>
                    <a:cubicBezTo>
                      <a:pt x="21599" y="58"/>
                      <a:pt x="21600" y="117"/>
                      <a:pt x="21600" y="177"/>
                    </a:cubicBezTo>
                    <a:cubicBezTo>
                      <a:pt x="21600" y="12106"/>
                      <a:pt x="11929" y="21776"/>
                      <a:pt x="0" y="21777"/>
                    </a:cubicBezTo>
                  </a:path>
                  <a:path w="21600" h="21777" stroke="0" extrusionOk="0">
                    <a:moveTo>
                      <a:pt x="21599" y="-1"/>
                    </a:moveTo>
                    <a:cubicBezTo>
                      <a:pt x="21599" y="58"/>
                      <a:pt x="21600" y="117"/>
                      <a:pt x="21600" y="177"/>
                    </a:cubicBezTo>
                    <a:cubicBezTo>
                      <a:pt x="21600" y="12106"/>
                      <a:pt x="11929" y="21776"/>
                      <a:pt x="0" y="21777"/>
                    </a:cubicBezTo>
                    <a:lnTo>
                      <a:pt x="0" y="17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1" name="Arc 34"/>
              <p:cNvSpPr>
                <a:spLocks/>
              </p:cNvSpPr>
              <p:nvPr/>
            </p:nvSpPr>
            <p:spPr bwMode="auto">
              <a:xfrm>
                <a:off x="3190" y="3169"/>
                <a:ext cx="29" cy="53"/>
              </a:xfrm>
              <a:custGeom>
                <a:avLst/>
                <a:gdLst>
                  <a:gd name="T0" fmla="*/ 0 w 21600"/>
                  <a:gd name="T1" fmla="*/ 0 h 21817"/>
                  <a:gd name="T2" fmla="*/ 0 w 21600"/>
                  <a:gd name="T3" fmla="*/ 0 h 21817"/>
                  <a:gd name="T4" fmla="*/ 0 w 21600"/>
                  <a:gd name="T5" fmla="*/ 0 h 218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7"/>
                  <a:gd name="T11" fmla="*/ 21600 w 21600"/>
                  <a:gd name="T12" fmla="*/ 21817 h 218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7" fill="none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</a:path>
                  <a:path w="21600" h="21817" stroke="0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  <a:lnTo>
                      <a:pt x="0" y="21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2" name="Arc 35"/>
              <p:cNvSpPr>
                <a:spLocks/>
              </p:cNvSpPr>
              <p:nvPr/>
            </p:nvSpPr>
            <p:spPr bwMode="auto">
              <a:xfrm>
                <a:off x="3252" y="3145"/>
                <a:ext cx="37" cy="76"/>
              </a:xfrm>
              <a:custGeom>
                <a:avLst/>
                <a:gdLst>
                  <a:gd name="T0" fmla="*/ 0 w 21600"/>
                  <a:gd name="T1" fmla="*/ 0 h 21751"/>
                  <a:gd name="T2" fmla="*/ 0 w 21600"/>
                  <a:gd name="T3" fmla="*/ 0 h 21751"/>
                  <a:gd name="T4" fmla="*/ 0 w 21600"/>
                  <a:gd name="T5" fmla="*/ 0 h 2175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51"/>
                  <a:gd name="T11" fmla="*/ 21600 w 21600"/>
                  <a:gd name="T12" fmla="*/ 21751 h 217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51" fill="none" extrusionOk="0">
                    <a:moveTo>
                      <a:pt x="21599" y="-1"/>
                    </a:moveTo>
                    <a:cubicBezTo>
                      <a:pt x="21599" y="50"/>
                      <a:pt x="21600" y="100"/>
                      <a:pt x="21600" y="151"/>
                    </a:cubicBezTo>
                    <a:cubicBezTo>
                      <a:pt x="21600" y="12080"/>
                      <a:pt x="11929" y="21750"/>
                      <a:pt x="0" y="21751"/>
                    </a:cubicBezTo>
                  </a:path>
                  <a:path w="21600" h="21751" stroke="0" extrusionOk="0">
                    <a:moveTo>
                      <a:pt x="21599" y="-1"/>
                    </a:moveTo>
                    <a:cubicBezTo>
                      <a:pt x="21599" y="50"/>
                      <a:pt x="21600" y="100"/>
                      <a:pt x="21600" y="151"/>
                    </a:cubicBezTo>
                    <a:cubicBezTo>
                      <a:pt x="21600" y="12080"/>
                      <a:pt x="11929" y="21750"/>
                      <a:pt x="0" y="21751"/>
                    </a:cubicBezTo>
                    <a:lnTo>
                      <a:pt x="0" y="15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09" name="Group 36"/>
            <p:cNvGrpSpPr>
              <a:grpSpLocks/>
            </p:cNvGrpSpPr>
            <p:nvPr/>
          </p:nvGrpSpPr>
          <p:grpSpPr bwMode="auto">
            <a:xfrm>
              <a:off x="3814" y="2181"/>
              <a:ext cx="319" cy="175"/>
              <a:chOff x="3563" y="3061"/>
              <a:chExt cx="319" cy="175"/>
            </a:xfrm>
          </p:grpSpPr>
          <p:sp>
            <p:nvSpPr>
              <p:cNvPr id="29743" name="Freeform 37"/>
              <p:cNvSpPr>
                <a:spLocks/>
              </p:cNvSpPr>
              <p:nvPr/>
            </p:nvSpPr>
            <p:spPr bwMode="auto">
              <a:xfrm>
                <a:off x="3822" y="3061"/>
                <a:ext cx="60" cy="171"/>
              </a:xfrm>
              <a:custGeom>
                <a:avLst/>
                <a:gdLst>
                  <a:gd name="T0" fmla="*/ 1 w 87"/>
                  <a:gd name="T1" fmla="*/ 0 h 332"/>
                  <a:gd name="T2" fmla="*/ 1 w 87"/>
                  <a:gd name="T3" fmla="*/ 1 h 332"/>
                  <a:gd name="T4" fmla="*/ 1 w 87"/>
                  <a:gd name="T5" fmla="*/ 1 h 332"/>
                  <a:gd name="T6" fmla="*/ 1 w 87"/>
                  <a:gd name="T7" fmla="*/ 1 h 332"/>
                  <a:gd name="T8" fmla="*/ 1 w 87"/>
                  <a:gd name="T9" fmla="*/ 1 h 332"/>
                  <a:gd name="T10" fmla="*/ 1 w 87"/>
                  <a:gd name="T11" fmla="*/ 1 h 332"/>
                  <a:gd name="T12" fmla="*/ 1 w 87"/>
                  <a:gd name="T13" fmla="*/ 1 h 332"/>
                  <a:gd name="T14" fmla="*/ 1 w 87"/>
                  <a:gd name="T15" fmla="*/ 1 h 332"/>
                  <a:gd name="T16" fmla="*/ 1 w 87"/>
                  <a:gd name="T17" fmla="*/ 1 h 332"/>
                  <a:gd name="T18" fmla="*/ 1 w 87"/>
                  <a:gd name="T19" fmla="*/ 1 h 332"/>
                  <a:gd name="T20" fmla="*/ 1 w 87"/>
                  <a:gd name="T21" fmla="*/ 1 h 332"/>
                  <a:gd name="T22" fmla="*/ 1 w 87"/>
                  <a:gd name="T23" fmla="*/ 1 h 332"/>
                  <a:gd name="T24" fmla="*/ 1 w 87"/>
                  <a:gd name="T25" fmla="*/ 1 h 332"/>
                  <a:gd name="T26" fmla="*/ 1 w 87"/>
                  <a:gd name="T27" fmla="*/ 1 h 332"/>
                  <a:gd name="T28" fmla="*/ 1 w 87"/>
                  <a:gd name="T29" fmla="*/ 1 h 332"/>
                  <a:gd name="T30" fmla="*/ 1 w 87"/>
                  <a:gd name="T31" fmla="*/ 1 h 332"/>
                  <a:gd name="T32" fmla="*/ 1 w 87"/>
                  <a:gd name="T33" fmla="*/ 1 h 332"/>
                  <a:gd name="T34" fmla="*/ 1 w 87"/>
                  <a:gd name="T35" fmla="*/ 1 h 332"/>
                  <a:gd name="T36" fmla="*/ 1 w 87"/>
                  <a:gd name="T37" fmla="*/ 1 h 332"/>
                  <a:gd name="T38" fmla="*/ 0 w 87"/>
                  <a:gd name="T39" fmla="*/ 1 h 332"/>
                  <a:gd name="T40" fmla="*/ 1 w 87"/>
                  <a:gd name="T41" fmla="*/ 0 h 332"/>
                  <a:gd name="T42" fmla="*/ 1 w 87"/>
                  <a:gd name="T43" fmla="*/ 0 h 3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7"/>
                  <a:gd name="T67" fmla="*/ 0 h 332"/>
                  <a:gd name="T68" fmla="*/ 87 w 87"/>
                  <a:gd name="T69" fmla="*/ 332 h 33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7" h="332">
                    <a:moveTo>
                      <a:pt x="15" y="0"/>
                    </a:moveTo>
                    <a:lnTo>
                      <a:pt x="24" y="2"/>
                    </a:lnTo>
                    <a:lnTo>
                      <a:pt x="35" y="6"/>
                    </a:lnTo>
                    <a:lnTo>
                      <a:pt x="45" y="15"/>
                    </a:lnTo>
                    <a:lnTo>
                      <a:pt x="55" y="27"/>
                    </a:lnTo>
                    <a:lnTo>
                      <a:pt x="64" y="43"/>
                    </a:lnTo>
                    <a:lnTo>
                      <a:pt x="72" y="67"/>
                    </a:lnTo>
                    <a:lnTo>
                      <a:pt x="79" y="96"/>
                    </a:lnTo>
                    <a:lnTo>
                      <a:pt x="85" y="127"/>
                    </a:lnTo>
                    <a:lnTo>
                      <a:pt x="86" y="160"/>
                    </a:lnTo>
                    <a:lnTo>
                      <a:pt x="85" y="194"/>
                    </a:lnTo>
                    <a:lnTo>
                      <a:pt x="80" y="231"/>
                    </a:lnTo>
                    <a:lnTo>
                      <a:pt x="73" y="264"/>
                    </a:lnTo>
                    <a:lnTo>
                      <a:pt x="64" y="286"/>
                    </a:lnTo>
                    <a:lnTo>
                      <a:pt x="52" y="305"/>
                    </a:lnTo>
                    <a:lnTo>
                      <a:pt x="42" y="320"/>
                    </a:lnTo>
                    <a:lnTo>
                      <a:pt x="30" y="326"/>
                    </a:lnTo>
                    <a:lnTo>
                      <a:pt x="24" y="329"/>
                    </a:lnTo>
                    <a:lnTo>
                      <a:pt x="14" y="329"/>
                    </a:lnTo>
                    <a:lnTo>
                      <a:pt x="0" y="331"/>
                    </a:lnTo>
                    <a:lnTo>
                      <a:pt x="1" y="0"/>
                    </a:lnTo>
                    <a:lnTo>
                      <a:pt x="15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69696">
                      <a:alpha val="34000"/>
                    </a:srgbClr>
                  </a:gs>
                </a:gsLst>
                <a:lin ang="5400000" scaled="1"/>
              </a:gra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Oval 38"/>
              <p:cNvSpPr>
                <a:spLocks noChangeArrowheads="1"/>
              </p:cNvSpPr>
              <p:nvPr/>
            </p:nvSpPr>
            <p:spPr bwMode="auto">
              <a:xfrm>
                <a:off x="3775" y="3062"/>
                <a:ext cx="94" cy="168"/>
              </a:xfrm>
              <a:prstGeom prst="ellipse">
                <a:avLst/>
              </a:prstGeom>
              <a:gradFill rotWithShape="0">
                <a:gsLst>
                  <a:gs pos="0">
                    <a:srgbClr val="C6C6C6"/>
                  </a:gs>
                  <a:gs pos="100000">
                    <a:srgbClr val="DDDDDD">
                      <a:alpha val="34000"/>
                    </a:srgbClr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5" name="Freeform 39"/>
              <p:cNvSpPr>
                <a:spLocks/>
              </p:cNvSpPr>
              <p:nvPr/>
            </p:nvSpPr>
            <p:spPr bwMode="auto">
              <a:xfrm>
                <a:off x="3623" y="3074"/>
                <a:ext cx="223" cy="150"/>
              </a:xfrm>
              <a:custGeom>
                <a:avLst/>
                <a:gdLst>
                  <a:gd name="T0" fmla="*/ 1 w 324"/>
                  <a:gd name="T1" fmla="*/ 0 h 290"/>
                  <a:gd name="T2" fmla="*/ 1 w 324"/>
                  <a:gd name="T3" fmla="*/ 1 h 290"/>
                  <a:gd name="T4" fmla="*/ 1 w 324"/>
                  <a:gd name="T5" fmla="*/ 1 h 290"/>
                  <a:gd name="T6" fmla="*/ 1 w 324"/>
                  <a:gd name="T7" fmla="*/ 1 h 290"/>
                  <a:gd name="T8" fmla="*/ 1 w 324"/>
                  <a:gd name="T9" fmla="*/ 1 h 290"/>
                  <a:gd name="T10" fmla="*/ 1 w 324"/>
                  <a:gd name="T11" fmla="*/ 1 h 290"/>
                  <a:gd name="T12" fmla="*/ 1 w 324"/>
                  <a:gd name="T13" fmla="*/ 1 h 290"/>
                  <a:gd name="T14" fmla="*/ 1 w 324"/>
                  <a:gd name="T15" fmla="*/ 1 h 290"/>
                  <a:gd name="T16" fmla="*/ 1 w 324"/>
                  <a:gd name="T17" fmla="*/ 1 h 290"/>
                  <a:gd name="T18" fmla="*/ 1 w 324"/>
                  <a:gd name="T19" fmla="*/ 1 h 290"/>
                  <a:gd name="T20" fmla="*/ 1 w 324"/>
                  <a:gd name="T21" fmla="*/ 1 h 290"/>
                  <a:gd name="T22" fmla="*/ 1 w 324"/>
                  <a:gd name="T23" fmla="*/ 1 h 290"/>
                  <a:gd name="T24" fmla="*/ 1 w 324"/>
                  <a:gd name="T25" fmla="*/ 1 h 290"/>
                  <a:gd name="T26" fmla="*/ 1 w 324"/>
                  <a:gd name="T27" fmla="*/ 1 h 290"/>
                  <a:gd name="T28" fmla="*/ 1 w 324"/>
                  <a:gd name="T29" fmla="*/ 1 h 290"/>
                  <a:gd name="T30" fmla="*/ 1 w 324"/>
                  <a:gd name="T31" fmla="*/ 1 h 290"/>
                  <a:gd name="T32" fmla="*/ 1 w 324"/>
                  <a:gd name="T33" fmla="*/ 1 h 290"/>
                  <a:gd name="T34" fmla="*/ 1 w 324"/>
                  <a:gd name="T35" fmla="*/ 1 h 290"/>
                  <a:gd name="T36" fmla="*/ 1 w 324"/>
                  <a:gd name="T37" fmla="*/ 1 h 290"/>
                  <a:gd name="T38" fmla="*/ 0 w 324"/>
                  <a:gd name="T39" fmla="*/ 1 h 290"/>
                  <a:gd name="T40" fmla="*/ 1 w 324"/>
                  <a:gd name="T41" fmla="*/ 0 h 290"/>
                  <a:gd name="T42" fmla="*/ 1 w 324"/>
                  <a:gd name="T43" fmla="*/ 0 h 2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24"/>
                  <a:gd name="T67" fmla="*/ 0 h 290"/>
                  <a:gd name="T68" fmla="*/ 324 w 324"/>
                  <a:gd name="T69" fmla="*/ 290 h 2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24" h="290">
                    <a:moveTo>
                      <a:pt x="264" y="0"/>
                    </a:moveTo>
                    <a:lnTo>
                      <a:pt x="271" y="2"/>
                    </a:lnTo>
                    <a:lnTo>
                      <a:pt x="281" y="5"/>
                    </a:lnTo>
                    <a:lnTo>
                      <a:pt x="289" y="13"/>
                    </a:lnTo>
                    <a:lnTo>
                      <a:pt x="296" y="22"/>
                    </a:lnTo>
                    <a:lnTo>
                      <a:pt x="305" y="37"/>
                    </a:lnTo>
                    <a:lnTo>
                      <a:pt x="312" y="56"/>
                    </a:lnTo>
                    <a:lnTo>
                      <a:pt x="318" y="82"/>
                    </a:lnTo>
                    <a:lnTo>
                      <a:pt x="323" y="108"/>
                    </a:lnTo>
                    <a:lnTo>
                      <a:pt x="323" y="133"/>
                    </a:lnTo>
                    <a:lnTo>
                      <a:pt x="323" y="166"/>
                    </a:lnTo>
                    <a:lnTo>
                      <a:pt x="319" y="197"/>
                    </a:lnTo>
                    <a:lnTo>
                      <a:pt x="311" y="226"/>
                    </a:lnTo>
                    <a:lnTo>
                      <a:pt x="305" y="244"/>
                    </a:lnTo>
                    <a:lnTo>
                      <a:pt x="296" y="261"/>
                    </a:lnTo>
                    <a:lnTo>
                      <a:pt x="286" y="272"/>
                    </a:lnTo>
                    <a:lnTo>
                      <a:pt x="276" y="279"/>
                    </a:lnTo>
                    <a:lnTo>
                      <a:pt x="271" y="281"/>
                    </a:lnTo>
                    <a:lnTo>
                      <a:pt x="263" y="281"/>
                    </a:lnTo>
                    <a:lnTo>
                      <a:pt x="0" y="289"/>
                    </a:lnTo>
                    <a:lnTo>
                      <a:pt x="1" y="0"/>
                    </a:lnTo>
                    <a:lnTo>
                      <a:pt x="264" y="0"/>
                    </a:lnTo>
                  </a:path>
                </a:pathLst>
              </a:custGeom>
              <a:solidFill>
                <a:srgbClr val="BFE7FF">
                  <a:alpha val="34117"/>
                </a:srgbClr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Freeform 40"/>
              <p:cNvSpPr>
                <a:spLocks/>
              </p:cNvSpPr>
              <p:nvPr/>
            </p:nvSpPr>
            <p:spPr bwMode="auto">
              <a:xfrm>
                <a:off x="3598" y="3061"/>
                <a:ext cx="57" cy="175"/>
              </a:xfrm>
              <a:custGeom>
                <a:avLst/>
                <a:gdLst>
                  <a:gd name="T0" fmla="*/ 1 w 83"/>
                  <a:gd name="T1" fmla="*/ 0 h 340"/>
                  <a:gd name="T2" fmla="*/ 1 w 83"/>
                  <a:gd name="T3" fmla="*/ 1 h 340"/>
                  <a:gd name="T4" fmla="*/ 1 w 83"/>
                  <a:gd name="T5" fmla="*/ 1 h 340"/>
                  <a:gd name="T6" fmla="*/ 1 w 83"/>
                  <a:gd name="T7" fmla="*/ 1 h 340"/>
                  <a:gd name="T8" fmla="*/ 1 w 83"/>
                  <a:gd name="T9" fmla="*/ 1 h 340"/>
                  <a:gd name="T10" fmla="*/ 1 w 83"/>
                  <a:gd name="T11" fmla="*/ 1 h 340"/>
                  <a:gd name="T12" fmla="*/ 1 w 83"/>
                  <a:gd name="T13" fmla="*/ 1 h 340"/>
                  <a:gd name="T14" fmla="*/ 1 w 83"/>
                  <a:gd name="T15" fmla="*/ 1 h 340"/>
                  <a:gd name="T16" fmla="*/ 1 w 83"/>
                  <a:gd name="T17" fmla="*/ 1 h 340"/>
                  <a:gd name="T18" fmla="*/ 1 w 83"/>
                  <a:gd name="T19" fmla="*/ 1 h 340"/>
                  <a:gd name="T20" fmla="*/ 1 w 83"/>
                  <a:gd name="T21" fmla="*/ 1 h 340"/>
                  <a:gd name="T22" fmla="*/ 1 w 83"/>
                  <a:gd name="T23" fmla="*/ 1 h 340"/>
                  <a:gd name="T24" fmla="*/ 1 w 83"/>
                  <a:gd name="T25" fmla="*/ 1 h 340"/>
                  <a:gd name="T26" fmla="*/ 1 w 83"/>
                  <a:gd name="T27" fmla="*/ 1 h 340"/>
                  <a:gd name="T28" fmla="*/ 1 w 83"/>
                  <a:gd name="T29" fmla="*/ 1 h 340"/>
                  <a:gd name="T30" fmla="*/ 1 w 83"/>
                  <a:gd name="T31" fmla="*/ 1 h 340"/>
                  <a:gd name="T32" fmla="*/ 1 w 83"/>
                  <a:gd name="T33" fmla="*/ 1 h 340"/>
                  <a:gd name="T34" fmla="*/ 1 w 83"/>
                  <a:gd name="T35" fmla="*/ 1 h 340"/>
                  <a:gd name="T36" fmla="*/ 1 w 83"/>
                  <a:gd name="T37" fmla="*/ 1 h 340"/>
                  <a:gd name="T38" fmla="*/ 0 w 83"/>
                  <a:gd name="T39" fmla="*/ 1 h 340"/>
                  <a:gd name="T40" fmla="*/ 0 w 83"/>
                  <a:gd name="T41" fmla="*/ 0 h 340"/>
                  <a:gd name="T42" fmla="*/ 1 w 83"/>
                  <a:gd name="T43" fmla="*/ 0 h 34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3"/>
                  <a:gd name="T67" fmla="*/ 0 h 340"/>
                  <a:gd name="T68" fmla="*/ 83 w 83"/>
                  <a:gd name="T69" fmla="*/ 340 h 34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3" h="340">
                    <a:moveTo>
                      <a:pt x="23" y="0"/>
                    </a:moveTo>
                    <a:lnTo>
                      <a:pt x="30" y="2"/>
                    </a:lnTo>
                    <a:lnTo>
                      <a:pt x="40" y="6"/>
                    </a:lnTo>
                    <a:lnTo>
                      <a:pt x="48" y="16"/>
                    </a:lnTo>
                    <a:lnTo>
                      <a:pt x="55" y="27"/>
                    </a:lnTo>
                    <a:lnTo>
                      <a:pt x="64" y="44"/>
                    </a:lnTo>
                    <a:lnTo>
                      <a:pt x="70" y="68"/>
                    </a:lnTo>
                    <a:lnTo>
                      <a:pt x="76" y="98"/>
                    </a:lnTo>
                    <a:lnTo>
                      <a:pt x="81" y="131"/>
                    </a:lnTo>
                    <a:lnTo>
                      <a:pt x="82" y="162"/>
                    </a:lnTo>
                    <a:lnTo>
                      <a:pt x="81" y="199"/>
                    </a:lnTo>
                    <a:lnTo>
                      <a:pt x="77" y="237"/>
                    </a:lnTo>
                    <a:lnTo>
                      <a:pt x="70" y="273"/>
                    </a:lnTo>
                    <a:lnTo>
                      <a:pt x="64" y="294"/>
                    </a:lnTo>
                    <a:lnTo>
                      <a:pt x="54" y="313"/>
                    </a:lnTo>
                    <a:lnTo>
                      <a:pt x="45" y="328"/>
                    </a:lnTo>
                    <a:lnTo>
                      <a:pt x="35" y="335"/>
                    </a:lnTo>
                    <a:lnTo>
                      <a:pt x="30" y="339"/>
                    </a:lnTo>
                    <a:lnTo>
                      <a:pt x="22" y="339"/>
                    </a:lnTo>
                    <a:lnTo>
                      <a:pt x="0" y="339"/>
                    </a:ln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69696">
                      <a:alpha val="34000"/>
                    </a:srgbClr>
                  </a:gs>
                </a:gsLst>
                <a:lin ang="5400000" scaled="1"/>
              </a:gra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7" name="Oval 41"/>
              <p:cNvSpPr>
                <a:spLocks noChangeArrowheads="1"/>
              </p:cNvSpPr>
              <p:nvPr/>
            </p:nvSpPr>
            <p:spPr bwMode="auto">
              <a:xfrm>
                <a:off x="3563" y="3062"/>
                <a:ext cx="77" cy="172"/>
              </a:xfrm>
              <a:prstGeom prst="ellipse">
                <a:avLst/>
              </a:prstGeom>
              <a:gradFill rotWithShape="0">
                <a:gsLst>
                  <a:gs pos="0">
                    <a:srgbClr val="C6C6C6"/>
                  </a:gs>
                  <a:gs pos="100000">
                    <a:srgbClr val="DDDDDD">
                      <a:alpha val="34000"/>
                    </a:srgbClr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8" name="Oval 42"/>
              <p:cNvSpPr>
                <a:spLocks noChangeArrowheads="1"/>
              </p:cNvSpPr>
              <p:nvPr/>
            </p:nvSpPr>
            <p:spPr bwMode="auto">
              <a:xfrm>
                <a:off x="3593" y="3133"/>
                <a:ext cx="13" cy="30"/>
              </a:xfrm>
              <a:prstGeom prst="ellipse">
                <a:avLst/>
              </a:prstGeom>
              <a:gradFill rotWithShape="0">
                <a:gsLst>
                  <a:gs pos="0">
                    <a:srgbClr val="606060"/>
                  </a:gs>
                  <a:gs pos="100000">
                    <a:srgbClr val="C0C0C0">
                      <a:alpha val="34000"/>
                    </a:srgbClr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9" name="Arc 43"/>
              <p:cNvSpPr>
                <a:spLocks/>
              </p:cNvSpPr>
              <p:nvPr/>
            </p:nvSpPr>
            <p:spPr bwMode="auto">
              <a:xfrm>
                <a:off x="3791" y="3161"/>
                <a:ext cx="37" cy="59"/>
              </a:xfrm>
              <a:custGeom>
                <a:avLst/>
                <a:gdLst>
                  <a:gd name="T0" fmla="*/ 0 w 21600"/>
                  <a:gd name="T1" fmla="*/ 0 h 21795"/>
                  <a:gd name="T2" fmla="*/ 0 w 21600"/>
                  <a:gd name="T3" fmla="*/ 0 h 21795"/>
                  <a:gd name="T4" fmla="*/ 0 w 21600"/>
                  <a:gd name="T5" fmla="*/ 0 h 217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95"/>
                  <a:gd name="T11" fmla="*/ 21600 w 21600"/>
                  <a:gd name="T12" fmla="*/ 21795 h 217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95" fill="none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</a:path>
                  <a:path w="21600" h="21795" stroke="0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  <a:lnTo>
                      <a:pt x="0" y="19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0" name="Arc 44"/>
              <p:cNvSpPr>
                <a:spLocks/>
              </p:cNvSpPr>
              <p:nvPr/>
            </p:nvSpPr>
            <p:spPr bwMode="auto">
              <a:xfrm>
                <a:off x="3639" y="3164"/>
                <a:ext cx="26" cy="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1" name="Arc 45"/>
              <p:cNvSpPr>
                <a:spLocks/>
              </p:cNvSpPr>
              <p:nvPr/>
            </p:nvSpPr>
            <p:spPr bwMode="auto">
              <a:xfrm>
                <a:off x="3714" y="3152"/>
                <a:ext cx="30" cy="6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2" name="Arc 46"/>
              <p:cNvSpPr>
                <a:spLocks/>
              </p:cNvSpPr>
              <p:nvPr/>
            </p:nvSpPr>
            <p:spPr bwMode="auto">
              <a:xfrm>
                <a:off x="3767" y="3151"/>
                <a:ext cx="38" cy="70"/>
              </a:xfrm>
              <a:custGeom>
                <a:avLst/>
                <a:gdLst>
                  <a:gd name="T0" fmla="*/ 0 w 21600"/>
                  <a:gd name="T1" fmla="*/ 0 h 21763"/>
                  <a:gd name="T2" fmla="*/ 0 w 21600"/>
                  <a:gd name="T3" fmla="*/ 0 h 21763"/>
                  <a:gd name="T4" fmla="*/ 0 w 21600"/>
                  <a:gd name="T5" fmla="*/ 0 h 2176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63"/>
                  <a:gd name="T11" fmla="*/ 21600 w 21600"/>
                  <a:gd name="T12" fmla="*/ 21763 h 217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63" fill="none" extrusionOk="0">
                    <a:moveTo>
                      <a:pt x="21599" y="-1"/>
                    </a:moveTo>
                    <a:cubicBezTo>
                      <a:pt x="21599" y="54"/>
                      <a:pt x="21600" y="108"/>
                      <a:pt x="21600" y="163"/>
                    </a:cubicBezTo>
                    <a:cubicBezTo>
                      <a:pt x="21600" y="12092"/>
                      <a:pt x="11929" y="21762"/>
                      <a:pt x="0" y="21763"/>
                    </a:cubicBezTo>
                  </a:path>
                  <a:path w="21600" h="21763" stroke="0" extrusionOk="0">
                    <a:moveTo>
                      <a:pt x="21599" y="-1"/>
                    </a:moveTo>
                    <a:cubicBezTo>
                      <a:pt x="21599" y="54"/>
                      <a:pt x="21600" y="108"/>
                      <a:pt x="21600" y="163"/>
                    </a:cubicBezTo>
                    <a:cubicBezTo>
                      <a:pt x="21600" y="12092"/>
                      <a:pt x="11929" y="21762"/>
                      <a:pt x="0" y="21763"/>
                    </a:cubicBezTo>
                    <a:lnTo>
                      <a:pt x="0" y="16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3" name="Arc 47"/>
              <p:cNvSpPr>
                <a:spLocks/>
              </p:cNvSpPr>
              <p:nvPr/>
            </p:nvSpPr>
            <p:spPr bwMode="auto">
              <a:xfrm>
                <a:off x="3740" y="3162"/>
                <a:ext cx="35" cy="59"/>
              </a:xfrm>
              <a:custGeom>
                <a:avLst/>
                <a:gdLst>
                  <a:gd name="T0" fmla="*/ 0 w 21600"/>
                  <a:gd name="T1" fmla="*/ 0 h 21795"/>
                  <a:gd name="T2" fmla="*/ 0 w 21600"/>
                  <a:gd name="T3" fmla="*/ 0 h 21795"/>
                  <a:gd name="T4" fmla="*/ 0 w 21600"/>
                  <a:gd name="T5" fmla="*/ 0 h 217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95"/>
                  <a:gd name="T11" fmla="*/ 21600 w 21600"/>
                  <a:gd name="T12" fmla="*/ 21795 h 217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95" fill="none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</a:path>
                  <a:path w="21600" h="21795" stroke="0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  <a:lnTo>
                      <a:pt x="0" y="19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4" name="Arc 48"/>
              <p:cNvSpPr>
                <a:spLocks/>
              </p:cNvSpPr>
              <p:nvPr/>
            </p:nvSpPr>
            <p:spPr bwMode="auto">
              <a:xfrm>
                <a:off x="3684" y="3169"/>
                <a:ext cx="30" cy="53"/>
              </a:xfrm>
              <a:custGeom>
                <a:avLst/>
                <a:gdLst>
                  <a:gd name="T0" fmla="*/ 0 w 21600"/>
                  <a:gd name="T1" fmla="*/ 0 h 21817"/>
                  <a:gd name="T2" fmla="*/ 0 w 21600"/>
                  <a:gd name="T3" fmla="*/ 0 h 21817"/>
                  <a:gd name="T4" fmla="*/ 0 w 21600"/>
                  <a:gd name="T5" fmla="*/ 0 h 218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7"/>
                  <a:gd name="T11" fmla="*/ 21600 w 21600"/>
                  <a:gd name="T12" fmla="*/ 21817 h 218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7" fill="none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</a:path>
                  <a:path w="21600" h="21817" stroke="0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  <a:lnTo>
                      <a:pt x="0" y="21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5" name="Arc 49"/>
              <p:cNvSpPr>
                <a:spLocks/>
              </p:cNvSpPr>
              <p:nvPr/>
            </p:nvSpPr>
            <p:spPr bwMode="auto">
              <a:xfrm>
                <a:off x="3665" y="3157"/>
                <a:ext cx="27" cy="65"/>
              </a:xfrm>
              <a:custGeom>
                <a:avLst/>
                <a:gdLst>
                  <a:gd name="T0" fmla="*/ 0 w 21600"/>
                  <a:gd name="T1" fmla="*/ 0 h 21777"/>
                  <a:gd name="T2" fmla="*/ 0 w 21600"/>
                  <a:gd name="T3" fmla="*/ 0 h 21777"/>
                  <a:gd name="T4" fmla="*/ 0 w 21600"/>
                  <a:gd name="T5" fmla="*/ 0 h 217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77"/>
                  <a:gd name="T11" fmla="*/ 21600 w 21600"/>
                  <a:gd name="T12" fmla="*/ 21777 h 217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77" fill="none" extrusionOk="0">
                    <a:moveTo>
                      <a:pt x="21599" y="-1"/>
                    </a:moveTo>
                    <a:cubicBezTo>
                      <a:pt x="21599" y="58"/>
                      <a:pt x="21600" y="117"/>
                      <a:pt x="21600" y="177"/>
                    </a:cubicBezTo>
                    <a:cubicBezTo>
                      <a:pt x="21600" y="12106"/>
                      <a:pt x="11929" y="21776"/>
                      <a:pt x="0" y="21777"/>
                    </a:cubicBezTo>
                  </a:path>
                  <a:path w="21600" h="21777" stroke="0" extrusionOk="0">
                    <a:moveTo>
                      <a:pt x="21599" y="-1"/>
                    </a:moveTo>
                    <a:cubicBezTo>
                      <a:pt x="21599" y="58"/>
                      <a:pt x="21600" y="117"/>
                      <a:pt x="21600" y="177"/>
                    </a:cubicBezTo>
                    <a:cubicBezTo>
                      <a:pt x="21600" y="12106"/>
                      <a:pt x="11929" y="21776"/>
                      <a:pt x="0" y="21777"/>
                    </a:cubicBezTo>
                    <a:lnTo>
                      <a:pt x="0" y="17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6" name="Arc 50"/>
              <p:cNvSpPr>
                <a:spLocks/>
              </p:cNvSpPr>
              <p:nvPr/>
            </p:nvSpPr>
            <p:spPr bwMode="auto">
              <a:xfrm>
                <a:off x="3696" y="3169"/>
                <a:ext cx="29" cy="53"/>
              </a:xfrm>
              <a:custGeom>
                <a:avLst/>
                <a:gdLst>
                  <a:gd name="T0" fmla="*/ 0 w 21600"/>
                  <a:gd name="T1" fmla="*/ 0 h 21817"/>
                  <a:gd name="T2" fmla="*/ 0 w 21600"/>
                  <a:gd name="T3" fmla="*/ 0 h 21817"/>
                  <a:gd name="T4" fmla="*/ 0 w 21600"/>
                  <a:gd name="T5" fmla="*/ 0 h 218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7"/>
                  <a:gd name="T11" fmla="*/ 21600 w 21600"/>
                  <a:gd name="T12" fmla="*/ 21817 h 218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7" fill="none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</a:path>
                  <a:path w="21600" h="21817" stroke="0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  <a:lnTo>
                      <a:pt x="0" y="21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7" name="Arc 51"/>
              <p:cNvSpPr>
                <a:spLocks/>
              </p:cNvSpPr>
              <p:nvPr/>
            </p:nvSpPr>
            <p:spPr bwMode="auto">
              <a:xfrm>
                <a:off x="3758" y="3145"/>
                <a:ext cx="37" cy="76"/>
              </a:xfrm>
              <a:custGeom>
                <a:avLst/>
                <a:gdLst>
                  <a:gd name="T0" fmla="*/ 0 w 21600"/>
                  <a:gd name="T1" fmla="*/ 0 h 21751"/>
                  <a:gd name="T2" fmla="*/ 0 w 21600"/>
                  <a:gd name="T3" fmla="*/ 0 h 21751"/>
                  <a:gd name="T4" fmla="*/ 0 w 21600"/>
                  <a:gd name="T5" fmla="*/ 0 h 2175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51"/>
                  <a:gd name="T11" fmla="*/ 21600 w 21600"/>
                  <a:gd name="T12" fmla="*/ 21751 h 217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51" fill="none" extrusionOk="0">
                    <a:moveTo>
                      <a:pt x="21599" y="-1"/>
                    </a:moveTo>
                    <a:cubicBezTo>
                      <a:pt x="21599" y="50"/>
                      <a:pt x="21600" y="100"/>
                      <a:pt x="21600" y="151"/>
                    </a:cubicBezTo>
                    <a:cubicBezTo>
                      <a:pt x="21600" y="12080"/>
                      <a:pt x="11929" y="21750"/>
                      <a:pt x="0" y="21751"/>
                    </a:cubicBezTo>
                  </a:path>
                  <a:path w="21600" h="21751" stroke="0" extrusionOk="0">
                    <a:moveTo>
                      <a:pt x="21599" y="-1"/>
                    </a:moveTo>
                    <a:cubicBezTo>
                      <a:pt x="21599" y="50"/>
                      <a:pt x="21600" y="100"/>
                      <a:pt x="21600" y="151"/>
                    </a:cubicBezTo>
                    <a:cubicBezTo>
                      <a:pt x="21600" y="12080"/>
                      <a:pt x="11929" y="21750"/>
                      <a:pt x="0" y="21751"/>
                    </a:cubicBezTo>
                    <a:lnTo>
                      <a:pt x="0" y="15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10" name="Group 52"/>
            <p:cNvGrpSpPr>
              <a:grpSpLocks/>
            </p:cNvGrpSpPr>
            <p:nvPr/>
          </p:nvGrpSpPr>
          <p:grpSpPr bwMode="auto">
            <a:xfrm>
              <a:off x="4283" y="2180"/>
              <a:ext cx="319" cy="175"/>
              <a:chOff x="4829" y="1394"/>
              <a:chExt cx="464" cy="340"/>
            </a:xfrm>
          </p:grpSpPr>
          <p:sp>
            <p:nvSpPr>
              <p:cNvPr id="29728" name="Freeform 53"/>
              <p:cNvSpPr>
                <a:spLocks/>
              </p:cNvSpPr>
              <p:nvPr/>
            </p:nvSpPr>
            <p:spPr bwMode="auto">
              <a:xfrm>
                <a:off x="5206" y="1394"/>
                <a:ext cx="87" cy="332"/>
              </a:xfrm>
              <a:custGeom>
                <a:avLst/>
                <a:gdLst>
                  <a:gd name="T0" fmla="*/ 15 w 87"/>
                  <a:gd name="T1" fmla="*/ 0 h 332"/>
                  <a:gd name="T2" fmla="*/ 24 w 87"/>
                  <a:gd name="T3" fmla="*/ 2 h 332"/>
                  <a:gd name="T4" fmla="*/ 35 w 87"/>
                  <a:gd name="T5" fmla="*/ 6 h 332"/>
                  <a:gd name="T6" fmla="*/ 45 w 87"/>
                  <a:gd name="T7" fmla="*/ 15 h 332"/>
                  <a:gd name="T8" fmla="*/ 55 w 87"/>
                  <a:gd name="T9" fmla="*/ 27 h 332"/>
                  <a:gd name="T10" fmla="*/ 64 w 87"/>
                  <a:gd name="T11" fmla="*/ 43 h 332"/>
                  <a:gd name="T12" fmla="*/ 72 w 87"/>
                  <a:gd name="T13" fmla="*/ 67 h 332"/>
                  <a:gd name="T14" fmla="*/ 79 w 87"/>
                  <a:gd name="T15" fmla="*/ 96 h 332"/>
                  <a:gd name="T16" fmla="*/ 85 w 87"/>
                  <a:gd name="T17" fmla="*/ 127 h 332"/>
                  <a:gd name="T18" fmla="*/ 86 w 87"/>
                  <a:gd name="T19" fmla="*/ 160 h 332"/>
                  <a:gd name="T20" fmla="*/ 85 w 87"/>
                  <a:gd name="T21" fmla="*/ 194 h 332"/>
                  <a:gd name="T22" fmla="*/ 80 w 87"/>
                  <a:gd name="T23" fmla="*/ 231 h 332"/>
                  <a:gd name="T24" fmla="*/ 73 w 87"/>
                  <a:gd name="T25" fmla="*/ 264 h 332"/>
                  <a:gd name="T26" fmla="*/ 64 w 87"/>
                  <a:gd name="T27" fmla="*/ 286 h 332"/>
                  <a:gd name="T28" fmla="*/ 52 w 87"/>
                  <a:gd name="T29" fmla="*/ 305 h 332"/>
                  <a:gd name="T30" fmla="*/ 42 w 87"/>
                  <a:gd name="T31" fmla="*/ 320 h 332"/>
                  <a:gd name="T32" fmla="*/ 30 w 87"/>
                  <a:gd name="T33" fmla="*/ 326 h 332"/>
                  <a:gd name="T34" fmla="*/ 24 w 87"/>
                  <a:gd name="T35" fmla="*/ 329 h 332"/>
                  <a:gd name="T36" fmla="*/ 14 w 87"/>
                  <a:gd name="T37" fmla="*/ 329 h 332"/>
                  <a:gd name="T38" fmla="*/ 0 w 87"/>
                  <a:gd name="T39" fmla="*/ 331 h 332"/>
                  <a:gd name="T40" fmla="*/ 1 w 87"/>
                  <a:gd name="T41" fmla="*/ 0 h 332"/>
                  <a:gd name="T42" fmla="*/ 15 w 87"/>
                  <a:gd name="T43" fmla="*/ 0 h 3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7"/>
                  <a:gd name="T67" fmla="*/ 0 h 332"/>
                  <a:gd name="T68" fmla="*/ 87 w 87"/>
                  <a:gd name="T69" fmla="*/ 332 h 33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7" h="332">
                    <a:moveTo>
                      <a:pt x="15" y="0"/>
                    </a:moveTo>
                    <a:lnTo>
                      <a:pt x="24" y="2"/>
                    </a:lnTo>
                    <a:lnTo>
                      <a:pt x="35" y="6"/>
                    </a:lnTo>
                    <a:lnTo>
                      <a:pt x="45" y="15"/>
                    </a:lnTo>
                    <a:lnTo>
                      <a:pt x="55" y="27"/>
                    </a:lnTo>
                    <a:lnTo>
                      <a:pt x="64" y="43"/>
                    </a:lnTo>
                    <a:lnTo>
                      <a:pt x="72" y="67"/>
                    </a:lnTo>
                    <a:lnTo>
                      <a:pt x="79" y="96"/>
                    </a:lnTo>
                    <a:lnTo>
                      <a:pt x="85" y="127"/>
                    </a:lnTo>
                    <a:lnTo>
                      <a:pt x="86" y="160"/>
                    </a:lnTo>
                    <a:lnTo>
                      <a:pt x="85" y="194"/>
                    </a:lnTo>
                    <a:lnTo>
                      <a:pt x="80" y="231"/>
                    </a:lnTo>
                    <a:lnTo>
                      <a:pt x="73" y="264"/>
                    </a:lnTo>
                    <a:lnTo>
                      <a:pt x="64" y="286"/>
                    </a:lnTo>
                    <a:lnTo>
                      <a:pt x="52" y="305"/>
                    </a:lnTo>
                    <a:lnTo>
                      <a:pt x="42" y="320"/>
                    </a:lnTo>
                    <a:lnTo>
                      <a:pt x="30" y="326"/>
                    </a:lnTo>
                    <a:lnTo>
                      <a:pt x="24" y="329"/>
                    </a:lnTo>
                    <a:lnTo>
                      <a:pt x="14" y="329"/>
                    </a:lnTo>
                    <a:lnTo>
                      <a:pt x="0" y="331"/>
                    </a:lnTo>
                    <a:lnTo>
                      <a:pt x="1" y="0"/>
                    </a:lnTo>
                    <a:lnTo>
                      <a:pt x="15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69696"/>
                  </a:gs>
                </a:gsLst>
                <a:lin ang="5400000" scaled="1"/>
              </a:gra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Oval 54"/>
              <p:cNvSpPr>
                <a:spLocks noChangeArrowheads="1"/>
              </p:cNvSpPr>
              <p:nvPr/>
            </p:nvSpPr>
            <p:spPr bwMode="auto">
              <a:xfrm>
                <a:off x="5138" y="1396"/>
                <a:ext cx="136" cy="327"/>
              </a:xfrm>
              <a:prstGeom prst="ellipse">
                <a:avLst/>
              </a:prstGeom>
              <a:gradFill rotWithShape="0">
                <a:gsLst>
                  <a:gs pos="0">
                    <a:srgbClr val="C6C6C6"/>
                  </a:gs>
                  <a:gs pos="100000">
                    <a:srgbClr val="DDDDDD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Freeform 55"/>
              <p:cNvSpPr>
                <a:spLocks/>
              </p:cNvSpPr>
              <p:nvPr/>
            </p:nvSpPr>
            <p:spPr bwMode="auto">
              <a:xfrm>
                <a:off x="4916" y="1420"/>
                <a:ext cx="324" cy="290"/>
              </a:xfrm>
              <a:custGeom>
                <a:avLst/>
                <a:gdLst>
                  <a:gd name="T0" fmla="*/ 264 w 324"/>
                  <a:gd name="T1" fmla="*/ 0 h 290"/>
                  <a:gd name="T2" fmla="*/ 271 w 324"/>
                  <a:gd name="T3" fmla="*/ 2 h 290"/>
                  <a:gd name="T4" fmla="*/ 281 w 324"/>
                  <a:gd name="T5" fmla="*/ 5 h 290"/>
                  <a:gd name="T6" fmla="*/ 289 w 324"/>
                  <a:gd name="T7" fmla="*/ 13 h 290"/>
                  <a:gd name="T8" fmla="*/ 296 w 324"/>
                  <a:gd name="T9" fmla="*/ 22 h 290"/>
                  <a:gd name="T10" fmla="*/ 305 w 324"/>
                  <a:gd name="T11" fmla="*/ 37 h 290"/>
                  <a:gd name="T12" fmla="*/ 312 w 324"/>
                  <a:gd name="T13" fmla="*/ 56 h 290"/>
                  <a:gd name="T14" fmla="*/ 318 w 324"/>
                  <a:gd name="T15" fmla="*/ 82 h 290"/>
                  <a:gd name="T16" fmla="*/ 323 w 324"/>
                  <a:gd name="T17" fmla="*/ 108 h 290"/>
                  <a:gd name="T18" fmla="*/ 323 w 324"/>
                  <a:gd name="T19" fmla="*/ 133 h 290"/>
                  <a:gd name="T20" fmla="*/ 323 w 324"/>
                  <a:gd name="T21" fmla="*/ 166 h 290"/>
                  <a:gd name="T22" fmla="*/ 319 w 324"/>
                  <a:gd name="T23" fmla="*/ 197 h 290"/>
                  <a:gd name="T24" fmla="*/ 311 w 324"/>
                  <a:gd name="T25" fmla="*/ 226 h 290"/>
                  <a:gd name="T26" fmla="*/ 305 w 324"/>
                  <a:gd name="T27" fmla="*/ 244 h 290"/>
                  <a:gd name="T28" fmla="*/ 296 w 324"/>
                  <a:gd name="T29" fmla="*/ 261 h 290"/>
                  <a:gd name="T30" fmla="*/ 286 w 324"/>
                  <a:gd name="T31" fmla="*/ 272 h 290"/>
                  <a:gd name="T32" fmla="*/ 276 w 324"/>
                  <a:gd name="T33" fmla="*/ 279 h 290"/>
                  <a:gd name="T34" fmla="*/ 271 w 324"/>
                  <a:gd name="T35" fmla="*/ 281 h 290"/>
                  <a:gd name="T36" fmla="*/ 263 w 324"/>
                  <a:gd name="T37" fmla="*/ 281 h 290"/>
                  <a:gd name="T38" fmla="*/ 0 w 324"/>
                  <a:gd name="T39" fmla="*/ 289 h 290"/>
                  <a:gd name="T40" fmla="*/ 1 w 324"/>
                  <a:gd name="T41" fmla="*/ 0 h 290"/>
                  <a:gd name="T42" fmla="*/ 264 w 324"/>
                  <a:gd name="T43" fmla="*/ 0 h 2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24"/>
                  <a:gd name="T67" fmla="*/ 0 h 290"/>
                  <a:gd name="T68" fmla="*/ 324 w 324"/>
                  <a:gd name="T69" fmla="*/ 290 h 2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24" h="290">
                    <a:moveTo>
                      <a:pt x="264" y="0"/>
                    </a:moveTo>
                    <a:lnTo>
                      <a:pt x="271" y="2"/>
                    </a:lnTo>
                    <a:lnTo>
                      <a:pt x="281" y="5"/>
                    </a:lnTo>
                    <a:lnTo>
                      <a:pt x="289" y="13"/>
                    </a:lnTo>
                    <a:lnTo>
                      <a:pt x="296" y="22"/>
                    </a:lnTo>
                    <a:lnTo>
                      <a:pt x="305" y="37"/>
                    </a:lnTo>
                    <a:lnTo>
                      <a:pt x="312" y="56"/>
                    </a:lnTo>
                    <a:lnTo>
                      <a:pt x="318" y="82"/>
                    </a:lnTo>
                    <a:lnTo>
                      <a:pt x="323" y="108"/>
                    </a:lnTo>
                    <a:lnTo>
                      <a:pt x="323" y="133"/>
                    </a:lnTo>
                    <a:lnTo>
                      <a:pt x="323" y="166"/>
                    </a:lnTo>
                    <a:lnTo>
                      <a:pt x="319" y="197"/>
                    </a:lnTo>
                    <a:lnTo>
                      <a:pt x="311" y="226"/>
                    </a:lnTo>
                    <a:lnTo>
                      <a:pt x="305" y="244"/>
                    </a:lnTo>
                    <a:lnTo>
                      <a:pt x="296" y="261"/>
                    </a:lnTo>
                    <a:lnTo>
                      <a:pt x="286" y="272"/>
                    </a:lnTo>
                    <a:lnTo>
                      <a:pt x="276" y="279"/>
                    </a:lnTo>
                    <a:lnTo>
                      <a:pt x="271" y="281"/>
                    </a:lnTo>
                    <a:lnTo>
                      <a:pt x="263" y="281"/>
                    </a:lnTo>
                    <a:lnTo>
                      <a:pt x="0" y="289"/>
                    </a:lnTo>
                    <a:lnTo>
                      <a:pt x="1" y="0"/>
                    </a:lnTo>
                    <a:lnTo>
                      <a:pt x="264" y="0"/>
                    </a:lnTo>
                  </a:path>
                </a:pathLst>
              </a:custGeom>
              <a:gradFill rotWithShape="0">
                <a:gsLst>
                  <a:gs pos="0">
                    <a:srgbClr val="4C667F"/>
                  </a:gs>
                  <a:gs pos="50000">
                    <a:srgbClr val="99CCFF"/>
                  </a:gs>
                  <a:gs pos="100000">
                    <a:srgbClr val="4C667F"/>
                  </a:gs>
                </a:gsLst>
                <a:lin ang="5400000" scaled="1"/>
              </a:gra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Freeform 56"/>
              <p:cNvSpPr>
                <a:spLocks/>
              </p:cNvSpPr>
              <p:nvPr/>
            </p:nvSpPr>
            <p:spPr bwMode="auto">
              <a:xfrm>
                <a:off x="4880" y="1394"/>
                <a:ext cx="83" cy="340"/>
              </a:xfrm>
              <a:custGeom>
                <a:avLst/>
                <a:gdLst>
                  <a:gd name="T0" fmla="*/ 23 w 83"/>
                  <a:gd name="T1" fmla="*/ 0 h 340"/>
                  <a:gd name="T2" fmla="*/ 30 w 83"/>
                  <a:gd name="T3" fmla="*/ 2 h 340"/>
                  <a:gd name="T4" fmla="*/ 40 w 83"/>
                  <a:gd name="T5" fmla="*/ 6 h 340"/>
                  <a:gd name="T6" fmla="*/ 48 w 83"/>
                  <a:gd name="T7" fmla="*/ 16 h 340"/>
                  <a:gd name="T8" fmla="*/ 55 w 83"/>
                  <a:gd name="T9" fmla="*/ 27 h 340"/>
                  <a:gd name="T10" fmla="*/ 64 w 83"/>
                  <a:gd name="T11" fmla="*/ 44 h 340"/>
                  <a:gd name="T12" fmla="*/ 70 w 83"/>
                  <a:gd name="T13" fmla="*/ 68 h 340"/>
                  <a:gd name="T14" fmla="*/ 76 w 83"/>
                  <a:gd name="T15" fmla="*/ 98 h 340"/>
                  <a:gd name="T16" fmla="*/ 81 w 83"/>
                  <a:gd name="T17" fmla="*/ 131 h 340"/>
                  <a:gd name="T18" fmla="*/ 82 w 83"/>
                  <a:gd name="T19" fmla="*/ 162 h 340"/>
                  <a:gd name="T20" fmla="*/ 81 w 83"/>
                  <a:gd name="T21" fmla="*/ 199 h 340"/>
                  <a:gd name="T22" fmla="*/ 77 w 83"/>
                  <a:gd name="T23" fmla="*/ 237 h 340"/>
                  <a:gd name="T24" fmla="*/ 70 w 83"/>
                  <a:gd name="T25" fmla="*/ 273 h 340"/>
                  <a:gd name="T26" fmla="*/ 64 w 83"/>
                  <a:gd name="T27" fmla="*/ 294 h 340"/>
                  <a:gd name="T28" fmla="*/ 54 w 83"/>
                  <a:gd name="T29" fmla="*/ 313 h 340"/>
                  <a:gd name="T30" fmla="*/ 45 w 83"/>
                  <a:gd name="T31" fmla="*/ 328 h 340"/>
                  <a:gd name="T32" fmla="*/ 35 w 83"/>
                  <a:gd name="T33" fmla="*/ 335 h 340"/>
                  <a:gd name="T34" fmla="*/ 30 w 83"/>
                  <a:gd name="T35" fmla="*/ 339 h 340"/>
                  <a:gd name="T36" fmla="*/ 22 w 83"/>
                  <a:gd name="T37" fmla="*/ 339 h 340"/>
                  <a:gd name="T38" fmla="*/ 0 w 83"/>
                  <a:gd name="T39" fmla="*/ 339 h 340"/>
                  <a:gd name="T40" fmla="*/ 0 w 83"/>
                  <a:gd name="T41" fmla="*/ 0 h 340"/>
                  <a:gd name="T42" fmla="*/ 23 w 83"/>
                  <a:gd name="T43" fmla="*/ 0 h 34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3"/>
                  <a:gd name="T67" fmla="*/ 0 h 340"/>
                  <a:gd name="T68" fmla="*/ 83 w 83"/>
                  <a:gd name="T69" fmla="*/ 340 h 34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3" h="340">
                    <a:moveTo>
                      <a:pt x="23" y="0"/>
                    </a:moveTo>
                    <a:lnTo>
                      <a:pt x="30" y="2"/>
                    </a:lnTo>
                    <a:lnTo>
                      <a:pt x="40" y="6"/>
                    </a:lnTo>
                    <a:lnTo>
                      <a:pt x="48" y="16"/>
                    </a:lnTo>
                    <a:lnTo>
                      <a:pt x="55" y="27"/>
                    </a:lnTo>
                    <a:lnTo>
                      <a:pt x="64" y="44"/>
                    </a:lnTo>
                    <a:lnTo>
                      <a:pt x="70" y="68"/>
                    </a:lnTo>
                    <a:lnTo>
                      <a:pt x="76" y="98"/>
                    </a:lnTo>
                    <a:lnTo>
                      <a:pt x="81" y="131"/>
                    </a:lnTo>
                    <a:lnTo>
                      <a:pt x="82" y="162"/>
                    </a:lnTo>
                    <a:lnTo>
                      <a:pt x="81" y="199"/>
                    </a:lnTo>
                    <a:lnTo>
                      <a:pt x="77" y="237"/>
                    </a:lnTo>
                    <a:lnTo>
                      <a:pt x="70" y="273"/>
                    </a:lnTo>
                    <a:lnTo>
                      <a:pt x="64" y="294"/>
                    </a:lnTo>
                    <a:lnTo>
                      <a:pt x="54" y="313"/>
                    </a:lnTo>
                    <a:lnTo>
                      <a:pt x="45" y="328"/>
                    </a:lnTo>
                    <a:lnTo>
                      <a:pt x="35" y="335"/>
                    </a:lnTo>
                    <a:lnTo>
                      <a:pt x="30" y="339"/>
                    </a:lnTo>
                    <a:lnTo>
                      <a:pt x="22" y="339"/>
                    </a:lnTo>
                    <a:lnTo>
                      <a:pt x="0" y="339"/>
                    </a:ln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69696"/>
                  </a:gs>
                </a:gsLst>
                <a:lin ang="5400000" scaled="1"/>
              </a:gra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Oval 57"/>
              <p:cNvSpPr>
                <a:spLocks noChangeArrowheads="1"/>
              </p:cNvSpPr>
              <p:nvPr/>
            </p:nvSpPr>
            <p:spPr bwMode="auto">
              <a:xfrm>
                <a:off x="4829" y="1396"/>
                <a:ext cx="112" cy="335"/>
              </a:xfrm>
              <a:prstGeom prst="ellipse">
                <a:avLst/>
              </a:prstGeom>
              <a:gradFill rotWithShape="0">
                <a:gsLst>
                  <a:gs pos="0">
                    <a:srgbClr val="C6C6C6"/>
                  </a:gs>
                  <a:gs pos="100000">
                    <a:srgbClr val="DDDDDD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3" name="Oval 58"/>
              <p:cNvSpPr>
                <a:spLocks noChangeArrowheads="1"/>
              </p:cNvSpPr>
              <p:nvPr/>
            </p:nvSpPr>
            <p:spPr bwMode="auto">
              <a:xfrm>
                <a:off x="4872" y="1534"/>
                <a:ext cx="20" cy="58"/>
              </a:xfrm>
              <a:prstGeom prst="ellipse">
                <a:avLst/>
              </a:prstGeom>
              <a:gradFill rotWithShape="0">
                <a:gsLst>
                  <a:gs pos="0">
                    <a:srgbClr val="606060"/>
                  </a:gs>
                  <a:gs pos="100000">
                    <a:srgbClr val="C0C0C0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4" name="Arc 59"/>
              <p:cNvSpPr>
                <a:spLocks/>
              </p:cNvSpPr>
              <p:nvPr/>
            </p:nvSpPr>
            <p:spPr bwMode="auto">
              <a:xfrm>
                <a:off x="5161" y="1588"/>
                <a:ext cx="53" cy="114"/>
              </a:xfrm>
              <a:custGeom>
                <a:avLst/>
                <a:gdLst>
                  <a:gd name="T0" fmla="*/ 0 w 21600"/>
                  <a:gd name="T1" fmla="*/ 0 h 21795"/>
                  <a:gd name="T2" fmla="*/ 0 w 21600"/>
                  <a:gd name="T3" fmla="*/ 0 h 21795"/>
                  <a:gd name="T4" fmla="*/ 0 w 21600"/>
                  <a:gd name="T5" fmla="*/ 0 h 217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95"/>
                  <a:gd name="T11" fmla="*/ 21600 w 21600"/>
                  <a:gd name="T12" fmla="*/ 21795 h 217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95" fill="none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</a:path>
                  <a:path w="21600" h="21795" stroke="0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  <a:lnTo>
                      <a:pt x="0" y="19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5" name="Arc 60"/>
              <p:cNvSpPr>
                <a:spLocks/>
              </p:cNvSpPr>
              <p:nvPr/>
            </p:nvSpPr>
            <p:spPr bwMode="auto">
              <a:xfrm>
                <a:off x="4939" y="1595"/>
                <a:ext cx="38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6" name="Arc 61"/>
              <p:cNvSpPr>
                <a:spLocks/>
              </p:cNvSpPr>
              <p:nvPr/>
            </p:nvSpPr>
            <p:spPr bwMode="auto">
              <a:xfrm>
                <a:off x="5049" y="1571"/>
                <a:ext cx="43" cy="13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Arc 62"/>
              <p:cNvSpPr>
                <a:spLocks/>
              </p:cNvSpPr>
              <p:nvPr/>
            </p:nvSpPr>
            <p:spPr bwMode="auto">
              <a:xfrm>
                <a:off x="5125" y="1568"/>
                <a:ext cx="56" cy="136"/>
              </a:xfrm>
              <a:custGeom>
                <a:avLst/>
                <a:gdLst>
                  <a:gd name="T0" fmla="*/ 0 w 21600"/>
                  <a:gd name="T1" fmla="*/ 0 h 21763"/>
                  <a:gd name="T2" fmla="*/ 0 w 21600"/>
                  <a:gd name="T3" fmla="*/ 0 h 21763"/>
                  <a:gd name="T4" fmla="*/ 0 w 21600"/>
                  <a:gd name="T5" fmla="*/ 0 h 2176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63"/>
                  <a:gd name="T11" fmla="*/ 21600 w 21600"/>
                  <a:gd name="T12" fmla="*/ 21763 h 217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63" fill="none" extrusionOk="0">
                    <a:moveTo>
                      <a:pt x="21599" y="-1"/>
                    </a:moveTo>
                    <a:cubicBezTo>
                      <a:pt x="21599" y="54"/>
                      <a:pt x="21600" y="108"/>
                      <a:pt x="21600" y="163"/>
                    </a:cubicBezTo>
                    <a:cubicBezTo>
                      <a:pt x="21600" y="12092"/>
                      <a:pt x="11929" y="21762"/>
                      <a:pt x="0" y="21763"/>
                    </a:cubicBezTo>
                  </a:path>
                  <a:path w="21600" h="21763" stroke="0" extrusionOk="0">
                    <a:moveTo>
                      <a:pt x="21599" y="-1"/>
                    </a:moveTo>
                    <a:cubicBezTo>
                      <a:pt x="21599" y="54"/>
                      <a:pt x="21600" y="108"/>
                      <a:pt x="21600" y="163"/>
                    </a:cubicBezTo>
                    <a:cubicBezTo>
                      <a:pt x="21600" y="12092"/>
                      <a:pt x="11929" y="21762"/>
                      <a:pt x="0" y="21763"/>
                    </a:cubicBezTo>
                    <a:lnTo>
                      <a:pt x="0" y="16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8" name="Arc 63"/>
              <p:cNvSpPr>
                <a:spLocks/>
              </p:cNvSpPr>
              <p:nvPr/>
            </p:nvSpPr>
            <p:spPr bwMode="auto">
              <a:xfrm>
                <a:off x="5087" y="1590"/>
                <a:ext cx="51" cy="114"/>
              </a:xfrm>
              <a:custGeom>
                <a:avLst/>
                <a:gdLst>
                  <a:gd name="T0" fmla="*/ 0 w 21600"/>
                  <a:gd name="T1" fmla="*/ 0 h 21795"/>
                  <a:gd name="T2" fmla="*/ 0 w 21600"/>
                  <a:gd name="T3" fmla="*/ 0 h 21795"/>
                  <a:gd name="T4" fmla="*/ 0 w 21600"/>
                  <a:gd name="T5" fmla="*/ 0 h 217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95"/>
                  <a:gd name="T11" fmla="*/ 21600 w 21600"/>
                  <a:gd name="T12" fmla="*/ 21795 h 217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95" fill="none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</a:path>
                  <a:path w="21600" h="21795" stroke="0" extrusionOk="0">
                    <a:moveTo>
                      <a:pt x="21599" y="-1"/>
                    </a:moveTo>
                    <a:cubicBezTo>
                      <a:pt x="21599" y="64"/>
                      <a:pt x="21600" y="129"/>
                      <a:pt x="21600" y="195"/>
                    </a:cubicBezTo>
                    <a:cubicBezTo>
                      <a:pt x="21600" y="12124"/>
                      <a:pt x="11929" y="21794"/>
                      <a:pt x="0" y="21795"/>
                    </a:cubicBezTo>
                    <a:lnTo>
                      <a:pt x="0" y="19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9" name="Arc 64"/>
              <p:cNvSpPr>
                <a:spLocks/>
              </p:cNvSpPr>
              <p:nvPr/>
            </p:nvSpPr>
            <p:spPr bwMode="auto">
              <a:xfrm>
                <a:off x="5005" y="1604"/>
                <a:ext cx="43" cy="103"/>
              </a:xfrm>
              <a:custGeom>
                <a:avLst/>
                <a:gdLst>
                  <a:gd name="T0" fmla="*/ 0 w 21600"/>
                  <a:gd name="T1" fmla="*/ 0 h 21817"/>
                  <a:gd name="T2" fmla="*/ 0 w 21600"/>
                  <a:gd name="T3" fmla="*/ 0 h 21817"/>
                  <a:gd name="T4" fmla="*/ 0 w 21600"/>
                  <a:gd name="T5" fmla="*/ 0 h 218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7"/>
                  <a:gd name="T11" fmla="*/ 21600 w 21600"/>
                  <a:gd name="T12" fmla="*/ 21817 h 218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7" fill="none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</a:path>
                  <a:path w="21600" h="21817" stroke="0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  <a:lnTo>
                      <a:pt x="0" y="21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Arc 65"/>
              <p:cNvSpPr>
                <a:spLocks/>
              </p:cNvSpPr>
              <p:nvPr/>
            </p:nvSpPr>
            <p:spPr bwMode="auto">
              <a:xfrm>
                <a:off x="4978" y="1581"/>
                <a:ext cx="38" cy="126"/>
              </a:xfrm>
              <a:custGeom>
                <a:avLst/>
                <a:gdLst>
                  <a:gd name="T0" fmla="*/ 0 w 21600"/>
                  <a:gd name="T1" fmla="*/ 0 h 21777"/>
                  <a:gd name="T2" fmla="*/ 0 w 21600"/>
                  <a:gd name="T3" fmla="*/ 0 h 21777"/>
                  <a:gd name="T4" fmla="*/ 0 w 21600"/>
                  <a:gd name="T5" fmla="*/ 0 h 217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77"/>
                  <a:gd name="T11" fmla="*/ 21600 w 21600"/>
                  <a:gd name="T12" fmla="*/ 21777 h 217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77" fill="none" extrusionOk="0">
                    <a:moveTo>
                      <a:pt x="21599" y="-1"/>
                    </a:moveTo>
                    <a:cubicBezTo>
                      <a:pt x="21599" y="58"/>
                      <a:pt x="21600" y="117"/>
                      <a:pt x="21600" y="177"/>
                    </a:cubicBezTo>
                    <a:cubicBezTo>
                      <a:pt x="21600" y="12106"/>
                      <a:pt x="11929" y="21776"/>
                      <a:pt x="0" y="21777"/>
                    </a:cubicBezTo>
                  </a:path>
                  <a:path w="21600" h="21777" stroke="0" extrusionOk="0">
                    <a:moveTo>
                      <a:pt x="21599" y="-1"/>
                    </a:moveTo>
                    <a:cubicBezTo>
                      <a:pt x="21599" y="58"/>
                      <a:pt x="21600" y="117"/>
                      <a:pt x="21600" y="177"/>
                    </a:cubicBezTo>
                    <a:cubicBezTo>
                      <a:pt x="21600" y="12106"/>
                      <a:pt x="11929" y="21776"/>
                      <a:pt x="0" y="21777"/>
                    </a:cubicBezTo>
                    <a:lnTo>
                      <a:pt x="0" y="17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1" name="Arc 66"/>
              <p:cNvSpPr>
                <a:spLocks/>
              </p:cNvSpPr>
              <p:nvPr/>
            </p:nvSpPr>
            <p:spPr bwMode="auto">
              <a:xfrm>
                <a:off x="5022" y="1604"/>
                <a:ext cx="43" cy="103"/>
              </a:xfrm>
              <a:custGeom>
                <a:avLst/>
                <a:gdLst>
                  <a:gd name="T0" fmla="*/ 0 w 21600"/>
                  <a:gd name="T1" fmla="*/ 0 h 21817"/>
                  <a:gd name="T2" fmla="*/ 0 w 21600"/>
                  <a:gd name="T3" fmla="*/ 0 h 21817"/>
                  <a:gd name="T4" fmla="*/ 0 w 21600"/>
                  <a:gd name="T5" fmla="*/ 0 h 218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7"/>
                  <a:gd name="T11" fmla="*/ 21600 w 21600"/>
                  <a:gd name="T12" fmla="*/ 21817 h 218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7" fill="none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</a:path>
                  <a:path w="21600" h="21817" stroke="0" extrusionOk="0">
                    <a:moveTo>
                      <a:pt x="21598" y="0"/>
                    </a:moveTo>
                    <a:cubicBezTo>
                      <a:pt x="21599" y="72"/>
                      <a:pt x="21600" y="144"/>
                      <a:pt x="21600" y="217"/>
                    </a:cubicBezTo>
                    <a:cubicBezTo>
                      <a:pt x="21600" y="12146"/>
                      <a:pt x="11929" y="21816"/>
                      <a:pt x="0" y="21817"/>
                    </a:cubicBezTo>
                    <a:lnTo>
                      <a:pt x="0" y="21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2" name="Arc 67"/>
              <p:cNvSpPr>
                <a:spLocks/>
              </p:cNvSpPr>
              <p:nvPr/>
            </p:nvSpPr>
            <p:spPr bwMode="auto">
              <a:xfrm>
                <a:off x="5112" y="1557"/>
                <a:ext cx="55" cy="147"/>
              </a:xfrm>
              <a:custGeom>
                <a:avLst/>
                <a:gdLst>
                  <a:gd name="T0" fmla="*/ 0 w 21600"/>
                  <a:gd name="T1" fmla="*/ 0 h 21751"/>
                  <a:gd name="T2" fmla="*/ 0 w 21600"/>
                  <a:gd name="T3" fmla="*/ 0 h 21751"/>
                  <a:gd name="T4" fmla="*/ 0 w 21600"/>
                  <a:gd name="T5" fmla="*/ 0 h 2175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51"/>
                  <a:gd name="T11" fmla="*/ 21600 w 21600"/>
                  <a:gd name="T12" fmla="*/ 21751 h 217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51" fill="none" extrusionOk="0">
                    <a:moveTo>
                      <a:pt x="21599" y="-1"/>
                    </a:moveTo>
                    <a:cubicBezTo>
                      <a:pt x="21599" y="50"/>
                      <a:pt x="21600" y="100"/>
                      <a:pt x="21600" y="151"/>
                    </a:cubicBezTo>
                    <a:cubicBezTo>
                      <a:pt x="21600" y="12080"/>
                      <a:pt x="11929" y="21750"/>
                      <a:pt x="0" y="21751"/>
                    </a:cubicBezTo>
                  </a:path>
                  <a:path w="21600" h="21751" stroke="0" extrusionOk="0">
                    <a:moveTo>
                      <a:pt x="21599" y="-1"/>
                    </a:moveTo>
                    <a:cubicBezTo>
                      <a:pt x="21599" y="50"/>
                      <a:pt x="21600" y="100"/>
                      <a:pt x="21600" y="151"/>
                    </a:cubicBezTo>
                    <a:cubicBezTo>
                      <a:pt x="21600" y="12080"/>
                      <a:pt x="11929" y="21750"/>
                      <a:pt x="0" y="21751"/>
                    </a:cubicBezTo>
                    <a:lnTo>
                      <a:pt x="0" y="15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1" name="Line 68"/>
            <p:cNvSpPr>
              <a:spLocks noChangeShapeType="1"/>
            </p:cNvSpPr>
            <p:nvPr/>
          </p:nvSpPr>
          <p:spPr bwMode="auto">
            <a:xfrm flipH="1">
              <a:off x="3512" y="1931"/>
              <a:ext cx="469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69"/>
            <p:cNvSpPr>
              <a:spLocks noChangeShapeType="1"/>
            </p:cNvSpPr>
            <p:nvPr/>
          </p:nvSpPr>
          <p:spPr bwMode="auto">
            <a:xfrm flipH="1">
              <a:off x="4025" y="2001"/>
              <a:ext cx="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70"/>
            <p:cNvSpPr>
              <a:spLocks noChangeShapeType="1"/>
            </p:cNvSpPr>
            <p:nvPr/>
          </p:nvSpPr>
          <p:spPr bwMode="auto">
            <a:xfrm>
              <a:off x="4158" y="2007"/>
              <a:ext cx="259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71"/>
            <p:cNvSpPr>
              <a:spLocks noChangeShapeType="1"/>
            </p:cNvSpPr>
            <p:nvPr/>
          </p:nvSpPr>
          <p:spPr bwMode="auto">
            <a:xfrm flipH="1" flipV="1">
              <a:off x="3449" y="2811"/>
              <a:ext cx="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72"/>
            <p:cNvSpPr>
              <a:spLocks noChangeShapeType="1"/>
            </p:cNvSpPr>
            <p:nvPr/>
          </p:nvSpPr>
          <p:spPr bwMode="auto">
            <a:xfrm flipH="1" flipV="1">
              <a:off x="3982" y="2812"/>
              <a:ext cx="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73"/>
            <p:cNvSpPr>
              <a:spLocks noChangeShapeType="1"/>
            </p:cNvSpPr>
            <p:nvPr/>
          </p:nvSpPr>
          <p:spPr bwMode="auto">
            <a:xfrm flipH="1" flipV="1">
              <a:off x="4475" y="2806"/>
              <a:ext cx="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74"/>
            <p:cNvSpPr>
              <a:spLocks noChangeShapeType="1"/>
            </p:cNvSpPr>
            <p:nvPr/>
          </p:nvSpPr>
          <p:spPr bwMode="auto">
            <a:xfrm flipH="1">
              <a:off x="3481" y="2370"/>
              <a:ext cx="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75"/>
            <p:cNvSpPr>
              <a:spLocks noChangeShapeType="1"/>
            </p:cNvSpPr>
            <p:nvPr/>
          </p:nvSpPr>
          <p:spPr bwMode="auto">
            <a:xfrm flipH="1">
              <a:off x="3969" y="2370"/>
              <a:ext cx="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76"/>
            <p:cNvSpPr>
              <a:spLocks noChangeShapeType="1"/>
            </p:cNvSpPr>
            <p:nvPr/>
          </p:nvSpPr>
          <p:spPr bwMode="auto">
            <a:xfrm flipH="1">
              <a:off x="4457" y="2370"/>
              <a:ext cx="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029" name="Text Box 77"/>
            <p:cNvSpPr txBox="1">
              <a:spLocks noChangeArrowheads="1"/>
            </p:cNvSpPr>
            <p:nvPr/>
          </p:nvSpPr>
          <p:spPr bwMode="auto">
            <a:xfrm>
              <a:off x="4788" y="2968"/>
              <a:ext cx="7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tx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>
                  <a:solidFill>
                    <a:schemeClr val="accent1"/>
                  </a:solidFill>
                </a:rPr>
                <a:t>Range/Hash</a:t>
              </a:r>
            </a:p>
            <a:p>
              <a:pPr>
                <a:defRPr/>
              </a:pPr>
              <a:r>
                <a:rPr lang="en-US" sz="1200" b="1">
                  <a:solidFill>
                    <a:schemeClr val="accent1"/>
                  </a:solidFill>
                </a:rPr>
                <a:t>Parallel Inserts</a:t>
              </a:r>
            </a:p>
          </p:txBody>
        </p:sp>
        <p:sp>
          <p:nvSpPr>
            <p:cNvPr id="1022030" name="Text Box 78"/>
            <p:cNvSpPr txBox="1">
              <a:spLocks noChangeArrowheads="1"/>
            </p:cNvSpPr>
            <p:nvPr/>
          </p:nvSpPr>
          <p:spPr bwMode="auto">
            <a:xfrm>
              <a:off x="4403" y="1665"/>
              <a:ext cx="1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tx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>
                  <a:solidFill>
                    <a:schemeClr val="accent1"/>
                  </a:solidFill>
                </a:rPr>
                <a:t>Parallel Query/DBCC</a:t>
              </a:r>
            </a:p>
            <a:p>
              <a:pPr>
                <a:defRPr/>
              </a:pPr>
              <a:r>
                <a:rPr lang="en-US" sz="1200" b="1">
                  <a:solidFill>
                    <a:schemeClr val="accent1"/>
                  </a:solidFill>
                </a:rPr>
                <a:t>Create Index</a:t>
              </a:r>
            </a:p>
          </p:txBody>
        </p:sp>
        <p:sp>
          <p:nvSpPr>
            <p:cNvPr id="1022031" name="Text Box 79"/>
            <p:cNvSpPr txBox="1">
              <a:spLocks noChangeArrowheads="1"/>
            </p:cNvSpPr>
            <p:nvPr/>
          </p:nvSpPr>
          <p:spPr bwMode="auto">
            <a:xfrm>
              <a:off x="4700" y="2170"/>
              <a:ext cx="8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tx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>
                  <a:solidFill>
                    <a:schemeClr val="accent1"/>
                  </a:solidFill>
                </a:rPr>
                <a:t>Worker Threads</a:t>
              </a:r>
            </a:p>
          </p:txBody>
        </p:sp>
        <p:sp>
          <p:nvSpPr>
            <p:cNvPr id="1022032" name="Text Box 80"/>
            <p:cNvSpPr txBox="1">
              <a:spLocks noChangeArrowheads="1"/>
            </p:cNvSpPr>
            <p:nvPr/>
          </p:nvSpPr>
          <p:spPr bwMode="auto">
            <a:xfrm>
              <a:off x="4777" y="2563"/>
              <a:ext cx="6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tx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>
                  <a:solidFill>
                    <a:schemeClr val="accent1"/>
                  </a:solidFill>
                </a:rPr>
                <a:t>Range/Hash </a:t>
              </a:r>
            </a:p>
            <a:p>
              <a:pPr>
                <a:defRPr/>
              </a:pPr>
              <a:r>
                <a:rPr lang="en-US" sz="1200" b="1">
                  <a:solidFill>
                    <a:schemeClr val="accent1"/>
                  </a:solidFill>
                </a:rPr>
                <a:t>Partitions</a:t>
              </a:r>
            </a:p>
          </p:txBody>
        </p:sp>
        <p:sp>
          <p:nvSpPr>
            <p:cNvPr id="1022033" name="Text Box 81"/>
            <p:cNvSpPr txBox="1">
              <a:spLocks noChangeArrowheads="1"/>
            </p:cNvSpPr>
            <p:nvPr/>
          </p:nvSpPr>
          <p:spPr bwMode="auto">
            <a:xfrm>
              <a:off x="3264" y="2516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</a:rPr>
                <a:t>A-I</a:t>
              </a:r>
            </a:p>
          </p:txBody>
        </p:sp>
        <p:sp>
          <p:nvSpPr>
            <p:cNvPr id="1022034" name="Text Box 82"/>
            <p:cNvSpPr txBox="1">
              <a:spLocks noChangeArrowheads="1"/>
            </p:cNvSpPr>
            <p:nvPr/>
          </p:nvSpPr>
          <p:spPr bwMode="auto">
            <a:xfrm>
              <a:off x="3758" y="2516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</a:rPr>
                <a:t>J-R</a:t>
              </a:r>
            </a:p>
          </p:txBody>
        </p:sp>
        <p:sp>
          <p:nvSpPr>
            <p:cNvPr id="1022035" name="Text Box 83"/>
            <p:cNvSpPr txBox="1">
              <a:spLocks noChangeArrowheads="1"/>
            </p:cNvSpPr>
            <p:nvPr/>
          </p:nvSpPr>
          <p:spPr bwMode="auto">
            <a:xfrm>
              <a:off x="4259" y="2516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</a:rPr>
                <a:t>S-Z</a:t>
              </a:r>
            </a:p>
          </p:txBody>
        </p:sp>
        <p:sp>
          <p:nvSpPr>
            <p:cNvPr id="29727" name="AutoShape 84"/>
            <p:cNvSpPr>
              <a:spLocks noChangeArrowheads="1"/>
            </p:cNvSpPr>
            <p:nvPr/>
          </p:nvSpPr>
          <p:spPr bwMode="auto">
            <a:xfrm>
              <a:off x="3120" y="1355"/>
              <a:ext cx="2472" cy="2256"/>
            </a:xfrm>
            <a:prstGeom prst="roundRect">
              <a:avLst>
                <a:gd name="adj" fmla="val 16667"/>
              </a:avLst>
            </a:prstGeom>
            <a:noFill/>
            <a:ln w="635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5247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ffectLst/>
              </a:rPr>
              <a:t>Range Partitioning - Example</a:t>
            </a:r>
            <a:endParaRPr lang="en-US" sz="1900" b="0" dirty="0">
              <a:effectLst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7772400" cy="30273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latin typeface="Courier New" pitchFamily="49" charset="0"/>
              </a:rPr>
              <a:t>create table customer 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latin typeface="Courier New" pitchFamily="49" charset="0"/>
              </a:rPr>
              <a:t>( c_custkey		integer 		not null, 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latin typeface="Courier New" pitchFamily="49" charset="0"/>
              </a:rPr>
              <a:t>  c_name		varchar(20) 		not null, 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latin typeface="Courier New" pitchFamily="49" charset="0"/>
              </a:rPr>
              <a:t>  c_address 		varchar(40) 		not null,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latin typeface="Courier New" pitchFamily="49" charset="0"/>
              </a:rPr>
              <a:t>  other columns …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latin typeface="Courier New" pitchFamily="49" charset="0"/>
              </a:rPr>
              <a:t>) 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partition by range</a:t>
            </a:r>
            <a:r>
              <a:rPr lang="en-US" sz="1800" smtClean="0">
                <a:latin typeface="Courier New" pitchFamily="49" charset="0"/>
              </a:rPr>
              <a:t> (c_custkey)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latin typeface="Courier New" pitchFamily="49" charset="0"/>
              </a:rPr>
              <a:t>	(</a:t>
            </a:r>
            <a:r>
              <a:rPr lang="en-US" sz="1800" smtClean="0">
                <a:solidFill>
                  <a:srgbClr val="FFCC00"/>
                </a:solidFill>
                <a:latin typeface="Courier New" pitchFamily="49" charset="0"/>
              </a:rPr>
              <a:t>cust_ptn1</a:t>
            </a:r>
            <a:r>
              <a:rPr lang="en-US" sz="1800" smtClean="0">
                <a:latin typeface="Courier New" pitchFamily="49" charset="0"/>
              </a:rPr>
              <a:t> values &lt;= (20000) on segment1,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latin typeface="Courier New" pitchFamily="49" charset="0"/>
              </a:rPr>
              <a:t>	 </a:t>
            </a:r>
            <a:r>
              <a:rPr lang="en-US" sz="1800" smtClean="0">
                <a:solidFill>
                  <a:srgbClr val="9999FF"/>
                </a:solidFill>
                <a:latin typeface="Courier New" pitchFamily="49" charset="0"/>
              </a:rPr>
              <a:t>cust_ptn2</a:t>
            </a:r>
            <a:r>
              <a:rPr lang="en-US" sz="1800" smtClean="0">
                <a:latin typeface="Courier New" pitchFamily="49" charset="0"/>
              </a:rPr>
              <a:t> values &lt;= (40000) on segment2,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latin typeface="Courier New" pitchFamily="49" charset="0"/>
              </a:rPr>
              <a:t>	 </a:t>
            </a:r>
            <a:r>
              <a:rPr lang="en-US" sz="1800" smtClean="0">
                <a:solidFill>
                  <a:srgbClr val="800000"/>
                </a:solidFill>
                <a:latin typeface="Courier New" pitchFamily="49" charset="0"/>
              </a:rPr>
              <a:t>cust_ptn3</a:t>
            </a:r>
            <a:r>
              <a:rPr lang="en-US" sz="1800" smtClean="0">
                <a:latin typeface="Courier New" pitchFamily="49" charset="0"/>
              </a:rPr>
              <a:t> values &lt;= (60000) on segment3 )</a:t>
            </a:r>
          </a:p>
          <a:p>
            <a:pPr eaLnBrk="1" hangingPunct="1">
              <a:spcBef>
                <a:spcPct val="0"/>
              </a:spcBef>
            </a:pPr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800" smtClean="0">
              <a:latin typeface="Courier New" pitchFamily="49" charset="0"/>
            </a:endParaRP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990600" y="4368800"/>
            <a:ext cx="7245350" cy="1965325"/>
            <a:chOff x="624" y="2410"/>
            <a:chExt cx="4564" cy="1238"/>
          </a:xfrm>
        </p:grpSpPr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4274" y="2410"/>
              <a:ext cx="914" cy="1193"/>
              <a:chOff x="4274" y="2410"/>
              <a:chExt cx="914" cy="1193"/>
            </a:xfrm>
          </p:grpSpPr>
          <p:sp>
            <p:nvSpPr>
              <p:cNvPr id="30760" name="Rectangle 6"/>
              <p:cNvSpPr>
                <a:spLocks noChangeArrowheads="1"/>
              </p:cNvSpPr>
              <p:nvPr/>
            </p:nvSpPr>
            <p:spPr bwMode="auto">
              <a:xfrm>
                <a:off x="4320" y="2736"/>
                <a:ext cx="76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D168B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761" name="Group 7"/>
              <p:cNvGrpSpPr>
                <a:grpSpLocks/>
              </p:cNvGrpSpPr>
              <p:nvPr/>
            </p:nvGrpSpPr>
            <p:grpSpPr bwMode="auto">
              <a:xfrm>
                <a:off x="4464" y="2832"/>
                <a:ext cx="456" cy="144"/>
                <a:chOff x="4512" y="2592"/>
                <a:chExt cx="456" cy="144"/>
              </a:xfrm>
            </p:grpSpPr>
            <p:sp>
              <p:nvSpPr>
                <p:cNvPr id="30765" name="Rectangle 8"/>
                <p:cNvSpPr>
                  <a:spLocks noChangeArrowheads="1"/>
                </p:cNvSpPr>
                <p:nvPr/>
              </p:nvSpPr>
              <p:spPr bwMode="auto">
                <a:xfrm>
                  <a:off x="4512" y="2592"/>
                  <a:ext cx="96" cy="14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6" name="Rectangle 9"/>
                <p:cNvSpPr>
                  <a:spLocks noChangeArrowheads="1"/>
                </p:cNvSpPr>
                <p:nvPr/>
              </p:nvSpPr>
              <p:spPr bwMode="auto">
                <a:xfrm>
                  <a:off x="4692" y="2592"/>
                  <a:ext cx="96" cy="14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7" name="Rectangle 10"/>
                <p:cNvSpPr>
                  <a:spLocks noChangeArrowheads="1"/>
                </p:cNvSpPr>
                <p:nvPr/>
              </p:nvSpPr>
              <p:spPr bwMode="auto">
                <a:xfrm>
                  <a:off x="4872" y="2592"/>
                  <a:ext cx="96" cy="14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62" name="Text Box 11"/>
              <p:cNvSpPr txBox="1">
                <a:spLocks noChangeArrowheads="1"/>
              </p:cNvSpPr>
              <p:nvPr/>
            </p:nvSpPr>
            <p:spPr bwMode="auto">
              <a:xfrm>
                <a:off x="4274" y="2410"/>
                <a:ext cx="914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latin typeface="Franklin Gothic Medium" pitchFamily="34" charset="0"/>
                  </a:rPr>
                  <a:t>cust_ptn3</a:t>
                </a:r>
                <a:r>
                  <a:rPr lang="en-US" sz="1400">
                    <a:latin typeface="Franklin Gothic Medium" pitchFamily="34" charset="0"/>
                  </a:rPr>
                  <a:t>: </a:t>
                </a:r>
              </a:p>
              <a:p>
                <a:r>
                  <a:rPr lang="en-US" sz="1400">
                    <a:latin typeface="Franklin Gothic Medium" pitchFamily="34" charset="0"/>
                  </a:rPr>
                  <a:t>values &lt;=60000</a:t>
                </a:r>
              </a:p>
            </p:txBody>
          </p:sp>
          <p:sp>
            <p:nvSpPr>
              <p:cNvPr id="30763" name="Text Box 12"/>
              <p:cNvSpPr txBox="1">
                <a:spLocks noChangeArrowheads="1"/>
              </p:cNvSpPr>
              <p:nvPr/>
            </p:nvSpPr>
            <p:spPr bwMode="auto">
              <a:xfrm>
                <a:off x="4432" y="3072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3</a:t>
                </a:r>
              </a:p>
            </p:txBody>
          </p:sp>
          <p:pic>
            <p:nvPicPr>
              <p:cNvPr id="30764" name="Picture 13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12" y="3285"/>
                <a:ext cx="56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726" name="Group 14"/>
            <p:cNvGrpSpPr>
              <a:grpSpLocks/>
            </p:cNvGrpSpPr>
            <p:nvPr/>
          </p:nvGrpSpPr>
          <p:grpSpPr bwMode="auto">
            <a:xfrm>
              <a:off x="2832" y="2410"/>
              <a:ext cx="1056" cy="1238"/>
              <a:chOff x="2832" y="2410"/>
              <a:chExt cx="1056" cy="1238"/>
            </a:xfrm>
          </p:grpSpPr>
          <p:sp>
            <p:nvSpPr>
              <p:cNvPr id="30748" name="Rectangle 15"/>
              <p:cNvSpPr>
                <a:spLocks noChangeArrowheads="1"/>
              </p:cNvSpPr>
              <p:nvPr/>
            </p:nvSpPr>
            <p:spPr bwMode="auto">
              <a:xfrm>
                <a:off x="2832" y="2736"/>
                <a:ext cx="105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D168B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749" name="Group 16"/>
              <p:cNvGrpSpPr>
                <a:grpSpLocks/>
              </p:cNvGrpSpPr>
              <p:nvPr/>
            </p:nvGrpSpPr>
            <p:grpSpPr bwMode="auto">
              <a:xfrm>
                <a:off x="2928" y="2832"/>
                <a:ext cx="816" cy="144"/>
                <a:chOff x="720" y="2640"/>
                <a:chExt cx="816" cy="144"/>
              </a:xfrm>
            </p:grpSpPr>
            <p:sp>
              <p:nvSpPr>
                <p:cNvPr id="30755" name="Rectangle 17"/>
                <p:cNvSpPr>
                  <a:spLocks noChangeArrowheads="1"/>
                </p:cNvSpPr>
                <p:nvPr/>
              </p:nvSpPr>
              <p:spPr bwMode="auto">
                <a:xfrm>
                  <a:off x="72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6" name="Rectangle 18"/>
                <p:cNvSpPr>
                  <a:spLocks noChangeArrowheads="1"/>
                </p:cNvSpPr>
                <p:nvPr/>
              </p:nvSpPr>
              <p:spPr bwMode="auto">
                <a:xfrm>
                  <a:off x="90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7" name="Rectangle 19"/>
                <p:cNvSpPr>
                  <a:spLocks noChangeArrowheads="1"/>
                </p:cNvSpPr>
                <p:nvPr/>
              </p:nvSpPr>
              <p:spPr bwMode="auto">
                <a:xfrm>
                  <a:off x="108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8" name="Rectangle 20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9" name="Rectangle 21"/>
                <p:cNvSpPr>
                  <a:spLocks noChangeArrowheads="1"/>
                </p:cNvSpPr>
                <p:nvPr/>
              </p:nvSpPr>
              <p:spPr bwMode="auto">
                <a:xfrm>
                  <a:off x="126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50" name="Text Box 22"/>
              <p:cNvSpPr txBox="1">
                <a:spLocks noChangeArrowheads="1"/>
              </p:cNvSpPr>
              <p:nvPr/>
            </p:nvSpPr>
            <p:spPr bwMode="auto">
              <a:xfrm>
                <a:off x="2882" y="2410"/>
                <a:ext cx="914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latin typeface="Franklin Gothic Medium" pitchFamily="34" charset="0"/>
                  </a:rPr>
                  <a:t>cust_ptn2</a:t>
                </a:r>
                <a:r>
                  <a:rPr lang="en-US" sz="1400">
                    <a:latin typeface="Franklin Gothic Medium" pitchFamily="34" charset="0"/>
                  </a:rPr>
                  <a:t>: </a:t>
                </a:r>
              </a:p>
              <a:p>
                <a:r>
                  <a:rPr lang="en-US" sz="1400">
                    <a:latin typeface="Franklin Gothic Medium" pitchFamily="34" charset="0"/>
                  </a:rPr>
                  <a:t>values &lt;=40000</a:t>
                </a:r>
              </a:p>
            </p:txBody>
          </p:sp>
          <p:sp>
            <p:nvSpPr>
              <p:cNvPr id="30751" name="Text Box 23"/>
              <p:cNvSpPr txBox="1">
                <a:spLocks noChangeArrowheads="1"/>
              </p:cNvSpPr>
              <p:nvPr/>
            </p:nvSpPr>
            <p:spPr bwMode="auto">
              <a:xfrm>
                <a:off x="2992" y="3072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2</a:t>
                </a:r>
              </a:p>
            </p:txBody>
          </p:sp>
          <p:grpSp>
            <p:nvGrpSpPr>
              <p:cNvPr id="30752" name="Group 24"/>
              <p:cNvGrpSpPr>
                <a:grpSpLocks/>
              </p:cNvGrpSpPr>
              <p:nvPr/>
            </p:nvGrpSpPr>
            <p:grpSpPr bwMode="auto">
              <a:xfrm>
                <a:off x="3216" y="3285"/>
                <a:ext cx="384" cy="363"/>
                <a:chOff x="3072" y="3285"/>
                <a:chExt cx="384" cy="363"/>
              </a:xfrm>
            </p:grpSpPr>
            <p:pic>
              <p:nvPicPr>
                <p:cNvPr id="30753" name="Picture 2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072" y="3285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754" name="Picture 2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168" y="3381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0727" name="Group 27"/>
            <p:cNvGrpSpPr>
              <a:grpSpLocks/>
            </p:cNvGrpSpPr>
            <p:nvPr/>
          </p:nvGrpSpPr>
          <p:grpSpPr bwMode="auto">
            <a:xfrm>
              <a:off x="624" y="2410"/>
              <a:ext cx="1872" cy="1142"/>
              <a:chOff x="624" y="2410"/>
              <a:chExt cx="1872" cy="1142"/>
            </a:xfrm>
          </p:grpSpPr>
          <p:sp>
            <p:nvSpPr>
              <p:cNvPr id="30728" name="Rectangle 28"/>
              <p:cNvSpPr>
                <a:spLocks noChangeArrowheads="1"/>
              </p:cNvSpPr>
              <p:nvPr/>
            </p:nvSpPr>
            <p:spPr bwMode="auto">
              <a:xfrm>
                <a:off x="624" y="2736"/>
                <a:ext cx="1872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D168B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729" name="Group 29"/>
              <p:cNvGrpSpPr>
                <a:grpSpLocks/>
              </p:cNvGrpSpPr>
              <p:nvPr/>
            </p:nvGrpSpPr>
            <p:grpSpPr bwMode="auto">
              <a:xfrm>
                <a:off x="672" y="2832"/>
                <a:ext cx="1728" cy="144"/>
                <a:chOff x="720" y="2640"/>
                <a:chExt cx="1728" cy="144"/>
              </a:xfrm>
            </p:grpSpPr>
            <p:grpSp>
              <p:nvGrpSpPr>
                <p:cNvPr id="30736" name="Group 30"/>
                <p:cNvGrpSpPr>
                  <a:grpSpLocks/>
                </p:cNvGrpSpPr>
                <p:nvPr/>
              </p:nvGrpSpPr>
              <p:grpSpPr bwMode="auto">
                <a:xfrm>
                  <a:off x="720" y="2640"/>
                  <a:ext cx="816" cy="144"/>
                  <a:chOff x="720" y="2640"/>
                  <a:chExt cx="816" cy="144"/>
                </a:xfrm>
              </p:grpSpPr>
              <p:sp>
                <p:nvSpPr>
                  <p:cNvPr id="3074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737" name="Group 36"/>
                <p:cNvGrpSpPr>
                  <a:grpSpLocks/>
                </p:cNvGrpSpPr>
                <p:nvPr/>
              </p:nvGrpSpPr>
              <p:grpSpPr bwMode="auto">
                <a:xfrm>
                  <a:off x="1632" y="2640"/>
                  <a:ext cx="816" cy="144"/>
                  <a:chOff x="720" y="2640"/>
                  <a:chExt cx="816" cy="144"/>
                </a:xfrm>
              </p:grpSpPr>
              <p:sp>
                <p:nvSpPr>
                  <p:cNvPr id="3073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3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0730" name="Text Box 42"/>
              <p:cNvSpPr txBox="1">
                <a:spLocks noChangeArrowheads="1"/>
              </p:cNvSpPr>
              <p:nvPr/>
            </p:nvSpPr>
            <p:spPr bwMode="auto">
              <a:xfrm>
                <a:off x="662" y="2410"/>
                <a:ext cx="94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latin typeface="Franklin Gothic Medium" pitchFamily="34" charset="0"/>
                  </a:rPr>
                  <a:t>cust_ptn1</a:t>
                </a:r>
                <a:r>
                  <a:rPr lang="en-US" sz="1400">
                    <a:latin typeface="Franklin Gothic Medium" pitchFamily="34" charset="0"/>
                  </a:rPr>
                  <a:t>:</a:t>
                </a:r>
              </a:p>
              <a:p>
                <a:r>
                  <a:rPr lang="en-US" sz="1400">
                    <a:latin typeface="Franklin Gothic Medium" pitchFamily="34" charset="0"/>
                  </a:rPr>
                  <a:t> values &lt;=20000</a:t>
                </a:r>
              </a:p>
            </p:txBody>
          </p:sp>
          <p:sp>
            <p:nvSpPr>
              <p:cNvPr id="30731" name="Text Box 43"/>
              <p:cNvSpPr txBox="1">
                <a:spLocks noChangeArrowheads="1"/>
              </p:cNvSpPr>
              <p:nvPr/>
            </p:nvSpPr>
            <p:spPr bwMode="auto">
              <a:xfrm>
                <a:off x="1094" y="3072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1</a:t>
                </a:r>
              </a:p>
            </p:txBody>
          </p:sp>
          <p:grpSp>
            <p:nvGrpSpPr>
              <p:cNvPr id="30732" name="Group 44"/>
              <p:cNvGrpSpPr>
                <a:grpSpLocks/>
              </p:cNvGrpSpPr>
              <p:nvPr/>
            </p:nvGrpSpPr>
            <p:grpSpPr bwMode="auto">
              <a:xfrm>
                <a:off x="960" y="3285"/>
                <a:ext cx="960" cy="267"/>
                <a:chOff x="816" y="3552"/>
                <a:chExt cx="960" cy="267"/>
              </a:xfrm>
            </p:grpSpPr>
            <p:pic>
              <p:nvPicPr>
                <p:cNvPr id="30733" name="Picture 4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816" y="3552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734" name="Picture 46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152" y="3552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735" name="Picture 47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488" y="3552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81700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pPr eaLnBrk="1" hangingPunct="1"/>
            <a:r>
              <a:rPr lang="en-US" sz="1800" smtClean="0"/>
              <a:t>Indexes on a partitioned table may be partitioned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mtClean="0"/>
              <a:t>Hash, List, Range only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Round-Robin does not support partitioned indexes </a:t>
            </a:r>
          </a:p>
          <a:p>
            <a:pPr lvl="2" eaLnBrk="1" hangingPunct="1"/>
            <a:r>
              <a:rPr lang="en-US" sz="1800" smtClean="0">
                <a:solidFill>
                  <a:srgbClr val="C00000"/>
                </a:solidFill>
              </a:rPr>
              <a:t>Think about it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If partitioned, an index inherits the same partition keys as the table</a:t>
            </a:r>
          </a:p>
          <a:p>
            <a:pPr eaLnBrk="1" hangingPunct="1"/>
            <a:r>
              <a:rPr lang="en-US" sz="1800" smtClean="0"/>
              <a:t>Terminology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Local Index </a:t>
            </a:r>
            <a:r>
              <a:rPr lang="en-US" smtClean="0">
                <a:sym typeface="Wingdings" pitchFamily="2" charset="2"/>
              </a:rPr>
              <a:t> Index is partitioned 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>
                <a:sym typeface="Wingdings" pitchFamily="2" charset="2"/>
              </a:rPr>
              <a:t>Global Index  Index is not partitioned (single b-tree)</a:t>
            </a:r>
            <a:endParaRPr lang="en-US" smtClean="0"/>
          </a:p>
          <a:p>
            <a:pPr eaLnBrk="1" hangingPunct="1"/>
            <a:r>
              <a:rPr lang="en-US" sz="1800" smtClean="0"/>
              <a:t>PKey Constraint is automatically partitioned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This can lead to pkey enforcement issues if the partitioning is on columns other than pkey</a:t>
            </a:r>
          </a:p>
          <a:p>
            <a:pPr lvl="2" eaLnBrk="1" hangingPunct="1"/>
            <a:r>
              <a:rPr lang="en-US" sz="1800" smtClean="0">
                <a:solidFill>
                  <a:srgbClr val="C00000"/>
                </a:solidFill>
              </a:rPr>
              <a:t>You will get a warning about this if it applies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Work-around is to use a unique non-clustered (global) index on PKey vs. Pkey constraint.</a:t>
            </a:r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ffectLst/>
              </a:rPr>
              <a:t>Index Partitioning</a:t>
            </a:r>
          </a:p>
        </p:txBody>
      </p:sp>
    </p:spTree>
    <p:extLst>
      <p:ext uri="{BB962C8B-B14F-4D97-AF65-F5344CB8AC3E}">
        <p14:creationId xmlns:p14="http://schemas.microsoft.com/office/powerpoint/2010/main" val="591218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83058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96200" y="6408738"/>
            <a:ext cx="1317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C8870BCC-FDB5-4BD4-BC1E-5A3F5C467D3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Table Scans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334000" y="2286000"/>
            <a:ext cx="3352800" cy="307975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select </a:t>
            </a:r>
            <a:r>
              <a:rPr lang="en-US" sz="1400" dirty="0" smtClean="0">
                <a:latin typeface="Courier New" pitchFamily="49" charset="0"/>
              </a:rPr>
              <a:t>* from </a:t>
            </a:r>
            <a:r>
              <a:rPr lang="en-US" sz="1400" dirty="0" err="1">
                <a:latin typeface="Courier New" pitchFamily="49" charset="0"/>
              </a:rPr>
              <a:t>pt_tx</a:t>
            </a:r>
            <a:r>
              <a:rPr lang="en-US" sz="1400" dirty="0">
                <a:latin typeface="Courier New" pitchFamily="49" charset="0"/>
              </a:rPr>
              <a:t> where 1=2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867400" y="1752600"/>
            <a:ext cx="2809875" cy="4000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SHOWPLAN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56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>
                <a:effectLst/>
              </a:rPr>
              <a:t>Clustered (Local) Index - </a:t>
            </a:r>
            <a:r>
              <a:rPr lang="en-US" b="0" dirty="0" smtClean="0">
                <a:effectLst/>
              </a:rPr>
              <a:t>Example</a:t>
            </a:r>
            <a:endParaRPr lang="en-US" b="0" dirty="0">
              <a:effectLst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7947025" cy="1871663"/>
          </a:xfrm>
        </p:spPr>
        <p:txBody>
          <a:bodyPr/>
          <a:lstStyle/>
          <a:p>
            <a:pPr eaLnBrk="1" hangingPunct="1"/>
            <a:r>
              <a:rPr lang="en-US" sz="1800" smtClean="0"/>
              <a:t> Customer is range-partitioned table on</a:t>
            </a:r>
            <a:r>
              <a:rPr lang="en-US" sz="1800" smtClean="0">
                <a:solidFill>
                  <a:srgbClr val="FF0000"/>
                </a:solidFill>
              </a:rPr>
              <a:t> </a:t>
            </a:r>
            <a:r>
              <a:rPr lang="en-US" sz="1800" smtClean="0">
                <a:solidFill>
                  <a:srgbClr val="EC7614"/>
                </a:solidFill>
              </a:rPr>
              <a:t>c_custkey</a:t>
            </a:r>
            <a:r>
              <a:rPr lang="en-US" sz="1800" smtClean="0">
                <a:solidFill>
                  <a:srgbClr val="FF0000"/>
                </a:solidFill>
              </a:rPr>
              <a:t> </a:t>
            </a:r>
            <a:r>
              <a:rPr lang="en-US" sz="1800" smtClean="0"/>
              <a:t>column</a:t>
            </a:r>
            <a:br>
              <a:rPr lang="en-US" sz="1800" smtClean="0"/>
            </a:br>
            <a:endParaRPr lang="en-US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Create unique clustered index ci_nkey_ckey on customer(c_custkey, c_nationkey)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990600" y="2590800"/>
            <a:ext cx="6781800" cy="2971800"/>
            <a:chOff x="624" y="1680"/>
            <a:chExt cx="4464" cy="1968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2832" y="1680"/>
              <a:ext cx="1056" cy="1968"/>
              <a:chOff x="2832" y="1680"/>
              <a:chExt cx="1056" cy="1968"/>
            </a:xfrm>
          </p:grpSpPr>
          <p:sp>
            <p:nvSpPr>
              <p:cNvPr id="32858" name="Rectangle 6"/>
              <p:cNvSpPr>
                <a:spLocks noChangeArrowheads="1"/>
              </p:cNvSpPr>
              <p:nvPr/>
            </p:nvSpPr>
            <p:spPr bwMode="auto">
              <a:xfrm>
                <a:off x="2832" y="1680"/>
                <a:ext cx="1056" cy="13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D168B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9" name="Text Box 7"/>
              <p:cNvSpPr txBox="1">
                <a:spLocks noChangeArrowheads="1"/>
              </p:cNvSpPr>
              <p:nvPr/>
            </p:nvSpPr>
            <p:spPr bwMode="auto">
              <a:xfrm>
                <a:off x="2992" y="3072"/>
                <a:ext cx="65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2</a:t>
                </a:r>
              </a:p>
            </p:txBody>
          </p:sp>
          <p:grpSp>
            <p:nvGrpSpPr>
              <p:cNvPr id="32860" name="Group 8"/>
              <p:cNvGrpSpPr>
                <a:grpSpLocks/>
              </p:cNvGrpSpPr>
              <p:nvPr/>
            </p:nvGrpSpPr>
            <p:grpSpPr bwMode="auto">
              <a:xfrm>
                <a:off x="3216" y="3285"/>
                <a:ext cx="384" cy="363"/>
                <a:chOff x="3072" y="3285"/>
                <a:chExt cx="384" cy="363"/>
              </a:xfrm>
            </p:grpSpPr>
            <p:pic>
              <p:nvPicPr>
                <p:cNvPr id="32894" name="Picture 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072" y="3285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895" name="Picture 10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168" y="3381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2861" name="Group 11"/>
              <p:cNvGrpSpPr>
                <a:grpSpLocks/>
              </p:cNvGrpSpPr>
              <p:nvPr/>
            </p:nvGrpSpPr>
            <p:grpSpPr bwMode="auto">
              <a:xfrm>
                <a:off x="2928" y="1776"/>
                <a:ext cx="816" cy="1200"/>
                <a:chOff x="2928" y="1776"/>
                <a:chExt cx="816" cy="1200"/>
              </a:xfrm>
            </p:grpSpPr>
            <p:grpSp>
              <p:nvGrpSpPr>
                <p:cNvPr id="32862" name="Group 12"/>
                <p:cNvGrpSpPr>
                  <a:grpSpLocks/>
                </p:cNvGrpSpPr>
                <p:nvPr/>
              </p:nvGrpSpPr>
              <p:grpSpPr bwMode="auto">
                <a:xfrm>
                  <a:off x="2928" y="2832"/>
                  <a:ext cx="816" cy="144"/>
                  <a:chOff x="720" y="2640"/>
                  <a:chExt cx="816" cy="144"/>
                </a:xfrm>
              </p:grpSpPr>
              <p:sp>
                <p:nvSpPr>
                  <p:cNvPr id="3288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9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9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9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9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863" name="Group 18"/>
                <p:cNvGrpSpPr>
                  <a:grpSpLocks/>
                </p:cNvGrpSpPr>
                <p:nvPr/>
              </p:nvGrpSpPr>
              <p:grpSpPr bwMode="auto">
                <a:xfrm>
                  <a:off x="2976" y="1776"/>
                  <a:ext cx="627" cy="768"/>
                  <a:chOff x="2976" y="1851"/>
                  <a:chExt cx="627" cy="768"/>
                </a:xfrm>
              </p:grpSpPr>
              <p:grpSp>
                <p:nvGrpSpPr>
                  <p:cNvPr id="3287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168" y="1851"/>
                    <a:ext cx="240" cy="309"/>
                    <a:chOff x="3168" y="1851"/>
                    <a:chExt cx="240" cy="309"/>
                  </a:xfrm>
                </p:grpSpPr>
                <p:sp>
                  <p:nvSpPr>
                    <p:cNvPr id="32886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9" y="1851"/>
                      <a:ext cx="58" cy="128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87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68" y="1979"/>
                      <a:ext cx="81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8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7" y="1979"/>
                      <a:ext cx="101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87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176" y="2150"/>
                    <a:ext cx="242" cy="129"/>
                    <a:chOff x="3176" y="2150"/>
                    <a:chExt cx="242" cy="129"/>
                  </a:xfrm>
                </p:grpSpPr>
                <p:sp>
                  <p:nvSpPr>
                    <p:cNvPr id="3288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2150"/>
                      <a:ext cx="58" cy="128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84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6" y="2151"/>
                      <a:ext cx="58" cy="128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85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29" y="2194"/>
                      <a:ext cx="13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872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976" y="2256"/>
                    <a:ext cx="627" cy="363"/>
                    <a:chOff x="2976" y="2256"/>
                    <a:chExt cx="627" cy="363"/>
                  </a:xfrm>
                </p:grpSpPr>
                <p:sp>
                  <p:nvSpPr>
                    <p:cNvPr id="32873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24" y="2256"/>
                      <a:ext cx="146" cy="2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7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256"/>
                      <a:ext cx="175" cy="2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2875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76" y="2491"/>
                      <a:ext cx="627" cy="128"/>
                      <a:chOff x="3117" y="2491"/>
                      <a:chExt cx="627" cy="128"/>
                    </a:xfrm>
                  </p:grpSpPr>
                  <p:sp>
                    <p:nvSpPr>
                      <p:cNvPr id="32876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86" y="2491"/>
                        <a:ext cx="58" cy="12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77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96" y="2491"/>
                        <a:ext cx="59" cy="12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78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07" y="2491"/>
                        <a:ext cx="58" cy="12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79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17" y="2491"/>
                        <a:ext cx="59" cy="12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80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76" y="2534"/>
                        <a:ext cx="13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8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5" y="2534"/>
                        <a:ext cx="13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8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55" y="2534"/>
                        <a:ext cx="13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2864" name="Group 38"/>
                <p:cNvGrpSpPr>
                  <a:grpSpLocks/>
                </p:cNvGrpSpPr>
                <p:nvPr/>
              </p:nvGrpSpPr>
              <p:grpSpPr bwMode="auto">
                <a:xfrm>
                  <a:off x="2928" y="2544"/>
                  <a:ext cx="816" cy="288"/>
                  <a:chOff x="2928" y="2544"/>
                  <a:chExt cx="816" cy="288"/>
                </a:xfrm>
              </p:grpSpPr>
              <p:sp>
                <p:nvSpPr>
                  <p:cNvPr id="32865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8" y="2544"/>
                    <a:ext cx="4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6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2544"/>
                    <a:ext cx="4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7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2544"/>
                    <a:ext cx="4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544"/>
                    <a:ext cx="144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544"/>
                    <a:ext cx="144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2775" name="Group 44"/>
            <p:cNvGrpSpPr>
              <a:grpSpLocks/>
            </p:cNvGrpSpPr>
            <p:nvPr/>
          </p:nvGrpSpPr>
          <p:grpSpPr bwMode="auto">
            <a:xfrm>
              <a:off x="4320" y="2016"/>
              <a:ext cx="768" cy="1587"/>
              <a:chOff x="4320" y="2016"/>
              <a:chExt cx="768" cy="1587"/>
            </a:xfrm>
          </p:grpSpPr>
          <p:sp>
            <p:nvSpPr>
              <p:cNvPr id="32835" name="Text Box 45"/>
              <p:cNvSpPr txBox="1">
                <a:spLocks noChangeArrowheads="1"/>
              </p:cNvSpPr>
              <p:nvPr/>
            </p:nvSpPr>
            <p:spPr bwMode="auto">
              <a:xfrm>
                <a:off x="4432" y="3072"/>
                <a:ext cx="65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3</a:t>
                </a:r>
              </a:p>
            </p:txBody>
          </p:sp>
          <p:pic>
            <p:nvPicPr>
              <p:cNvPr id="32836" name="Picture 46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12" y="3285"/>
                <a:ext cx="56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2837" name="Group 47"/>
              <p:cNvGrpSpPr>
                <a:grpSpLocks/>
              </p:cNvGrpSpPr>
              <p:nvPr/>
            </p:nvGrpSpPr>
            <p:grpSpPr bwMode="auto">
              <a:xfrm>
                <a:off x="4320" y="2016"/>
                <a:ext cx="768" cy="1056"/>
                <a:chOff x="4320" y="2016"/>
                <a:chExt cx="768" cy="1056"/>
              </a:xfrm>
            </p:grpSpPr>
            <p:sp>
              <p:nvSpPr>
                <p:cNvPr id="3283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20" y="2016"/>
                  <a:ext cx="768" cy="105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3D168B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2839" name="Group 49"/>
                <p:cNvGrpSpPr>
                  <a:grpSpLocks/>
                </p:cNvGrpSpPr>
                <p:nvPr/>
              </p:nvGrpSpPr>
              <p:grpSpPr bwMode="auto">
                <a:xfrm>
                  <a:off x="4464" y="2164"/>
                  <a:ext cx="456" cy="812"/>
                  <a:chOff x="4464" y="2164"/>
                  <a:chExt cx="456" cy="812"/>
                </a:xfrm>
              </p:grpSpPr>
              <p:grpSp>
                <p:nvGrpSpPr>
                  <p:cNvPr id="3284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4464" y="2832"/>
                    <a:ext cx="456" cy="144"/>
                    <a:chOff x="4512" y="2592"/>
                    <a:chExt cx="456" cy="144"/>
                  </a:xfrm>
                </p:grpSpPr>
                <p:sp>
                  <p:nvSpPr>
                    <p:cNvPr id="32855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592"/>
                      <a:ext cx="96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56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2" y="2592"/>
                      <a:ext cx="96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57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2" y="2592"/>
                      <a:ext cx="96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841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512" y="2164"/>
                    <a:ext cx="384" cy="668"/>
                    <a:chOff x="4512" y="2164"/>
                    <a:chExt cx="384" cy="668"/>
                  </a:xfrm>
                </p:grpSpPr>
                <p:grpSp>
                  <p:nvGrpSpPr>
                    <p:cNvPr id="32842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57" y="2164"/>
                      <a:ext cx="250" cy="428"/>
                      <a:chOff x="4557" y="1776"/>
                      <a:chExt cx="250" cy="428"/>
                    </a:xfrm>
                  </p:grpSpPr>
                  <p:grpSp>
                    <p:nvGrpSpPr>
                      <p:cNvPr id="32847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57" y="1776"/>
                        <a:ext cx="240" cy="309"/>
                        <a:chOff x="3168" y="1851"/>
                        <a:chExt cx="240" cy="309"/>
                      </a:xfrm>
                    </p:grpSpPr>
                    <p:sp>
                      <p:nvSpPr>
                        <p:cNvPr id="32852" name="Rectangle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49" y="1851"/>
                          <a:ext cx="58" cy="128"/>
                        </a:xfrm>
                        <a:prstGeom prst="rect">
                          <a:avLst/>
                        </a:prstGeom>
                        <a:solidFill>
                          <a:srgbClr val="8000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2853" name="Line 5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168" y="1979"/>
                          <a:ext cx="81" cy="1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2854" name="Line 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07" y="1979"/>
                          <a:ext cx="101" cy="1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2848" name="Group 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65" y="2075"/>
                        <a:ext cx="242" cy="129"/>
                        <a:chOff x="3176" y="2150"/>
                        <a:chExt cx="242" cy="129"/>
                      </a:xfrm>
                    </p:grpSpPr>
                    <p:sp>
                      <p:nvSpPr>
                        <p:cNvPr id="32849" name="Rectangle 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0" y="2150"/>
                          <a:ext cx="58" cy="128"/>
                        </a:xfrm>
                        <a:prstGeom prst="rect">
                          <a:avLst/>
                        </a:prstGeom>
                        <a:solidFill>
                          <a:srgbClr val="8000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2850" name="Rectangle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76" y="2151"/>
                          <a:ext cx="58" cy="128"/>
                        </a:xfrm>
                        <a:prstGeom prst="rect">
                          <a:avLst/>
                        </a:prstGeom>
                        <a:solidFill>
                          <a:srgbClr val="8000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2851" name="Line 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29" y="2194"/>
                          <a:ext cx="131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843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12" y="2592"/>
                      <a:ext cx="384" cy="240"/>
                      <a:chOff x="4512" y="2592"/>
                      <a:chExt cx="384" cy="240"/>
                    </a:xfrm>
                  </p:grpSpPr>
                  <p:sp>
                    <p:nvSpPr>
                      <p:cNvPr id="32844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512" y="2592"/>
                        <a:ext cx="48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45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08" y="2592"/>
                        <a:ext cx="96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46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00" y="2592"/>
                        <a:ext cx="96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32776" name="Group 68"/>
            <p:cNvGrpSpPr>
              <a:grpSpLocks/>
            </p:cNvGrpSpPr>
            <p:nvPr/>
          </p:nvGrpSpPr>
          <p:grpSpPr bwMode="auto">
            <a:xfrm>
              <a:off x="624" y="1680"/>
              <a:ext cx="1872" cy="1872"/>
              <a:chOff x="624" y="1680"/>
              <a:chExt cx="1872" cy="1872"/>
            </a:xfrm>
          </p:grpSpPr>
          <p:sp>
            <p:nvSpPr>
              <p:cNvPr id="32777" name="Text Box 69"/>
              <p:cNvSpPr txBox="1">
                <a:spLocks noChangeArrowheads="1"/>
              </p:cNvSpPr>
              <p:nvPr/>
            </p:nvSpPr>
            <p:spPr bwMode="auto">
              <a:xfrm>
                <a:off x="1094" y="3072"/>
                <a:ext cx="65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1</a:t>
                </a:r>
              </a:p>
            </p:txBody>
          </p:sp>
          <p:grpSp>
            <p:nvGrpSpPr>
              <p:cNvPr id="32778" name="Group 70"/>
              <p:cNvGrpSpPr>
                <a:grpSpLocks/>
              </p:cNvGrpSpPr>
              <p:nvPr/>
            </p:nvGrpSpPr>
            <p:grpSpPr bwMode="auto">
              <a:xfrm>
                <a:off x="960" y="3285"/>
                <a:ext cx="960" cy="267"/>
                <a:chOff x="816" y="3552"/>
                <a:chExt cx="960" cy="267"/>
              </a:xfrm>
            </p:grpSpPr>
            <p:pic>
              <p:nvPicPr>
                <p:cNvPr id="32832" name="Picture 7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816" y="3552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833" name="Picture 7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152" y="3552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834" name="Picture 7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488" y="3552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2779" name="Group 74"/>
              <p:cNvGrpSpPr>
                <a:grpSpLocks/>
              </p:cNvGrpSpPr>
              <p:nvPr/>
            </p:nvGrpSpPr>
            <p:grpSpPr bwMode="auto">
              <a:xfrm>
                <a:off x="624" y="1680"/>
                <a:ext cx="1872" cy="1392"/>
                <a:chOff x="624" y="1680"/>
                <a:chExt cx="1872" cy="1392"/>
              </a:xfrm>
            </p:grpSpPr>
            <p:sp>
              <p:nvSpPr>
                <p:cNvPr id="32780" name="Rectangle 75"/>
                <p:cNvSpPr>
                  <a:spLocks noChangeArrowheads="1"/>
                </p:cNvSpPr>
                <p:nvPr/>
              </p:nvSpPr>
              <p:spPr bwMode="auto">
                <a:xfrm>
                  <a:off x="624" y="1680"/>
                  <a:ext cx="1872" cy="13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3D168B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2781" name="Group 76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1728" cy="1200"/>
                  <a:chOff x="672" y="1776"/>
                  <a:chExt cx="1728" cy="1200"/>
                </a:xfrm>
              </p:grpSpPr>
              <p:grpSp>
                <p:nvGrpSpPr>
                  <p:cNvPr id="3278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672" y="2832"/>
                    <a:ext cx="1728" cy="144"/>
                    <a:chOff x="672" y="2832"/>
                    <a:chExt cx="1728" cy="144"/>
                  </a:xfrm>
                </p:grpSpPr>
                <p:grpSp>
                  <p:nvGrpSpPr>
                    <p:cNvPr id="32821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832"/>
                      <a:ext cx="816" cy="144"/>
                      <a:chOff x="720" y="2640"/>
                      <a:chExt cx="816" cy="144"/>
                    </a:xfrm>
                  </p:grpSpPr>
                  <p:sp>
                    <p:nvSpPr>
                      <p:cNvPr id="32827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2640"/>
                        <a:ext cx="96" cy="144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28" name="Rectangle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00" y="2640"/>
                        <a:ext cx="96" cy="144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29" name="Rectangle 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2640"/>
                        <a:ext cx="96" cy="144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30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2640"/>
                        <a:ext cx="96" cy="144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31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60" y="2640"/>
                        <a:ext cx="96" cy="144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2822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832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23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64" y="2832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24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4" y="2832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25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2832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26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24" y="2832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783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720" y="1776"/>
                    <a:ext cx="1632" cy="1056"/>
                    <a:chOff x="720" y="1776"/>
                    <a:chExt cx="1632" cy="1056"/>
                  </a:xfrm>
                </p:grpSpPr>
                <p:grpSp>
                  <p:nvGrpSpPr>
                    <p:cNvPr id="32784" name="Group 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8" y="1776"/>
                      <a:ext cx="816" cy="768"/>
                      <a:chOff x="2112" y="1488"/>
                      <a:chExt cx="1344" cy="864"/>
                    </a:xfrm>
                  </p:grpSpPr>
                  <p:grpSp>
                    <p:nvGrpSpPr>
                      <p:cNvPr id="32795" name="Group 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1488"/>
                        <a:ext cx="1248" cy="720"/>
                        <a:chOff x="2112" y="1488"/>
                        <a:chExt cx="1248" cy="720"/>
                      </a:xfrm>
                    </p:grpSpPr>
                    <p:sp>
                      <p:nvSpPr>
                        <p:cNvPr id="32807" name="Line 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112" y="1968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2808" name="Line 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72" y="1968"/>
                          <a:ext cx="28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2809" name="Group 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1488"/>
                          <a:ext cx="720" cy="480"/>
                          <a:chOff x="2352" y="1488"/>
                          <a:chExt cx="720" cy="480"/>
                        </a:xfrm>
                      </p:grpSpPr>
                      <p:grpSp>
                        <p:nvGrpSpPr>
                          <p:cNvPr id="32810" name="Group 9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1488"/>
                            <a:ext cx="720" cy="336"/>
                            <a:chOff x="2352" y="1488"/>
                            <a:chExt cx="720" cy="336"/>
                          </a:xfrm>
                        </p:grpSpPr>
                        <p:sp>
                          <p:nvSpPr>
                            <p:cNvPr id="32818" name="Rectangle 9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0" y="1488"/>
                              <a:ext cx="96" cy="144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2819" name="Line 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352" y="1632"/>
                              <a:ext cx="288" cy="192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2820" name="Line 9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736" y="1632"/>
                              <a:ext cx="336" cy="192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32811" name="Group 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1824"/>
                            <a:ext cx="720" cy="144"/>
                            <a:chOff x="2352" y="1824"/>
                            <a:chExt cx="720" cy="144"/>
                          </a:xfrm>
                        </p:grpSpPr>
                        <p:grpSp>
                          <p:nvGrpSpPr>
                            <p:cNvPr id="32812" name="Group 10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1824"/>
                              <a:ext cx="720" cy="144"/>
                              <a:chOff x="2160" y="1824"/>
                              <a:chExt cx="720" cy="144"/>
                            </a:xfrm>
                          </p:grpSpPr>
                          <p:sp>
                            <p:nvSpPr>
                              <p:cNvPr id="32815" name="Rectangle 10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84" y="1824"/>
                                <a:ext cx="96" cy="1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66"/>
                              </a:soli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816" name="Rectangle 10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72" y="1824"/>
                                <a:ext cx="96" cy="1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66"/>
                              </a:soli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817" name="Rectangle 10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160" y="1824"/>
                                <a:ext cx="96" cy="1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66"/>
                              </a:soli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32813" name="Line 10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448" y="1872"/>
                              <a:ext cx="216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2814" name="Line 10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760" y="1872"/>
                              <a:ext cx="216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2796" name="Group 1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2208"/>
                        <a:ext cx="1344" cy="144"/>
                        <a:chOff x="2112" y="2208"/>
                        <a:chExt cx="1344" cy="144"/>
                      </a:xfrm>
                    </p:grpSpPr>
                    <p:grpSp>
                      <p:nvGrpSpPr>
                        <p:cNvPr id="32797" name="Group 10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12" y="2208"/>
                          <a:ext cx="1344" cy="144"/>
                          <a:chOff x="2112" y="2208"/>
                          <a:chExt cx="1344" cy="144"/>
                        </a:xfrm>
                      </p:grpSpPr>
                      <p:sp>
                        <p:nvSpPr>
                          <p:cNvPr id="32802" name="Rectangle 10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0" y="2208"/>
                            <a:ext cx="96" cy="144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2803" name="Rectangle 10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48" y="2208"/>
                            <a:ext cx="96" cy="144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2804" name="Rectangle 11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36" y="2208"/>
                            <a:ext cx="96" cy="144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2805" name="Rectangle 11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24" y="2208"/>
                            <a:ext cx="96" cy="144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2806" name="Rectangle 11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2208"/>
                            <a:ext cx="96" cy="144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2798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256"/>
                          <a:ext cx="21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2799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20" y="2256"/>
                          <a:ext cx="21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2800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32" y="2256"/>
                          <a:ext cx="21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2801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144" y="2256"/>
                          <a:ext cx="21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785" name="Group 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" y="2496"/>
                      <a:ext cx="1632" cy="336"/>
                      <a:chOff x="720" y="2496"/>
                      <a:chExt cx="1632" cy="336"/>
                    </a:xfrm>
                  </p:grpSpPr>
                  <p:sp>
                    <p:nvSpPr>
                      <p:cNvPr id="32786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20" y="2544"/>
                        <a:ext cx="336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87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12" y="2544"/>
                        <a:ext cx="1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88" name="Line 1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56" y="2544"/>
                        <a:ext cx="1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89" name="Line 1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2544"/>
                        <a:ext cx="0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90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84" y="2544"/>
                        <a:ext cx="48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91" name="Line 1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80" y="2544"/>
                        <a:ext cx="96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92" name="Line 1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24" y="2544"/>
                        <a:ext cx="144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93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496"/>
                        <a:ext cx="480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94" name="Line 1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40" y="2544"/>
                        <a:ext cx="0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15365" name="Text Box 127"/>
          <p:cNvSpPr txBox="1">
            <a:spLocks noChangeArrowheads="1"/>
          </p:cNvSpPr>
          <p:nvPr/>
        </p:nvSpPr>
        <p:spPr bwMode="auto">
          <a:xfrm>
            <a:off x="1143000" y="5791200"/>
            <a:ext cx="742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Note:  All primary key constraint indexes for range, hash, list partitioned tables are local indexes by definition.</a:t>
            </a:r>
          </a:p>
        </p:txBody>
      </p:sp>
    </p:spTree>
    <p:extLst>
      <p:ext uri="{BB962C8B-B14F-4D97-AF65-F5344CB8AC3E}">
        <p14:creationId xmlns:p14="http://schemas.microsoft.com/office/powerpoint/2010/main" val="70258081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ffectLst/>
              </a:rPr>
              <a:t>(Non-clustered) Global Index </a:t>
            </a:r>
            <a:endParaRPr lang="en-US" sz="1900" b="0" dirty="0">
              <a:effectLst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262063"/>
            <a:ext cx="6324600" cy="148431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 3" pitchFamily="18" charset="2"/>
              <a:buNone/>
            </a:pPr>
            <a:r>
              <a:rPr lang="en-US" smtClean="0">
                <a:latin typeface="Courier New" pitchFamily="49" charset="0"/>
              </a:rPr>
              <a:t>Create unique index ci_nkey_ckey </a:t>
            </a:r>
          </a:p>
          <a:p>
            <a:pPr eaLnBrk="1" hangingPunct="1">
              <a:spcBef>
                <a:spcPct val="10000"/>
              </a:spcBef>
              <a:buFont typeface="Wingdings 3" pitchFamily="18" charset="2"/>
              <a:buNone/>
            </a:pPr>
            <a:r>
              <a:rPr lang="en-US" smtClean="0">
                <a:latin typeface="Courier New" pitchFamily="49" charset="0"/>
              </a:rPr>
              <a:t>	on customer(c_nationkey, c_custkey)</a:t>
            </a:r>
          </a:p>
          <a:p>
            <a:pPr eaLnBrk="1" hangingPunct="1">
              <a:spcBef>
                <a:spcPct val="10000"/>
              </a:spcBef>
              <a:buFont typeface="Wingdings 3" pitchFamily="18" charset="2"/>
              <a:buNone/>
            </a:pPr>
            <a:r>
              <a:rPr lang="en-US" smtClean="0">
                <a:latin typeface="Courier New" pitchFamily="49" charset="0"/>
              </a:rPr>
              <a:t>	on segment4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838200" y="2590800"/>
            <a:ext cx="7239000" cy="3843338"/>
            <a:chOff x="624" y="1392"/>
            <a:chExt cx="4464" cy="2256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624" y="2736"/>
              <a:ext cx="4464" cy="912"/>
              <a:chOff x="624" y="2736"/>
              <a:chExt cx="4464" cy="912"/>
            </a:xfrm>
          </p:grpSpPr>
          <p:grpSp>
            <p:nvGrpSpPr>
              <p:cNvPr id="33841" name="Group 6"/>
              <p:cNvGrpSpPr>
                <a:grpSpLocks/>
              </p:cNvGrpSpPr>
              <p:nvPr/>
            </p:nvGrpSpPr>
            <p:grpSpPr bwMode="auto">
              <a:xfrm>
                <a:off x="4320" y="2736"/>
                <a:ext cx="768" cy="867"/>
                <a:chOff x="4320" y="2736"/>
                <a:chExt cx="768" cy="867"/>
              </a:xfrm>
            </p:grpSpPr>
            <p:sp>
              <p:nvSpPr>
                <p:cNvPr id="33873" name="Rectangle 7"/>
                <p:cNvSpPr>
                  <a:spLocks noChangeArrowheads="1"/>
                </p:cNvSpPr>
                <p:nvPr/>
              </p:nvSpPr>
              <p:spPr bwMode="auto">
                <a:xfrm>
                  <a:off x="4320" y="2736"/>
                  <a:ext cx="768" cy="3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3D168B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874" name="Group 8"/>
                <p:cNvGrpSpPr>
                  <a:grpSpLocks/>
                </p:cNvGrpSpPr>
                <p:nvPr/>
              </p:nvGrpSpPr>
              <p:grpSpPr bwMode="auto">
                <a:xfrm>
                  <a:off x="4464" y="2832"/>
                  <a:ext cx="456" cy="144"/>
                  <a:chOff x="4512" y="2592"/>
                  <a:chExt cx="456" cy="144"/>
                </a:xfrm>
              </p:grpSpPr>
              <p:sp>
                <p:nvSpPr>
                  <p:cNvPr id="3387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592"/>
                    <a:ext cx="96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7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692" y="2592"/>
                    <a:ext cx="96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7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872" y="2592"/>
                    <a:ext cx="96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7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432" y="3072"/>
                  <a:ext cx="6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latin typeface="Franklin Gothic Medium" pitchFamily="34" charset="0"/>
                    </a:rPr>
                    <a:t>Segment 3</a:t>
                  </a:r>
                </a:p>
              </p:txBody>
            </p:sp>
            <p:pic>
              <p:nvPicPr>
                <p:cNvPr id="33876" name="Picture 1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512" y="3285"/>
                  <a:ext cx="561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42" name="Group 14"/>
              <p:cNvGrpSpPr>
                <a:grpSpLocks/>
              </p:cNvGrpSpPr>
              <p:nvPr/>
            </p:nvGrpSpPr>
            <p:grpSpPr bwMode="auto">
              <a:xfrm>
                <a:off x="2832" y="2736"/>
                <a:ext cx="1056" cy="912"/>
                <a:chOff x="2832" y="2736"/>
                <a:chExt cx="1056" cy="912"/>
              </a:xfrm>
            </p:grpSpPr>
            <p:sp>
              <p:nvSpPr>
                <p:cNvPr id="33862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736"/>
                  <a:ext cx="1056" cy="3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3D168B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863" name="Group 16"/>
                <p:cNvGrpSpPr>
                  <a:grpSpLocks/>
                </p:cNvGrpSpPr>
                <p:nvPr/>
              </p:nvGrpSpPr>
              <p:grpSpPr bwMode="auto">
                <a:xfrm>
                  <a:off x="2928" y="2832"/>
                  <a:ext cx="816" cy="144"/>
                  <a:chOff x="720" y="2640"/>
                  <a:chExt cx="816" cy="144"/>
                </a:xfrm>
              </p:grpSpPr>
              <p:sp>
                <p:nvSpPr>
                  <p:cNvPr id="3386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6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7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7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7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640"/>
                    <a:ext cx="96" cy="14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6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992" y="3072"/>
                  <a:ext cx="6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latin typeface="Franklin Gothic Medium" pitchFamily="34" charset="0"/>
                    </a:rPr>
                    <a:t>Segment 2</a:t>
                  </a:r>
                </a:p>
              </p:txBody>
            </p:sp>
            <p:grpSp>
              <p:nvGrpSpPr>
                <p:cNvPr id="33865" name="Group 23"/>
                <p:cNvGrpSpPr>
                  <a:grpSpLocks/>
                </p:cNvGrpSpPr>
                <p:nvPr/>
              </p:nvGrpSpPr>
              <p:grpSpPr bwMode="auto">
                <a:xfrm>
                  <a:off x="3216" y="3285"/>
                  <a:ext cx="384" cy="363"/>
                  <a:chOff x="3072" y="3285"/>
                  <a:chExt cx="384" cy="363"/>
                </a:xfrm>
              </p:grpSpPr>
              <p:pic>
                <p:nvPicPr>
                  <p:cNvPr id="33866" name="Picture 24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3072" y="3285"/>
                    <a:ext cx="288" cy="2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3867" name="Picture 25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3168" y="3381"/>
                    <a:ext cx="288" cy="2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33843" name="Group 26"/>
              <p:cNvGrpSpPr>
                <a:grpSpLocks/>
              </p:cNvGrpSpPr>
              <p:nvPr/>
            </p:nvGrpSpPr>
            <p:grpSpPr bwMode="auto">
              <a:xfrm>
                <a:off x="624" y="2736"/>
                <a:ext cx="1872" cy="816"/>
                <a:chOff x="624" y="2736"/>
                <a:chExt cx="1872" cy="816"/>
              </a:xfrm>
            </p:grpSpPr>
            <p:sp>
              <p:nvSpPr>
                <p:cNvPr id="33844" name="Rectangle 27"/>
                <p:cNvSpPr>
                  <a:spLocks noChangeArrowheads="1"/>
                </p:cNvSpPr>
                <p:nvPr/>
              </p:nvSpPr>
              <p:spPr bwMode="auto">
                <a:xfrm>
                  <a:off x="624" y="2736"/>
                  <a:ext cx="1872" cy="3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3D168B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845" name="Group 28"/>
                <p:cNvGrpSpPr>
                  <a:grpSpLocks/>
                </p:cNvGrpSpPr>
                <p:nvPr/>
              </p:nvGrpSpPr>
              <p:grpSpPr bwMode="auto">
                <a:xfrm>
                  <a:off x="672" y="2832"/>
                  <a:ext cx="1728" cy="144"/>
                  <a:chOff x="672" y="2832"/>
                  <a:chExt cx="1728" cy="144"/>
                </a:xfrm>
              </p:grpSpPr>
              <p:grpSp>
                <p:nvGrpSpPr>
                  <p:cNvPr id="3385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672" y="2832"/>
                    <a:ext cx="816" cy="144"/>
                    <a:chOff x="720" y="2640"/>
                    <a:chExt cx="816" cy="144"/>
                  </a:xfrm>
                </p:grpSpPr>
                <p:sp>
                  <p:nvSpPr>
                    <p:cNvPr id="33857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2640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58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" y="2640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59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0" y="2640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60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0" y="2640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61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0" y="2640"/>
                      <a:ext cx="96" cy="144"/>
                    </a:xfrm>
                    <a:prstGeom prst="rect">
                      <a:avLst/>
                    </a:prstGeom>
                    <a:solidFill>
                      <a:srgbClr val="FFCC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5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832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764" y="2832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944" y="2832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832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2832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4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94" y="3072"/>
                  <a:ext cx="6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latin typeface="Franklin Gothic Medium" pitchFamily="34" charset="0"/>
                    </a:rPr>
                    <a:t>Segment 1</a:t>
                  </a:r>
                </a:p>
              </p:txBody>
            </p:sp>
            <p:grpSp>
              <p:nvGrpSpPr>
                <p:cNvPr id="33847" name="Group 41"/>
                <p:cNvGrpSpPr>
                  <a:grpSpLocks/>
                </p:cNvGrpSpPr>
                <p:nvPr/>
              </p:nvGrpSpPr>
              <p:grpSpPr bwMode="auto">
                <a:xfrm>
                  <a:off x="960" y="3285"/>
                  <a:ext cx="960" cy="267"/>
                  <a:chOff x="816" y="3552"/>
                  <a:chExt cx="960" cy="267"/>
                </a:xfrm>
              </p:grpSpPr>
              <p:pic>
                <p:nvPicPr>
                  <p:cNvPr id="33848" name="Picture 4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816" y="3552"/>
                    <a:ext cx="288" cy="2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3849" name="Picture 4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1152" y="3552"/>
                    <a:ext cx="288" cy="2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3850" name="Picture 44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1488" y="3552"/>
                    <a:ext cx="288" cy="2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  <p:grpSp>
          <p:nvGrpSpPr>
            <p:cNvPr id="33798" name="Group 45"/>
            <p:cNvGrpSpPr>
              <a:grpSpLocks/>
            </p:cNvGrpSpPr>
            <p:nvPr/>
          </p:nvGrpSpPr>
          <p:grpSpPr bwMode="auto">
            <a:xfrm>
              <a:off x="768" y="1392"/>
              <a:ext cx="3972" cy="1440"/>
              <a:chOff x="768" y="1392"/>
              <a:chExt cx="3972" cy="1440"/>
            </a:xfrm>
          </p:grpSpPr>
          <p:sp>
            <p:nvSpPr>
              <p:cNvPr id="33799" name="Rectangle 46"/>
              <p:cNvSpPr>
                <a:spLocks noChangeArrowheads="1"/>
              </p:cNvSpPr>
              <p:nvPr/>
            </p:nvSpPr>
            <p:spPr bwMode="auto">
              <a:xfrm>
                <a:off x="1968" y="1392"/>
                <a:ext cx="1632" cy="11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800" name="Group 47"/>
              <p:cNvGrpSpPr>
                <a:grpSpLocks/>
              </p:cNvGrpSpPr>
              <p:nvPr/>
            </p:nvGrpSpPr>
            <p:grpSpPr bwMode="auto">
              <a:xfrm>
                <a:off x="768" y="1488"/>
                <a:ext cx="3972" cy="1344"/>
                <a:chOff x="768" y="1488"/>
                <a:chExt cx="3972" cy="1344"/>
              </a:xfrm>
            </p:grpSpPr>
            <p:grpSp>
              <p:nvGrpSpPr>
                <p:cNvPr id="33801" name="Group 48"/>
                <p:cNvGrpSpPr>
                  <a:grpSpLocks/>
                </p:cNvGrpSpPr>
                <p:nvPr/>
              </p:nvGrpSpPr>
              <p:grpSpPr bwMode="auto">
                <a:xfrm>
                  <a:off x="768" y="1488"/>
                  <a:ext cx="3972" cy="1344"/>
                  <a:chOff x="768" y="1488"/>
                  <a:chExt cx="3972" cy="1344"/>
                </a:xfrm>
              </p:grpSpPr>
              <p:grpSp>
                <p:nvGrpSpPr>
                  <p:cNvPr id="33804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768" y="2352"/>
                    <a:ext cx="3972" cy="480"/>
                    <a:chOff x="768" y="2352"/>
                    <a:chExt cx="3972" cy="480"/>
                  </a:xfrm>
                </p:grpSpPr>
                <p:sp>
                  <p:nvSpPr>
                    <p:cNvPr id="33832" name="Line 5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68" y="2352"/>
                      <a:ext cx="1356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3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352"/>
                      <a:ext cx="1440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4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4" y="2352"/>
                      <a:ext cx="816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5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0" y="2352"/>
                      <a:ext cx="199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6" name="Line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44" y="2352"/>
                      <a:ext cx="240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7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4" y="2352"/>
                      <a:ext cx="504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8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6" y="2352"/>
                      <a:ext cx="1284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9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84" y="2352"/>
                      <a:ext cx="1488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4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2352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805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112" y="1488"/>
                    <a:ext cx="1344" cy="864"/>
                    <a:chOff x="2112" y="1488"/>
                    <a:chExt cx="1344" cy="864"/>
                  </a:xfrm>
                </p:grpSpPr>
                <p:grpSp>
                  <p:nvGrpSpPr>
                    <p:cNvPr id="33806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1488"/>
                      <a:ext cx="1248" cy="720"/>
                      <a:chOff x="2112" y="1488"/>
                      <a:chExt cx="1248" cy="720"/>
                    </a:xfrm>
                  </p:grpSpPr>
                  <p:sp>
                    <p:nvSpPr>
                      <p:cNvPr id="33818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112" y="1968"/>
                        <a:ext cx="24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819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72" y="1968"/>
                        <a:ext cx="288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3820" name="Group 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1488"/>
                        <a:ext cx="720" cy="480"/>
                        <a:chOff x="2352" y="1488"/>
                        <a:chExt cx="720" cy="480"/>
                      </a:xfrm>
                    </p:grpSpPr>
                    <p:grpSp>
                      <p:nvGrpSpPr>
                        <p:cNvPr id="33821" name="Group 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1488"/>
                          <a:ext cx="720" cy="336"/>
                          <a:chOff x="2352" y="1488"/>
                          <a:chExt cx="720" cy="336"/>
                        </a:xfrm>
                      </p:grpSpPr>
                      <p:sp>
                        <p:nvSpPr>
                          <p:cNvPr id="33829" name="Rectangle 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40" y="1488"/>
                            <a:ext cx="96" cy="144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3830" name="Line 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352" y="1632"/>
                            <a:ext cx="288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3831" name="Line 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736" y="1632"/>
                            <a:ext cx="336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3822" name="Group 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1824"/>
                          <a:ext cx="720" cy="144"/>
                          <a:chOff x="2352" y="1824"/>
                          <a:chExt cx="720" cy="144"/>
                        </a:xfrm>
                      </p:grpSpPr>
                      <p:grpSp>
                        <p:nvGrpSpPr>
                          <p:cNvPr id="33823" name="Group 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1824"/>
                            <a:ext cx="720" cy="144"/>
                            <a:chOff x="2160" y="1824"/>
                            <a:chExt cx="720" cy="144"/>
                          </a:xfrm>
                        </p:grpSpPr>
                        <p:sp>
                          <p:nvSpPr>
                            <p:cNvPr id="33826" name="Rectangle 7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84" y="1824"/>
                              <a:ext cx="96" cy="144"/>
                            </a:xfrm>
                            <a:prstGeom prst="rect">
                              <a:avLst/>
                            </a:prstGeom>
                            <a:solidFill>
                              <a:schemeClr val="folHlink"/>
                            </a:solidFill>
                            <a:ln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27" name="Rectangle 7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72" y="1824"/>
                              <a:ext cx="96" cy="144"/>
                            </a:xfrm>
                            <a:prstGeom prst="rect">
                              <a:avLst/>
                            </a:prstGeom>
                            <a:solidFill>
                              <a:schemeClr val="folHlink"/>
                            </a:solidFill>
                            <a:ln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28" name="Rectangle 7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60" y="1824"/>
                              <a:ext cx="96" cy="144"/>
                            </a:xfrm>
                            <a:prstGeom prst="rect">
                              <a:avLst/>
                            </a:prstGeom>
                            <a:solidFill>
                              <a:schemeClr val="folHlink"/>
                            </a:solidFill>
                            <a:ln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33824" name="Line 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448" y="1872"/>
                            <a:ext cx="21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3825" name="Line 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760" y="1872"/>
                            <a:ext cx="21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3807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2208"/>
                      <a:ext cx="1344" cy="144"/>
                      <a:chOff x="2112" y="2208"/>
                      <a:chExt cx="1344" cy="144"/>
                    </a:xfrm>
                  </p:grpSpPr>
                  <p:grpSp>
                    <p:nvGrpSpPr>
                      <p:cNvPr id="33808" name="Group 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2208"/>
                        <a:ext cx="1344" cy="144"/>
                        <a:chOff x="2112" y="2208"/>
                        <a:chExt cx="1344" cy="144"/>
                      </a:xfrm>
                    </p:grpSpPr>
                    <p:sp>
                      <p:nvSpPr>
                        <p:cNvPr id="33813" name="Rectangle 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0" y="2208"/>
                          <a:ext cx="96" cy="14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3814" name="Rectangle 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48" y="2208"/>
                          <a:ext cx="96" cy="14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3815" name="Rectangle 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6" y="2208"/>
                          <a:ext cx="96" cy="14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3816" name="Rectangle 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4" y="2208"/>
                          <a:ext cx="96" cy="14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3817" name="Rectangle 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12" y="2208"/>
                          <a:ext cx="96" cy="14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3809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256"/>
                        <a:ext cx="2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810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20" y="2256"/>
                        <a:ext cx="2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811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256"/>
                        <a:ext cx="2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812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44" y="2256"/>
                        <a:ext cx="2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pic>
              <p:nvPicPr>
                <p:cNvPr id="33802" name="Picture 86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30000"/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3615" y="1890"/>
                  <a:ext cx="561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803" name="Text Box 87"/>
                <p:cNvSpPr txBox="1">
                  <a:spLocks noChangeArrowheads="1"/>
                </p:cNvSpPr>
                <p:nvPr/>
              </p:nvSpPr>
              <p:spPr bwMode="auto">
                <a:xfrm rot="16200000" flipH="1">
                  <a:off x="3374" y="1918"/>
                  <a:ext cx="6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latin typeface="Franklin Gothic Medium" pitchFamily="34" charset="0"/>
                    </a:rPr>
                    <a:t>Segment 4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88392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ffectLst/>
              </a:rPr>
              <a:t>(Non-clustered) Local Index </a:t>
            </a:r>
            <a:endParaRPr lang="en-US" sz="1900" b="0" dirty="0">
              <a:effectLst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524000"/>
            <a:ext cx="7772400" cy="149542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 3" pitchFamily="18" charset="2"/>
              <a:buNone/>
            </a:pPr>
            <a:r>
              <a:rPr lang="en-US" smtClean="0">
                <a:latin typeface="Courier New" pitchFamily="49" charset="0"/>
              </a:rPr>
              <a:t>Create unique index ci_nkey_ckey </a:t>
            </a:r>
          </a:p>
          <a:p>
            <a:pPr eaLnBrk="1" hangingPunct="1">
              <a:spcBef>
                <a:spcPct val="10000"/>
              </a:spcBef>
              <a:buFont typeface="Wingdings 3" pitchFamily="18" charset="2"/>
              <a:buNone/>
            </a:pPr>
            <a:r>
              <a:rPr lang="en-US" smtClean="0">
                <a:latin typeface="Courier New" pitchFamily="49" charset="0"/>
              </a:rPr>
              <a:t>	on customer(c_nationkey, c_custkey)</a:t>
            </a:r>
          </a:p>
          <a:p>
            <a:pPr eaLnBrk="1" hangingPunct="1">
              <a:spcBef>
                <a:spcPct val="10000"/>
              </a:spcBef>
              <a:buFont typeface="Wingdings 3" pitchFamily="18" charset="2"/>
              <a:buNone/>
            </a:pPr>
            <a:r>
              <a:rPr lang="en-US" smtClean="0">
                <a:latin typeface="Courier New" pitchFamily="49" charset="0"/>
              </a:rPr>
              <a:t>	on segment4 local index 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609600" y="2819400"/>
            <a:ext cx="8434388" cy="3500438"/>
            <a:chOff x="624" y="1643"/>
            <a:chExt cx="5073" cy="1987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624" y="2718"/>
              <a:ext cx="1872" cy="816"/>
              <a:chOff x="624" y="2736"/>
              <a:chExt cx="1872" cy="816"/>
            </a:xfrm>
          </p:grpSpPr>
          <p:sp>
            <p:nvSpPr>
              <p:cNvPr id="34925" name="Rectangle 6"/>
              <p:cNvSpPr>
                <a:spLocks noChangeArrowheads="1"/>
              </p:cNvSpPr>
              <p:nvPr/>
            </p:nvSpPr>
            <p:spPr bwMode="auto">
              <a:xfrm>
                <a:off x="624" y="2736"/>
                <a:ext cx="1872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D168B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26" name="Group 7"/>
              <p:cNvGrpSpPr>
                <a:grpSpLocks/>
              </p:cNvGrpSpPr>
              <p:nvPr/>
            </p:nvGrpSpPr>
            <p:grpSpPr bwMode="auto">
              <a:xfrm>
                <a:off x="672" y="2832"/>
                <a:ext cx="1728" cy="144"/>
                <a:chOff x="672" y="2832"/>
                <a:chExt cx="1728" cy="144"/>
              </a:xfrm>
            </p:grpSpPr>
            <p:grpSp>
              <p:nvGrpSpPr>
                <p:cNvPr id="34932" name="Group 8"/>
                <p:cNvGrpSpPr>
                  <a:grpSpLocks/>
                </p:cNvGrpSpPr>
                <p:nvPr/>
              </p:nvGrpSpPr>
              <p:grpSpPr bwMode="auto">
                <a:xfrm>
                  <a:off x="672" y="2832"/>
                  <a:ext cx="816" cy="144"/>
                  <a:chOff x="720" y="2640"/>
                  <a:chExt cx="816" cy="144"/>
                </a:xfrm>
              </p:grpSpPr>
              <p:sp>
                <p:nvSpPr>
                  <p:cNvPr id="3493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4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4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4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640"/>
                    <a:ext cx="96" cy="144"/>
                  </a:xfrm>
                  <a:prstGeom prst="rect">
                    <a:avLst/>
                  </a:prstGeom>
                  <a:solidFill>
                    <a:srgbClr val="FFCC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933" name="Rectangle 14"/>
                <p:cNvSpPr>
                  <a:spLocks noChangeArrowheads="1"/>
                </p:cNvSpPr>
                <p:nvPr/>
              </p:nvSpPr>
              <p:spPr bwMode="auto">
                <a:xfrm>
                  <a:off x="1584" y="2832"/>
                  <a:ext cx="96" cy="144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Rectangle 15"/>
                <p:cNvSpPr>
                  <a:spLocks noChangeArrowheads="1"/>
                </p:cNvSpPr>
                <p:nvPr/>
              </p:nvSpPr>
              <p:spPr bwMode="auto">
                <a:xfrm>
                  <a:off x="1764" y="2832"/>
                  <a:ext cx="96" cy="144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Rectangle 16"/>
                <p:cNvSpPr>
                  <a:spLocks noChangeArrowheads="1"/>
                </p:cNvSpPr>
                <p:nvPr/>
              </p:nvSpPr>
              <p:spPr bwMode="auto">
                <a:xfrm>
                  <a:off x="1944" y="2832"/>
                  <a:ext cx="96" cy="144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Rectangle 17"/>
                <p:cNvSpPr>
                  <a:spLocks noChangeArrowheads="1"/>
                </p:cNvSpPr>
                <p:nvPr/>
              </p:nvSpPr>
              <p:spPr bwMode="auto">
                <a:xfrm>
                  <a:off x="2304" y="2832"/>
                  <a:ext cx="96" cy="144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Rectangle 18"/>
                <p:cNvSpPr>
                  <a:spLocks noChangeArrowheads="1"/>
                </p:cNvSpPr>
                <p:nvPr/>
              </p:nvSpPr>
              <p:spPr bwMode="auto">
                <a:xfrm>
                  <a:off x="2124" y="2832"/>
                  <a:ext cx="96" cy="144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927" name="Text Box 19"/>
              <p:cNvSpPr txBox="1">
                <a:spLocks noChangeArrowheads="1"/>
              </p:cNvSpPr>
              <p:nvPr/>
            </p:nvSpPr>
            <p:spPr bwMode="auto">
              <a:xfrm>
                <a:off x="1094" y="3072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1</a:t>
                </a:r>
              </a:p>
            </p:txBody>
          </p:sp>
          <p:grpSp>
            <p:nvGrpSpPr>
              <p:cNvPr id="34928" name="Group 20"/>
              <p:cNvGrpSpPr>
                <a:grpSpLocks/>
              </p:cNvGrpSpPr>
              <p:nvPr/>
            </p:nvGrpSpPr>
            <p:grpSpPr bwMode="auto">
              <a:xfrm>
                <a:off x="960" y="3285"/>
                <a:ext cx="960" cy="267"/>
                <a:chOff x="816" y="3552"/>
                <a:chExt cx="960" cy="267"/>
              </a:xfrm>
            </p:grpSpPr>
            <p:pic>
              <p:nvPicPr>
                <p:cNvPr id="34929" name="Picture 2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816" y="3552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30" name="Picture 2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52" y="3552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31" name="Picture 2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88" y="3552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4822" name="Group 24"/>
            <p:cNvGrpSpPr>
              <a:grpSpLocks/>
            </p:cNvGrpSpPr>
            <p:nvPr/>
          </p:nvGrpSpPr>
          <p:grpSpPr bwMode="auto">
            <a:xfrm>
              <a:off x="2832" y="2718"/>
              <a:ext cx="1056" cy="912"/>
              <a:chOff x="2832" y="2736"/>
              <a:chExt cx="1056" cy="912"/>
            </a:xfrm>
          </p:grpSpPr>
          <p:sp>
            <p:nvSpPr>
              <p:cNvPr id="34914" name="Rectangle 25"/>
              <p:cNvSpPr>
                <a:spLocks noChangeArrowheads="1"/>
              </p:cNvSpPr>
              <p:nvPr/>
            </p:nvSpPr>
            <p:spPr bwMode="auto">
              <a:xfrm>
                <a:off x="2832" y="2736"/>
                <a:ext cx="105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D168B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15" name="Group 26"/>
              <p:cNvGrpSpPr>
                <a:grpSpLocks/>
              </p:cNvGrpSpPr>
              <p:nvPr/>
            </p:nvGrpSpPr>
            <p:grpSpPr bwMode="auto">
              <a:xfrm>
                <a:off x="2928" y="2832"/>
                <a:ext cx="816" cy="144"/>
                <a:chOff x="720" y="2640"/>
                <a:chExt cx="816" cy="144"/>
              </a:xfrm>
            </p:grpSpPr>
            <p:sp>
              <p:nvSpPr>
                <p:cNvPr id="34920" name="Rectangle 27"/>
                <p:cNvSpPr>
                  <a:spLocks noChangeArrowheads="1"/>
                </p:cNvSpPr>
                <p:nvPr/>
              </p:nvSpPr>
              <p:spPr bwMode="auto">
                <a:xfrm>
                  <a:off x="72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Rectangle 28"/>
                <p:cNvSpPr>
                  <a:spLocks noChangeArrowheads="1"/>
                </p:cNvSpPr>
                <p:nvPr/>
              </p:nvSpPr>
              <p:spPr bwMode="auto">
                <a:xfrm>
                  <a:off x="90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" name="Rectangle 29"/>
                <p:cNvSpPr>
                  <a:spLocks noChangeArrowheads="1"/>
                </p:cNvSpPr>
                <p:nvPr/>
              </p:nvSpPr>
              <p:spPr bwMode="auto">
                <a:xfrm>
                  <a:off x="108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4" name="Rectangle 31"/>
                <p:cNvSpPr>
                  <a:spLocks noChangeArrowheads="1"/>
                </p:cNvSpPr>
                <p:nvPr/>
              </p:nvSpPr>
              <p:spPr bwMode="auto">
                <a:xfrm>
                  <a:off x="1260" y="2640"/>
                  <a:ext cx="96" cy="144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916" name="Text Box 32"/>
              <p:cNvSpPr txBox="1">
                <a:spLocks noChangeArrowheads="1"/>
              </p:cNvSpPr>
              <p:nvPr/>
            </p:nvSpPr>
            <p:spPr bwMode="auto">
              <a:xfrm>
                <a:off x="2992" y="3072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2</a:t>
                </a:r>
              </a:p>
            </p:txBody>
          </p:sp>
          <p:grpSp>
            <p:nvGrpSpPr>
              <p:cNvPr id="34917" name="Group 33"/>
              <p:cNvGrpSpPr>
                <a:grpSpLocks/>
              </p:cNvGrpSpPr>
              <p:nvPr/>
            </p:nvGrpSpPr>
            <p:grpSpPr bwMode="auto">
              <a:xfrm>
                <a:off x="3216" y="3285"/>
                <a:ext cx="384" cy="363"/>
                <a:chOff x="3072" y="3285"/>
                <a:chExt cx="384" cy="363"/>
              </a:xfrm>
            </p:grpSpPr>
            <p:pic>
              <p:nvPicPr>
                <p:cNvPr id="34918" name="Picture 3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072" y="3285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19" name="Picture 3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168" y="3381"/>
                  <a:ext cx="288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4823" name="Group 36"/>
            <p:cNvGrpSpPr>
              <a:grpSpLocks/>
            </p:cNvGrpSpPr>
            <p:nvPr/>
          </p:nvGrpSpPr>
          <p:grpSpPr bwMode="auto">
            <a:xfrm>
              <a:off x="4320" y="2718"/>
              <a:ext cx="768" cy="867"/>
              <a:chOff x="4320" y="2736"/>
              <a:chExt cx="768" cy="867"/>
            </a:xfrm>
          </p:grpSpPr>
          <p:sp>
            <p:nvSpPr>
              <p:cNvPr id="34907" name="Rectangle 37"/>
              <p:cNvSpPr>
                <a:spLocks noChangeArrowheads="1"/>
              </p:cNvSpPr>
              <p:nvPr/>
            </p:nvSpPr>
            <p:spPr bwMode="auto">
              <a:xfrm>
                <a:off x="4320" y="2736"/>
                <a:ext cx="76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D168B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08" name="Group 38"/>
              <p:cNvGrpSpPr>
                <a:grpSpLocks/>
              </p:cNvGrpSpPr>
              <p:nvPr/>
            </p:nvGrpSpPr>
            <p:grpSpPr bwMode="auto">
              <a:xfrm>
                <a:off x="4464" y="2832"/>
                <a:ext cx="456" cy="144"/>
                <a:chOff x="4512" y="2592"/>
                <a:chExt cx="456" cy="144"/>
              </a:xfrm>
            </p:grpSpPr>
            <p:sp>
              <p:nvSpPr>
                <p:cNvPr id="34911" name="Rectangle 39"/>
                <p:cNvSpPr>
                  <a:spLocks noChangeArrowheads="1"/>
                </p:cNvSpPr>
                <p:nvPr/>
              </p:nvSpPr>
              <p:spPr bwMode="auto">
                <a:xfrm>
                  <a:off x="4512" y="2592"/>
                  <a:ext cx="96" cy="14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" y="2592"/>
                  <a:ext cx="96" cy="14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Rectangle 41"/>
                <p:cNvSpPr>
                  <a:spLocks noChangeArrowheads="1"/>
                </p:cNvSpPr>
                <p:nvPr/>
              </p:nvSpPr>
              <p:spPr bwMode="auto">
                <a:xfrm>
                  <a:off x="4872" y="2592"/>
                  <a:ext cx="96" cy="14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909" name="Text Box 42"/>
              <p:cNvSpPr txBox="1">
                <a:spLocks noChangeArrowheads="1"/>
              </p:cNvSpPr>
              <p:nvPr/>
            </p:nvSpPr>
            <p:spPr bwMode="auto">
              <a:xfrm>
                <a:off x="4432" y="3072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3</a:t>
                </a:r>
              </a:p>
            </p:txBody>
          </p:sp>
          <p:pic>
            <p:nvPicPr>
              <p:cNvPr id="34910" name="Picture 4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12" y="3285"/>
                <a:ext cx="56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824" name="Rectangle 44"/>
            <p:cNvSpPr>
              <a:spLocks noChangeArrowheads="1"/>
            </p:cNvSpPr>
            <p:nvPr/>
          </p:nvSpPr>
          <p:spPr bwMode="auto">
            <a:xfrm>
              <a:off x="864" y="1662"/>
              <a:ext cx="436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25" name="Group 45"/>
            <p:cNvGrpSpPr>
              <a:grpSpLocks/>
            </p:cNvGrpSpPr>
            <p:nvPr/>
          </p:nvGrpSpPr>
          <p:grpSpPr bwMode="auto">
            <a:xfrm>
              <a:off x="768" y="1758"/>
              <a:ext cx="1632" cy="1056"/>
              <a:chOff x="768" y="1776"/>
              <a:chExt cx="1632" cy="1056"/>
            </a:xfrm>
          </p:grpSpPr>
          <p:grpSp>
            <p:nvGrpSpPr>
              <p:cNvPr id="34872" name="Group 46"/>
              <p:cNvGrpSpPr>
                <a:grpSpLocks/>
              </p:cNvGrpSpPr>
              <p:nvPr/>
            </p:nvGrpSpPr>
            <p:grpSpPr bwMode="auto">
              <a:xfrm>
                <a:off x="1048" y="1776"/>
                <a:ext cx="816" cy="768"/>
                <a:chOff x="2112" y="1488"/>
                <a:chExt cx="1344" cy="864"/>
              </a:xfrm>
            </p:grpSpPr>
            <p:grpSp>
              <p:nvGrpSpPr>
                <p:cNvPr id="34881" name="Group 47"/>
                <p:cNvGrpSpPr>
                  <a:grpSpLocks/>
                </p:cNvGrpSpPr>
                <p:nvPr/>
              </p:nvGrpSpPr>
              <p:grpSpPr bwMode="auto">
                <a:xfrm>
                  <a:off x="2112" y="1488"/>
                  <a:ext cx="1248" cy="720"/>
                  <a:chOff x="2112" y="1488"/>
                  <a:chExt cx="1248" cy="720"/>
                </a:xfrm>
              </p:grpSpPr>
              <p:sp>
                <p:nvSpPr>
                  <p:cNvPr id="34893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2" y="1968"/>
                    <a:ext cx="24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9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968"/>
                    <a:ext cx="28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4895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352" y="1488"/>
                    <a:ext cx="720" cy="480"/>
                    <a:chOff x="2352" y="1488"/>
                    <a:chExt cx="720" cy="480"/>
                  </a:xfrm>
                </p:grpSpPr>
                <p:grpSp>
                  <p:nvGrpSpPr>
                    <p:cNvPr id="34896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1488"/>
                      <a:ext cx="720" cy="336"/>
                      <a:chOff x="2352" y="1488"/>
                      <a:chExt cx="720" cy="336"/>
                    </a:xfrm>
                  </p:grpSpPr>
                  <p:sp>
                    <p:nvSpPr>
                      <p:cNvPr id="34904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40" y="1488"/>
                        <a:ext cx="96" cy="14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905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352" y="1632"/>
                        <a:ext cx="288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906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36" y="1632"/>
                        <a:ext cx="336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4897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1824"/>
                      <a:ext cx="720" cy="144"/>
                      <a:chOff x="2352" y="1824"/>
                      <a:chExt cx="720" cy="144"/>
                    </a:xfrm>
                  </p:grpSpPr>
                  <p:grpSp>
                    <p:nvGrpSpPr>
                      <p:cNvPr id="34898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1824"/>
                        <a:ext cx="720" cy="144"/>
                        <a:chOff x="2160" y="1824"/>
                        <a:chExt cx="720" cy="144"/>
                      </a:xfrm>
                    </p:grpSpPr>
                    <p:sp>
                      <p:nvSpPr>
                        <p:cNvPr id="34901" name="Rectangle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84" y="1824"/>
                          <a:ext cx="96" cy="14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4902" name="Rectangle 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72" y="1824"/>
                          <a:ext cx="96" cy="14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4903" name="Rectangle 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1824"/>
                          <a:ext cx="96" cy="14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4899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48" y="1872"/>
                        <a:ext cx="2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900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60" y="1872"/>
                        <a:ext cx="2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4882" name="Group 62"/>
                <p:cNvGrpSpPr>
                  <a:grpSpLocks/>
                </p:cNvGrpSpPr>
                <p:nvPr/>
              </p:nvGrpSpPr>
              <p:grpSpPr bwMode="auto">
                <a:xfrm>
                  <a:off x="2112" y="2208"/>
                  <a:ext cx="1344" cy="144"/>
                  <a:chOff x="2112" y="2208"/>
                  <a:chExt cx="1344" cy="144"/>
                </a:xfrm>
              </p:grpSpPr>
              <p:grpSp>
                <p:nvGrpSpPr>
                  <p:cNvPr id="3488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2112" y="2208"/>
                    <a:ext cx="1344" cy="144"/>
                    <a:chOff x="2112" y="2208"/>
                    <a:chExt cx="1344" cy="144"/>
                  </a:xfrm>
                </p:grpSpPr>
                <p:sp>
                  <p:nvSpPr>
                    <p:cNvPr id="34888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2208"/>
                      <a:ext cx="96" cy="14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89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" y="2208"/>
                      <a:ext cx="96" cy="14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90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14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91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4" y="2208"/>
                      <a:ext cx="96" cy="14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92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08"/>
                      <a:ext cx="96" cy="14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8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256"/>
                    <a:ext cx="21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56"/>
                    <a:ext cx="21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256"/>
                    <a:ext cx="21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144" y="2256"/>
                    <a:ext cx="21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873" name="Group 73"/>
              <p:cNvGrpSpPr>
                <a:grpSpLocks/>
              </p:cNvGrpSpPr>
              <p:nvPr/>
            </p:nvGrpSpPr>
            <p:grpSpPr bwMode="auto">
              <a:xfrm>
                <a:off x="768" y="2496"/>
                <a:ext cx="1632" cy="336"/>
                <a:chOff x="768" y="2496"/>
                <a:chExt cx="1632" cy="336"/>
              </a:xfrm>
            </p:grpSpPr>
            <p:sp>
              <p:nvSpPr>
                <p:cNvPr id="34874" name="Line 74"/>
                <p:cNvSpPr>
                  <a:spLocks noChangeShapeType="1"/>
                </p:cNvSpPr>
                <p:nvPr/>
              </p:nvSpPr>
              <p:spPr bwMode="auto">
                <a:xfrm>
                  <a:off x="1104" y="2496"/>
                  <a:ext cx="52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5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768" y="2544"/>
                  <a:ext cx="67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6" name="Line 76"/>
                <p:cNvSpPr>
                  <a:spLocks noChangeShapeType="1"/>
                </p:cNvSpPr>
                <p:nvPr/>
              </p:nvSpPr>
              <p:spPr bwMode="auto">
                <a:xfrm>
                  <a:off x="1296" y="2544"/>
                  <a:ext cx="48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7" name="Line 77"/>
                <p:cNvSpPr>
                  <a:spLocks noChangeShapeType="1"/>
                </p:cNvSpPr>
                <p:nvPr/>
              </p:nvSpPr>
              <p:spPr bwMode="auto">
                <a:xfrm>
                  <a:off x="1680" y="25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8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296" y="2544"/>
                  <a:ext cx="57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9" name="Line 79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91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0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056" y="2544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826" name="Group 81"/>
            <p:cNvGrpSpPr>
              <a:grpSpLocks/>
            </p:cNvGrpSpPr>
            <p:nvPr/>
          </p:nvGrpSpPr>
          <p:grpSpPr bwMode="auto">
            <a:xfrm>
              <a:off x="2928" y="1758"/>
              <a:ext cx="768" cy="1056"/>
              <a:chOff x="2928" y="1776"/>
              <a:chExt cx="768" cy="1056"/>
            </a:xfrm>
          </p:grpSpPr>
          <p:grpSp>
            <p:nvGrpSpPr>
              <p:cNvPr id="34844" name="Group 82"/>
              <p:cNvGrpSpPr>
                <a:grpSpLocks/>
              </p:cNvGrpSpPr>
              <p:nvPr/>
            </p:nvGrpSpPr>
            <p:grpSpPr bwMode="auto">
              <a:xfrm>
                <a:off x="2976" y="1776"/>
                <a:ext cx="627" cy="768"/>
                <a:chOff x="2976" y="1851"/>
                <a:chExt cx="627" cy="768"/>
              </a:xfrm>
            </p:grpSpPr>
            <p:grpSp>
              <p:nvGrpSpPr>
                <p:cNvPr id="34853" name="Group 83"/>
                <p:cNvGrpSpPr>
                  <a:grpSpLocks/>
                </p:cNvGrpSpPr>
                <p:nvPr/>
              </p:nvGrpSpPr>
              <p:grpSpPr bwMode="auto">
                <a:xfrm>
                  <a:off x="3168" y="1851"/>
                  <a:ext cx="240" cy="309"/>
                  <a:chOff x="3168" y="1851"/>
                  <a:chExt cx="240" cy="309"/>
                </a:xfrm>
              </p:grpSpPr>
              <p:sp>
                <p:nvSpPr>
                  <p:cNvPr id="3486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249" y="1851"/>
                    <a:ext cx="58" cy="12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0" name="Line 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8" y="1979"/>
                    <a:ext cx="81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307" y="1979"/>
                    <a:ext cx="101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854" name="Group 87"/>
                <p:cNvGrpSpPr>
                  <a:grpSpLocks/>
                </p:cNvGrpSpPr>
                <p:nvPr/>
              </p:nvGrpSpPr>
              <p:grpSpPr bwMode="auto">
                <a:xfrm>
                  <a:off x="3176" y="2150"/>
                  <a:ext cx="242" cy="129"/>
                  <a:chOff x="3176" y="2150"/>
                  <a:chExt cx="242" cy="129"/>
                </a:xfrm>
              </p:grpSpPr>
              <p:sp>
                <p:nvSpPr>
                  <p:cNvPr id="3486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150"/>
                    <a:ext cx="58" cy="12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6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2151"/>
                    <a:ext cx="58" cy="12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6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229" y="2194"/>
                    <a:ext cx="1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855" name="Group 91"/>
                <p:cNvGrpSpPr>
                  <a:grpSpLocks/>
                </p:cNvGrpSpPr>
                <p:nvPr/>
              </p:nvGrpSpPr>
              <p:grpSpPr bwMode="auto">
                <a:xfrm>
                  <a:off x="2976" y="2256"/>
                  <a:ext cx="627" cy="363"/>
                  <a:chOff x="2976" y="2256"/>
                  <a:chExt cx="627" cy="363"/>
                </a:xfrm>
              </p:grpSpPr>
              <p:sp>
                <p:nvSpPr>
                  <p:cNvPr id="34856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24" y="2256"/>
                    <a:ext cx="146" cy="2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7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256"/>
                    <a:ext cx="175" cy="2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4858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2976" y="2491"/>
                    <a:ext cx="627" cy="128"/>
                    <a:chOff x="3117" y="2491"/>
                    <a:chExt cx="627" cy="128"/>
                  </a:xfrm>
                </p:grpSpPr>
                <p:sp>
                  <p:nvSpPr>
                    <p:cNvPr id="34859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6" y="2491"/>
                      <a:ext cx="58" cy="12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0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2491"/>
                      <a:ext cx="59" cy="12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1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7" y="2491"/>
                      <a:ext cx="58" cy="12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2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17" y="2491"/>
                      <a:ext cx="59" cy="12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3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6" y="2534"/>
                      <a:ext cx="13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4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5" y="2534"/>
                      <a:ext cx="13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5" y="2534"/>
                      <a:ext cx="13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4845" name="Group 102"/>
              <p:cNvGrpSpPr>
                <a:grpSpLocks/>
              </p:cNvGrpSpPr>
              <p:nvPr/>
            </p:nvGrpSpPr>
            <p:grpSpPr bwMode="auto">
              <a:xfrm>
                <a:off x="2928" y="2496"/>
                <a:ext cx="768" cy="336"/>
                <a:chOff x="2928" y="2496"/>
                <a:chExt cx="768" cy="336"/>
              </a:xfrm>
            </p:grpSpPr>
            <p:sp>
              <p:nvSpPr>
                <p:cNvPr id="3484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168" y="2544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2928" y="2544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05"/>
                <p:cNvSpPr>
                  <a:spLocks noChangeShapeType="1"/>
                </p:cNvSpPr>
                <p:nvPr/>
              </p:nvSpPr>
              <p:spPr bwMode="auto">
                <a:xfrm>
                  <a:off x="3024" y="2544"/>
                  <a:ext cx="48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06"/>
                <p:cNvSpPr>
                  <a:spLocks noChangeShapeType="1"/>
                </p:cNvSpPr>
                <p:nvPr/>
              </p:nvSpPr>
              <p:spPr bwMode="auto">
                <a:xfrm>
                  <a:off x="3216" y="2544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07"/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504" y="2544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024" y="2496"/>
                  <a:ext cx="52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827" name="Group 110"/>
            <p:cNvGrpSpPr>
              <a:grpSpLocks/>
            </p:cNvGrpSpPr>
            <p:nvPr/>
          </p:nvGrpSpPr>
          <p:grpSpPr bwMode="auto">
            <a:xfrm>
              <a:off x="5136" y="1643"/>
              <a:ext cx="561" cy="942"/>
              <a:chOff x="5136" y="1643"/>
              <a:chExt cx="561" cy="942"/>
            </a:xfrm>
          </p:grpSpPr>
          <p:sp>
            <p:nvSpPr>
              <p:cNvPr id="34842" name="Text Box 111"/>
              <p:cNvSpPr txBox="1">
                <a:spLocks noChangeArrowheads="1"/>
              </p:cNvSpPr>
              <p:nvPr/>
            </p:nvSpPr>
            <p:spPr bwMode="auto">
              <a:xfrm rot="-5400000">
                <a:off x="5006" y="1869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Franklin Gothic Medium" pitchFamily="34" charset="0"/>
                  </a:rPr>
                  <a:t>Segment 4</a:t>
                </a:r>
              </a:p>
            </p:txBody>
          </p:sp>
          <p:pic>
            <p:nvPicPr>
              <p:cNvPr id="34843" name="Picture 112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30000"/>
                <a:grayscl/>
              </a:blip>
              <a:srcRect/>
              <a:stretch>
                <a:fillRect/>
              </a:stretch>
            </p:blipFill>
            <p:spPr bwMode="auto">
              <a:xfrm>
                <a:off x="5136" y="2267"/>
                <a:ext cx="56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828" name="Group 113"/>
            <p:cNvGrpSpPr>
              <a:grpSpLocks/>
            </p:cNvGrpSpPr>
            <p:nvPr/>
          </p:nvGrpSpPr>
          <p:grpSpPr bwMode="auto">
            <a:xfrm>
              <a:off x="4455" y="2093"/>
              <a:ext cx="438" cy="729"/>
              <a:chOff x="4455" y="2093"/>
              <a:chExt cx="438" cy="729"/>
            </a:xfrm>
          </p:grpSpPr>
          <p:sp>
            <p:nvSpPr>
              <p:cNvPr id="34829" name="Rectangle 114"/>
              <p:cNvSpPr>
                <a:spLocks noChangeArrowheads="1"/>
              </p:cNvSpPr>
              <p:nvPr/>
            </p:nvSpPr>
            <p:spPr bwMode="auto">
              <a:xfrm>
                <a:off x="4644" y="2093"/>
                <a:ext cx="58" cy="1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0" name="Line 115"/>
              <p:cNvSpPr>
                <a:spLocks noChangeShapeType="1"/>
              </p:cNvSpPr>
              <p:nvPr/>
            </p:nvSpPr>
            <p:spPr bwMode="auto">
              <a:xfrm>
                <a:off x="4672" y="2214"/>
                <a:ext cx="1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1" name="Rectangle 116"/>
              <p:cNvSpPr>
                <a:spLocks noChangeArrowheads="1"/>
              </p:cNvSpPr>
              <p:nvPr/>
            </p:nvSpPr>
            <p:spPr bwMode="auto">
              <a:xfrm>
                <a:off x="4834" y="2398"/>
                <a:ext cx="59" cy="1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2" name="Rectangle 117"/>
              <p:cNvSpPr>
                <a:spLocks noChangeArrowheads="1"/>
              </p:cNvSpPr>
              <p:nvPr/>
            </p:nvSpPr>
            <p:spPr bwMode="auto">
              <a:xfrm>
                <a:off x="4645" y="2398"/>
                <a:ext cx="58" cy="1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3" name="Rectangle 118"/>
              <p:cNvSpPr>
                <a:spLocks noChangeArrowheads="1"/>
              </p:cNvSpPr>
              <p:nvPr/>
            </p:nvSpPr>
            <p:spPr bwMode="auto">
              <a:xfrm>
                <a:off x="4455" y="2398"/>
                <a:ext cx="59" cy="1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4" name="Line 119"/>
              <p:cNvSpPr>
                <a:spLocks noChangeShapeType="1"/>
              </p:cNvSpPr>
              <p:nvPr/>
            </p:nvSpPr>
            <p:spPr bwMode="auto">
              <a:xfrm>
                <a:off x="4514" y="2441"/>
                <a:ext cx="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5" name="Line 120"/>
              <p:cNvSpPr>
                <a:spLocks noChangeShapeType="1"/>
              </p:cNvSpPr>
              <p:nvPr/>
            </p:nvSpPr>
            <p:spPr bwMode="auto">
              <a:xfrm>
                <a:off x="4703" y="2441"/>
                <a:ext cx="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6" name="Line 121"/>
              <p:cNvSpPr>
                <a:spLocks noChangeShapeType="1"/>
              </p:cNvSpPr>
              <p:nvPr/>
            </p:nvSpPr>
            <p:spPr bwMode="auto">
              <a:xfrm>
                <a:off x="4484" y="2518"/>
                <a:ext cx="364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7" name="Line 122"/>
              <p:cNvSpPr>
                <a:spLocks noChangeShapeType="1"/>
              </p:cNvSpPr>
              <p:nvPr/>
            </p:nvSpPr>
            <p:spPr bwMode="auto">
              <a:xfrm flipH="1">
                <a:off x="4508" y="2526"/>
                <a:ext cx="172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8" name="Line 123"/>
              <p:cNvSpPr>
                <a:spLocks noChangeShapeType="1"/>
              </p:cNvSpPr>
              <p:nvPr/>
            </p:nvSpPr>
            <p:spPr bwMode="auto">
              <a:xfrm flipH="1">
                <a:off x="4704" y="2518"/>
                <a:ext cx="164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9" name="Line 124"/>
              <p:cNvSpPr>
                <a:spLocks noChangeShapeType="1"/>
              </p:cNvSpPr>
              <p:nvPr/>
            </p:nvSpPr>
            <p:spPr bwMode="auto">
              <a:xfrm>
                <a:off x="4680" y="2526"/>
                <a:ext cx="16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0" name="Line 125"/>
              <p:cNvSpPr>
                <a:spLocks noChangeShapeType="1"/>
              </p:cNvSpPr>
              <p:nvPr/>
            </p:nvSpPr>
            <p:spPr bwMode="auto">
              <a:xfrm flipH="1">
                <a:off x="4465" y="2216"/>
                <a:ext cx="188" cy="1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1" name="Line 126"/>
              <p:cNvSpPr>
                <a:spLocks noChangeShapeType="1"/>
              </p:cNvSpPr>
              <p:nvPr/>
            </p:nvSpPr>
            <p:spPr bwMode="auto">
              <a:xfrm>
                <a:off x="4704" y="2224"/>
                <a:ext cx="155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7149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0" dirty="0">
                <a:effectLst/>
              </a:rPr>
              <a:t>Performance Enhancement Through Partitioned Index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04250" cy="1666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Increased concurrency through multiple index access points.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mtClean="0"/>
              <a:t> Reduced root page contention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Index size adjusted according to the number of rows in each partition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Fewer index pages searched for smaller partitions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343400" y="3490913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724400" y="3251200"/>
            <a:ext cx="3785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  </a:t>
            </a:r>
            <a:r>
              <a:rPr lang="en-US" b="1" dirty="0" smtClean="0"/>
              <a:t>15.x </a:t>
            </a:r>
            <a:r>
              <a:rPr lang="en-US" sz="1600" b="1" dirty="0"/>
              <a:t>Local Index on partitioned table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3400" y="3273425"/>
            <a:ext cx="3382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Pre-15.0 with unpartitioned index</a:t>
            </a: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2133600" y="3567113"/>
            <a:ext cx="960438" cy="1295400"/>
            <a:chOff x="1344" y="1968"/>
            <a:chExt cx="605" cy="816"/>
          </a:xfrm>
        </p:grpSpPr>
        <p:grpSp>
          <p:nvGrpSpPr>
            <p:cNvPr id="35871" name="Group 8"/>
            <p:cNvGrpSpPr>
              <a:grpSpLocks/>
            </p:cNvGrpSpPr>
            <p:nvPr/>
          </p:nvGrpSpPr>
          <p:grpSpPr bwMode="auto">
            <a:xfrm>
              <a:off x="1344" y="2448"/>
              <a:ext cx="599" cy="336"/>
              <a:chOff x="1344" y="2448"/>
              <a:chExt cx="599" cy="336"/>
            </a:xfrm>
          </p:grpSpPr>
          <p:sp>
            <p:nvSpPr>
              <p:cNvPr id="35878" name="Line 9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9" name="Text Box 10"/>
              <p:cNvSpPr txBox="1">
                <a:spLocks noChangeArrowheads="1"/>
              </p:cNvSpPr>
              <p:nvPr/>
            </p:nvSpPr>
            <p:spPr bwMode="auto">
              <a:xfrm>
                <a:off x="1392" y="2545"/>
                <a:ext cx="5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Query A</a:t>
                </a:r>
              </a:p>
            </p:txBody>
          </p:sp>
        </p:grpSp>
        <p:grpSp>
          <p:nvGrpSpPr>
            <p:cNvPr id="35872" name="Group 11"/>
            <p:cNvGrpSpPr>
              <a:grpSpLocks/>
            </p:cNvGrpSpPr>
            <p:nvPr/>
          </p:nvGrpSpPr>
          <p:grpSpPr bwMode="auto">
            <a:xfrm>
              <a:off x="1344" y="2208"/>
              <a:ext cx="605" cy="288"/>
              <a:chOff x="1344" y="2208"/>
              <a:chExt cx="605" cy="288"/>
            </a:xfrm>
          </p:grpSpPr>
          <p:sp>
            <p:nvSpPr>
              <p:cNvPr id="35876" name="Line 12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Text Box 13"/>
              <p:cNvSpPr txBox="1">
                <a:spLocks noChangeArrowheads="1"/>
              </p:cNvSpPr>
              <p:nvPr/>
            </p:nvSpPr>
            <p:spPr bwMode="auto">
              <a:xfrm>
                <a:off x="1392" y="2257"/>
                <a:ext cx="557" cy="19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FF9900"/>
                    </a:solidFill>
                  </a:rPr>
                  <a:t>Query B</a:t>
                </a:r>
              </a:p>
            </p:txBody>
          </p:sp>
        </p:grpSp>
        <p:grpSp>
          <p:nvGrpSpPr>
            <p:cNvPr id="35873" name="Group 14"/>
            <p:cNvGrpSpPr>
              <a:grpSpLocks/>
            </p:cNvGrpSpPr>
            <p:nvPr/>
          </p:nvGrpSpPr>
          <p:grpSpPr bwMode="auto">
            <a:xfrm>
              <a:off x="1344" y="1968"/>
              <a:ext cx="599" cy="288"/>
              <a:chOff x="1344" y="1968"/>
              <a:chExt cx="599" cy="288"/>
            </a:xfrm>
          </p:grpSpPr>
          <p:sp>
            <p:nvSpPr>
              <p:cNvPr id="35874" name="Line 15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Text Box 16"/>
              <p:cNvSpPr txBox="1">
                <a:spLocks noChangeArrowheads="1"/>
              </p:cNvSpPr>
              <p:nvPr/>
            </p:nvSpPr>
            <p:spPr bwMode="auto">
              <a:xfrm>
                <a:off x="1392" y="2017"/>
                <a:ext cx="5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CC3300"/>
                    </a:solidFill>
                  </a:rPr>
                  <a:t>Query C</a:t>
                </a:r>
                <a:endParaRPr lang="en-US" sz="1400" b="1"/>
              </a:p>
            </p:txBody>
          </p:sp>
        </p:grpSp>
      </p:grpSp>
      <p:sp>
        <p:nvSpPr>
          <p:cNvPr id="35848" name="Rectangle 17"/>
          <p:cNvSpPr>
            <a:spLocks noChangeArrowheads="1"/>
          </p:cNvSpPr>
          <p:nvPr/>
        </p:nvSpPr>
        <p:spPr bwMode="auto">
          <a:xfrm>
            <a:off x="838200" y="6157913"/>
            <a:ext cx="25908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4D4D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58" name="Text Box 18"/>
          <p:cNvSpPr txBox="1">
            <a:spLocks noChangeArrowheads="1"/>
          </p:cNvSpPr>
          <p:nvPr/>
        </p:nvSpPr>
        <p:spPr bwMode="auto">
          <a:xfrm>
            <a:off x="1104900" y="6091238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hlink"/>
                </a:solidFill>
              </a:rPr>
              <a:t>Unpartitioned Table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35850" name="AutoShape 19"/>
          <p:cNvSpPr>
            <a:spLocks noChangeArrowheads="1"/>
          </p:cNvSpPr>
          <p:nvPr/>
        </p:nvSpPr>
        <p:spPr bwMode="auto">
          <a:xfrm>
            <a:off x="990600" y="4862513"/>
            <a:ext cx="2362200" cy="1219200"/>
          </a:xfrm>
          <a:prstGeom prst="triangle">
            <a:avLst>
              <a:gd name="adj" fmla="val 50000"/>
            </a:avLst>
          </a:prstGeom>
          <a:solidFill>
            <a:srgbClr val="B3CCE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Franklin Gothic Medium" pitchFamily="34" charset="0"/>
            </a:endParaRPr>
          </a:p>
        </p:txBody>
      </p:sp>
      <p:sp>
        <p:nvSpPr>
          <p:cNvPr id="35851" name="Rectangle 20"/>
          <p:cNvSpPr>
            <a:spLocks noChangeArrowheads="1"/>
          </p:cNvSpPr>
          <p:nvPr/>
        </p:nvSpPr>
        <p:spPr bwMode="auto">
          <a:xfrm>
            <a:off x="5029200" y="6081713"/>
            <a:ext cx="10668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4D4D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21"/>
          <p:cNvSpPr>
            <a:spLocks noChangeArrowheads="1"/>
          </p:cNvSpPr>
          <p:nvPr/>
        </p:nvSpPr>
        <p:spPr bwMode="auto">
          <a:xfrm>
            <a:off x="6324600" y="6081713"/>
            <a:ext cx="10668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4D4D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22"/>
          <p:cNvSpPr>
            <a:spLocks noChangeArrowheads="1"/>
          </p:cNvSpPr>
          <p:nvPr/>
        </p:nvSpPr>
        <p:spPr bwMode="auto">
          <a:xfrm>
            <a:off x="7543800" y="6081713"/>
            <a:ext cx="10668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4D4D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63" name="Text Box 23"/>
          <p:cNvSpPr txBox="1">
            <a:spLocks noChangeArrowheads="1"/>
          </p:cNvSpPr>
          <p:nvPr/>
        </p:nvSpPr>
        <p:spPr bwMode="auto">
          <a:xfrm>
            <a:off x="5916613" y="6013450"/>
            <a:ext cx="1833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hlink"/>
                </a:solidFill>
              </a:rPr>
              <a:t>Partitioned Table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35855" name="Line 24"/>
          <p:cNvSpPr>
            <a:spLocks noChangeShapeType="1"/>
          </p:cNvSpPr>
          <p:nvPr/>
        </p:nvSpPr>
        <p:spPr bwMode="auto">
          <a:xfrm>
            <a:off x="5562600" y="4176713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25"/>
          <p:cNvSpPr txBox="1">
            <a:spLocks noChangeArrowheads="1"/>
          </p:cNvSpPr>
          <p:nvPr/>
        </p:nvSpPr>
        <p:spPr bwMode="auto">
          <a:xfrm>
            <a:off x="5562600" y="4102100"/>
            <a:ext cx="874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Query A</a:t>
            </a:r>
          </a:p>
        </p:txBody>
      </p:sp>
      <p:sp>
        <p:nvSpPr>
          <p:cNvPr id="35857" name="Line 26"/>
          <p:cNvSpPr>
            <a:spLocks noChangeShapeType="1"/>
          </p:cNvSpPr>
          <p:nvPr/>
        </p:nvSpPr>
        <p:spPr bwMode="auto">
          <a:xfrm>
            <a:off x="6858000" y="4176713"/>
            <a:ext cx="0" cy="7620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27"/>
          <p:cNvSpPr txBox="1">
            <a:spLocks noChangeArrowheads="1"/>
          </p:cNvSpPr>
          <p:nvPr/>
        </p:nvSpPr>
        <p:spPr bwMode="auto">
          <a:xfrm>
            <a:off x="6781800" y="4025900"/>
            <a:ext cx="884238" cy="3143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</a:rPr>
              <a:t>Query B</a:t>
            </a:r>
          </a:p>
        </p:txBody>
      </p:sp>
      <p:sp>
        <p:nvSpPr>
          <p:cNvPr id="35859" name="Line 28"/>
          <p:cNvSpPr>
            <a:spLocks noChangeShapeType="1"/>
          </p:cNvSpPr>
          <p:nvPr/>
        </p:nvSpPr>
        <p:spPr bwMode="auto">
          <a:xfrm>
            <a:off x="8116888" y="4176713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29"/>
          <p:cNvSpPr txBox="1">
            <a:spLocks noChangeArrowheads="1"/>
          </p:cNvSpPr>
          <p:nvPr/>
        </p:nvSpPr>
        <p:spPr bwMode="auto">
          <a:xfrm>
            <a:off x="8116888" y="4102100"/>
            <a:ext cx="874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3300"/>
                </a:solidFill>
              </a:rPr>
              <a:t>Query C</a:t>
            </a:r>
            <a:endParaRPr lang="en-US" sz="1400" b="1"/>
          </a:p>
        </p:txBody>
      </p:sp>
      <p:sp>
        <p:nvSpPr>
          <p:cNvPr id="35861" name="AutoShape 30"/>
          <p:cNvSpPr>
            <a:spLocks noChangeArrowheads="1"/>
          </p:cNvSpPr>
          <p:nvPr/>
        </p:nvSpPr>
        <p:spPr bwMode="auto">
          <a:xfrm>
            <a:off x="5038725" y="4938713"/>
            <a:ext cx="1057275" cy="914400"/>
          </a:xfrm>
          <a:prstGeom prst="triangle">
            <a:avLst>
              <a:gd name="adj" fmla="val 50000"/>
            </a:avLst>
          </a:prstGeom>
          <a:solidFill>
            <a:srgbClr val="B3CCE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Franklin Gothic Medium" pitchFamily="34" charset="0"/>
            </a:endParaRPr>
          </a:p>
        </p:txBody>
      </p:sp>
      <p:sp>
        <p:nvSpPr>
          <p:cNvPr id="35862" name="AutoShape 31"/>
          <p:cNvSpPr>
            <a:spLocks noChangeArrowheads="1"/>
          </p:cNvSpPr>
          <p:nvPr/>
        </p:nvSpPr>
        <p:spPr bwMode="auto">
          <a:xfrm>
            <a:off x="6334125" y="4938713"/>
            <a:ext cx="1057275" cy="914400"/>
          </a:xfrm>
          <a:prstGeom prst="triangle">
            <a:avLst>
              <a:gd name="adj" fmla="val 50000"/>
            </a:avLst>
          </a:prstGeom>
          <a:solidFill>
            <a:srgbClr val="B3CCE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Franklin Gothic Medium" pitchFamily="34" charset="0"/>
            </a:endParaRPr>
          </a:p>
        </p:txBody>
      </p:sp>
      <p:sp>
        <p:nvSpPr>
          <p:cNvPr id="35863" name="AutoShape 32"/>
          <p:cNvSpPr>
            <a:spLocks noChangeArrowheads="1"/>
          </p:cNvSpPr>
          <p:nvPr/>
        </p:nvSpPr>
        <p:spPr bwMode="auto">
          <a:xfrm>
            <a:off x="7553325" y="4938713"/>
            <a:ext cx="1057275" cy="914400"/>
          </a:xfrm>
          <a:prstGeom prst="triangle">
            <a:avLst>
              <a:gd name="adj" fmla="val 50000"/>
            </a:avLst>
          </a:prstGeom>
          <a:solidFill>
            <a:srgbClr val="B3CCE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Franklin Gothic Medium" pitchFamily="34" charset="0"/>
            </a:endParaRPr>
          </a:p>
        </p:txBody>
      </p:sp>
      <p:sp>
        <p:nvSpPr>
          <p:cNvPr id="1034273" name="Text Box 33"/>
          <p:cNvSpPr txBox="1">
            <a:spLocks noChangeArrowheads="1"/>
          </p:cNvSpPr>
          <p:nvPr/>
        </p:nvSpPr>
        <p:spPr bwMode="auto">
          <a:xfrm>
            <a:off x="5978525" y="5241925"/>
            <a:ext cx="1833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FF0000"/>
                </a:solidFill>
              </a:rPr>
              <a:t>Partitioned Index</a:t>
            </a:r>
            <a:endParaRPr lang="en-US" sz="1600" b="1"/>
          </a:p>
        </p:txBody>
      </p:sp>
      <p:sp>
        <p:nvSpPr>
          <p:cNvPr id="35865" name="Freeform 34"/>
          <p:cNvSpPr>
            <a:spLocks/>
          </p:cNvSpPr>
          <p:nvPr/>
        </p:nvSpPr>
        <p:spPr bwMode="auto">
          <a:xfrm>
            <a:off x="1949450" y="4899025"/>
            <a:ext cx="246063" cy="1154113"/>
          </a:xfrm>
          <a:custGeom>
            <a:avLst/>
            <a:gdLst>
              <a:gd name="T0" fmla="*/ 2147483647 w 152"/>
              <a:gd name="T1" fmla="*/ 0 h 912"/>
              <a:gd name="T2" fmla="*/ 0 w 152"/>
              <a:gd name="T3" fmla="*/ 2147483647 h 912"/>
              <a:gd name="T4" fmla="*/ 2147483647 w 152"/>
              <a:gd name="T5" fmla="*/ 2147483647 h 912"/>
              <a:gd name="T6" fmla="*/ 2147483647 w 152"/>
              <a:gd name="T7" fmla="*/ 2147483647 h 912"/>
              <a:gd name="T8" fmla="*/ 2147483647 w 152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"/>
              <a:gd name="T16" fmla="*/ 0 h 912"/>
              <a:gd name="T17" fmla="*/ 152 w 152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" h="912">
                <a:moveTo>
                  <a:pt x="144" y="0"/>
                </a:moveTo>
                <a:cubicBezTo>
                  <a:pt x="72" y="196"/>
                  <a:pt x="0" y="392"/>
                  <a:pt x="0" y="480"/>
                </a:cubicBezTo>
                <a:cubicBezTo>
                  <a:pt x="0" y="568"/>
                  <a:pt x="136" y="480"/>
                  <a:pt x="144" y="528"/>
                </a:cubicBezTo>
                <a:cubicBezTo>
                  <a:pt x="152" y="576"/>
                  <a:pt x="56" y="704"/>
                  <a:pt x="48" y="768"/>
                </a:cubicBezTo>
                <a:cubicBezTo>
                  <a:pt x="40" y="832"/>
                  <a:pt x="68" y="872"/>
                  <a:pt x="96" y="91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Freeform 35"/>
          <p:cNvSpPr>
            <a:spLocks/>
          </p:cNvSpPr>
          <p:nvPr/>
        </p:nvSpPr>
        <p:spPr bwMode="auto">
          <a:xfrm>
            <a:off x="5483225" y="5006975"/>
            <a:ext cx="85725" cy="777875"/>
          </a:xfrm>
          <a:custGeom>
            <a:avLst/>
            <a:gdLst>
              <a:gd name="T0" fmla="*/ 2147483647 w 152"/>
              <a:gd name="T1" fmla="*/ 0 h 912"/>
              <a:gd name="T2" fmla="*/ 0 w 152"/>
              <a:gd name="T3" fmla="*/ 2147483647 h 912"/>
              <a:gd name="T4" fmla="*/ 2147483647 w 152"/>
              <a:gd name="T5" fmla="*/ 2147483647 h 912"/>
              <a:gd name="T6" fmla="*/ 2147483647 w 152"/>
              <a:gd name="T7" fmla="*/ 2147483647 h 912"/>
              <a:gd name="T8" fmla="*/ 2147483647 w 152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"/>
              <a:gd name="T16" fmla="*/ 0 h 912"/>
              <a:gd name="T17" fmla="*/ 152 w 152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" h="912">
                <a:moveTo>
                  <a:pt x="144" y="0"/>
                </a:moveTo>
                <a:cubicBezTo>
                  <a:pt x="72" y="196"/>
                  <a:pt x="0" y="392"/>
                  <a:pt x="0" y="480"/>
                </a:cubicBezTo>
                <a:cubicBezTo>
                  <a:pt x="0" y="568"/>
                  <a:pt x="136" y="480"/>
                  <a:pt x="144" y="528"/>
                </a:cubicBezTo>
                <a:cubicBezTo>
                  <a:pt x="152" y="576"/>
                  <a:pt x="56" y="704"/>
                  <a:pt x="48" y="768"/>
                </a:cubicBezTo>
                <a:cubicBezTo>
                  <a:pt x="40" y="832"/>
                  <a:pt x="68" y="872"/>
                  <a:pt x="96" y="91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36"/>
          <p:cNvSpPr txBox="1">
            <a:spLocks noChangeArrowheads="1"/>
          </p:cNvSpPr>
          <p:nvPr/>
        </p:nvSpPr>
        <p:spPr bwMode="auto">
          <a:xfrm>
            <a:off x="2914650" y="4930775"/>
            <a:ext cx="2170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33CC"/>
                </a:solidFill>
              </a:rPr>
              <a:t>Shorter Access Path</a:t>
            </a:r>
          </a:p>
        </p:txBody>
      </p:sp>
      <p:sp>
        <p:nvSpPr>
          <p:cNvPr id="35868" name="Line 37"/>
          <p:cNvSpPr>
            <a:spLocks noChangeShapeType="1"/>
          </p:cNvSpPr>
          <p:nvPr/>
        </p:nvSpPr>
        <p:spPr bwMode="auto">
          <a:xfrm flipH="1">
            <a:off x="2249488" y="5232400"/>
            <a:ext cx="1103312" cy="261938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9" name="Line 38"/>
          <p:cNvSpPr>
            <a:spLocks noChangeShapeType="1"/>
          </p:cNvSpPr>
          <p:nvPr/>
        </p:nvSpPr>
        <p:spPr bwMode="auto">
          <a:xfrm>
            <a:off x="4854575" y="5224463"/>
            <a:ext cx="536575" cy="1905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Text Box 39"/>
          <p:cNvSpPr txBox="1">
            <a:spLocks noChangeArrowheads="1"/>
          </p:cNvSpPr>
          <p:nvPr/>
        </p:nvSpPr>
        <p:spPr bwMode="auto">
          <a:xfrm>
            <a:off x="1071563" y="5546725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Unpartitioned Index</a:t>
            </a:r>
          </a:p>
        </p:txBody>
      </p:sp>
    </p:spTree>
    <p:extLst>
      <p:ext uri="{BB962C8B-B14F-4D97-AF65-F5344CB8AC3E}">
        <p14:creationId xmlns:p14="http://schemas.microsoft.com/office/powerpoint/2010/main" val="42929729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Uniqueness may not be enforceable!!!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If you partition a table by keys other than the pkey columns, duplicate key values may be inserted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ASE will warn you of this when you partition the table</a:t>
            </a:r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ffectLst/>
              </a:rPr>
              <a:t>Local Indexes vs. Unique Indexes</a:t>
            </a:r>
          </a:p>
        </p:txBody>
      </p:sp>
      <p:sp>
        <p:nvSpPr>
          <p:cNvPr id="1036292" name="Rectangle 4"/>
          <p:cNvSpPr>
            <a:spLocks noChangeArrowheads="1"/>
          </p:cNvSpPr>
          <p:nvPr/>
        </p:nvSpPr>
        <p:spPr bwMode="auto">
          <a:xfrm>
            <a:off x="1203325" y="5430838"/>
            <a:ext cx="10668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</a:p>
        </p:txBody>
      </p:sp>
      <p:sp>
        <p:nvSpPr>
          <p:cNvPr id="1036293" name="Rectangle 5"/>
          <p:cNvSpPr>
            <a:spLocks noChangeArrowheads="1"/>
          </p:cNvSpPr>
          <p:nvPr/>
        </p:nvSpPr>
        <p:spPr bwMode="auto">
          <a:xfrm>
            <a:off x="3914775" y="5430838"/>
            <a:ext cx="10668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NY</a:t>
            </a:r>
          </a:p>
        </p:txBody>
      </p:sp>
      <p:sp>
        <p:nvSpPr>
          <p:cNvPr id="1036294" name="Rectangle 6"/>
          <p:cNvSpPr>
            <a:spLocks noChangeArrowheads="1"/>
          </p:cNvSpPr>
          <p:nvPr/>
        </p:nvSpPr>
        <p:spPr bwMode="auto">
          <a:xfrm>
            <a:off x="6664325" y="5430838"/>
            <a:ext cx="10668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TX</a:t>
            </a:r>
          </a:p>
        </p:txBody>
      </p:sp>
      <p:sp>
        <p:nvSpPr>
          <p:cNvPr id="1036295" name="Text Box 7"/>
          <p:cNvSpPr txBox="1">
            <a:spLocks noChangeArrowheads="1"/>
          </p:cNvSpPr>
          <p:nvPr/>
        </p:nvSpPr>
        <p:spPr bwMode="auto">
          <a:xfrm>
            <a:off x="1828800" y="5943600"/>
            <a:ext cx="5357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hlink"/>
                </a:solidFill>
              </a:rPr>
              <a:t>Partitioned Table by State (</a:t>
            </a:r>
            <a:r>
              <a:rPr lang="en-US" sz="2000" b="1" dirty="0" err="1">
                <a:solidFill>
                  <a:schemeClr val="hlink"/>
                </a:solidFill>
              </a:rPr>
              <a:t>pkey</a:t>
            </a:r>
            <a:r>
              <a:rPr lang="en-US" sz="2000" b="1" dirty="0">
                <a:solidFill>
                  <a:schemeClr val="hlink"/>
                </a:solidFill>
              </a:rPr>
              <a:t> is </a:t>
            </a:r>
            <a:r>
              <a:rPr lang="en-US" sz="2000" b="1" dirty="0" err="1">
                <a:solidFill>
                  <a:schemeClr val="hlink"/>
                </a:solidFill>
              </a:rPr>
              <a:t>cust_id</a:t>
            </a:r>
            <a:r>
              <a:rPr lang="en-US" sz="2000" b="1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736725" y="3614738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297" name="Text Box 9"/>
          <p:cNvSpPr txBox="1">
            <a:spLocks noChangeArrowheads="1"/>
          </p:cNvSpPr>
          <p:nvPr/>
        </p:nvSpPr>
        <p:spPr bwMode="auto">
          <a:xfrm>
            <a:off x="400050" y="3048000"/>
            <a:ext cx="2701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Insert table (cust_id, state, …)</a:t>
            </a:r>
          </a:p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values (12345,'CA', …)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473575" y="3614738"/>
            <a:ext cx="0" cy="7620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299" name="Text Box 11"/>
          <p:cNvSpPr txBox="1">
            <a:spLocks noChangeArrowheads="1"/>
          </p:cNvSpPr>
          <p:nvPr/>
        </p:nvSpPr>
        <p:spPr bwMode="auto">
          <a:xfrm>
            <a:off x="3124200" y="3048000"/>
            <a:ext cx="2711450" cy="527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table (cust_id, state, …)</a:t>
            </a:r>
          </a:p>
          <a:p>
            <a:pPr>
              <a:defRPr/>
            </a:pPr>
            <a:r>
              <a:rPr lang="en-U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values (12345,'NY', …)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7199313" y="3614738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301" name="Text Box 13"/>
          <p:cNvSpPr txBox="1">
            <a:spLocks noChangeArrowheads="1"/>
          </p:cNvSpPr>
          <p:nvPr/>
        </p:nvSpPr>
        <p:spPr bwMode="auto">
          <a:xfrm>
            <a:off x="5827713" y="3048000"/>
            <a:ext cx="2701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table (cust_id, state, …)</a:t>
            </a:r>
          </a:p>
          <a:p>
            <a:pPr>
              <a:defRPr/>
            </a:pPr>
            <a:r>
              <a:rPr lang="en-US" sz="1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values (12345,'TX', …)</a:t>
            </a:r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1212850" y="4376738"/>
            <a:ext cx="1057275" cy="914400"/>
          </a:xfrm>
          <a:prstGeom prst="triangle">
            <a:avLst>
              <a:gd name="adj" fmla="val 50000"/>
            </a:avLst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B7A8A"/>
            </a:prstShdw>
          </a:effectLst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Franklin Gothic Medium" pitchFamily="34" charset="0"/>
            </a:endParaRPr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3943350" y="4376738"/>
            <a:ext cx="1057275" cy="914400"/>
          </a:xfrm>
          <a:prstGeom prst="triangle">
            <a:avLst>
              <a:gd name="adj" fmla="val 50000"/>
            </a:avLst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B7A8A"/>
            </a:prstShdw>
          </a:effectLst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Franklin Gothic Medium" pitchFamily="34" charset="0"/>
            </a:endParaRPr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6673850" y="4376738"/>
            <a:ext cx="1057275" cy="914400"/>
          </a:xfrm>
          <a:prstGeom prst="triangle">
            <a:avLst>
              <a:gd name="adj" fmla="val 50000"/>
            </a:avLst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B7A8A"/>
            </a:prstShdw>
          </a:effectLst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Franklin Gothic Medium" pitchFamily="34" charset="0"/>
            </a:endParaRPr>
          </a:p>
        </p:txBody>
      </p:sp>
      <p:sp>
        <p:nvSpPr>
          <p:cNvPr id="1036305" name="Text Box 17"/>
          <p:cNvSpPr txBox="1">
            <a:spLocks noChangeArrowheads="1"/>
          </p:cNvSpPr>
          <p:nvPr/>
        </p:nvSpPr>
        <p:spPr bwMode="auto">
          <a:xfrm>
            <a:off x="2533650" y="4699000"/>
            <a:ext cx="386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</a:rPr>
              <a:t>Local Index (Partitioned by State) </a:t>
            </a:r>
          </a:p>
        </p:txBody>
      </p:sp>
      <p:sp>
        <p:nvSpPr>
          <p:cNvPr id="36882" name="Freeform 18"/>
          <p:cNvSpPr>
            <a:spLocks/>
          </p:cNvSpPr>
          <p:nvPr/>
        </p:nvSpPr>
        <p:spPr bwMode="auto">
          <a:xfrm>
            <a:off x="1657350" y="4445000"/>
            <a:ext cx="85725" cy="777875"/>
          </a:xfrm>
          <a:custGeom>
            <a:avLst/>
            <a:gdLst>
              <a:gd name="T0" fmla="*/ 2147483647 w 152"/>
              <a:gd name="T1" fmla="*/ 0 h 912"/>
              <a:gd name="T2" fmla="*/ 0 w 152"/>
              <a:gd name="T3" fmla="*/ 2147483647 h 912"/>
              <a:gd name="T4" fmla="*/ 2147483647 w 152"/>
              <a:gd name="T5" fmla="*/ 2147483647 h 912"/>
              <a:gd name="T6" fmla="*/ 2147483647 w 152"/>
              <a:gd name="T7" fmla="*/ 2147483647 h 912"/>
              <a:gd name="T8" fmla="*/ 2147483647 w 152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"/>
              <a:gd name="T16" fmla="*/ 0 h 912"/>
              <a:gd name="T17" fmla="*/ 152 w 152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" h="912">
                <a:moveTo>
                  <a:pt x="144" y="0"/>
                </a:moveTo>
                <a:cubicBezTo>
                  <a:pt x="72" y="196"/>
                  <a:pt x="0" y="392"/>
                  <a:pt x="0" y="480"/>
                </a:cubicBezTo>
                <a:cubicBezTo>
                  <a:pt x="0" y="568"/>
                  <a:pt x="136" y="480"/>
                  <a:pt x="144" y="528"/>
                </a:cubicBezTo>
                <a:cubicBezTo>
                  <a:pt x="152" y="576"/>
                  <a:pt x="56" y="704"/>
                  <a:pt x="48" y="768"/>
                </a:cubicBezTo>
                <a:cubicBezTo>
                  <a:pt x="40" y="832"/>
                  <a:pt x="68" y="872"/>
                  <a:pt x="96" y="91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1028700" y="4662488"/>
            <a:ext cx="536575" cy="1905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46063" y="4352925"/>
            <a:ext cx="1290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Access path</a:t>
            </a:r>
          </a:p>
        </p:txBody>
      </p:sp>
    </p:spTree>
    <p:extLst>
      <p:ext uri="{BB962C8B-B14F-4D97-AF65-F5344CB8AC3E}">
        <p14:creationId xmlns:p14="http://schemas.microsoft.com/office/powerpoint/2010/main" val="229329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b="1" smtClean="0"/>
              <a:t>Why does ASE Just warn vs. enforce?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Originally table is unpartitioned with indexes 7 levels deep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Now, partition on state</a:t>
            </a:r>
          </a:p>
          <a:p>
            <a:pPr lvl="2" eaLnBrk="1" hangingPunct="1"/>
            <a:r>
              <a:rPr lang="en-US" sz="1800" smtClean="0"/>
              <a:t>Assume 10 partitions</a:t>
            </a:r>
          </a:p>
          <a:p>
            <a:pPr lvl="2" eaLnBrk="1" hangingPunct="1"/>
            <a:r>
              <a:rPr lang="en-US" sz="1800" smtClean="0"/>
              <a:t>Assume now each index is only 3 levels deep</a:t>
            </a:r>
          </a:p>
          <a:p>
            <a:pPr lvl="2" eaLnBrk="1" hangingPunct="1"/>
            <a:r>
              <a:rPr lang="en-US" sz="1800" smtClean="0"/>
              <a:t>Unique enforcement now requires 30 (10x3) I/O's vs. 7</a:t>
            </a:r>
          </a:p>
          <a:p>
            <a:pPr lvl="2" eaLnBrk="1" hangingPunct="1"/>
            <a:r>
              <a:rPr lang="en-US" sz="1800" smtClean="0"/>
              <a:t>Unique enforcement would block partition specific maintenance</a:t>
            </a:r>
          </a:p>
          <a:p>
            <a:pPr eaLnBrk="1" hangingPunct="1"/>
            <a:r>
              <a:rPr lang="en-US" sz="1800" b="1" smtClean="0"/>
              <a:t>What's the Work-Around?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Create unique/pkey indexes as nonclustered global indexes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mtClean="0"/>
              <a:t>Other indexes can still be local – helping insert speeds.</a:t>
            </a:r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>
                <a:effectLst/>
              </a:rPr>
              <a:t>Local Indexes vs. Unique Indexes</a:t>
            </a:r>
          </a:p>
        </p:txBody>
      </p:sp>
    </p:spTree>
    <p:extLst>
      <p:ext uri="{BB962C8B-B14F-4D97-AF65-F5344CB8AC3E}">
        <p14:creationId xmlns:p14="http://schemas.microsoft.com/office/powerpoint/2010/main" val="2729258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534400" cy="45259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1800" smtClean="0"/>
              <a:t>The optimizer uses indexes to improve query performance when possible</a:t>
            </a:r>
          </a:p>
          <a:p>
            <a:pPr eaLnBrk="1" hangingPunct="1">
              <a:spcAft>
                <a:spcPts val="600"/>
              </a:spcAft>
            </a:pPr>
            <a:r>
              <a:rPr lang="en-US" sz="1800" smtClean="0"/>
              <a:t>Watch out for improvised SARGs</a:t>
            </a:r>
          </a:p>
          <a:p>
            <a:pPr eaLnBrk="1" hangingPunct="1">
              <a:spcAft>
                <a:spcPts val="600"/>
              </a:spcAft>
            </a:pPr>
            <a:r>
              <a:rPr lang="en-US" sz="1800" smtClean="0"/>
              <a:t>Queries with OR may require a table scan</a:t>
            </a:r>
          </a:p>
          <a:p>
            <a:pPr eaLnBrk="1" hangingPunct="1">
              <a:spcAft>
                <a:spcPts val="600"/>
              </a:spcAft>
            </a:pPr>
            <a:r>
              <a:rPr lang="en-US" sz="1800" smtClean="0"/>
              <a:t>Try to take advantage of covered queries</a:t>
            </a:r>
          </a:p>
          <a:p>
            <a:pPr eaLnBrk="1" hangingPunct="1">
              <a:spcAft>
                <a:spcPts val="600"/>
              </a:spcAft>
            </a:pPr>
            <a:r>
              <a:rPr lang="en-US" sz="1800" smtClean="0"/>
              <a:t>Be careful when forcing an index</a:t>
            </a:r>
          </a:p>
          <a:p>
            <a:pPr eaLnBrk="1" hangingPunct="1">
              <a:spcAft>
                <a:spcPts val="600"/>
              </a:spcAft>
            </a:pPr>
            <a:r>
              <a:rPr lang="en-US" sz="1800" smtClean="0"/>
              <a:t>Partition allows large tables to be broken into usable pieces</a:t>
            </a:r>
          </a:p>
          <a:p>
            <a:pPr eaLnBrk="1" hangingPunct="1"/>
            <a:r>
              <a:rPr lang="en-US" sz="1800" smtClean="0"/>
              <a:t>Partition Strategies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b="1" i="1" smtClean="0">
                <a:solidFill>
                  <a:schemeClr val="hlink"/>
                </a:solidFill>
              </a:rPr>
              <a:t>Hash partitioning</a:t>
            </a:r>
            <a:r>
              <a:rPr lang="en-US" i="1" smtClean="0">
                <a:solidFill>
                  <a:schemeClr val="hlink"/>
                </a:solidFill>
              </a:rPr>
              <a:t> (</a:t>
            </a:r>
            <a:r>
              <a:rPr lang="en-US" smtClean="0"/>
              <a:t>determines the partition assignment for each row</a:t>
            </a:r>
          </a:p>
          <a:p>
            <a:pPr lvl="1" eaLnBrk="1" hangingPunct="1">
              <a:spcBef>
                <a:spcPts val="1200"/>
              </a:spcBef>
            </a:pPr>
            <a:r>
              <a:rPr lang="en-US" b="1" i="1" smtClean="0">
                <a:solidFill>
                  <a:schemeClr val="hlink"/>
                </a:solidFill>
              </a:rPr>
              <a:t>List Partitioning</a:t>
            </a:r>
            <a:r>
              <a:rPr lang="en-US" smtClean="0"/>
              <a:t> supplied values for each partition</a:t>
            </a:r>
          </a:p>
          <a:p>
            <a:pPr lvl="1" eaLnBrk="1" hangingPunct="1"/>
            <a:r>
              <a:rPr lang="en-US" b="1" i="1" smtClean="0">
                <a:solidFill>
                  <a:schemeClr val="hlink"/>
                </a:solidFill>
              </a:rPr>
              <a:t>Range Partitioning</a:t>
            </a:r>
            <a:r>
              <a:rPr lang="en-US" smtClean="0"/>
              <a:t> compares key columns within a set lower and upper bound for each partition</a:t>
            </a:r>
          </a:p>
          <a:p>
            <a:pPr lvl="1" eaLnBrk="1" hangingPunct="1"/>
            <a:r>
              <a:rPr lang="en-US" b="1" i="1" smtClean="0">
                <a:solidFill>
                  <a:schemeClr val="hlink"/>
                </a:solidFill>
              </a:rPr>
              <a:t>Round-robin partitioning</a:t>
            </a:r>
            <a:r>
              <a:rPr lang="en-US" smtClean="0"/>
              <a:t> – randomly assigned rows to partitions so that each partition contains equal number of rows (default)</a:t>
            </a:r>
          </a:p>
          <a:p>
            <a:pPr eaLnBrk="1" hangingPunct="1"/>
            <a:endParaRPr lang="en-US" sz="1800" smtClean="0"/>
          </a:p>
          <a:p>
            <a:pPr lvl="1" eaLnBrk="1" hangingPunct="1">
              <a:spcAft>
                <a:spcPts val="600"/>
              </a:spcAft>
            </a:pPr>
            <a:endParaRPr lang="en-US" smtClean="0"/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67600" y="6408738"/>
            <a:ext cx="1546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65277EB4-FB7E-4AE1-8E71-C4243424267E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Function-based indexes permit indexes based upon derived values in multiple columns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Function-based indexes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6 - </a:t>
            </a:r>
            <a:fld id="{1A1878C9-B2A3-4C2A-A9E8-EAE79BE618A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19200" y="2895600"/>
            <a:ext cx="6032421" cy="707886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Create index </a:t>
            </a:r>
            <a:r>
              <a:rPr lang="en-US" sz="2000" dirty="0" err="1" smtClean="0">
                <a:latin typeface="Courier New" pitchFamily="49" charset="0"/>
              </a:rPr>
              <a:t>nci</a:t>
            </a:r>
            <a:r>
              <a:rPr lang="en-US" sz="2000" dirty="0" smtClean="0">
                <a:latin typeface="Courier New" pitchFamily="49" charset="0"/>
              </a:rPr>
              <a:t> on</a:t>
            </a:r>
          </a:p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phone_numbers</a:t>
            </a:r>
            <a:r>
              <a:rPr lang="en-US" sz="2000" dirty="0" smtClean="0">
                <a:latin typeface="Courier New" pitchFamily="49" charset="0"/>
              </a:rPr>
              <a:t> (substring(phone,4,7))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179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590800"/>
          </a:xfrm>
        </p:spPr>
        <p:txBody>
          <a:bodyPr/>
          <a:lstStyle/>
          <a:p>
            <a:pPr marL="452438" indent="-342900" eaLnBrk="1" hangingPunct="1">
              <a:spcBef>
                <a:spcPts val="575"/>
              </a:spcBef>
              <a:buFont typeface="Lucida Sans Unicode" pitchFamily="34" charset="0"/>
              <a:buAutoNum type="arabicPeriod"/>
            </a:pPr>
            <a:r>
              <a:rPr lang="en-US" sz="1600" smtClean="0"/>
              <a:t>Use showplan to observe what ranges of values tend to use an index versus a table scan to resolve this query</a:t>
            </a:r>
          </a:p>
          <a:p>
            <a:pPr marL="452438" indent="-342900" eaLnBrk="1" hangingPunct="1">
              <a:spcBef>
                <a:spcPts val="575"/>
              </a:spcBef>
              <a:buFont typeface="Lucida Sans Unicode" pitchFamily="34" charset="0"/>
              <a:buAutoNum type="arabicPeriod"/>
            </a:pPr>
            <a:r>
              <a:rPr lang="en-US" sz="1600" smtClean="0"/>
              <a:t>Now declare variables @low and @high and see whether variations in the values are reflected in the optimization</a:t>
            </a:r>
          </a:p>
          <a:p>
            <a:pPr marL="452438" indent="-342900" eaLnBrk="1" hangingPunct="1">
              <a:spcBef>
                <a:spcPts val="575"/>
              </a:spcBef>
              <a:buFont typeface="Lucida Sans Unicode" pitchFamily="34" charset="0"/>
              <a:buAutoNum type="arabicPeriod"/>
            </a:pPr>
            <a:r>
              <a:rPr lang="en-US" sz="1600" smtClean="0"/>
              <a:t>Does it make any difference if you do this in a stored procedure?</a:t>
            </a:r>
          </a:p>
          <a:p>
            <a:pPr marL="452438" indent="-342900" eaLnBrk="1" hangingPunct="1">
              <a:spcBef>
                <a:spcPts val="575"/>
              </a:spcBef>
              <a:buFont typeface="Lucida Sans Unicode" pitchFamily="34" charset="0"/>
              <a:buAutoNum type="arabicPeriod"/>
            </a:pPr>
            <a:r>
              <a:rPr lang="en-US" sz="1600" smtClean="0"/>
              <a:t>Use set statistics io to track reads with various ranges, then force use of the index / scan technique and track the query statistics. Can you outguess the optimizer?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408738"/>
            <a:ext cx="9366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A8F98CD7-4048-4D26-902C-3A68310D3B6B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Lab 6.1: Indexes </a:t>
            </a:r>
            <a:r>
              <a:rPr lang="en-US" b="0" dirty="0" err="1" smtClean="0">
                <a:effectLst/>
              </a:rPr>
              <a:t>vs</a:t>
            </a:r>
            <a:r>
              <a:rPr lang="en-US" b="0" dirty="0" smtClean="0">
                <a:effectLst/>
              </a:rPr>
              <a:t> Table Scans</a:t>
            </a: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2286000" y="4648200"/>
            <a:ext cx="4454525" cy="1009650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max(id) </a:t>
            </a:r>
          </a:p>
          <a:p>
            <a:r>
              <a:rPr lang="en-US" sz="2000">
                <a:latin typeface="Courier New" pitchFamily="49" charset="0"/>
              </a:rPr>
              <a:t>from pt_tx_NCamount</a:t>
            </a:r>
          </a:p>
          <a:p>
            <a:r>
              <a:rPr lang="en-US" sz="2000">
                <a:latin typeface="Courier New" pitchFamily="49" charset="0"/>
              </a:rPr>
              <a:t>where amount between ? and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6300" y="2209800"/>
            <a:ext cx="7391400" cy="25146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b="0" dirty="0" smtClean="0">
                <a:solidFill>
                  <a:schemeClr val="tx1"/>
                </a:solidFill>
                <a:effectLst/>
              </a:rPr>
              <a:t>Let’s take a few questions</a:t>
            </a:r>
            <a:br>
              <a:rPr lang="en-US" sz="3200" b="0" dirty="0" smtClean="0">
                <a:solidFill>
                  <a:schemeClr val="tx1"/>
                </a:solidFill>
                <a:effectLst/>
              </a:rPr>
            </a:br>
            <a:r>
              <a:rPr lang="en-US" sz="3200" b="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3200" b="0" dirty="0" smtClean="0">
                <a:solidFill>
                  <a:schemeClr val="tx1"/>
                </a:solidFill>
                <a:effectLst/>
              </a:rPr>
            </a:br>
            <a:r>
              <a:rPr lang="en-US" sz="4000" b="0" dirty="0" smtClean="0">
                <a:solidFill>
                  <a:schemeClr val="tx1"/>
                </a:solidFill>
                <a:effectLst/>
              </a:rPr>
              <a:t>Jeff </a:t>
            </a:r>
            <a:r>
              <a:rPr lang="en-US" sz="4000" b="0" dirty="0" smtClean="0">
                <a:solidFill>
                  <a:schemeClr val="tx1"/>
                </a:solidFill>
                <a:effectLst/>
              </a:rPr>
              <a:t>Garbus</a:t>
            </a:r>
            <a:br>
              <a:rPr lang="en-US" sz="4000" b="0" dirty="0" smtClean="0">
                <a:solidFill>
                  <a:schemeClr val="tx1"/>
                </a:solidFill>
                <a:effectLst/>
              </a:rPr>
            </a:br>
            <a:r>
              <a:rPr lang="en-US" sz="3200" b="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3200" b="0" dirty="0" smtClean="0">
                <a:solidFill>
                  <a:schemeClr val="tx1"/>
                </a:solidFill>
                <a:effectLst/>
              </a:rPr>
            </a:br>
            <a:r>
              <a:rPr lang="en-US" sz="3200" b="0" dirty="0" smtClean="0">
                <a:solidFill>
                  <a:schemeClr val="tx1"/>
                </a:solidFill>
                <a:effectLst/>
              </a:rPr>
              <a:t>jeff@soaringeagle.biz</a:t>
            </a:r>
            <a:br>
              <a:rPr lang="en-US" sz="3200" b="0" dirty="0" smtClean="0">
                <a:solidFill>
                  <a:schemeClr val="tx1"/>
                </a:solidFill>
                <a:effectLst/>
              </a:rPr>
            </a:br>
            <a:r>
              <a:rPr lang="en-US" sz="3200" b="0" dirty="0" smtClean="0">
                <a:solidFill>
                  <a:schemeClr val="tx1"/>
                </a:solidFill>
                <a:effectLst/>
              </a:rPr>
              <a:t>813. 641.3434</a:t>
            </a:r>
            <a:endParaRPr lang="en-US" sz="32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91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09700" y="304800"/>
            <a:ext cx="64389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en-US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70576"/>
            <a:ext cx="3657600" cy="14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7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391400" y="6408738"/>
            <a:ext cx="1622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4060849D-36F2-4C35-8CDA-F8E3739DE7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Table Scans Continued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105400" y="2057400"/>
            <a:ext cx="2809875" cy="4000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SHOWPLAN OUTPUT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1295400" y="1219200"/>
            <a:ext cx="6629400" cy="501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QUERY PLAN FOR STATEMENT 1 (at line 1).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    STEP 1</a:t>
            </a:r>
          </a:p>
          <a:p>
            <a:r>
              <a:rPr lang="en-US" sz="1600"/>
              <a:t>        The type of query is SELECT.</a:t>
            </a:r>
          </a:p>
          <a:p>
            <a:endParaRPr lang="en-US" sz="1600"/>
          </a:p>
          <a:p>
            <a:r>
              <a:rPr lang="en-US" sz="1600"/>
              <a:t>	2 operator(s) under root</a:t>
            </a:r>
          </a:p>
          <a:p>
            <a:endParaRPr lang="en-US" sz="1600"/>
          </a:p>
          <a:p>
            <a:r>
              <a:rPr lang="en-US" sz="1600"/>
              <a:t>       |ROOT:EMIT Operator</a:t>
            </a:r>
          </a:p>
          <a:p>
            <a:r>
              <a:rPr lang="en-US" sz="1600"/>
              <a:t>       |</a:t>
            </a:r>
          </a:p>
          <a:p>
            <a:r>
              <a:rPr lang="en-US" sz="1600"/>
              <a:t>       |   |RESTRICT Operator</a:t>
            </a:r>
          </a:p>
          <a:p>
            <a:r>
              <a:rPr lang="en-US" sz="1600"/>
              <a:t>       |   |</a:t>
            </a:r>
          </a:p>
          <a:p>
            <a:r>
              <a:rPr lang="en-US" sz="1600"/>
              <a:t>       |   |   |SCAN Operator</a:t>
            </a:r>
          </a:p>
          <a:p>
            <a:r>
              <a:rPr lang="en-US" sz="1600"/>
              <a:t>       |   |   |  FROM TABLE</a:t>
            </a:r>
          </a:p>
          <a:p>
            <a:r>
              <a:rPr lang="en-US" sz="1600"/>
              <a:t>       |   |   |  pt_tx</a:t>
            </a:r>
          </a:p>
          <a:p>
            <a:r>
              <a:rPr lang="en-US" sz="1600"/>
              <a:t>       |   |   |  Table Scan.</a:t>
            </a:r>
          </a:p>
          <a:p>
            <a:r>
              <a:rPr lang="en-US" sz="1600"/>
              <a:t>       |   |   |  Forward Scan.</a:t>
            </a:r>
          </a:p>
          <a:p>
            <a:r>
              <a:rPr lang="en-US" sz="1600"/>
              <a:t>       |   |   |  Positioning at start of table.</a:t>
            </a:r>
          </a:p>
          <a:p>
            <a:r>
              <a:rPr lang="en-US" sz="1600"/>
              <a:t>       |   |   |  Using I/O Size 16 Kbytes for data pages.</a:t>
            </a:r>
          </a:p>
          <a:p>
            <a:r>
              <a:rPr lang="en-US" sz="1600"/>
              <a:t>       |   |   |  With LRU Buffer Replacement Strategy for data pages.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495800" y="2819400"/>
            <a:ext cx="3352800" cy="307975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>
                <a:latin typeface="Courier New" pitchFamily="49" charset="0"/>
              </a:rPr>
              <a:t>select * from pt_tx where 1=2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0" y="0"/>
            <a:ext cx="5619750" cy="681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391400" y="6408738"/>
            <a:ext cx="16224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6 - </a:t>
            </a:r>
            <a:fld id="{98ADF1F7-E78F-4BF1-818F-729AFB44ABB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b="0" dirty="0" smtClean="0">
                <a:effectLst/>
              </a:rPr>
              <a:t>Table Scans </a:t>
            </a:r>
            <a:br>
              <a:rPr lang="en-US" b="0" dirty="0" smtClean="0">
                <a:effectLst/>
              </a:rPr>
            </a:br>
            <a:endParaRPr lang="en-US" b="0" dirty="0" smtClean="0">
              <a:effectLst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648200" y="0"/>
            <a:ext cx="2997200" cy="338138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50000">
                <a:srgbClr val="3B0000"/>
              </a:gs>
              <a:gs pos="100000">
                <a:srgbClr val="800000"/>
              </a:gs>
            </a:gsLst>
            <a:lin ang="5400000" scaled="1"/>
          </a:gra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bg1"/>
                </a:solidFill>
                <a:latin typeface="Arial" pitchFamily="34" charset="0"/>
              </a:rPr>
              <a:t>DBCC TRACEON (3604, 302,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3352800" cy="307975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>
                <a:latin typeface="Courier New" pitchFamily="49" charset="0"/>
              </a:rPr>
              <a:t>select * from pt_tx where 1=2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9513</TotalTime>
  <Words>5101</Words>
  <Application>Microsoft Office PowerPoint</Application>
  <PresentationFormat>On-screen Show (4:3)</PresentationFormat>
  <Paragraphs>941</Paragraphs>
  <Slides>79</Slides>
  <Notes>78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Concourse</vt:lpstr>
      <vt:lpstr>Sybase Adaptive Server Advanced SQL Programming and Optimization</vt:lpstr>
      <vt:lpstr>Acknowledgements</vt:lpstr>
      <vt:lpstr>About Soaring Eagle</vt:lpstr>
      <vt:lpstr>Single - Table Optimization</vt:lpstr>
      <vt:lpstr>Adaptive Server Search Techniques</vt:lpstr>
      <vt:lpstr>Table Scans</vt:lpstr>
      <vt:lpstr>Table Scans</vt:lpstr>
      <vt:lpstr>Table Scans Continued</vt:lpstr>
      <vt:lpstr>Table Scans  </vt:lpstr>
      <vt:lpstr>Table Scan Output: SELECT</vt:lpstr>
      <vt:lpstr>Table Scan Output: SELECT</vt:lpstr>
      <vt:lpstr>Table Scan Output: UPDATE </vt:lpstr>
      <vt:lpstr>Table Scan Output: UPDATE </vt:lpstr>
      <vt:lpstr>Optimization vs. Execution</vt:lpstr>
      <vt:lpstr>Optimization vs. Execution</vt:lpstr>
      <vt:lpstr>Optimization vs. Execution</vt:lpstr>
      <vt:lpstr>Optimization vs. Execution</vt:lpstr>
      <vt:lpstr>Optimization vs. Execution</vt:lpstr>
      <vt:lpstr>Optimization vs. Execution  Continued</vt:lpstr>
      <vt:lpstr>Index Selection</vt:lpstr>
      <vt:lpstr>Index Types</vt:lpstr>
      <vt:lpstr>Index Types</vt:lpstr>
      <vt:lpstr>Clustered Index Mechanism</vt:lpstr>
      <vt:lpstr>Nonclustered Index Mechanism</vt:lpstr>
      <vt:lpstr>Clustered vs. Nonclustered</vt:lpstr>
      <vt:lpstr>Primary Key vs. Clustering vs. Nonclustering</vt:lpstr>
      <vt:lpstr>Optimizer Selection Criteria</vt:lpstr>
      <vt:lpstr>SARG Matching</vt:lpstr>
      <vt:lpstr>SARG Matching (Continued)</vt:lpstr>
      <vt:lpstr>Using Indexes</vt:lpstr>
      <vt:lpstr>Using Indexes</vt:lpstr>
      <vt:lpstr>Index Covering</vt:lpstr>
      <vt:lpstr>Index Covering Continued</vt:lpstr>
      <vt:lpstr>Index Selection Examples</vt:lpstr>
      <vt:lpstr>CI vs. NCI</vt:lpstr>
      <vt:lpstr>CI vs. NCI</vt:lpstr>
      <vt:lpstr>Or Indexing</vt:lpstr>
      <vt:lpstr>Or Indexing Continued </vt:lpstr>
      <vt:lpstr>Or Clauses</vt:lpstr>
      <vt:lpstr>Or Strategy</vt:lpstr>
      <vt:lpstr>OR Strategy Continued</vt:lpstr>
      <vt:lpstr>OR Strategy Continued</vt:lpstr>
      <vt:lpstr>OR: Example</vt:lpstr>
      <vt:lpstr>OR: Query Plan</vt:lpstr>
      <vt:lpstr>OR: Query Plan</vt:lpstr>
      <vt:lpstr>Index Selection and the Select List</vt:lpstr>
      <vt:lpstr>Index Selection and the Select List</vt:lpstr>
      <vt:lpstr>Composite Indexes</vt:lpstr>
      <vt:lpstr>Composite Indexes (Continued)</vt:lpstr>
      <vt:lpstr>Composite vs. Many Indexes</vt:lpstr>
      <vt:lpstr>Composite vs. Many Indexes (Continued)</vt:lpstr>
      <vt:lpstr>Index Usefulness</vt:lpstr>
      <vt:lpstr>WHERE with Improvised SARGs</vt:lpstr>
      <vt:lpstr>When Distribution Steps  Are Not Used</vt:lpstr>
      <vt:lpstr>Row Estimates</vt:lpstr>
      <vt:lpstr>Estimating Logical Page I/O</vt:lpstr>
      <vt:lpstr>Data Distribution</vt:lpstr>
      <vt:lpstr>Index Statistics</vt:lpstr>
      <vt:lpstr>When to Force Index Selection</vt:lpstr>
      <vt:lpstr>When to Force Index  Selection Continued</vt:lpstr>
      <vt:lpstr>How to Force Index Selection</vt:lpstr>
      <vt:lpstr>Partition Support Topics</vt:lpstr>
      <vt:lpstr>Semantic Partition Support</vt:lpstr>
      <vt:lpstr>Partition Strategies</vt:lpstr>
      <vt:lpstr>Partition Strategies II</vt:lpstr>
      <vt:lpstr>Pre – ASE 15 Partitioning  Segment Slices</vt:lpstr>
      <vt:lpstr>ASE 15 Semantic Partitioning</vt:lpstr>
      <vt:lpstr>Range Partitioning - Example</vt:lpstr>
      <vt:lpstr>Index Partitioning</vt:lpstr>
      <vt:lpstr>Clustered (Local) Index - Example</vt:lpstr>
      <vt:lpstr>(Non-clustered) Global Index </vt:lpstr>
      <vt:lpstr>(Non-clustered) Local Index </vt:lpstr>
      <vt:lpstr>Performance Enhancement Through Partitioned Index</vt:lpstr>
      <vt:lpstr>Local Indexes vs. Unique Indexes</vt:lpstr>
      <vt:lpstr>Local Indexes vs. Unique Indexes</vt:lpstr>
      <vt:lpstr>Summary</vt:lpstr>
      <vt:lpstr>Function-based indexes</vt:lpstr>
      <vt:lpstr>Lab 6.1: Indexes vs Table Scans</vt:lpstr>
      <vt:lpstr>Let’s take a few questions  Jeff Garbus  jeff@soaringeagle.biz 813. 641.3434</vt:lpstr>
    </vt:vector>
  </TitlesOfParts>
  <Company>Soaring Eagle Consulting,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creator>Klingele</dc:creator>
  <cp:lastModifiedBy>Ray</cp:lastModifiedBy>
  <cp:revision>387</cp:revision>
  <cp:lastPrinted>2000-03-18T15:47:49Z</cp:lastPrinted>
  <dcterms:created xsi:type="dcterms:W3CDTF">1999-08-14T19:59:05Z</dcterms:created>
  <dcterms:modified xsi:type="dcterms:W3CDTF">2012-06-27T15:09:13Z</dcterms:modified>
</cp:coreProperties>
</file>