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340" r:id="rId2"/>
    <p:sldId id="344" r:id="rId3"/>
    <p:sldId id="336" r:id="rId4"/>
    <p:sldId id="349" r:id="rId5"/>
    <p:sldId id="350" r:id="rId6"/>
    <p:sldId id="351" r:id="rId7"/>
    <p:sldId id="352" r:id="rId8"/>
    <p:sldId id="379" r:id="rId9"/>
    <p:sldId id="354" r:id="rId10"/>
    <p:sldId id="355" r:id="rId11"/>
    <p:sldId id="356" r:id="rId12"/>
    <p:sldId id="357" r:id="rId13"/>
    <p:sldId id="380" r:id="rId14"/>
    <p:sldId id="359" r:id="rId15"/>
    <p:sldId id="360" r:id="rId16"/>
    <p:sldId id="361" r:id="rId17"/>
    <p:sldId id="362" r:id="rId18"/>
    <p:sldId id="381" r:id="rId19"/>
    <p:sldId id="364" r:id="rId20"/>
    <p:sldId id="365" r:id="rId21"/>
    <p:sldId id="366" r:id="rId22"/>
    <p:sldId id="367" r:id="rId23"/>
    <p:sldId id="368" r:id="rId24"/>
    <p:sldId id="382" r:id="rId25"/>
    <p:sldId id="383" r:id="rId26"/>
    <p:sldId id="370" r:id="rId27"/>
    <p:sldId id="371" r:id="rId28"/>
    <p:sldId id="372" r:id="rId29"/>
    <p:sldId id="373" r:id="rId30"/>
    <p:sldId id="374" r:id="rId31"/>
    <p:sldId id="375" r:id="rId32"/>
    <p:sldId id="376" r:id="rId33"/>
    <p:sldId id="377" r:id="rId34"/>
    <p:sldId id="378" r:id="rId35"/>
    <p:sldId id="265" r:id="rId36"/>
    <p:sldId id="339" r:id="rId37"/>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84" autoAdjust="0"/>
    <p:restoredTop sz="94690" autoAdjust="0"/>
  </p:normalViewPr>
  <p:slideViewPr>
    <p:cSldViewPr snapToGrid="0" showGuides="1">
      <p:cViewPr>
        <p:scale>
          <a:sx n="80" d="100"/>
          <a:sy n="80" d="100"/>
        </p:scale>
        <p:origin x="-1260" y="13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ybase.com/products/datawarehousi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normAutofit fontScale="55000" lnSpcReduction="20000"/>
          </a:bodyPr>
          <a:lstStyle/>
          <a:p>
            <a:pPr eaLnBrk="1" hangingPunct="1"/>
            <a:endParaRPr lang="en-US" sz="2000" dirty="0" smtClean="0">
              <a:latin typeface="Arial" pitchFamily="34" charset="0"/>
            </a:endParaRPr>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12</a:t>
            </a:fld>
            <a:endParaRPr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The purpose of this slide is to show</a:t>
            </a:r>
            <a:r>
              <a:rPr lang="en-US" sz="1200" b="0" i="0" kern="1200" baseline="0" dirty="0" smtClean="0">
                <a:solidFill>
                  <a:schemeClr val="tx1"/>
                </a:solidFill>
                <a:effectLst/>
                <a:latin typeface="+mn-lt"/>
                <a:ea typeface="+mn-ea"/>
                <a:cs typeface="+mn-cs"/>
              </a:rPr>
              <a:t> the products that are part of the RTDP.</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There are four main areas:</a:t>
            </a:r>
          </a:p>
          <a:p>
            <a:endParaRPr lang="en-US" sz="1200" b="0" i="0" kern="1200" baseline="0" dirty="0" smtClean="0">
              <a:solidFill>
                <a:schemeClr val="tx1"/>
              </a:solidFill>
              <a:effectLst/>
              <a:latin typeface="+mn-lt"/>
              <a:ea typeface="+mn-ea"/>
              <a:cs typeface="+mn-cs"/>
            </a:endParaRPr>
          </a:p>
          <a:p>
            <a:pPr marL="228600" indent="-228600">
              <a:buAutoNum type="arabicPeriod"/>
            </a:pPr>
            <a:r>
              <a:rPr lang="en-US" sz="1200" b="0" i="0" kern="1200" baseline="0" dirty="0" smtClean="0">
                <a:solidFill>
                  <a:schemeClr val="tx1"/>
                </a:solidFill>
                <a:effectLst/>
                <a:latin typeface="+mn-lt"/>
                <a:ea typeface="+mn-ea"/>
                <a:cs typeface="+mn-cs"/>
              </a:rPr>
              <a:t>Database engines – HANA, ASE, IQ, SQLA and ESP</a:t>
            </a:r>
          </a:p>
          <a:p>
            <a:pPr marL="376238" lvl="1" indent="-228600">
              <a:buFont typeface="+mj-lt"/>
              <a:buAutoNum type="alphaLcPeriod"/>
            </a:pPr>
            <a:r>
              <a:rPr lang="en-US" sz="1200" b="0" i="0" kern="1200" baseline="0" dirty="0" smtClean="0">
                <a:solidFill>
                  <a:schemeClr val="tx1"/>
                </a:solidFill>
                <a:effectLst/>
                <a:latin typeface="+mn-lt"/>
                <a:ea typeface="+mn-ea"/>
                <a:cs typeface="+mn-cs"/>
              </a:rPr>
              <a:t>HANA is the core of the RTDP, and provides the in-memory acceleration for customers who need to dramatically speed up key processes, reports, </a:t>
            </a:r>
            <a:r>
              <a:rPr lang="en-US" sz="1200" b="0" i="0" kern="1200" baseline="0" dirty="0" err="1" smtClean="0">
                <a:solidFill>
                  <a:schemeClr val="tx1"/>
                </a:solidFill>
                <a:effectLst/>
                <a:latin typeface="+mn-lt"/>
                <a:ea typeface="+mn-ea"/>
                <a:cs typeface="+mn-cs"/>
              </a:rPr>
              <a:t>etc</a:t>
            </a:r>
            <a:endParaRPr lang="en-US" sz="1200" b="0" i="0" kern="1200" baseline="0" dirty="0" smtClean="0">
              <a:solidFill>
                <a:schemeClr val="tx1"/>
              </a:solidFill>
              <a:effectLst/>
              <a:latin typeface="+mn-lt"/>
              <a:ea typeface="+mn-ea"/>
              <a:cs typeface="+mn-cs"/>
            </a:endParaRPr>
          </a:p>
          <a:p>
            <a:pPr marL="376238" lvl="1" indent="-228600">
              <a:buFont typeface="+mj-lt"/>
              <a:buAutoNum type="alphaLcPeriod"/>
            </a:pPr>
            <a:r>
              <a:rPr lang="en-US" sz="1200" b="0" i="0" kern="1200" baseline="0" dirty="0" smtClean="0">
                <a:solidFill>
                  <a:schemeClr val="tx1"/>
                </a:solidFill>
                <a:effectLst/>
                <a:latin typeface="+mn-lt"/>
                <a:ea typeface="+mn-ea"/>
                <a:cs typeface="+mn-cs"/>
              </a:rPr>
              <a:t>ASE is the price performance leader for standard transaction processing, and a great selection for Business Suite</a:t>
            </a:r>
          </a:p>
          <a:p>
            <a:pPr marL="376238" lvl="1" indent="-228600">
              <a:buFont typeface="+mj-lt"/>
              <a:buAutoNum type="alphaLcPeriod"/>
            </a:pPr>
            <a:r>
              <a:rPr lang="en-US" sz="1200" b="0" i="0" kern="1200" baseline="0" dirty="0" smtClean="0">
                <a:solidFill>
                  <a:schemeClr val="tx1"/>
                </a:solidFill>
                <a:effectLst/>
                <a:latin typeface="+mn-lt"/>
                <a:ea typeface="+mn-ea"/>
                <a:cs typeface="+mn-cs"/>
              </a:rPr>
              <a:t>IQ provides large historical analytics as well as disk based analytics up to 1,000 times faster than traditional databases (i.e. Oracle, DB2, MSFT SQL)</a:t>
            </a:r>
          </a:p>
          <a:p>
            <a:pPr marL="376238" lvl="1" indent="-228600">
              <a:buFont typeface="+mj-lt"/>
              <a:buAutoNum type="alphaLcPeriod"/>
            </a:pPr>
            <a:r>
              <a:rPr lang="en-US" sz="1200" b="0" i="0" kern="1200" baseline="0" dirty="0" smtClean="0">
                <a:solidFill>
                  <a:schemeClr val="tx1"/>
                </a:solidFill>
                <a:effectLst/>
                <a:latin typeface="+mn-lt"/>
                <a:ea typeface="+mn-ea"/>
                <a:cs typeface="+mn-cs"/>
              </a:rPr>
              <a:t>SQL Anywhere is the leader in mobile data management, including sophisticated synchronization to ensure that data gets where it is needed and is safe, fresh and valuable</a:t>
            </a:r>
          </a:p>
          <a:p>
            <a:pPr marL="376238" lvl="1" indent="-228600">
              <a:buFont typeface="+mj-lt"/>
              <a:buAutoNum type="alphaLcPeriod"/>
            </a:pPr>
            <a:r>
              <a:rPr lang="en-US" sz="1200" b="0" i="0" kern="1200" baseline="0" dirty="0" smtClean="0">
                <a:solidFill>
                  <a:schemeClr val="tx1"/>
                </a:solidFill>
                <a:effectLst/>
                <a:latin typeface="+mn-lt"/>
                <a:ea typeface="+mn-ea"/>
                <a:cs typeface="+mn-cs"/>
              </a:rPr>
              <a:t>ESP (Event Stream Processor) can aggregate events from inside and outside the business and analyze them in real time. It can also feed HANA at up to 1.5M events/second to give HANA the real-time data it needs to run a real-time business</a:t>
            </a:r>
          </a:p>
          <a:p>
            <a:pPr marL="147638" lvl="1" indent="0">
              <a:buFont typeface="+mj-lt"/>
              <a:buNone/>
            </a:pPr>
            <a:endParaRPr lang="en-US" sz="1200" b="0" i="0" kern="1200" baseline="0" dirty="0" smtClean="0">
              <a:solidFill>
                <a:schemeClr val="tx1"/>
              </a:solidFill>
              <a:effectLst/>
              <a:latin typeface="+mn-lt"/>
              <a:ea typeface="+mn-ea"/>
              <a:cs typeface="+mn-cs"/>
            </a:endParaRPr>
          </a:p>
          <a:p>
            <a:pPr marL="228600" lvl="0" indent="-228600">
              <a:buFont typeface="+mj-lt"/>
              <a:buAutoNum type="arabicPeriod"/>
            </a:pPr>
            <a:r>
              <a:rPr lang="en-US" sz="1200" b="0" i="0" kern="1200" dirty="0" smtClean="0">
                <a:solidFill>
                  <a:schemeClr val="tx1"/>
                </a:solidFill>
                <a:effectLst/>
                <a:latin typeface="+mn-lt"/>
                <a:ea typeface="+mn-ea"/>
                <a:cs typeface="+mn-cs"/>
              </a:rPr>
              <a:t>Modeling</a:t>
            </a:r>
            <a:r>
              <a:rPr lang="en-US" sz="1200" b="0" i="0" kern="1200" baseline="0" dirty="0" smtClean="0">
                <a:solidFill>
                  <a:schemeClr val="tx1"/>
                </a:solidFill>
                <a:effectLst/>
                <a:latin typeface="+mn-lt"/>
                <a:ea typeface="+mn-ea"/>
                <a:cs typeface="+mn-cs"/>
              </a:rPr>
              <a:t> (LHS) – PowerDesigner is a market leading data modeling tool that can model all the data in your enterprise to ensure a clear vision of your data architecture</a:t>
            </a:r>
            <a:br>
              <a:rPr lang="en-US" sz="1200" b="0" i="0" kern="1200" baseline="0" dirty="0" smtClean="0">
                <a:solidFill>
                  <a:schemeClr val="tx1"/>
                </a:solidFill>
                <a:effectLst/>
                <a:latin typeface="+mn-lt"/>
                <a:ea typeface="+mn-ea"/>
                <a:cs typeface="+mn-cs"/>
              </a:rPr>
            </a:br>
            <a:endParaRPr lang="en-US" sz="1200" b="0" i="0" kern="1200" baseline="0" dirty="0" smtClean="0">
              <a:solidFill>
                <a:schemeClr val="tx1"/>
              </a:solidFill>
              <a:effectLst/>
              <a:latin typeface="+mn-lt"/>
              <a:ea typeface="+mn-ea"/>
              <a:cs typeface="+mn-cs"/>
            </a:endParaRPr>
          </a:p>
          <a:p>
            <a:pPr marL="228600" lvl="0" indent="-228600">
              <a:buFont typeface="+mj-lt"/>
              <a:buAutoNum type="arabicPeriod"/>
            </a:pPr>
            <a:r>
              <a:rPr lang="en-US" sz="1200" b="0" i="0" kern="1200" dirty="0" smtClean="0">
                <a:solidFill>
                  <a:schemeClr val="tx1"/>
                </a:solidFill>
                <a:effectLst/>
                <a:latin typeface="+mn-lt"/>
                <a:ea typeface="+mn-ea"/>
                <a:cs typeface="+mn-cs"/>
              </a:rPr>
              <a:t>Monitoring (RHS) –</a:t>
            </a:r>
            <a:r>
              <a:rPr lang="en-US" sz="1200" b="0" i="0" kern="1200" baseline="0" dirty="0" smtClean="0">
                <a:solidFill>
                  <a:schemeClr val="tx1"/>
                </a:solidFill>
                <a:effectLst/>
                <a:latin typeface="+mn-lt"/>
                <a:ea typeface="+mn-ea"/>
                <a:cs typeface="+mn-cs"/>
              </a:rPr>
              <a:t> The RTDP has monitoring capabilities – it is like your own NASA Control Center, but for the data in your enterprise</a:t>
            </a:r>
            <a:br>
              <a:rPr lang="en-US" sz="1200" b="0" i="0" kern="1200" baseline="0" dirty="0" smtClean="0">
                <a:solidFill>
                  <a:schemeClr val="tx1"/>
                </a:solidFill>
                <a:effectLst/>
                <a:latin typeface="+mn-lt"/>
                <a:ea typeface="+mn-ea"/>
                <a:cs typeface="+mn-cs"/>
              </a:rPr>
            </a:br>
            <a:endParaRPr lang="en-US" sz="1200" b="0" i="0" kern="1200" baseline="0" dirty="0" smtClean="0">
              <a:solidFill>
                <a:schemeClr val="tx1"/>
              </a:solidFill>
              <a:effectLst/>
              <a:latin typeface="+mn-lt"/>
              <a:ea typeface="+mn-ea"/>
              <a:cs typeface="+mn-cs"/>
            </a:endParaRPr>
          </a:p>
          <a:p>
            <a:pPr marL="228600" lvl="0" indent="-228600">
              <a:buFont typeface="+mj-lt"/>
              <a:buAutoNum type="arabicPeriod"/>
            </a:pPr>
            <a:r>
              <a:rPr lang="en-US" sz="1200" b="0" i="0" kern="1200" baseline="0" dirty="0" smtClean="0">
                <a:solidFill>
                  <a:schemeClr val="tx1"/>
                </a:solidFill>
                <a:effectLst/>
                <a:latin typeface="+mn-lt"/>
                <a:ea typeface="+mn-ea"/>
                <a:cs typeface="+mn-cs"/>
              </a:rPr>
              <a:t>SAP Data Services – This is the brains that can move data to the right place in real-time, and address the perennial problem facing organizations – data quality – with SAP Data Services you can feel more comfortable that the data you are using to make business decisions is as accurate as possible</a:t>
            </a:r>
          </a:p>
        </p:txBody>
      </p:sp>
      <p:sp>
        <p:nvSpPr>
          <p:cNvPr id="4" name="Slide Number Placeholder 3"/>
          <p:cNvSpPr>
            <a:spLocks noGrp="1"/>
          </p:cNvSpPr>
          <p:nvPr>
            <p:ph type="sldNum" sz="quarter" idx="10"/>
          </p:nvPr>
        </p:nvSpPr>
        <p:spPr/>
        <p:txBody>
          <a:bodyPr/>
          <a:lstStyle/>
          <a:p>
            <a:fld id="{43763684-8DC5-4BA7-8479-331AA4D7C215}" type="slidenum">
              <a:rPr lang="en-GB" smtClean="0">
                <a:solidFill>
                  <a:prstClr val="black"/>
                </a:solidFill>
              </a:rPr>
              <a:pPr/>
              <a:t>14</a:t>
            </a:fld>
            <a:endParaRPr lang="en-GB"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bwMode="auto">
          <a:xfrm>
            <a:off x="3884415" y="8685897"/>
            <a:ext cx="2972098" cy="4565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500">
                <a:solidFill>
                  <a:schemeClr val="tx1"/>
                </a:solidFill>
                <a:latin typeface="Arial" charset="0"/>
              </a:defRPr>
            </a:lvl1pPr>
            <a:lvl2pPr marL="702756" indent="-270291" eaLnBrk="0" hangingPunct="0">
              <a:defRPr sz="1500">
                <a:solidFill>
                  <a:schemeClr val="tx1"/>
                </a:solidFill>
                <a:latin typeface="Arial" charset="0"/>
              </a:defRPr>
            </a:lvl2pPr>
            <a:lvl3pPr marL="1081164" indent="-216233" eaLnBrk="0" hangingPunct="0">
              <a:defRPr sz="1500">
                <a:solidFill>
                  <a:schemeClr val="tx1"/>
                </a:solidFill>
                <a:latin typeface="Arial" charset="0"/>
              </a:defRPr>
            </a:lvl3pPr>
            <a:lvl4pPr marL="1513629" indent="-216233" eaLnBrk="0" hangingPunct="0">
              <a:defRPr sz="1500">
                <a:solidFill>
                  <a:schemeClr val="tx1"/>
                </a:solidFill>
                <a:latin typeface="Arial" charset="0"/>
              </a:defRPr>
            </a:lvl4pPr>
            <a:lvl5pPr marL="1946095" indent="-216233" eaLnBrk="0" hangingPunct="0">
              <a:defRPr sz="1500">
                <a:solidFill>
                  <a:schemeClr val="tx1"/>
                </a:solidFill>
                <a:latin typeface="Arial" charset="0"/>
              </a:defRPr>
            </a:lvl5pPr>
            <a:lvl6pPr marL="2378560" indent="-216233" eaLnBrk="0" fontAlgn="base" hangingPunct="0">
              <a:spcBef>
                <a:spcPct val="0"/>
              </a:spcBef>
              <a:spcAft>
                <a:spcPct val="0"/>
              </a:spcAft>
              <a:defRPr sz="1500">
                <a:solidFill>
                  <a:schemeClr val="tx1"/>
                </a:solidFill>
                <a:latin typeface="Arial" charset="0"/>
              </a:defRPr>
            </a:lvl6pPr>
            <a:lvl7pPr marL="2811026" indent="-216233" eaLnBrk="0" fontAlgn="base" hangingPunct="0">
              <a:spcBef>
                <a:spcPct val="0"/>
              </a:spcBef>
              <a:spcAft>
                <a:spcPct val="0"/>
              </a:spcAft>
              <a:defRPr sz="1500">
                <a:solidFill>
                  <a:schemeClr val="tx1"/>
                </a:solidFill>
                <a:latin typeface="Arial" charset="0"/>
              </a:defRPr>
            </a:lvl7pPr>
            <a:lvl8pPr marL="3243491" indent="-216233" eaLnBrk="0" fontAlgn="base" hangingPunct="0">
              <a:spcBef>
                <a:spcPct val="0"/>
              </a:spcBef>
              <a:spcAft>
                <a:spcPct val="0"/>
              </a:spcAft>
              <a:defRPr sz="1500">
                <a:solidFill>
                  <a:schemeClr val="tx1"/>
                </a:solidFill>
                <a:latin typeface="Arial" charset="0"/>
              </a:defRPr>
            </a:lvl8pPr>
            <a:lvl9pPr marL="3675957" indent="-216233" eaLnBrk="0" fontAlgn="base" hangingPunct="0">
              <a:spcBef>
                <a:spcPct val="0"/>
              </a:spcBef>
              <a:spcAft>
                <a:spcPct val="0"/>
              </a:spcAft>
              <a:defRPr sz="1500">
                <a:solidFill>
                  <a:schemeClr val="tx1"/>
                </a:solidFill>
                <a:latin typeface="Arial" charset="0"/>
              </a:defRPr>
            </a:lvl9pPr>
          </a:lstStyle>
          <a:p>
            <a:pPr eaLnBrk="1" fontAlgn="base" hangingPunct="1">
              <a:spcBef>
                <a:spcPct val="0"/>
              </a:spcBef>
              <a:spcAft>
                <a:spcPct val="0"/>
              </a:spcAft>
            </a:pPr>
            <a:fld id="{D0C0EAAC-708F-4719-ADFA-881D0254F5F0}" type="slidenum">
              <a:rPr lang="en-US" sz="1000" smtClean="0"/>
              <a:pPr eaLnBrk="1" fontAlgn="base" hangingPunct="1">
                <a:spcBef>
                  <a:spcPct val="0"/>
                </a:spcBef>
                <a:spcAft>
                  <a:spcPct val="0"/>
                </a:spcAft>
              </a:pPr>
              <a:t>16</a:t>
            </a:fld>
            <a:endParaRPr lang="en-US" sz="1000" dirty="0" smtClean="0"/>
          </a:p>
        </p:txBody>
      </p:sp>
      <p:sp>
        <p:nvSpPr>
          <p:cNvPr id="169987" name="doc id"/>
          <p:cNvSpPr>
            <a:spLocks noGrp="1" noChangeArrowheads="1"/>
          </p:cNvSpPr>
          <p:nvPr>
            <p:ph type="ftr" sz="quarter" idx="4294967295"/>
          </p:nvPr>
        </p:nvSpPr>
        <p:spPr bwMode="auto">
          <a:xfrm>
            <a:off x="2" y="8684384"/>
            <a:ext cx="2972098" cy="4581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0" rIns="91420" bIns="45710"/>
          <a:lstStyle>
            <a:lvl1pPr eaLnBrk="0" hangingPunct="0">
              <a:defRPr sz="1500">
                <a:solidFill>
                  <a:schemeClr val="tx1"/>
                </a:solidFill>
                <a:latin typeface="Arial" charset="0"/>
              </a:defRPr>
            </a:lvl1pPr>
            <a:lvl2pPr marL="702756" indent="-270291" eaLnBrk="0" hangingPunct="0">
              <a:defRPr sz="1500">
                <a:solidFill>
                  <a:schemeClr val="tx1"/>
                </a:solidFill>
                <a:latin typeface="Arial" charset="0"/>
              </a:defRPr>
            </a:lvl2pPr>
            <a:lvl3pPr marL="1081164" indent="-216233" eaLnBrk="0" hangingPunct="0">
              <a:defRPr sz="1500">
                <a:solidFill>
                  <a:schemeClr val="tx1"/>
                </a:solidFill>
                <a:latin typeface="Arial" charset="0"/>
              </a:defRPr>
            </a:lvl3pPr>
            <a:lvl4pPr marL="1513629" indent="-216233" eaLnBrk="0" hangingPunct="0">
              <a:defRPr sz="1500">
                <a:solidFill>
                  <a:schemeClr val="tx1"/>
                </a:solidFill>
                <a:latin typeface="Arial" charset="0"/>
              </a:defRPr>
            </a:lvl4pPr>
            <a:lvl5pPr marL="1946095" indent="-216233" eaLnBrk="0" hangingPunct="0">
              <a:defRPr sz="1500">
                <a:solidFill>
                  <a:schemeClr val="tx1"/>
                </a:solidFill>
                <a:latin typeface="Arial" charset="0"/>
              </a:defRPr>
            </a:lvl5pPr>
            <a:lvl6pPr marL="2378560" indent="-216233" eaLnBrk="0" fontAlgn="base" hangingPunct="0">
              <a:spcBef>
                <a:spcPct val="0"/>
              </a:spcBef>
              <a:spcAft>
                <a:spcPct val="0"/>
              </a:spcAft>
              <a:defRPr sz="1500">
                <a:solidFill>
                  <a:schemeClr val="tx1"/>
                </a:solidFill>
                <a:latin typeface="Arial" charset="0"/>
              </a:defRPr>
            </a:lvl6pPr>
            <a:lvl7pPr marL="2811026" indent="-216233" eaLnBrk="0" fontAlgn="base" hangingPunct="0">
              <a:spcBef>
                <a:spcPct val="0"/>
              </a:spcBef>
              <a:spcAft>
                <a:spcPct val="0"/>
              </a:spcAft>
              <a:defRPr sz="1500">
                <a:solidFill>
                  <a:schemeClr val="tx1"/>
                </a:solidFill>
                <a:latin typeface="Arial" charset="0"/>
              </a:defRPr>
            </a:lvl7pPr>
            <a:lvl8pPr marL="3243491" indent="-216233" eaLnBrk="0" fontAlgn="base" hangingPunct="0">
              <a:spcBef>
                <a:spcPct val="0"/>
              </a:spcBef>
              <a:spcAft>
                <a:spcPct val="0"/>
              </a:spcAft>
              <a:defRPr sz="1500">
                <a:solidFill>
                  <a:schemeClr val="tx1"/>
                </a:solidFill>
                <a:latin typeface="Arial" charset="0"/>
              </a:defRPr>
            </a:lvl8pPr>
            <a:lvl9pPr marL="3675957" indent="-216233" eaLnBrk="0" fontAlgn="base" hangingPunct="0">
              <a:spcBef>
                <a:spcPct val="0"/>
              </a:spcBef>
              <a:spcAft>
                <a:spcPct val="0"/>
              </a:spcAft>
              <a:defRPr sz="1500">
                <a:solidFill>
                  <a:schemeClr val="tx1"/>
                </a:solidFill>
                <a:latin typeface="Arial" charset="0"/>
              </a:defRPr>
            </a:lvl9pPr>
          </a:lstStyle>
          <a:p>
            <a:pPr eaLnBrk="1" hangingPunct="1"/>
            <a:r>
              <a:rPr lang="en-US"/>
              <a:t>VGI-0205-0577-20100608-GE2-c.ppt</a:t>
            </a:r>
          </a:p>
        </p:txBody>
      </p:sp>
      <p:sp>
        <p:nvSpPr>
          <p:cNvPr id="169988" name="Rectangle 2"/>
          <p:cNvSpPr>
            <a:spLocks noGrp="1" noRot="1" noChangeAspect="1" noChangeArrowheads="1" noTextEdit="1"/>
          </p:cNvSpPr>
          <p:nvPr>
            <p:ph type="sldImg"/>
          </p:nvPr>
        </p:nvSpPr>
        <p:spPr bwMode="auto">
          <a:xfrm>
            <a:off x="-3530600" y="1177925"/>
            <a:ext cx="13882688" cy="78089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4467" name="Rectangle 3"/>
          <p:cNvSpPr>
            <a:spLocks noGrp="1" noChangeArrowheads="1"/>
          </p:cNvSpPr>
          <p:nvPr>
            <p:ph type="body" idx="1"/>
          </p:nvPr>
        </p:nvSpPr>
        <p:spPr>
          <a:xfrm>
            <a:off x="550664" y="328086"/>
            <a:ext cx="6103442" cy="293310"/>
          </a:xfrm>
        </p:spPr>
        <p:txBody>
          <a:bodyPr>
            <a:normAutofit fontScale="25000" lnSpcReduction="20000"/>
          </a:bodyPr>
          <a:lstStyle/>
          <a:p>
            <a:pPr>
              <a:defRPr/>
            </a:pPr>
            <a:endParaRPr lang="en-US" dirty="0" smtClean="0"/>
          </a:p>
          <a:p>
            <a:pPr>
              <a:defRPr/>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xfrm>
            <a:off x="547688" y="612775"/>
            <a:ext cx="5762625" cy="3241675"/>
          </a:xfrm>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baseline="0" dirty="0" smtClean="0"/>
              <a:t>Sybase IQ has been building on the vision of a big data analytics platform for almost 3 years now – this idea did not emerge from a sudden brainstorm.  The IQ 15 family has been a steady progression of releases that have followed a conscious roadmap, each one adding innovations that build upon the foundation and strengths of the previous release.</a:t>
            </a:r>
          </a:p>
          <a:p>
            <a:pPr eaLnBrk="1" hangingPunct="1"/>
            <a:endParaRPr lang="en-US" baseline="0" dirty="0" smtClean="0"/>
          </a:p>
          <a:p>
            <a:pPr eaLnBrk="1" hangingPunct="1"/>
            <a:r>
              <a:rPr lang="en-US" baseline="0" dirty="0" smtClean="0"/>
              <a:t>We began with IQ 15.0, which laid a foundation of highly parallel queries, and storage of large volumes of information in a column-based database. 15.1 introduced a user defined function interface that allowed the embedding of partner libraries of mathematical, statistical and data mining functions within the database, without the requirement of migrating the data to an external environment for processing.   This gives IQ the performance to deal with data velocity.  15.2 brought full text search that allows search for terms and phrases within large text and binary objects, including neighborhood and fuzzy searches, and scoring.  Web 2.0 drivers and web services support were also added.  Together, these capabilities empower developers to create smart applications that can handle the variety of data formats that we see in social media and other sources of unstructured data. 15.3 brought a massively parallel processing, shared everything architecture that distributes queries across multiple machines, and allows the creation of elastic resource pools to maximize resource utilization and reduce costs.  And most recently, IQ 15.4 broadens its reach with an even richer user defined function interface for building native MapReduce functions that run entirely within Sybase IQ and are invoked with the familiar SQL language.  Through this UDF interface, IQ 15.4 also integrates with other computing environments in your infrastructure such as Hadoop, so you do not need to re-implement already existing applications.</a:t>
            </a:r>
          </a:p>
          <a:p>
            <a:pPr eaLnBrk="1" hangingPunct="1"/>
            <a:endParaRPr lang="en-US" baseline="0" dirty="0" smtClean="0"/>
          </a:p>
          <a:p>
            <a:pPr eaLnBrk="1" hangingPunct="1"/>
            <a:r>
              <a:rPr lang="en-US" baseline="0" dirty="0" smtClean="0"/>
              <a:t>So you see that the big data challenges that we introduced at the beginning of this presentation – volume, velocity, variety, costs and skills, are matched with the growing set features and capabilities offered by Sybase IQ.</a:t>
            </a:r>
          </a:p>
        </p:txBody>
      </p:sp>
      <p:sp>
        <p:nvSpPr>
          <p:cNvPr id="4" name="Slide Number Placeholder 3"/>
          <p:cNvSpPr>
            <a:spLocks noGrp="1"/>
          </p:cNvSpPr>
          <p:nvPr>
            <p:ph type="sldNum" sz="quarter" idx="5"/>
          </p:nvPr>
        </p:nvSpPr>
        <p:spPr/>
        <p:txBody>
          <a:bodyPr/>
          <a:lstStyle/>
          <a:p>
            <a:pPr>
              <a:defRPr/>
            </a:pPr>
            <a:fld id="{DB4A884D-9B1E-4B1F-B121-18D80EEC0F7D}" type="slidenum">
              <a:rPr lang="en-US" smtClean="0"/>
              <a:pPr>
                <a:defRPr/>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xfrm>
            <a:off x="547688" y="612775"/>
            <a:ext cx="5762625" cy="3241675"/>
          </a:xfrm>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As</a:t>
            </a:r>
            <a:r>
              <a:rPr lang="en-US" baseline="0" dirty="0" smtClean="0"/>
              <a:t> you can see, </a:t>
            </a:r>
            <a:r>
              <a:rPr lang="en-US" dirty="0" smtClean="0"/>
              <a:t>Sybase IQ is a comprehensive big data analytics platform.</a:t>
            </a:r>
          </a:p>
          <a:p>
            <a:pPr eaLnBrk="1" hangingPunct="1"/>
            <a:endParaRPr lang="en-US" dirty="0" smtClean="0"/>
          </a:p>
          <a:p>
            <a:pPr eaLnBrk="1" hangingPunct="1"/>
            <a:r>
              <a:rPr lang="en-US" dirty="0" smtClean="0"/>
              <a:t>At the foundation</a:t>
            </a:r>
            <a:r>
              <a:rPr lang="en-US" baseline="0" dirty="0" smtClean="0"/>
              <a:t> layer, we have </a:t>
            </a:r>
            <a:r>
              <a:rPr lang="en-US" dirty="0" smtClean="0"/>
              <a:t>the most mature column store, ILM, MPP, Virtual data marts,</a:t>
            </a:r>
            <a:r>
              <a:rPr lang="en-US" baseline="0" dirty="0" smtClean="0"/>
              <a:t> high speed loads, structured and unstructured data handled together.</a:t>
            </a:r>
          </a:p>
          <a:p>
            <a:pPr eaLnBrk="1" hangingPunct="1"/>
            <a:endParaRPr lang="en-US" baseline="0" dirty="0" smtClean="0"/>
          </a:p>
          <a:p>
            <a:pPr eaLnBrk="1" hangingPunct="1"/>
            <a:r>
              <a:rPr lang="en-US" baseline="0" dirty="0" smtClean="0"/>
              <a:t>At the application services layer, we provide a rich dialect of SQL, built-in full text search, Web 2.0 drivers, and UDFs for extending IQ capability and integrating with other computing paradigms such as Hadoop and R.</a:t>
            </a:r>
          </a:p>
          <a:p>
            <a:pPr eaLnBrk="1" hangingPunct="1"/>
            <a:endParaRPr lang="en-US" baseline="0" dirty="0" smtClean="0"/>
          </a:p>
          <a:p>
            <a:pPr eaLnBrk="1" hangingPunct="1"/>
            <a:r>
              <a:rPr lang="en-US" baseline="0" dirty="0" smtClean="0"/>
              <a:t>And finally, there is an extensive ecosystem of partner technology that integrates with IQ to provide solutions in the areas of predictive analytics, information lifecycle management,  business intelligence and administration tools.</a:t>
            </a:r>
          </a:p>
        </p:txBody>
      </p:sp>
      <p:sp>
        <p:nvSpPr>
          <p:cNvPr id="4" name="Slide Number Placeholder 3"/>
          <p:cNvSpPr>
            <a:spLocks noGrp="1"/>
          </p:cNvSpPr>
          <p:nvPr>
            <p:ph type="sldNum" sz="quarter" idx="5"/>
          </p:nvPr>
        </p:nvSpPr>
        <p:spPr/>
        <p:txBody>
          <a:bodyPr/>
          <a:lstStyle/>
          <a:p>
            <a:pPr>
              <a:defRPr/>
            </a:pPr>
            <a:fld id="{DB4A884D-9B1E-4B1F-B121-18D80EEC0F7D}" type="slidenum">
              <a:rPr lang="en-US" smtClean="0"/>
              <a:pPr>
                <a:defRPr/>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databases grow from terabyte to petabyte size, new innovations are required.  SAP is making radical improvements in IQ’s storage architecture, loading engine, query processing, and system reliability.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lvl="0"/>
            <a:r>
              <a:rPr lang="en-US" sz="1400" b="1" kern="1200" dirty="0" smtClean="0">
                <a:solidFill>
                  <a:schemeClr val="tx1"/>
                </a:solidFill>
                <a:effectLst/>
                <a:latin typeface="+mn-lt"/>
                <a:ea typeface="+mn-ea"/>
                <a:cs typeface="+mn-cs"/>
              </a:rPr>
              <a:t>Enhanced column store with extreme compression</a:t>
            </a:r>
            <a:r>
              <a:rPr lang="en-US" sz="1400" kern="1200" dirty="0" smtClean="0">
                <a:solidFill>
                  <a:schemeClr val="tx1"/>
                </a:solidFill>
                <a:effectLst/>
                <a:latin typeface="+mn-lt"/>
                <a:ea typeface="+mn-ea"/>
                <a:cs typeface="+mn-cs"/>
              </a:rPr>
              <a:t> – Improves I/O rates and reduces storage costs.</a:t>
            </a:r>
          </a:p>
          <a:p>
            <a:pPr lvl="0"/>
            <a:r>
              <a:rPr lang="en-US" sz="1400" kern="1200" dirty="0" smtClean="0">
                <a:solidFill>
                  <a:schemeClr val="tx1"/>
                </a:solidFill>
                <a:effectLst/>
                <a:latin typeface="+mn-lt"/>
                <a:ea typeface="+mn-ea"/>
                <a:cs typeface="+mn-cs"/>
              </a:rPr>
              <a:t>New generation column store with highly efficient compression of fixed and variable sized data.</a:t>
            </a:r>
          </a:p>
          <a:p>
            <a:pPr lvl="0"/>
            <a:r>
              <a:rPr lang="en-US" sz="1400" kern="1200" dirty="0" smtClean="0">
                <a:solidFill>
                  <a:schemeClr val="tx1"/>
                </a:solidFill>
                <a:effectLst/>
                <a:latin typeface="+mn-lt"/>
                <a:ea typeface="+mn-ea"/>
                <a:cs typeface="+mn-cs"/>
              </a:rPr>
              <a:t>New N-bit dictionary compression expresses data cardinality at the bit level for improved compression of data lookup tables. </a:t>
            </a:r>
          </a:p>
          <a:p>
            <a:pPr lvl="0"/>
            <a:r>
              <a:rPr lang="en-US" sz="1400" b="1" kern="1200" dirty="0" smtClean="0">
                <a:solidFill>
                  <a:schemeClr val="tx1"/>
                </a:solidFill>
                <a:effectLst/>
                <a:latin typeface="+mn-lt"/>
                <a:ea typeface="+mn-ea"/>
                <a:cs typeface="+mn-cs"/>
              </a:rPr>
              <a:t>High performance data loading</a:t>
            </a:r>
            <a:r>
              <a:rPr lang="en-US" sz="1400" kern="1200" dirty="0" smtClean="0">
                <a:solidFill>
                  <a:schemeClr val="tx1"/>
                </a:solidFill>
                <a:effectLst/>
                <a:latin typeface="+mn-lt"/>
                <a:ea typeface="+mn-ea"/>
                <a:cs typeface="+mn-cs"/>
              </a:rPr>
              <a:t> – Supports low-latency operational analytics for more productive and profitable decisions.</a:t>
            </a:r>
          </a:p>
          <a:p>
            <a:pPr lvl="0"/>
            <a:r>
              <a:rPr lang="en-US" sz="1400" kern="1200" dirty="0" smtClean="0">
                <a:solidFill>
                  <a:schemeClr val="tx1"/>
                </a:solidFill>
                <a:effectLst/>
                <a:latin typeface="+mn-lt"/>
                <a:ea typeface="+mn-ea"/>
                <a:cs typeface="+mn-cs"/>
              </a:rPr>
              <a:t>Fully parallel bulk load engine fully utilizes CPU resources to achieve superior data loading performance.</a:t>
            </a:r>
          </a:p>
          <a:p>
            <a:pPr lvl="0"/>
            <a:r>
              <a:rPr lang="en-US" sz="1400" kern="1200" dirty="0" smtClean="0">
                <a:solidFill>
                  <a:schemeClr val="tx1"/>
                </a:solidFill>
                <a:effectLst/>
                <a:latin typeface="+mn-lt"/>
                <a:ea typeface="+mn-ea"/>
                <a:cs typeface="+mn-cs"/>
              </a:rPr>
              <a:t>Tiered indexing restructures metadata-rich column indexing to achieve consistent batch loading performance as table size grows; essential for operational analytics involving low latency data.</a:t>
            </a:r>
          </a:p>
          <a:p>
            <a:pPr lvl="0"/>
            <a:r>
              <a:rPr lang="en-US" sz="1400" kern="1200" dirty="0" smtClean="0">
                <a:solidFill>
                  <a:schemeClr val="tx1"/>
                </a:solidFill>
                <a:effectLst/>
                <a:latin typeface="+mn-lt"/>
                <a:ea typeface="+mn-ea"/>
                <a:cs typeface="+mn-cs"/>
              </a:rPr>
              <a:t>In-memory store (adds a write-optimized component to the read-optimized column store) enables high velocity concurrent data modifications.</a:t>
            </a:r>
          </a:p>
          <a:p>
            <a:pPr lvl="0"/>
            <a:r>
              <a:rPr lang="en-US" sz="1400" b="1" kern="1200" dirty="0" smtClean="0">
                <a:solidFill>
                  <a:schemeClr val="tx1"/>
                </a:solidFill>
                <a:effectLst/>
                <a:latin typeface="+mn-lt"/>
                <a:ea typeface="+mn-ea"/>
                <a:cs typeface="+mn-cs"/>
              </a:rPr>
              <a:t>Improved query scalability</a:t>
            </a:r>
            <a:r>
              <a:rPr lang="en-US" sz="1400" kern="1200" dirty="0" smtClean="0">
                <a:solidFill>
                  <a:schemeClr val="tx1"/>
                </a:solidFill>
                <a:effectLst/>
                <a:latin typeface="+mn-lt"/>
                <a:ea typeface="+mn-ea"/>
                <a:cs typeface="+mn-cs"/>
              </a:rPr>
              <a:t> – Maintains high performance and efficiency for user-driven analytics workloads.</a:t>
            </a:r>
          </a:p>
          <a:p>
            <a:pPr lvl="0"/>
            <a:r>
              <a:rPr lang="en-US" sz="1400" kern="1200" dirty="0" smtClean="0">
                <a:solidFill>
                  <a:schemeClr val="tx1"/>
                </a:solidFill>
                <a:effectLst/>
                <a:latin typeface="+mn-lt"/>
                <a:ea typeface="+mn-ea"/>
                <a:cs typeface="+mn-cs"/>
              </a:rPr>
              <a:t>Data affinity improves distributed query performance with less I/O, by assigning query execution work to the machine with pertinent data already available in cache.</a:t>
            </a:r>
          </a:p>
          <a:p>
            <a:pPr lvl="0"/>
            <a:r>
              <a:rPr lang="en-US" sz="1400" kern="1200" dirty="0" smtClean="0">
                <a:solidFill>
                  <a:schemeClr val="tx1"/>
                </a:solidFill>
                <a:effectLst/>
                <a:latin typeface="+mn-lt"/>
                <a:ea typeface="+mn-ea"/>
                <a:cs typeface="+mn-cs"/>
              </a:rPr>
              <a:t>More aggressive query optimization improves parallelism and distribution performance of query execution.</a:t>
            </a:r>
          </a:p>
          <a:p>
            <a:pPr lvl="0"/>
            <a:r>
              <a:rPr lang="en-US" sz="1400" b="1" kern="1200" dirty="0" smtClean="0">
                <a:solidFill>
                  <a:schemeClr val="tx1"/>
                </a:solidFill>
                <a:effectLst/>
                <a:latin typeface="+mn-lt"/>
                <a:ea typeface="+mn-ea"/>
                <a:cs typeface="+mn-cs"/>
              </a:rPr>
              <a:t>Improved control</a:t>
            </a:r>
            <a:r>
              <a:rPr lang="en-US" sz="1400" kern="1200" dirty="0" smtClean="0">
                <a:solidFill>
                  <a:schemeClr val="tx1"/>
                </a:solidFill>
                <a:effectLst/>
                <a:latin typeface="+mn-lt"/>
                <a:ea typeface="+mn-ea"/>
                <a:cs typeface="+mn-cs"/>
              </a:rPr>
              <a:t> – Further options for protecting the security of enterprise systems.</a:t>
            </a:r>
          </a:p>
          <a:p>
            <a:pPr lvl="0"/>
            <a:r>
              <a:rPr lang="en-US" sz="1400" kern="1200" dirty="0" smtClean="0">
                <a:solidFill>
                  <a:schemeClr val="tx1"/>
                </a:solidFill>
                <a:effectLst/>
                <a:latin typeface="+mn-lt"/>
                <a:ea typeface="+mn-ea"/>
                <a:cs typeface="+mn-cs"/>
              </a:rPr>
              <a:t>LDAP authentication capabilities leverage existing enterprise LDAP infrastructure for managing database users and passwords.</a:t>
            </a:r>
          </a:p>
          <a:p>
            <a:pPr lvl="0"/>
            <a:r>
              <a:rPr lang="en-US" sz="1400" kern="1200" dirty="0" smtClean="0">
                <a:solidFill>
                  <a:schemeClr val="tx1"/>
                </a:solidFill>
                <a:effectLst/>
                <a:latin typeface="+mn-lt"/>
                <a:ea typeface="+mn-ea"/>
                <a:cs typeface="+mn-cs"/>
              </a:rPr>
              <a:t>Role based access control (RBAC) allows for granular management of data access to support separation of duties and principle of least privilege.</a:t>
            </a:r>
          </a:p>
          <a:p>
            <a:pPr lvl="0"/>
            <a:r>
              <a:rPr lang="en-US" sz="1400" b="1" kern="1200" dirty="0" smtClean="0">
                <a:solidFill>
                  <a:schemeClr val="tx1"/>
                </a:solidFill>
                <a:effectLst/>
                <a:latin typeface="+mn-lt"/>
                <a:ea typeface="+mn-ea"/>
                <a:cs typeface="+mn-cs"/>
              </a:rPr>
              <a:t>Heightened systems availability</a:t>
            </a:r>
            <a:r>
              <a:rPr lang="en-US" sz="1400" kern="1200" dirty="0" smtClean="0">
                <a:solidFill>
                  <a:schemeClr val="tx1"/>
                </a:solidFill>
                <a:effectLst/>
                <a:latin typeface="+mn-lt"/>
                <a:ea typeface="+mn-ea"/>
                <a:cs typeface="+mn-cs"/>
              </a:rPr>
              <a:t> – Ensures that enterprise data is always available to business-critical analytics and dashboards.</a:t>
            </a:r>
          </a:p>
          <a:p>
            <a:r>
              <a:rPr lang="en-US" sz="1400" kern="1200" dirty="0" smtClean="0">
                <a:solidFill>
                  <a:schemeClr val="tx1"/>
                </a:solidFill>
                <a:effectLst/>
                <a:latin typeface="+mn-lt"/>
                <a:ea typeface="+mn-ea"/>
                <a:cs typeface="+mn-cs"/>
              </a:rPr>
              <a:t>Multiplex resiliency: suspends and resumes transactions when underlying network interruptions occur; automatic load balancing of client connections.</a:t>
            </a:r>
            <a:endParaRPr lang="en-US" dirty="0" smtClean="0"/>
          </a:p>
        </p:txBody>
      </p:sp>
      <p:sp>
        <p:nvSpPr>
          <p:cNvPr id="4" name="Slide Number Placeholder 3"/>
          <p:cNvSpPr>
            <a:spLocks noGrp="1"/>
          </p:cNvSpPr>
          <p:nvPr>
            <p:ph type="sldNum" sz="quarter" idx="10"/>
          </p:nvPr>
        </p:nvSpPr>
        <p:spPr/>
        <p:txBody>
          <a:bodyPr/>
          <a:lstStyle/>
          <a:p>
            <a:fld id="{D2A11FBD-23B6-44CC-AE11-708B62C2F8C3}"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normAutofit/>
          </a:bodyPr>
          <a:lstStyle/>
          <a:p>
            <a:r>
              <a:rPr lang="en-US" dirty="0" smtClean="0"/>
              <a:t>SAP Sybase IQ</a:t>
            </a:r>
            <a:r>
              <a:rPr lang="en-US" baseline="0" dirty="0" smtClean="0"/>
              <a:t> PlexQ architecture has the concept of “logical servers”.  This capability allows you to divide up the nodes in a Multiplex into different subsets. A subset is termed a “logical server”.  When a client connects to IQ, based on his login ID, he will be assigned to a particular logical server, and his queries will be distributed across only those nodes that are part of his assigned logical server.  This allows workload isolation for security, and resource balancing reasons.  SAP Sybase IQ therefore supports a community of diverse users, dividing up the shared pool of CPU resources into separate work areas.  The shared storage area can also be divided up into different areas for different purposes.  Database objects are positioned onto DBSpaces, and then placed onto different areas of physical storage for the purpose of information lifecycle management (ILM).  ILM’s goal is to balance storage costs by assigning frequently accessed data to faster, more expensive storage devices, and less frequently accessed data to slower, cheaper storage devices.</a:t>
            </a:r>
            <a:endParaRPr lang="en-US" dirty="0"/>
          </a:p>
        </p:txBody>
      </p:sp>
      <p:sp>
        <p:nvSpPr>
          <p:cNvPr id="4" name="Slide Number Placeholder 3"/>
          <p:cNvSpPr>
            <a:spLocks noGrp="1"/>
          </p:cNvSpPr>
          <p:nvPr>
            <p:ph type="sldNum" sz="quarter" idx="10"/>
          </p:nvPr>
        </p:nvSpPr>
        <p:spPr/>
        <p:txBody>
          <a:bodyPr/>
          <a:lstStyle/>
          <a:p>
            <a:fld id="{5BE67003-2BCB-4F6C-BBE0-9B7CAEA89981}" type="slidenum">
              <a:rPr lang="en-US" smtClean="0"/>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599B4-CEBA-4A92-AAC0-52BE21ED7DDC}" type="slidenum">
              <a:rPr lang="en-US"/>
              <a:pPr/>
              <a:t>23</a:t>
            </a:fld>
            <a:endParaRPr lang="en-US" dirty="0"/>
          </a:p>
        </p:txBody>
      </p:sp>
      <p:sp>
        <p:nvSpPr>
          <p:cNvPr id="304130" name="Rectangle 2"/>
          <p:cNvSpPr>
            <a:spLocks noGrp="1" noRot="1" noChangeAspect="1" noChangeArrowheads="1" noTextEdit="1"/>
          </p:cNvSpPr>
          <p:nvPr>
            <p:ph type="sldImg"/>
          </p:nvPr>
        </p:nvSpPr>
        <p:spPr>
          <a:xfrm>
            <a:off x="547688" y="612775"/>
            <a:ext cx="5762625" cy="3241675"/>
          </a:xfrm>
          <a:ln/>
        </p:spPr>
      </p:sp>
      <p:sp>
        <p:nvSpPr>
          <p:cNvPr id="304131" name="Rectangle 3"/>
          <p:cNvSpPr>
            <a:spLocks noGrp="1" noChangeArrowheads="1"/>
          </p:cNvSpPr>
          <p:nvPr>
            <p:ph type="body" idx="1"/>
          </p:nvPr>
        </p:nvSpPr>
        <p:spPr/>
        <p:txBody>
          <a:bodyPr>
            <a:normAutofit/>
          </a:bodyPr>
          <a:lstStyle/>
          <a:p>
            <a:pPr defTabSz="864931">
              <a:defRPr/>
            </a:pPr>
            <a:r>
              <a:rPr lang="en-US" sz="900" dirty="0" smtClean="0">
                <a:latin typeface="Calibri" pitchFamily="34" charset="0"/>
              </a:rPr>
              <a:t>We will now discuss the key building blocks of SAP Sybase IQ.  At the foundation is an industry leading column store with a rich set of indexes for quickly retrieving data during queries.</a:t>
            </a:r>
          </a:p>
          <a:p>
            <a:endParaRPr lang="en-US" sz="900" dirty="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B6B3FB6-9580-41DC-B3E7-54C46CBFADA4}" type="slidenum">
              <a:rPr lang="de-DE" smtClean="0"/>
              <a:pPr/>
              <a:t>25</a:t>
            </a:fld>
            <a:endParaRPr lang="de-DE" dirty="0"/>
          </a:p>
        </p:txBody>
      </p:sp>
      <p:sp>
        <p:nvSpPr>
          <p:cNvPr id="6" name="Slide Image Placeholder 5"/>
          <p:cNvSpPr>
            <a:spLocks noGrp="1" noRot="1" noChangeAspect="1"/>
          </p:cNvSpPr>
          <p:nvPr>
            <p:ph type="sldImg"/>
          </p:nvPr>
        </p:nvSpPr>
        <p:spPr>
          <a:xfrm>
            <a:off x="333375" y="479425"/>
            <a:ext cx="6215063" cy="3495675"/>
          </a:xfrm>
        </p:spPr>
      </p:sp>
      <p:sp>
        <p:nvSpPr>
          <p:cNvPr id="7" name="Notes Placeholder 6"/>
          <p:cNvSpPr>
            <a:spLocks noGrp="1"/>
          </p:cNvSpPr>
          <p:nvPr>
            <p:ph type="body" idx="1"/>
          </p:nvPr>
        </p:nvSpPr>
        <p:spPr/>
        <p:txBody>
          <a:bodyPr>
            <a:normAutofit/>
          </a:bodyPr>
          <a:lstStyle/>
          <a:p>
            <a:endParaRPr lang="de-D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26</a:t>
            </a:fld>
            <a:endParaRPr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28</a:t>
            </a:fld>
            <a:endParaRPr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38462601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30</a:t>
            </a:fld>
            <a:endParaRPr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Arial" pitchFamily="34" charset="0"/>
                <a:ea typeface="+mn-ea"/>
                <a:cs typeface="Arial" pitchFamily="34" charset="0"/>
              </a:rPr>
              <a:t>So,</a:t>
            </a:r>
            <a:r>
              <a:rPr lang="en-US" sz="1200" kern="1200" baseline="0" dirty="0" smtClean="0">
                <a:solidFill>
                  <a:schemeClr val="tx1"/>
                </a:solidFill>
                <a:effectLst/>
                <a:latin typeface="Arial" pitchFamily="34" charset="0"/>
                <a:ea typeface="+mn-ea"/>
                <a:cs typeface="Arial" pitchFamily="34" charset="0"/>
              </a:rPr>
              <a:t> as we discussed </a:t>
            </a:r>
            <a:r>
              <a:rPr lang="en-US" sz="1200" kern="1200" dirty="0" smtClean="0">
                <a:solidFill>
                  <a:schemeClr val="tx1"/>
                </a:solidFill>
                <a:effectLst/>
                <a:latin typeface="+mn-lt"/>
                <a:ea typeface="+mn-ea"/>
                <a:cs typeface="+mn-cs"/>
              </a:rPr>
              <a:t>SAP Sybase IQ 16’s re-engineered column-store delivers speed and power for extreme-scale enterprise data warehousing and Big Data analytics –IQ 16 has a variety of new ways to handle these huge volumes, giving customers access to big data, achieving deeper insights to their business, and extending analytics to their whole enterprise.</a:t>
            </a:r>
          </a:p>
          <a:p>
            <a:endParaRPr lang="en-US" sz="1200" kern="1200" dirty="0" smtClean="0">
              <a:solidFill>
                <a:schemeClr val="tx1"/>
              </a:solidFill>
              <a:effectLst/>
              <a:latin typeface="+mn-lt"/>
              <a:ea typeface="+mn-ea"/>
              <a:cs typeface="+mn-cs"/>
            </a:endParaRPr>
          </a:p>
          <a:p>
            <a:r>
              <a:rPr lang="en-US" sz="1400" b="1" kern="1200" dirty="0" smtClean="0">
                <a:solidFill>
                  <a:schemeClr val="tx1"/>
                </a:solidFill>
                <a:effectLst/>
                <a:latin typeface="+mn-lt"/>
                <a:ea typeface="+mn-ea"/>
                <a:cs typeface="+mn-cs"/>
              </a:rPr>
              <a:t>SAP Sybase</a:t>
            </a:r>
            <a:r>
              <a:rPr lang="en-US" sz="1400" b="1" kern="1200" baseline="0" dirty="0" smtClean="0">
                <a:solidFill>
                  <a:schemeClr val="tx1"/>
                </a:solidFill>
                <a:effectLst/>
                <a:latin typeface="+mn-lt"/>
                <a:ea typeface="+mn-ea"/>
                <a:cs typeface="+mn-cs"/>
              </a:rPr>
              <a:t> IQ 16 allows you to tap into big data at the speed of business</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defTabSz="914228">
              <a:defRPr/>
            </a:pPr>
            <a:endParaRPr lang="en-US" sz="1200" kern="1200" dirty="0" smtClean="0">
              <a:solidFill>
                <a:schemeClr val="tx1"/>
              </a:solidFill>
              <a:effectLst/>
              <a:latin typeface="+mn-lt"/>
              <a:ea typeface="+mn-ea"/>
              <a:cs typeface="+mn-cs"/>
            </a:endParaRPr>
          </a:p>
          <a:p>
            <a:pPr defTabSz="914228">
              <a:defRPr/>
            </a:pPr>
            <a:r>
              <a:rPr lang="en-US" sz="1200" kern="1200" dirty="0" smtClean="0">
                <a:solidFill>
                  <a:schemeClr val="tx1"/>
                </a:solidFill>
                <a:effectLst/>
                <a:latin typeface="+mn-lt"/>
                <a:ea typeface="+mn-ea"/>
                <a:cs typeface="+mn-cs"/>
              </a:rPr>
              <a:t>Thank</a:t>
            </a:r>
            <a:r>
              <a:rPr lang="en-US" sz="1200" kern="1200" baseline="0" dirty="0" smtClean="0">
                <a:solidFill>
                  <a:schemeClr val="tx1"/>
                </a:solidFill>
                <a:effectLst/>
                <a:latin typeface="+mn-lt"/>
                <a:ea typeface="+mn-ea"/>
                <a:cs typeface="+mn-cs"/>
              </a:rPr>
              <a:t> you</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33</a:t>
            </a:fld>
            <a:endParaRPr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build</a:t>
            </a:r>
            <a:r>
              <a:rPr lang="en-US" sz="1200" kern="1200" baseline="0" dirty="0" smtClean="0">
                <a:solidFill>
                  <a:schemeClr val="tx1"/>
                </a:solidFill>
                <a:effectLst/>
                <a:latin typeface="+mn-lt"/>
                <a:ea typeface="+mn-ea"/>
                <a:cs typeface="+mn-cs"/>
              </a:rPr>
              <a:t> of IQ 16 was motivated by the </a:t>
            </a:r>
            <a:r>
              <a:rPr lang="en-US" sz="1200" kern="1200" dirty="0" smtClean="0">
                <a:solidFill>
                  <a:schemeClr val="tx1"/>
                </a:solidFill>
                <a:effectLst/>
                <a:latin typeface="+mn-lt"/>
                <a:ea typeface="+mn-ea"/>
                <a:cs typeface="+mn-cs"/>
              </a:rPr>
              <a:t>changes happening in the business world.  Data driven analytics is making a measurable impact on businesses, from operations to revenue generation to coming up with new strategic directions. But as we have discussed traditional systems are being overwhelmed…</a:t>
            </a:r>
            <a:r>
              <a:rPr lang="en-US" dirty="0" smtClean="0"/>
              <a:t>companies acquiring massive amounts of data in different forms from different sources, ranging from traditional channels with structured formats to social media channels with unstructured formats, it has changed the focus of analytics in the “real-world” and the traditional approach to analysis falls short.</a:t>
            </a:r>
          </a:p>
          <a:p>
            <a:endParaRPr lang="en-US" dirty="0" smtClean="0"/>
          </a:p>
          <a:p>
            <a:r>
              <a:rPr lang="en-US" dirty="0" smtClean="0"/>
              <a:t>SAP Sybase IQ has long addressed the challenges of big data in terms of very large data sets, complex analytics, large number of users, near real-time analytics and support for a variety of multiple types of data.  Now, with IQ 16 we are introducing a host of new ways to handle these huge volumes, from much faster loading, new compression techniques, to new ways to organize and partition data.</a:t>
            </a:r>
            <a:r>
              <a:rPr lang="en-US" b="1" dirty="0" smtClean="0"/>
              <a:t> </a:t>
            </a:r>
            <a:r>
              <a:rPr lang="en-US" dirty="0" smtClean="0"/>
              <a:t>So, while</a:t>
            </a:r>
            <a:r>
              <a:rPr lang="en-US" b="1" dirty="0" smtClean="0"/>
              <a:t> </a:t>
            </a:r>
            <a:r>
              <a:rPr lang="en-US" dirty="0" smtClean="0"/>
              <a:t>traditional approaches are struggling to address these problems, IQ 16 has the answers with its new, innovative approach to analytics with powerful, new, Big Data capabilities.</a:t>
            </a:r>
          </a:p>
          <a:p>
            <a:endParaRPr lang="en-US" dirty="0" smtClean="0"/>
          </a:p>
          <a:p>
            <a:pPr marL="171450" indent="-171450">
              <a:buFont typeface="Arial" pitchFamily="34" charset="0"/>
              <a:buChar char="•"/>
            </a:pPr>
            <a:r>
              <a:rPr lang="en-US" sz="1200" dirty="0" smtClean="0"/>
              <a:t>Reduces the price of big data by an order of magnitude while increasing performance</a:t>
            </a:r>
          </a:p>
          <a:p>
            <a:pPr marL="171450" indent="-171450" fontAlgn="base">
              <a:spcAft>
                <a:spcPct val="0"/>
              </a:spcAft>
              <a:buClr>
                <a:srgbClr val="F0AB00"/>
              </a:buClr>
              <a:buSzPct val="80000"/>
              <a:buFont typeface="Arial" pitchFamily="34" charset="0"/>
              <a:buChar char="•"/>
              <a:tabLst>
                <a:tab pos="3405188" algn="r"/>
              </a:tabLst>
            </a:pPr>
            <a:endParaRPr lang="en-US" sz="1200" dirty="0" smtClean="0"/>
          </a:p>
          <a:p>
            <a:pPr marL="171450" indent="-171450">
              <a:buFont typeface="Arial" pitchFamily="34" charset="0"/>
              <a:buChar char="•"/>
            </a:pPr>
            <a:r>
              <a:rPr lang="en-US" sz="1200" dirty="0" smtClean="0"/>
              <a:t>Quickly handles and shares the rapidly changing data in your world</a:t>
            </a:r>
          </a:p>
          <a:p>
            <a:pPr marL="171450" indent="-171450" fontAlgn="base">
              <a:spcAft>
                <a:spcPct val="0"/>
              </a:spcAft>
              <a:buClr>
                <a:srgbClr val="F0AB00"/>
              </a:buClr>
              <a:buSzPct val="80000"/>
              <a:buFont typeface="Arial" pitchFamily="34" charset="0"/>
              <a:buChar char="•"/>
              <a:tabLst>
                <a:tab pos="3405188" algn="r"/>
              </a:tabLst>
            </a:pPr>
            <a:endParaRPr lang="en-US" sz="1200" dirty="0" smtClean="0"/>
          </a:p>
          <a:p>
            <a:pPr marL="171450" indent="-171450">
              <a:buFont typeface="Arial" pitchFamily="34" charset="0"/>
              <a:buChar char="•"/>
            </a:pPr>
            <a:r>
              <a:rPr lang="en-US" sz="1200" dirty="0" smtClean="0"/>
              <a:t>Maintains high performance and efficiency for user-driven analytics workloads</a:t>
            </a:r>
          </a:p>
          <a:p>
            <a:pPr marL="171450" indent="-171450">
              <a:buFont typeface="Arial" pitchFamily="34" charset="0"/>
              <a:buChar char="•"/>
            </a:pPr>
            <a:endParaRPr lang="en-US" sz="1200" i="1" dirty="0" smtClean="0"/>
          </a:p>
          <a:p>
            <a:pPr marL="171450" indent="-171450">
              <a:buFont typeface="Arial" pitchFamily="34" charset="0"/>
              <a:buChar char="•"/>
            </a:pPr>
            <a:r>
              <a:rPr lang="en-US" sz="1200" dirty="0" smtClean="0"/>
              <a:t>Keeps all your data private and secure </a:t>
            </a:r>
          </a:p>
          <a:p>
            <a:pPr marL="171450" indent="-171450">
              <a:buFont typeface="Arial" pitchFamily="34" charset="0"/>
              <a:buChar char="•"/>
            </a:pPr>
            <a:endParaRPr lang="en-US" sz="1200" dirty="0" smtClean="0"/>
          </a:p>
          <a:p>
            <a:pPr marL="171450" indent="-171450">
              <a:buFont typeface="Arial" pitchFamily="34" charset="0"/>
              <a:buChar char="•"/>
            </a:pPr>
            <a:r>
              <a:rPr lang="en-US" sz="1200" dirty="0" smtClean="0"/>
              <a:t>Ensures your data is always available, day or night </a:t>
            </a:r>
          </a:p>
          <a:p>
            <a:endParaRPr lang="en-US" dirty="0" smtClean="0"/>
          </a:p>
          <a:p>
            <a:pPr defTabSz="941100">
              <a:defRPr/>
            </a:pPr>
            <a:endParaRPr lang="en-US" sz="1200" dirty="0" smtClean="0"/>
          </a:p>
          <a:p>
            <a:r>
              <a:rPr lang="en-US" i="0" dirty="0" smtClean="0"/>
              <a:t>&lt;click for IQ 16 value props&gt;</a:t>
            </a:r>
            <a:endParaRPr lang="en-US" i="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2082270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Arial" pitchFamily="34" charset="0"/>
                <a:cs typeface="Arial" pitchFamily="34" charset="0"/>
              </a:rPr>
              <a:t>SAP Sybase IQ is the #1 column database in the market today. With </a:t>
            </a:r>
            <a:r>
              <a:rPr lang="en-US" sz="1200" kern="1200" dirty="0" smtClean="0">
                <a:solidFill>
                  <a:schemeClr val="tx1"/>
                </a:solidFill>
                <a:effectLst/>
                <a:latin typeface="+mn-lt"/>
                <a:ea typeface="+mn-ea"/>
                <a:cs typeface="+mn-cs"/>
              </a:rPr>
              <a:t>1900 customers with over 3300 deployments</a:t>
            </a:r>
            <a:r>
              <a:rPr lang="en-US" sz="1200" dirty="0" smtClean="0">
                <a:latin typeface="+mn-lt"/>
                <a:cs typeface="Browallia New" pitchFamily="34" charset="-34"/>
              </a:rPr>
              <a:t>,</a:t>
            </a:r>
            <a:r>
              <a:rPr lang="en-US" sz="1200" baseline="0" dirty="0" smtClean="0">
                <a:latin typeface="+mn-lt"/>
                <a:cs typeface="Browallia New" pitchFamily="34" charset="-34"/>
              </a:rPr>
              <a:t> </a:t>
            </a:r>
            <a:r>
              <a:rPr lang="en-US" sz="1200" baseline="0" dirty="0" smtClean="0">
                <a:latin typeface="Arial" pitchFamily="34" charset="0"/>
                <a:cs typeface="Arial" pitchFamily="34" charset="0"/>
              </a:rPr>
              <a:t>i</a:t>
            </a:r>
            <a:r>
              <a:rPr lang="en-US" baseline="0" dirty="0" smtClean="0">
                <a:latin typeface="Arial" pitchFamily="34" charset="0"/>
                <a:cs typeface="Arial" pitchFamily="34" charset="0"/>
              </a:rPr>
              <a:t>n fact, it has more customers than all the other column database vendors combined! And we win more new customers each year than some vendors have in total. </a:t>
            </a:r>
            <a:r>
              <a:rPr lang="en-US" baseline="0" dirty="0" smtClean="0"/>
              <a:t>Our performance in certified benchmarks, and recognition as a market leader by Gartner and Forrester have earned us our stripes. </a:t>
            </a:r>
            <a:r>
              <a:rPr lang="en-US" baseline="0" dirty="0" smtClean="0">
                <a:latin typeface="Arial" pitchFamily="34" charset="0"/>
                <a:cs typeface="Arial" pitchFamily="34" charset="0"/>
              </a:rPr>
              <a:t>Sybase IQ was the first column database in the market over 15 years ago, and with IQ 16 we have re-engineered our </a:t>
            </a:r>
            <a:r>
              <a:rPr lang="en-US" sz="1200" kern="1200" dirty="0" smtClean="0">
                <a:solidFill>
                  <a:schemeClr val="tx1"/>
                </a:solidFill>
                <a:effectLst/>
                <a:latin typeface="+mn-lt"/>
                <a:ea typeface="+mn-ea"/>
                <a:cs typeface="+mn-cs"/>
              </a:rPr>
              <a:t>column-store delivering speed and power for extreme-scale enterprise data warehousing and Big Data analytics.</a:t>
            </a:r>
            <a:endParaRPr lang="en-US"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4251664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1">
                    <a:lumMod val="65000"/>
                    <a:lumOff val="35000"/>
                  </a:schemeClr>
                </a:solidFill>
                <a:latin typeface="Calibri" pitchFamily="34" charset="0"/>
                <a:cs typeface="Calibri" pitchFamily="34" charset="0"/>
              </a:rPr>
              <a:t>SAP Sybase IQ transforms the way companies compete and win </a:t>
            </a:r>
            <a:r>
              <a:rPr lang="en-US" dirty="0" smtClean="0">
                <a:solidFill>
                  <a:schemeClr val="tx1">
                    <a:lumMod val="65000"/>
                    <a:lumOff val="35000"/>
                  </a:schemeClr>
                </a:solidFill>
                <a:latin typeface="Calibri" pitchFamily="34" charset="0"/>
                <a:cs typeface="Calibri" pitchFamily="34" charset="0"/>
              </a:rPr>
              <a:t>through new insights that were previously unavailable or unattainable</a:t>
            </a:r>
            <a:r>
              <a:rPr lang="en-US" baseline="0" dirty="0" smtClean="0">
                <a:solidFill>
                  <a:schemeClr val="tx1">
                    <a:lumMod val="65000"/>
                    <a:lumOff val="35000"/>
                  </a:schemeClr>
                </a:solidFill>
                <a:latin typeface="Calibri" pitchFamily="34" charset="0"/>
                <a:cs typeface="Calibri" pitchFamily="34" charset="0"/>
              </a:rPr>
              <a:t> and </a:t>
            </a:r>
            <a:r>
              <a:rPr lang="en-US" dirty="0" smtClean="0">
                <a:solidFill>
                  <a:schemeClr val="tx1">
                    <a:lumMod val="65000"/>
                    <a:lumOff val="35000"/>
                  </a:schemeClr>
                </a:solidFill>
                <a:latin typeface="Calibri" pitchFamily="34" charset="0"/>
                <a:cs typeface="Calibri" pitchFamily="34" charset="0"/>
              </a:rPr>
              <a:t>delivers them at </a:t>
            </a:r>
            <a:r>
              <a:rPr lang="en-US" dirty="0">
                <a:solidFill>
                  <a:schemeClr val="tx1">
                    <a:lumMod val="65000"/>
                    <a:lumOff val="35000"/>
                  </a:schemeClr>
                </a:solidFill>
                <a:latin typeface="Calibri" pitchFamily="34" charset="0"/>
                <a:cs typeface="Calibri" pitchFamily="34" charset="0"/>
              </a:rPr>
              <a:t>the speed of business to more people and processes</a:t>
            </a:r>
            <a:r>
              <a:rPr lang="en-US" dirty="0" smtClean="0">
                <a:solidFill>
                  <a:schemeClr val="tx1">
                    <a:lumMod val="65000"/>
                    <a:lumOff val="35000"/>
                  </a:schemeClr>
                </a:solidFill>
                <a:latin typeface="Calibri" pitchFamily="34" charset="0"/>
                <a:cs typeface="Calibri" pitchFamily="34" charset="0"/>
              </a:rPr>
              <a:t>.</a:t>
            </a:r>
          </a:p>
          <a:p>
            <a:pPr algn="l"/>
            <a:endParaRPr lang="en-US" dirty="0" smtClean="0">
              <a:solidFill>
                <a:schemeClr val="tx1">
                  <a:lumMod val="65000"/>
                  <a:lumOff val="35000"/>
                </a:schemeClr>
              </a:solidFill>
              <a:latin typeface="Calibri" pitchFamily="34" charset="0"/>
              <a:cs typeface="Calibri" pitchFamily="34" charset="0"/>
            </a:endParaRPr>
          </a:p>
          <a:p>
            <a:r>
              <a:rPr lang="en-US" dirty="0" smtClean="0"/>
              <a:t>New </a:t>
            </a:r>
            <a:r>
              <a:rPr lang="en-US" dirty="0"/>
              <a:t>capabilities and functionalities of SAP Sybase IQ 16.0 are delivered in the following areas:</a:t>
            </a:r>
          </a:p>
          <a:p>
            <a:pPr marL="166564" indent="-166564">
              <a:buFont typeface="Arial" pitchFamily="34" charset="0"/>
              <a:buChar char="•"/>
            </a:pPr>
            <a:r>
              <a:rPr lang="en-US" dirty="0"/>
              <a:t>Performance Enhancements</a:t>
            </a:r>
          </a:p>
          <a:p>
            <a:pPr marL="166564" indent="-166564">
              <a:buFont typeface="Arial" pitchFamily="34" charset="0"/>
              <a:buChar char="•"/>
            </a:pPr>
            <a:r>
              <a:rPr lang="en-US" dirty="0"/>
              <a:t>High Speed Data Loading</a:t>
            </a:r>
          </a:p>
          <a:p>
            <a:pPr marL="166564" indent="-166564">
              <a:buFont typeface="Arial" pitchFamily="34" charset="0"/>
              <a:buChar char="•"/>
            </a:pPr>
            <a:r>
              <a:rPr lang="en-US" dirty="0"/>
              <a:t>Improved Scalability</a:t>
            </a:r>
          </a:p>
          <a:p>
            <a:pPr marL="166564" indent="-166564">
              <a:buFont typeface="Arial" pitchFamily="34" charset="0"/>
              <a:buChar char="•"/>
            </a:pPr>
            <a:r>
              <a:rPr lang="en-US" dirty="0"/>
              <a:t>Data Protection</a:t>
            </a:r>
          </a:p>
          <a:p>
            <a:pPr marL="166564" indent="-166564">
              <a:buFont typeface="Arial" pitchFamily="34" charset="0"/>
              <a:buChar char="•"/>
            </a:pPr>
            <a:r>
              <a:rPr lang="en-US" dirty="0"/>
              <a:t>Heightened Availability</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424874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3769" y="686148"/>
            <a:ext cx="4552002" cy="3429193"/>
          </a:xfrm>
        </p:spPr>
      </p:sp>
      <p:sp>
        <p:nvSpPr>
          <p:cNvPr id="3" name="Notes Placeholder 2"/>
          <p:cNvSpPr>
            <a:spLocks noGrp="1"/>
          </p:cNvSpPr>
          <p:nvPr>
            <p:ph type="body" idx="1"/>
          </p:nvPr>
        </p:nvSpPr>
        <p:spPr/>
        <p:txBody>
          <a:bodyPr>
            <a:normAutofit/>
          </a:bodyPr>
          <a:lstStyle/>
          <a:p>
            <a:r>
              <a:rPr lang="en-US" sz="900" dirty="0"/>
              <a:t>The value of these new capabilities are that IQ makes it simpler and more cost-effective for companies who want to exploit the value of massive amounts of data for more accurate insight into business performance and market dynamics – extending the power of analytics across the entire enterprise.</a:t>
            </a:r>
            <a:endParaRPr lang="en-US" sz="900" dirty="0">
              <a:latin typeface="Arial" pitchFamily="34" charset="0"/>
              <a:cs typeface="Arial" pitchFamily="34"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C261AB06-DA94-1849-95F5-B6032D9DEE91}" type="slidenum">
              <a:rPr smtClean="0">
                <a:solidFill>
                  <a:prstClr val="black"/>
                </a:solidFill>
              </a:rPr>
              <a:pPr/>
              <a:t>7</a:t>
            </a:fld>
            <a:endParaRPr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fontScale="55000" lnSpcReduction="20000"/>
          </a:bodyPr>
          <a:lstStyle/>
          <a:p>
            <a:pPr eaLnBrk="1" hangingPunct="1"/>
            <a:r>
              <a:rPr lang="en-US" sz="2000" dirty="0" smtClean="0">
                <a:latin typeface="Arial" pitchFamily="34" charset="0"/>
              </a:rPr>
              <a:t>Solution = IQ, BusinessObjects,</a:t>
            </a:r>
            <a:r>
              <a:rPr lang="en-US" sz="2000" baseline="0" dirty="0" smtClean="0">
                <a:latin typeface="Arial" pitchFamily="34" charset="0"/>
              </a:rPr>
              <a:t> ASE and Replication Server</a:t>
            </a:r>
          </a:p>
          <a:p>
            <a:endParaRPr lang="en-US" sz="1200" b="0" i="0" u="none" strike="noStrike" kern="1200" baseline="0" dirty="0" smtClean="0">
              <a:solidFill>
                <a:schemeClr val="tx1"/>
              </a:solidFill>
              <a:latin typeface="+mn-lt"/>
              <a:ea typeface="+mn-ea"/>
              <a:cs typeface="+mn-cs"/>
            </a:endParaRPr>
          </a:p>
          <a:p>
            <a:pPr marL="0" lvl="2" indent="0">
              <a:spcBef>
                <a:spcPts val="600"/>
              </a:spcBef>
              <a:buClr>
                <a:srgbClr val="F0AB00"/>
              </a:buClr>
              <a:buSzPct val="100000"/>
              <a:buFontTx/>
              <a:buNone/>
            </a:pPr>
            <a:r>
              <a:rPr lang="en-US" sz="1200" b="0" i="0" u="none" strike="noStrike" kern="1200" baseline="0" dirty="0" smtClean="0">
                <a:solidFill>
                  <a:schemeClr val="tx1"/>
                </a:solidFill>
                <a:latin typeface="+mn-lt"/>
                <a:ea typeface="+mn-ea"/>
                <a:cs typeface="+mn-cs"/>
              </a:rPr>
              <a:t>Challenges</a:t>
            </a:r>
          </a:p>
          <a:p>
            <a:pPr marL="171450" lvl="2" indent="-171450">
              <a:spcBef>
                <a:spcPts val="600"/>
              </a:spcBef>
              <a:buClr>
                <a:srgbClr val="F0AB00"/>
              </a:buClr>
              <a:buSzPct val="100000"/>
              <a:buFont typeface="Wingdings" pitchFamily="2" charset="2"/>
              <a:buChar char="§"/>
            </a:pPr>
            <a:r>
              <a:rPr lang="en-US" sz="1200" dirty="0" smtClean="0">
                <a:solidFill>
                  <a:srgbClr val="000000"/>
                </a:solidFill>
              </a:rPr>
              <a:t>O</a:t>
            </a:r>
            <a:r>
              <a:rPr lang="en-US" sz="1200" dirty="0" smtClean="0"/>
              <a:t>nline demand increased dramatically and report generation performance suffered </a:t>
            </a:r>
          </a:p>
          <a:p>
            <a:pPr marL="171450" lvl="2" indent="-171450">
              <a:spcBef>
                <a:spcPts val="600"/>
              </a:spcBef>
              <a:buClr>
                <a:srgbClr val="F0AB00"/>
              </a:buClr>
              <a:buSzPct val="100000"/>
              <a:buFont typeface="Wingdings" pitchFamily="2" charset="2"/>
              <a:buChar char="§"/>
            </a:pPr>
            <a:r>
              <a:rPr lang="en-US" sz="1200" dirty="0" smtClean="0"/>
              <a:t>Required online reporting system with the ability for end-users to customize reports along any axis of analysis they desired –they needed to expand beyond pre-canned reports to ad hoc reporting.</a:t>
            </a:r>
          </a:p>
          <a:p>
            <a:pPr marL="171450" lvl="2" indent="-171450">
              <a:spcBef>
                <a:spcPts val="600"/>
              </a:spcBef>
              <a:buClr>
                <a:srgbClr val="F0AB00"/>
              </a:buClr>
              <a:buSzPct val="100000"/>
              <a:buFont typeface="Wingdings" pitchFamily="2" charset="2"/>
              <a:buChar char="§"/>
            </a:pPr>
            <a:r>
              <a:rPr lang="en-US" sz="1200" dirty="0" smtClean="0"/>
              <a:t>Improve robustness of the system in compiling larger amounts of data, anticipating growth in the customer base and meeting the goal of delivering real-time data proactively to customers. </a:t>
            </a:r>
            <a:endParaRPr lang="en-US" sz="1600" b="1" dirty="0" smtClean="0">
              <a:solidFill>
                <a:srgbClr val="000000"/>
              </a:solidFill>
            </a:endParaRPr>
          </a:p>
          <a:p>
            <a:endParaRPr lang="en-US" sz="1000" b="0" kern="1200" dirty="0" smtClean="0">
              <a:solidFill>
                <a:schemeClr val="tx1"/>
              </a:solidFill>
              <a:latin typeface="+mn-lt"/>
              <a:ea typeface="+mn-ea"/>
              <a:cs typeface="+mn-cs"/>
            </a:endParaRPr>
          </a:p>
          <a:p>
            <a:r>
              <a:rPr lang="en-US" sz="1000" b="0" kern="1200" dirty="0" smtClean="0">
                <a:solidFill>
                  <a:schemeClr val="tx1"/>
                </a:solidFill>
                <a:latin typeface="+mn-lt"/>
                <a:ea typeface="+mn-ea"/>
                <a:cs typeface="+mn-cs"/>
              </a:rPr>
              <a:t>BNP Paribas is a European leader in global banking and financial services and one of the strongest banks in the world.</a:t>
            </a:r>
            <a:r>
              <a:rPr lang="en-US" sz="1000" b="0" kern="1200" baseline="0" dirty="0" smtClean="0">
                <a:solidFill>
                  <a:schemeClr val="tx1"/>
                </a:solidFill>
                <a:latin typeface="+mn-lt"/>
                <a:ea typeface="+mn-ea"/>
                <a:cs typeface="+mn-cs"/>
              </a:rPr>
              <a:t> </a:t>
            </a:r>
            <a:r>
              <a:rPr lang="en-US" sz="1000" b="0" kern="1200" dirty="0" smtClean="0">
                <a:solidFill>
                  <a:schemeClr val="tx1"/>
                </a:solidFill>
                <a:latin typeface="+mn-lt"/>
                <a:ea typeface="+mn-ea"/>
                <a:cs typeface="+mn-cs"/>
              </a:rPr>
              <a:t>Present across Europe through all its business lines, the Group has four domestic retail banking markets in France, Italy, Belgium and Luxembourg. It has one of the largest international networks with operations in more than 80 countries and 205,300 employees. </a:t>
            </a:r>
            <a:r>
              <a:rPr lang="en-US" sz="1000" kern="1200" dirty="0" smtClean="0">
                <a:solidFill>
                  <a:schemeClr val="tx1"/>
                </a:solidFill>
                <a:latin typeface="+mn-lt"/>
                <a:ea typeface="+mn-ea"/>
                <a:cs typeface="+mn-cs"/>
              </a:rPr>
              <a:t/>
            </a:r>
            <a:br>
              <a:rPr lang="en-US" sz="1000" kern="1200" dirty="0" smtClean="0">
                <a:solidFill>
                  <a:schemeClr val="tx1"/>
                </a:solidFill>
                <a:latin typeface="+mn-lt"/>
                <a:ea typeface="+mn-ea"/>
                <a:cs typeface="+mn-cs"/>
              </a:rPr>
            </a:br>
            <a:endParaRPr lang="en-US" sz="1000" kern="1200" dirty="0" smtClean="0">
              <a:solidFill>
                <a:schemeClr val="tx1"/>
              </a:solidFill>
              <a:latin typeface="+mn-lt"/>
              <a:ea typeface="+mn-ea"/>
              <a:cs typeface="+mn-cs"/>
            </a:endParaRPr>
          </a:p>
          <a:p>
            <a:r>
              <a:rPr lang="en-US" sz="1000" b="1" kern="1200" dirty="0" smtClean="0">
                <a:solidFill>
                  <a:schemeClr val="tx1"/>
                </a:solidFill>
                <a:latin typeface="+mn-lt"/>
                <a:ea typeface="+mn-ea"/>
                <a:cs typeface="+mn-cs"/>
              </a:rPr>
              <a:t>BNP Paribas Securities Services</a:t>
            </a:r>
            <a:r>
              <a:rPr lang="en-US" sz="1000" kern="1200" dirty="0" smtClean="0">
                <a:solidFill>
                  <a:schemeClr val="tx1"/>
                </a:solidFill>
                <a:latin typeface="+mn-lt"/>
                <a:ea typeface="+mn-ea"/>
                <a:cs typeface="+mn-cs"/>
              </a:rPr>
              <a:t> is part of the BNP</a:t>
            </a:r>
            <a:r>
              <a:rPr lang="en-US" sz="1000" kern="1200" baseline="0" dirty="0" smtClean="0">
                <a:solidFill>
                  <a:schemeClr val="tx1"/>
                </a:solidFill>
                <a:latin typeface="+mn-lt"/>
                <a:ea typeface="+mn-ea"/>
                <a:cs typeface="+mn-cs"/>
              </a:rPr>
              <a:t> Paribas </a:t>
            </a:r>
            <a:r>
              <a:rPr lang="en-US" sz="1000" kern="1200" dirty="0" smtClean="0">
                <a:solidFill>
                  <a:schemeClr val="tx1"/>
                </a:solidFill>
                <a:latin typeface="+mn-lt"/>
                <a:ea typeface="+mn-ea"/>
                <a:cs typeface="+mn-cs"/>
              </a:rPr>
              <a:t>Investment</a:t>
            </a:r>
            <a:r>
              <a:rPr lang="en-US" sz="1000" kern="1200" baseline="0" dirty="0" smtClean="0">
                <a:solidFill>
                  <a:schemeClr val="tx1"/>
                </a:solidFill>
                <a:latin typeface="+mn-lt"/>
                <a:ea typeface="+mn-ea"/>
                <a:cs typeface="+mn-cs"/>
              </a:rPr>
              <a:t> Solutions</a:t>
            </a:r>
            <a:r>
              <a:rPr lang="en-US" sz="1000" kern="1200" dirty="0" smtClean="0">
                <a:solidFill>
                  <a:schemeClr val="tx1"/>
                </a:solidFill>
                <a:latin typeface="+mn-lt"/>
                <a:ea typeface="+mn-ea"/>
                <a:cs typeface="+mn-cs"/>
              </a:rPr>
              <a:t> group. It’s</a:t>
            </a:r>
            <a:r>
              <a:rPr lang="en-US" sz="1000" kern="1200" baseline="0" dirty="0" smtClean="0">
                <a:solidFill>
                  <a:schemeClr val="tx1"/>
                </a:solidFill>
                <a:latin typeface="+mn-lt"/>
                <a:ea typeface="+mn-ea"/>
                <a:cs typeface="+mn-cs"/>
              </a:rPr>
              <a:t> </a:t>
            </a:r>
            <a:r>
              <a:rPr lang="en-US" sz="1000" kern="1200" dirty="0" smtClean="0">
                <a:solidFill>
                  <a:schemeClr val="tx1"/>
                </a:solidFill>
                <a:latin typeface="+mn-lt"/>
                <a:ea typeface="+mn-ea"/>
                <a:cs typeface="+mn-cs"/>
              </a:rPr>
              <a:t>Europe’s leading securities services provider. Operating across the entire investment cycle, BP2S provides post-trade solutions to buy-side and sell-side financial institutions and issuers.</a:t>
            </a:r>
          </a:p>
          <a:p>
            <a:pPr lvl="1">
              <a:buFont typeface="Arial" pitchFamily="34" charset="0"/>
              <a:buNone/>
            </a:pPr>
            <a:endParaRPr lang="en-US" sz="1000" b="1" dirty="0" smtClean="0"/>
          </a:p>
          <a:p>
            <a:pPr lvl="1">
              <a:buFont typeface="Arial" pitchFamily="34" charset="0"/>
              <a:buNone/>
            </a:pPr>
            <a:r>
              <a:rPr lang="en-US" sz="1000" b="1" dirty="0" smtClean="0"/>
              <a:t>Global reach - </a:t>
            </a:r>
            <a:r>
              <a:rPr lang="en-US" sz="1000" dirty="0" smtClean="0"/>
              <a:t>32 countries in 5 continents </a:t>
            </a:r>
          </a:p>
          <a:p>
            <a:pPr lvl="1">
              <a:buFont typeface="Arial" pitchFamily="34" charset="0"/>
              <a:buNone/>
            </a:pPr>
            <a:r>
              <a:rPr lang="en-US" sz="1000" b="1" dirty="0" smtClean="0"/>
              <a:t>Staff - </a:t>
            </a:r>
            <a:r>
              <a:rPr lang="en-US" sz="1000" dirty="0" smtClean="0"/>
              <a:t>7,200 employees  and 93 nationalities </a:t>
            </a:r>
          </a:p>
          <a:p>
            <a:pPr lvl="1">
              <a:buFont typeface="Arial" pitchFamily="34" charset="0"/>
              <a:buNone/>
            </a:pPr>
            <a:r>
              <a:rPr lang="en-US" sz="1000" b="1" dirty="0" smtClean="0"/>
              <a:t>Key figures</a:t>
            </a:r>
          </a:p>
          <a:p>
            <a:pPr lvl="2">
              <a:buFont typeface="Arial" pitchFamily="34" charset="0"/>
              <a:buChar char="•"/>
            </a:pPr>
            <a:r>
              <a:rPr lang="en-US" sz="1000" dirty="0" smtClean="0"/>
              <a:t>Assets under custody</a:t>
            </a:r>
            <a:r>
              <a:rPr lang="en-US" sz="1000" baseline="0" dirty="0" smtClean="0"/>
              <a:t> is $6,975 </a:t>
            </a:r>
            <a:r>
              <a:rPr lang="en-US" sz="1000" dirty="0" smtClean="0"/>
              <a:t>billion </a:t>
            </a:r>
          </a:p>
          <a:p>
            <a:pPr lvl="2">
              <a:buFont typeface="Arial" pitchFamily="34" charset="0"/>
              <a:buChar char="•"/>
            </a:pPr>
            <a:r>
              <a:rPr lang="en-US" sz="1000" dirty="0" smtClean="0"/>
              <a:t>Assets under administration</a:t>
            </a:r>
            <a:r>
              <a:rPr lang="en-US" sz="1000" baseline="0" dirty="0" smtClean="0"/>
              <a:t> is </a:t>
            </a:r>
            <a:r>
              <a:rPr lang="en-US" sz="1000" dirty="0" smtClean="0"/>
              <a:t>$1,244 billion </a:t>
            </a:r>
          </a:p>
          <a:p>
            <a:pPr lvl="2">
              <a:buFont typeface="Arial" pitchFamily="34" charset="0"/>
              <a:buChar char="•"/>
            </a:pPr>
            <a:r>
              <a:rPr lang="en-US" sz="1000" dirty="0" smtClean="0"/>
              <a:t>47 million transactions settled </a:t>
            </a:r>
          </a:p>
          <a:p>
            <a:pPr lvl="2">
              <a:buFont typeface="Arial" pitchFamily="34" charset="0"/>
              <a:buChar char="•"/>
            </a:pPr>
            <a:r>
              <a:rPr lang="en-US" sz="1000" dirty="0" smtClean="0"/>
              <a:t>6,329 funds administered </a:t>
            </a:r>
          </a:p>
          <a:p>
            <a:pPr lvl="1">
              <a:buFont typeface="Arial" pitchFamily="34" charset="0"/>
              <a:buNone/>
            </a:pPr>
            <a:r>
              <a:rPr lang="en-US" sz="1000" b="1" dirty="0" smtClean="0"/>
              <a:t>Ranking</a:t>
            </a:r>
            <a:r>
              <a:rPr lang="en-US" sz="1000" b="1" baseline="0" dirty="0" smtClean="0"/>
              <a:t> - </a:t>
            </a:r>
            <a:r>
              <a:rPr lang="en-US" sz="1000" dirty="0" smtClean="0"/>
              <a:t># 5 worldwide by assets under custody</a:t>
            </a:r>
          </a:p>
          <a:p>
            <a:pPr eaLnBrk="1" hangingPunct="1"/>
            <a:endParaRPr lang="en-US" sz="2000" baseline="0" dirty="0" smtClean="0">
              <a:latin typeface="Arial" pitchFamily="34" charset="0"/>
            </a:endParaRPr>
          </a:p>
          <a:p>
            <a:pPr eaLnBrk="1" hangingPunct="1"/>
            <a:endParaRPr lang="en-US" sz="2000" baseline="0" dirty="0" smtClean="0">
              <a:latin typeface="Arial" pitchFamily="34" charset="0"/>
            </a:endParaRPr>
          </a:p>
          <a:p>
            <a:r>
              <a:rPr lang="en-US" sz="1200" kern="1200" baseline="0" dirty="0" smtClean="0">
                <a:solidFill>
                  <a:schemeClr val="tx1"/>
                </a:solidFill>
                <a:latin typeface="+mn-lt"/>
                <a:ea typeface="+mn-ea"/>
                <a:cs typeface="+mn-cs"/>
              </a:rPr>
              <a:t>After evaluating various options, BNP Securities decided Sybase IQ would provide the fastest and most flexible reporting connection between Sybase ASE and SAP BusinessObjects BI. The Sybase IQ performance not only surpassed the speed of other vendors, but also surpassed the speed requirements of their internal custom application by 2 to 3 times.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the deployment of Sybase IQ, BNP Securities chose Sybase Replication Server to replicate data from Sybase ASE into IQ. The implementation process also leveraged Sybase </a:t>
            </a:r>
            <a:r>
              <a:rPr lang="en-US" sz="1200" kern="1200" baseline="0" dirty="0" err="1" smtClean="0">
                <a:solidFill>
                  <a:schemeClr val="tx1"/>
                </a:solidFill>
                <a:latin typeface="+mn-lt"/>
                <a:ea typeface="+mn-ea"/>
                <a:cs typeface="+mn-cs"/>
              </a:rPr>
              <a:t>PowerDesigner’s</a:t>
            </a:r>
            <a:r>
              <a:rPr lang="en-US" sz="1200" kern="1200" baseline="0" dirty="0" smtClean="0">
                <a:solidFill>
                  <a:schemeClr val="tx1"/>
                </a:solidFill>
                <a:latin typeface="+mn-lt"/>
                <a:ea typeface="+mn-ea"/>
                <a:cs typeface="+mn-cs"/>
              </a:rPr>
              <a:t> Data Movement Model to design the replication process — the model </a:t>
            </a:r>
            <a:r>
              <a:rPr lang="en-US" sz="1200" b="1" kern="1200" baseline="0" dirty="0" smtClean="0">
                <a:solidFill>
                  <a:schemeClr val="tx1"/>
                </a:solidFill>
                <a:latin typeface="+mn-lt"/>
                <a:ea typeface="+mn-ea"/>
                <a:cs typeface="+mn-cs"/>
              </a:rPr>
              <a:t>automatically</a:t>
            </a:r>
            <a:r>
              <a:rPr lang="en-US" sz="1200" kern="1200" baseline="0" dirty="0" smtClean="0">
                <a:solidFill>
                  <a:schemeClr val="tx1"/>
                </a:solidFill>
                <a:latin typeface="+mn-lt"/>
                <a:ea typeface="+mn-ea"/>
                <a:cs typeface="+mn-cs"/>
              </a:rPr>
              <a:t> generates 90% of the scripts needed for deployment.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BNP Securities customers have found the custom reports and filters that they now create are much more informative than the static reports. The online reporting system provides reports for close to 10,000 external customers and internal employees who access approximately 200,000 reports per month.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Thanks to the Sybase product solution of ASE, IQ, Rep Server and </a:t>
            </a:r>
            <a:r>
              <a:rPr lang="en-US" sz="1200" kern="1200" baseline="0" dirty="0" err="1" smtClean="0">
                <a:solidFill>
                  <a:schemeClr val="tx1"/>
                </a:solidFill>
                <a:latin typeface="+mn-lt"/>
                <a:ea typeface="+mn-ea"/>
                <a:cs typeface="+mn-cs"/>
              </a:rPr>
              <a:t>PowerDesigner</a:t>
            </a:r>
            <a:r>
              <a:rPr lang="en-US" sz="1200" kern="1200" baseline="0" dirty="0" smtClean="0">
                <a:solidFill>
                  <a:schemeClr val="tx1"/>
                </a:solidFill>
                <a:latin typeface="+mn-lt"/>
                <a:ea typeface="+mn-ea"/>
                <a:cs typeface="+mn-cs"/>
              </a:rPr>
              <a:t> – each time new data is replicated from ASE to Sybase IQ, the real-time functionality of Replication Server Messaging Edition sends notifications to the SAP BusinessObjects reporting application, so rather than having users poll for information, it’s much more efficient for the BNP system to push data out. Now customers and internal staff see near real-time data in all reports and queries.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Sybase ASE system now houses 3 months of data for short-term reporting, helping improve OLTP performance by storing less data … and BNP Paribas may eventually reduce this to 1 month of data to further streamline the OLTP system — and accelerate performance. And with the 50% data compression offered by Sybase IQ, BNP Paribas can now keep up to 10 years of data online for trend reporting and advanced analytics.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Therefore, the overall benefits BNP Paribas Securities has seen with the Sybase /SAP BI Solution is it:</a:t>
            </a:r>
          </a:p>
          <a:p>
            <a:pPr lvl="1">
              <a:buFont typeface="Arial" pitchFamily="34" charset="0"/>
              <a:buChar char="•"/>
            </a:pPr>
            <a:r>
              <a:rPr lang="en-US" sz="1000" dirty="0" smtClean="0"/>
              <a:t>Allows online customers to generate 2X as many ad hoc queries</a:t>
            </a:r>
          </a:p>
          <a:p>
            <a:pPr lvl="1">
              <a:buFont typeface="Arial" pitchFamily="34" charset="0"/>
              <a:buChar char="•"/>
            </a:pPr>
            <a:r>
              <a:rPr lang="en-US" sz="1000" dirty="0" smtClean="0"/>
              <a:t>Provides customized financial portfolio reports</a:t>
            </a:r>
          </a:p>
          <a:p>
            <a:pPr lvl="1">
              <a:buFont typeface="Arial" pitchFamily="34" charset="0"/>
              <a:buChar char="•"/>
            </a:pPr>
            <a:r>
              <a:rPr lang="en-US" sz="1000" dirty="0" smtClean="0"/>
              <a:t>Speeds report generation by 3X</a:t>
            </a:r>
          </a:p>
          <a:p>
            <a:pPr lvl="1">
              <a:buFont typeface="Arial" pitchFamily="34" charset="0"/>
              <a:buChar char="•"/>
            </a:pPr>
            <a:r>
              <a:rPr lang="en-US" sz="1000" dirty="0" smtClean="0"/>
              <a:t>Frees OLTP database resources to accelerate online transactions</a:t>
            </a:r>
          </a:p>
          <a:p>
            <a:pPr lvl="1">
              <a:buFont typeface="Arial" pitchFamily="34" charset="0"/>
              <a:buChar char="•"/>
            </a:pPr>
            <a:r>
              <a:rPr lang="en-US" sz="1000" dirty="0" smtClean="0"/>
              <a:t>Reduces stress on the system architecture by pushing rather than polling reports</a:t>
            </a:r>
          </a:p>
          <a:p>
            <a:pPr eaLnBrk="1" hangingPunct="1"/>
            <a:endParaRPr lang="en-US" sz="2000" dirty="0" smtClean="0">
              <a:latin typeface="Arial" pitchFamily="34" charset="0"/>
            </a:endParaRPr>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10</a:t>
            </a:fld>
            <a:endParaRPr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7029" y="612622"/>
            <a:ext cx="4823943" cy="3241485"/>
          </a:xfrm>
        </p:spPr>
      </p:sp>
      <p:sp>
        <p:nvSpPr>
          <p:cNvPr id="3" name="Notes Placeholder 2"/>
          <p:cNvSpPr>
            <a:spLocks noGrp="1"/>
          </p:cNvSpPr>
          <p:nvPr>
            <p:ph type="body" idx="1"/>
          </p:nvPr>
        </p:nvSpPr>
        <p:spPr/>
        <p:txBody>
          <a:bodyPr>
            <a:normAutofit fontScale="55000" lnSpcReduction="20000"/>
          </a:bodyPr>
          <a:lstStyle/>
          <a:p>
            <a:r>
              <a:rPr lang="en-US" sz="2000" dirty="0" smtClean="0">
                <a:effectLst/>
              </a:rPr>
              <a:t>ICICI Bank is the pioneer in implementing a data warehousing (DW) solution for banking in India. The enterprise-wide </a:t>
            </a:r>
            <a:r>
              <a:rPr lang="en-US" sz="2000" dirty="0" smtClean="0">
                <a:effectLst/>
                <a:hlinkClick r:id="rId3" action="ppaction://hlinkfile"/>
              </a:rPr>
              <a:t>data warehouse</a:t>
            </a:r>
            <a:r>
              <a:rPr lang="en-US" sz="2000" dirty="0" smtClean="0">
                <a:effectLst/>
              </a:rPr>
              <a:t> at ICICI bank is powered by Sybase IQ, a highly optimized business intelligence, analytics and data warehousing solution for delivering dramatically faster results at a low cost.</a:t>
            </a:r>
          </a:p>
          <a:p>
            <a:endParaRPr lang="en-US" sz="2000" b="1" dirty="0" smtClean="0">
              <a:effectLst/>
            </a:endParaRPr>
          </a:p>
          <a:p>
            <a:r>
              <a:rPr lang="en-US" sz="2000" b="1" dirty="0" smtClean="0">
                <a:effectLst/>
              </a:rPr>
              <a:t>Business Advantage</a:t>
            </a:r>
            <a:endParaRPr lang="en-US" sz="2000" dirty="0" smtClean="0">
              <a:effectLst/>
            </a:endParaRPr>
          </a:p>
          <a:p>
            <a:r>
              <a:rPr lang="en-US" sz="2000" dirty="0" smtClean="0">
                <a:effectLst/>
              </a:rPr>
              <a:t>ICICI bank has achieved tremendous improvement in system uptime and significant improvement in query performance over its previous Teradata implementation, in addition to the host of other benefits of the Sybase IQ </a:t>
            </a:r>
            <a:r>
              <a:rPr lang="en-US" sz="2000" dirty="0" smtClean="0">
                <a:effectLst/>
                <a:hlinkClick r:id="rId3" action="ppaction://hlinkfile"/>
              </a:rPr>
              <a:t>data warehouse</a:t>
            </a:r>
            <a:r>
              <a:rPr lang="en-US" sz="2000" dirty="0" smtClean="0">
                <a:effectLst/>
              </a:rPr>
              <a:t> migration.</a:t>
            </a:r>
          </a:p>
          <a:p>
            <a:endParaRPr lang="en-US" sz="2000" b="1" dirty="0" smtClean="0">
              <a:effectLst/>
            </a:endParaRPr>
          </a:p>
          <a:p>
            <a:r>
              <a:rPr lang="en-US" sz="2000" b="1" dirty="0" smtClean="0">
                <a:effectLst/>
              </a:rPr>
              <a:t>Key Benefits</a:t>
            </a:r>
            <a:endParaRPr lang="en-US" sz="2000" dirty="0" smtClean="0">
              <a:effectLst/>
            </a:endParaRPr>
          </a:p>
          <a:p>
            <a:pPr marL="342900" indent="-342900">
              <a:buFont typeface="Arial" pitchFamily="34" charset="0"/>
              <a:buChar char="•"/>
            </a:pPr>
            <a:r>
              <a:rPr lang="en-US" sz="2000" dirty="0" smtClean="0">
                <a:effectLst/>
              </a:rPr>
              <a:t>Compresses data by over 60% </a:t>
            </a:r>
          </a:p>
          <a:p>
            <a:pPr marL="342900" indent="-342900">
              <a:buFont typeface="Arial" pitchFamily="34" charset="0"/>
              <a:buChar char="•"/>
            </a:pPr>
            <a:r>
              <a:rPr lang="en-US" sz="2000" dirty="0" smtClean="0">
                <a:effectLst/>
              </a:rPr>
              <a:t>Leverages scalability owing to its open system architecture </a:t>
            </a:r>
          </a:p>
          <a:p>
            <a:pPr marL="342900" indent="-342900">
              <a:buFont typeface="Arial" pitchFamily="34" charset="0"/>
              <a:buChar char="•"/>
            </a:pPr>
            <a:r>
              <a:rPr lang="en-US" sz="2000" dirty="0" smtClean="0">
                <a:effectLst/>
              </a:rPr>
              <a:t>Achieves trickle-feed loading </a:t>
            </a:r>
          </a:p>
          <a:p>
            <a:pPr marL="342900" indent="-342900">
              <a:buFont typeface="Arial" pitchFamily="34" charset="0"/>
              <a:buChar char="•"/>
            </a:pPr>
            <a:r>
              <a:rPr lang="en-US" sz="2000" dirty="0" smtClean="0">
                <a:effectLst/>
              </a:rPr>
              <a:t>Allows for simultaneous loading and querying </a:t>
            </a:r>
          </a:p>
          <a:p>
            <a:pPr marL="342900" indent="-342900">
              <a:buFont typeface="Arial" pitchFamily="34" charset="0"/>
              <a:buChar char="•"/>
            </a:pPr>
            <a:r>
              <a:rPr lang="en-US" sz="2000" dirty="0" smtClean="0">
                <a:effectLst/>
              </a:rPr>
              <a:t>Supports more than 150 users concurrently </a:t>
            </a:r>
          </a:p>
          <a:p>
            <a:pPr marL="342900" indent="-342900">
              <a:buFont typeface="Arial" pitchFamily="34" charset="0"/>
              <a:buChar char="•"/>
            </a:pPr>
            <a:r>
              <a:rPr lang="en-US" sz="2000" dirty="0" smtClean="0">
                <a:effectLst/>
              </a:rPr>
              <a:t>Reduces downtime by providing 24x7 availability </a:t>
            </a:r>
          </a:p>
          <a:p>
            <a:pPr marL="342900" indent="-342900">
              <a:buFont typeface="Arial" pitchFamily="34" charset="0"/>
              <a:buChar char="•"/>
            </a:pPr>
            <a:r>
              <a:rPr lang="en-US" sz="2000" dirty="0" smtClean="0">
                <a:effectLst/>
              </a:rPr>
              <a:t>Significantly improves query performance and response time </a:t>
            </a:r>
          </a:p>
          <a:p>
            <a:pPr marL="342900" indent="-342900">
              <a:buFont typeface="Arial" pitchFamily="34" charset="0"/>
              <a:buChar char="•"/>
            </a:pPr>
            <a:r>
              <a:rPr lang="en-US" sz="2000" dirty="0" smtClean="0">
                <a:effectLst/>
              </a:rPr>
              <a:t>Lowers cost of maintenance and TCO </a:t>
            </a:r>
          </a:p>
          <a:p>
            <a:pPr marL="342900" indent="-342900">
              <a:buFont typeface="Arial" pitchFamily="34" charset="0"/>
              <a:buChar char="•"/>
            </a:pPr>
            <a:r>
              <a:rPr lang="en-US" sz="2000" dirty="0" smtClean="0">
                <a:effectLst/>
              </a:rPr>
              <a:t>Supports heterogeneous environment as it is hardware and platform independent</a:t>
            </a:r>
          </a:p>
          <a:p>
            <a:pPr eaLnBrk="1" hangingPunct="1"/>
            <a:endParaRPr lang="en-US" sz="2000" dirty="0" smtClean="0">
              <a:latin typeface="Arial" pitchFamily="34" charset="0"/>
            </a:endParaRPr>
          </a:p>
          <a:p>
            <a:pPr eaLnBrk="1" hangingPunct="1"/>
            <a:r>
              <a:rPr lang="en-US" sz="2000" dirty="0" smtClean="0">
                <a:latin typeface="Arial" pitchFamily="34" charset="0"/>
              </a:rPr>
              <a:t>Solution = IQ, BusinessObjects</a:t>
            </a:r>
            <a:r>
              <a:rPr lang="en-US" sz="2000" baseline="0" dirty="0" smtClean="0">
                <a:latin typeface="Arial" pitchFamily="34" charset="0"/>
              </a:rPr>
              <a:t> and </a:t>
            </a:r>
            <a:r>
              <a:rPr lang="en-US" sz="2000" baseline="0" dirty="0" err="1" smtClean="0">
                <a:latin typeface="Arial" pitchFamily="34" charset="0"/>
              </a:rPr>
              <a:t>PowerDesigner</a:t>
            </a:r>
            <a:endParaRPr lang="en-US" sz="2000" baseline="0" dirty="0" smtClean="0">
              <a:latin typeface="Arial" pitchFamily="34" charset="0"/>
            </a:endParaRPr>
          </a:p>
          <a:p>
            <a:pPr eaLnBrk="1" hangingPunct="1"/>
            <a:endParaRPr lang="en-US" sz="2000" baseline="0" dirty="0" smtClean="0">
              <a:latin typeface="Arial" pitchFamily="34" charset="0"/>
            </a:endParaRPr>
          </a:p>
          <a:p>
            <a:pPr eaLnBrk="1" hangingPunct="1"/>
            <a:endParaRPr lang="en-US" sz="2000" dirty="0" smtClean="0">
              <a:latin typeface="Arial" pitchFamily="34" charset="0"/>
            </a:endParaRPr>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11</a:t>
            </a:fld>
            <a:endParaRPr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2013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en-US" sz="2400" b="1" kern="1200" noProof="0" dirty="0" smtClean="0">
                <a:solidFill>
                  <a:schemeClr val="accent2"/>
                </a:solidFill>
                <a:latin typeface="+mj-lt"/>
                <a:ea typeface="+mj-ea"/>
                <a:cs typeface="+mj-cs"/>
              </a:rPr>
              <a:t>2013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endParaRPr lang="de-DE" sz="2400" b="1" kern="1200" noProof="0" dirty="0" smtClean="0">
              <a:solidFill>
                <a:schemeClr val="accent2"/>
              </a:solidFill>
              <a:latin typeface="+mj-lt"/>
              <a:ea typeface="+mj-ea"/>
              <a:cs typeface="+mj-cs"/>
            </a:endParaRPr>
          </a:p>
        </p:txBody>
      </p:sp>
      <p:sp>
        <p:nvSpPr>
          <p:cNvPr id="5" name="TextBox 4"/>
          <p:cNvSpPr txBox="1"/>
          <p:nvPr userDrawn="1"/>
        </p:nvSpPr>
        <p:spPr bwMode="gray">
          <a:xfrm>
            <a:off x="324000" y="1692000"/>
            <a:ext cx="8404364" cy="230832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Please see </a:t>
            </a:r>
            <a:r>
              <a:rPr lang="en-US" sz="1000" kern="1200" noProof="1" smtClean="0">
                <a:solidFill>
                  <a:schemeClr val="tx1"/>
                </a:solidFill>
                <a:latin typeface="Arial"/>
                <a:ea typeface="MS PGothic" pitchFamily="34" charset="-128"/>
                <a:cs typeface="+mn-cs"/>
                <a:hlinkClick r:id="rId2"/>
              </a:rPr>
              <a:t>http://www.sap.com/corporate-en/legal/copyright/index.epx#trademark</a:t>
            </a:r>
            <a:r>
              <a:rPr lang="en-US" sz="10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04364"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000" kern="1200" noProof="1" smtClean="0">
                <a:solidFill>
                  <a:schemeClr val="tx1"/>
                </a:solidFill>
                <a:latin typeface="Arial"/>
                <a:ea typeface="MS PGothic" pitchFamily="34" charset="-128"/>
                <a:cs typeface="+mn-cs"/>
                <a:hlinkClick r:id="rId2"/>
              </a:rPr>
              <a:t>http://www.sap.com/corporate-en/legal/copyright/index.epx#trademark</a:t>
            </a:r>
            <a:r>
              <a:rPr lang="de-DE" sz="10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olution Today: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4" y="1690688"/>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lIns="91425" tIns="45712" rIns="91425" bIns="45712" rtlCol="0" anchor="ctr"/>
          <a:lstStyle/>
          <a:p>
            <a:pPr marL="0" algn="ctr" defTabSz="914245" rtl="0" eaLnBrk="1" latinLnBrk="0" hangingPunct="1"/>
            <a:endParaRPr lang="en-US" sz="1800" kern="1200">
              <a:solidFill>
                <a:schemeClr val="tx1"/>
              </a:solidFill>
              <a:latin typeface="+mn-lt"/>
              <a:ea typeface="+mn-ea"/>
              <a:cs typeface="+mn-cs"/>
            </a:endParaRPr>
          </a:p>
        </p:txBody>
      </p:sp>
      <p:sp>
        <p:nvSpPr>
          <p:cNvPr id="19" name="Freeform 18"/>
          <p:cNvSpPr/>
          <p:nvPr userDrawn="1"/>
        </p:nvSpPr>
        <p:spPr>
          <a:xfrm flipV="1">
            <a:off x="5598513" y="1690688"/>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lIns="91425" tIns="45712" rIns="91425" bIns="45712" rtlCol="0" anchor="ctr"/>
          <a:lstStyle/>
          <a:p>
            <a:pPr marL="0" algn="ctr" defTabSz="914245" rtl="0" eaLnBrk="1" latinLnBrk="0" hangingPunct="1"/>
            <a:endParaRPr lang="en-US" sz="1800" kern="1200">
              <a:solidFill>
                <a:schemeClr val="tx1"/>
              </a:solidFill>
              <a:latin typeface="+mn-lt"/>
              <a:ea typeface="+mn-ea"/>
              <a:cs typeface="+mn-cs"/>
            </a:endParaRPr>
          </a:p>
        </p:txBody>
      </p:sp>
      <p:sp>
        <p:nvSpPr>
          <p:cNvPr id="20" name="Freeform 19"/>
          <p:cNvSpPr/>
          <p:nvPr userDrawn="1"/>
        </p:nvSpPr>
        <p:spPr>
          <a:xfrm flipV="1">
            <a:off x="2754825" y="1690688"/>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lIns="91425" tIns="45712" rIns="91425" bIns="45712" rtlCol="0" anchor="ctr"/>
          <a:lstStyle/>
          <a:p>
            <a:pPr marL="0" algn="ctr" defTabSz="914245" rtl="0" eaLnBrk="1" latinLnBrk="0" hangingPunct="1"/>
            <a:endParaRPr lang="en-US" sz="1800" kern="1200">
              <a:solidFill>
                <a:schemeClr val="tx1"/>
              </a:solidFill>
              <a:latin typeface="+mn-lt"/>
              <a:ea typeface="+mn-ea"/>
              <a:cs typeface="+mn-cs"/>
            </a:endParaRPr>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755831"/>
            <a:ext cx="2412000" cy="360517"/>
          </a:xfrm>
          <a:prstGeom prst="rect">
            <a:avLst/>
          </a:prstGeom>
          <a:solidFill>
            <a:schemeClr val="bg1"/>
          </a:solidFill>
          <a:ln w="6350" algn="ctr">
            <a:noFill/>
            <a:miter lim="800000"/>
            <a:headEnd/>
            <a:tailEnd/>
          </a:ln>
        </p:spPr>
        <p:txBody>
          <a:bodyPr lIns="0" tIns="71987" rIns="0" bIns="71987" rtlCol="0" anchor="ctr"/>
          <a:lstStyle/>
          <a:p>
            <a:pPr marR="0" algn="ctr" defTabSz="914245"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cxnSp>
        <p:nvCxnSpPr>
          <p:cNvPr id="9" name="Straight Connector 8"/>
          <p:cNvCxnSpPr/>
          <p:nvPr/>
        </p:nvCxnSpPr>
        <p:spPr bwMode="gray">
          <a:xfrm>
            <a:off x="3158084" y="5743130"/>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5992168" y="5755831"/>
            <a:ext cx="2412000" cy="360517"/>
          </a:xfrm>
          <a:prstGeom prst="rect">
            <a:avLst/>
          </a:prstGeom>
          <a:solidFill>
            <a:schemeClr val="bg1"/>
          </a:solidFill>
          <a:ln w="6350" algn="ctr">
            <a:noFill/>
            <a:miter lim="800000"/>
            <a:headEnd/>
            <a:tailEnd/>
          </a:ln>
        </p:spPr>
        <p:txBody>
          <a:bodyPr lIns="0" tIns="71987" rIns="0" bIns="71987" rtlCol="0" anchor="ctr"/>
          <a:lstStyle/>
          <a:p>
            <a:pPr marR="0" algn="ctr" defTabSz="914245"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cxnSp>
        <p:nvCxnSpPr>
          <p:cNvPr id="12" name="Straight Connector 11"/>
          <p:cNvCxnSpPr/>
          <p:nvPr/>
        </p:nvCxnSpPr>
        <p:spPr bwMode="gray">
          <a:xfrm>
            <a:off x="5992168" y="5743130"/>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bwMode="gray">
          <a:xfrm>
            <a:off x="328613" y="5755831"/>
            <a:ext cx="2412000" cy="360517"/>
          </a:xfrm>
          <a:prstGeom prst="rect">
            <a:avLst/>
          </a:prstGeom>
          <a:solidFill>
            <a:schemeClr val="accent1"/>
          </a:solidFill>
          <a:ln w="6350" algn="ctr">
            <a:noFill/>
            <a:miter lim="800000"/>
            <a:headEnd/>
            <a:tailEnd/>
          </a:ln>
        </p:spPr>
        <p:txBody>
          <a:bodyPr lIns="89985" tIns="71987" rIns="89985" bIns="71987" rtlCol="0" anchor="ctr"/>
          <a:lstStyle/>
          <a:p>
            <a:pPr marL="0" marR="0" algn="ctr" defTabSz="914245" rtl="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smtClean="0">
                <a:ln>
                  <a:noFill/>
                </a:ln>
                <a:solidFill>
                  <a:schemeClr val="tx1"/>
                </a:solidFill>
                <a:effectLst/>
                <a:uLnTx/>
                <a:uFillTx/>
                <a:latin typeface="Arial"/>
                <a:ea typeface="Arial Unicode MS" pitchFamily="34" charset="-128"/>
                <a:cs typeface="Arial Unicode MS" pitchFamily="34" charset="-128"/>
              </a:rPr>
              <a:t>TODAY</a:t>
            </a:r>
          </a:p>
        </p:txBody>
      </p:sp>
      <p:sp>
        <p:nvSpPr>
          <p:cNvPr id="25" name="Text Placeholder 3"/>
          <p:cNvSpPr>
            <a:spLocks noGrp="1"/>
          </p:cNvSpPr>
          <p:nvPr>
            <p:ph type="body" sz="quarter" idx="11" hasCustomPrompt="1"/>
          </p:nvPr>
        </p:nvSpPr>
        <p:spPr>
          <a:xfrm>
            <a:off x="324000" y="1690688"/>
            <a:ext cx="2412000" cy="3851696"/>
          </a:xfrm>
        </p:spPr>
        <p:txBody>
          <a:bodyPr rIns="35994"/>
          <a:lstStyle>
            <a:lvl1pPr>
              <a:spcBef>
                <a:spcPts val="1200"/>
              </a:spcBef>
              <a:spcAft>
                <a:spcPts val="400"/>
              </a:spcAft>
              <a:defRPr sz="1400" b="0"/>
            </a:lvl1pPr>
            <a:lvl2pPr marL="269954" indent="-179970">
              <a:spcBef>
                <a:spcPts val="0"/>
              </a:spcBef>
              <a:spcAft>
                <a:spcPts val="100"/>
              </a:spcAft>
              <a:buSzPct val="100000"/>
              <a:buFont typeface="Wingdings" pitchFamily="2" charset="2"/>
              <a:buChar char=""/>
              <a:defRPr sz="1200"/>
            </a:lvl2pPr>
            <a:lvl3pPr marL="449924">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5994" rIns="35994"/>
          <a:lstStyle>
            <a:lvl1pPr>
              <a:spcBef>
                <a:spcPts val="1200"/>
              </a:spcBef>
              <a:spcAft>
                <a:spcPts val="400"/>
              </a:spcAft>
              <a:defRPr sz="1400" b="0"/>
            </a:lvl1pPr>
            <a:lvl2pPr marL="269954" indent="-179970">
              <a:spcBef>
                <a:spcPts val="0"/>
              </a:spcBef>
              <a:spcAft>
                <a:spcPts val="100"/>
              </a:spcAft>
              <a:buSzPct val="100000"/>
              <a:buFont typeface="Wingdings" pitchFamily="2" charset="2"/>
              <a:buChar char=""/>
              <a:defRPr sz="1200"/>
            </a:lvl2pPr>
            <a:lvl3pPr marL="449924">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5994" rIns="35994"/>
          <a:lstStyle>
            <a:lvl1pPr>
              <a:spcBef>
                <a:spcPts val="1200"/>
              </a:spcBef>
              <a:spcAft>
                <a:spcPts val="400"/>
              </a:spcAft>
              <a:defRPr sz="1400" b="0"/>
            </a:lvl1pPr>
            <a:lvl2pPr marL="269954" indent="-179970">
              <a:spcBef>
                <a:spcPts val="0"/>
              </a:spcBef>
              <a:spcAft>
                <a:spcPts val="100"/>
              </a:spcAft>
              <a:buSzPct val="100000"/>
              <a:buFont typeface="Wingdings" pitchFamily="2" charset="2"/>
              <a:buChar char=""/>
              <a:defRPr sz="1200"/>
            </a:lvl2pPr>
            <a:lvl3pPr marL="449924">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811748228"/>
      </p:ext>
    </p:extLst>
  </p:cSld>
  <p:clrMapOvr>
    <a:masterClrMapping/>
  </p:clrMapOvr>
  <p:transition spd="med"/>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Roadmap -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5" name="Content Placeholder 5"/>
          <p:cNvSpPr>
            <a:spLocks noGrp="1"/>
          </p:cNvSpPr>
          <p:nvPr>
            <p:ph sz="quarter" idx="11"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245"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245"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2" hasCustomPrompt="1"/>
          </p:nvPr>
        </p:nvSpPr>
        <p:spPr>
          <a:xfrm>
            <a:off x="324001" y="1690688"/>
            <a:ext cx="8494713" cy="756000"/>
          </a:xfrm>
        </p:spPr>
        <p:txBody>
          <a:bodyPr/>
          <a:lstStyle>
            <a:lvl1pPr>
              <a:defRPr sz="1400" b="0"/>
            </a:lvl1pPr>
            <a:lvl2pPr marL="180944" indent="-90473">
              <a:spcBef>
                <a:spcPts val="200"/>
              </a:spcBef>
              <a:buSzPct val="100000"/>
              <a:buFont typeface="Wingdings" pitchFamily="2" charset="2"/>
              <a:buChar char=""/>
              <a:defRPr sz="1200"/>
            </a:lvl2pPr>
          </a:lstStyle>
          <a:p>
            <a:pPr lvl="0"/>
            <a:r>
              <a:rPr lang="en-US" noProof="0" dirty="0" smtClean="0"/>
              <a:t>Click to add text</a:t>
            </a:r>
          </a:p>
          <a:p>
            <a:pPr lvl="1"/>
            <a:r>
              <a:rPr lang="en-US" dirty="0" smtClean="0"/>
              <a:t>Second level</a:t>
            </a:r>
          </a:p>
        </p:txBody>
      </p:sp>
    </p:spTree>
    <p:extLst>
      <p:ext uri="{BB962C8B-B14F-4D97-AF65-F5344CB8AC3E}">
        <p14:creationId xmlns:p14="http://schemas.microsoft.com/office/powerpoint/2010/main" val="1680969803"/>
      </p:ext>
    </p:extLst>
  </p:cSld>
  <p:clrMapOvr>
    <a:masterClrMapping/>
  </p:clrMapOvr>
  <p:transition spd="med"/>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lanned: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4" y="1690688"/>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lIns="91425" tIns="45712" rIns="91425" bIns="45712" rtlCol="0" anchor="ctr"/>
          <a:lstStyle/>
          <a:p>
            <a:pPr marL="0" algn="ctr" defTabSz="914245" rtl="0" eaLnBrk="1" latinLnBrk="0" hangingPunct="1"/>
            <a:endParaRPr lang="en-US" sz="1800" kern="1200">
              <a:solidFill>
                <a:schemeClr val="tx1"/>
              </a:solidFill>
              <a:latin typeface="+mn-lt"/>
              <a:ea typeface="+mn-ea"/>
              <a:cs typeface="+mn-cs"/>
            </a:endParaRPr>
          </a:p>
        </p:txBody>
      </p:sp>
      <p:sp>
        <p:nvSpPr>
          <p:cNvPr id="19" name="Freeform 18"/>
          <p:cNvSpPr/>
          <p:nvPr userDrawn="1"/>
        </p:nvSpPr>
        <p:spPr>
          <a:xfrm flipV="1">
            <a:off x="5598513" y="1690688"/>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lIns="91425" tIns="45712" rIns="91425" bIns="45712" rtlCol="0" anchor="ctr"/>
          <a:lstStyle/>
          <a:p>
            <a:pPr marL="0" algn="ctr" defTabSz="914245" rtl="0" eaLnBrk="1" latinLnBrk="0" hangingPunct="1"/>
            <a:endParaRPr lang="en-US" sz="1800" kern="1200">
              <a:solidFill>
                <a:schemeClr val="tx1"/>
              </a:solidFill>
              <a:latin typeface="+mn-lt"/>
              <a:ea typeface="+mn-ea"/>
              <a:cs typeface="+mn-cs"/>
            </a:endParaRPr>
          </a:p>
        </p:txBody>
      </p:sp>
      <p:sp>
        <p:nvSpPr>
          <p:cNvPr id="20" name="Freeform 19"/>
          <p:cNvSpPr/>
          <p:nvPr userDrawn="1"/>
        </p:nvSpPr>
        <p:spPr>
          <a:xfrm flipV="1">
            <a:off x="2754825" y="1690688"/>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lIns="91425" tIns="45712" rIns="91425" bIns="45712" rtlCol="0" anchor="ctr"/>
          <a:lstStyle/>
          <a:p>
            <a:pPr algn="ctr"/>
            <a:endParaRPr lang="en-US"/>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755831"/>
            <a:ext cx="2412000" cy="360517"/>
          </a:xfrm>
          <a:prstGeom prst="rect">
            <a:avLst/>
          </a:prstGeom>
          <a:solidFill>
            <a:schemeClr val="accent1"/>
          </a:solidFill>
          <a:ln w="6350" algn="ctr">
            <a:noFill/>
            <a:miter lim="800000"/>
            <a:headEnd/>
            <a:tailEnd/>
          </a:ln>
        </p:spPr>
        <p:txBody>
          <a:bodyPr wrap="none" lIns="0" tIns="71987" rIns="0" bIns="71987" rtlCol="0" anchor="ctr"/>
          <a:lstStyle/>
          <a:p>
            <a:pPr marL="0" marR="0" algn="ctr" defTabSz="914245" rtl="0" eaLnBrk="1" fontAlgn="base" latinLnBrk="0" hangingPunct="1">
              <a:lnSpc>
                <a:spcPct val="100000"/>
              </a:lnSpc>
              <a:spcBef>
                <a:spcPct val="50000"/>
              </a:spcBef>
              <a:spcAft>
                <a:spcPct val="0"/>
              </a:spcAft>
              <a:buClr>
                <a:srgbClr val="F0AB00"/>
              </a:buClr>
              <a:buSzPct val="80000"/>
              <a:tabLst/>
            </a:pPr>
            <a:r>
              <a:rPr kumimoji="0" lang="en-US" sz="1500" b="1" i="0" u="none" strike="noStrike" kern="0" cap="none" spc="0" normalizeH="0" baseline="0" noProof="0" dirty="0" smtClean="0">
                <a:ln>
                  <a:noFill/>
                </a:ln>
                <a:solidFill>
                  <a:schemeClr val="tx1"/>
                </a:solidFill>
                <a:effectLst/>
                <a:uLnTx/>
                <a:uFillTx/>
                <a:latin typeface="Arial"/>
                <a:ea typeface="Arial Unicode MS" pitchFamily="34" charset="-128"/>
                <a:cs typeface="Arial Unicode MS" pitchFamily="34" charset="-128"/>
              </a:rPr>
              <a:t>PLANNED INNOVATIONS</a:t>
            </a:r>
          </a:p>
        </p:txBody>
      </p:sp>
      <p:sp>
        <p:nvSpPr>
          <p:cNvPr id="11" name="Rectangle 10"/>
          <p:cNvSpPr/>
          <p:nvPr/>
        </p:nvSpPr>
        <p:spPr bwMode="gray">
          <a:xfrm>
            <a:off x="5992168" y="5755831"/>
            <a:ext cx="2412000" cy="360517"/>
          </a:xfrm>
          <a:prstGeom prst="rect">
            <a:avLst/>
          </a:prstGeom>
          <a:solidFill>
            <a:schemeClr val="bg1"/>
          </a:solidFill>
          <a:ln w="6350" algn="ctr">
            <a:noFill/>
            <a:miter lim="800000"/>
            <a:headEnd/>
            <a:tailEnd/>
          </a:ln>
        </p:spPr>
        <p:txBody>
          <a:bodyPr lIns="0" tIns="71987" rIns="0" bIns="71987" rtlCol="0" anchor="ctr"/>
          <a:lstStyle/>
          <a:p>
            <a:pPr marR="0" algn="ctr" defTabSz="914245"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cxnSp>
        <p:nvCxnSpPr>
          <p:cNvPr id="12" name="Straight Connector 11"/>
          <p:cNvCxnSpPr/>
          <p:nvPr/>
        </p:nvCxnSpPr>
        <p:spPr bwMode="gray">
          <a:xfrm>
            <a:off x="5992168" y="5743130"/>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bwMode="gray">
          <a:xfrm>
            <a:off x="328613" y="5755831"/>
            <a:ext cx="2412000" cy="360517"/>
          </a:xfrm>
          <a:prstGeom prst="rect">
            <a:avLst/>
          </a:prstGeom>
          <a:solidFill>
            <a:schemeClr val="bg1"/>
          </a:solidFill>
          <a:ln w="6350" algn="ctr">
            <a:noFill/>
            <a:miter lim="800000"/>
            <a:headEnd/>
            <a:tailEnd/>
          </a:ln>
        </p:spPr>
        <p:txBody>
          <a:bodyPr lIns="0" tIns="71987" rIns="0" bIns="71987" rtlCol="0" anchor="ctr"/>
          <a:lstStyle/>
          <a:p>
            <a:pPr marR="0" algn="ctr" defTabSz="914245"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cxnSp>
        <p:nvCxnSpPr>
          <p:cNvPr id="16" name="Straight Connector 15"/>
          <p:cNvCxnSpPr/>
          <p:nvPr userDrawn="1"/>
        </p:nvCxnSpPr>
        <p:spPr bwMode="gray">
          <a:xfrm>
            <a:off x="328613" y="5743130"/>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5994"/>
          <a:lstStyle>
            <a:lvl1pPr>
              <a:spcBef>
                <a:spcPts val="1200"/>
              </a:spcBef>
              <a:spcAft>
                <a:spcPts val="400"/>
              </a:spcAft>
              <a:defRPr sz="1400" b="0"/>
            </a:lvl1pPr>
            <a:lvl2pPr marL="269954" indent="-179970">
              <a:spcBef>
                <a:spcPts val="0"/>
              </a:spcBef>
              <a:spcAft>
                <a:spcPts val="100"/>
              </a:spcAft>
              <a:buSzPct val="100000"/>
              <a:buFont typeface="Wingdings" pitchFamily="2" charset="2"/>
              <a:buChar char=""/>
              <a:defRPr sz="1200"/>
            </a:lvl2pPr>
            <a:lvl3pPr marL="449924">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5994" rIns="35994"/>
          <a:lstStyle>
            <a:lvl1pPr>
              <a:spcBef>
                <a:spcPts val="1200"/>
              </a:spcBef>
              <a:spcAft>
                <a:spcPts val="400"/>
              </a:spcAft>
              <a:defRPr sz="1400" b="0"/>
            </a:lvl1pPr>
            <a:lvl2pPr marL="269954" indent="-179970">
              <a:spcBef>
                <a:spcPts val="0"/>
              </a:spcBef>
              <a:spcAft>
                <a:spcPts val="100"/>
              </a:spcAft>
              <a:buSzPct val="100000"/>
              <a:buFont typeface="Wingdings" pitchFamily="2" charset="2"/>
              <a:buChar char=""/>
              <a:defRPr sz="1200"/>
            </a:lvl2pPr>
            <a:lvl3pPr marL="449924">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5994" rIns="35994"/>
          <a:lstStyle>
            <a:lvl1pPr>
              <a:spcBef>
                <a:spcPts val="1200"/>
              </a:spcBef>
              <a:spcAft>
                <a:spcPts val="400"/>
              </a:spcAft>
              <a:defRPr sz="1400" b="0"/>
            </a:lvl1pPr>
            <a:lvl2pPr marL="269954" indent="-179970">
              <a:spcBef>
                <a:spcPts val="0"/>
              </a:spcBef>
              <a:spcAft>
                <a:spcPts val="100"/>
              </a:spcAft>
              <a:buSzPct val="100000"/>
              <a:buFont typeface="Wingdings" pitchFamily="2" charset="2"/>
              <a:buChar char=""/>
              <a:defRPr sz="1200"/>
            </a:lvl2pPr>
            <a:lvl3pPr marL="449924">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39660491"/>
      </p:ext>
    </p:extLst>
  </p:cSld>
  <p:clrMapOvr>
    <a:masterClrMapping/>
  </p:clrMapOvr>
  <p:transition spd="med"/>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Roadmap -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5" name="Content Placeholder 5"/>
          <p:cNvSpPr>
            <a:spLocks noGrp="1"/>
          </p:cNvSpPr>
          <p:nvPr>
            <p:ph sz="quarter" idx="11"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245"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245"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2" hasCustomPrompt="1"/>
          </p:nvPr>
        </p:nvSpPr>
        <p:spPr>
          <a:xfrm>
            <a:off x="324001" y="1690688"/>
            <a:ext cx="8494713" cy="756000"/>
          </a:xfrm>
        </p:spPr>
        <p:txBody>
          <a:bodyPr/>
          <a:lstStyle>
            <a:lvl1pPr>
              <a:defRPr sz="1400" b="0"/>
            </a:lvl1pPr>
            <a:lvl2pPr marL="180944" indent="-90473">
              <a:spcBef>
                <a:spcPts val="200"/>
              </a:spcBef>
              <a:buSzPct val="100000"/>
              <a:buFont typeface="Wingdings" pitchFamily="2" charset="2"/>
              <a:buChar char=""/>
              <a:defRPr sz="1200"/>
            </a:lvl2pPr>
          </a:lstStyle>
          <a:p>
            <a:pPr lvl="0"/>
            <a:r>
              <a:rPr lang="en-US" noProof="0" dirty="0" smtClean="0"/>
              <a:t>Click to add text</a:t>
            </a:r>
          </a:p>
          <a:p>
            <a:pPr lvl="1"/>
            <a:r>
              <a:rPr lang="en-US" dirty="0" smtClean="0"/>
              <a:t>Second level</a:t>
            </a:r>
          </a:p>
        </p:txBody>
      </p:sp>
    </p:spTree>
    <p:extLst>
      <p:ext uri="{BB962C8B-B14F-4D97-AF65-F5344CB8AC3E}">
        <p14:creationId xmlns:p14="http://schemas.microsoft.com/office/powerpoint/2010/main" val="2463663339"/>
      </p:ext>
    </p:extLst>
  </p:cSld>
  <p:clrMapOvr>
    <a:masterClrMapping/>
  </p:clrMapOvr>
  <p:transition spd="med"/>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Overview: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4" y="1690688"/>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lIns="91425" tIns="45712" rIns="91425" bIns="45712" rtlCol="0" anchor="ctr"/>
          <a:lstStyle/>
          <a:p>
            <a:pPr marL="0" algn="ctr" defTabSz="914245" rtl="0" eaLnBrk="1" latinLnBrk="0" hangingPunct="1"/>
            <a:endParaRPr lang="en-US" sz="1800" kern="1200">
              <a:solidFill>
                <a:schemeClr val="tx1"/>
              </a:solidFill>
              <a:latin typeface="+mn-lt"/>
              <a:ea typeface="+mn-ea"/>
              <a:cs typeface="+mn-cs"/>
            </a:endParaRPr>
          </a:p>
        </p:txBody>
      </p:sp>
      <p:sp>
        <p:nvSpPr>
          <p:cNvPr id="19" name="Freeform 18"/>
          <p:cNvSpPr/>
          <p:nvPr userDrawn="1"/>
        </p:nvSpPr>
        <p:spPr>
          <a:xfrm flipV="1">
            <a:off x="5598513" y="1690688"/>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lIns="91425" tIns="45712" rIns="91425" bIns="45712" rtlCol="0" anchor="ctr"/>
          <a:lstStyle/>
          <a:p>
            <a:pPr marL="0" algn="ctr" defTabSz="914245" rtl="0" eaLnBrk="1" latinLnBrk="0" hangingPunct="1"/>
            <a:endParaRPr lang="en-US" sz="1800" kern="1200">
              <a:solidFill>
                <a:schemeClr val="tx1"/>
              </a:solidFill>
              <a:latin typeface="+mn-lt"/>
              <a:ea typeface="+mn-ea"/>
              <a:cs typeface="+mn-cs"/>
            </a:endParaRPr>
          </a:p>
        </p:txBody>
      </p:sp>
      <p:sp>
        <p:nvSpPr>
          <p:cNvPr id="20" name="Freeform 19"/>
          <p:cNvSpPr/>
          <p:nvPr userDrawn="1"/>
        </p:nvSpPr>
        <p:spPr>
          <a:xfrm flipV="1">
            <a:off x="2754825" y="1690688"/>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lIns="91425" tIns="45712" rIns="91425" bIns="45712" rtlCol="0" anchor="ctr"/>
          <a:lstStyle/>
          <a:p>
            <a:pPr algn="ctr"/>
            <a:endParaRPr lang="en-US"/>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755831"/>
            <a:ext cx="2412000" cy="360517"/>
          </a:xfrm>
          <a:prstGeom prst="rect">
            <a:avLst/>
          </a:prstGeom>
          <a:solidFill>
            <a:schemeClr val="bg1"/>
          </a:solidFill>
          <a:ln w="6350" algn="ctr">
            <a:noFill/>
            <a:miter lim="800000"/>
            <a:headEnd/>
            <a:tailEnd/>
          </a:ln>
        </p:spPr>
        <p:txBody>
          <a:bodyPr lIns="0" tIns="71987" rIns="0" bIns="71987" rtlCol="0" anchor="ctr"/>
          <a:lstStyle/>
          <a:p>
            <a:pPr marR="0" algn="ctr" defTabSz="914245"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cxnSp>
        <p:nvCxnSpPr>
          <p:cNvPr id="9" name="Straight Connector 8"/>
          <p:cNvCxnSpPr/>
          <p:nvPr/>
        </p:nvCxnSpPr>
        <p:spPr bwMode="gray">
          <a:xfrm>
            <a:off x="3158084" y="5743130"/>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5992168" y="5755831"/>
            <a:ext cx="2412000" cy="360517"/>
          </a:xfrm>
          <a:prstGeom prst="rect">
            <a:avLst/>
          </a:prstGeom>
          <a:solidFill>
            <a:schemeClr val="accent1"/>
          </a:solidFill>
          <a:ln w="6350" algn="ctr">
            <a:noFill/>
            <a:miter lim="800000"/>
            <a:headEnd/>
            <a:tailEnd/>
          </a:ln>
        </p:spPr>
        <p:txBody>
          <a:bodyPr lIns="89985" tIns="71987" rIns="89985" bIns="71987" rtlCol="0" anchor="ctr"/>
          <a:lstStyle/>
          <a:p>
            <a:pPr marL="0" marR="0" algn="ctr" defTabSz="914245" rtl="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smtClean="0">
                <a:ln>
                  <a:noFill/>
                </a:ln>
                <a:solidFill>
                  <a:schemeClr val="tx1"/>
                </a:solidFill>
                <a:effectLst/>
                <a:uLnTx/>
                <a:uFillTx/>
                <a:latin typeface="Arial"/>
                <a:ea typeface="Arial Unicode MS" pitchFamily="34" charset="-128"/>
                <a:cs typeface="Arial Unicode MS" pitchFamily="34" charset="-128"/>
              </a:rPr>
              <a:t>FUTURE DIRECTION</a:t>
            </a:r>
          </a:p>
        </p:txBody>
      </p:sp>
      <p:sp>
        <p:nvSpPr>
          <p:cNvPr id="15" name="Rectangle 14"/>
          <p:cNvSpPr/>
          <p:nvPr userDrawn="1"/>
        </p:nvSpPr>
        <p:spPr bwMode="gray">
          <a:xfrm>
            <a:off x="328613" y="5755831"/>
            <a:ext cx="2412000" cy="360517"/>
          </a:xfrm>
          <a:prstGeom prst="rect">
            <a:avLst/>
          </a:prstGeom>
          <a:solidFill>
            <a:schemeClr val="bg1"/>
          </a:solidFill>
          <a:ln w="6350" algn="ctr">
            <a:noFill/>
            <a:miter lim="800000"/>
            <a:headEnd/>
            <a:tailEnd/>
          </a:ln>
        </p:spPr>
        <p:txBody>
          <a:bodyPr lIns="0" tIns="71987" rIns="0" bIns="71987" rtlCol="0" anchor="ctr"/>
          <a:lstStyle/>
          <a:p>
            <a:pPr marR="0" algn="ctr" defTabSz="914245"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cxnSp>
        <p:nvCxnSpPr>
          <p:cNvPr id="16" name="Straight Connector 15"/>
          <p:cNvCxnSpPr/>
          <p:nvPr userDrawn="1"/>
        </p:nvCxnSpPr>
        <p:spPr bwMode="gray">
          <a:xfrm>
            <a:off x="328613" y="5743130"/>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5994"/>
          <a:lstStyle>
            <a:lvl1pPr>
              <a:spcBef>
                <a:spcPts val="1200"/>
              </a:spcBef>
              <a:spcAft>
                <a:spcPts val="400"/>
              </a:spcAft>
              <a:defRPr sz="1400" b="0"/>
            </a:lvl1pPr>
            <a:lvl2pPr marL="269954" indent="-179970">
              <a:spcBef>
                <a:spcPts val="0"/>
              </a:spcBef>
              <a:spcAft>
                <a:spcPts val="100"/>
              </a:spcAft>
              <a:buSzPct val="100000"/>
              <a:buFont typeface="Wingdings" pitchFamily="2" charset="2"/>
              <a:buChar char=""/>
              <a:defRPr sz="1200"/>
            </a:lvl2pPr>
            <a:lvl3pPr marL="449924">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5994" rIns="35994"/>
          <a:lstStyle>
            <a:lvl1pPr>
              <a:spcBef>
                <a:spcPts val="1200"/>
              </a:spcBef>
              <a:spcAft>
                <a:spcPts val="400"/>
              </a:spcAft>
              <a:defRPr sz="1400" b="0"/>
            </a:lvl1pPr>
            <a:lvl2pPr marL="269954" indent="-179970">
              <a:spcBef>
                <a:spcPts val="0"/>
              </a:spcBef>
              <a:spcAft>
                <a:spcPts val="100"/>
              </a:spcAft>
              <a:buSzPct val="100000"/>
              <a:buFont typeface="Wingdings" pitchFamily="2" charset="2"/>
              <a:buChar char=""/>
              <a:defRPr sz="1200"/>
            </a:lvl2pPr>
            <a:lvl3pPr marL="449924">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5994" rIns="35994"/>
          <a:lstStyle>
            <a:lvl1pPr>
              <a:spcBef>
                <a:spcPts val="1200"/>
              </a:spcBef>
              <a:spcAft>
                <a:spcPts val="400"/>
              </a:spcAft>
              <a:defRPr sz="1400" b="0"/>
            </a:lvl1pPr>
            <a:lvl2pPr marL="269954" indent="-179970">
              <a:spcBef>
                <a:spcPts val="0"/>
              </a:spcBef>
              <a:spcAft>
                <a:spcPts val="100"/>
              </a:spcAft>
              <a:buSzPct val="100000"/>
              <a:buFont typeface="Wingdings" pitchFamily="2" charset="2"/>
              <a:buChar char=""/>
              <a:defRPr sz="1200"/>
            </a:lvl2pPr>
            <a:lvl3pPr marL="449924">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93662379"/>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2013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1" r:id="rId22"/>
    <p:sldLayoutId id="2147483712" r:id="rId23"/>
    <p:sldLayoutId id="2147483713" r:id="rId24"/>
    <p:sldLayoutId id="2147483714" r:id="rId25"/>
    <p:sldLayoutId id="2147483715" r:id="rId26"/>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8.jpe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0.gif"/><Relationship Id="rId3" Type="http://schemas.openxmlformats.org/officeDocument/2006/relationships/image" Target="../media/image24.jpeg"/><Relationship Id="rId7" Type="http://schemas.openxmlformats.org/officeDocument/2006/relationships/hyperlink" Target="http://www.lbb.de/landesbank/en/index.html"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5.jpeg"/><Relationship Id="rId5" Type="http://schemas.microsoft.com/office/2007/relationships/hdphoto" Target="../media/hdphoto1.wdp"/><Relationship Id="rId10" Type="http://schemas.openxmlformats.org/officeDocument/2006/relationships/image" Target="../media/image31.emf"/><Relationship Id="rId4" Type="http://schemas.openxmlformats.org/officeDocument/2006/relationships/image" Target="../media/image29.png"/><Relationship Id="rId9" Type="http://schemas.openxmlformats.org/officeDocument/2006/relationships/hyperlink" Target="http://www.lbb.de/landesbank/de/index.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3.xml"/><Relationship Id="rId7" Type="http://schemas.openxmlformats.org/officeDocument/2006/relationships/notesSlide" Target="../notesSlides/notesSlide1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2.xml"/><Relationship Id="rId11" Type="http://schemas.openxmlformats.org/officeDocument/2006/relationships/image" Target="../media/image36.png"/><Relationship Id="rId5" Type="http://schemas.openxmlformats.org/officeDocument/2006/relationships/tags" Target="../tags/tag5.xml"/><Relationship Id="rId10" Type="http://schemas.openxmlformats.org/officeDocument/2006/relationships/image" Target="../media/image35.png"/><Relationship Id="rId4" Type="http://schemas.openxmlformats.org/officeDocument/2006/relationships/tags" Target="../tags/tag4.xml"/><Relationship Id="rId9"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hyperlink" Target="http://www.lodestonemc.com/" TargetMode="External"/><Relationship Id="rId39" Type="http://schemas.openxmlformats.org/officeDocument/2006/relationships/hyperlink" Target="http://www.all-for-one.com/de/home.html" TargetMode="External"/><Relationship Id="rId3" Type="http://schemas.openxmlformats.org/officeDocument/2006/relationships/image" Target="../media/image38.jpeg"/><Relationship Id="rId21" Type="http://schemas.openxmlformats.org/officeDocument/2006/relationships/image" Target="../media/image56.jpeg"/><Relationship Id="rId34" Type="http://schemas.openxmlformats.org/officeDocument/2006/relationships/image" Target="../media/image65.png"/><Relationship Id="rId42" Type="http://schemas.openxmlformats.org/officeDocument/2006/relationships/image" Target="../media/image72.jpe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59.png"/><Relationship Id="rId33" Type="http://schemas.openxmlformats.org/officeDocument/2006/relationships/image" Target="../media/image64.png"/><Relationship Id="rId38" Type="http://schemas.openxmlformats.org/officeDocument/2006/relationships/image" Target="../media/image69.png"/><Relationship Id="rId2" Type="http://schemas.openxmlformats.org/officeDocument/2006/relationships/image" Target="../media/image37.jpeg"/><Relationship Id="rId16" Type="http://schemas.openxmlformats.org/officeDocument/2006/relationships/image" Target="../media/image51.png"/><Relationship Id="rId20" Type="http://schemas.openxmlformats.org/officeDocument/2006/relationships/image" Target="../media/image55.png"/><Relationship Id="rId29" Type="http://schemas.openxmlformats.org/officeDocument/2006/relationships/image" Target="../media/image61.png"/><Relationship Id="rId41" Type="http://schemas.openxmlformats.org/officeDocument/2006/relationships/image" Target="../media/image71.png"/><Relationship Id="rId1" Type="http://schemas.openxmlformats.org/officeDocument/2006/relationships/slideLayout" Target="../slideLayouts/slideLayout9.xml"/><Relationship Id="rId6" Type="http://schemas.openxmlformats.org/officeDocument/2006/relationships/image" Target="../media/image41.jpeg"/><Relationship Id="rId11" Type="http://schemas.openxmlformats.org/officeDocument/2006/relationships/image" Target="../media/image46.png"/><Relationship Id="rId24" Type="http://schemas.openxmlformats.org/officeDocument/2006/relationships/hyperlink" Target="http://www.bayerbbs.com/bbs/com/inter/byc_cpstd_de.nsf/LPSNavigationLUByContentID/MOTU-632E9T?OpenDocument&amp;nav=MOTU-632DTJ" TargetMode="External"/><Relationship Id="rId32" Type="http://schemas.openxmlformats.org/officeDocument/2006/relationships/image" Target="../media/image63.png"/><Relationship Id="rId37" Type="http://schemas.openxmlformats.org/officeDocument/2006/relationships/image" Target="../media/image68.png"/><Relationship Id="rId40" Type="http://schemas.openxmlformats.org/officeDocument/2006/relationships/image" Target="../media/image70.gif"/><Relationship Id="rId45" Type="http://schemas.openxmlformats.org/officeDocument/2006/relationships/image" Target="../media/image75.jpe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58.png"/><Relationship Id="rId28" Type="http://schemas.openxmlformats.org/officeDocument/2006/relationships/hyperlink" Target="http://www.cbs-consulting.com/nn_71106/DE/Services/BusinessTechnology/SAPSystMan/SAPSystMan__node,naviExpand=.html__nnn=true" TargetMode="External"/><Relationship Id="rId36" Type="http://schemas.openxmlformats.org/officeDocument/2006/relationships/image" Target="../media/image67.png"/><Relationship Id="rId10" Type="http://schemas.openxmlformats.org/officeDocument/2006/relationships/image" Target="../media/image45.png"/><Relationship Id="rId19" Type="http://schemas.openxmlformats.org/officeDocument/2006/relationships/image" Target="../media/image54.png"/><Relationship Id="rId31" Type="http://schemas.openxmlformats.org/officeDocument/2006/relationships/hyperlink" Target="http://www.freudenberg-it.com/index.php" TargetMode="External"/><Relationship Id="rId44" Type="http://schemas.openxmlformats.org/officeDocument/2006/relationships/image" Target="../media/image74.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jpeg"/><Relationship Id="rId27" Type="http://schemas.openxmlformats.org/officeDocument/2006/relationships/image" Target="../media/image60.png"/><Relationship Id="rId30" Type="http://schemas.openxmlformats.org/officeDocument/2006/relationships/image" Target="../media/image62.png"/><Relationship Id="rId35" Type="http://schemas.openxmlformats.org/officeDocument/2006/relationships/image" Target="../media/image66.png"/><Relationship Id="rId43" Type="http://schemas.openxmlformats.org/officeDocument/2006/relationships/image" Target="../media/image73.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1.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83.jpeg"/></Relationships>
</file>

<file path=ppt/slides/_rels/slide22.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87.jpeg"/><Relationship Id="rId5" Type="http://schemas.openxmlformats.org/officeDocument/2006/relationships/image" Target="../media/image86.png"/><Relationship Id="rId4" Type="http://schemas.openxmlformats.org/officeDocument/2006/relationships/image" Target="../media/image8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1.jpe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jpeg"/><Relationship Id="rId17" Type="http://schemas.openxmlformats.org/officeDocument/2006/relationships/image" Target="../media/image20.png"/><Relationship Id="rId2" Type="http://schemas.openxmlformats.org/officeDocument/2006/relationships/image" Target="../media/image6.jpeg"/><Relationship Id="rId16" Type="http://schemas.openxmlformats.org/officeDocument/2006/relationships/hyperlink" Target="http://www.digiturk.com.tr/" TargetMode="External"/><Relationship Id="rId1" Type="http://schemas.openxmlformats.org/officeDocument/2006/relationships/slideLayout" Target="../slideLayouts/slideLayout9.xml"/><Relationship Id="rId6" Type="http://schemas.openxmlformats.org/officeDocument/2006/relationships/image" Target="../media/image10.png"/><Relationship Id="rId11" Type="http://schemas.openxmlformats.org/officeDocument/2006/relationships/image" Target="../media/image15.gif"/><Relationship Id="rId5" Type="http://schemas.openxmlformats.org/officeDocument/2006/relationships/image" Target="../media/image9.jpeg"/><Relationship Id="rId15" Type="http://schemas.openxmlformats.org/officeDocument/2006/relationships/image" Target="../media/image19.png"/><Relationship Id="rId10" Type="http://schemas.openxmlformats.org/officeDocument/2006/relationships/image" Target="../media/image14.gif"/><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019534\AppData\Local\Microsoft\Windows\Temporary Internet Files\Content.IE5\M8B9MV8Z\273539_l_srgb_s_gl[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179"/>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SAP Sybase IQ 16  </a:t>
            </a:r>
            <a:br>
              <a:rPr lang="en-US" dirty="0"/>
            </a:br>
            <a:r>
              <a:rPr lang="en-US" sz="4000" dirty="0"/>
              <a:t>Overview and Roadmap Briefing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Financial Services </a:t>
            </a:r>
            <a:endParaRPr lang="en-US" sz="2000" b="0" dirty="0"/>
          </a:p>
        </p:txBody>
      </p:sp>
      <p:sp>
        <p:nvSpPr>
          <p:cNvPr id="23" name="TextBox 22"/>
          <p:cNvSpPr txBox="1"/>
          <p:nvPr/>
        </p:nvSpPr>
        <p:spPr bwMode="gray">
          <a:xfrm>
            <a:off x="304800" y="5715001"/>
            <a:ext cx="8594783" cy="553889"/>
          </a:xfrm>
          <a:prstGeom prst="rect">
            <a:avLst/>
          </a:prstGeom>
          <a:noFill/>
        </p:spPr>
        <p:txBody>
          <a:bodyPr wrap="square" lIns="0" tIns="45666" rIns="0" bIns="45666" rtlCol="0">
            <a:spAutoFit/>
          </a:bodyPr>
          <a:lstStyle/>
          <a:p>
            <a:r>
              <a:rPr lang="en-US" sz="1000" i="1" dirty="0"/>
              <a:t>“Since adding Sybase IQ, the demand for reports has risen dramatically as users realize just how much more helpful the information is that we can now provide,” </a:t>
            </a:r>
            <a:r>
              <a:rPr lang="en-US" sz="1000" i="1" dirty="0" err="1"/>
              <a:t>Guillard</a:t>
            </a:r>
            <a:r>
              <a:rPr lang="en-US" sz="1000" i="1" dirty="0"/>
              <a:t> says. “We receive requests for 10-20,000 more reports per month, and ad hoc queries have grown from 5,000 to 10,000 per month.” </a:t>
            </a:r>
          </a:p>
          <a:p>
            <a:r>
              <a:rPr lang="fr-FR" sz="1000" dirty="0">
                <a:solidFill>
                  <a:schemeClr val="accent2"/>
                </a:solidFill>
              </a:rPr>
              <a:t>Marc Guillard, DBA , BNP Paribas Securities Services</a:t>
            </a:r>
            <a:endParaRPr lang="en-US" sz="1000" i="1" kern="0" dirty="0">
              <a:solidFill>
                <a:schemeClr val="accent2"/>
              </a:solidFill>
              <a:ea typeface="Arial Unicode MS" pitchFamily="34" charset="-128"/>
              <a:cs typeface="Arial Unicode MS" pitchFamily="34" charset="-128"/>
            </a:endParaRPr>
          </a:p>
        </p:txBody>
      </p:sp>
      <p:sp>
        <p:nvSpPr>
          <p:cNvPr id="30" name="Rectangle 29"/>
          <p:cNvSpPr/>
          <p:nvPr/>
        </p:nvSpPr>
        <p:spPr bwMode="gray">
          <a:xfrm>
            <a:off x="3265905" y="1314255"/>
            <a:ext cx="5920596" cy="3647043"/>
          </a:xfrm>
          <a:prstGeom prst="rect">
            <a:avLst/>
          </a:prstGeom>
        </p:spPr>
        <p:txBody>
          <a:bodyPr wrap="square" lIns="91332" tIns="45666" rIns="91332" bIns="45666">
            <a:spAutoFit/>
          </a:bodyPr>
          <a:lstStyle/>
          <a:p>
            <a:r>
              <a:rPr lang="en-US" sz="1600" b="1" dirty="0">
                <a:solidFill>
                  <a:srgbClr val="000000"/>
                </a:solidFill>
              </a:rPr>
              <a:t>Business Challenges</a:t>
            </a:r>
          </a:p>
          <a:p>
            <a:pPr marL="285702" indent="-285702">
              <a:buClr>
                <a:schemeClr val="accent1"/>
              </a:buClr>
              <a:buFont typeface="Wingdings" pitchFamily="2" charset="2"/>
              <a:buChar char="§"/>
            </a:pPr>
            <a:r>
              <a:rPr lang="en-US" sz="1400" dirty="0"/>
              <a:t>More flexibility with reporting services</a:t>
            </a:r>
          </a:p>
          <a:p>
            <a:pPr marL="285702" indent="-285702">
              <a:buClr>
                <a:schemeClr val="accent1"/>
              </a:buClr>
              <a:buFont typeface="Wingdings" pitchFamily="2" charset="2"/>
              <a:buChar char="§"/>
            </a:pPr>
            <a:r>
              <a:rPr lang="en-US" sz="1400" dirty="0"/>
              <a:t>Increased demand for ad hoc reports, queries</a:t>
            </a:r>
          </a:p>
          <a:p>
            <a:pPr marL="285702" indent="-285702">
              <a:buClr>
                <a:schemeClr val="accent1"/>
              </a:buClr>
              <a:buFont typeface="Wingdings" pitchFamily="2" charset="2"/>
              <a:buChar char="§"/>
            </a:pPr>
            <a:r>
              <a:rPr lang="en-US" sz="1400" dirty="0"/>
              <a:t>Desire to store &amp; analyze more historical data</a:t>
            </a:r>
          </a:p>
          <a:p>
            <a:pPr marL="0" lvl="2">
              <a:spcBef>
                <a:spcPts val="600"/>
              </a:spcBef>
              <a:buClr>
                <a:srgbClr val="F0AB00"/>
              </a:buClr>
              <a:buSzPct val="100000"/>
              <a:buNone/>
            </a:pPr>
            <a:r>
              <a:rPr lang="en-US" sz="1600" b="1" dirty="0">
                <a:solidFill>
                  <a:srgbClr val="000000"/>
                </a:solidFill>
              </a:rPr>
              <a:t>Technical Challenges</a:t>
            </a:r>
          </a:p>
          <a:p>
            <a:pPr marL="285702" lvl="2" indent="-285702">
              <a:spcBef>
                <a:spcPts val="600"/>
              </a:spcBef>
              <a:buClr>
                <a:srgbClr val="F0AB00"/>
              </a:buClr>
              <a:buSzPct val="100000"/>
              <a:buFont typeface="Wingdings" pitchFamily="2" charset="2"/>
              <a:buChar char="§"/>
            </a:pPr>
            <a:r>
              <a:rPr lang="en-US" dirty="0" smtClean="0">
                <a:solidFill>
                  <a:srgbClr val="000000"/>
                </a:solidFill>
              </a:rPr>
              <a:t>Need to allow ASE to focus on OLTP workloads</a:t>
            </a:r>
            <a:endParaRPr lang="en-US" sz="1300" b="1" dirty="0">
              <a:solidFill>
                <a:srgbClr val="000000"/>
              </a:solidFill>
            </a:endParaRPr>
          </a:p>
          <a:p>
            <a:pPr marL="0" lvl="2">
              <a:spcBef>
                <a:spcPts val="600"/>
              </a:spcBef>
              <a:buClr>
                <a:srgbClr val="F0AB00"/>
              </a:buClr>
              <a:buSzPct val="100000"/>
              <a:buNone/>
            </a:pPr>
            <a:r>
              <a:rPr lang="en-US" sz="1600" b="1" dirty="0">
                <a:solidFill>
                  <a:srgbClr val="000000"/>
                </a:solidFill>
              </a:rPr>
              <a:t>Benefit</a:t>
            </a:r>
          </a:p>
          <a:p>
            <a:r>
              <a:rPr lang="en-US" sz="1400" dirty="0"/>
              <a:t>BNP Paribas can now compile larger amounts of data and anticipate growth in its customer base by proactively providing real-time data</a:t>
            </a:r>
            <a:br>
              <a:rPr lang="en-US" sz="1400" dirty="0"/>
            </a:br>
            <a:r>
              <a:rPr lang="en-US" sz="1400" dirty="0"/>
              <a:t>Allows online customers to generate 2X as many ad hoc queries</a:t>
            </a:r>
          </a:p>
          <a:p>
            <a:pPr marL="285702" indent="-285702">
              <a:buClr>
                <a:schemeClr val="accent1"/>
              </a:buClr>
              <a:buFont typeface="Wingdings" pitchFamily="2" charset="2"/>
              <a:buChar char="§"/>
            </a:pPr>
            <a:r>
              <a:rPr lang="en-US" sz="1400" dirty="0"/>
              <a:t>Provides customized financial portfolio reports</a:t>
            </a:r>
          </a:p>
          <a:p>
            <a:pPr marL="285702" indent="-285702">
              <a:buClr>
                <a:schemeClr val="accent1"/>
              </a:buClr>
              <a:buFont typeface="Wingdings" pitchFamily="2" charset="2"/>
              <a:buChar char="§"/>
            </a:pPr>
            <a:r>
              <a:rPr lang="en-US" sz="1400" dirty="0"/>
              <a:t>Speeds report generation by 3X</a:t>
            </a:r>
          </a:p>
          <a:p>
            <a:pPr marL="285702" indent="-285702">
              <a:buClr>
                <a:schemeClr val="accent1"/>
              </a:buClr>
              <a:buFont typeface="Wingdings" pitchFamily="2" charset="2"/>
              <a:buChar char="§"/>
            </a:pPr>
            <a:r>
              <a:rPr lang="en-US" sz="1400" dirty="0"/>
              <a:t>Frees OLTP database resources to accelerate online transactions</a:t>
            </a:r>
          </a:p>
          <a:p>
            <a:pPr marL="285702" indent="-285702">
              <a:buClr>
                <a:schemeClr val="accent1"/>
              </a:buClr>
              <a:buFont typeface="Wingdings" pitchFamily="2" charset="2"/>
              <a:buChar char="§"/>
            </a:pPr>
            <a:r>
              <a:rPr lang="en-US" sz="1400" dirty="0"/>
              <a:t>Reduces stress on the system architecture by pushing rather than polling reports</a:t>
            </a:r>
          </a:p>
        </p:txBody>
      </p:sp>
      <p:grpSp>
        <p:nvGrpSpPr>
          <p:cNvPr id="3" name="Group 37"/>
          <p:cNvGrpSpPr/>
          <p:nvPr/>
        </p:nvGrpSpPr>
        <p:grpSpPr>
          <a:xfrm>
            <a:off x="152400" y="5486401"/>
            <a:ext cx="8475494" cy="182851"/>
            <a:chOff x="324000" y="5052126"/>
            <a:chExt cx="8475494" cy="182893"/>
          </a:xfrm>
        </p:grpSpPr>
        <p:sp>
          <p:nvSpPr>
            <p:cNvPr id="39" name="Rectangle 38"/>
            <p:cNvSpPr/>
            <p:nvPr/>
          </p:nvSpPr>
          <p:spPr bwMode="gray">
            <a:xfrm>
              <a:off x="324000" y="5052126"/>
              <a:ext cx="182893" cy="182893"/>
            </a:xfrm>
            <a:prstGeom prst="rect">
              <a:avLst/>
            </a:prstGeom>
            <a:solidFill>
              <a:schemeClr val="accent1"/>
            </a:solidFill>
            <a:ln w="6350" algn="ctr">
              <a:noFill/>
              <a:miter lim="800000"/>
              <a:headEnd/>
              <a:tailEnd/>
            </a:ln>
          </p:spPr>
          <p:txBody>
            <a:bodyPr lIns="0" tIns="118872" rIns="0" bIns="0" rtlCol="0" anchor="ctr" anchorCtr="0"/>
            <a:lstStyle/>
            <a:p>
              <a:pPr algn="ctr" fontAlgn="base">
                <a:spcBef>
                  <a:spcPct val="50000"/>
                </a:spcBef>
                <a:spcAft>
                  <a:spcPct val="0"/>
                </a:spcAft>
                <a:buClr>
                  <a:srgbClr val="F0AB00"/>
                </a:buClr>
                <a:buSzPct val="80000"/>
              </a:pPr>
              <a:r>
                <a:rPr lang="en-US" sz="2000" b="1" kern="0" dirty="0">
                  <a:solidFill>
                    <a:srgbClr val="000000"/>
                  </a:solidFill>
                  <a:ea typeface="Arial Unicode MS" pitchFamily="34" charset="-128"/>
                  <a:cs typeface="Arial Unicode MS" pitchFamily="34" charset="-128"/>
                </a:rPr>
                <a:t>“</a:t>
              </a:r>
            </a:p>
          </p:txBody>
        </p:sp>
        <p:cxnSp>
          <p:nvCxnSpPr>
            <p:cNvPr id="40" name="Straight Connector 39"/>
            <p:cNvCxnSpPr/>
            <p:nvPr/>
          </p:nvCxnSpPr>
          <p:spPr>
            <a:xfrm>
              <a:off x="844214" y="5220843"/>
              <a:ext cx="79552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gray">
            <a:xfrm>
              <a:off x="560388" y="5052126"/>
              <a:ext cx="182892" cy="182893"/>
            </a:xfrm>
            <a:prstGeom prst="rect">
              <a:avLst/>
            </a:prstGeom>
            <a:solidFill>
              <a:schemeClr val="accent1"/>
            </a:solidFill>
            <a:ln w="6350" algn="ctr">
              <a:noFill/>
              <a:miter lim="800000"/>
              <a:headEnd/>
              <a:tailEnd/>
            </a:ln>
          </p:spPr>
          <p:txBody>
            <a:bodyPr lIns="0" tIns="118872" rIns="0" bIns="0" rtlCol="0" anchor="ctr" anchorCtr="0"/>
            <a:lstStyle/>
            <a:p>
              <a:pPr algn="ctr" fontAlgn="base">
                <a:spcBef>
                  <a:spcPct val="50000"/>
                </a:spcBef>
                <a:spcAft>
                  <a:spcPct val="0"/>
                </a:spcAft>
                <a:buClr>
                  <a:srgbClr val="F0AB00"/>
                </a:buClr>
                <a:buSzPct val="80000"/>
              </a:pPr>
              <a:r>
                <a:rPr lang="en-US" sz="2000" b="1" kern="0" dirty="0">
                  <a:solidFill>
                    <a:srgbClr val="000000"/>
                  </a:solidFill>
                  <a:ea typeface="Arial Unicode MS" pitchFamily="34" charset="-128"/>
                  <a:cs typeface="Arial Unicode MS" pitchFamily="34" charset="-128"/>
                </a:rPr>
                <a:t>”</a:t>
              </a:r>
            </a:p>
          </p:txBody>
        </p:sp>
      </p:grpSp>
      <p:sp>
        <p:nvSpPr>
          <p:cNvPr id="33" name="TextBox 32"/>
          <p:cNvSpPr txBox="1"/>
          <p:nvPr/>
        </p:nvSpPr>
        <p:spPr>
          <a:xfrm>
            <a:off x="1125051" y="1619930"/>
            <a:ext cx="2009988" cy="769425"/>
          </a:xfrm>
          <a:prstGeom prst="rect">
            <a:avLst/>
          </a:prstGeom>
          <a:noFill/>
        </p:spPr>
        <p:txBody>
          <a:bodyPr wrap="square" lIns="91425" tIns="45712" rIns="91425" bIns="45712" rtlCol="0">
            <a:spAutoFit/>
          </a:bodyPr>
          <a:lstStyle/>
          <a:p>
            <a:pPr marL="0" lvl="1" algn="ctr">
              <a:buNone/>
            </a:pPr>
            <a:r>
              <a:rPr lang="en-US" sz="2800" b="1" dirty="0">
                <a:latin typeface="Trebuchet MS" pitchFamily="34" charset="0"/>
              </a:rPr>
              <a:t>3x Faster </a:t>
            </a:r>
            <a:r>
              <a:rPr lang="en-US" sz="1600" dirty="0">
                <a:latin typeface="Trebuchet MS" pitchFamily="34" charset="0"/>
              </a:rPr>
              <a:t>report generation</a:t>
            </a:r>
          </a:p>
        </p:txBody>
      </p:sp>
      <p:cxnSp>
        <p:nvCxnSpPr>
          <p:cNvPr id="5" name="Straight Connector 4"/>
          <p:cNvCxnSpPr/>
          <p:nvPr/>
        </p:nvCxnSpPr>
        <p:spPr>
          <a:xfrm>
            <a:off x="3206870" y="1322773"/>
            <a:ext cx="0" cy="416362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2"/>
          <p:cNvPicPr>
            <a:picLocks noChangeAspect="1" noChangeArrowheads="1"/>
          </p:cNvPicPr>
          <p:nvPr/>
        </p:nvPicPr>
        <p:blipFill>
          <a:blip r:embed="rId3" cstate="print"/>
          <a:stretch>
            <a:fillRect/>
          </a:stretch>
        </p:blipFill>
        <p:spPr bwMode="auto">
          <a:xfrm>
            <a:off x="6316495" y="239420"/>
            <a:ext cx="2311399" cy="879711"/>
          </a:xfrm>
          <a:prstGeom prst="rect">
            <a:avLst/>
          </a:prstGeom>
          <a:noFill/>
          <a:ln w="9525">
            <a:noFill/>
            <a:miter lim="800000"/>
            <a:headEnd/>
            <a:tailEnd/>
          </a:ln>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176" y="1311885"/>
            <a:ext cx="904875" cy="132397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 y="2914108"/>
            <a:ext cx="1422543" cy="980953"/>
          </a:xfrm>
          <a:prstGeom prst="rect">
            <a:avLst/>
          </a:prstGeom>
        </p:spPr>
      </p:pic>
      <p:sp>
        <p:nvSpPr>
          <p:cNvPr id="26" name="TextBox 25"/>
          <p:cNvSpPr txBox="1"/>
          <p:nvPr/>
        </p:nvSpPr>
        <p:spPr>
          <a:xfrm>
            <a:off x="1000312" y="2944364"/>
            <a:ext cx="2428689" cy="1138757"/>
          </a:xfrm>
          <a:prstGeom prst="rect">
            <a:avLst/>
          </a:prstGeom>
          <a:noFill/>
        </p:spPr>
        <p:txBody>
          <a:bodyPr wrap="square" lIns="91425" tIns="45712" rIns="91425" bIns="45712" rtlCol="0">
            <a:spAutoFit/>
          </a:bodyPr>
          <a:lstStyle/>
          <a:p>
            <a:pPr algn="ctr" fontAlgn="base">
              <a:spcBef>
                <a:spcPct val="50000"/>
              </a:spcBef>
              <a:spcAft>
                <a:spcPct val="0"/>
              </a:spcAft>
              <a:buClr>
                <a:srgbClr val="F0AB00"/>
              </a:buClr>
              <a:buSzPct val="80000"/>
            </a:pPr>
            <a:r>
              <a:rPr lang="en-US" sz="2800" b="1" kern="0" dirty="0">
                <a:latin typeface="Trebuchet MS" pitchFamily="34" charset="0"/>
                <a:ea typeface="Arial Unicode MS" pitchFamily="34" charset="-128"/>
                <a:cs typeface="Arial Unicode MS" pitchFamily="34" charset="-128"/>
              </a:rPr>
              <a:t>2x</a:t>
            </a:r>
            <a:r>
              <a:rPr lang="en-US" sz="1600" b="1" kern="0" dirty="0">
                <a:latin typeface="Trebuchet MS" pitchFamily="34" charset="0"/>
                <a:ea typeface="Arial Unicode MS" pitchFamily="34" charset="-128"/>
                <a:cs typeface="Arial Unicode MS" pitchFamily="34" charset="-128"/>
              </a:rPr>
              <a:t> </a:t>
            </a:r>
            <a:r>
              <a:rPr lang="en-US" sz="2800" b="1" kern="0" dirty="0">
                <a:latin typeface="Trebuchet MS" pitchFamily="34" charset="0"/>
                <a:ea typeface="Arial Unicode MS" pitchFamily="34" charset="-128"/>
                <a:cs typeface="Arial Unicode MS" pitchFamily="34" charset="-128"/>
              </a:rPr>
              <a:t>More</a:t>
            </a:r>
          </a:p>
          <a:p>
            <a:pPr algn="ctr" fontAlgn="base">
              <a:spcBef>
                <a:spcPct val="50000"/>
              </a:spcBef>
              <a:spcAft>
                <a:spcPct val="0"/>
              </a:spcAft>
              <a:buClr>
                <a:srgbClr val="F0AB00"/>
              </a:buClr>
              <a:buSzPct val="80000"/>
            </a:pPr>
            <a:r>
              <a:rPr lang="en-US" sz="1600" kern="0" dirty="0">
                <a:latin typeface="Trebuchet MS" pitchFamily="34" charset="0"/>
                <a:ea typeface="Arial Unicode MS" pitchFamily="34" charset="-128"/>
                <a:cs typeface="Arial Unicode MS" pitchFamily="34" charset="-128"/>
              </a:rPr>
              <a:t>On-line customer </a:t>
            </a:r>
            <a:br>
              <a:rPr lang="en-US" sz="1600" kern="0" dirty="0">
                <a:latin typeface="Trebuchet MS" pitchFamily="34" charset="0"/>
                <a:ea typeface="Arial Unicode MS" pitchFamily="34" charset="-128"/>
                <a:cs typeface="Arial Unicode MS" pitchFamily="34" charset="-128"/>
              </a:rPr>
            </a:br>
            <a:r>
              <a:rPr lang="en-US" sz="1600" kern="0" dirty="0">
                <a:latin typeface="Trebuchet MS" pitchFamily="34" charset="0"/>
                <a:ea typeface="Arial Unicode MS" pitchFamily="34" charset="-128"/>
                <a:cs typeface="Arial Unicode MS" pitchFamily="34" charset="-128"/>
              </a:rPr>
              <a:t>ad hoc queries </a:t>
            </a: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6625" y="4566709"/>
            <a:ext cx="1089292" cy="629194"/>
          </a:xfrm>
          <a:prstGeom prst="rect">
            <a:avLst/>
          </a:prstGeom>
        </p:spPr>
      </p:pic>
      <p:sp>
        <p:nvSpPr>
          <p:cNvPr id="36" name="TextBox 35"/>
          <p:cNvSpPr txBox="1"/>
          <p:nvPr/>
        </p:nvSpPr>
        <p:spPr>
          <a:xfrm>
            <a:off x="1184087" y="4287344"/>
            <a:ext cx="2081819" cy="1169535"/>
          </a:xfrm>
          <a:prstGeom prst="rect">
            <a:avLst/>
          </a:prstGeom>
          <a:noFill/>
        </p:spPr>
        <p:txBody>
          <a:bodyPr wrap="square" lIns="91425" tIns="45712" rIns="91425" bIns="45712" rtlCol="0">
            <a:spAutoFit/>
          </a:bodyPr>
          <a:lstStyle/>
          <a:p>
            <a:pPr algn="ctr"/>
            <a:r>
              <a:rPr lang="en-US" sz="2800" b="1" dirty="0">
                <a:latin typeface="Trebuchet MS" pitchFamily="34" charset="0"/>
              </a:rPr>
              <a:t>10</a:t>
            </a:r>
            <a:r>
              <a:rPr lang="en-US" sz="2400" b="1" dirty="0">
                <a:latin typeface="Trebuchet MS" pitchFamily="34" charset="0"/>
              </a:rPr>
              <a:t> </a:t>
            </a:r>
            <a:r>
              <a:rPr lang="en-US" sz="2800" b="1" dirty="0">
                <a:latin typeface="Trebuchet MS" pitchFamily="34" charset="0"/>
              </a:rPr>
              <a:t>years</a:t>
            </a:r>
            <a:r>
              <a:rPr lang="en-US" sz="1600" dirty="0">
                <a:latin typeface="Trebuchet MS" pitchFamily="34" charset="0"/>
              </a:rPr>
              <a:t> of </a:t>
            </a:r>
            <a:r>
              <a:rPr lang="en-US" sz="1400" dirty="0">
                <a:latin typeface="Trebuchet MS" pitchFamily="34" charset="0"/>
              </a:rPr>
              <a:t>data is available online for trend reporting and advanced analytics </a:t>
            </a:r>
          </a:p>
        </p:txBody>
      </p:sp>
    </p:spTree>
    <p:extLst>
      <p:ext uri="{BB962C8B-B14F-4D97-AF65-F5344CB8AC3E}">
        <p14:creationId xmlns:p14="http://schemas.microsoft.com/office/powerpoint/2010/main" val="5402843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solidFill>
              </a:rPr>
              <a:t>Improved system </a:t>
            </a:r>
            <a:r>
              <a:rPr lang="en-US" dirty="0">
                <a:solidFill>
                  <a:schemeClr val="tx1"/>
                </a:solidFill>
              </a:rPr>
              <a:t>uptime and significant </a:t>
            </a:r>
            <a:r>
              <a:rPr lang="en-US" dirty="0" smtClean="0">
                <a:solidFill>
                  <a:schemeClr val="tx1"/>
                </a:solidFill>
              </a:rPr>
              <a:t/>
            </a:r>
            <a:br>
              <a:rPr lang="en-US" dirty="0" smtClean="0">
                <a:solidFill>
                  <a:schemeClr val="tx1"/>
                </a:solidFill>
              </a:rPr>
            </a:br>
            <a:r>
              <a:rPr lang="en-US" dirty="0" smtClean="0">
                <a:solidFill>
                  <a:schemeClr val="tx1"/>
                </a:solidFill>
              </a:rPr>
              <a:t>improvement </a:t>
            </a:r>
            <a:r>
              <a:rPr lang="en-US" dirty="0">
                <a:solidFill>
                  <a:schemeClr val="tx1"/>
                </a:solidFill>
              </a:rPr>
              <a:t>in query performance </a:t>
            </a:r>
            <a:endParaRPr lang="en-US" b="0" dirty="0">
              <a:solidFill>
                <a:schemeClr val="tx1"/>
              </a:solidFill>
            </a:endParaRPr>
          </a:p>
        </p:txBody>
      </p:sp>
      <p:sp>
        <p:nvSpPr>
          <p:cNvPr id="23" name="TextBox 22"/>
          <p:cNvSpPr txBox="1"/>
          <p:nvPr/>
        </p:nvSpPr>
        <p:spPr bwMode="gray">
          <a:xfrm>
            <a:off x="672614" y="5769457"/>
            <a:ext cx="8496000" cy="1030942"/>
          </a:xfrm>
          <a:prstGeom prst="rect">
            <a:avLst/>
          </a:prstGeom>
          <a:noFill/>
        </p:spPr>
        <p:txBody>
          <a:bodyPr wrap="square" lIns="0" tIns="45666" rIns="0" bIns="45666" rtlCol="0">
            <a:spAutoFit/>
          </a:bodyPr>
          <a:lstStyle/>
          <a:p>
            <a:pPr fontAlgn="base">
              <a:spcBef>
                <a:spcPct val="50000"/>
              </a:spcBef>
              <a:spcAft>
                <a:spcPct val="0"/>
              </a:spcAft>
              <a:buClr>
                <a:srgbClr val="F0AB00"/>
              </a:buClr>
              <a:buSzPct val="80000"/>
            </a:pPr>
            <a:r>
              <a:rPr lang="en-US" sz="1100" dirty="0"/>
              <a:t>Our business requirements were addressed well with minimum infrastructure. Sybase IQ is an excellent product</a:t>
            </a:r>
          </a:p>
          <a:p>
            <a:pPr fontAlgn="base">
              <a:spcBef>
                <a:spcPct val="50000"/>
              </a:spcBef>
              <a:spcAft>
                <a:spcPct val="0"/>
              </a:spcAft>
              <a:buClr>
                <a:srgbClr val="F0AB00"/>
              </a:buClr>
              <a:buSzPct val="80000"/>
            </a:pPr>
            <a:r>
              <a:rPr lang="en-US" sz="1000" b="1" dirty="0" err="1">
                <a:solidFill>
                  <a:schemeClr val="accent2"/>
                </a:solidFill>
              </a:rPr>
              <a:t>Pravir</a:t>
            </a:r>
            <a:r>
              <a:rPr lang="en-US" sz="1000" b="1" dirty="0">
                <a:solidFill>
                  <a:schemeClr val="accent2"/>
                </a:solidFill>
              </a:rPr>
              <a:t> </a:t>
            </a:r>
            <a:r>
              <a:rPr lang="en-US" sz="1000" b="1" dirty="0" err="1">
                <a:solidFill>
                  <a:schemeClr val="accent2"/>
                </a:solidFill>
              </a:rPr>
              <a:t>Vohra</a:t>
            </a:r>
            <a:r>
              <a:rPr lang="en-US" sz="1000" b="1" dirty="0">
                <a:solidFill>
                  <a:schemeClr val="accent2"/>
                </a:solidFill>
              </a:rPr>
              <a:t/>
            </a:r>
            <a:br>
              <a:rPr lang="en-US" sz="1000" b="1" dirty="0">
                <a:solidFill>
                  <a:schemeClr val="accent2"/>
                </a:solidFill>
              </a:rPr>
            </a:br>
            <a:r>
              <a:rPr lang="en-US" sz="1000" dirty="0">
                <a:solidFill>
                  <a:schemeClr val="accent2"/>
                </a:solidFill>
              </a:rPr>
              <a:t>Group Chief Technology Officer </a:t>
            </a:r>
            <a:br>
              <a:rPr lang="en-US" sz="1000" dirty="0">
                <a:solidFill>
                  <a:schemeClr val="accent2"/>
                </a:solidFill>
              </a:rPr>
            </a:br>
            <a:r>
              <a:rPr lang="en-US" sz="1000" dirty="0">
                <a:solidFill>
                  <a:schemeClr val="accent2"/>
                </a:solidFill>
              </a:rPr>
              <a:t>ICICI Bank</a:t>
            </a:r>
          </a:p>
          <a:p>
            <a:pPr fontAlgn="base">
              <a:spcBef>
                <a:spcPct val="50000"/>
              </a:spcBef>
              <a:spcAft>
                <a:spcPct val="0"/>
              </a:spcAft>
              <a:buClr>
                <a:srgbClr val="F0AB00"/>
              </a:buClr>
              <a:buSzPct val="80000"/>
            </a:pPr>
            <a:r>
              <a:rPr lang="en-US" sz="1000" i="1" kern="0" dirty="0">
                <a:solidFill>
                  <a:srgbClr val="666666"/>
                </a:solidFill>
                <a:ea typeface="Arial Unicode MS" pitchFamily="34" charset="-128"/>
                <a:cs typeface="Arial Unicode MS" pitchFamily="34" charset="-128"/>
              </a:rPr>
              <a:t>.</a:t>
            </a:r>
          </a:p>
        </p:txBody>
      </p:sp>
      <p:sp>
        <p:nvSpPr>
          <p:cNvPr id="30" name="Rectangle 29"/>
          <p:cNvSpPr/>
          <p:nvPr/>
        </p:nvSpPr>
        <p:spPr bwMode="gray">
          <a:xfrm>
            <a:off x="3223405" y="1348752"/>
            <a:ext cx="5676179" cy="4277985"/>
          </a:xfrm>
          <a:prstGeom prst="rect">
            <a:avLst/>
          </a:prstGeom>
        </p:spPr>
        <p:txBody>
          <a:bodyPr wrap="square" lIns="91332" tIns="45666" rIns="91332" bIns="45666">
            <a:spAutoFit/>
          </a:bodyPr>
          <a:lstStyle/>
          <a:p>
            <a:pPr marL="223762" indent="-223762"/>
            <a:r>
              <a:rPr lang="en-US" sz="1600" b="1" dirty="0"/>
              <a:t>CHALLENGE</a:t>
            </a:r>
          </a:p>
          <a:p>
            <a:pPr marL="569720" lvl="1" indent="-223762"/>
            <a:r>
              <a:rPr lang="en-US" sz="1600" dirty="0"/>
              <a:t>Needed to manage and resolve difficulties with scaling costs, maintenance and system unavailability with their data warehouse.</a:t>
            </a:r>
          </a:p>
          <a:p>
            <a:pPr marL="223762" indent="-223762"/>
            <a:endParaRPr lang="en-US" sz="1600" b="1" dirty="0"/>
          </a:p>
          <a:p>
            <a:pPr marL="223762" indent="-223762"/>
            <a:r>
              <a:rPr lang="en-US" sz="1600" b="1" dirty="0"/>
              <a:t>SOLUTION</a:t>
            </a:r>
          </a:p>
          <a:p>
            <a:pPr marL="631659" lvl="1" indent="-285702">
              <a:buFont typeface="Wingdings" pitchFamily="2" charset="2"/>
              <a:buChar char="§"/>
            </a:pPr>
            <a:r>
              <a:rPr lang="en-US" sz="1600" dirty="0"/>
              <a:t>SAP Sybase IQ</a:t>
            </a:r>
          </a:p>
          <a:p>
            <a:pPr marL="631659" lvl="1" indent="-285702">
              <a:buFont typeface="Wingdings" pitchFamily="2" charset="2"/>
              <a:buChar char="§"/>
            </a:pPr>
            <a:r>
              <a:rPr lang="en-US" sz="1600" dirty="0"/>
              <a:t>SAP </a:t>
            </a:r>
            <a:r>
              <a:rPr lang="en-US" sz="1600" dirty="0" err="1"/>
              <a:t>PowerDesigner</a:t>
            </a:r>
            <a:endParaRPr lang="en-US" sz="1600" dirty="0"/>
          </a:p>
          <a:p>
            <a:pPr marL="223762" indent="-223762"/>
            <a:endParaRPr lang="en-US" sz="1600" b="1" dirty="0"/>
          </a:p>
          <a:p>
            <a:pPr marL="223762" indent="-223762"/>
            <a:r>
              <a:rPr lang="en-US" sz="1600" b="1" dirty="0"/>
              <a:t>RESULTS</a:t>
            </a:r>
          </a:p>
          <a:p>
            <a:pPr marL="742825" lvl="1" indent="-285702">
              <a:buClr>
                <a:schemeClr val="accent1"/>
              </a:buClr>
              <a:buFont typeface="Wingdings" pitchFamily="2" charset="2"/>
              <a:buChar char="§"/>
            </a:pPr>
            <a:r>
              <a:rPr lang="en-US" sz="1600" dirty="0"/>
              <a:t>Compresses data by over 60% </a:t>
            </a:r>
          </a:p>
          <a:p>
            <a:pPr marL="742825" lvl="1" indent="-285702">
              <a:buClr>
                <a:schemeClr val="accent1"/>
              </a:buClr>
              <a:buFont typeface="Wingdings" pitchFamily="2" charset="2"/>
              <a:buChar char="§"/>
            </a:pPr>
            <a:r>
              <a:rPr lang="en-US" sz="1600" dirty="0"/>
              <a:t>Allows for simultaneous loading and querying </a:t>
            </a:r>
          </a:p>
          <a:p>
            <a:pPr marL="742825" lvl="1" indent="-285702">
              <a:buClr>
                <a:schemeClr val="accent1"/>
              </a:buClr>
              <a:buFont typeface="Wingdings" pitchFamily="2" charset="2"/>
              <a:buChar char="§"/>
            </a:pPr>
            <a:r>
              <a:rPr lang="en-US" sz="1600" dirty="0"/>
              <a:t>Supports more than 150 users concurrently </a:t>
            </a:r>
          </a:p>
          <a:p>
            <a:pPr marL="742825" lvl="1" indent="-285702">
              <a:buClr>
                <a:schemeClr val="accent1"/>
              </a:buClr>
              <a:buFont typeface="Wingdings" pitchFamily="2" charset="2"/>
              <a:buChar char="§"/>
            </a:pPr>
            <a:r>
              <a:rPr lang="en-US" sz="1600" dirty="0"/>
              <a:t>Reduces downtime by providing 24x7 availability </a:t>
            </a:r>
          </a:p>
          <a:p>
            <a:pPr marL="742825" lvl="1" indent="-285702">
              <a:buClr>
                <a:schemeClr val="accent1"/>
              </a:buClr>
              <a:buFont typeface="Wingdings" pitchFamily="2" charset="2"/>
              <a:buChar char="§"/>
            </a:pPr>
            <a:r>
              <a:rPr lang="en-US" sz="1600" dirty="0"/>
              <a:t>Significantly improves query performance and response time </a:t>
            </a:r>
          </a:p>
          <a:p>
            <a:pPr marL="742825" lvl="1" indent="-285702">
              <a:buClr>
                <a:schemeClr val="accent1"/>
              </a:buClr>
              <a:buFont typeface="Wingdings" pitchFamily="2" charset="2"/>
              <a:buChar char="§"/>
            </a:pPr>
            <a:r>
              <a:rPr lang="en-US" sz="1600" dirty="0"/>
              <a:t>Lowers cost of maintenance and TCO </a:t>
            </a:r>
          </a:p>
        </p:txBody>
      </p:sp>
      <p:grpSp>
        <p:nvGrpSpPr>
          <p:cNvPr id="3" name="Group 37"/>
          <p:cNvGrpSpPr/>
          <p:nvPr/>
        </p:nvGrpSpPr>
        <p:grpSpPr>
          <a:xfrm>
            <a:off x="152400" y="5577826"/>
            <a:ext cx="8475494" cy="182851"/>
            <a:chOff x="324000" y="5052126"/>
            <a:chExt cx="8475494" cy="182893"/>
          </a:xfrm>
        </p:grpSpPr>
        <p:sp>
          <p:nvSpPr>
            <p:cNvPr id="39" name="Rectangle 38"/>
            <p:cNvSpPr/>
            <p:nvPr/>
          </p:nvSpPr>
          <p:spPr bwMode="gray">
            <a:xfrm>
              <a:off x="324000" y="5052126"/>
              <a:ext cx="182893" cy="182893"/>
            </a:xfrm>
            <a:prstGeom prst="rect">
              <a:avLst/>
            </a:prstGeom>
            <a:solidFill>
              <a:schemeClr val="accent1"/>
            </a:solidFill>
            <a:ln w="6350" algn="ctr">
              <a:noFill/>
              <a:miter lim="800000"/>
              <a:headEnd/>
              <a:tailEnd/>
            </a:ln>
          </p:spPr>
          <p:txBody>
            <a:bodyPr lIns="0" tIns="118872" rIns="0" bIns="0" rtlCol="0" anchor="ctr" anchorCtr="0"/>
            <a:lstStyle/>
            <a:p>
              <a:pPr algn="ctr" fontAlgn="base">
                <a:spcBef>
                  <a:spcPct val="50000"/>
                </a:spcBef>
                <a:spcAft>
                  <a:spcPct val="0"/>
                </a:spcAft>
                <a:buClr>
                  <a:srgbClr val="F0AB00"/>
                </a:buClr>
                <a:buSzPct val="80000"/>
              </a:pPr>
              <a:r>
                <a:rPr lang="en-US" sz="2000" b="1" kern="0" dirty="0">
                  <a:solidFill>
                    <a:srgbClr val="000000"/>
                  </a:solidFill>
                  <a:ea typeface="Arial Unicode MS" pitchFamily="34" charset="-128"/>
                  <a:cs typeface="Arial Unicode MS" pitchFamily="34" charset="-128"/>
                </a:rPr>
                <a:t>“</a:t>
              </a:r>
            </a:p>
          </p:txBody>
        </p:sp>
        <p:cxnSp>
          <p:nvCxnSpPr>
            <p:cNvPr id="40" name="Straight Connector 39"/>
            <p:cNvCxnSpPr/>
            <p:nvPr/>
          </p:nvCxnSpPr>
          <p:spPr>
            <a:xfrm>
              <a:off x="844214" y="5220843"/>
              <a:ext cx="79552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gray">
            <a:xfrm>
              <a:off x="560388" y="5052126"/>
              <a:ext cx="182892" cy="182893"/>
            </a:xfrm>
            <a:prstGeom prst="rect">
              <a:avLst/>
            </a:prstGeom>
            <a:solidFill>
              <a:schemeClr val="accent1"/>
            </a:solidFill>
            <a:ln w="6350" algn="ctr">
              <a:noFill/>
              <a:miter lim="800000"/>
              <a:headEnd/>
              <a:tailEnd/>
            </a:ln>
          </p:spPr>
          <p:txBody>
            <a:bodyPr lIns="0" tIns="118872" rIns="0" bIns="0" rtlCol="0" anchor="ctr" anchorCtr="0"/>
            <a:lstStyle/>
            <a:p>
              <a:pPr algn="ctr" fontAlgn="base">
                <a:spcBef>
                  <a:spcPct val="50000"/>
                </a:spcBef>
                <a:spcAft>
                  <a:spcPct val="0"/>
                </a:spcAft>
                <a:buClr>
                  <a:srgbClr val="F0AB00"/>
                </a:buClr>
                <a:buSzPct val="80000"/>
              </a:pPr>
              <a:r>
                <a:rPr lang="en-US" sz="2000" b="1" kern="0" dirty="0">
                  <a:solidFill>
                    <a:srgbClr val="000000"/>
                  </a:solidFill>
                  <a:ea typeface="Arial Unicode MS" pitchFamily="34" charset="-128"/>
                  <a:cs typeface="Arial Unicode MS" pitchFamily="34" charset="-128"/>
                </a:rPr>
                <a:t>”</a:t>
              </a:r>
            </a:p>
          </p:txBody>
        </p:sp>
      </p:grpSp>
      <p:grpSp>
        <p:nvGrpSpPr>
          <p:cNvPr id="9" name="Group 8"/>
          <p:cNvGrpSpPr/>
          <p:nvPr/>
        </p:nvGrpSpPr>
        <p:grpSpPr>
          <a:xfrm>
            <a:off x="131961" y="1510324"/>
            <a:ext cx="2903064" cy="1569660"/>
            <a:chOff x="273150" y="2336593"/>
            <a:chExt cx="2903064" cy="1569661"/>
          </a:xfrm>
        </p:grpSpPr>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50" y="2567969"/>
              <a:ext cx="1222411" cy="1106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1448371" y="2336593"/>
              <a:ext cx="1727843" cy="156966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kern="0" dirty="0" smtClean="0">
                  <a:latin typeface="Trebuchet MS" pitchFamily="34" charset="0"/>
                  <a:ea typeface="Arial Unicode MS" pitchFamily="34" charset="-128"/>
                  <a:cs typeface="Arial Unicode MS" pitchFamily="34" charset="-128"/>
                </a:rPr>
                <a:t>Achieved</a:t>
              </a:r>
              <a:r>
                <a:rPr lang="en-US" sz="2400" kern="0" dirty="0">
                  <a:latin typeface="Trebuchet MS" pitchFamily="34" charset="0"/>
                  <a:ea typeface="Arial Unicode MS" pitchFamily="34" charset="-128"/>
                  <a:cs typeface="Arial Unicode MS" pitchFamily="34" charset="-128"/>
                </a:rPr>
                <a:t> </a:t>
              </a:r>
              <a:r>
                <a:rPr lang="en-US" sz="3600" b="1" kern="0" dirty="0">
                  <a:latin typeface="Trebuchet MS" pitchFamily="34" charset="0"/>
                  <a:ea typeface="Arial Unicode MS" pitchFamily="34" charset="-128"/>
                  <a:cs typeface="Arial Unicode MS" pitchFamily="34" charset="-128"/>
                </a:rPr>
                <a:t>60% </a:t>
              </a:r>
              <a:r>
                <a:rPr lang="en-US" sz="2400" b="1" kern="0" dirty="0">
                  <a:latin typeface="Trebuchet MS" pitchFamily="34" charset="0"/>
                  <a:ea typeface="Arial Unicode MS" pitchFamily="34" charset="-128"/>
                  <a:cs typeface="Arial Unicode MS" pitchFamily="34" charset="-128"/>
                </a:rPr>
                <a:t/>
              </a:r>
              <a:br>
                <a:rPr lang="en-US" sz="2400" b="1" kern="0" dirty="0">
                  <a:latin typeface="Trebuchet MS" pitchFamily="34" charset="0"/>
                  <a:ea typeface="Arial Unicode MS" pitchFamily="34" charset="-128"/>
                  <a:cs typeface="Arial Unicode MS" pitchFamily="34" charset="-128"/>
                </a:rPr>
              </a:br>
              <a:r>
                <a:rPr lang="en-US" kern="0" dirty="0" smtClean="0">
                  <a:latin typeface="Trebuchet MS" pitchFamily="34" charset="0"/>
                  <a:ea typeface="Arial Unicode MS" pitchFamily="34" charset="-128"/>
                  <a:cs typeface="Arial Unicode MS" pitchFamily="34" charset="-128"/>
                </a:rPr>
                <a:t>Data Compression</a:t>
              </a:r>
            </a:p>
          </p:txBody>
        </p:sp>
      </p:grpSp>
      <p:cxnSp>
        <p:nvCxnSpPr>
          <p:cNvPr id="5" name="Straight Connector 4"/>
          <p:cNvCxnSpPr/>
          <p:nvPr/>
        </p:nvCxnSpPr>
        <p:spPr>
          <a:xfrm>
            <a:off x="3206870" y="1322773"/>
            <a:ext cx="0" cy="41636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0" y="3404585"/>
            <a:ext cx="2906486" cy="2159074"/>
            <a:chOff x="0" y="3404585"/>
            <a:chExt cx="2906486" cy="2159074"/>
          </a:xfrm>
        </p:grpSpPr>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404585"/>
              <a:ext cx="1554522" cy="2140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4778829"/>
              <a:ext cx="2171103" cy="784830"/>
            </a:xfrm>
            <a:prstGeom prst="rect">
              <a:avLst/>
            </a:prstGeom>
            <a:solidFill>
              <a:schemeClr val="bg1"/>
            </a:solidFill>
          </p:spPr>
          <p:txBody>
            <a:bodyPr wrap="square" rtlCol="0">
              <a:spAutoFit/>
            </a:bodyPr>
            <a:lstStyle/>
            <a:p>
              <a:pP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6" name="TextBox 5"/>
            <p:cNvSpPr txBox="1"/>
            <p:nvPr/>
          </p:nvSpPr>
          <p:spPr>
            <a:xfrm>
              <a:off x="1554523" y="3668001"/>
              <a:ext cx="1351963" cy="800219"/>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2800" b="1" kern="0" dirty="0">
                  <a:latin typeface="Trebuchet MS" pitchFamily="34" charset="0"/>
                  <a:ea typeface="Arial Unicode MS" pitchFamily="34" charset="-128"/>
                  <a:cs typeface="Arial Unicode MS" pitchFamily="34" charset="-128"/>
                </a:rPr>
                <a:t>24/7</a:t>
              </a:r>
              <a:r>
                <a:rPr lang="en-US" kern="0" dirty="0">
                  <a:latin typeface="Trebuchet MS" pitchFamily="34" charset="0"/>
                  <a:ea typeface="Arial Unicode MS" pitchFamily="34" charset="-128"/>
                  <a:cs typeface="Arial Unicode MS" pitchFamily="34" charset="-128"/>
                </a:rPr>
                <a:t> Availability </a:t>
              </a:r>
            </a:p>
          </p:txBody>
        </p:sp>
      </p:grpSp>
      <p:pic>
        <p:nvPicPr>
          <p:cNvPr id="24" name="Picture 14" descr="https://encrypted-tbn1.google.com/images?q=tbn:ANd9GcQx-BKKVRd2bmZZxejg8XDDqcGMiH7d6ZS2sdMTVROxLVN0OcvV"/>
          <p:cNvPicPr>
            <a:picLocks noChangeAspect="1" noChangeArrowheads="1"/>
          </p:cNvPicPr>
          <p:nvPr/>
        </p:nvPicPr>
        <p:blipFill>
          <a:blip r:embed="rId5" cstate="print"/>
          <a:srcRect t="35556" b="32444"/>
          <a:stretch>
            <a:fillRect/>
          </a:stretch>
        </p:blipFill>
        <p:spPr bwMode="auto">
          <a:xfrm>
            <a:off x="6773694" y="329220"/>
            <a:ext cx="1854200" cy="593344"/>
          </a:xfrm>
          <a:prstGeom prst="rect">
            <a:avLst/>
          </a:prstGeom>
          <a:noFill/>
        </p:spPr>
      </p:pic>
    </p:spTree>
    <p:extLst>
      <p:ext uri="{BB962C8B-B14F-4D97-AF65-F5344CB8AC3E}">
        <p14:creationId xmlns:p14="http://schemas.microsoft.com/office/powerpoint/2010/main" val="6083950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4000" y="324000"/>
            <a:ext cx="4326254" cy="756000"/>
          </a:xfrm>
        </p:spPr>
        <p:txBody>
          <a:bodyPr/>
          <a:lstStyle/>
          <a:p>
            <a:r>
              <a:rPr lang="en-US" dirty="0" smtClean="0"/>
              <a:t>Financial Services </a:t>
            </a:r>
            <a:endParaRPr lang="en-US" sz="2000" b="0" dirty="0"/>
          </a:p>
        </p:txBody>
      </p:sp>
      <p:sp>
        <p:nvSpPr>
          <p:cNvPr id="23" name="TextBox 22"/>
          <p:cNvSpPr txBox="1"/>
          <p:nvPr/>
        </p:nvSpPr>
        <p:spPr bwMode="gray">
          <a:xfrm>
            <a:off x="304800" y="5715001"/>
            <a:ext cx="8594783" cy="707777"/>
          </a:xfrm>
          <a:prstGeom prst="rect">
            <a:avLst/>
          </a:prstGeom>
          <a:noFill/>
        </p:spPr>
        <p:txBody>
          <a:bodyPr wrap="square" lIns="0" tIns="45666" rIns="0" bIns="45666" rtlCol="0">
            <a:spAutoFit/>
          </a:bodyPr>
          <a:lstStyle/>
          <a:p>
            <a:r>
              <a:rPr lang="en-US" sz="1000" i="1" dirty="0"/>
              <a:t>“Combining SAP BusinessObjects and SAP Sybase IQ is the perfect solution to support our business intelligence vision. In the business intelligence system, the database is the least visible but most important part of the solution and SAP Sybase IQ has demonstrated its superiority in that regard in our Capital Markets business”</a:t>
            </a:r>
          </a:p>
          <a:p>
            <a:r>
              <a:rPr lang="en-US" sz="1000" dirty="0">
                <a:solidFill>
                  <a:schemeClr val="accent2"/>
                </a:solidFill>
              </a:rPr>
              <a:t>Tobias Schmitz-</a:t>
            </a:r>
            <a:r>
              <a:rPr lang="en-US" sz="1000" dirty="0" err="1">
                <a:solidFill>
                  <a:schemeClr val="accent2"/>
                </a:solidFill>
              </a:rPr>
              <a:t>Harbauer</a:t>
            </a:r>
            <a:r>
              <a:rPr lang="en-US" sz="1000" dirty="0">
                <a:solidFill>
                  <a:schemeClr val="accent2"/>
                </a:solidFill>
              </a:rPr>
              <a:t>, Head of the Performance Analysis, Department of the Capital Markets Business, </a:t>
            </a:r>
            <a:r>
              <a:rPr lang="en-US" sz="1000" dirty="0" err="1">
                <a:solidFill>
                  <a:schemeClr val="accent2"/>
                </a:solidFill>
              </a:rPr>
              <a:t>Landesbank</a:t>
            </a:r>
            <a:r>
              <a:rPr lang="en-US" sz="1000" dirty="0">
                <a:solidFill>
                  <a:schemeClr val="accent2"/>
                </a:solidFill>
              </a:rPr>
              <a:t> Berlin AG</a:t>
            </a:r>
            <a:endParaRPr lang="en-US" sz="1000" i="1" kern="0" dirty="0">
              <a:solidFill>
                <a:schemeClr val="accent2"/>
              </a:solidFill>
              <a:ea typeface="Arial Unicode MS" pitchFamily="34" charset="-128"/>
              <a:cs typeface="Arial Unicode MS" pitchFamily="34" charset="-128"/>
            </a:endParaRPr>
          </a:p>
        </p:txBody>
      </p:sp>
      <p:sp>
        <p:nvSpPr>
          <p:cNvPr id="30" name="Rectangle 29"/>
          <p:cNvSpPr/>
          <p:nvPr/>
        </p:nvSpPr>
        <p:spPr bwMode="gray">
          <a:xfrm>
            <a:off x="3265905" y="1295816"/>
            <a:ext cx="5920596" cy="4493429"/>
          </a:xfrm>
          <a:prstGeom prst="rect">
            <a:avLst/>
          </a:prstGeom>
        </p:spPr>
        <p:txBody>
          <a:bodyPr wrap="square" lIns="91332" tIns="45666" rIns="91332" bIns="45666">
            <a:spAutoFit/>
          </a:bodyPr>
          <a:lstStyle/>
          <a:p>
            <a:r>
              <a:rPr lang="en-US" sz="1600" b="1" dirty="0">
                <a:solidFill>
                  <a:srgbClr val="000000"/>
                </a:solidFill>
              </a:rPr>
              <a:t>Business Challenges</a:t>
            </a:r>
          </a:p>
          <a:p>
            <a:pPr marL="285702" indent="-285702">
              <a:buClr>
                <a:schemeClr val="accent1"/>
              </a:buClr>
              <a:buFont typeface="Wingdings" pitchFamily="2" charset="2"/>
              <a:buChar char="§"/>
            </a:pPr>
            <a:r>
              <a:rPr lang="en-US" sz="1200" dirty="0"/>
              <a:t>Consolidate all capital market department information into a single data store that represented a single version of the truth and that could also be accessed by management, traders, sales people and others when needed </a:t>
            </a:r>
          </a:p>
          <a:p>
            <a:pPr>
              <a:buClr>
                <a:schemeClr val="accent1"/>
              </a:buClr>
            </a:pPr>
            <a:r>
              <a:rPr lang="en-US" sz="1300" b="1" dirty="0">
                <a:solidFill>
                  <a:srgbClr val="000000"/>
                </a:solidFill>
              </a:rPr>
              <a:t/>
            </a:r>
            <a:br>
              <a:rPr lang="en-US" sz="1300" b="1" dirty="0">
                <a:solidFill>
                  <a:srgbClr val="000000"/>
                </a:solidFill>
              </a:rPr>
            </a:br>
            <a:r>
              <a:rPr lang="en-US" sz="1600" b="1" dirty="0">
                <a:solidFill>
                  <a:srgbClr val="000000"/>
                </a:solidFill>
              </a:rPr>
              <a:t>Technical Challenges</a:t>
            </a:r>
          </a:p>
          <a:p>
            <a:pPr marL="285702" lvl="2" indent="-285702">
              <a:spcBef>
                <a:spcPts val="600"/>
              </a:spcBef>
              <a:buClr>
                <a:srgbClr val="F0AB00"/>
              </a:buClr>
              <a:buSzPct val="100000"/>
              <a:buFont typeface="Wingdings" pitchFamily="2" charset="2"/>
              <a:buChar char="§"/>
            </a:pPr>
            <a:r>
              <a:rPr lang="en-US" sz="1200" dirty="0">
                <a:solidFill>
                  <a:srgbClr val="000000"/>
                </a:solidFill>
              </a:rPr>
              <a:t>Create a single management information system that would enable users to generate reports, run queries, create interactive dashboards, and add or structure data in other ways to make optimal business decisions and provide first-rate client service.</a:t>
            </a:r>
            <a:endParaRPr lang="en-US" sz="1200" b="1" dirty="0">
              <a:solidFill>
                <a:srgbClr val="000000"/>
              </a:solidFill>
            </a:endParaRPr>
          </a:p>
          <a:p>
            <a:pPr marL="0" lvl="2">
              <a:spcBef>
                <a:spcPts val="600"/>
              </a:spcBef>
              <a:buClr>
                <a:srgbClr val="F0AB00"/>
              </a:buClr>
              <a:buSzPct val="100000"/>
              <a:buNone/>
            </a:pPr>
            <a:r>
              <a:rPr lang="en-US" sz="1600" b="1" dirty="0">
                <a:solidFill>
                  <a:srgbClr val="000000"/>
                </a:solidFill>
              </a:rPr>
              <a:t>Benefit</a:t>
            </a:r>
          </a:p>
          <a:p>
            <a:pPr marL="285702" lvl="2" indent="-285702">
              <a:spcBef>
                <a:spcPts val="600"/>
              </a:spcBef>
              <a:buClr>
                <a:srgbClr val="F0AB00"/>
              </a:buClr>
              <a:buSzPct val="100000"/>
              <a:buFont typeface="Wingdings" pitchFamily="2" charset="2"/>
              <a:buChar char="§"/>
            </a:pPr>
            <a:r>
              <a:rPr lang="en-US" sz="1200" dirty="0">
                <a:solidFill>
                  <a:srgbClr val="000000"/>
                </a:solidFill>
              </a:rPr>
              <a:t>Provides a single source for immediate, accurate and comprehensive overviews of Capital Markets sales and investments</a:t>
            </a:r>
          </a:p>
          <a:p>
            <a:pPr marL="285702" lvl="2" indent="-285702">
              <a:spcBef>
                <a:spcPts val="600"/>
              </a:spcBef>
              <a:buClr>
                <a:srgbClr val="F0AB00"/>
              </a:buClr>
              <a:buSzPct val="100000"/>
              <a:buFont typeface="Wingdings" pitchFamily="2" charset="2"/>
              <a:buChar char="§"/>
            </a:pPr>
            <a:r>
              <a:rPr lang="en-US" sz="1200" dirty="0">
                <a:solidFill>
                  <a:srgbClr val="000000"/>
                </a:solidFill>
              </a:rPr>
              <a:t>Query response times 45 times faster than previous RDBMS-based system</a:t>
            </a:r>
          </a:p>
          <a:p>
            <a:pPr marL="285702" lvl="2" indent="-285702">
              <a:spcBef>
                <a:spcPts val="600"/>
              </a:spcBef>
              <a:buClr>
                <a:srgbClr val="F0AB00"/>
              </a:buClr>
              <a:buSzPct val="100000"/>
              <a:buFont typeface="Wingdings" pitchFamily="2" charset="2"/>
              <a:buChar char="§"/>
            </a:pPr>
            <a:r>
              <a:rPr lang="en-US" sz="1200" dirty="0">
                <a:solidFill>
                  <a:srgbClr val="000000"/>
                </a:solidFill>
              </a:rPr>
              <a:t>Simplifies and speeds data loading into analytics data stores</a:t>
            </a:r>
          </a:p>
          <a:p>
            <a:pPr marL="285702" lvl="2" indent="-285702">
              <a:spcBef>
                <a:spcPts val="600"/>
              </a:spcBef>
              <a:buClr>
                <a:srgbClr val="F0AB00"/>
              </a:buClr>
              <a:buSzPct val="100000"/>
              <a:buFont typeface="Wingdings" pitchFamily="2" charset="2"/>
              <a:buChar char="§"/>
            </a:pPr>
            <a:r>
              <a:rPr lang="en-US" sz="1200" dirty="0">
                <a:solidFill>
                  <a:srgbClr val="000000"/>
                </a:solidFill>
              </a:rPr>
              <a:t>Reduces maintenance requirements</a:t>
            </a:r>
          </a:p>
          <a:p>
            <a:pPr marL="285702" lvl="2" indent="-285702">
              <a:spcBef>
                <a:spcPts val="600"/>
              </a:spcBef>
              <a:buClr>
                <a:srgbClr val="F0AB00"/>
              </a:buClr>
              <a:buSzPct val="100000"/>
              <a:buFont typeface="Wingdings" pitchFamily="2" charset="2"/>
              <a:buChar char="§"/>
            </a:pPr>
            <a:r>
              <a:rPr lang="en-US" sz="1200" dirty="0">
                <a:solidFill>
                  <a:srgbClr val="000000"/>
                </a:solidFill>
              </a:rPr>
              <a:t>Reduces costs by decreasing required storage space by 5 times</a:t>
            </a:r>
          </a:p>
          <a:p>
            <a:pPr marL="285702" lvl="2" indent="-285702">
              <a:spcBef>
                <a:spcPts val="600"/>
              </a:spcBef>
              <a:buClr>
                <a:srgbClr val="F0AB00"/>
              </a:buClr>
              <a:buSzPct val="100000"/>
              <a:buFont typeface="Wingdings" pitchFamily="2" charset="2"/>
              <a:buChar char="§"/>
            </a:pPr>
            <a:r>
              <a:rPr lang="en-US" sz="1200" dirty="0">
                <a:solidFill>
                  <a:srgbClr val="000000"/>
                </a:solidFill>
              </a:rPr>
              <a:t>Improves client service due to system’s rapid response time</a:t>
            </a:r>
          </a:p>
          <a:p>
            <a:pPr marL="285702" lvl="2" indent="-285702">
              <a:spcBef>
                <a:spcPts val="600"/>
              </a:spcBef>
              <a:buClr>
                <a:srgbClr val="F0AB00"/>
              </a:buClr>
              <a:buSzPct val="100000"/>
              <a:buFont typeface="Wingdings" pitchFamily="2" charset="2"/>
              <a:buChar char="§"/>
            </a:pPr>
            <a:endParaRPr lang="en-US" sz="1200" dirty="0">
              <a:solidFill>
                <a:srgbClr val="000000"/>
              </a:solidFill>
            </a:endParaRPr>
          </a:p>
        </p:txBody>
      </p:sp>
      <p:grpSp>
        <p:nvGrpSpPr>
          <p:cNvPr id="3" name="Group 37"/>
          <p:cNvGrpSpPr/>
          <p:nvPr/>
        </p:nvGrpSpPr>
        <p:grpSpPr>
          <a:xfrm>
            <a:off x="152400" y="5486401"/>
            <a:ext cx="8475494" cy="182851"/>
            <a:chOff x="324000" y="5052126"/>
            <a:chExt cx="8475494" cy="182893"/>
          </a:xfrm>
        </p:grpSpPr>
        <p:sp>
          <p:nvSpPr>
            <p:cNvPr id="39" name="Rectangle 38"/>
            <p:cNvSpPr/>
            <p:nvPr/>
          </p:nvSpPr>
          <p:spPr bwMode="gray">
            <a:xfrm>
              <a:off x="324000" y="5052126"/>
              <a:ext cx="182893" cy="182893"/>
            </a:xfrm>
            <a:prstGeom prst="rect">
              <a:avLst/>
            </a:prstGeom>
            <a:solidFill>
              <a:schemeClr val="accent1"/>
            </a:solidFill>
            <a:ln w="6350" algn="ctr">
              <a:noFill/>
              <a:miter lim="800000"/>
              <a:headEnd/>
              <a:tailEnd/>
            </a:ln>
          </p:spPr>
          <p:txBody>
            <a:bodyPr lIns="0" tIns="118872" rIns="0" bIns="0" rtlCol="0" anchor="ctr" anchorCtr="0"/>
            <a:lstStyle/>
            <a:p>
              <a:pPr algn="ctr" fontAlgn="base">
                <a:spcBef>
                  <a:spcPct val="50000"/>
                </a:spcBef>
                <a:spcAft>
                  <a:spcPct val="0"/>
                </a:spcAft>
                <a:buClr>
                  <a:srgbClr val="F0AB00"/>
                </a:buClr>
                <a:buSzPct val="80000"/>
              </a:pPr>
              <a:r>
                <a:rPr lang="en-US" sz="2000" b="1" kern="0" dirty="0">
                  <a:solidFill>
                    <a:srgbClr val="000000"/>
                  </a:solidFill>
                  <a:ea typeface="Arial Unicode MS" pitchFamily="34" charset="-128"/>
                  <a:cs typeface="Arial Unicode MS" pitchFamily="34" charset="-128"/>
                </a:rPr>
                <a:t>“</a:t>
              </a:r>
            </a:p>
          </p:txBody>
        </p:sp>
        <p:cxnSp>
          <p:nvCxnSpPr>
            <p:cNvPr id="40" name="Straight Connector 39"/>
            <p:cNvCxnSpPr/>
            <p:nvPr/>
          </p:nvCxnSpPr>
          <p:spPr>
            <a:xfrm>
              <a:off x="844214" y="5220843"/>
              <a:ext cx="79552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gray">
            <a:xfrm>
              <a:off x="560388" y="5052126"/>
              <a:ext cx="182892" cy="182893"/>
            </a:xfrm>
            <a:prstGeom prst="rect">
              <a:avLst/>
            </a:prstGeom>
            <a:solidFill>
              <a:schemeClr val="accent1"/>
            </a:solidFill>
            <a:ln w="6350" algn="ctr">
              <a:noFill/>
              <a:miter lim="800000"/>
              <a:headEnd/>
              <a:tailEnd/>
            </a:ln>
          </p:spPr>
          <p:txBody>
            <a:bodyPr lIns="0" tIns="118872" rIns="0" bIns="0" rtlCol="0" anchor="ctr" anchorCtr="0"/>
            <a:lstStyle/>
            <a:p>
              <a:pPr algn="ctr" fontAlgn="base">
                <a:spcBef>
                  <a:spcPct val="50000"/>
                </a:spcBef>
                <a:spcAft>
                  <a:spcPct val="0"/>
                </a:spcAft>
                <a:buClr>
                  <a:srgbClr val="F0AB00"/>
                </a:buClr>
                <a:buSzPct val="80000"/>
              </a:pPr>
              <a:r>
                <a:rPr lang="en-US" sz="2000" b="1" kern="0" dirty="0">
                  <a:solidFill>
                    <a:srgbClr val="000000"/>
                  </a:solidFill>
                  <a:ea typeface="Arial Unicode MS" pitchFamily="34" charset="-128"/>
                  <a:cs typeface="Arial Unicode MS" pitchFamily="34" charset="-128"/>
                </a:rPr>
                <a:t>”</a:t>
              </a:r>
            </a:p>
          </p:txBody>
        </p:sp>
      </p:grpSp>
      <p:cxnSp>
        <p:nvCxnSpPr>
          <p:cNvPr id="5" name="Straight Connector 4"/>
          <p:cNvCxnSpPr/>
          <p:nvPr/>
        </p:nvCxnSpPr>
        <p:spPr>
          <a:xfrm>
            <a:off x="3206870" y="1322773"/>
            <a:ext cx="0" cy="416362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104" y="1322772"/>
            <a:ext cx="3429000" cy="980953"/>
            <a:chOff x="0" y="2914108"/>
            <a:chExt cx="3429000" cy="980953"/>
          </a:xfrm>
        </p:grpSpPr>
        <p:pic>
          <p:nvPicPr>
            <p:cNvPr id="7" name="Picture 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2914108"/>
              <a:ext cx="1422543" cy="980953"/>
            </a:xfrm>
            <a:prstGeom prst="rect">
              <a:avLst/>
            </a:prstGeom>
          </p:spPr>
        </p:pic>
        <p:sp>
          <p:nvSpPr>
            <p:cNvPr id="26" name="TextBox 25"/>
            <p:cNvSpPr txBox="1"/>
            <p:nvPr/>
          </p:nvSpPr>
          <p:spPr>
            <a:xfrm>
              <a:off x="1000311" y="2944364"/>
              <a:ext cx="2428689" cy="892552"/>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2800" b="1" kern="0" dirty="0">
                  <a:latin typeface="Trebuchet MS" pitchFamily="34" charset="0"/>
                  <a:ea typeface="Arial Unicode MS" pitchFamily="34" charset="-128"/>
                  <a:cs typeface="Arial Unicode MS" pitchFamily="34" charset="-128"/>
                </a:rPr>
                <a:t>Single</a:t>
              </a:r>
            </a:p>
            <a:p>
              <a:pPr algn="ctr" fontAlgn="base">
                <a:spcBef>
                  <a:spcPct val="50000"/>
                </a:spcBef>
                <a:spcAft>
                  <a:spcPct val="0"/>
                </a:spcAft>
                <a:buClr>
                  <a:srgbClr val="F0AB00"/>
                </a:buClr>
                <a:buSzPct val="80000"/>
              </a:pPr>
              <a:r>
                <a:rPr lang="en-US" sz="1600" kern="0" dirty="0">
                  <a:latin typeface="Trebuchet MS" pitchFamily="34" charset="0"/>
                  <a:ea typeface="Arial Unicode MS" pitchFamily="34" charset="-128"/>
                  <a:cs typeface="Arial Unicode MS" pitchFamily="34" charset="-128"/>
                </a:rPr>
                <a:t>Management System</a:t>
              </a:r>
            </a:p>
          </p:txBody>
        </p:sp>
      </p:grpSp>
      <p:grpSp>
        <p:nvGrpSpPr>
          <p:cNvPr id="6" name="Group 5"/>
          <p:cNvGrpSpPr/>
          <p:nvPr/>
        </p:nvGrpSpPr>
        <p:grpSpPr>
          <a:xfrm>
            <a:off x="50970" y="2711938"/>
            <a:ext cx="3133747" cy="1108747"/>
            <a:chOff x="132158" y="1450274"/>
            <a:chExt cx="3133747" cy="1108747"/>
          </a:xfrm>
        </p:grpSpPr>
        <p:sp>
          <p:nvSpPr>
            <p:cNvPr id="33" name="TextBox 32"/>
            <p:cNvSpPr txBox="1"/>
            <p:nvPr/>
          </p:nvSpPr>
          <p:spPr>
            <a:xfrm>
              <a:off x="1131177" y="1619928"/>
              <a:ext cx="2134728" cy="769441"/>
            </a:xfrm>
            <a:prstGeom prst="rect">
              <a:avLst/>
            </a:prstGeom>
            <a:noFill/>
          </p:spPr>
          <p:txBody>
            <a:bodyPr wrap="square" rtlCol="0">
              <a:spAutoFit/>
            </a:bodyPr>
            <a:lstStyle/>
            <a:p>
              <a:pPr marL="0" lvl="1" algn="ctr">
                <a:buNone/>
              </a:pPr>
              <a:r>
                <a:rPr lang="en-US" sz="2800" b="1" dirty="0">
                  <a:latin typeface="Trebuchet MS" pitchFamily="34" charset="0"/>
                </a:rPr>
                <a:t>45x Faster </a:t>
              </a:r>
              <a:r>
                <a:rPr lang="en-US" sz="1600" dirty="0">
                  <a:latin typeface="Trebuchet MS" pitchFamily="34" charset="0"/>
                </a:rPr>
                <a:t>query response time</a:t>
              </a:r>
            </a:p>
          </p:txBody>
        </p:sp>
        <p:pic>
          <p:nvPicPr>
            <p:cNvPr id="1027" name="Picture 3"/>
            <p:cNvPicPr>
              <a:picLocks noChangeAspect="1" noChangeArrowheads="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32158" y="1450274"/>
              <a:ext cx="1080912" cy="1108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 name="Group 9"/>
          <p:cNvGrpSpPr/>
          <p:nvPr/>
        </p:nvGrpSpPr>
        <p:grpSpPr>
          <a:xfrm>
            <a:off x="50969" y="4268699"/>
            <a:ext cx="3153470" cy="1015663"/>
            <a:chOff x="166625" y="4373474"/>
            <a:chExt cx="3072825" cy="1015663"/>
          </a:xfrm>
        </p:grpSpPr>
        <p:pic>
          <p:nvPicPr>
            <p:cNvPr id="8" name="Picture 7"/>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6625" y="4566709"/>
              <a:ext cx="1089292" cy="629194"/>
            </a:xfrm>
            <a:prstGeom prst="rect">
              <a:avLst/>
            </a:prstGeom>
          </p:spPr>
        </p:pic>
        <p:sp>
          <p:nvSpPr>
            <p:cNvPr id="36" name="TextBox 35"/>
            <p:cNvSpPr txBox="1"/>
            <p:nvPr/>
          </p:nvSpPr>
          <p:spPr>
            <a:xfrm>
              <a:off x="1157631" y="4373474"/>
              <a:ext cx="2081819" cy="1015663"/>
            </a:xfrm>
            <a:prstGeom prst="rect">
              <a:avLst/>
            </a:prstGeom>
            <a:noFill/>
          </p:spPr>
          <p:txBody>
            <a:bodyPr wrap="square" rtlCol="0">
              <a:spAutoFit/>
            </a:bodyPr>
            <a:lstStyle/>
            <a:p>
              <a:pPr algn="ctr"/>
              <a:r>
                <a:rPr lang="en-US" sz="1600" dirty="0">
                  <a:latin typeface="Trebuchet MS" pitchFamily="34" charset="0"/>
                </a:rPr>
                <a:t>Reduced required storage by </a:t>
              </a:r>
            </a:p>
            <a:p>
              <a:pPr algn="ctr"/>
              <a:r>
                <a:rPr lang="en-US" sz="2800" b="1" dirty="0">
                  <a:latin typeface="Trebuchet MS" pitchFamily="34" charset="0"/>
                </a:rPr>
                <a:t>5x</a:t>
              </a:r>
              <a:endParaRPr lang="en-US" sz="1400" dirty="0">
                <a:latin typeface="Trebuchet MS" pitchFamily="34" charset="0"/>
              </a:endParaRPr>
            </a:p>
          </p:txBody>
        </p:sp>
      </p:grpSp>
      <p:pic>
        <p:nvPicPr>
          <p:cNvPr id="1034" name="Picture 10" descr="Logo Landesbank Berlin">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4951" y="-68262"/>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ogo Landesbank Berlin">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77351" y="841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go Landesbank Berlin">
            <a:hlinkClick r:id="rId9"/>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29750" y="230187"/>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87427" y="273329"/>
            <a:ext cx="1900237" cy="803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8105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4000" y="2444400"/>
            <a:ext cx="8724750" cy="738664"/>
          </a:xfrm>
        </p:spPr>
        <p:txBody>
          <a:bodyPr/>
          <a:lstStyle/>
          <a:p>
            <a:r>
              <a:rPr lang="en-US" sz="4400" dirty="0" smtClean="0"/>
              <a:t>SAP Ecosystem</a:t>
            </a:r>
            <a:endParaRPr lang="en-US" sz="4400" dirty="0"/>
          </a:p>
        </p:txBody>
      </p:sp>
      <p:sp>
        <p:nvSpPr>
          <p:cNvPr id="4" name="Text Placeholder 3"/>
          <p:cNvSpPr>
            <a:spLocks noGrp="1"/>
          </p:cNvSpPr>
          <p:nvPr>
            <p:ph type="body" sz="quarter" idx="10"/>
          </p:nvPr>
        </p:nvSpPr>
        <p:spPr/>
        <p:txBody>
          <a:bodyPr/>
          <a:lstStyle/>
          <a:p>
            <a:endParaRPr lang="en-US"/>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l="10" r="10"/>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319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5825" y="324000"/>
            <a:ext cx="8705700" cy="756000"/>
          </a:xfrm>
        </p:spPr>
        <p:txBody>
          <a:bodyPr/>
          <a:lstStyle/>
          <a:p>
            <a:r>
              <a:rPr lang="en-US" sz="2000" dirty="0">
                <a:solidFill>
                  <a:srgbClr val="666666"/>
                </a:solidFill>
              </a:rPr>
              <a:t>SAP Sybase IQ is a Key Component in the SAP Real-Time Data Platform</a:t>
            </a:r>
            <a:br>
              <a:rPr lang="en-US" sz="2000" dirty="0">
                <a:solidFill>
                  <a:srgbClr val="666666"/>
                </a:solidFill>
              </a:rPr>
            </a:br>
            <a:r>
              <a:rPr lang="en-US" sz="1600" b="0" dirty="0">
                <a:solidFill>
                  <a:srgbClr val="666666"/>
                </a:solidFill>
              </a:rPr>
              <a:t>Unified open software platform for real-time business</a:t>
            </a:r>
            <a:endParaRPr lang="en-US" sz="1600" dirty="0"/>
          </a:p>
        </p:txBody>
      </p:sp>
      <p:sp>
        <p:nvSpPr>
          <p:cNvPr id="54" name="Content Placeholder 2"/>
          <p:cNvSpPr txBox="1">
            <a:spLocks/>
          </p:cNvSpPr>
          <p:nvPr/>
        </p:nvSpPr>
        <p:spPr bwMode="gray">
          <a:xfrm>
            <a:off x="5410201" y="1710851"/>
            <a:ext cx="3598717" cy="4419158"/>
          </a:xfrm>
          <a:prstGeom prst="rect">
            <a:avLst/>
          </a:prstGeom>
        </p:spPr>
        <p:txBody>
          <a:bodyPr vert="horz" wrap="square" lIns="0" tIns="0" rIns="0" bIns="0" rtlCol="0">
            <a:spAutoFit/>
          </a:bodyPr>
          <a:lstStyle/>
          <a:p>
            <a:pPr indent="-146608">
              <a:spcBef>
                <a:spcPts val="1359"/>
              </a:spcBef>
              <a:buClr>
                <a:srgbClr val="F0AB00"/>
              </a:buClr>
              <a:buSzPct val="80000"/>
              <a:defRPr/>
            </a:pPr>
            <a:r>
              <a:rPr lang="en-US" sz="1400" b="1" kern="0" dirty="0">
                <a:solidFill>
                  <a:schemeClr val="accent1"/>
                </a:solidFill>
                <a:ea typeface="Arial Unicode MS" pitchFamily="34" charset="-128"/>
                <a:cs typeface="Arial Unicode MS" pitchFamily="34" charset="-128"/>
              </a:rPr>
              <a:t>SAP Real-Time Data Platform foundations</a:t>
            </a:r>
            <a:endParaRPr lang="en-US" sz="500" b="1" dirty="0">
              <a:solidFill>
                <a:srgbClr val="008FCC"/>
              </a:solidFill>
            </a:endParaRPr>
          </a:p>
          <a:p>
            <a:pPr marL="242569" lvl="2" indent="-146608">
              <a:spcBef>
                <a:spcPts val="336"/>
              </a:spcBef>
              <a:spcAft>
                <a:spcPts val="756"/>
              </a:spcAft>
              <a:buClr>
                <a:schemeClr val="accent1"/>
              </a:buClr>
              <a:buFont typeface="Arial" pitchFamily="34" charset="0"/>
              <a:buChar char="●"/>
              <a:defRPr/>
            </a:pPr>
            <a:r>
              <a:rPr lang="en-US" b="1" dirty="0">
                <a:latin typeface="+mn-lt"/>
                <a:sym typeface="Wingdings" pitchFamily="2" charset="2"/>
              </a:rPr>
              <a:t>Cross-paradigm data access </a:t>
            </a:r>
            <a:r>
              <a:rPr lang="en-US" dirty="0">
                <a:latin typeface="+mn-lt"/>
                <a:sym typeface="Wingdings" pitchFamily="2" charset="2"/>
              </a:rPr>
              <a:t>for new models of value discovery.</a:t>
            </a:r>
          </a:p>
          <a:p>
            <a:pPr marL="242569" lvl="2" indent="-146608">
              <a:spcBef>
                <a:spcPts val="336"/>
              </a:spcBef>
              <a:spcAft>
                <a:spcPts val="756"/>
              </a:spcAft>
              <a:buClr>
                <a:schemeClr val="accent1"/>
              </a:buClr>
              <a:buFont typeface="Arial" pitchFamily="34" charset="0"/>
              <a:buChar char="●"/>
              <a:defRPr/>
            </a:pPr>
            <a:r>
              <a:rPr lang="en-US" b="1" dirty="0">
                <a:latin typeface="+mn-lt"/>
                <a:sym typeface="Wingdings" pitchFamily="2" charset="2"/>
              </a:rPr>
              <a:t>Hyper-performance </a:t>
            </a:r>
            <a:r>
              <a:rPr lang="en-US" dirty="0">
                <a:latin typeface="+mn-lt"/>
                <a:sym typeface="Wingdings" pitchFamily="2" charset="2"/>
              </a:rPr>
              <a:t>on all classes of application and usage scenarios </a:t>
            </a:r>
          </a:p>
          <a:p>
            <a:pPr marL="242569" lvl="2" indent="-146608">
              <a:spcBef>
                <a:spcPts val="336"/>
              </a:spcBef>
              <a:spcAft>
                <a:spcPts val="756"/>
              </a:spcAft>
              <a:buClr>
                <a:schemeClr val="accent1"/>
              </a:buClr>
              <a:buFont typeface="Arial" pitchFamily="34" charset="0"/>
              <a:buChar char="●"/>
              <a:defRPr/>
            </a:pPr>
            <a:r>
              <a:rPr lang="en-US" b="1" dirty="0" smtClean="0">
                <a:latin typeface="+mn-lt"/>
                <a:sym typeface="Wingdings" pitchFamily="2" charset="2"/>
              </a:rPr>
              <a:t>Price-Performance </a:t>
            </a:r>
            <a:r>
              <a:rPr lang="en-US" dirty="0" smtClean="0">
                <a:latin typeface="+mn-lt"/>
                <a:sym typeface="Wingdings" pitchFamily="2" charset="2"/>
              </a:rPr>
              <a:t>value across all use cases</a:t>
            </a:r>
            <a:endParaRPr lang="en-US" dirty="0">
              <a:latin typeface="+mn-lt"/>
              <a:sym typeface="Wingdings" pitchFamily="2" charset="2"/>
            </a:endParaRPr>
          </a:p>
          <a:p>
            <a:pPr indent="-146608">
              <a:spcBef>
                <a:spcPts val="504"/>
              </a:spcBef>
              <a:buClr>
                <a:srgbClr val="F0AB00"/>
              </a:buClr>
              <a:buSzPct val="80000"/>
              <a:defRPr/>
            </a:pPr>
            <a:r>
              <a:rPr lang="en-US" sz="1400" b="1" kern="0" dirty="0">
                <a:solidFill>
                  <a:schemeClr val="accent1"/>
                </a:solidFill>
                <a:latin typeface="+mn-lt"/>
                <a:ea typeface="Arial Unicode MS" pitchFamily="34" charset="-128"/>
                <a:cs typeface="Arial Unicode MS" pitchFamily="34" charset="-128"/>
              </a:rPr>
              <a:t>Benefits</a:t>
            </a:r>
          </a:p>
          <a:p>
            <a:pPr marL="242569" lvl="2" indent="-146608">
              <a:spcAft>
                <a:spcPts val="504"/>
              </a:spcAft>
              <a:buClr>
                <a:schemeClr val="accent1"/>
              </a:buClr>
              <a:buFont typeface="Arial" pitchFamily="34" charset="0"/>
              <a:buChar char="●"/>
              <a:defRPr/>
            </a:pPr>
            <a:r>
              <a:rPr lang="en-US" dirty="0">
                <a:latin typeface="+mn-lt"/>
                <a:sym typeface="Wingdings" pitchFamily="2" charset="2"/>
              </a:rPr>
              <a:t>Execute, record, analyze, and optimize without system limitations</a:t>
            </a:r>
          </a:p>
          <a:p>
            <a:pPr marL="242569" lvl="2" indent="-146608">
              <a:spcAft>
                <a:spcPts val="504"/>
              </a:spcAft>
              <a:buClr>
                <a:schemeClr val="accent1"/>
              </a:buClr>
              <a:buFont typeface="Arial" pitchFamily="34" charset="0"/>
              <a:buChar char="●"/>
              <a:defRPr/>
            </a:pPr>
            <a:r>
              <a:rPr lang="en-US" dirty="0">
                <a:latin typeface="+mn-lt"/>
                <a:sym typeface="Wingdings" pitchFamily="2" charset="2"/>
              </a:rPr>
              <a:t>Embrace and extend across variations of data forms and processing models</a:t>
            </a:r>
          </a:p>
          <a:p>
            <a:pPr marL="242569" lvl="2" indent="-146608">
              <a:spcBef>
                <a:spcPts val="252"/>
              </a:spcBef>
              <a:spcAft>
                <a:spcPts val="504"/>
              </a:spcAft>
              <a:buClr>
                <a:schemeClr val="accent1"/>
              </a:buClr>
              <a:buFont typeface="Arial" pitchFamily="34" charset="0"/>
              <a:buChar char="●"/>
              <a:defRPr/>
            </a:pPr>
            <a:r>
              <a:rPr lang="en-US" dirty="0">
                <a:latin typeface="+mn-lt"/>
                <a:sym typeface="Wingdings" pitchFamily="2" charset="2"/>
              </a:rPr>
              <a:t>Common modeling, integrated development environment, shared systems management infrastructure, and deployment-independent solutions</a:t>
            </a:r>
          </a:p>
          <a:p>
            <a:pPr marL="242569" lvl="2" indent="-146608">
              <a:spcBef>
                <a:spcPts val="252"/>
              </a:spcBef>
              <a:spcAft>
                <a:spcPts val="504"/>
              </a:spcAft>
              <a:buClr>
                <a:schemeClr val="accent1"/>
              </a:buClr>
              <a:buFont typeface="Arial" pitchFamily="34" charset="0"/>
              <a:buChar char="●"/>
              <a:defRPr/>
            </a:pPr>
            <a:r>
              <a:rPr lang="en-US" dirty="0">
                <a:latin typeface="+mn-lt"/>
                <a:sym typeface="Wingdings" pitchFamily="2" charset="2"/>
              </a:rPr>
              <a:t>Trusted and unified data environment</a:t>
            </a:r>
          </a:p>
        </p:txBody>
      </p:sp>
      <p:grpSp>
        <p:nvGrpSpPr>
          <p:cNvPr id="27" name="Group 26"/>
          <p:cNvGrpSpPr/>
          <p:nvPr/>
        </p:nvGrpSpPr>
        <p:grpSpPr>
          <a:xfrm>
            <a:off x="316646" y="1407884"/>
            <a:ext cx="4932247" cy="4601031"/>
            <a:chOff x="234173" y="1427992"/>
            <a:chExt cx="5113079" cy="4525112"/>
          </a:xfrm>
        </p:grpSpPr>
        <p:grpSp>
          <p:nvGrpSpPr>
            <p:cNvPr id="28" name="Group 27"/>
            <p:cNvGrpSpPr/>
            <p:nvPr/>
          </p:nvGrpSpPr>
          <p:grpSpPr>
            <a:xfrm>
              <a:off x="234173" y="1427992"/>
              <a:ext cx="5113079" cy="4525112"/>
              <a:chOff x="1698170" y="1299488"/>
              <a:chExt cx="5633359" cy="4868409"/>
            </a:xfrm>
          </p:grpSpPr>
          <p:sp>
            <p:nvSpPr>
              <p:cNvPr id="43" name="L-Shape 42"/>
              <p:cNvSpPr/>
              <p:nvPr/>
            </p:nvSpPr>
            <p:spPr bwMode="gray">
              <a:xfrm>
                <a:off x="1822822" y="1803890"/>
                <a:ext cx="5392379" cy="4206873"/>
              </a:xfrm>
              <a:prstGeom prst="corner">
                <a:avLst>
                  <a:gd name="adj1" fmla="val 26722"/>
                  <a:gd name="adj2" fmla="val 168982"/>
                </a:avLst>
              </a:prstGeom>
              <a:solidFill>
                <a:schemeClr val="bg1">
                  <a:lumMod val="75000"/>
                  <a:alpha val="72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44" name="Rectangle 43"/>
              <p:cNvSpPr/>
              <p:nvPr/>
            </p:nvSpPr>
            <p:spPr bwMode="gray">
              <a:xfrm>
                <a:off x="2563588" y="2382430"/>
                <a:ext cx="3933429" cy="2901726"/>
              </a:xfrm>
              <a:prstGeom prst="rect">
                <a:avLst/>
              </a:prstGeom>
              <a:solidFill>
                <a:schemeClr val="bg1">
                  <a:lumMod val="9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45" name="Rectangle 44"/>
              <p:cNvSpPr/>
              <p:nvPr/>
            </p:nvSpPr>
            <p:spPr bwMode="gray">
              <a:xfrm>
                <a:off x="3472386" y="3274962"/>
                <a:ext cx="2092359" cy="994705"/>
              </a:xfrm>
              <a:prstGeom prst="rect">
                <a:avLst/>
              </a:prstGeom>
              <a:solidFill>
                <a:schemeClr val="accent1"/>
              </a:solidFill>
              <a:ln w="28575" algn="ctr">
                <a:solidFill>
                  <a:schemeClr val="bg1"/>
                </a:solidFill>
                <a:miter lim="800000"/>
                <a:headEnd/>
                <a:tailEnd/>
              </a:ln>
            </p:spPr>
            <p:txBody>
              <a:bodyPr lIns="90000" tIns="72000" rIns="90000" bIns="72000" rtlCol="0" anchor="ctr"/>
              <a:lstStyle/>
              <a:p>
                <a:pPr algn="ctr" fontAlgn="base">
                  <a:spcAft>
                    <a:spcPct val="0"/>
                  </a:spcAft>
                  <a:buClr>
                    <a:srgbClr val="F0AB00"/>
                  </a:buClr>
                  <a:buSzPct val="80000"/>
                </a:pPr>
                <a:r>
                  <a:rPr lang="en-US" sz="1600" b="1" kern="0" dirty="0">
                    <a:latin typeface="Arial Narrow" pitchFamily="34" charset="0"/>
                    <a:ea typeface="Arial Unicode MS" pitchFamily="34" charset="-128"/>
                    <a:cs typeface="Arial Unicode MS" pitchFamily="34" charset="-128"/>
                  </a:rPr>
                  <a:t>In-memory/real-time</a:t>
                </a:r>
              </a:p>
              <a:p>
                <a:pPr algn="ctr" fontAlgn="base">
                  <a:spcAft>
                    <a:spcPct val="0"/>
                  </a:spcAft>
                  <a:buClr>
                    <a:srgbClr val="F0AB00"/>
                  </a:buClr>
                  <a:buSzPct val="80000"/>
                </a:pPr>
                <a:r>
                  <a:rPr lang="en-US" sz="1600" b="1" kern="0" dirty="0">
                    <a:latin typeface="Arial Narrow" pitchFamily="34" charset="0"/>
                    <a:ea typeface="Arial Unicode MS" pitchFamily="34" charset="-128"/>
                    <a:cs typeface="Arial Unicode MS" pitchFamily="34" charset="-128"/>
                  </a:rPr>
                  <a:t>SAP HANA</a:t>
                </a:r>
              </a:p>
            </p:txBody>
          </p:sp>
          <p:sp>
            <p:nvSpPr>
              <p:cNvPr id="46" name="Rectangle 45"/>
              <p:cNvSpPr/>
              <p:nvPr/>
            </p:nvSpPr>
            <p:spPr bwMode="gray">
              <a:xfrm>
                <a:off x="3434321" y="3221196"/>
                <a:ext cx="2147201" cy="1120160"/>
              </a:xfrm>
              <a:prstGeom prst="rect">
                <a:avLst/>
              </a:prstGeom>
              <a:noFill/>
              <a:ln w="28575" algn="ctr">
                <a:solidFill>
                  <a:schemeClr val="bg1">
                    <a:lumMod val="65000"/>
                  </a:schemeClr>
                </a:solidFill>
                <a:prstDash val="lgDash"/>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47" name="Rectangle 46"/>
              <p:cNvSpPr/>
              <p:nvPr/>
            </p:nvSpPr>
            <p:spPr bwMode="gray">
              <a:xfrm>
                <a:off x="1698171" y="1682441"/>
                <a:ext cx="5633358" cy="4485456"/>
              </a:xfrm>
              <a:prstGeom prst="rect">
                <a:avLst/>
              </a:prstGeom>
              <a:noFill/>
              <a:ln w="19050">
                <a:solidFill>
                  <a:schemeClr val="accent1"/>
                </a:solidFill>
              </a:ln>
            </p:spPr>
            <p:txBody>
              <a:bodyPr wrap="square" lIns="91410" tIns="45704" rIns="91410" bIns="45704" rtlCol="0" anchor="ctr" anchorCtr="1">
                <a:noAutofit/>
              </a:bodyPr>
              <a:lstStyle/>
              <a:p>
                <a:pPr algn="ctr"/>
                <a:endParaRPr lang="en-US" sz="1100" dirty="0">
                  <a:solidFill>
                    <a:schemeClr val="accent1"/>
                  </a:solidFill>
                  <a:latin typeface="Arial Narrow" pitchFamily="34" charset="0"/>
                  <a:cs typeface="Arial"/>
                </a:endParaRPr>
              </a:p>
            </p:txBody>
          </p:sp>
          <p:sp>
            <p:nvSpPr>
              <p:cNvPr id="48" name="Rectangle 47"/>
              <p:cNvSpPr/>
              <p:nvPr/>
            </p:nvSpPr>
            <p:spPr bwMode="gray">
              <a:xfrm>
                <a:off x="1698170" y="1299488"/>
                <a:ext cx="5633358" cy="382954"/>
              </a:xfrm>
              <a:prstGeom prst="rect">
                <a:avLst/>
              </a:prstGeom>
              <a:solidFill>
                <a:schemeClr val="accent1">
                  <a:lumMod val="40000"/>
                  <a:lumOff val="60000"/>
                </a:schemeClr>
              </a:solidFill>
              <a:ln w="19050">
                <a:solidFill>
                  <a:schemeClr val="accent1"/>
                </a:solidFill>
              </a:ln>
            </p:spPr>
            <p:txBody>
              <a:bodyPr wrap="square" lIns="91410" tIns="45704" rIns="91410" bIns="45704" rtlCol="0" anchor="ctr" anchorCtr="1">
                <a:noAutofit/>
              </a:bodyPr>
              <a:lstStyle/>
              <a:p>
                <a:pPr algn="ctr"/>
                <a:r>
                  <a:rPr lang="en-US" sz="1600" b="1" dirty="0">
                    <a:latin typeface="+mn-lt"/>
                    <a:cs typeface="Arial"/>
                  </a:rPr>
                  <a:t>SAP Real-time Data Platform</a:t>
                </a:r>
              </a:p>
            </p:txBody>
          </p:sp>
          <p:sp>
            <p:nvSpPr>
              <p:cNvPr id="49" name="L-Shape 48"/>
              <p:cNvSpPr/>
              <p:nvPr/>
            </p:nvSpPr>
            <p:spPr bwMode="gray">
              <a:xfrm rot="5400000">
                <a:off x="3044763" y="2199972"/>
                <a:ext cx="1062791" cy="1841696"/>
              </a:xfrm>
              <a:prstGeom prst="corner">
                <a:avLst>
                  <a:gd name="adj1" fmla="val 66526"/>
                  <a:gd name="adj2" fmla="val 55628"/>
                </a:avLst>
              </a:prstGeom>
              <a:solidFill>
                <a:schemeClr val="bg1">
                  <a:lumMod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50" name="L-Shape 49"/>
              <p:cNvSpPr/>
              <p:nvPr/>
            </p:nvSpPr>
            <p:spPr bwMode="gray">
              <a:xfrm>
                <a:off x="2655310" y="3792652"/>
                <a:ext cx="1841697" cy="1319700"/>
              </a:xfrm>
              <a:prstGeom prst="corner">
                <a:avLst>
                  <a:gd name="adj1" fmla="val 54998"/>
                  <a:gd name="adj2" fmla="val 53457"/>
                </a:avLst>
              </a:prstGeom>
              <a:solidFill>
                <a:schemeClr val="bg1">
                  <a:lumMod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51" name="L-Shape 50"/>
              <p:cNvSpPr/>
              <p:nvPr/>
            </p:nvSpPr>
            <p:spPr bwMode="gray">
              <a:xfrm rot="16200000">
                <a:off x="4824646" y="3521627"/>
                <a:ext cx="1319701" cy="1861750"/>
              </a:xfrm>
              <a:prstGeom prst="corner">
                <a:avLst>
                  <a:gd name="adj1" fmla="val 55123"/>
                  <a:gd name="adj2" fmla="val 54485"/>
                </a:avLst>
              </a:prstGeom>
              <a:solidFill>
                <a:schemeClr val="bg1">
                  <a:lumMod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52" name="L-Shape 51"/>
              <p:cNvSpPr/>
              <p:nvPr/>
            </p:nvSpPr>
            <p:spPr bwMode="gray">
              <a:xfrm rot="10800000">
                <a:off x="4553621" y="2589421"/>
                <a:ext cx="1861750" cy="1079121"/>
              </a:xfrm>
              <a:prstGeom prst="corner">
                <a:avLst>
                  <a:gd name="adj1" fmla="val 54312"/>
                  <a:gd name="adj2" fmla="val 68750"/>
                </a:avLst>
              </a:prstGeom>
              <a:solidFill>
                <a:srgbClr val="00B0F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53" name="Rectangle 52"/>
              <p:cNvSpPr/>
              <p:nvPr/>
            </p:nvSpPr>
            <p:spPr>
              <a:xfrm>
                <a:off x="2588576" y="4368414"/>
                <a:ext cx="1908429" cy="521060"/>
              </a:xfrm>
              <a:prstGeom prst="rect">
                <a:avLst/>
              </a:prstGeom>
            </p:spPr>
            <p:txBody>
              <a:bodyPr wrap="square">
                <a:spAutoFit/>
              </a:bodyPr>
              <a:lstStyle/>
              <a:p>
                <a:pPr fontAlgn="base">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Sybase ESP</a:t>
                </a:r>
              </a:p>
              <a:p>
                <a:pPr fontAlgn="base">
                  <a:spcAft>
                    <a:spcPct val="0"/>
                  </a:spcAft>
                  <a:buClr>
                    <a:srgbClr val="F0AB00"/>
                  </a:buClr>
                  <a:buSzPct val="80000"/>
                </a:pPr>
                <a:r>
                  <a:rPr lang="en-US" sz="1200" b="1" kern="0" dirty="0">
                    <a:latin typeface="Arial Narrow" pitchFamily="34" charset="0"/>
                    <a:ea typeface="Arial Unicode MS" pitchFamily="34" charset="-128"/>
                    <a:cs typeface="Arial Unicode MS" pitchFamily="34" charset="-128"/>
                  </a:rPr>
                  <a:t>streams</a:t>
                </a:r>
              </a:p>
            </p:txBody>
          </p:sp>
          <p:sp>
            <p:nvSpPr>
              <p:cNvPr id="68" name="Rectangle 67"/>
              <p:cNvSpPr/>
              <p:nvPr/>
            </p:nvSpPr>
            <p:spPr>
              <a:xfrm>
                <a:off x="4334692" y="4363071"/>
                <a:ext cx="2143954" cy="841337"/>
              </a:xfrm>
              <a:prstGeom prst="rect">
                <a:avLst/>
              </a:prstGeom>
            </p:spPr>
            <p:txBody>
              <a:bodyPr wrap="square">
                <a:noAutofit/>
              </a:bodyPr>
              <a:lstStyle/>
              <a:p>
                <a:pPr algn="r" fontAlgn="base">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Sybase SQL Anywhere</a:t>
                </a:r>
              </a:p>
              <a:p>
                <a:pPr algn="r" fontAlgn="base">
                  <a:spcAft>
                    <a:spcPct val="0"/>
                  </a:spcAft>
                  <a:buClr>
                    <a:srgbClr val="F0AB00"/>
                  </a:buClr>
                  <a:buSzPct val="80000"/>
                </a:pPr>
                <a:r>
                  <a:rPr lang="en-US" sz="1200" b="1" kern="0" dirty="0">
                    <a:latin typeface="Arial Narrow" pitchFamily="34" charset="0"/>
                    <a:ea typeface="Arial Unicode MS" pitchFamily="34" charset="-128"/>
                    <a:cs typeface="Arial Unicode MS" pitchFamily="34" charset="-128"/>
                  </a:rPr>
                  <a:t>mobile and embedded</a:t>
                </a:r>
              </a:p>
            </p:txBody>
          </p:sp>
          <p:sp>
            <p:nvSpPr>
              <p:cNvPr id="69" name="Rectangle 68"/>
              <p:cNvSpPr/>
              <p:nvPr/>
            </p:nvSpPr>
            <p:spPr>
              <a:xfrm>
                <a:off x="4425973" y="2619580"/>
                <a:ext cx="1989394" cy="521060"/>
              </a:xfrm>
              <a:prstGeom prst="rect">
                <a:avLst/>
              </a:prstGeom>
            </p:spPr>
            <p:txBody>
              <a:bodyPr wrap="square">
                <a:spAutoFit/>
              </a:bodyPr>
              <a:lstStyle/>
              <a:p>
                <a:pPr algn="r" fontAlgn="base">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Sybase IQ</a:t>
                </a:r>
              </a:p>
              <a:p>
                <a:pPr algn="r" fontAlgn="base">
                  <a:spcAft>
                    <a:spcPct val="0"/>
                  </a:spcAft>
                  <a:buClr>
                    <a:srgbClr val="F0AB00"/>
                  </a:buClr>
                  <a:buSzPct val="80000"/>
                </a:pPr>
                <a:r>
                  <a:rPr lang="en-US" sz="1200" b="1" kern="0" dirty="0">
                    <a:latin typeface="Arial Narrow" pitchFamily="34" charset="0"/>
                    <a:ea typeface="Arial Unicode MS" pitchFamily="34" charset="-128"/>
                    <a:cs typeface="Arial Unicode MS" pitchFamily="34" charset="-128"/>
                  </a:rPr>
                  <a:t>EDW</a:t>
                </a:r>
              </a:p>
            </p:txBody>
          </p:sp>
          <p:sp>
            <p:nvSpPr>
              <p:cNvPr id="70" name="Rectangle 69"/>
              <p:cNvSpPr/>
              <p:nvPr/>
            </p:nvSpPr>
            <p:spPr>
              <a:xfrm>
                <a:off x="2645225" y="2619206"/>
                <a:ext cx="1747871" cy="521060"/>
              </a:xfrm>
              <a:prstGeom prst="rect">
                <a:avLst/>
              </a:prstGeom>
            </p:spPr>
            <p:txBody>
              <a:bodyPr wrap="square">
                <a:spAutoFit/>
              </a:bodyPr>
              <a:lstStyle/>
              <a:p>
                <a:pPr fontAlgn="base">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Sybase ASE</a:t>
                </a:r>
              </a:p>
              <a:p>
                <a:pPr fontAlgn="base">
                  <a:spcAft>
                    <a:spcPct val="0"/>
                  </a:spcAft>
                  <a:buClr>
                    <a:srgbClr val="F0AB00"/>
                  </a:buClr>
                  <a:buSzPct val="80000"/>
                </a:pPr>
                <a:r>
                  <a:rPr lang="en-US" sz="1200" b="1" kern="0" dirty="0">
                    <a:latin typeface="Arial Narrow" pitchFamily="34" charset="0"/>
                    <a:ea typeface="Arial Unicode MS" pitchFamily="34" charset="-128"/>
                    <a:cs typeface="Arial Unicode MS" pitchFamily="34" charset="-128"/>
                  </a:rPr>
                  <a:t>transactions</a:t>
                </a:r>
              </a:p>
            </p:txBody>
          </p:sp>
          <p:sp>
            <p:nvSpPr>
              <p:cNvPr id="71" name="Rectangle 70"/>
              <p:cNvSpPr/>
              <p:nvPr/>
            </p:nvSpPr>
            <p:spPr bwMode="gray">
              <a:xfrm>
                <a:off x="2473064" y="5366605"/>
                <a:ext cx="4058712" cy="537681"/>
              </a:xfrm>
              <a:prstGeom prst="rect">
                <a:avLst/>
              </a:prstGeom>
              <a:solidFill>
                <a:schemeClr val="bg1">
                  <a:lumMod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72" name="Rectangle 71"/>
              <p:cNvSpPr/>
              <p:nvPr/>
            </p:nvSpPr>
            <p:spPr>
              <a:xfrm>
                <a:off x="2367990" y="5333709"/>
                <a:ext cx="4293719" cy="521060"/>
              </a:xfrm>
              <a:prstGeom prst="rect">
                <a:avLst/>
              </a:prstGeom>
            </p:spPr>
            <p:txBody>
              <a:bodyPr wrap="square">
                <a:spAutoFit/>
              </a:bodyPr>
              <a:lstStyle/>
              <a:p>
                <a:pPr algn="ctr" fontAlgn="base">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Data Services / SAP Information Steward</a:t>
                </a:r>
              </a:p>
              <a:p>
                <a:pPr algn="ctr" fontAlgn="base">
                  <a:spcAft>
                    <a:spcPct val="0"/>
                  </a:spcAft>
                  <a:buClr>
                    <a:srgbClr val="F0AB00"/>
                  </a:buClr>
                  <a:buSzPct val="80000"/>
                </a:pPr>
                <a:r>
                  <a:rPr lang="en-US" sz="1200" b="1" kern="0" dirty="0">
                    <a:latin typeface="Arial Narrow" pitchFamily="34" charset="0"/>
                    <a:ea typeface="Arial Unicode MS" pitchFamily="34" charset="-128"/>
                    <a:cs typeface="Arial Unicode MS" pitchFamily="34" charset="-128"/>
                  </a:rPr>
                  <a:t>information management</a:t>
                </a:r>
                <a:endParaRPr lang="en-US" sz="800" kern="0" dirty="0">
                  <a:latin typeface="Arial Narrow" pitchFamily="34" charset="0"/>
                  <a:ea typeface="Arial Unicode MS" pitchFamily="34" charset="-128"/>
                  <a:cs typeface="Arial Unicode MS" pitchFamily="34" charset="-128"/>
                </a:endParaRPr>
              </a:p>
            </p:txBody>
          </p:sp>
        </p:grpSp>
        <p:sp>
          <p:nvSpPr>
            <p:cNvPr id="31" name="Rectangle 30"/>
            <p:cNvSpPr/>
            <p:nvPr/>
          </p:nvSpPr>
          <p:spPr>
            <a:xfrm>
              <a:off x="1912988" y="1865382"/>
              <a:ext cx="1934729" cy="514571"/>
            </a:xfrm>
            <a:prstGeom prst="rect">
              <a:avLst/>
            </a:prstGeom>
          </p:spPr>
          <p:txBody>
            <a:bodyPr wrap="square" lIns="91425" tIns="45712" rIns="91425" bIns="45712">
              <a:spAutoFit/>
            </a:bodyPr>
            <a:lstStyle/>
            <a:p>
              <a:pPr algn="ctr" fontAlgn="base">
                <a:spcBef>
                  <a:spcPct val="50000"/>
                </a:spcBef>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Common programming APIs</a:t>
              </a:r>
            </a:p>
          </p:txBody>
        </p:sp>
        <p:sp>
          <p:nvSpPr>
            <p:cNvPr id="32" name="Rectangle 31"/>
            <p:cNvSpPr/>
            <p:nvPr/>
          </p:nvSpPr>
          <p:spPr bwMode="gray">
            <a:xfrm rot="16200000">
              <a:off x="-806145" y="3426953"/>
              <a:ext cx="3010847" cy="476443"/>
            </a:xfrm>
            <a:prstGeom prst="rect">
              <a:avLst/>
            </a:prstGeom>
            <a:solidFill>
              <a:schemeClr val="bg1">
                <a:lumMod val="85000"/>
              </a:schemeClr>
            </a:solidFill>
            <a:ln w="6350" algn="ctr">
              <a:noFill/>
              <a:miter lim="800000"/>
              <a:headEnd/>
              <a:tailEnd/>
            </a:ln>
          </p:spPr>
          <p:txBody>
            <a:bodyPr lIns="89985" tIns="71987" rIns="89985" bIns="71987"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33" name="Rectangle 32"/>
            <p:cNvSpPr/>
            <p:nvPr/>
          </p:nvSpPr>
          <p:spPr bwMode="gray">
            <a:xfrm rot="16200000">
              <a:off x="3414131" y="3488225"/>
              <a:ext cx="3010847" cy="476443"/>
            </a:xfrm>
            <a:prstGeom prst="rect">
              <a:avLst/>
            </a:prstGeom>
            <a:solidFill>
              <a:schemeClr val="bg1">
                <a:lumMod val="85000"/>
              </a:schemeClr>
            </a:solidFill>
            <a:ln w="6350" algn="ctr">
              <a:noFill/>
              <a:miter lim="800000"/>
              <a:headEnd/>
              <a:tailEnd/>
            </a:ln>
          </p:spPr>
          <p:txBody>
            <a:bodyPr lIns="89985" tIns="71987" rIns="89985" bIns="71987"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34" name="Rectangle 33"/>
            <p:cNvSpPr/>
            <p:nvPr/>
          </p:nvSpPr>
          <p:spPr>
            <a:xfrm rot="16200000">
              <a:off x="-795015" y="3511482"/>
              <a:ext cx="2947705" cy="510480"/>
            </a:xfrm>
            <a:prstGeom prst="rect">
              <a:avLst/>
            </a:prstGeom>
          </p:spPr>
          <p:txBody>
            <a:bodyPr wrap="square" lIns="91425" tIns="45712" rIns="91425" bIns="45712">
              <a:spAutoFit/>
            </a:bodyPr>
            <a:lstStyle/>
            <a:p>
              <a:pPr algn="ctr" fontAlgn="base">
                <a:spcBef>
                  <a:spcPct val="50000"/>
                </a:spcBef>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Sybase PowerDesigner</a:t>
              </a:r>
              <a:br>
                <a:rPr lang="en-US" sz="1400" b="1" kern="0" dirty="0">
                  <a:latin typeface="Arial Narrow" pitchFamily="34" charset="0"/>
                  <a:ea typeface="Arial Unicode MS" pitchFamily="34" charset="-128"/>
                  <a:cs typeface="Arial Unicode MS" pitchFamily="34" charset="-128"/>
                </a:rPr>
              </a:br>
              <a:r>
                <a:rPr lang="en-US" sz="1200" b="1" kern="0" dirty="0">
                  <a:latin typeface="Arial Narrow" pitchFamily="34" charset="0"/>
                  <a:ea typeface="Arial Unicode MS" pitchFamily="34" charset="-128"/>
                  <a:cs typeface="Arial Unicode MS" pitchFamily="34" charset="-128"/>
                </a:rPr>
                <a:t>modeling</a:t>
              </a:r>
            </a:p>
          </p:txBody>
        </p:sp>
        <p:sp>
          <p:nvSpPr>
            <p:cNvPr id="41" name="Rectangle 40"/>
            <p:cNvSpPr/>
            <p:nvPr/>
          </p:nvSpPr>
          <p:spPr>
            <a:xfrm rot="5400000">
              <a:off x="3494715" y="3566924"/>
              <a:ext cx="2887464" cy="319043"/>
            </a:xfrm>
            <a:prstGeom prst="rect">
              <a:avLst/>
            </a:prstGeom>
          </p:spPr>
          <p:txBody>
            <a:bodyPr wrap="square" lIns="91425" tIns="45712" rIns="91425" bIns="45712">
              <a:spAutoFit/>
            </a:bodyPr>
            <a:lstStyle/>
            <a:p>
              <a:pPr algn="ctr" fontAlgn="base">
                <a:spcBef>
                  <a:spcPct val="50000"/>
                </a:spcBef>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Sybase Control Center </a:t>
              </a:r>
              <a:r>
                <a:rPr lang="en-US" sz="1200" b="1" kern="0" dirty="0">
                  <a:latin typeface="Arial Narrow" pitchFamily="34" charset="0"/>
                  <a:ea typeface="Arial Unicode MS" pitchFamily="34" charset="-128"/>
                  <a:cs typeface="Arial Unicode MS" pitchFamily="34" charset="-128"/>
                </a:rPr>
                <a:t>monitoring</a:t>
              </a:r>
              <a:r>
                <a:rPr lang="en-US" sz="1400" b="1" kern="0" dirty="0">
                  <a:latin typeface="Arial Narrow" pitchFamily="34" charset="0"/>
                  <a:ea typeface="Arial Unicode MS" pitchFamily="34" charset="-128"/>
                  <a:cs typeface="Arial Unicode MS" pitchFamily="34" charset="-128"/>
                </a:rPr>
                <a:t> </a:t>
              </a:r>
            </a:p>
          </p:txBody>
        </p:sp>
        <p:sp>
          <p:nvSpPr>
            <p:cNvPr id="42" name="Rounded Rectangle 41"/>
            <p:cNvSpPr/>
            <p:nvPr/>
          </p:nvSpPr>
          <p:spPr bwMode="gray">
            <a:xfrm>
              <a:off x="2350450" y="4440453"/>
              <a:ext cx="889706" cy="336854"/>
            </a:xfrm>
            <a:prstGeom prst="roundRect">
              <a:avLst/>
            </a:prstGeom>
            <a:solidFill>
              <a:schemeClr val="bg1">
                <a:lumMod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200" b="1" kern="0" dirty="0" err="1">
                  <a:ea typeface="Arial Unicode MS" pitchFamily="34" charset="-128"/>
                  <a:cs typeface="Arial Unicode MS" pitchFamily="34" charset="-128"/>
                </a:rPr>
                <a:t>Hadoop</a:t>
              </a:r>
              <a:r>
                <a:rPr lang="en-US" sz="1200" b="1" kern="0" dirty="0">
                  <a:ea typeface="Arial Unicode MS" pitchFamily="34" charset="-128"/>
                  <a:cs typeface="Arial Unicode MS" pitchFamily="34" charset="-128"/>
                </a:rPr>
                <a:t> </a:t>
              </a:r>
              <a:r>
                <a:rPr lang="en-US" sz="1100" b="1" i="1" kern="0" dirty="0">
                  <a:ea typeface="Arial Unicode MS" pitchFamily="34" charset="-128"/>
                  <a:cs typeface="Arial Unicode MS" pitchFamily="34" charset="-128"/>
                </a:rPr>
                <a:t>Big Data</a:t>
              </a:r>
            </a:p>
          </p:txBody>
        </p:sp>
      </p:grpSp>
    </p:spTree>
    <p:extLst>
      <p:ext uri="{BB962C8B-B14F-4D97-AF65-F5344CB8AC3E}">
        <p14:creationId xmlns:p14="http://schemas.microsoft.com/office/powerpoint/2010/main" val="3974586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368135" y="2851513"/>
            <a:ext cx="8455238" cy="2640807"/>
          </a:xfrm>
          <a:prstGeom prst="rect">
            <a:avLst/>
          </a:prstGeom>
          <a:solidFill>
            <a:schemeClr val="accent1">
              <a:lumMod val="40000"/>
              <a:lumOff val="60000"/>
              <a:alpha val="43000"/>
            </a:schemeClr>
          </a:solidFill>
          <a:ln w="22225" algn="ctr">
            <a:solidFill>
              <a:srgbClr val="FF0000"/>
            </a:solidFill>
            <a:miter lim="800000"/>
            <a:headEnd/>
            <a:tailEnd/>
          </a:ln>
        </p:spPr>
        <p:txBody>
          <a:bodyPr lIns="89985" tIns="71987" rIns="89985" bIns="71987"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solidFill>
                  <a:srgbClr val="666666"/>
                </a:solidFill>
              </a:rPr>
              <a:t>Where does SAP </a:t>
            </a:r>
            <a:r>
              <a:rPr lang="en-US" dirty="0">
                <a:solidFill>
                  <a:srgbClr val="666666"/>
                </a:solidFill>
              </a:rPr>
              <a:t>Sybase IQ </a:t>
            </a:r>
            <a:r>
              <a:rPr lang="en-US" dirty="0" smtClean="0">
                <a:solidFill>
                  <a:srgbClr val="666666"/>
                </a:solidFill>
              </a:rPr>
              <a:t>fit?</a:t>
            </a:r>
            <a:endParaRPr lang="en-US" cap="small" dirty="0"/>
          </a:p>
        </p:txBody>
      </p:sp>
      <p:sp>
        <p:nvSpPr>
          <p:cNvPr id="20" name="TextBox 19"/>
          <p:cNvSpPr txBox="1"/>
          <p:nvPr/>
        </p:nvSpPr>
        <p:spPr>
          <a:xfrm>
            <a:off x="1840992" y="1414273"/>
            <a:ext cx="6169152" cy="107721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ASE (Adaptive Server Enterprise)</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High Performance / Highly Available Database</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For Transaction Processing Systems</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Lower TCO than Oracle (28% better)</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Best Targets: Business Suite, custom application development projects</a:t>
            </a:r>
            <a:endParaRPr lang="en-US" sz="1400" kern="0" dirty="0">
              <a:ea typeface="Arial Unicode MS" pitchFamily="34" charset="-128"/>
              <a:cs typeface="Arial Unicode MS" pitchFamily="34" charset="-128"/>
            </a:endParaRPr>
          </a:p>
        </p:txBody>
      </p:sp>
      <p:grpSp>
        <p:nvGrpSpPr>
          <p:cNvPr id="25" name="Group 24"/>
          <p:cNvGrpSpPr/>
          <p:nvPr/>
        </p:nvGrpSpPr>
        <p:grpSpPr>
          <a:xfrm>
            <a:off x="640080" y="1383792"/>
            <a:ext cx="999744" cy="536448"/>
            <a:chOff x="646176" y="1719072"/>
            <a:chExt cx="999744" cy="536448"/>
          </a:xfrm>
        </p:grpSpPr>
        <p:sp>
          <p:nvSpPr>
            <p:cNvPr id="26" name="Pentagon 25"/>
            <p:cNvSpPr/>
            <p:nvPr/>
          </p:nvSpPr>
          <p:spPr bwMode="gray">
            <a:xfrm>
              <a:off x="646176" y="1719072"/>
              <a:ext cx="999744" cy="536448"/>
            </a:xfrm>
            <a:prstGeom prst="homePlate">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7" name="TextBox 26"/>
            <p:cNvSpPr txBox="1"/>
            <p:nvPr/>
          </p:nvSpPr>
          <p:spPr>
            <a:xfrm>
              <a:off x="950976" y="1804416"/>
              <a:ext cx="573024"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a:solidFill>
                    <a:schemeClr val="bg1"/>
                  </a:solidFill>
                  <a:ea typeface="Arial Unicode MS" pitchFamily="34" charset="-128"/>
                  <a:cs typeface="Arial Unicode MS" pitchFamily="34" charset="-128"/>
                </a:rPr>
                <a:t>1</a:t>
              </a:r>
            </a:p>
          </p:txBody>
        </p:sp>
      </p:grpSp>
      <p:grpSp>
        <p:nvGrpSpPr>
          <p:cNvPr id="28" name="Group 27"/>
          <p:cNvGrpSpPr/>
          <p:nvPr/>
        </p:nvGrpSpPr>
        <p:grpSpPr>
          <a:xfrm>
            <a:off x="633984" y="2908949"/>
            <a:ext cx="999744" cy="536448"/>
            <a:chOff x="646176" y="1719072"/>
            <a:chExt cx="999744" cy="536448"/>
          </a:xfrm>
        </p:grpSpPr>
        <p:sp>
          <p:nvSpPr>
            <p:cNvPr id="29" name="Pentagon 28"/>
            <p:cNvSpPr/>
            <p:nvPr/>
          </p:nvSpPr>
          <p:spPr bwMode="gray">
            <a:xfrm>
              <a:off x="646176" y="1719072"/>
              <a:ext cx="999744" cy="536448"/>
            </a:xfrm>
            <a:prstGeom prst="homePlate">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0" name="TextBox 29"/>
            <p:cNvSpPr txBox="1"/>
            <p:nvPr/>
          </p:nvSpPr>
          <p:spPr>
            <a:xfrm>
              <a:off x="950976" y="1804416"/>
              <a:ext cx="573024"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a:solidFill>
                    <a:schemeClr val="bg1"/>
                  </a:solidFill>
                  <a:ea typeface="Arial Unicode MS" pitchFamily="34" charset="-128"/>
                  <a:cs typeface="Arial Unicode MS" pitchFamily="34" charset="-128"/>
                </a:rPr>
                <a:t>2</a:t>
              </a:r>
            </a:p>
          </p:txBody>
        </p:sp>
      </p:grpSp>
      <p:grpSp>
        <p:nvGrpSpPr>
          <p:cNvPr id="31" name="Group 30"/>
          <p:cNvGrpSpPr/>
          <p:nvPr/>
        </p:nvGrpSpPr>
        <p:grpSpPr>
          <a:xfrm>
            <a:off x="633984" y="4261728"/>
            <a:ext cx="999744" cy="536448"/>
            <a:chOff x="646176" y="1719072"/>
            <a:chExt cx="999744" cy="536448"/>
          </a:xfrm>
        </p:grpSpPr>
        <p:sp>
          <p:nvSpPr>
            <p:cNvPr id="32" name="Pentagon 31"/>
            <p:cNvSpPr/>
            <p:nvPr/>
          </p:nvSpPr>
          <p:spPr bwMode="gray">
            <a:xfrm>
              <a:off x="646176" y="1719072"/>
              <a:ext cx="999744" cy="536448"/>
            </a:xfrm>
            <a:prstGeom prst="homePlate">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3" name="TextBox 32"/>
            <p:cNvSpPr txBox="1"/>
            <p:nvPr/>
          </p:nvSpPr>
          <p:spPr>
            <a:xfrm>
              <a:off x="950976" y="1804416"/>
              <a:ext cx="573024"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a:solidFill>
                    <a:schemeClr val="bg1"/>
                  </a:solidFill>
                  <a:ea typeface="Arial Unicode MS" pitchFamily="34" charset="-128"/>
                  <a:cs typeface="Arial Unicode MS" pitchFamily="34" charset="-128"/>
                </a:rPr>
                <a:t>3</a:t>
              </a:r>
            </a:p>
          </p:txBody>
        </p:sp>
      </p:grpSp>
      <p:sp>
        <p:nvSpPr>
          <p:cNvPr id="46" name="TextBox 45"/>
          <p:cNvSpPr txBox="1"/>
          <p:nvPr/>
        </p:nvSpPr>
        <p:spPr>
          <a:xfrm>
            <a:off x="1822704" y="2812625"/>
            <a:ext cx="6858000" cy="127727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IQ</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High Performance Database for Analytical (mostly Read-only) use cases</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Industry leading Columnar based solution (provides query speed and compression)</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Designed for Big Data, includes </a:t>
            </a:r>
            <a:r>
              <a:rPr lang="en-US" sz="1300" kern="0" dirty="0" err="1">
                <a:ea typeface="Arial Unicode MS" pitchFamily="34" charset="-128"/>
                <a:cs typeface="Arial Unicode MS" pitchFamily="34" charset="-128"/>
              </a:rPr>
              <a:t>Hadoop</a:t>
            </a:r>
            <a:r>
              <a:rPr lang="en-US" sz="1300" kern="0" dirty="0">
                <a:ea typeface="Arial Unicode MS" pitchFamily="34" charset="-128"/>
                <a:cs typeface="Arial Unicode MS" pitchFamily="34" charset="-128"/>
              </a:rPr>
              <a:t> integration</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Best Targets: Enterprise Data Warehouses, Existing data warehouses/marts with query speed performance problems, New data marts that require scale</a:t>
            </a:r>
          </a:p>
        </p:txBody>
      </p:sp>
      <p:sp>
        <p:nvSpPr>
          <p:cNvPr id="47" name="TextBox 46"/>
          <p:cNvSpPr txBox="1"/>
          <p:nvPr/>
        </p:nvSpPr>
        <p:spPr>
          <a:xfrm>
            <a:off x="1822704" y="4261729"/>
            <a:ext cx="6858000" cy="107721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HANA</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Highly innovative, in memory database for speed, scale, agility</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Available for analytic use. Can also be transactional (OLTP) engine</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Designed for transformational benefits to a business</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Business Suite Accelerator</a:t>
            </a:r>
          </a:p>
        </p:txBody>
      </p:sp>
      <p:pic>
        <p:nvPicPr>
          <p:cNvPr id="15" name="Picture 2" descr="http://contactcenterintelligence.files.wordpress.com/2012/01/big-data.jpg"/>
          <p:cNvPicPr>
            <a:picLocks noChangeAspect="1" noChangeArrowheads="1"/>
          </p:cNvPicPr>
          <p:nvPr/>
        </p:nvPicPr>
        <p:blipFill>
          <a:blip r:embed="rId2"/>
          <a:srcRect/>
          <a:stretch>
            <a:fillRect/>
          </a:stretch>
        </p:blipFill>
        <p:spPr bwMode="auto">
          <a:xfrm>
            <a:off x="6436435" y="177110"/>
            <a:ext cx="2386939" cy="1790205"/>
          </a:xfrm>
          <a:prstGeom prst="rect">
            <a:avLst/>
          </a:prstGeom>
          <a:noFill/>
        </p:spPr>
      </p:pic>
      <p:grpSp>
        <p:nvGrpSpPr>
          <p:cNvPr id="16" name="Group 15"/>
          <p:cNvGrpSpPr/>
          <p:nvPr/>
        </p:nvGrpSpPr>
        <p:grpSpPr>
          <a:xfrm>
            <a:off x="622608" y="5532067"/>
            <a:ext cx="999744" cy="536448"/>
            <a:chOff x="646176" y="1719072"/>
            <a:chExt cx="999744" cy="536448"/>
          </a:xfrm>
        </p:grpSpPr>
        <p:sp>
          <p:nvSpPr>
            <p:cNvPr id="17" name="Pentagon 16"/>
            <p:cNvSpPr/>
            <p:nvPr/>
          </p:nvSpPr>
          <p:spPr bwMode="gray">
            <a:xfrm>
              <a:off x="646176" y="1719072"/>
              <a:ext cx="999744" cy="536448"/>
            </a:xfrm>
            <a:prstGeom prst="homePlate">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8" name="TextBox 17"/>
            <p:cNvSpPr txBox="1"/>
            <p:nvPr/>
          </p:nvSpPr>
          <p:spPr>
            <a:xfrm>
              <a:off x="950976" y="1804416"/>
              <a:ext cx="573024"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a:solidFill>
                    <a:schemeClr val="bg1"/>
                  </a:solidFill>
                  <a:ea typeface="Arial Unicode MS" pitchFamily="34" charset="-128"/>
                  <a:cs typeface="Arial Unicode MS" pitchFamily="34" charset="-128"/>
                </a:rPr>
                <a:t>4</a:t>
              </a:r>
            </a:p>
          </p:txBody>
        </p:sp>
      </p:grpSp>
      <p:sp>
        <p:nvSpPr>
          <p:cNvPr id="19" name="TextBox 18"/>
          <p:cNvSpPr txBox="1"/>
          <p:nvPr/>
        </p:nvSpPr>
        <p:spPr>
          <a:xfrm>
            <a:off x="1811328" y="5492320"/>
            <a:ext cx="6858000"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SQL Anywhere</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Zero maintenance database, designed for embedded applications</a:t>
            </a:r>
          </a:p>
          <a:p>
            <a:pPr marL="285702" indent="-285702" fontAlgn="base">
              <a:spcAft>
                <a:spcPct val="0"/>
              </a:spcAft>
              <a:buClr>
                <a:srgbClr val="F0AB00"/>
              </a:buClr>
              <a:buSzPct val="80000"/>
              <a:buFont typeface="Wingdings" pitchFamily="2" charset="2"/>
              <a:buChar char="q"/>
            </a:pPr>
            <a:r>
              <a:rPr lang="en-US" sz="1300" kern="0" dirty="0">
                <a:ea typeface="Arial Unicode MS" pitchFamily="34" charset="-128"/>
                <a:cs typeface="Arial Unicode MS" pitchFamily="34" charset="-128"/>
              </a:rPr>
              <a:t>Best for remote applications where no IT support is available/[preferred</a:t>
            </a:r>
          </a:p>
        </p:txBody>
      </p:sp>
    </p:spTree>
    <p:extLst>
      <p:ext uri="{BB962C8B-B14F-4D97-AF65-F5344CB8AC3E}">
        <p14:creationId xmlns:p14="http://schemas.microsoft.com/office/powerpoint/2010/main" val="197585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pPr>
              <a:defRPr/>
            </a:pPr>
            <a:r>
              <a:rPr lang="en-US" dirty="0" smtClean="0"/>
              <a:t>SAP Sybase IQ + SAP HANA</a:t>
            </a:r>
            <a:endParaRPr lang="en-US" b="0" dirty="0">
              <a:solidFill>
                <a:schemeClr val="accent2"/>
              </a:solidFill>
            </a:endParaRPr>
          </a:p>
        </p:txBody>
      </p:sp>
      <p:sp>
        <p:nvSpPr>
          <p:cNvPr id="32" name="Text Placeholder 54"/>
          <p:cNvSpPr txBox="1">
            <a:spLocks/>
          </p:cNvSpPr>
          <p:nvPr/>
        </p:nvSpPr>
        <p:spPr bwMode="gray">
          <a:xfrm>
            <a:off x="6098400" y="3334942"/>
            <a:ext cx="2875918" cy="1189931"/>
          </a:xfrm>
          <a:prstGeom prst="rect">
            <a:avLst/>
          </a:prstGeom>
        </p:spPr>
        <p:txBody>
          <a:bodyPr vert="horz" lIns="0" tIns="0" rIns="0" bIns="0" rtlCol="0">
            <a:noAutofit/>
          </a:bodyPr>
          <a:lstStyle/>
          <a:p>
            <a:pPr>
              <a:lnSpc>
                <a:spcPct val="90000"/>
              </a:lnSpc>
              <a:spcBef>
                <a:spcPts val="1620"/>
              </a:spcBef>
              <a:buClr>
                <a:srgbClr val="F0AB00"/>
              </a:buClr>
              <a:buSzPct val="80000"/>
            </a:pPr>
            <a:r>
              <a:rPr lang="en-US" sz="1700" b="1" dirty="0">
                <a:solidFill>
                  <a:srgbClr val="000000"/>
                </a:solidFill>
              </a:rPr>
              <a:t>Extend SAP HANA’s processing engine with Sybase IQ optimizer and indexing innovations</a:t>
            </a:r>
          </a:p>
        </p:txBody>
      </p:sp>
      <p:sp>
        <p:nvSpPr>
          <p:cNvPr id="33" name="Text Placeholder 55"/>
          <p:cNvSpPr txBox="1">
            <a:spLocks/>
          </p:cNvSpPr>
          <p:nvPr/>
        </p:nvSpPr>
        <p:spPr bwMode="gray">
          <a:xfrm>
            <a:off x="3200401" y="3334941"/>
            <a:ext cx="2606511" cy="890876"/>
          </a:xfrm>
          <a:prstGeom prst="rect">
            <a:avLst/>
          </a:prstGeom>
        </p:spPr>
        <p:txBody>
          <a:bodyPr vert="horz" lIns="0" tIns="0" rIns="0" bIns="0" rtlCol="0">
            <a:noAutofit/>
          </a:bodyPr>
          <a:lstStyle/>
          <a:p>
            <a:pPr>
              <a:lnSpc>
                <a:spcPct val="90000"/>
              </a:lnSpc>
              <a:spcBef>
                <a:spcPts val="1620"/>
              </a:spcBef>
              <a:buClr>
                <a:srgbClr val="F0AB00"/>
              </a:buClr>
              <a:buSzPct val="80000"/>
            </a:pPr>
            <a:r>
              <a:rPr lang="en-US" sz="1700" b="1" dirty="0">
                <a:solidFill>
                  <a:srgbClr val="000000"/>
                </a:solidFill>
              </a:rPr>
              <a:t>Extend Sybase IQ Hadoop and MapReduce capabilities into SAP HANA</a:t>
            </a:r>
          </a:p>
        </p:txBody>
      </p:sp>
      <p:sp>
        <p:nvSpPr>
          <p:cNvPr id="34" name="Text Placeholder 53"/>
          <p:cNvSpPr txBox="1">
            <a:spLocks/>
          </p:cNvSpPr>
          <p:nvPr/>
        </p:nvSpPr>
        <p:spPr bwMode="gray">
          <a:xfrm>
            <a:off x="324001" y="3334941"/>
            <a:ext cx="2721600" cy="900284"/>
          </a:xfrm>
          <a:prstGeom prst="rect">
            <a:avLst/>
          </a:prstGeom>
        </p:spPr>
        <p:txBody>
          <a:bodyPr vert="horz" lIns="0" tIns="0" rIns="0" bIns="0" rtlCol="0">
            <a:noAutofit/>
          </a:bodyPr>
          <a:lstStyle/>
          <a:p>
            <a:pPr>
              <a:lnSpc>
                <a:spcPct val="90000"/>
              </a:lnSpc>
              <a:spcBef>
                <a:spcPts val="1620"/>
              </a:spcBef>
              <a:buClr>
                <a:srgbClr val="F0AB00"/>
              </a:buClr>
              <a:buSzPct val="80000"/>
            </a:pPr>
            <a:r>
              <a:rPr lang="en-US" sz="1700" b="1" dirty="0">
                <a:solidFill>
                  <a:srgbClr val="000000"/>
                </a:solidFill>
              </a:rPr>
              <a:t>Next generation near-line SMART STORE solution for BW/SAP HANA</a:t>
            </a:r>
          </a:p>
        </p:txBody>
      </p:sp>
      <p:sp>
        <p:nvSpPr>
          <p:cNvPr id="36" name="Rectangle 35"/>
          <p:cNvSpPr/>
          <p:nvPr/>
        </p:nvSpPr>
        <p:spPr>
          <a:xfrm>
            <a:off x="6041839" y="4425819"/>
            <a:ext cx="2861035" cy="1036165"/>
          </a:xfrm>
          <a:prstGeom prst="rect">
            <a:avLst/>
          </a:prstGeom>
        </p:spPr>
        <p:txBody>
          <a:bodyPr wrap="square" lIns="91425" tIns="45712" rIns="91425" bIns="45712">
            <a:spAutoFit/>
          </a:bodyPr>
          <a:lstStyle/>
          <a:p>
            <a:pPr>
              <a:spcBef>
                <a:spcPts val="1620"/>
              </a:spcBef>
              <a:buClr>
                <a:srgbClr val="F0AB00"/>
              </a:buClr>
              <a:buSzPct val="80000"/>
            </a:pPr>
            <a:r>
              <a:rPr lang="en-US" sz="1600" dirty="0">
                <a:solidFill>
                  <a:srgbClr val="000000"/>
                </a:solidFill>
              </a:rPr>
              <a:t>Customer value:</a:t>
            </a:r>
          </a:p>
          <a:p>
            <a:pPr marL="179970" lvl="2" indent="-179970">
              <a:spcBef>
                <a:spcPts val="400"/>
              </a:spcBef>
              <a:buClr>
                <a:srgbClr val="F0AB00"/>
              </a:buClr>
              <a:buSzPct val="100000"/>
              <a:buFont typeface="Wingdings" pitchFamily="2" charset="2"/>
              <a:buChar char=""/>
            </a:pPr>
            <a:r>
              <a:rPr lang="en-US" dirty="0" smtClean="0">
                <a:solidFill>
                  <a:srgbClr val="000000"/>
                </a:solidFill>
              </a:rPr>
              <a:t>Enterprise-wide information access supporting massive concurrent workloads</a:t>
            </a:r>
          </a:p>
        </p:txBody>
      </p:sp>
      <p:sp>
        <p:nvSpPr>
          <p:cNvPr id="37" name="Rectangle 36"/>
          <p:cNvSpPr/>
          <p:nvPr/>
        </p:nvSpPr>
        <p:spPr>
          <a:xfrm>
            <a:off x="3124984" y="4425819"/>
            <a:ext cx="2625365" cy="1251609"/>
          </a:xfrm>
          <a:prstGeom prst="rect">
            <a:avLst/>
          </a:prstGeom>
        </p:spPr>
        <p:txBody>
          <a:bodyPr wrap="square" lIns="91425" tIns="45712" rIns="91425" bIns="45712">
            <a:spAutoFit/>
          </a:bodyPr>
          <a:lstStyle/>
          <a:p>
            <a:pPr>
              <a:spcBef>
                <a:spcPts val="1620"/>
              </a:spcBef>
              <a:buClr>
                <a:srgbClr val="F0AB00"/>
              </a:buClr>
              <a:buSzPct val="80000"/>
            </a:pPr>
            <a:r>
              <a:rPr lang="en-US" sz="1600" dirty="0">
                <a:solidFill>
                  <a:srgbClr val="000000"/>
                </a:solidFill>
              </a:rPr>
              <a:t>Customer value:</a:t>
            </a:r>
          </a:p>
          <a:p>
            <a:pPr marL="179970" lvl="2" indent="-179970">
              <a:spcBef>
                <a:spcPts val="400"/>
              </a:spcBef>
              <a:buClr>
                <a:srgbClr val="F0AB00"/>
              </a:buClr>
              <a:buSzPct val="100000"/>
              <a:buFont typeface="Wingdings" pitchFamily="2" charset="2"/>
              <a:buChar char=""/>
            </a:pPr>
            <a:r>
              <a:rPr lang="en-US" dirty="0" smtClean="0">
                <a:solidFill>
                  <a:srgbClr val="000000"/>
                </a:solidFill>
              </a:rPr>
              <a:t>Integration of Hadoop data and MapReduce queries with SAP HANA for Breadth AND Depth Analysis</a:t>
            </a:r>
          </a:p>
        </p:txBody>
      </p:sp>
      <p:sp>
        <p:nvSpPr>
          <p:cNvPr id="38" name="Rectangle 37"/>
          <p:cNvSpPr/>
          <p:nvPr/>
        </p:nvSpPr>
        <p:spPr>
          <a:xfrm>
            <a:off x="267439" y="4425819"/>
            <a:ext cx="2634792" cy="820721"/>
          </a:xfrm>
          <a:prstGeom prst="rect">
            <a:avLst/>
          </a:prstGeom>
        </p:spPr>
        <p:txBody>
          <a:bodyPr wrap="square" lIns="91425" tIns="45712" rIns="91425" bIns="45712">
            <a:spAutoFit/>
          </a:bodyPr>
          <a:lstStyle/>
          <a:p>
            <a:pPr>
              <a:spcBef>
                <a:spcPts val="1620"/>
              </a:spcBef>
              <a:buClr>
                <a:srgbClr val="F0AB00"/>
              </a:buClr>
              <a:buSzPct val="80000"/>
            </a:pPr>
            <a:r>
              <a:rPr lang="en-US" sz="1600" dirty="0">
                <a:solidFill>
                  <a:srgbClr val="000000"/>
                </a:solidFill>
              </a:rPr>
              <a:t>Customer value:</a:t>
            </a:r>
          </a:p>
          <a:p>
            <a:pPr marL="179970" lvl="2" indent="-179970">
              <a:spcBef>
                <a:spcPts val="400"/>
              </a:spcBef>
              <a:buClr>
                <a:srgbClr val="F0AB00"/>
              </a:buClr>
              <a:buSzPct val="100000"/>
              <a:buFont typeface="Wingdings" pitchFamily="2" charset="2"/>
              <a:buChar char=""/>
            </a:pPr>
            <a:r>
              <a:rPr lang="en-US" dirty="0" smtClean="0">
                <a:solidFill>
                  <a:srgbClr val="000000"/>
                </a:solidFill>
              </a:rPr>
              <a:t>Cost effective store  for petabyte-sized data sets</a:t>
            </a:r>
          </a:p>
        </p:txBody>
      </p:sp>
      <p:grpSp>
        <p:nvGrpSpPr>
          <p:cNvPr id="39" name="Group 38"/>
          <p:cNvGrpSpPr/>
          <p:nvPr/>
        </p:nvGrpSpPr>
        <p:grpSpPr>
          <a:xfrm>
            <a:off x="3063713" y="3223967"/>
            <a:ext cx="2850822" cy="2686646"/>
            <a:chOff x="3063713" y="3648179"/>
            <a:chExt cx="2850822" cy="2243580"/>
          </a:xfrm>
        </p:grpSpPr>
        <p:cxnSp>
          <p:nvCxnSpPr>
            <p:cNvPr id="40" name="Straight Connector 39"/>
            <p:cNvCxnSpPr/>
            <p:nvPr/>
          </p:nvCxnSpPr>
          <p:spPr>
            <a:xfrm>
              <a:off x="3063713" y="3648179"/>
              <a:ext cx="0" cy="224358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914535" y="3648179"/>
              <a:ext cx="0" cy="224358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46" name="Rectangle 46"/>
          <p:cNvSpPr>
            <a:spLocks noChangeArrowheads="1"/>
          </p:cNvSpPr>
          <p:nvPr>
            <p:custDataLst>
              <p:tags r:id="rId1"/>
            </p:custDataLst>
          </p:nvPr>
        </p:nvSpPr>
        <p:spPr bwMode="gray">
          <a:xfrm>
            <a:off x="7656480" y="2972296"/>
            <a:ext cx="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b">
            <a:spAutoFit/>
          </a:bodyPr>
          <a:lstStyle/>
          <a:p>
            <a:pPr algn="ctr" defTabSz="676161">
              <a:buClr>
                <a:schemeClr val="tx1"/>
              </a:buClr>
              <a:buSzPct val="80000"/>
            </a:pPr>
            <a:endParaRPr lang="en-US" sz="1500" dirty="0">
              <a:solidFill>
                <a:schemeClr val="hlink"/>
              </a:solidFill>
              <a:cs typeface="Arial" charset="0"/>
            </a:endParaRPr>
          </a:p>
        </p:txBody>
      </p:sp>
      <p:grpSp>
        <p:nvGrpSpPr>
          <p:cNvPr id="47" name="Group 46"/>
          <p:cNvGrpSpPr/>
          <p:nvPr/>
        </p:nvGrpSpPr>
        <p:grpSpPr>
          <a:xfrm>
            <a:off x="1198393" y="1834497"/>
            <a:ext cx="789320" cy="1316698"/>
            <a:chOff x="1113767" y="1828433"/>
            <a:chExt cx="977426" cy="1630487"/>
          </a:xfrm>
        </p:grpSpPr>
        <p:sp>
          <p:nvSpPr>
            <p:cNvPr id="50" name="Rectangle 49"/>
            <p:cNvSpPr/>
            <p:nvPr/>
          </p:nvSpPr>
          <p:spPr bwMode="gray">
            <a:xfrm>
              <a:off x="1113767" y="2756722"/>
              <a:ext cx="977426" cy="702198"/>
            </a:xfrm>
            <a:prstGeom prst="rect">
              <a:avLst/>
            </a:prstGeom>
            <a:solidFill>
              <a:srgbClr val="E6E6E6"/>
            </a:solidFill>
            <a:ln w="6350" algn="ctr">
              <a:noFill/>
              <a:miter lim="800000"/>
              <a:headEnd/>
              <a:tailEnd/>
            </a:ln>
          </p:spPr>
          <p:txBody>
            <a:bodyPr lIns="120024" tIns="96019" rIns="120024" bIns="96019" rtlCol="0" anchor="ctr"/>
            <a:lstStyle/>
            <a:p>
              <a:pPr marL="60961" algn="ctr" defTabSz="1219238" fontAlgn="base">
                <a:spcAft>
                  <a:spcPct val="0"/>
                </a:spcAft>
                <a:buClr>
                  <a:srgbClr val="F0AB00"/>
                </a:buClr>
                <a:buSzPct val="80000"/>
              </a:pPr>
              <a:endParaRPr lang="en-US" kern="0" dirty="0">
                <a:solidFill>
                  <a:schemeClr val="bg1"/>
                </a:solidFill>
                <a:latin typeface="BentonSans Bold"/>
                <a:ea typeface="Arial Unicode MS" pitchFamily="34" charset="-128"/>
                <a:cs typeface="BentonSans Bold"/>
              </a:endParaRPr>
            </a:p>
          </p:txBody>
        </p:sp>
        <p:pic>
          <p:nvPicPr>
            <p:cNvPr id="52" name="Picture 51" descr="\\psf\Host\Users\eric\Graphic Tank\3 Strategies Icons 1c-44.png"/>
            <p:cNvPicPr>
              <a:picLocks noChangeAspect="1" noChangeArrowheads="1"/>
            </p:cNvPicPr>
            <p:nvPr/>
          </p:nvPicPr>
          <p:blipFill>
            <a:blip r:embed="rId8" cstate="print"/>
            <a:srcRect/>
            <a:stretch>
              <a:fillRect/>
            </a:stretch>
          </p:blipFill>
          <p:spPr bwMode="gray">
            <a:xfrm>
              <a:off x="1192913" y="2819082"/>
              <a:ext cx="812238" cy="572222"/>
            </a:xfrm>
            <a:prstGeom prst="rect">
              <a:avLst/>
            </a:prstGeom>
            <a:noFill/>
            <a:ln w="57150">
              <a:noFill/>
            </a:ln>
          </p:spPr>
        </p:pic>
        <p:sp>
          <p:nvSpPr>
            <p:cNvPr id="53" name="Rectangle 52"/>
            <p:cNvSpPr/>
            <p:nvPr/>
          </p:nvSpPr>
          <p:spPr bwMode="gray">
            <a:xfrm>
              <a:off x="1195351" y="1828433"/>
              <a:ext cx="814248" cy="568680"/>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67" name="Up-Down Arrow 66"/>
            <p:cNvSpPr/>
            <p:nvPr/>
          </p:nvSpPr>
          <p:spPr bwMode="gray">
            <a:xfrm>
              <a:off x="1528875" y="2451712"/>
              <a:ext cx="164272" cy="254978"/>
            </a:xfrm>
            <a:prstGeom prst="upDownArrow">
              <a:avLst/>
            </a:prstGeom>
            <a:solidFill>
              <a:schemeClr val="accent2">
                <a:lumMod val="60000"/>
                <a:lumOff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69" name="Group 68"/>
          <p:cNvGrpSpPr/>
          <p:nvPr/>
        </p:nvGrpSpPr>
        <p:grpSpPr>
          <a:xfrm>
            <a:off x="4016569" y="1838606"/>
            <a:ext cx="791102" cy="1313026"/>
            <a:chOff x="3931730" y="1832982"/>
            <a:chExt cx="979632" cy="1625938"/>
          </a:xfrm>
        </p:grpSpPr>
        <p:sp>
          <p:nvSpPr>
            <p:cNvPr id="73" name="Rectangle 72"/>
            <p:cNvSpPr/>
            <p:nvPr/>
          </p:nvSpPr>
          <p:spPr bwMode="gray">
            <a:xfrm>
              <a:off x="3931730" y="2171874"/>
              <a:ext cx="979632" cy="1287046"/>
            </a:xfrm>
            <a:prstGeom prst="rect">
              <a:avLst/>
            </a:prstGeom>
            <a:solidFill>
              <a:srgbClr val="E6E6E6"/>
            </a:solidFill>
            <a:ln w="6350" algn="ctr">
              <a:noFill/>
              <a:miter lim="800000"/>
              <a:headEnd/>
              <a:tailEnd/>
            </a:ln>
          </p:spPr>
          <p:txBody>
            <a:bodyPr lIns="120024" tIns="96019" rIns="120024" bIns="96019" rtlCol="0" anchor="ctr"/>
            <a:lstStyle/>
            <a:p>
              <a:pPr marL="60961" algn="ctr" defTabSz="1219238" fontAlgn="base">
                <a:spcAft>
                  <a:spcPct val="0"/>
                </a:spcAft>
                <a:buClr>
                  <a:srgbClr val="F0AB00"/>
                </a:buClr>
                <a:buSzPct val="80000"/>
              </a:pPr>
              <a:endParaRPr lang="en-US" kern="0" dirty="0">
                <a:solidFill>
                  <a:schemeClr val="bg1"/>
                </a:solidFill>
                <a:latin typeface="BentonSans Bold"/>
                <a:ea typeface="Arial Unicode MS" pitchFamily="34" charset="-128"/>
                <a:cs typeface="BentonSans Bold"/>
              </a:endParaRPr>
            </a:p>
          </p:txBody>
        </p:sp>
        <p:pic>
          <p:nvPicPr>
            <p:cNvPr id="74" name="Picture 73" descr="\\psf\Host\Users\eric\Graphic Tank\3 Strategies Icons 1c-44.png"/>
            <p:cNvPicPr>
              <a:picLocks noChangeAspect="1" noChangeArrowheads="1"/>
            </p:cNvPicPr>
            <p:nvPr/>
          </p:nvPicPr>
          <p:blipFill>
            <a:blip r:embed="rId9" cstate="print"/>
            <a:srcRect/>
            <a:stretch>
              <a:fillRect/>
            </a:stretch>
          </p:blipFill>
          <p:spPr bwMode="gray">
            <a:xfrm>
              <a:off x="4007924" y="2729280"/>
              <a:ext cx="814070" cy="662024"/>
            </a:xfrm>
            <a:prstGeom prst="rect">
              <a:avLst/>
            </a:prstGeom>
            <a:noFill/>
            <a:ln w="57150">
              <a:noFill/>
            </a:ln>
          </p:spPr>
        </p:pic>
        <p:sp>
          <p:nvSpPr>
            <p:cNvPr id="75" name="Rectangle 74"/>
            <p:cNvSpPr/>
            <p:nvPr/>
          </p:nvSpPr>
          <p:spPr bwMode="gray">
            <a:xfrm>
              <a:off x="4007835" y="1832982"/>
              <a:ext cx="814248" cy="568680"/>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76" name="Up-Down Arrow 75"/>
            <p:cNvSpPr/>
            <p:nvPr/>
          </p:nvSpPr>
          <p:spPr bwMode="gray">
            <a:xfrm>
              <a:off x="4332514" y="2432858"/>
              <a:ext cx="164272" cy="254978"/>
            </a:xfrm>
            <a:prstGeom prst="upDownArrow">
              <a:avLst/>
            </a:prstGeom>
            <a:solidFill>
              <a:schemeClr val="accent2">
                <a:lumMod val="60000"/>
                <a:lumOff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77" name="Group 76"/>
          <p:cNvGrpSpPr/>
          <p:nvPr/>
        </p:nvGrpSpPr>
        <p:grpSpPr>
          <a:xfrm>
            <a:off x="6953103" y="1786334"/>
            <a:ext cx="792880" cy="1359734"/>
            <a:chOff x="6868053" y="1775143"/>
            <a:chExt cx="981834" cy="1683777"/>
          </a:xfrm>
        </p:grpSpPr>
        <p:sp>
          <p:nvSpPr>
            <p:cNvPr id="78" name="Rectangle 77"/>
            <p:cNvSpPr/>
            <p:nvPr/>
          </p:nvSpPr>
          <p:spPr bwMode="gray">
            <a:xfrm>
              <a:off x="6868053" y="1775143"/>
              <a:ext cx="981834" cy="1683777"/>
            </a:xfrm>
            <a:prstGeom prst="rect">
              <a:avLst/>
            </a:prstGeom>
            <a:solidFill>
              <a:srgbClr val="E6E6E6"/>
            </a:solidFill>
            <a:ln w="6350" algn="ctr">
              <a:noFill/>
              <a:miter lim="800000"/>
              <a:headEnd/>
              <a:tailEnd/>
            </a:ln>
          </p:spPr>
          <p:txBody>
            <a:bodyPr lIns="120024" tIns="96019" rIns="120024" bIns="96019" rtlCol="0" anchor="ctr"/>
            <a:lstStyle/>
            <a:p>
              <a:pPr marL="60961" algn="ctr" defTabSz="1219238" fontAlgn="base">
                <a:spcAft>
                  <a:spcPct val="0"/>
                </a:spcAft>
                <a:buClr>
                  <a:srgbClr val="F0AB00"/>
                </a:buClr>
                <a:buSzPct val="80000"/>
              </a:pPr>
              <a:endParaRPr lang="en-US" kern="0" dirty="0">
                <a:solidFill>
                  <a:schemeClr val="bg1"/>
                </a:solidFill>
                <a:latin typeface="BentonSans Bold"/>
                <a:ea typeface="Arial Unicode MS" pitchFamily="34" charset="-128"/>
                <a:cs typeface="BentonSans Bold"/>
              </a:endParaRPr>
            </a:p>
          </p:txBody>
        </p:sp>
        <p:sp>
          <p:nvSpPr>
            <p:cNvPr id="79" name="Rectangle 46"/>
            <p:cNvSpPr>
              <a:spLocks noChangeArrowheads="1"/>
            </p:cNvSpPr>
            <p:nvPr>
              <p:custDataLst>
                <p:tags r:id="rId5"/>
              </p:custDataLst>
            </p:nvPr>
          </p:nvSpPr>
          <p:spPr bwMode="gray">
            <a:xfrm>
              <a:off x="7656472" y="3128774"/>
              <a:ext cx="80" cy="285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b">
              <a:spAutoFit/>
            </a:bodyPr>
            <a:lstStyle/>
            <a:p>
              <a:pPr algn="ctr" defTabSz="676161">
                <a:buClr>
                  <a:schemeClr val="tx1"/>
                </a:buClr>
                <a:buSzPct val="80000"/>
              </a:pPr>
              <a:endParaRPr lang="en-US" sz="1500" dirty="0">
                <a:solidFill>
                  <a:schemeClr val="hlink"/>
                </a:solidFill>
                <a:cs typeface="Arial" charset="0"/>
              </a:endParaRPr>
            </a:p>
          </p:txBody>
        </p:sp>
        <p:pic>
          <p:nvPicPr>
            <p:cNvPr id="80" name="Picture 79" descr="\\psf\Host\Users\eric\Graphic Tank\3 Strategies Icons 1c-44.png"/>
            <p:cNvPicPr>
              <a:picLocks noChangeAspect="1" noChangeArrowheads="1"/>
            </p:cNvPicPr>
            <p:nvPr/>
          </p:nvPicPr>
          <p:blipFill>
            <a:blip r:embed="rId10" cstate="print"/>
            <a:srcRect/>
            <a:stretch>
              <a:fillRect/>
            </a:stretch>
          </p:blipFill>
          <p:spPr bwMode="gray">
            <a:xfrm>
              <a:off x="6951441" y="2726038"/>
              <a:ext cx="815902" cy="665266"/>
            </a:xfrm>
            <a:prstGeom prst="rect">
              <a:avLst/>
            </a:prstGeom>
            <a:noFill/>
            <a:ln w="57150">
              <a:noFill/>
            </a:ln>
          </p:spPr>
        </p:pic>
        <p:sp>
          <p:nvSpPr>
            <p:cNvPr id="81" name="Rectangle 80"/>
            <p:cNvSpPr/>
            <p:nvPr/>
          </p:nvSpPr>
          <p:spPr bwMode="gray">
            <a:xfrm>
              <a:off x="6952268" y="1832982"/>
              <a:ext cx="814248" cy="568680"/>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86" name="Rectangle 45"/>
          <p:cNvSpPr>
            <a:spLocks noChangeArrowheads="1"/>
          </p:cNvSpPr>
          <p:nvPr>
            <p:custDataLst>
              <p:tags r:id="rId2"/>
            </p:custDataLst>
          </p:nvPr>
        </p:nvSpPr>
        <p:spPr bwMode="gray">
          <a:xfrm>
            <a:off x="935826" y="1389426"/>
            <a:ext cx="14395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p>
            <a:pPr algn="ctr" defTabSz="676161">
              <a:buClr>
                <a:schemeClr val="tx1"/>
              </a:buClr>
              <a:buSzPct val="80000"/>
            </a:pPr>
            <a:r>
              <a:rPr lang="en-US" b="1" dirty="0" smtClean="0">
                <a:cs typeface="Arial" charset="0"/>
              </a:rPr>
              <a:t>Integrate</a:t>
            </a:r>
            <a:endParaRPr lang="en-US" b="1" dirty="0">
              <a:cs typeface="Arial" charset="0"/>
            </a:endParaRPr>
          </a:p>
        </p:txBody>
      </p:sp>
      <p:sp>
        <p:nvSpPr>
          <p:cNvPr id="87" name="Rectangle 46"/>
          <p:cNvSpPr>
            <a:spLocks noChangeArrowheads="1"/>
          </p:cNvSpPr>
          <p:nvPr>
            <p:custDataLst>
              <p:tags r:id="rId3"/>
            </p:custDataLst>
          </p:nvPr>
        </p:nvSpPr>
        <p:spPr bwMode="gray">
          <a:xfrm>
            <a:off x="3806665" y="1372684"/>
            <a:ext cx="12222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b">
            <a:spAutoFit/>
          </a:bodyPr>
          <a:lstStyle/>
          <a:p>
            <a:pPr algn="ctr" defTabSz="676161">
              <a:buClr>
                <a:schemeClr val="tx1"/>
              </a:buClr>
              <a:buSzPct val="80000"/>
            </a:pPr>
            <a:r>
              <a:rPr lang="en-US" b="1" dirty="0" smtClean="0">
                <a:cs typeface="Arial" charset="0"/>
              </a:rPr>
              <a:t>Optimize</a:t>
            </a:r>
            <a:endParaRPr lang="en-US" b="1" dirty="0">
              <a:cs typeface="Arial" charset="0"/>
            </a:endParaRPr>
          </a:p>
        </p:txBody>
      </p:sp>
      <p:sp>
        <p:nvSpPr>
          <p:cNvPr id="88" name="Rectangle 46"/>
          <p:cNvSpPr>
            <a:spLocks noChangeArrowheads="1"/>
          </p:cNvSpPr>
          <p:nvPr>
            <p:custDataLst>
              <p:tags r:id="rId4"/>
            </p:custDataLst>
          </p:nvPr>
        </p:nvSpPr>
        <p:spPr bwMode="gray">
          <a:xfrm>
            <a:off x="6654306" y="1370980"/>
            <a:ext cx="14123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b">
            <a:spAutoFit/>
          </a:bodyPr>
          <a:lstStyle/>
          <a:p>
            <a:pPr algn="ctr" defTabSz="676161">
              <a:buClr>
                <a:schemeClr val="tx1"/>
              </a:buClr>
              <a:buSzPct val="80000"/>
            </a:pPr>
            <a:r>
              <a:rPr lang="en-US" b="1" dirty="0" smtClean="0">
                <a:cs typeface="Arial" charset="0"/>
              </a:rPr>
              <a:t>Synthesize</a:t>
            </a:r>
            <a:endParaRPr lang="en-US" b="1" dirty="0">
              <a:cs typeface="Arial" charset="0"/>
            </a:endParaRPr>
          </a:p>
        </p:txBody>
      </p:sp>
      <p:pic>
        <p:nvPicPr>
          <p:cNvPr id="89" name="Picture 2" descr="\\psf\Host\Users\eric\Graphic Tank\3 Strategies Icons 1b-31.png"/>
          <p:cNvPicPr>
            <a:picLocks noChangeAspect="1" noChangeArrowheads="1"/>
          </p:cNvPicPr>
          <p:nvPr/>
        </p:nvPicPr>
        <p:blipFill>
          <a:blip r:embed="rId11" cstate="print"/>
          <a:srcRect l="7977"/>
          <a:stretch>
            <a:fillRect/>
          </a:stretch>
        </p:blipFill>
        <p:spPr bwMode="gray">
          <a:xfrm>
            <a:off x="1302754" y="1874293"/>
            <a:ext cx="582607" cy="394847"/>
          </a:xfrm>
          <a:prstGeom prst="rect">
            <a:avLst/>
          </a:prstGeom>
          <a:noFill/>
          <a:ln w="57150">
            <a:noFill/>
          </a:ln>
        </p:spPr>
      </p:pic>
      <p:pic>
        <p:nvPicPr>
          <p:cNvPr id="90" name="Picture 2" descr="\\psf\Host\Users\eric\Graphic Tank\3 Strategies Icons 1b-31.png"/>
          <p:cNvPicPr>
            <a:picLocks noChangeAspect="1" noChangeArrowheads="1"/>
          </p:cNvPicPr>
          <p:nvPr/>
        </p:nvPicPr>
        <p:blipFill>
          <a:blip r:embed="rId11" cstate="print"/>
          <a:srcRect l="7977"/>
          <a:stretch>
            <a:fillRect/>
          </a:stretch>
        </p:blipFill>
        <p:spPr bwMode="gray">
          <a:xfrm>
            <a:off x="4134438" y="1874293"/>
            <a:ext cx="582607" cy="394847"/>
          </a:xfrm>
          <a:prstGeom prst="rect">
            <a:avLst/>
          </a:prstGeom>
          <a:noFill/>
          <a:ln w="57150">
            <a:noFill/>
          </a:ln>
        </p:spPr>
      </p:pic>
      <p:pic>
        <p:nvPicPr>
          <p:cNvPr id="91" name="Picture 2" descr="\\psf\Host\Users\eric\Graphic Tank\3 Strategies Icons 1b-31.png"/>
          <p:cNvPicPr>
            <a:picLocks noChangeAspect="1" noChangeArrowheads="1"/>
          </p:cNvPicPr>
          <p:nvPr/>
        </p:nvPicPr>
        <p:blipFill>
          <a:blip r:embed="rId11" cstate="print"/>
          <a:srcRect l="7977"/>
          <a:stretch>
            <a:fillRect/>
          </a:stretch>
        </p:blipFill>
        <p:spPr bwMode="gray">
          <a:xfrm>
            <a:off x="7067747" y="1874293"/>
            <a:ext cx="582607" cy="394847"/>
          </a:xfrm>
          <a:prstGeom prst="rect">
            <a:avLst/>
          </a:prstGeom>
          <a:noFill/>
          <a:ln w="57150">
            <a:noFill/>
          </a:ln>
        </p:spPr>
      </p:pic>
      <p:sp>
        <p:nvSpPr>
          <p:cNvPr id="42" name="TextBox 41"/>
          <p:cNvSpPr txBox="1"/>
          <p:nvPr/>
        </p:nvSpPr>
        <p:spPr>
          <a:xfrm>
            <a:off x="4831080" y="6338400"/>
            <a:ext cx="3985593" cy="180000"/>
          </a:xfrm>
          <a:prstGeom prst="rect">
            <a:avLst/>
          </a:prstGeom>
          <a:noFill/>
          <a:ln w="6350" cmpd="thickThin">
            <a:noFill/>
          </a:ln>
          <a:effectLst/>
        </p:spPr>
        <p:txBody>
          <a:bodyPr wrap="square" lIns="35994" tIns="45712" rIns="0" bIns="45712" rtlCol="0" anchor="ctr" anchorCtr="0">
            <a:noAutofit/>
          </a:bodyPr>
          <a:lstStyle/>
          <a:p>
            <a:pPr marL="157136" indent="-157136" algn="r" fontAlgn="base">
              <a:spcBef>
                <a:spcPct val="50000"/>
              </a:spcBef>
              <a:spcAft>
                <a:spcPct val="0"/>
              </a:spcAft>
              <a:buClr>
                <a:srgbClr val="F0AB00"/>
              </a:buClr>
              <a:buSzPct val="80000"/>
            </a:pPr>
            <a:r>
              <a:rPr lang="en-CA" sz="800" b="1" kern="0" dirty="0">
                <a:ea typeface="Arial Unicode MS" pitchFamily="34" charset="-128"/>
                <a:cs typeface="Arial Unicode MS" pitchFamily="34" charset="-128"/>
              </a:rPr>
              <a:t>This is the current state of planning and may be changed by SAP at any time.</a:t>
            </a:r>
            <a:endParaRPr lang="en-US" sz="800" b="1" kern="0" dirty="0">
              <a:ea typeface="Arial Unicode MS" pitchFamily="34" charset="-128"/>
              <a:cs typeface="Arial Unicode MS" pitchFamily="34" charset="-128"/>
            </a:endParaRPr>
          </a:p>
        </p:txBody>
      </p:sp>
      <p:sp>
        <p:nvSpPr>
          <p:cNvPr id="44" name="Right Arrow 43"/>
          <p:cNvSpPr/>
          <p:nvPr/>
        </p:nvSpPr>
        <p:spPr bwMode="gray">
          <a:xfrm>
            <a:off x="339366" y="5945349"/>
            <a:ext cx="8455843" cy="429123"/>
          </a:xfrm>
          <a:prstGeom prst="rightArrow">
            <a:avLst>
              <a:gd name="adj1" fmla="val 65524"/>
              <a:gd name="adj2" fmla="val 50000"/>
            </a:avLst>
          </a:prstGeom>
          <a:solidFill>
            <a:schemeClr val="tx1"/>
          </a:solidFill>
          <a:ln w="6350" algn="ctr">
            <a:noFill/>
            <a:miter lim="800000"/>
            <a:headEnd/>
            <a:tailEnd/>
          </a:ln>
        </p:spPr>
        <p:txBody>
          <a:bodyPr lIns="89985" tIns="71987" rIns="89985" bIns="71987" rtlCol="0" anchor="ctr"/>
          <a:lstStyle/>
          <a:p>
            <a:pPr algn="ctr" fontAlgn="base">
              <a:spcBef>
                <a:spcPct val="50000"/>
              </a:spcBef>
              <a:spcAft>
                <a:spcPct val="0"/>
              </a:spcAft>
              <a:buClr>
                <a:srgbClr val="F0AB00"/>
              </a:buClr>
              <a:buSzPct val="80000"/>
            </a:pPr>
            <a:r>
              <a:rPr lang="en-US" sz="1600" b="1" kern="0" dirty="0">
                <a:solidFill>
                  <a:schemeClr val="accent1"/>
                </a:solidFill>
                <a:ea typeface="Arial Unicode MS" pitchFamily="34" charset="-128"/>
                <a:cs typeface="Arial Unicode MS" pitchFamily="34" charset="-128"/>
              </a:rPr>
              <a:t>SAP innovation without customer disruption</a:t>
            </a:r>
          </a:p>
        </p:txBody>
      </p:sp>
    </p:spTree>
    <p:extLst>
      <p:ext uri="{BB962C8B-B14F-4D97-AF65-F5344CB8AC3E}">
        <p14:creationId xmlns:p14="http://schemas.microsoft.com/office/powerpoint/2010/main" val="2747564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4293" y="134429"/>
            <a:ext cx="8496000" cy="756000"/>
          </a:xfrm>
        </p:spPr>
        <p:txBody>
          <a:bodyPr anchor="b" anchorCtr="0"/>
          <a:lstStyle/>
          <a:p>
            <a:r>
              <a:rPr lang="en-US" dirty="0" smtClean="0"/>
              <a:t>SAP’s Comprehensive Worldwide Partner Ecosystem</a:t>
            </a:r>
            <a:endParaRPr lang="de-DE" dirty="0"/>
          </a:p>
        </p:txBody>
      </p:sp>
      <p:pic>
        <p:nvPicPr>
          <p:cNvPr id="4" name="Picture 28" descr="quote"/>
          <p:cNvPicPr>
            <a:picLocks noChangeAspect="1" noChangeArrowheads="1"/>
          </p:cNvPicPr>
          <p:nvPr/>
        </p:nvPicPr>
        <p:blipFill>
          <a:blip r:embed="rId2" cstate="print"/>
          <a:srcRect/>
          <a:stretch>
            <a:fillRect/>
          </a:stretch>
        </p:blipFill>
        <p:spPr bwMode="auto">
          <a:xfrm>
            <a:off x="406282" y="1282391"/>
            <a:ext cx="8351837" cy="4873083"/>
          </a:xfrm>
          <a:prstGeom prst="rect">
            <a:avLst/>
          </a:prstGeom>
          <a:solidFill>
            <a:schemeClr val="bg1"/>
          </a:solidFill>
          <a:ln w="9525">
            <a:noFill/>
            <a:miter lim="800000"/>
            <a:headEnd/>
            <a:tailEnd/>
          </a:ln>
        </p:spPr>
      </p:pic>
      <p:sp>
        <p:nvSpPr>
          <p:cNvPr id="7" name="Rectangle 32"/>
          <p:cNvSpPr>
            <a:spLocks noChangeArrowheads="1"/>
          </p:cNvSpPr>
          <p:nvPr/>
        </p:nvSpPr>
        <p:spPr bwMode="gray">
          <a:xfrm>
            <a:off x="566616" y="4184629"/>
            <a:ext cx="3817938" cy="1458912"/>
          </a:xfrm>
          <a:prstGeom prst="rect">
            <a:avLst/>
          </a:prstGeom>
          <a:solidFill>
            <a:schemeClr val="bg1"/>
          </a:solidFill>
          <a:ln w="12700" algn="ctr">
            <a:noFill/>
            <a:miter lim="800000"/>
            <a:headEnd/>
            <a:tailEnd/>
          </a:ln>
          <a:effectLst>
            <a:prstShdw prst="shdw17" dist="17961" dir="2700000">
              <a:schemeClr val="bg1">
                <a:gamma/>
                <a:shade val="60000"/>
                <a:invGamma/>
                <a:alpha val="39999"/>
              </a:schemeClr>
            </a:prstShdw>
          </a:effectLst>
        </p:spPr>
        <p:txBody>
          <a:bodyPr wrap="none" lIns="91425" tIns="91425" rIns="91425" bIns="91425" anchor="ctr"/>
          <a:lstStyle/>
          <a:p>
            <a:pPr>
              <a:defRPr/>
            </a:pPr>
            <a:endParaRPr lang="de-DE"/>
          </a:p>
        </p:txBody>
      </p:sp>
      <p:sp>
        <p:nvSpPr>
          <p:cNvPr id="8" name="Rectangle 33"/>
          <p:cNvSpPr>
            <a:spLocks noChangeArrowheads="1"/>
          </p:cNvSpPr>
          <p:nvPr/>
        </p:nvSpPr>
        <p:spPr bwMode="gray">
          <a:xfrm>
            <a:off x="4705232" y="4184629"/>
            <a:ext cx="3827462" cy="1458912"/>
          </a:xfrm>
          <a:prstGeom prst="rect">
            <a:avLst/>
          </a:prstGeom>
          <a:solidFill>
            <a:schemeClr val="bg1"/>
          </a:solidFill>
          <a:ln w="12700" algn="ctr">
            <a:noFill/>
            <a:miter lim="800000"/>
            <a:headEnd/>
            <a:tailEnd/>
          </a:ln>
          <a:effectLst>
            <a:prstShdw prst="shdw17" dist="17961" dir="2700000">
              <a:schemeClr val="bg1">
                <a:gamma/>
                <a:shade val="60000"/>
                <a:invGamma/>
                <a:alpha val="39999"/>
              </a:schemeClr>
            </a:prstShdw>
          </a:effectLst>
        </p:spPr>
        <p:txBody>
          <a:bodyPr wrap="none" lIns="91425" tIns="91425" rIns="91425" bIns="91425" anchor="ctr"/>
          <a:lstStyle/>
          <a:p>
            <a:pPr>
              <a:defRPr/>
            </a:pPr>
            <a:endParaRPr lang="de-DE"/>
          </a:p>
        </p:txBody>
      </p:sp>
      <p:sp>
        <p:nvSpPr>
          <p:cNvPr id="9" name="Rectangle 31"/>
          <p:cNvSpPr>
            <a:spLocks noChangeArrowheads="1"/>
          </p:cNvSpPr>
          <p:nvPr/>
        </p:nvSpPr>
        <p:spPr bwMode="gray">
          <a:xfrm>
            <a:off x="595192" y="1650384"/>
            <a:ext cx="7994650" cy="2029521"/>
          </a:xfrm>
          <a:prstGeom prst="rect">
            <a:avLst/>
          </a:prstGeom>
          <a:solidFill>
            <a:schemeClr val="bg1"/>
          </a:solidFill>
          <a:ln w="12700" algn="ctr">
            <a:noFill/>
            <a:miter lim="800000"/>
            <a:headEnd/>
            <a:tailEnd/>
          </a:ln>
          <a:effectLst>
            <a:prstShdw prst="shdw17" dist="17961" dir="2700000">
              <a:schemeClr val="bg1">
                <a:gamma/>
                <a:shade val="60000"/>
                <a:invGamma/>
                <a:alpha val="39999"/>
              </a:schemeClr>
            </a:prstShdw>
          </a:effectLst>
        </p:spPr>
        <p:txBody>
          <a:bodyPr wrap="none" lIns="91425" tIns="91425" rIns="91425" bIns="91425" anchor="ctr"/>
          <a:lstStyle/>
          <a:p>
            <a:pPr>
              <a:defRPr/>
            </a:pPr>
            <a:endParaRPr lang="de-DE"/>
          </a:p>
        </p:txBody>
      </p:sp>
      <p:grpSp>
        <p:nvGrpSpPr>
          <p:cNvPr id="2" name="Group 43"/>
          <p:cNvGrpSpPr>
            <a:grpSpLocks/>
          </p:cNvGrpSpPr>
          <p:nvPr/>
        </p:nvGrpSpPr>
        <p:grpSpPr bwMode="auto">
          <a:xfrm>
            <a:off x="407867" y="3434578"/>
            <a:ext cx="8418513" cy="3084889"/>
            <a:chOff x="166" y="1995"/>
            <a:chExt cx="5303" cy="1774"/>
          </a:xfrm>
        </p:grpSpPr>
        <p:grpSp>
          <p:nvGrpSpPr>
            <p:cNvPr id="3" name="Group 36"/>
            <p:cNvGrpSpPr>
              <a:grpSpLocks/>
            </p:cNvGrpSpPr>
            <p:nvPr/>
          </p:nvGrpSpPr>
          <p:grpSpPr bwMode="auto">
            <a:xfrm>
              <a:off x="166" y="1995"/>
              <a:ext cx="5303" cy="309"/>
              <a:chOff x="166" y="1841"/>
              <a:chExt cx="5303" cy="309"/>
            </a:xfrm>
          </p:grpSpPr>
          <p:sp>
            <p:nvSpPr>
              <p:cNvPr id="15" name="Line 34"/>
              <p:cNvSpPr>
                <a:spLocks noChangeShapeType="1"/>
              </p:cNvSpPr>
              <p:nvPr/>
            </p:nvSpPr>
            <p:spPr bwMode="gray">
              <a:xfrm>
                <a:off x="166" y="2150"/>
                <a:ext cx="5261" cy="0"/>
              </a:xfrm>
              <a:prstGeom prst="line">
                <a:avLst/>
              </a:prstGeom>
              <a:noFill/>
              <a:ln w="12700">
                <a:solidFill>
                  <a:srgbClr val="C6C6C6"/>
                </a:solidFill>
                <a:round/>
                <a:headEnd/>
                <a:tailEnd/>
              </a:ln>
            </p:spPr>
            <p:txBody>
              <a:bodyPr wrap="none" tIns="91440" bIns="91440" anchor="ctr"/>
              <a:lstStyle/>
              <a:p>
                <a:endParaRPr lang="de-DE"/>
              </a:p>
            </p:txBody>
          </p:sp>
          <p:sp>
            <p:nvSpPr>
              <p:cNvPr id="16" name="Line 35"/>
              <p:cNvSpPr>
                <a:spLocks noChangeShapeType="1"/>
              </p:cNvSpPr>
              <p:nvPr/>
            </p:nvSpPr>
            <p:spPr bwMode="gray">
              <a:xfrm>
                <a:off x="208" y="1841"/>
                <a:ext cx="5261" cy="0"/>
              </a:xfrm>
              <a:prstGeom prst="line">
                <a:avLst/>
              </a:prstGeom>
              <a:noFill/>
              <a:ln w="12700">
                <a:solidFill>
                  <a:schemeClr val="bg1"/>
                </a:solidFill>
                <a:round/>
                <a:headEnd/>
                <a:tailEnd/>
              </a:ln>
            </p:spPr>
            <p:txBody>
              <a:bodyPr wrap="none" tIns="91440" bIns="91440" anchor="ctr"/>
              <a:lstStyle/>
              <a:p>
                <a:endParaRPr lang="de-DE"/>
              </a:p>
            </p:txBody>
          </p:sp>
        </p:grpSp>
        <p:grpSp>
          <p:nvGrpSpPr>
            <p:cNvPr id="6" name="Group 39"/>
            <p:cNvGrpSpPr>
              <a:grpSpLocks/>
            </p:cNvGrpSpPr>
            <p:nvPr/>
          </p:nvGrpSpPr>
          <p:grpSpPr bwMode="auto">
            <a:xfrm>
              <a:off x="2761" y="2091"/>
              <a:ext cx="5" cy="1678"/>
              <a:chOff x="2761" y="2156"/>
              <a:chExt cx="5" cy="1863"/>
            </a:xfrm>
          </p:grpSpPr>
          <p:sp>
            <p:nvSpPr>
              <p:cNvPr id="13" name="Line 37"/>
              <p:cNvSpPr>
                <a:spLocks noChangeShapeType="1"/>
              </p:cNvSpPr>
              <p:nvPr/>
            </p:nvSpPr>
            <p:spPr bwMode="gray">
              <a:xfrm>
                <a:off x="2761" y="2156"/>
                <a:ext cx="0" cy="1567"/>
              </a:xfrm>
              <a:prstGeom prst="line">
                <a:avLst/>
              </a:prstGeom>
              <a:noFill/>
              <a:ln w="12700">
                <a:solidFill>
                  <a:srgbClr val="C6C6C6"/>
                </a:solidFill>
                <a:round/>
                <a:headEnd/>
                <a:tailEnd/>
              </a:ln>
            </p:spPr>
            <p:txBody>
              <a:bodyPr wrap="none" tIns="91440" bIns="91440" anchor="ctr"/>
              <a:lstStyle/>
              <a:p>
                <a:endParaRPr lang="de-DE"/>
              </a:p>
            </p:txBody>
          </p:sp>
          <p:sp>
            <p:nvSpPr>
              <p:cNvPr id="14" name="Line 38"/>
              <p:cNvSpPr>
                <a:spLocks noChangeShapeType="1"/>
              </p:cNvSpPr>
              <p:nvPr/>
            </p:nvSpPr>
            <p:spPr bwMode="gray">
              <a:xfrm>
                <a:off x="2766" y="2446"/>
                <a:ext cx="0" cy="1573"/>
              </a:xfrm>
              <a:prstGeom prst="line">
                <a:avLst/>
              </a:prstGeom>
              <a:noFill/>
              <a:ln w="12700">
                <a:solidFill>
                  <a:schemeClr val="bg1"/>
                </a:solidFill>
                <a:round/>
                <a:headEnd/>
                <a:tailEnd/>
              </a:ln>
            </p:spPr>
            <p:txBody>
              <a:bodyPr wrap="none" tIns="91440" bIns="91440" anchor="ctr"/>
              <a:lstStyle/>
              <a:p>
                <a:endParaRPr lang="de-DE"/>
              </a:p>
            </p:txBody>
          </p:sp>
        </p:grpSp>
      </p:grpSp>
      <p:pic>
        <p:nvPicPr>
          <p:cNvPr id="18" name="Picture 16" descr="logo,property=default"/>
          <p:cNvPicPr>
            <a:picLocks noChangeAspect="1" noChangeArrowheads="1"/>
          </p:cNvPicPr>
          <p:nvPr/>
        </p:nvPicPr>
        <p:blipFill>
          <a:blip r:embed="rId3" cstate="print">
            <a:grayscl/>
          </a:blip>
          <a:srcRect/>
          <a:stretch>
            <a:fillRect/>
          </a:stretch>
        </p:blipFill>
        <p:spPr bwMode="auto">
          <a:xfrm>
            <a:off x="736249" y="2841539"/>
            <a:ext cx="1028700" cy="346075"/>
          </a:xfrm>
          <a:prstGeom prst="rect">
            <a:avLst/>
          </a:prstGeom>
          <a:noFill/>
          <a:ln w="9525">
            <a:noFill/>
            <a:miter lim="800000"/>
            <a:headEnd/>
            <a:tailEnd/>
          </a:ln>
        </p:spPr>
      </p:pic>
      <p:pic>
        <p:nvPicPr>
          <p:cNvPr id="19" name="Picture 2"/>
          <p:cNvPicPr>
            <a:picLocks noChangeAspect="1" noChangeArrowheads="1"/>
          </p:cNvPicPr>
          <p:nvPr/>
        </p:nvPicPr>
        <p:blipFill>
          <a:blip r:embed="rId4" cstate="print"/>
          <a:srcRect t="21078" b="2942"/>
          <a:stretch>
            <a:fillRect/>
          </a:stretch>
        </p:blipFill>
        <p:spPr bwMode="auto">
          <a:xfrm>
            <a:off x="2580764" y="4269332"/>
            <a:ext cx="1499095" cy="273365"/>
          </a:xfrm>
          <a:prstGeom prst="rect">
            <a:avLst/>
          </a:prstGeom>
          <a:noFill/>
          <a:ln w="9525">
            <a:noFill/>
            <a:miter lim="800000"/>
            <a:headEnd/>
            <a:tailEnd/>
          </a:ln>
        </p:spPr>
      </p:pic>
      <p:pic>
        <p:nvPicPr>
          <p:cNvPr id="21" name="Picture 18" descr="pwc.gif"/>
          <p:cNvPicPr>
            <a:picLocks noChangeAspect="1"/>
          </p:cNvPicPr>
          <p:nvPr/>
        </p:nvPicPr>
        <p:blipFill>
          <a:blip r:embed="rId5" cstate="print"/>
          <a:srcRect/>
          <a:stretch>
            <a:fillRect/>
          </a:stretch>
        </p:blipFill>
        <p:spPr bwMode="auto">
          <a:xfrm>
            <a:off x="1497958" y="2224824"/>
            <a:ext cx="1606550" cy="269875"/>
          </a:xfrm>
          <a:prstGeom prst="rect">
            <a:avLst/>
          </a:prstGeom>
          <a:noFill/>
          <a:ln w="9525">
            <a:noFill/>
            <a:miter lim="800000"/>
            <a:headEnd/>
            <a:tailEnd/>
          </a:ln>
        </p:spPr>
      </p:pic>
      <p:sp>
        <p:nvSpPr>
          <p:cNvPr id="22" name="Rectangle 31"/>
          <p:cNvSpPr>
            <a:spLocks noChangeArrowheads="1"/>
          </p:cNvSpPr>
          <p:nvPr/>
        </p:nvSpPr>
        <p:spPr bwMode="gray">
          <a:xfrm>
            <a:off x="479304" y="5746736"/>
            <a:ext cx="1828800" cy="274637"/>
          </a:xfrm>
          <a:prstGeom prst="rect">
            <a:avLst/>
          </a:prstGeom>
          <a:noFill/>
          <a:ln w="12700" algn="ctr">
            <a:noFill/>
            <a:miter lim="800000"/>
            <a:headEnd/>
            <a:tailEnd/>
          </a:ln>
        </p:spPr>
        <p:txBody>
          <a:bodyPr wrap="none" lIns="91425" tIns="91425" rIns="91425" bIns="91425" anchor="ctr"/>
          <a:lstStyle/>
          <a:p>
            <a:pPr marL="244433" indent="-244433"/>
            <a:r>
              <a:rPr lang="en-US" b="1" dirty="0"/>
              <a:t>Data Providers</a:t>
            </a:r>
            <a:endParaRPr lang="en-US" dirty="0"/>
          </a:p>
        </p:txBody>
      </p:sp>
      <p:sp>
        <p:nvSpPr>
          <p:cNvPr id="23" name="Rectangle 32"/>
          <p:cNvSpPr>
            <a:spLocks noChangeArrowheads="1"/>
          </p:cNvSpPr>
          <p:nvPr/>
        </p:nvSpPr>
        <p:spPr bwMode="gray">
          <a:xfrm>
            <a:off x="2180436" y="1330705"/>
            <a:ext cx="4787900" cy="274637"/>
          </a:xfrm>
          <a:prstGeom prst="rect">
            <a:avLst/>
          </a:prstGeom>
          <a:noFill/>
          <a:ln w="12700" algn="ctr">
            <a:noFill/>
            <a:miter lim="800000"/>
            <a:headEnd/>
            <a:tailEnd/>
          </a:ln>
        </p:spPr>
        <p:txBody>
          <a:bodyPr wrap="none" lIns="91425" tIns="91425" rIns="91425" bIns="91425" anchor="ctr"/>
          <a:lstStyle/>
          <a:p>
            <a:pPr marL="244433" indent="-244433">
              <a:spcBef>
                <a:spcPct val="0"/>
              </a:spcBef>
              <a:buClr>
                <a:srgbClr val="F48B00"/>
              </a:buClr>
            </a:pPr>
            <a:r>
              <a:rPr lang="en-US" b="1" dirty="0"/>
              <a:t>System Integrators and Global Trade Experts</a:t>
            </a:r>
          </a:p>
        </p:txBody>
      </p:sp>
      <p:sp>
        <p:nvSpPr>
          <p:cNvPr id="24" name="Rectangle 33"/>
          <p:cNvSpPr>
            <a:spLocks noChangeArrowheads="1"/>
          </p:cNvSpPr>
          <p:nvPr/>
        </p:nvSpPr>
        <p:spPr bwMode="gray">
          <a:xfrm>
            <a:off x="6092704" y="5651480"/>
            <a:ext cx="2571750" cy="463550"/>
          </a:xfrm>
          <a:prstGeom prst="rect">
            <a:avLst/>
          </a:prstGeom>
          <a:noFill/>
          <a:ln w="12700" algn="ctr">
            <a:noFill/>
            <a:miter lim="800000"/>
            <a:headEnd/>
            <a:tailEnd/>
          </a:ln>
        </p:spPr>
        <p:txBody>
          <a:bodyPr wrap="none" lIns="91425" tIns="91425" rIns="91425" bIns="91425" anchor="ctr"/>
          <a:lstStyle/>
          <a:p>
            <a:pPr marL="244433" indent="-244433" algn="r">
              <a:lnSpc>
                <a:spcPct val="90000"/>
              </a:lnSpc>
              <a:spcBef>
                <a:spcPct val="40000"/>
              </a:spcBef>
            </a:pPr>
            <a:r>
              <a:rPr lang="en-US" b="1" dirty="0"/>
              <a:t>Technology Partners</a:t>
            </a:r>
          </a:p>
        </p:txBody>
      </p:sp>
      <p:pic>
        <p:nvPicPr>
          <p:cNvPr id="25" name="Picture 39" descr="fedex_logo"/>
          <p:cNvPicPr>
            <a:picLocks noChangeAspect="1" noChangeArrowheads="1"/>
          </p:cNvPicPr>
          <p:nvPr/>
        </p:nvPicPr>
        <p:blipFill>
          <a:blip r:embed="rId6" cstate="print">
            <a:clrChange>
              <a:clrFrom>
                <a:srgbClr val="FFFFFF"/>
              </a:clrFrom>
              <a:clrTo>
                <a:srgbClr val="FFFFFF">
                  <a:alpha val="0"/>
                </a:srgbClr>
              </a:clrTo>
            </a:clrChange>
          </a:blip>
          <a:srcRect t="9305" b="31902"/>
          <a:stretch>
            <a:fillRect/>
          </a:stretch>
        </p:blipFill>
        <p:spPr bwMode="auto">
          <a:xfrm>
            <a:off x="1449663" y="4405148"/>
            <a:ext cx="1034965" cy="304974"/>
          </a:xfrm>
          <a:prstGeom prst="rect">
            <a:avLst/>
          </a:prstGeom>
          <a:noFill/>
          <a:ln w="9525">
            <a:noFill/>
            <a:miter lim="800000"/>
            <a:headEnd/>
            <a:tailEnd/>
          </a:ln>
        </p:spPr>
      </p:pic>
      <p:pic>
        <p:nvPicPr>
          <p:cNvPr id="26" name="Picture 41" descr="logo_bundesanzeiger"/>
          <p:cNvPicPr>
            <a:picLocks noChangeAspect="1" noChangeArrowheads="1"/>
          </p:cNvPicPr>
          <p:nvPr/>
        </p:nvPicPr>
        <p:blipFill>
          <a:blip r:embed="rId7" cstate="print">
            <a:clrChange>
              <a:clrFrom>
                <a:srgbClr val="FEFEFE"/>
              </a:clrFrom>
              <a:clrTo>
                <a:srgbClr val="FEFEFE">
                  <a:alpha val="0"/>
                </a:srgbClr>
              </a:clrTo>
            </a:clrChange>
            <a:lum bright="-6000"/>
          </a:blip>
          <a:srcRect/>
          <a:stretch>
            <a:fillRect/>
          </a:stretch>
        </p:blipFill>
        <p:spPr bwMode="auto">
          <a:xfrm>
            <a:off x="587434" y="4816853"/>
            <a:ext cx="1575903" cy="431755"/>
          </a:xfrm>
          <a:prstGeom prst="rect">
            <a:avLst/>
          </a:prstGeom>
          <a:noFill/>
          <a:ln w="9525">
            <a:noFill/>
            <a:miter lim="800000"/>
            <a:headEnd/>
            <a:tailEnd/>
          </a:ln>
        </p:spPr>
      </p:pic>
      <p:pic>
        <p:nvPicPr>
          <p:cNvPr id="27" name="Picture 7"/>
          <p:cNvPicPr>
            <a:picLocks noChangeAspect="1" noChangeArrowheads="1"/>
          </p:cNvPicPr>
          <p:nvPr/>
        </p:nvPicPr>
        <p:blipFill>
          <a:blip r:embed="rId8" cstate="print">
            <a:clrChange>
              <a:clrFrom>
                <a:srgbClr val="FEFEFE"/>
              </a:clrFrom>
              <a:clrTo>
                <a:srgbClr val="FEFEFE">
                  <a:alpha val="0"/>
                </a:srgbClr>
              </a:clrTo>
            </a:clrChange>
          </a:blip>
          <a:srcRect/>
          <a:stretch>
            <a:fillRect/>
          </a:stretch>
        </p:blipFill>
        <p:spPr bwMode="auto">
          <a:xfrm>
            <a:off x="4112050" y="1656486"/>
            <a:ext cx="4411663" cy="1162050"/>
          </a:xfrm>
          <a:prstGeom prst="rect">
            <a:avLst/>
          </a:prstGeom>
          <a:noFill/>
          <a:ln w="12700" algn="ctr">
            <a:noFill/>
            <a:miter lim="800000"/>
            <a:headEnd/>
            <a:tailEnd/>
          </a:ln>
        </p:spPr>
      </p:pic>
      <p:pic>
        <p:nvPicPr>
          <p:cNvPr id="28" name="Picture 43" descr="logo"/>
          <p:cNvPicPr>
            <a:picLocks noChangeAspect="1" noChangeArrowheads="1"/>
          </p:cNvPicPr>
          <p:nvPr/>
        </p:nvPicPr>
        <p:blipFill>
          <a:blip r:embed="rId9" cstate="print">
            <a:clrChange>
              <a:clrFrom>
                <a:srgbClr val="FFFFFF"/>
              </a:clrFrom>
              <a:clrTo>
                <a:srgbClr val="FFFFFF">
                  <a:alpha val="0"/>
                </a:srgbClr>
              </a:clrTo>
            </a:clrChange>
          </a:blip>
          <a:srcRect t="26500" b="27834"/>
          <a:stretch>
            <a:fillRect/>
          </a:stretch>
        </p:blipFill>
        <p:spPr bwMode="auto">
          <a:xfrm>
            <a:off x="1643078" y="1761898"/>
            <a:ext cx="1208506" cy="317205"/>
          </a:xfrm>
          <a:prstGeom prst="rect">
            <a:avLst/>
          </a:prstGeom>
          <a:noFill/>
          <a:ln w="9525">
            <a:noFill/>
            <a:miter lim="800000"/>
            <a:headEnd/>
            <a:tailEnd/>
          </a:ln>
        </p:spPr>
      </p:pic>
      <p:pic>
        <p:nvPicPr>
          <p:cNvPr id="30" name="Picture 35" descr="seeburger_logo"/>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5905271" y="4776771"/>
            <a:ext cx="1248142" cy="520059"/>
          </a:xfrm>
          <a:prstGeom prst="rect">
            <a:avLst/>
          </a:prstGeom>
          <a:noFill/>
          <a:ln w="9525">
            <a:noFill/>
            <a:miter lim="800000"/>
            <a:headEnd/>
            <a:tailEnd/>
          </a:ln>
        </p:spPr>
      </p:pic>
      <p:pic>
        <p:nvPicPr>
          <p:cNvPr id="31" name="Picture 37" descr="adobe-logo"/>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068112" y="4586383"/>
            <a:ext cx="596711" cy="692150"/>
          </a:xfrm>
          <a:prstGeom prst="rect">
            <a:avLst/>
          </a:prstGeom>
          <a:noFill/>
          <a:ln w="9525">
            <a:noFill/>
            <a:miter lim="800000"/>
            <a:headEnd/>
            <a:tailEnd/>
          </a:ln>
        </p:spPr>
      </p:pic>
      <p:pic>
        <p:nvPicPr>
          <p:cNvPr id="32" name="Picture 7"/>
          <p:cNvPicPr>
            <a:picLocks noChangeAspect="1" noChangeArrowheads="1"/>
          </p:cNvPicPr>
          <p:nvPr/>
        </p:nvPicPr>
        <p:blipFill>
          <a:blip r:embed="rId12" cstate="print">
            <a:clrChange>
              <a:clrFrom>
                <a:srgbClr val="FEFEFE"/>
              </a:clrFrom>
              <a:clrTo>
                <a:srgbClr val="FEFEFE">
                  <a:alpha val="0"/>
                </a:srgbClr>
              </a:clrTo>
            </a:clrChange>
          </a:blip>
          <a:srcRect l="-7848"/>
          <a:stretch>
            <a:fillRect/>
          </a:stretch>
        </p:blipFill>
        <p:spPr bwMode="auto">
          <a:xfrm>
            <a:off x="3529441" y="2115598"/>
            <a:ext cx="1133475" cy="407987"/>
          </a:xfrm>
          <a:prstGeom prst="rect">
            <a:avLst/>
          </a:prstGeom>
          <a:noFill/>
          <a:ln w="12700" algn="ctr">
            <a:noFill/>
            <a:miter lim="800000"/>
            <a:headEnd/>
            <a:tailEnd/>
          </a:ln>
        </p:spPr>
      </p:pic>
      <p:pic>
        <p:nvPicPr>
          <p:cNvPr id="33" name="Picture 28" descr="SAP logo"/>
          <p:cNvPicPr>
            <a:picLocks noChangeAspect="1" noChangeArrowheads="1"/>
          </p:cNvPicPr>
          <p:nvPr/>
        </p:nvPicPr>
        <p:blipFill>
          <a:blip r:embed="rId13" cstate="print"/>
          <a:srcRect/>
          <a:stretch>
            <a:fillRect/>
          </a:stretch>
        </p:blipFill>
        <p:spPr bwMode="auto">
          <a:xfrm>
            <a:off x="4062333" y="3599890"/>
            <a:ext cx="1285875" cy="639762"/>
          </a:xfrm>
          <a:prstGeom prst="rect">
            <a:avLst/>
          </a:prstGeom>
          <a:noFill/>
          <a:ln w="9525">
            <a:noFill/>
            <a:miter lim="800000"/>
            <a:headEnd/>
            <a:tailEnd/>
          </a:ln>
        </p:spPr>
      </p:pic>
      <p:pic>
        <p:nvPicPr>
          <p:cNvPr id="37" name="Picture 34"/>
          <p:cNvPicPr>
            <a:picLocks noChangeAspect="1" noChangeArrowheads="1"/>
          </p:cNvPicPr>
          <p:nvPr/>
        </p:nvPicPr>
        <p:blipFill>
          <a:blip r:embed="rId14" cstate="print"/>
          <a:srcRect/>
          <a:stretch>
            <a:fillRect/>
          </a:stretch>
        </p:blipFill>
        <p:spPr bwMode="gray">
          <a:xfrm>
            <a:off x="4693513" y="2836719"/>
            <a:ext cx="967126" cy="441747"/>
          </a:xfrm>
          <a:prstGeom prst="rect">
            <a:avLst/>
          </a:prstGeom>
          <a:noFill/>
          <a:ln w="12700" algn="ctr">
            <a:noFill/>
            <a:miter lim="800000"/>
            <a:headEnd/>
            <a:tailEnd/>
          </a:ln>
        </p:spPr>
      </p:pic>
      <p:pic>
        <p:nvPicPr>
          <p:cNvPr id="73730" name="Picture 2"/>
          <p:cNvPicPr>
            <a:picLocks noChangeAspect="1" noChangeArrowheads="1"/>
          </p:cNvPicPr>
          <p:nvPr/>
        </p:nvPicPr>
        <p:blipFill>
          <a:blip r:embed="rId15" cstate="print"/>
          <a:srcRect/>
          <a:stretch>
            <a:fillRect/>
          </a:stretch>
        </p:blipFill>
        <p:spPr bwMode="auto">
          <a:xfrm>
            <a:off x="767386" y="5381458"/>
            <a:ext cx="1435319" cy="215298"/>
          </a:xfrm>
          <a:prstGeom prst="rect">
            <a:avLst/>
          </a:prstGeom>
          <a:noFill/>
          <a:ln w="9525">
            <a:noFill/>
            <a:miter lim="800000"/>
            <a:headEnd/>
            <a:tailEnd/>
          </a:ln>
        </p:spPr>
      </p:pic>
      <p:pic>
        <p:nvPicPr>
          <p:cNvPr id="73731" name="Picture 3"/>
          <p:cNvPicPr>
            <a:picLocks noChangeAspect="1" noChangeArrowheads="1"/>
          </p:cNvPicPr>
          <p:nvPr/>
        </p:nvPicPr>
        <p:blipFill>
          <a:blip r:embed="rId16" cstate="print"/>
          <a:srcRect/>
          <a:stretch>
            <a:fillRect/>
          </a:stretch>
        </p:blipFill>
        <p:spPr bwMode="auto">
          <a:xfrm>
            <a:off x="2171741" y="4798383"/>
            <a:ext cx="692203" cy="179912"/>
          </a:xfrm>
          <a:prstGeom prst="rect">
            <a:avLst/>
          </a:prstGeom>
          <a:noFill/>
          <a:ln w="9525">
            <a:noFill/>
            <a:miter lim="800000"/>
            <a:headEnd/>
            <a:tailEnd/>
          </a:ln>
        </p:spPr>
      </p:pic>
      <p:pic>
        <p:nvPicPr>
          <p:cNvPr id="73732" name="Picture 4"/>
          <p:cNvPicPr>
            <a:picLocks noChangeAspect="1" noChangeArrowheads="1"/>
          </p:cNvPicPr>
          <p:nvPr/>
        </p:nvPicPr>
        <p:blipFill>
          <a:blip r:embed="rId17" cstate="print"/>
          <a:srcRect/>
          <a:stretch>
            <a:fillRect/>
          </a:stretch>
        </p:blipFill>
        <p:spPr bwMode="auto">
          <a:xfrm>
            <a:off x="2775372" y="5262540"/>
            <a:ext cx="1474956" cy="286797"/>
          </a:xfrm>
          <a:prstGeom prst="rect">
            <a:avLst/>
          </a:prstGeom>
          <a:noFill/>
          <a:ln w="9525">
            <a:noFill/>
            <a:miter lim="800000"/>
            <a:headEnd/>
            <a:tailEnd/>
          </a:ln>
        </p:spPr>
      </p:pic>
      <p:pic>
        <p:nvPicPr>
          <p:cNvPr id="73733" name="Picture 5"/>
          <p:cNvPicPr>
            <a:picLocks noChangeAspect="1" noChangeArrowheads="1"/>
          </p:cNvPicPr>
          <p:nvPr/>
        </p:nvPicPr>
        <p:blipFill>
          <a:blip r:embed="rId18" cstate="print"/>
          <a:srcRect/>
          <a:stretch>
            <a:fillRect/>
          </a:stretch>
        </p:blipFill>
        <p:spPr bwMode="auto">
          <a:xfrm>
            <a:off x="677012" y="4431616"/>
            <a:ext cx="586741" cy="374300"/>
          </a:xfrm>
          <a:prstGeom prst="rect">
            <a:avLst/>
          </a:prstGeom>
          <a:noFill/>
          <a:ln w="9525">
            <a:noFill/>
            <a:miter lim="800000"/>
            <a:headEnd/>
            <a:tailEnd/>
          </a:ln>
        </p:spPr>
      </p:pic>
      <p:pic>
        <p:nvPicPr>
          <p:cNvPr id="73734" name="Picture 6"/>
          <p:cNvPicPr>
            <a:picLocks noChangeAspect="1" noChangeArrowheads="1"/>
          </p:cNvPicPr>
          <p:nvPr/>
        </p:nvPicPr>
        <p:blipFill>
          <a:blip r:embed="rId19" cstate="print"/>
          <a:srcRect/>
          <a:stretch>
            <a:fillRect/>
          </a:stretch>
        </p:blipFill>
        <p:spPr bwMode="auto">
          <a:xfrm>
            <a:off x="4974762" y="2171183"/>
            <a:ext cx="828335" cy="310095"/>
          </a:xfrm>
          <a:prstGeom prst="rect">
            <a:avLst/>
          </a:prstGeom>
          <a:noFill/>
          <a:ln w="9525">
            <a:noFill/>
            <a:miter lim="800000"/>
            <a:headEnd/>
            <a:tailEnd/>
          </a:ln>
        </p:spPr>
      </p:pic>
      <p:pic>
        <p:nvPicPr>
          <p:cNvPr id="73735" name="Picture 7"/>
          <p:cNvPicPr>
            <a:picLocks noChangeAspect="1" noChangeArrowheads="1"/>
          </p:cNvPicPr>
          <p:nvPr/>
        </p:nvPicPr>
        <p:blipFill>
          <a:blip r:embed="rId20" cstate="print"/>
          <a:srcRect/>
          <a:stretch>
            <a:fillRect/>
          </a:stretch>
        </p:blipFill>
        <p:spPr bwMode="auto">
          <a:xfrm>
            <a:off x="3133494" y="1785037"/>
            <a:ext cx="840214" cy="266943"/>
          </a:xfrm>
          <a:prstGeom prst="rect">
            <a:avLst/>
          </a:prstGeom>
          <a:noFill/>
          <a:ln w="9525">
            <a:noFill/>
            <a:miter lim="800000"/>
            <a:headEnd/>
            <a:tailEnd/>
          </a:ln>
        </p:spPr>
      </p:pic>
      <p:pic>
        <p:nvPicPr>
          <p:cNvPr id="41" name="Picture 13" descr="186_logo-huebner-edv-140_inet_veranst"/>
          <p:cNvPicPr>
            <a:picLocks noChangeAspect="1" noChangeArrowheads="1"/>
          </p:cNvPicPr>
          <p:nvPr/>
        </p:nvPicPr>
        <p:blipFill>
          <a:blip r:embed="rId21" cstate="print"/>
          <a:srcRect/>
          <a:stretch>
            <a:fillRect/>
          </a:stretch>
        </p:blipFill>
        <p:spPr bwMode="auto">
          <a:xfrm>
            <a:off x="3883529" y="2955073"/>
            <a:ext cx="704379" cy="410198"/>
          </a:xfrm>
          <a:prstGeom prst="rect">
            <a:avLst/>
          </a:prstGeom>
          <a:noFill/>
          <a:ln w="9525">
            <a:noFill/>
            <a:miter lim="800000"/>
            <a:headEnd/>
            <a:tailEnd/>
          </a:ln>
        </p:spPr>
      </p:pic>
      <p:pic>
        <p:nvPicPr>
          <p:cNvPr id="42" name="Picture 92" descr="orbis.JPG"/>
          <p:cNvPicPr>
            <a:picLocks noChangeAspect="1"/>
          </p:cNvPicPr>
          <p:nvPr/>
        </p:nvPicPr>
        <p:blipFill>
          <a:blip r:embed="rId22" cstate="print"/>
          <a:srcRect/>
          <a:stretch>
            <a:fillRect/>
          </a:stretch>
        </p:blipFill>
        <p:spPr bwMode="auto">
          <a:xfrm>
            <a:off x="1968974" y="3178102"/>
            <a:ext cx="962751" cy="501805"/>
          </a:xfrm>
          <a:prstGeom prst="rect">
            <a:avLst/>
          </a:prstGeom>
          <a:noFill/>
          <a:ln w="9525">
            <a:noFill/>
            <a:miter lim="800000"/>
            <a:headEnd/>
            <a:tailEnd/>
          </a:ln>
        </p:spPr>
      </p:pic>
      <p:pic>
        <p:nvPicPr>
          <p:cNvPr id="43" name="Picture 15"/>
          <p:cNvPicPr>
            <a:picLocks noChangeAspect="1" noChangeArrowheads="1"/>
          </p:cNvPicPr>
          <p:nvPr/>
        </p:nvPicPr>
        <p:blipFill>
          <a:blip r:embed="rId23" cstate="print"/>
          <a:srcRect/>
          <a:stretch>
            <a:fillRect/>
          </a:stretch>
        </p:blipFill>
        <p:spPr bwMode="auto">
          <a:xfrm>
            <a:off x="2998985" y="3267470"/>
            <a:ext cx="799180" cy="380030"/>
          </a:xfrm>
          <a:prstGeom prst="rect">
            <a:avLst/>
          </a:prstGeom>
          <a:noFill/>
          <a:ln w="12700" algn="ctr">
            <a:noFill/>
            <a:miter lim="800000"/>
            <a:headEnd/>
            <a:tailEnd/>
          </a:ln>
        </p:spPr>
      </p:pic>
      <p:pic>
        <p:nvPicPr>
          <p:cNvPr id="45" name="Picture 19" descr="bayerbs">
            <a:hlinkClick r:id="rId24"/>
          </p:cNvPr>
          <p:cNvPicPr>
            <a:picLocks noChangeAspect="1" noChangeArrowheads="1"/>
          </p:cNvPicPr>
          <p:nvPr/>
        </p:nvPicPr>
        <p:blipFill>
          <a:blip r:embed="rId25" cstate="print"/>
          <a:srcRect/>
          <a:stretch>
            <a:fillRect/>
          </a:stretch>
        </p:blipFill>
        <p:spPr bwMode="auto">
          <a:xfrm>
            <a:off x="2551666" y="2508364"/>
            <a:ext cx="1515012" cy="296503"/>
          </a:xfrm>
          <a:prstGeom prst="rect">
            <a:avLst/>
          </a:prstGeom>
          <a:noFill/>
          <a:ln w="9525">
            <a:noFill/>
            <a:miter lim="800000"/>
            <a:headEnd/>
            <a:tailEnd/>
          </a:ln>
        </p:spPr>
      </p:pic>
      <p:pic>
        <p:nvPicPr>
          <p:cNvPr id="47" name="Picture 4" descr="Lodestone">
            <a:hlinkClick r:id="rId26"/>
          </p:cNvPr>
          <p:cNvPicPr>
            <a:picLocks noChangeAspect="1" noChangeArrowheads="1"/>
          </p:cNvPicPr>
          <p:nvPr/>
        </p:nvPicPr>
        <p:blipFill>
          <a:blip r:embed="rId27" cstate="print"/>
          <a:srcRect t="36942" r="11938"/>
          <a:stretch>
            <a:fillRect/>
          </a:stretch>
        </p:blipFill>
        <p:spPr bwMode="auto">
          <a:xfrm>
            <a:off x="4031182" y="1815011"/>
            <a:ext cx="953415" cy="203360"/>
          </a:xfrm>
          <a:prstGeom prst="rect">
            <a:avLst/>
          </a:prstGeom>
          <a:noFill/>
        </p:spPr>
      </p:pic>
      <p:pic>
        <p:nvPicPr>
          <p:cNvPr id="48" name="Picture 18" descr="cbs">
            <a:hlinkClick r:id="rId28"/>
          </p:cNvPr>
          <p:cNvPicPr>
            <a:picLocks noChangeAspect="1" noChangeArrowheads="1"/>
          </p:cNvPicPr>
          <p:nvPr/>
        </p:nvPicPr>
        <p:blipFill>
          <a:blip r:embed="rId29" cstate="print"/>
          <a:srcRect/>
          <a:stretch>
            <a:fillRect/>
          </a:stretch>
        </p:blipFill>
        <p:spPr bwMode="auto">
          <a:xfrm>
            <a:off x="6730020" y="3146965"/>
            <a:ext cx="763600" cy="521793"/>
          </a:xfrm>
          <a:prstGeom prst="rect">
            <a:avLst/>
          </a:prstGeom>
          <a:noFill/>
          <a:ln w="9525">
            <a:noFill/>
            <a:miter lim="800000"/>
            <a:headEnd/>
            <a:tailEnd/>
          </a:ln>
        </p:spPr>
      </p:pic>
      <p:pic>
        <p:nvPicPr>
          <p:cNvPr id="49" name="Picture 11"/>
          <p:cNvPicPr>
            <a:picLocks noChangeAspect="1" noChangeArrowheads="1"/>
          </p:cNvPicPr>
          <p:nvPr/>
        </p:nvPicPr>
        <p:blipFill>
          <a:blip r:embed="rId30" cstate="print"/>
          <a:srcRect/>
          <a:stretch>
            <a:fillRect/>
          </a:stretch>
        </p:blipFill>
        <p:spPr bwMode="auto">
          <a:xfrm>
            <a:off x="669077" y="3314319"/>
            <a:ext cx="992459" cy="290784"/>
          </a:xfrm>
          <a:prstGeom prst="rect">
            <a:avLst/>
          </a:prstGeom>
          <a:noFill/>
          <a:ln w="9525">
            <a:noFill/>
            <a:miter lim="800000"/>
            <a:headEnd/>
            <a:tailEnd/>
          </a:ln>
        </p:spPr>
      </p:pic>
      <p:pic>
        <p:nvPicPr>
          <p:cNvPr id="50" name="Picture 8" descr="Logo FIT">
            <a:hlinkClick r:id="rId31" tooltip="Home"/>
          </p:cNvPr>
          <p:cNvPicPr>
            <a:picLocks noChangeAspect="1" noChangeArrowheads="1"/>
          </p:cNvPicPr>
          <p:nvPr/>
        </p:nvPicPr>
        <p:blipFill>
          <a:blip r:embed="rId32" cstate="print"/>
          <a:srcRect/>
          <a:stretch>
            <a:fillRect/>
          </a:stretch>
        </p:blipFill>
        <p:spPr bwMode="auto">
          <a:xfrm>
            <a:off x="2002761" y="2854719"/>
            <a:ext cx="897345" cy="356839"/>
          </a:xfrm>
          <a:prstGeom prst="rect">
            <a:avLst/>
          </a:prstGeom>
          <a:noFill/>
        </p:spPr>
      </p:pic>
      <p:pic>
        <p:nvPicPr>
          <p:cNvPr id="51" name="Picture 12"/>
          <p:cNvPicPr>
            <a:picLocks noChangeAspect="1" noChangeArrowheads="1"/>
          </p:cNvPicPr>
          <p:nvPr/>
        </p:nvPicPr>
        <p:blipFill>
          <a:blip r:embed="rId33" cstate="print"/>
          <a:srcRect/>
          <a:stretch>
            <a:fillRect/>
          </a:stretch>
        </p:blipFill>
        <p:spPr bwMode="auto">
          <a:xfrm>
            <a:off x="7037626" y="2907768"/>
            <a:ext cx="1380958" cy="324442"/>
          </a:xfrm>
          <a:prstGeom prst="rect">
            <a:avLst/>
          </a:prstGeom>
          <a:noFill/>
          <a:ln w="9525">
            <a:noFill/>
            <a:miter lim="800000"/>
            <a:headEnd/>
            <a:tailEnd/>
          </a:ln>
        </p:spPr>
      </p:pic>
      <p:pic>
        <p:nvPicPr>
          <p:cNvPr id="10" name="Picture 2"/>
          <p:cNvPicPr>
            <a:picLocks noChangeAspect="1" noChangeArrowheads="1"/>
          </p:cNvPicPr>
          <p:nvPr/>
        </p:nvPicPr>
        <p:blipFill>
          <a:blip r:embed="rId34" cstate="print"/>
          <a:srcRect/>
          <a:stretch>
            <a:fillRect/>
          </a:stretch>
        </p:blipFill>
        <p:spPr bwMode="auto">
          <a:xfrm>
            <a:off x="7529178" y="3289611"/>
            <a:ext cx="988741" cy="312234"/>
          </a:xfrm>
          <a:prstGeom prst="rect">
            <a:avLst/>
          </a:prstGeom>
          <a:noFill/>
          <a:ln w="9525">
            <a:noFill/>
            <a:miter lim="800000"/>
            <a:headEnd/>
            <a:tailEnd/>
          </a:ln>
        </p:spPr>
      </p:pic>
      <p:pic>
        <p:nvPicPr>
          <p:cNvPr id="11" name="Picture 3"/>
          <p:cNvPicPr>
            <a:picLocks noChangeAspect="1" noChangeArrowheads="1"/>
          </p:cNvPicPr>
          <p:nvPr/>
        </p:nvPicPr>
        <p:blipFill>
          <a:blip r:embed="rId35" cstate="print"/>
          <a:srcRect/>
          <a:stretch>
            <a:fillRect/>
          </a:stretch>
        </p:blipFill>
        <p:spPr bwMode="auto">
          <a:xfrm>
            <a:off x="5609066" y="2933627"/>
            <a:ext cx="1368255" cy="212079"/>
          </a:xfrm>
          <a:prstGeom prst="rect">
            <a:avLst/>
          </a:prstGeom>
          <a:noFill/>
          <a:ln w="9525">
            <a:noFill/>
            <a:miter lim="800000"/>
            <a:headEnd/>
            <a:tailEnd/>
          </a:ln>
        </p:spPr>
      </p:pic>
      <p:pic>
        <p:nvPicPr>
          <p:cNvPr id="12" name="Picture 4"/>
          <p:cNvPicPr>
            <a:picLocks noChangeAspect="1" noChangeArrowheads="1"/>
          </p:cNvPicPr>
          <p:nvPr/>
        </p:nvPicPr>
        <p:blipFill>
          <a:blip r:embed="rId36" cstate="print"/>
          <a:srcRect/>
          <a:stretch>
            <a:fillRect/>
          </a:stretch>
        </p:blipFill>
        <p:spPr bwMode="auto">
          <a:xfrm>
            <a:off x="5564463" y="3312843"/>
            <a:ext cx="1044869" cy="286826"/>
          </a:xfrm>
          <a:prstGeom prst="rect">
            <a:avLst/>
          </a:prstGeom>
          <a:noFill/>
          <a:ln w="9525">
            <a:noFill/>
            <a:miter lim="800000"/>
            <a:headEnd/>
            <a:tailEnd/>
          </a:ln>
        </p:spPr>
      </p:pic>
      <p:grpSp>
        <p:nvGrpSpPr>
          <p:cNvPr id="17" name="Gruppieren 46"/>
          <p:cNvGrpSpPr/>
          <p:nvPr/>
        </p:nvGrpSpPr>
        <p:grpSpPr>
          <a:xfrm>
            <a:off x="630194" y="1728442"/>
            <a:ext cx="919829" cy="580462"/>
            <a:chOff x="3198814" y="1349375"/>
            <a:chExt cx="1398441" cy="749878"/>
          </a:xfrm>
        </p:grpSpPr>
        <p:pic>
          <p:nvPicPr>
            <p:cNvPr id="53" name="Picture 31"/>
            <p:cNvPicPr>
              <a:picLocks noChangeAspect="1" noChangeArrowheads="1"/>
            </p:cNvPicPr>
            <p:nvPr/>
          </p:nvPicPr>
          <p:blipFill>
            <a:blip r:embed="rId37" cstate="print"/>
            <a:srcRect/>
            <a:stretch>
              <a:fillRect/>
            </a:stretch>
          </p:blipFill>
          <p:spPr bwMode="gray">
            <a:xfrm>
              <a:off x="3230563" y="1349375"/>
              <a:ext cx="1106487" cy="509588"/>
            </a:xfrm>
            <a:prstGeom prst="rect">
              <a:avLst/>
            </a:prstGeom>
            <a:noFill/>
            <a:ln w="12700">
              <a:noFill/>
              <a:miter lim="800000"/>
              <a:headEnd/>
              <a:tailEnd/>
            </a:ln>
          </p:spPr>
        </p:pic>
        <p:sp>
          <p:nvSpPr>
            <p:cNvPr id="54" name="Text Box 32"/>
            <p:cNvSpPr txBox="1">
              <a:spLocks noChangeArrowheads="1"/>
            </p:cNvSpPr>
            <p:nvPr/>
          </p:nvSpPr>
          <p:spPr bwMode="white">
            <a:xfrm>
              <a:off x="3198814" y="1778351"/>
              <a:ext cx="1398441" cy="320902"/>
            </a:xfrm>
            <a:prstGeom prst="rect">
              <a:avLst/>
            </a:prstGeom>
            <a:noFill/>
            <a:ln w="9525" algn="ctr">
              <a:noFill/>
              <a:miter lim="800000"/>
              <a:headEnd/>
              <a:tailEnd type="none" w="sm" len="lg"/>
            </a:ln>
          </p:spPr>
          <p:txBody>
            <a:bodyPr wrap="square" lIns="90000" tIns="46800" rIns="90000" bIns="46800">
              <a:spAutoFit/>
            </a:bodyPr>
            <a:lstStyle/>
            <a:p>
              <a:pPr marL="244433" indent="-244433">
                <a:spcBef>
                  <a:spcPct val="50000"/>
                </a:spcBef>
                <a:buClr>
                  <a:schemeClr val="accent1"/>
                </a:buClr>
                <a:buSzPct val="80000"/>
              </a:pPr>
              <a:r>
                <a:rPr lang="de-DE" sz="1000" b="1" dirty="0">
                  <a:solidFill>
                    <a:schemeClr val="accent2"/>
                  </a:solidFill>
                </a:rPr>
                <a:t>Consulting</a:t>
              </a:r>
              <a:endParaRPr lang="en-US" sz="1000" b="1" dirty="0">
                <a:solidFill>
                  <a:schemeClr val="accent2"/>
                </a:solidFill>
              </a:endParaRPr>
            </a:p>
          </p:txBody>
        </p:sp>
      </p:grpSp>
      <p:pic>
        <p:nvPicPr>
          <p:cNvPr id="57" name="Picture 3"/>
          <p:cNvPicPr>
            <a:picLocks noChangeAspect="1" noChangeArrowheads="1"/>
          </p:cNvPicPr>
          <p:nvPr/>
        </p:nvPicPr>
        <p:blipFill>
          <a:blip r:embed="rId38" cstate="print"/>
          <a:srcRect/>
          <a:stretch>
            <a:fillRect/>
          </a:stretch>
        </p:blipFill>
        <p:spPr bwMode="auto">
          <a:xfrm>
            <a:off x="7870717" y="2286429"/>
            <a:ext cx="665163" cy="370055"/>
          </a:xfrm>
          <a:prstGeom prst="rect">
            <a:avLst/>
          </a:prstGeom>
          <a:noFill/>
          <a:ln w="9525">
            <a:noFill/>
            <a:miter lim="800000"/>
            <a:headEnd/>
            <a:tailEnd/>
          </a:ln>
        </p:spPr>
      </p:pic>
      <p:pic>
        <p:nvPicPr>
          <p:cNvPr id="58" name="Picture 45" descr="allforone Home">
            <a:hlinkClick r:id="rId39"/>
          </p:cNvPr>
          <p:cNvPicPr>
            <a:picLocks noChangeAspect="1" noChangeArrowheads="1"/>
          </p:cNvPicPr>
          <p:nvPr/>
        </p:nvPicPr>
        <p:blipFill>
          <a:blip r:embed="rId40" cstate="print"/>
          <a:srcRect/>
          <a:stretch>
            <a:fillRect/>
          </a:stretch>
        </p:blipFill>
        <p:spPr bwMode="auto">
          <a:xfrm>
            <a:off x="719720" y="2453274"/>
            <a:ext cx="1604963" cy="314225"/>
          </a:xfrm>
          <a:prstGeom prst="rect">
            <a:avLst/>
          </a:prstGeom>
          <a:noFill/>
        </p:spPr>
      </p:pic>
      <p:pic>
        <p:nvPicPr>
          <p:cNvPr id="63" name="Picture 30" descr="TMSlogo"/>
          <p:cNvPicPr>
            <a:picLocks noChangeAspect="1" noChangeArrowheads="1"/>
          </p:cNvPicPr>
          <p:nvPr/>
        </p:nvPicPr>
        <p:blipFill>
          <a:blip r:embed="rId41" cstate="print"/>
          <a:srcRect/>
          <a:stretch>
            <a:fillRect/>
          </a:stretch>
        </p:blipFill>
        <p:spPr bwMode="auto">
          <a:xfrm>
            <a:off x="1483111" y="5032202"/>
            <a:ext cx="1282392" cy="328359"/>
          </a:xfrm>
          <a:prstGeom prst="rect">
            <a:avLst/>
          </a:prstGeom>
          <a:noFill/>
          <a:ln w="9525">
            <a:noFill/>
            <a:miter lim="800000"/>
            <a:headEnd/>
            <a:tailEnd/>
          </a:ln>
        </p:spPr>
      </p:pic>
      <p:pic>
        <p:nvPicPr>
          <p:cNvPr id="64" name="Picture 24" descr="logo,property=default"/>
          <p:cNvPicPr>
            <a:picLocks noChangeAspect="1" noChangeArrowheads="1"/>
          </p:cNvPicPr>
          <p:nvPr/>
        </p:nvPicPr>
        <p:blipFill>
          <a:blip r:embed="rId42" cstate="print"/>
          <a:srcRect l="15715" t="17920" r="25510" b="39380"/>
          <a:stretch>
            <a:fillRect/>
          </a:stretch>
        </p:blipFill>
        <p:spPr bwMode="auto">
          <a:xfrm>
            <a:off x="7308928" y="5233987"/>
            <a:ext cx="931824" cy="320278"/>
          </a:xfrm>
          <a:prstGeom prst="rect">
            <a:avLst/>
          </a:prstGeom>
          <a:noFill/>
          <a:ln w="9525">
            <a:noFill/>
            <a:miter lim="800000"/>
            <a:headEnd/>
            <a:tailEnd/>
          </a:ln>
        </p:spPr>
      </p:pic>
      <p:pic>
        <p:nvPicPr>
          <p:cNvPr id="65" name="Picture 25" descr="showimg"/>
          <p:cNvPicPr>
            <a:picLocks noChangeAspect="1" noChangeArrowheads="1"/>
          </p:cNvPicPr>
          <p:nvPr/>
        </p:nvPicPr>
        <p:blipFill>
          <a:blip r:embed="rId43" cstate="print"/>
          <a:srcRect/>
          <a:stretch>
            <a:fillRect/>
          </a:stretch>
        </p:blipFill>
        <p:spPr bwMode="auto">
          <a:xfrm>
            <a:off x="4846331" y="5249144"/>
            <a:ext cx="785034" cy="374002"/>
          </a:xfrm>
          <a:prstGeom prst="rect">
            <a:avLst/>
          </a:prstGeom>
          <a:noFill/>
          <a:ln w="9525">
            <a:noFill/>
            <a:miter lim="800000"/>
            <a:headEnd/>
            <a:tailEnd/>
          </a:ln>
        </p:spPr>
      </p:pic>
      <p:pic>
        <p:nvPicPr>
          <p:cNvPr id="66" name="Picture 26" descr="Itelligence"/>
          <p:cNvPicPr>
            <a:picLocks noChangeAspect="1" noChangeArrowheads="1"/>
          </p:cNvPicPr>
          <p:nvPr/>
        </p:nvPicPr>
        <p:blipFill>
          <a:blip r:embed="rId44" cstate="print"/>
          <a:srcRect/>
          <a:stretch>
            <a:fillRect/>
          </a:stretch>
        </p:blipFill>
        <p:spPr bwMode="auto">
          <a:xfrm>
            <a:off x="6902607" y="4497364"/>
            <a:ext cx="1329241" cy="304075"/>
          </a:xfrm>
          <a:prstGeom prst="rect">
            <a:avLst/>
          </a:prstGeom>
          <a:noFill/>
          <a:ln w="9525">
            <a:noFill/>
            <a:miter lim="800000"/>
            <a:headEnd/>
            <a:tailEnd/>
          </a:ln>
        </p:spPr>
      </p:pic>
      <p:pic>
        <p:nvPicPr>
          <p:cNvPr id="62" name="Picture 61" descr="MKdatalogo_standard.jpg"/>
          <p:cNvPicPr>
            <a:picLocks noChangeAspect="1"/>
          </p:cNvPicPr>
          <p:nvPr/>
        </p:nvPicPr>
        <p:blipFill>
          <a:blip r:embed="rId45" cstate="print"/>
          <a:stretch>
            <a:fillRect/>
          </a:stretch>
        </p:blipFill>
        <p:spPr>
          <a:xfrm>
            <a:off x="2940939" y="4624198"/>
            <a:ext cx="1278636" cy="590244"/>
          </a:xfrm>
          <a:prstGeom prst="rect">
            <a:avLst/>
          </a:prstGeom>
        </p:spPr>
      </p:pic>
    </p:spTree>
    <p:extLst>
      <p:ext uri="{BB962C8B-B14F-4D97-AF65-F5344CB8AC3E}">
        <p14:creationId xmlns:p14="http://schemas.microsoft.com/office/powerpoint/2010/main" val="1202529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4000" y="2444400"/>
            <a:ext cx="8724750" cy="738664"/>
          </a:xfrm>
        </p:spPr>
        <p:txBody>
          <a:bodyPr/>
          <a:lstStyle/>
          <a:p>
            <a:r>
              <a:rPr lang="en-US" sz="4400" dirty="0" smtClean="0"/>
              <a:t>SAP Sybase IQ 16</a:t>
            </a:r>
            <a:endParaRPr lang="en-US" sz="4400"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l="10" r="10"/>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366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otched Right Arrow 12"/>
          <p:cNvSpPr/>
          <p:nvPr/>
        </p:nvSpPr>
        <p:spPr>
          <a:xfrm>
            <a:off x="355327" y="1215763"/>
            <a:ext cx="8464825" cy="1394315"/>
          </a:xfrm>
          <a:prstGeom prst="notchedRightArrow">
            <a:avLst>
              <a:gd name="adj1" fmla="val 60522"/>
              <a:gd name="adj2" fmla="val 50000"/>
            </a:avLst>
          </a:prstGeom>
          <a:ln/>
          <a:effectLst/>
        </p:spPr>
        <p:style>
          <a:lnRef idx="1">
            <a:schemeClr val="accent1"/>
          </a:lnRef>
          <a:fillRef idx="3">
            <a:schemeClr val="accent1"/>
          </a:fillRef>
          <a:effectRef idx="2">
            <a:schemeClr val="accent1"/>
          </a:effectRef>
          <a:fontRef idx="minor">
            <a:schemeClr val="lt1"/>
          </a:fontRef>
        </p:style>
        <p:txBody>
          <a:bodyPr lIns="91410" tIns="45704" rIns="91410" bIns="45704" rtlCol="0" anchor="ctr"/>
          <a:lstStyle/>
          <a:p>
            <a:pPr algn="ctr"/>
            <a:endParaRPr lang="en-US" dirty="0" smtClean="0">
              <a:solidFill>
                <a:srgbClr val="1C1C1C"/>
              </a:solidFill>
            </a:endParaRPr>
          </a:p>
        </p:txBody>
      </p:sp>
      <p:sp>
        <p:nvSpPr>
          <p:cNvPr id="17" name="Oval 16"/>
          <p:cNvSpPr/>
          <p:nvPr/>
        </p:nvSpPr>
        <p:spPr>
          <a:xfrm>
            <a:off x="839580" y="1542177"/>
            <a:ext cx="731520" cy="731520"/>
          </a:xfrm>
          <a:prstGeom prst="ellipse">
            <a:avLst/>
          </a:prstGeom>
          <a:solidFill>
            <a:schemeClr val="accent2"/>
          </a:solidFill>
          <a:ln w="19050">
            <a:solidFill>
              <a:schemeClr val="bg1"/>
            </a:solidFill>
          </a:ln>
          <a:effectLst/>
          <a:scene3d>
            <a:camera prst="isometricTopDown" fov="0">
              <a:rot lat="0" lon="0" rev="0"/>
            </a:camera>
            <a:lightRig rig="balanced" dir="t">
              <a:rot lat="0" lon="0" rev="13800000"/>
            </a:lightRig>
          </a:scene3d>
          <a:sp3d extrusionH="12700" prstMaterial="plastic">
            <a:contourClr>
              <a:schemeClr val="accent4"/>
            </a:contourClr>
          </a:sp3d>
        </p:spPr>
        <p:style>
          <a:lnRef idx="0">
            <a:schemeClr val="accent4"/>
          </a:lnRef>
          <a:fillRef idx="3">
            <a:schemeClr val="accent4"/>
          </a:fillRef>
          <a:effectRef idx="3">
            <a:schemeClr val="accent4"/>
          </a:effectRef>
          <a:fontRef idx="minor">
            <a:schemeClr val="lt1"/>
          </a:fontRef>
        </p:style>
        <p:txBody>
          <a:bodyPr lIns="0" tIns="45704" rIns="0" bIns="45704" rtlCol="0" anchor="ctr"/>
          <a:lstStyle/>
          <a:p>
            <a:pPr algn="ctr"/>
            <a:r>
              <a:rPr lang="en-US" sz="1600" b="1" dirty="0">
                <a:solidFill>
                  <a:srgbClr val="FFFFFF"/>
                </a:solidFill>
              </a:rPr>
              <a:t>v15.0</a:t>
            </a:r>
          </a:p>
        </p:txBody>
      </p:sp>
      <p:cxnSp>
        <p:nvCxnSpPr>
          <p:cNvPr id="23" name="Straight Connector 22"/>
          <p:cNvCxnSpPr/>
          <p:nvPr/>
        </p:nvCxnSpPr>
        <p:spPr>
          <a:xfrm flipH="1">
            <a:off x="1204944" y="2341409"/>
            <a:ext cx="8316" cy="36128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79021" y="1172712"/>
            <a:ext cx="761686" cy="369300"/>
          </a:xfrm>
          <a:prstGeom prst="rect">
            <a:avLst/>
          </a:prstGeom>
        </p:spPr>
        <p:txBody>
          <a:bodyPr wrap="none" lIns="91410" tIns="45704" rIns="91410" bIns="45704">
            <a:spAutoFit/>
          </a:bodyPr>
          <a:lstStyle/>
          <a:p>
            <a:r>
              <a:rPr lang="en-US" b="1" dirty="0" smtClean="0">
                <a:solidFill>
                  <a:schemeClr val="accent1"/>
                </a:solidFill>
              </a:rPr>
              <a:t>2009 </a:t>
            </a:r>
            <a:endParaRPr lang="en-US" dirty="0">
              <a:solidFill>
                <a:schemeClr val="accent1"/>
              </a:solidFill>
            </a:endParaRPr>
          </a:p>
        </p:txBody>
      </p:sp>
      <p:grpSp>
        <p:nvGrpSpPr>
          <p:cNvPr id="55" name="Group 54"/>
          <p:cNvGrpSpPr/>
          <p:nvPr/>
        </p:nvGrpSpPr>
        <p:grpSpPr>
          <a:xfrm>
            <a:off x="788172" y="5850208"/>
            <a:ext cx="6822173" cy="472940"/>
            <a:chOff x="2289551" y="5850208"/>
            <a:chExt cx="6822173" cy="472940"/>
          </a:xfrm>
        </p:grpSpPr>
        <p:sp>
          <p:nvSpPr>
            <p:cNvPr id="47" name="Round Same Side Corner Rectangle 46"/>
            <p:cNvSpPr/>
            <p:nvPr/>
          </p:nvSpPr>
          <p:spPr>
            <a:xfrm rot="5400000">
              <a:off x="5464168" y="2675591"/>
              <a:ext cx="472940" cy="6822173"/>
            </a:xfrm>
            <a:prstGeom prst="round2SameRect">
              <a:avLst>
                <a:gd name="adj1" fmla="val 6094"/>
                <a:gd name="adj2" fmla="val 0"/>
              </a:avLst>
            </a:prstGeom>
            <a:solidFill>
              <a:schemeClr val="accent1">
                <a:lumMod val="40000"/>
                <a:lumOff val="60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smtClean="0">
                <a:solidFill>
                  <a:srgbClr val="1C1C1C"/>
                </a:solidFill>
              </a:endParaRPr>
            </a:p>
          </p:txBody>
        </p:sp>
        <p:sp>
          <p:nvSpPr>
            <p:cNvPr id="48" name="Rectangle 47"/>
            <p:cNvSpPr/>
            <p:nvPr/>
          </p:nvSpPr>
          <p:spPr>
            <a:xfrm>
              <a:off x="2362704" y="5902012"/>
              <a:ext cx="4338624" cy="323165"/>
            </a:xfrm>
            <a:prstGeom prst="rect">
              <a:avLst/>
            </a:prstGeom>
          </p:spPr>
          <p:txBody>
            <a:bodyPr wrap="none">
              <a:spAutoFit/>
            </a:bodyPr>
            <a:lstStyle/>
            <a:p>
              <a:r>
                <a:rPr lang="en-US" sz="1500" dirty="0">
                  <a:solidFill>
                    <a:srgbClr val="1C1C1C"/>
                  </a:solidFill>
                </a:rPr>
                <a:t> Very large database (VLDB) platform foundation</a:t>
              </a:r>
            </a:p>
          </p:txBody>
        </p:sp>
      </p:grpSp>
      <p:sp>
        <p:nvSpPr>
          <p:cNvPr id="64" name="Oval 63"/>
          <p:cNvSpPr/>
          <p:nvPr/>
        </p:nvSpPr>
        <p:spPr>
          <a:xfrm>
            <a:off x="4730655" y="1542178"/>
            <a:ext cx="731520" cy="731520"/>
          </a:xfrm>
          <a:prstGeom prst="ellipse">
            <a:avLst/>
          </a:prstGeom>
          <a:solidFill>
            <a:schemeClr val="accent2"/>
          </a:solidFill>
          <a:ln w="19050">
            <a:solidFill>
              <a:schemeClr val="bg1"/>
            </a:solidFill>
          </a:ln>
          <a:effectLst/>
          <a:scene3d>
            <a:camera prst="isometricTopDown" fov="0">
              <a:rot lat="0" lon="0" rev="0"/>
            </a:camera>
            <a:lightRig rig="balanced" dir="t">
              <a:rot lat="0" lon="0" rev="13800000"/>
            </a:lightRig>
          </a:scene3d>
          <a:sp3d extrusionH="12700" prstMaterial="plastic">
            <a:contourClr>
              <a:schemeClr val="accent4"/>
            </a:contourClr>
          </a:sp3d>
        </p:spPr>
        <p:style>
          <a:lnRef idx="0">
            <a:schemeClr val="accent4"/>
          </a:lnRef>
          <a:fillRef idx="3">
            <a:schemeClr val="accent4"/>
          </a:fillRef>
          <a:effectRef idx="3">
            <a:schemeClr val="accent4"/>
          </a:effectRef>
          <a:fontRef idx="minor">
            <a:schemeClr val="lt1"/>
          </a:fontRef>
        </p:style>
        <p:txBody>
          <a:bodyPr lIns="0" tIns="45704" rIns="0" bIns="45704" rtlCol="0" anchor="ctr"/>
          <a:lstStyle/>
          <a:p>
            <a:pPr algn="ctr"/>
            <a:r>
              <a:rPr lang="en-US" sz="1600" b="1" dirty="0">
                <a:solidFill>
                  <a:srgbClr val="FFFFFF"/>
                </a:solidFill>
              </a:rPr>
              <a:t>v15.4</a:t>
            </a:r>
          </a:p>
        </p:txBody>
      </p:sp>
      <p:cxnSp>
        <p:nvCxnSpPr>
          <p:cNvPr id="65" name="Straight Connector 64"/>
          <p:cNvCxnSpPr/>
          <p:nvPr/>
        </p:nvCxnSpPr>
        <p:spPr>
          <a:xfrm>
            <a:off x="5085101" y="2341408"/>
            <a:ext cx="794" cy="96898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799835" y="1172713"/>
            <a:ext cx="748927" cy="369300"/>
          </a:xfrm>
          <a:prstGeom prst="rect">
            <a:avLst/>
          </a:prstGeom>
        </p:spPr>
        <p:txBody>
          <a:bodyPr wrap="none" lIns="91410" tIns="45704" rIns="91410" bIns="45704">
            <a:spAutoFit/>
          </a:bodyPr>
          <a:lstStyle/>
          <a:p>
            <a:r>
              <a:rPr lang="en-US" b="1" dirty="0" smtClean="0">
                <a:solidFill>
                  <a:schemeClr val="accent1"/>
                </a:solidFill>
              </a:rPr>
              <a:t>2011 </a:t>
            </a:r>
            <a:endParaRPr lang="en-US" dirty="0">
              <a:solidFill>
                <a:schemeClr val="accent1"/>
              </a:solidFill>
            </a:endParaRPr>
          </a:p>
        </p:txBody>
      </p:sp>
      <p:grpSp>
        <p:nvGrpSpPr>
          <p:cNvPr id="51" name="Group 50"/>
          <p:cNvGrpSpPr/>
          <p:nvPr/>
        </p:nvGrpSpPr>
        <p:grpSpPr>
          <a:xfrm>
            <a:off x="4770778" y="3356430"/>
            <a:ext cx="2073934" cy="421136"/>
            <a:chOff x="7069151" y="3310387"/>
            <a:chExt cx="2073934" cy="472940"/>
          </a:xfrm>
        </p:grpSpPr>
        <p:sp>
          <p:nvSpPr>
            <p:cNvPr id="63" name="Round Same Side Corner Rectangle 62"/>
            <p:cNvSpPr/>
            <p:nvPr/>
          </p:nvSpPr>
          <p:spPr>
            <a:xfrm rot="5400000">
              <a:off x="7916678" y="2556920"/>
              <a:ext cx="472940" cy="1979874"/>
            </a:xfrm>
            <a:prstGeom prst="round2SameRect">
              <a:avLst>
                <a:gd name="adj1" fmla="val 0"/>
                <a:gd name="adj2" fmla="val 0"/>
              </a:avLst>
            </a:prstGeom>
            <a:solidFill>
              <a:schemeClr val="accent1">
                <a:lumMod val="40000"/>
                <a:lumOff val="60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smtClean="0">
                <a:solidFill>
                  <a:srgbClr val="1C1C1C"/>
                </a:solidFill>
              </a:endParaRPr>
            </a:p>
          </p:txBody>
        </p:sp>
        <p:sp>
          <p:nvSpPr>
            <p:cNvPr id="68" name="Rectangle 67"/>
            <p:cNvSpPr/>
            <p:nvPr/>
          </p:nvSpPr>
          <p:spPr>
            <a:xfrm>
              <a:off x="7069151" y="3362191"/>
              <a:ext cx="1576650" cy="362918"/>
            </a:xfrm>
            <a:prstGeom prst="rect">
              <a:avLst/>
            </a:prstGeom>
            <a:noFill/>
          </p:spPr>
          <p:txBody>
            <a:bodyPr wrap="none">
              <a:spAutoFit/>
            </a:bodyPr>
            <a:lstStyle/>
            <a:p>
              <a:pPr algn="ctr"/>
              <a:r>
                <a:rPr lang="en-US" sz="1500" dirty="0">
                  <a:solidFill>
                    <a:srgbClr val="1C1C1C"/>
                  </a:solidFill>
                </a:rPr>
                <a:t>MapReduce API</a:t>
              </a:r>
            </a:p>
          </p:txBody>
        </p:sp>
      </p:grpSp>
      <p:sp>
        <p:nvSpPr>
          <p:cNvPr id="75" name="Oval 74"/>
          <p:cNvSpPr/>
          <p:nvPr/>
        </p:nvSpPr>
        <p:spPr>
          <a:xfrm>
            <a:off x="3806559" y="1542045"/>
            <a:ext cx="731520" cy="731520"/>
          </a:xfrm>
          <a:prstGeom prst="ellipse">
            <a:avLst/>
          </a:prstGeom>
          <a:solidFill>
            <a:schemeClr val="accent2"/>
          </a:solidFill>
          <a:ln w="19050">
            <a:solidFill>
              <a:schemeClr val="bg1"/>
            </a:solidFill>
          </a:ln>
          <a:effectLst/>
          <a:scene3d>
            <a:camera prst="isometricTopDown" fov="0">
              <a:rot lat="0" lon="0" rev="0"/>
            </a:camera>
            <a:lightRig rig="balanced" dir="t">
              <a:rot lat="0" lon="0" rev="13800000"/>
            </a:lightRig>
          </a:scene3d>
          <a:sp3d extrusionH="12700" prstMaterial="plastic">
            <a:contourClr>
              <a:schemeClr val="accent4"/>
            </a:contourClr>
          </a:sp3d>
        </p:spPr>
        <p:style>
          <a:lnRef idx="0">
            <a:schemeClr val="accent4"/>
          </a:lnRef>
          <a:fillRef idx="3">
            <a:schemeClr val="accent4"/>
          </a:fillRef>
          <a:effectRef idx="3">
            <a:schemeClr val="accent4"/>
          </a:effectRef>
          <a:fontRef idx="minor">
            <a:schemeClr val="lt1"/>
          </a:fontRef>
        </p:style>
        <p:txBody>
          <a:bodyPr lIns="0" tIns="45704" rIns="0" bIns="45704" rtlCol="0" anchor="ctr"/>
          <a:lstStyle/>
          <a:p>
            <a:pPr algn="ctr"/>
            <a:r>
              <a:rPr lang="en-US" sz="1600" b="1" dirty="0">
                <a:solidFill>
                  <a:srgbClr val="FFFFFF"/>
                </a:solidFill>
              </a:rPr>
              <a:t>v15.3</a:t>
            </a:r>
          </a:p>
        </p:txBody>
      </p:sp>
      <p:cxnSp>
        <p:nvCxnSpPr>
          <p:cNvPr id="76" name="Straight Connector 75"/>
          <p:cNvCxnSpPr/>
          <p:nvPr/>
        </p:nvCxnSpPr>
        <p:spPr>
          <a:xfrm flipH="1">
            <a:off x="4200053" y="2278682"/>
            <a:ext cx="2" cy="171846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3841492" y="1172713"/>
            <a:ext cx="748927" cy="369300"/>
          </a:xfrm>
          <a:prstGeom prst="rect">
            <a:avLst/>
          </a:prstGeom>
        </p:spPr>
        <p:txBody>
          <a:bodyPr wrap="none" lIns="91410" tIns="45704" rIns="91410" bIns="45704">
            <a:spAutoFit/>
          </a:bodyPr>
          <a:lstStyle/>
          <a:p>
            <a:r>
              <a:rPr lang="en-US" b="1" dirty="0" smtClean="0">
                <a:solidFill>
                  <a:schemeClr val="accent1"/>
                </a:solidFill>
              </a:rPr>
              <a:t>2011 </a:t>
            </a:r>
            <a:endParaRPr lang="en-US" dirty="0">
              <a:solidFill>
                <a:schemeClr val="accent1"/>
              </a:solidFill>
            </a:endParaRPr>
          </a:p>
        </p:txBody>
      </p:sp>
      <p:grpSp>
        <p:nvGrpSpPr>
          <p:cNvPr id="52" name="Group 51"/>
          <p:cNvGrpSpPr/>
          <p:nvPr/>
        </p:nvGrpSpPr>
        <p:grpSpPr>
          <a:xfrm>
            <a:off x="3704261" y="3961072"/>
            <a:ext cx="3343762" cy="467303"/>
            <a:chOff x="5781187" y="3945342"/>
            <a:chExt cx="3343762" cy="472940"/>
          </a:xfrm>
        </p:grpSpPr>
        <p:sp>
          <p:nvSpPr>
            <p:cNvPr id="74" name="Round Same Side Corner Rectangle 73"/>
            <p:cNvSpPr/>
            <p:nvPr/>
          </p:nvSpPr>
          <p:spPr>
            <a:xfrm rot="5400000">
              <a:off x="7302631" y="2595964"/>
              <a:ext cx="472940" cy="3171696"/>
            </a:xfrm>
            <a:prstGeom prst="round2SameRect">
              <a:avLst>
                <a:gd name="adj1" fmla="val 0"/>
                <a:gd name="adj2" fmla="val 0"/>
              </a:avLst>
            </a:prstGeom>
            <a:solidFill>
              <a:schemeClr val="accent1">
                <a:lumMod val="40000"/>
                <a:lumOff val="60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smtClean="0">
                <a:solidFill>
                  <a:srgbClr val="1C1C1C"/>
                </a:solidFill>
              </a:endParaRPr>
            </a:p>
          </p:txBody>
        </p:sp>
        <p:sp>
          <p:nvSpPr>
            <p:cNvPr id="79" name="Rectangle 78"/>
            <p:cNvSpPr/>
            <p:nvPr/>
          </p:nvSpPr>
          <p:spPr>
            <a:xfrm>
              <a:off x="5781187" y="3997146"/>
              <a:ext cx="3167598" cy="327063"/>
            </a:xfrm>
            <a:prstGeom prst="rect">
              <a:avLst/>
            </a:prstGeom>
          </p:spPr>
          <p:txBody>
            <a:bodyPr wrap="none">
              <a:spAutoFit/>
            </a:bodyPr>
            <a:lstStyle/>
            <a:p>
              <a:pPr algn="ctr"/>
              <a:r>
                <a:rPr lang="en-US" sz="1500" dirty="0">
                  <a:solidFill>
                    <a:srgbClr val="1C1C1C"/>
                  </a:solidFill>
                </a:rPr>
                <a:t>Distributed Query MPP Foundation</a:t>
              </a:r>
            </a:p>
          </p:txBody>
        </p:sp>
      </p:grpSp>
      <p:sp>
        <p:nvSpPr>
          <p:cNvPr id="83" name="Oval 82"/>
          <p:cNvSpPr/>
          <p:nvPr/>
        </p:nvSpPr>
        <p:spPr>
          <a:xfrm>
            <a:off x="2899982" y="1542177"/>
            <a:ext cx="731520" cy="731520"/>
          </a:xfrm>
          <a:prstGeom prst="ellipse">
            <a:avLst/>
          </a:prstGeom>
          <a:solidFill>
            <a:schemeClr val="accent2"/>
          </a:solidFill>
          <a:ln w="19050">
            <a:solidFill>
              <a:schemeClr val="bg1"/>
            </a:solidFill>
          </a:ln>
          <a:effectLst/>
          <a:scene3d>
            <a:camera prst="isometricTopDown" fov="0">
              <a:rot lat="0" lon="0" rev="0"/>
            </a:camera>
            <a:lightRig rig="balanced" dir="t">
              <a:rot lat="0" lon="0" rev="13800000"/>
            </a:lightRig>
          </a:scene3d>
          <a:sp3d extrusionH="12700" prstMaterial="plastic">
            <a:contourClr>
              <a:schemeClr val="accent4"/>
            </a:contourClr>
          </a:sp3d>
        </p:spPr>
        <p:style>
          <a:lnRef idx="0">
            <a:schemeClr val="accent4"/>
          </a:lnRef>
          <a:fillRef idx="3">
            <a:schemeClr val="accent4"/>
          </a:fillRef>
          <a:effectRef idx="3">
            <a:schemeClr val="accent4"/>
          </a:effectRef>
          <a:fontRef idx="minor">
            <a:schemeClr val="lt1"/>
          </a:fontRef>
        </p:style>
        <p:txBody>
          <a:bodyPr lIns="0" tIns="45704" rIns="0" bIns="45704" rtlCol="0" anchor="ctr"/>
          <a:lstStyle/>
          <a:p>
            <a:pPr algn="ctr"/>
            <a:r>
              <a:rPr lang="en-US" sz="1600" b="1" dirty="0">
                <a:solidFill>
                  <a:srgbClr val="FFFFFF"/>
                </a:solidFill>
              </a:rPr>
              <a:t>v15.2</a:t>
            </a:r>
          </a:p>
        </p:txBody>
      </p:sp>
      <p:cxnSp>
        <p:nvCxnSpPr>
          <p:cNvPr id="84" name="Straight Connector 83"/>
          <p:cNvCxnSpPr/>
          <p:nvPr/>
        </p:nvCxnSpPr>
        <p:spPr>
          <a:xfrm flipH="1">
            <a:off x="3283716" y="2341407"/>
            <a:ext cx="1" cy="22906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2931502" y="1172712"/>
            <a:ext cx="761686" cy="369300"/>
          </a:xfrm>
          <a:prstGeom prst="rect">
            <a:avLst/>
          </a:prstGeom>
        </p:spPr>
        <p:txBody>
          <a:bodyPr wrap="none" lIns="91410" tIns="45704" rIns="91410" bIns="45704">
            <a:spAutoFit/>
          </a:bodyPr>
          <a:lstStyle/>
          <a:p>
            <a:r>
              <a:rPr lang="en-US" b="1" dirty="0" smtClean="0">
                <a:solidFill>
                  <a:schemeClr val="accent1"/>
                </a:solidFill>
              </a:rPr>
              <a:t>2010 </a:t>
            </a:r>
            <a:endParaRPr lang="en-US" dirty="0">
              <a:solidFill>
                <a:schemeClr val="accent1"/>
              </a:solidFill>
            </a:endParaRPr>
          </a:p>
        </p:txBody>
      </p:sp>
      <p:grpSp>
        <p:nvGrpSpPr>
          <p:cNvPr id="53" name="Group 52"/>
          <p:cNvGrpSpPr/>
          <p:nvPr/>
        </p:nvGrpSpPr>
        <p:grpSpPr>
          <a:xfrm>
            <a:off x="3082464" y="4632103"/>
            <a:ext cx="4416802" cy="421134"/>
            <a:chOff x="4743295" y="4580297"/>
            <a:chExt cx="4416802" cy="472940"/>
          </a:xfrm>
        </p:grpSpPr>
        <p:sp>
          <p:nvSpPr>
            <p:cNvPr id="82" name="Round Same Side Corner Rectangle 81"/>
            <p:cNvSpPr/>
            <p:nvPr/>
          </p:nvSpPr>
          <p:spPr>
            <a:xfrm rot="5400000">
              <a:off x="6715226" y="2608366"/>
              <a:ext cx="472940" cy="4416802"/>
            </a:xfrm>
            <a:prstGeom prst="round2SameRect">
              <a:avLst>
                <a:gd name="adj1" fmla="val 0"/>
                <a:gd name="adj2" fmla="val 0"/>
              </a:avLst>
            </a:prstGeom>
            <a:solidFill>
              <a:schemeClr val="accent1">
                <a:lumMod val="40000"/>
                <a:lumOff val="60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smtClean="0">
                <a:solidFill>
                  <a:srgbClr val="1C1C1C"/>
                </a:solidFill>
              </a:endParaRPr>
            </a:p>
          </p:txBody>
        </p:sp>
        <p:sp>
          <p:nvSpPr>
            <p:cNvPr id="92" name="Rectangle 91"/>
            <p:cNvSpPr/>
            <p:nvPr/>
          </p:nvSpPr>
          <p:spPr>
            <a:xfrm>
              <a:off x="5018298" y="4609433"/>
              <a:ext cx="2900233" cy="362919"/>
            </a:xfrm>
            <a:prstGeom prst="rect">
              <a:avLst/>
            </a:prstGeom>
            <a:noFill/>
          </p:spPr>
          <p:txBody>
            <a:bodyPr wrap="square">
              <a:spAutoFit/>
            </a:bodyPr>
            <a:lstStyle/>
            <a:p>
              <a:pPr algn="ctr"/>
              <a:r>
                <a:rPr lang="en-US" sz="1500" dirty="0">
                  <a:solidFill>
                    <a:srgbClr val="1C1C1C"/>
                  </a:solidFill>
                </a:rPr>
                <a:t>Full text search; Web 2.0 API</a:t>
              </a:r>
            </a:p>
          </p:txBody>
        </p:sp>
      </p:grpSp>
      <p:sp>
        <p:nvSpPr>
          <p:cNvPr id="96" name="Oval 95"/>
          <p:cNvSpPr/>
          <p:nvPr/>
        </p:nvSpPr>
        <p:spPr>
          <a:xfrm>
            <a:off x="1889342" y="1542044"/>
            <a:ext cx="731520" cy="731520"/>
          </a:xfrm>
          <a:prstGeom prst="ellipse">
            <a:avLst/>
          </a:prstGeom>
          <a:solidFill>
            <a:schemeClr val="accent2"/>
          </a:solidFill>
          <a:ln w="19050">
            <a:solidFill>
              <a:schemeClr val="bg1"/>
            </a:solidFill>
          </a:ln>
          <a:effectLst/>
          <a:scene3d>
            <a:camera prst="isometricTopDown" fov="0">
              <a:rot lat="0" lon="0" rev="0"/>
            </a:camera>
            <a:lightRig rig="balanced" dir="t">
              <a:rot lat="0" lon="0" rev="13800000"/>
            </a:lightRig>
          </a:scene3d>
          <a:sp3d extrusionH="12700" prstMaterial="plastic">
            <a:contourClr>
              <a:schemeClr val="accent4"/>
            </a:contourClr>
          </a:sp3d>
        </p:spPr>
        <p:style>
          <a:lnRef idx="0">
            <a:schemeClr val="accent4"/>
          </a:lnRef>
          <a:fillRef idx="3">
            <a:schemeClr val="accent4"/>
          </a:fillRef>
          <a:effectRef idx="3">
            <a:schemeClr val="accent4"/>
          </a:effectRef>
          <a:fontRef idx="minor">
            <a:schemeClr val="lt1"/>
          </a:fontRef>
        </p:style>
        <p:txBody>
          <a:bodyPr lIns="0" tIns="45704" rIns="0" bIns="45704" rtlCol="0" anchor="ctr"/>
          <a:lstStyle/>
          <a:p>
            <a:pPr algn="ctr"/>
            <a:r>
              <a:rPr lang="en-US" sz="1600" b="1" dirty="0">
                <a:solidFill>
                  <a:srgbClr val="FFFFFF"/>
                </a:solidFill>
              </a:rPr>
              <a:t>v15.1</a:t>
            </a:r>
          </a:p>
        </p:txBody>
      </p:sp>
      <p:cxnSp>
        <p:nvCxnSpPr>
          <p:cNvPr id="97" name="Straight Connector 96"/>
          <p:cNvCxnSpPr/>
          <p:nvPr/>
        </p:nvCxnSpPr>
        <p:spPr>
          <a:xfrm>
            <a:off x="2255103" y="2341410"/>
            <a:ext cx="794" cy="291102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1952382" y="1172578"/>
            <a:ext cx="761686" cy="369300"/>
          </a:xfrm>
          <a:prstGeom prst="rect">
            <a:avLst/>
          </a:prstGeom>
        </p:spPr>
        <p:txBody>
          <a:bodyPr wrap="none" lIns="91410" tIns="45704" rIns="91410" bIns="45704">
            <a:spAutoFit/>
          </a:bodyPr>
          <a:lstStyle/>
          <a:p>
            <a:r>
              <a:rPr lang="en-US" b="1" dirty="0" smtClean="0">
                <a:solidFill>
                  <a:schemeClr val="accent1"/>
                </a:solidFill>
              </a:rPr>
              <a:t>2009 </a:t>
            </a:r>
            <a:endParaRPr lang="en-US" dirty="0">
              <a:solidFill>
                <a:schemeClr val="accent1"/>
              </a:solidFill>
            </a:endParaRPr>
          </a:p>
        </p:txBody>
      </p:sp>
      <p:grpSp>
        <p:nvGrpSpPr>
          <p:cNvPr id="54" name="Group 53"/>
          <p:cNvGrpSpPr/>
          <p:nvPr/>
        </p:nvGrpSpPr>
        <p:grpSpPr>
          <a:xfrm>
            <a:off x="2004823" y="5267057"/>
            <a:ext cx="5605521" cy="421135"/>
            <a:chOff x="3519369" y="5215252"/>
            <a:chExt cx="5605522" cy="472940"/>
          </a:xfrm>
        </p:grpSpPr>
        <p:sp>
          <p:nvSpPr>
            <p:cNvPr id="95" name="Round Same Side Corner Rectangle 94"/>
            <p:cNvSpPr/>
            <p:nvPr/>
          </p:nvSpPr>
          <p:spPr>
            <a:xfrm rot="5400000">
              <a:off x="6085660" y="2648961"/>
              <a:ext cx="472940" cy="5605522"/>
            </a:xfrm>
            <a:prstGeom prst="round2SameRect">
              <a:avLst>
                <a:gd name="adj1" fmla="val 0"/>
                <a:gd name="adj2" fmla="val 0"/>
              </a:avLst>
            </a:prstGeom>
            <a:solidFill>
              <a:schemeClr val="accent1">
                <a:lumMod val="40000"/>
                <a:lumOff val="60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smtClean="0">
                <a:solidFill>
                  <a:srgbClr val="1C1C1C"/>
                </a:solidFill>
              </a:endParaRPr>
            </a:p>
          </p:txBody>
        </p:sp>
        <p:sp>
          <p:nvSpPr>
            <p:cNvPr id="110" name="Rectangle 109"/>
            <p:cNvSpPr/>
            <p:nvPr/>
          </p:nvSpPr>
          <p:spPr>
            <a:xfrm>
              <a:off x="3936883" y="5267055"/>
              <a:ext cx="2005678" cy="362918"/>
            </a:xfrm>
            <a:prstGeom prst="rect">
              <a:avLst/>
            </a:prstGeom>
            <a:noFill/>
          </p:spPr>
          <p:txBody>
            <a:bodyPr wrap="none">
              <a:spAutoFit/>
            </a:bodyPr>
            <a:lstStyle/>
            <a:p>
              <a:pPr algn="ctr"/>
              <a:r>
                <a:rPr lang="en-US" sz="1500" dirty="0">
                  <a:solidFill>
                    <a:srgbClr val="1C1C1C"/>
                  </a:solidFill>
                </a:rPr>
                <a:t>In-database analytics</a:t>
              </a:r>
            </a:p>
          </p:txBody>
        </p:sp>
      </p:grpSp>
      <p:sp>
        <p:nvSpPr>
          <p:cNvPr id="49" name="Oval 48"/>
          <p:cNvSpPr/>
          <p:nvPr/>
        </p:nvSpPr>
        <p:spPr>
          <a:xfrm>
            <a:off x="6917228" y="1547159"/>
            <a:ext cx="731520" cy="731520"/>
          </a:xfrm>
          <a:prstGeom prst="ellipse">
            <a:avLst/>
          </a:prstGeom>
          <a:solidFill>
            <a:schemeClr val="accent2"/>
          </a:solidFill>
          <a:ln w="19050">
            <a:solidFill>
              <a:schemeClr val="bg1"/>
            </a:solidFill>
          </a:ln>
          <a:effectLst/>
          <a:scene3d>
            <a:camera prst="isometricTopDown" fov="0">
              <a:rot lat="0" lon="0" rev="0"/>
            </a:camera>
            <a:lightRig rig="balanced" dir="t">
              <a:rot lat="0" lon="0" rev="13800000"/>
            </a:lightRig>
          </a:scene3d>
          <a:sp3d extrusionH="12700" prstMaterial="plastic">
            <a:contourClr>
              <a:schemeClr val="accent4"/>
            </a:contourClr>
          </a:sp3d>
        </p:spPr>
        <p:style>
          <a:lnRef idx="0">
            <a:schemeClr val="accent4"/>
          </a:lnRef>
          <a:fillRef idx="3">
            <a:schemeClr val="accent4"/>
          </a:fillRef>
          <a:effectRef idx="3">
            <a:schemeClr val="accent4"/>
          </a:effectRef>
          <a:fontRef idx="minor">
            <a:schemeClr val="lt1"/>
          </a:fontRef>
        </p:style>
        <p:txBody>
          <a:bodyPr lIns="0" tIns="45704" rIns="0" bIns="45704" rtlCol="0" anchor="ctr"/>
          <a:lstStyle/>
          <a:p>
            <a:pPr algn="ctr"/>
            <a:r>
              <a:rPr lang="en-US" sz="1600" b="1" dirty="0">
                <a:solidFill>
                  <a:srgbClr val="FFFFFF"/>
                </a:solidFill>
              </a:rPr>
              <a:t>v16</a:t>
            </a:r>
          </a:p>
        </p:txBody>
      </p:sp>
      <p:sp>
        <p:nvSpPr>
          <p:cNvPr id="56" name="Rectangle 55"/>
          <p:cNvSpPr/>
          <p:nvPr/>
        </p:nvSpPr>
        <p:spPr>
          <a:xfrm>
            <a:off x="6993876" y="1172579"/>
            <a:ext cx="1056639" cy="369300"/>
          </a:xfrm>
          <a:prstGeom prst="rect">
            <a:avLst/>
          </a:prstGeom>
        </p:spPr>
        <p:txBody>
          <a:bodyPr wrap="none" lIns="91410" tIns="45704" rIns="91410" bIns="45704">
            <a:spAutoFit/>
          </a:bodyPr>
          <a:lstStyle/>
          <a:p>
            <a:r>
              <a:rPr lang="en-US" b="1" dirty="0">
                <a:solidFill>
                  <a:schemeClr val="accent1"/>
                </a:solidFill>
              </a:rPr>
              <a:t>1H 2013</a:t>
            </a:r>
            <a:endParaRPr lang="en-US" dirty="0">
              <a:solidFill>
                <a:schemeClr val="accent1"/>
              </a:solidFill>
            </a:endParaRPr>
          </a:p>
        </p:txBody>
      </p:sp>
      <p:grpSp>
        <p:nvGrpSpPr>
          <p:cNvPr id="57" name="Group 56"/>
          <p:cNvGrpSpPr/>
          <p:nvPr/>
        </p:nvGrpSpPr>
        <p:grpSpPr>
          <a:xfrm>
            <a:off x="6459060" y="2278683"/>
            <a:ext cx="1647859" cy="770612"/>
            <a:chOff x="7163211" y="3310387"/>
            <a:chExt cx="1979874" cy="636429"/>
          </a:xfrm>
          <a:solidFill>
            <a:srgbClr val="92D050"/>
          </a:solidFill>
        </p:grpSpPr>
        <p:sp>
          <p:nvSpPr>
            <p:cNvPr id="58" name="Round Same Side Corner Rectangle 57"/>
            <p:cNvSpPr/>
            <p:nvPr/>
          </p:nvSpPr>
          <p:spPr>
            <a:xfrm rot="5400000">
              <a:off x="7916678" y="2556920"/>
              <a:ext cx="472940" cy="1979874"/>
            </a:xfrm>
            <a:prstGeom prst="round2SameRect">
              <a:avLst>
                <a:gd name="adj1" fmla="val 0"/>
                <a:gd name="adj2" fmla="val 0"/>
              </a:avLst>
            </a:prstGeom>
            <a:grpFill/>
            <a:ln>
              <a:solidFill>
                <a:schemeClr val="accent4"/>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smtClean="0">
                <a:solidFill>
                  <a:srgbClr val="1C1C1C"/>
                </a:solidFill>
              </a:endParaRPr>
            </a:p>
          </p:txBody>
        </p:sp>
        <p:sp>
          <p:nvSpPr>
            <p:cNvPr id="59" name="Rectangle 58"/>
            <p:cNvSpPr/>
            <p:nvPr/>
          </p:nvSpPr>
          <p:spPr>
            <a:xfrm>
              <a:off x="7163211" y="3362191"/>
              <a:ext cx="1979874" cy="584625"/>
            </a:xfrm>
            <a:prstGeom prst="rect">
              <a:avLst/>
            </a:prstGeom>
            <a:grpFill/>
            <a:ln>
              <a:solidFill>
                <a:schemeClr val="accent4"/>
              </a:solidFill>
            </a:ln>
          </p:spPr>
          <p:txBody>
            <a:bodyPr wrap="square">
              <a:spAutoFit/>
            </a:bodyPr>
            <a:lstStyle/>
            <a:p>
              <a:pPr algn="ctr"/>
              <a:r>
                <a:rPr lang="en-US" sz="2000" b="1" i="1" dirty="0">
                  <a:solidFill>
                    <a:srgbClr val="1C1C1C"/>
                  </a:solidFill>
                </a:rPr>
                <a:t>XLDB Analytics</a:t>
              </a:r>
            </a:p>
          </p:txBody>
        </p:sp>
      </p:grpSp>
      <p:sp>
        <p:nvSpPr>
          <p:cNvPr id="44" name="Title 56"/>
          <p:cNvSpPr>
            <a:spLocks noGrp="1"/>
          </p:cNvSpPr>
          <p:nvPr>
            <p:ph type="title"/>
          </p:nvPr>
        </p:nvSpPr>
        <p:spPr>
          <a:xfrm>
            <a:off x="242937" y="324000"/>
            <a:ext cx="8656646" cy="756000"/>
          </a:xfrm>
        </p:spPr>
        <p:txBody>
          <a:bodyPr/>
          <a:lstStyle/>
          <a:p>
            <a:r>
              <a:rPr lang="en-US" dirty="0" smtClean="0"/>
              <a:t>SAP Sybase IQ 16</a:t>
            </a:r>
            <a:br>
              <a:rPr lang="en-US" dirty="0" smtClean="0"/>
            </a:br>
            <a:r>
              <a:rPr lang="en-US" sz="2000" b="0" dirty="0"/>
              <a:t>Path to Actionable Intelligence</a:t>
            </a:r>
          </a:p>
        </p:txBody>
      </p:sp>
    </p:spTree>
    <p:extLst>
      <p:ext uri="{BB962C8B-B14F-4D97-AF65-F5344CB8AC3E}">
        <p14:creationId xmlns:p14="http://schemas.microsoft.com/office/powerpoint/2010/main" val="324791687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 Placeholder 2"/>
          <p:cNvSpPr>
            <a:spLocks noGrp="1"/>
          </p:cNvSpPr>
          <p:nvPr>
            <p:ph type="body" sz="quarter" idx="10"/>
          </p:nvPr>
        </p:nvSpPr>
        <p:spPr/>
        <p:txBody>
          <a:bodyPr/>
          <a:lstStyle/>
          <a:p>
            <a:r>
              <a:rPr lang="en-US" dirty="0"/>
              <a:t>Solution overview</a:t>
            </a:r>
          </a:p>
          <a:p>
            <a:r>
              <a:rPr lang="en-US" dirty="0"/>
              <a:t>Customer and Partner </a:t>
            </a:r>
            <a:r>
              <a:rPr lang="en-US" dirty="0" smtClean="0"/>
              <a:t>Success</a:t>
            </a:r>
          </a:p>
          <a:p>
            <a:r>
              <a:rPr lang="en-US" dirty="0" smtClean="0"/>
              <a:t>SAP Ecosystem</a:t>
            </a:r>
            <a:endParaRPr lang="en-US" dirty="0"/>
          </a:p>
          <a:p>
            <a:r>
              <a:rPr lang="en-US" dirty="0"/>
              <a:t>SAP Sybase IQ 16</a:t>
            </a:r>
          </a:p>
          <a:p>
            <a:r>
              <a:rPr lang="en-US" dirty="0"/>
              <a:t>Roadmap</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120"/>
          <p:cNvGrpSpPr/>
          <p:nvPr/>
        </p:nvGrpSpPr>
        <p:grpSpPr>
          <a:xfrm>
            <a:off x="337017" y="2812716"/>
            <a:ext cx="1750781" cy="1317168"/>
            <a:chOff x="496888" y="1804066"/>
            <a:chExt cx="5970860" cy="4492069"/>
          </a:xfrm>
        </p:grpSpPr>
        <p:sp>
          <p:nvSpPr>
            <p:cNvPr id="96" name="Rounded Rectangle 95"/>
            <p:cNvSpPr/>
            <p:nvPr/>
          </p:nvSpPr>
          <p:spPr>
            <a:xfrm>
              <a:off x="496888" y="1804066"/>
              <a:ext cx="5970860" cy="4492068"/>
            </a:xfrm>
            <a:prstGeom prst="roundRect">
              <a:avLst>
                <a:gd name="adj" fmla="val 6420"/>
              </a:avLst>
            </a:prstGeom>
            <a:solidFill>
              <a:schemeClr val="accent3"/>
            </a:solidFill>
            <a:ln>
              <a:solidFill>
                <a:srgbClr val="FFFFFF"/>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smtClean="0">
                <a:solidFill>
                  <a:schemeClr val="bg1"/>
                </a:solidFill>
              </a:endParaRPr>
            </a:p>
          </p:txBody>
        </p:sp>
        <p:sp>
          <p:nvSpPr>
            <p:cNvPr id="97" name="Rounded Rectangle 96"/>
            <p:cNvSpPr/>
            <p:nvPr/>
          </p:nvSpPr>
          <p:spPr>
            <a:xfrm>
              <a:off x="1042122" y="3274610"/>
              <a:ext cx="4880395" cy="3021525"/>
            </a:xfrm>
            <a:prstGeom prst="roundRect">
              <a:avLst>
                <a:gd name="adj" fmla="val 7741"/>
              </a:avLst>
            </a:prstGeom>
            <a:solidFill>
              <a:schemeClr val="accent4"/>
            </a:solidFill>
            <a:ln>
              <a:solidFill>
                <a:srgbClr val="FFFFFF"/>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solidFill>
                  <a:schemeClr val="bg1"/>
                </a:solidFill>
              </a:endParaRPr>
            </a:p>
          </p:txBody>
        </p:sp>
        <p:sp>
          <p:nvSpPr>
            <p:cNvPr id="98" name="Rounded Rectangle 97"/>
            <p:cNvSpPr/>
            <p:nvPr/>
          </p:nvSpPr>
          <p:spPr>
            <a:xfrm>
              <a:off x="1534996" y="4648431"/>
              <a:ext cx="3894647" cy="1647703"/>
            </a:xfrm>
            <a:prstGeom prst="roundRect">
              <a:avLst>
                <a:gd name="adj" fmla="val 9114"/>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1"/>
                </a:solidFill>
              </a:endParaRPr>
            </a:p>
          </p:txBody>
        </p:sp>
      </p:grpSp>
      <p:sp>
        <p:nvSpPr>
          <p:cNvPr id="99" name="TextBox 98"/>
          <p:cNvSpPr txBox="1"/>
          <p:nvPr/>
        </p:nvSpPr>
        <p:spPr>
          <a:xfrm>
            <a:off x="589107" y="2866702"/>
            <a:ext cx="1246596" cy="276967"/>
          </a:xfrm>
          <a:prstGeom prst="rect">
            <a:avLst/>
          </a:prstGeom>
          <a:noFill/>
        </p:spPr>
        <p:txBody>
          <a:bodyPr wrap="square" lIns="91410" tIns="45704" rIns="91410" bIns="45704" rtlCol="0">
            <a:spAutoFit/>
          </a:bodyPr>
          <a:lstStyle/>
          <a:p>
            <a:pPr algn="ctr"/>
            <a:r>
              <a:rPr lang="en-US" sz="1200" b="1" dirty="0">
                <a:solidFill>
                  <a:schemeClr val="bg1"/>
                </a:solidFill>
              </a:rPr>
              <a:t>Ecosystem</a:t>
            </a:r>
          </a:p>
        </p:txBody>
      </p:sp>
      <p:sp>
        <p:nvSpPr>
          <p:cNvPr id="94" name="Rounded Rectangle 93"/>
          <p:cNvSpPr/>
          <p:nvPr/>
        </p:nvSpPr>
        <p:spPr>
          <a:xfrm>
            <a:off x="2596835" y="3453370"/>
            <a:ext cx="5960552" cy="779793"/>
          </a:xfrm>
          <a:prstGeom prst="roundRect">
            <a:avLst>
              <a:gd name="adj" fmla="val 0"/>
            </a:avLst>
          </a:prstGeom>
          <a:ln/>
        </p:spPr>
        <p:style>
          <a:lnRef idx="1">
            <a:schemeClr val="accent4"/>
          </a:lnRef>
          <a:fillRef idx="3">
            <a:schemeClr val="accent4"/>
          </a:fillRef>
          <a:effectRef idx="2">
            <a:schemeClr val="accent4"/>
          </a:effectRef>
          <a:fontRef idx="minor">
            <a:schemeClr val="lt1"/>
          </a:fontRef>
        </p:style>
        <p:txBody>
          <a:bodyPr lIns="91410" tIns="45704" rIns="91410" bIns="45704" rtlCol="0" anchor="ctr"/>
          <a:lstStyle/>
          <a:p>
            <a:pPr algn="ctr"/>
            <a:endParaRPr lang="en-US" dirty="0" smtClean="0">
              <a:solidFill>
                <a:srgbClr val="1C1C1C"/>
              </a:solidFill>
            </a:endParaRPr>
          </a:p>
        </p:txBody>
      </p:sp>
      <p:sp>
        <p:nvSpPr>
          <p:cNvPr id="57" name="Title 56"/>
          <p:cNvSpPr>
            <a:spLocks noGrp="1"/>
          </p:cNvSpPr>
          <p:nvPr>
            <p:ph type="title"/>
          </p:nvPr>
        </p:nvSpPr>
        <p:spPr/>
        <p:txBody>
          <a:bodyPr/>
          <a:lstStyle/>
          <a:p>
            <a:r>
              <a:rPr lang="en-US" dirty="0" smtClean="0"/>
              <a:t>SAP Sybase IQ</a:t>
            </a:r>
            <a:br>
              <a:rPr lang="en-US" dirty="0" smtClean="0"/>
            </a:br>
            <a:r>
              <a:rPr lang="en-US" sz="2000" b="0" dirty="0"/>
              <a:t>A comprehensive analytics platform</a:t>
            </a:r>
          </a:p>
        </p:txBody>
      </p:sp>
      <p:sp>
        <p:nvSpPr>
          <p:cNvPr id="22" name="Rounded Rectangle 21"/>
          <p:cNvSpPr/>
          <p:nvPr/>
        </p:nvSpPr>
        <p:spPr>
          <a:xfrm>
            <a:off x="2624546" y="4957253"/>
            <a:ext cx="5940501" cy="945199"/>
          </a:xfrm>
          <a:prstGeom prst="roundRect">
            <a:avLst>
              <a:gd name="adj" fmla="val 0"/>
            </a:avLst>
          </a:prstGeom>
          <a:solidFill>
            <a:schemeClr val="accent1"/>
          </a:solidFill>
          <a:ln>
            <a:noFill/>
          </a:ln>
          <a:effectLst/>
        </p:spPr>
        <p:style>
          <a:lnRef idx="1">
            <a:schemeClr val="accent4"/>
          </a:lnRef>
          <a:fillRef idx="2">
            <a:schemeClr val="accent4"/>
          </a:fillRef>
          <a:effectRef idx="1">
            <a:schemeClr val="accent4"/>
          </a:effectRef>
          <a:fontRef idx="minor">
            <a:schemeClr val="dk1"/>
          </a:fontRef>
        </p:style>
        <p:txBody>
          <a:bodyPr lIns="91410" tIns="45704" rIns="91410" bIns="45704" rtlCol="0" anchor="ctr"/>
          <a:lstStyle/>
          <a:p>
            <a:pPr algn="ctr"/>
            <a:endParaRPr lang="en-US" dirty="0" smtClean="0">
              <a:solidFill>
                <a:srgbClr val="1C1C1C"/>
              </a:solidFill>
            </a:endParaRPr>
          </a:p>
        </p:txBody>
      </p:sp>
      <p:grpSp>
        <p:nvGrpSpPr>
          <p:cNvPr id="100" name="Group 99"/>
          <p:cNvGrpSpPr/>
          <p:nvPr/>
        </p:nvGrpSpPr>
        <p:grpSpPr>
          <a:xfrm>
            <a:off x="2852819" y="5124353"/>
            <a:ext cx="404555" cy="650719"/>
            <a:chOff x="2852817" y="5123639"/>
            <a:chExt cx="404555" cy="874231"/>
          </a:xfrm>
          <a:solidFill>
            <a:schemeClr val="accent2"/>
          </a:solidFill>
        </p:grpSpPr>
        <p:sp>
          <p:nvSpPr>
            <p:cNvPr id="23" name="Rectangle 22"/>
            <p:cNvSpPr/>
            <p:nvPr/>
          </p:nvSpPr>
          <p:spPr>
            <a:xfrm>
              <a:off x="2852817" y="5123639"/>
              <a:ext cx="91440" cy="874231"/>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rgbClr val="1C1C1C"/>
                </a:solidFill>
              </a:endParaRPr>
            </a:p>
          </p:txBody>
        </p:sp>
        <p:sp>
          <p:nvSpPr>
            <p:cNvPr id="24" name="Rectangle 23"/>
            <p:cNvSpPr/>
            <p:nvPr/>
          </p:nvSpPr>
          <p:spPr>
            <a:xfrm>
              <a:off x="3009375" y="5123639"/>
              <a:ext cx="91440" cy="874231"/>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rgbClr val="1C1C1C"/>
                </a:solidFill>
              </a:endParaRPr>
            </a:p>
          </p:txBody>
        </p:sp>
        <p:sp>
          <p:nvSpPr>
            <p:cNvPr id="25" name="Rectangle 24"/>
            <p:cNvSpPr/>
            <p:nvPr/>
          </p:nvSpPr>
          <p:spPr>
            <a:xfrm>
              <a:off x="3165932" y="5123639"/>
              <a:ext cx="91440" cy="874231"/>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rgbClr val="1C1C1C"/>
                </a:solidFill>
              </a:endParaRPr>
            </a:p>
          </p:txBody>
        </p:sp>
      </p:grpSp>
      <p:sp>
        <p:nvSpPr>
          <p:cNvPr id="26" name="Rectangular Callout 25"/>
          <p:cNvSpPr/>
          <p:nvPr/>
        </p:nvSpPr>
        <p:spPr>
          <a:xfrm>
            <a:off x="2479813" y="5984879"/>
            <a:ext cx="1055340" cy="441951"/>
          </a:xfrm>
          <a:prstGeom prst="wedgeRectCallout">
            <a:avLst>
              <a:gd name="adj1" fmla="val 2401"/>
              <a:gd name="adj2" fmla="val -106782"/>
            </a:avLst>
          </a:prstGeom>
          <a:solidFill>
            <a:schemeClr val="accent1">
              <a:lumMod val="40000"/>
              <a:lumOff val="60000"/>
            </a:schemeClr>
          </a:solidFill>
          <a:ln>
            <a:solidFill>
              <a:schemeClr val="accent1">
                <a:lumMod val="75000"/>
              </a:schemeClr>
            </a:solidFill>
          </a:ln>
        </p:spPr>
        <p:style>
          <a:lnRef idx="1">
            <a:schemeClr val="accent4"/>
          </a:lnRef>
          <a:fillRef idx="2">
            <a:schemeClr val="accent4"/>
          </a:fillRef>
          <a:effectRef idx="1">
            <a:schemeClr val="accent4"/>
          </a:effectRef>
          <a:fontRef idx="minor">
            <a:schemeClr val="dk1"/>
          </a:fontRef>
        </p:style>
        <p:txBody>
          <a:bodyPr lIns="91410" tIns="45704" rIns="91410" bIns="45704" rtlCol="0" anchor="ctr"/>
          <a:lstStyle/>
          <a:p>
            <a:pPr algn="ctr"/>
            <a:r>
              <a:rPr lang="en-US" sz="1100" dirty="0">
                <a:solidFill>
                  <a:srgbClr val="1C1C1C"/>
                </a:solidFill>
              </a:rPr>
              <a:t>Most mature column store</a:t>
            </a:r>
          </a:p>
        </p:txBody>
      </p:sp>
      <p:sp>
        <p:nvSpPr>
          <p:cNvPr id="27" name="Rectangular Callout 26"/>
          <p:cNvSpPr/>
          <p:nvPr/>
        </p:nvSpPr>
        <p:spPr>
          <a:xfrm>
            <a:off x="3535154" y="5984879"/>
            <a:ext cx="1221932" cy="441951"/>
          </a:xfrm>
          <a:prstGeom prst="wedgeRectCallout">
            <a:avLst>
              <a:gd name="adj1" fmla="val 2401"/>
              <a:gd name="adj2" fmla="val -106782"/>
            </a:avLst>
          </a:prstGeom>
          <a:solidFill>
            <a:schemeClr val="accent1">
              <a:lumMod val="40000"/>
              <a:lumOff val="60000"/>
            </a:schemeClr>
          </a:solidFill>
          <a:ln>
            <a:solidFill>
              <a:schemeClr val="accent1">
                <a:lumMod val="75000"/>
              </a:schemeClr>
            </a:solidFill>
          </a:ln>
        </p:spPr>
        <p:style>
          <a:lnRef idx="1">
            <a:schemeClr val="accent4"/>
          </a:lnRef>
          <a:fillRef idx="2">
            <a:schemeClr val="accent4"/>
          </a:fillRef>
          <a:effectRef idx="1">
            <a:schemeClr val="accent4"/>
          </a:effectRef>
          <a:fontRef idx="minor">
            <a:schemeClr val="dk1"/>
          </a:fontRef>
        </p:style>
        <p:txBody>
          <a:bodyPr lIns="91410" tIns="45704" rIns="91410" bIns="45704" rtlCol="0" anchor="ctr"/>
          <a:lstStyle/>
          <a:p>
            <a:pPr algn="ctr"/>
            <a:r>
              <a:rPr lang="en-US" sz="1100" dirty="0">
                <a:solidFill>
                  <a:srgbClr val="1C1C1C"/>
                </a:solidFill>
              </a:rPr>
              <a:t>Comprehensive lifecycle tiering</a:t>
            </a:r>
          </a:p>
        </p:txBody>
      </p:sp>
      <p:sp>
        <p:nvSpPr>
          <p:cNvPr id="29" name="Flowchart: Magnetic Disk 54"/>
          <p:cNvSpPr/>
          <p:nvPr/>
        </p:nvSpPr>
        <p:spPr>
          <a:xfrm>
            <a:off x="3674467" y="5393253"/>
            <a:ext cx="208509" cy="138499"/>
          </a:xfrm>
          <a:prstGeom prst="flowChartMagneticDisk">
            <a:avLst/>
          </a:prstGeom>
          <a:solidFill>
            <a:srgbClr val="FFD05D"/>
          </a:solidFill>
          <a:ln>
            <a:solidFill>
              <a:srgbClr val="FFFFFF"/>
            </a:solidFill>
          </a:ln>
          <a:effectLst/>
        </p:spPr>
        <p:style>
          <a:lnRef idx="1">
            <a:schemeClr val="accent4"/>
          </a:lnRef>
          <a:fillRef idx="3">
            <a:schemeClr val="accent4"/>
          </a:fillRef>
          <a:effectRef idx="2">
            <a:schemeClr val="accent4"/>
          </a:effectRef>
          <a:fontRef idx="minor">
            <a:schemeClr val="lt1"/>
          </a:fontRef>
        </p:style>
        <p:txBody>
          <a:bodyPr lIns="91410" tIns="45704" rIns="91410" bIns="45704" rtlCol="0" anchor="ctr"/>
          <a:lstStyle/>
          <a:p>
            <a:pPr algn="ctr"/>
            <a:endParaRPr lang="en-US" dirty="0" smtClean="0">
              <a:solidFill>
                <a:srgbClr val="1C1C1C"/>
              </a:solidFill>
            </a:endParaRPr>
          </a:p>
        </p:txBody>
      </p:sp>
      <p:sp>
        <p:nvSpPr>
          <p:cNvPr id="32" name="Rectangular Callout 31"/>
          <p:cNvSpPr/>
          <p:nvPr/>
        </p:nvSpPr>
        <p:spPr>
          <a:xfrm>
            <a:off x="4757085" y="5984879"/>
            <a:ext cx="1702064" cy="441951"/>
          </a:xfrm>
          <a:prstGeom prst="wedgeRectCallout">
            <a:avLst>
              <a:gd name="adj1" fmla="val 1587"/>
              <a:gd name="adj2" fmla="val -106782"/>
            </a:avLst>
          </a:prstGeom>
          <a:solidFill>
            <a:schemeClr val="accent1">
              <a:lumMod val="40000"/>
              <a:lumOff val="60000"/>
            </a:schemeClr>
          </a:solidFill>
          <a:ln>
            <a:solidFill>
              <a:schemeClr val="accent1">
                <a:lumMod val="75000"/>
              </a:schemeClr>
            </a:solidFill>
          </a:ln>
        </p:spPr>
        <p:style>
          <a:lnRef idx="1">
            <a:schemeClr val="accent4"/>
          </a:lnRef>
          <a:fillRef idx="2">
            <a:schemeClr val="accent4"/>
          </a:fillRef>
          <a:effectRef idx="1">
            <a:schemeClr val="accent4"/>
          </a:effectRef>
          <a:fontRef idx="minor">
            <a:schemeClr val="dk1"/>
          </a:fontRef>
        </p:style>
        <p:txBody>
          <a:bodyPr lIns="91410" tIns="45704" rIns="91410" bIns="45704" rtlCol="0" anchor="ctr"/>
          <a:lstStyle/>
          <a:p>
            <a:pPr algn="ctr"/>
            <a:r>
              <a:rPr lang="en-US" sz="1100" dirty="0">
                <a:solidFill>
                  <a:srgbClr val="1C1C1C"/>
                </a:solidFill>
              </a:rPr>
              <a:t>MPP queries, virtual marts, and user scaling</a:t>
            </a:r>
          </a:p>
        </p:txBody>
      </p:sp>
      <p:sp>
        <p:nvSpPr>
          <p:cNvPr id="34" name="Rectangular Callout 33"/>
          <p:cNvSpPr/>
          <p:nvPr/>
        </p:nvSpPr>
        <p:spPr>
          <a:xfrm>
            <a:off x="6459151" y="5984879"/>
            <a:ext cx="938495" cy="441951"/>
          </a:xfrm>
          <a:prstGeom prst="wedgeRectCallout">
            <a:avLst>
              <a:gd name="adj1" fmla="val 1053"/>
              <a:gd name="adj2" fmla="val -106782"/>
            </a:avLst>
          </a:prstGeom>
          <a:solidFill>
            <a:schemeClr val="accent1">
              <a:lumMod val="40000"/>
              <a:lumOff val="60000"/>
            </a:schemeClr>
          </a:solidFill>
          <a:ln>
            <a:solidFill>
              <a:schemeClr val="accent1">
                <a:lumMod val="75000"/>
              </a:schemeClr>
            </a:solidFill>
          </a:ln>
        </p:spPr>
        <p:style>
          <a:lnRef idx="1">
            <a:schemeClr val="accent4"/>
          </a:lnRef>
          <a:fillRef idx="2">
            <a:schemeClr val="accent4"/>
          </a:fillRef>
          <a:effectRef idx="1">
            <a:schemeClr val="accent4"/>
          </a:effectRef>
          <a:fontRef idx="minor">
            <a:schemeClr val="dk1"/>
          </a:fontRef>
        </p:style>
        <p:txBody>
          <a:bodyPr lIns="91410" tIns="45704" rIns="91410" bIns="45704" rtlCol="0" anchor="ctr"/>
          <a:lstStyle/>
          <a:p>
            <a:pPr algn="ctr"/>
            <a:r>
              <a:rPr lang="en-US" sz="1100" dirty="0">
                <a:solidFill>
                  <a:srgbClr val="1C1C1C"/>
                </a:solidFill>
              </a:rPr>
              <a:t>High-speed loads</a:t>
            </a:r>
          </a:p>
        </p:txBody>
      </p:sp>
      <p:pic>
        <p:nvPicPr>
          <p:cNvPr id="35" name="Picture 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733787" y="5204484"/>
            <a:ext cx="663783" cy="508739"/>
          </a:xfrm>
          <a:prstGeom prst="rect">
            <a:avLst/>
          </a:prstGeom>
          <a:noFill/>
          <a:ln w="9525">
            <a:noFill/>
            <a:miter lim="800000"/>
            <a:headEnd/>
            <a:tailEnd/>
          </a:ln>
        </p:spPr>
      </p:pic>
      <p:sp>
        <p:nvSpPr>
          <p:cNvPr id="36" name="Rectangular Callout 35"/>
          <p:cNvSpPr/>
          <p:nvPr/>
        </p:nvSpPr>
        <p:spPr>
          <a:xfrm>
            <a:off x="7431068" y="5984879"/>
            <a:ext cx="1400196" cy="441951"/>
          </a:xfrm>
          <a:prstGeom prst="wedgeRectCallout">
            <a:avLst>
              <a:gd name="adj1" fmla="val 1053"/>
              <a:gd name="adj2" fmla="val -106782"/>
            </a:avLst>
          </a:prstGeom>
          <a:solidFill>
            <a:schemeClr val="accent1">
              <a:lumMod val="40000"/>
              <a:lumOff val="60000"/>
            </a:schemeClr>
          </a:solidFill>
          <a:ln>
            <a:solidFill>
              <a:schemeClr val="accent1">
                <a:lumMod val="75000"/>
              </a:schemeClr>
            </a:solidFill>
          </a:ln>
        </p:spPr>
        <p:style>
          <a:lnRef idx="1">
            <a:schemeClr val="accent4"/>
          </a:lnRef>
          <a:fillRef idx="2">
            <a:schemeClr val="accent4"/>
          </a:fillRef>
          <a:effectRef idx="1">
            <a:schemeClr val="accent4"/>
          </a:effectRef>
          <a:fontRef idx="minor">
            <a:schemeClr val="dk1"/>
          </a:fontRef>
        </p:style>
        <p:txBody>
          <a:bodyPr lIns="91410" tIns="45704" rIns="91410" bIns="45704" rtlCol="0" anchor="ctr"/>
          <a:lstStyle/>
          <a:p>
            <a:pPr algn="ctr"/>
            <a:r>
              <a:rPr lang="en-US" sz="1100" dirty="0">
                <a:solidFill>
                  <a:srgbClr val="1C1C1C"/>
                </a:solidFill>
              </a:rPr>
              <a:t>Structured and unstructured store</a:t>
            </a:r>
          </a:p>
        </p:txBody>
      </p:sp>
      <p:sp>
        <p:nvSpPr>
          <p:cNvPr id="37" name="Rounded Rectangle 36"/>
          <p:cNvSpPr/>
          <p:nvPr/>
        </p:nvSpPr>
        <p:spPr>
          <a:xfrm>
            <a:off x="2596835" y="1441015"/>
            <a:ext cx="5960552" cy="1199142"/>
          </a:xfrm>
          <a:prstGeom prst="roundRect">
            <a:avLst>
              <a:gd name="adj" fmla="val 0"/>
            </a:avLst>
          </a:prstGeom>
          <a:ln/>
        </p:spPr>
        <p:style>
          <a:lnRef idx="1">
            <a:schemeClr val="accent3"/>
          </a:lnRef>
          <a:fillRef idx="3">
            <a:schemeClr val="accent3"/>
          </a:fillRef>
          <a:effectRef idx="2">
            <a:schemeClr val="accent3"/>
          </a:effectRef>
          <a:fontRef idx="minor">
            <a:schemeClr val="lt1"/>
          </a:fontRef>
        </p:style>
        <p:txBody>
          <a:bodyPr lIns="91410" tIns="45704" rIns="91410" bIns="45704" rtlCol="0" anchor="ctr"/>
          <a:lstStyle/>
          <a:p>
            <a:pPr algn="ctr"/>
            <a:endParaRPr lang="en-US" dirty="0" smtClean="0">
              <a:solidFill>
                <a:srgbClr val="1C1C1C"/>
              </a:solidFill>
            </a:endParaRPr>
          </a:p>
        </p:txBody>
      </p:sp>
      <p:pic>
        <p:nvPicPr>
          <p:cNvPr id="38" name="Picture 6"/>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889923" y="3567255"/>
            <a:ext cx="552018" cy="552018"/>
          </a:xfrm>
          <a:prstGeom prst="rect">
            <a:avLst/>
          </a:prstGeom>
          <a:noFill/>
          <a:ln w="9525">
            <a:noFill/>
            <a:miter lim="800000"/>
            <a:headEnd/>
            <a:tailEnd/>
          </a:ln>
        </p:spPr>
      </p:pic>
      <p:sp>
        <p:nvSpPr>
          <p:cNvPr id="39" name="Rectangular Callout 38"/>
          <p:cNvSpPr/>
          <p:nvPr/>
        </p:nvSpPr>
        <p:spPr>
          <a:xfrm>
            <a:off x="2521380" y="4392029"/>
            <a:ext cx="1310911" cy="441951"/>
          </a:xfrm>
          <a:prstGeom prst="wedgeRectCallout">
            <a:avLst>
              <a:gd name="adj1" fmla="val 2401"/>
              <a:gd name="adj2" fmla="val -106782"/>
            </a:avLst>
          </a:prstGeom>
          <a:ln/>
        </p:spPr>
        <p:style>
          <a:lnRef idx="1">
            <a:schemeClr val="accent4"/>
          </a:lnRef>
          <a:fillRef idx="2">
            <a:schemeClr val="accent4"/>
          </a:fillRef>
          <a:effectRef idx="1">
            <a:schemeClr val="accent4"/>
          </a:effectRef>
          <a:fontRef idx="minor">
            <a:schemeClr val="dk1"/>
          </a:fontRef>
        </p:style>
        <p:txBody>
          <a:bodyPr lIns="0" tIns="45704" rIns="0" bIns="45704" rtlCol="0" anchor="ctr"/>
          <a:lstStyle/>
          <a:p>
            <a:pPr algn="ctr"/>
            <a:r>
              <a:rPr lang="en-US" sz="1100" dirty="0">
                <a:solidFill>
                  <a:srgbClr val="1C1C1C"/>
                </a:solidFill>
              </a:rPr>
              <a:t>Comprehensive ANSI SQL with OLAP</a:t>
            </a:r>
          </a:p>
        </p:txBody>
      </p:sp>
      <p:sp>
        <p:nvSpPr>
          <p:cNvPr id="40" name="Rectangular Callout 39"/>
          <p:cNvSpPr/>
          <p:nvPr/>
        </p:nvSpPr>
        <p:spPr>
          <a:xfrm>
            <a:off x="3862910" y="4392029"/>
            <a:ext cx="980216" cy="441951"/>
          </a:xfrm>
          <a:prstGeom prst="wedgeRectCallout">
            <a:avLst>
              <a:gd name="adj1" fmla="val 22189"/>
              <a:gd name="adj2" fmla="val -87973"/>
            </a:avLst>
          </a:prstGeom>
          <a:ln/>
        </p:spPr>
        <p:style>
          <a:lnRef idx="1">
            <a:schemeClr val="accent4"/>
          </a:lnRef>
          <a:fillRef idx="2">
            <a:schemeClr val="accent4"/>
          </a:fillRef>
          <a:effectRef idx="1">
            <a:schemeClr val="accent4"/>
          </a:effectRef>
          <a:fontRef idx="minor">
            <a:schemeClr val="dk1"/>
          </a:fontRef>
        </p:style>
        <p:txBody>
          <a:bodyPr lIns="91410" tIns="45704" rIns="91410" bIns="45704" rtlCol="0" anchor="ctr"/>
          <a:lstStyle/>
          <a:p>
            <a:pPr algn="ctr"/>
            <a:r>
              <a:rPr lang="en-US" sz="1100" dirty="0">
                <a:solidFill>
                  <a:srgbClr val="1C1C1C"/>
                </a:solidFill>
              </a:rPr>
              <a:t>Built-in full-text search</a:t>
            </a:r>
          </a:p>
        </p:txBody>
      </p:sp>
      <p:sp>
        <p:nvSpPr>
          <p:cNvPr id="41" name="Rectangular Callout 40"/>
          <p:cNvSpPr/>
          <p:nvPr/>
        </p:nvSpPr>
        <p:spPr>
          <a:xfrm>
            <a:off x="4873749" y="4392029"/>
            <a:ext cx="1660499" cy="441951"/>
          </a:xfrm>
          <a:prstGeom prst="wedgeRectCallout">
            <a:avLst>
              <a:gd name="adj1" fmla="val -2482"/>
              <a:gd name="adj2" fmla="val -103647"/>
            </a:avLst>
          </a:prstGeom>
          <a:ln/>
        </p:spPr>
        <p:style>
          <a:lnRef idx="1">
            <a:schemeClr val="accent4"/>
          </a:lnRef>
          <a:fillRef idx="2">
            <a:schemeClr val="accent4"/>
          </a:fillRef>
          <a:effectRef idx="1">
            <a:schemeClr val="accent4"/>
          </a:effectRef>
          <a:fontRef idx="minor">
            <a:schemeClr val="dk1"/>
          </a:fontRef>
        </p:style>
        <p:txBody>
          <a:bodyPr lIns="91410" tIns="45704" rIns="91410" bIns="45704" rtlCol="0" anchor="ctr"/>
          <a:lstStyle/>
          <a:p>
            <a:pPr algn="ctr"/>
            <a:r>
              <a:rPr lang="en-US" sz="1100" dirty="0">
                <a:solidFill>
                  <a:srgbClr val="1C1C1C"/>
                </a:solidFill>
              </a:rPr>
              <a:t>In-database analytics with MapReduce and simulator</a:t>
            </a:r>
          </a:p>
        </p:txBody>
      </p:sp>
      <p:sp>
        <p:nvSpPr>
          <p:cNvPr id="42" name="Rectangular Callout 41"/>
          <p:cNvSpPr/>
          <p:nvPr/>
        </p:nvSpPr>
        <p:spPr>
          <a:xfrm>
            <a:off x="6564867" y="4392029"/>
            <a:ext cx="922797" cy="441951"/>
          </a:xfrm>
          <a:prstGeom prst="wedgeRectCallout">
            <a:avLst>
              <a:gd name="adj1" fmla="val 1053"/>
              <a:gd name="adj2" fmla="val -106782"/>
            </a:avLst>
          </a:prstGeom>
          <a:ln/>
        </p:spPr>
        <p:style>
          <a:lnRef idx="1">
            <a:schemeClr val="accent4"/>
          </a:lnRef>
          <a:fillRef idx="2">
            <a:schemeClr val="accent4"/>
          </a:fillRef>
          <a:effectRef idx="1">
            <a:schemeClr val="accent4"/>
          </a:effectRef>
          <a:fontRef idx="minor">
            <a:schemeClr val="dk1"/>
          </a:fontRef>
        </p:style>
        <p:txBody>
          <a:bodyPr lIns="91410" tIns="45704" rIns="91410" bIns="45704" rtlCol="0" anchor="ctr"/>
          <a:lstStyle/>
          <a:p>
            <a:pPr algn="ctr"/>
            <a:r>
              <a:rPr lang="en-US" sz="1100" dirty="0">
                <a:solidFill>
                  <a:srgbClr val="1C1C1C"/>
                </a:solidFill>
              </a:rPr>
              <a:t>Web 2.0 APIs</a:t>
            </a:r>
          </a:p>
        </p:txBody>
      </p:sp>
      <p:pic>
        <p:nvPicPr>
          <p:cNvPr id="43" name="Picture 7"/>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a:off x="4183253" y="3600628"/>
            <a:ext cx="485277" cy="485277"/>
          </a:xfrm>
          <a:prstGeom prst="rect">
            <a:avLst/>
          </a:prstGeom>
          <a:noFill/>
          <a:ln w="9525">
            <a:noFill/>
            <a:miter lim="800000"/>
            <a:headEnd/>
            <a:tailEnd/>
          </a:ln>
          <a:effectLst>
            <a:outerShdw blurRad="50800" dist="38100" dir="2700000">
              <a:srgbClr val="000000">
                <a:alpha val="43000"/>
              </a:srgbClr>
            </a:outerShdw>
          </a:effectLst>
        </p:spPr>
      </p:pic>
      <p:sp>
        <p:nvSpPr>
          <p:cNvPr id="44" name="Flowchart: Magnetic Disk 81"/>
          <p:cNvSpPr/>
          <p:nvPr/>
        </p:nvSpPr>
        <p:spPr>
          <a:xfrm>
            <a:off x="5323074" y="3588897"/>
            <a:ext cx="548640" cy="508739"/>
          </a:xfrm>
          <a:prstGeom prst="flowChartMagneticDisk">
            <a:avLst/>
          </a:prstGeom>
          <a:solidFill>
            <a:schemeClr val="bg1">
              <a:lumMod val="85000"/>
            </a:schemeClr>
          </a:solidFill>
          <a:ln/>
          <a:effectLst/>
        </p:spPr>
        <p:style>
          <a:lnRef idx="1">
            <a:schemeClr val="accent2"/>
          </a:lnRef>
          <a:fillRef idx="2">
            <a:schemeClr val="accent2"/>
          </a:fillRef>
          <a:effectRef idx="1">
            <a:schemeClr val="accent2"/>
          </a:effectRef>
          <a:fontRef idx="minor">
            <a:schemeClr val="dk1"/>
          </a:fontRef>
        </p:style>
        <p:txBody>
          <a:bodyPr lIns="91410" tIns="45704" rIns="91410" bIns="45704" rtlCol="0" anchor="ctr"/>
          <a:lstStyle/>
          <a:p>
            <a:pPr algn="ctr"/>
            <a:endParaRPr lang="en-US" dirty="0" smtClean="0">
              <a:solidFill>
                <a:srgbClr val="1C1C1C"/>
              </a:solidFill>
            </a:endParaRPr>
          </a:p>
        </p:txBody>
      </p:sp>
      <p:sp>
        <p:nvSpPr>
          <p:cNvPr id="45" name="Sun 44"/>
          <p:cNvSpPr/>
          <p:nvPr/>
        </p:nvSpPr>
        <p:spPr>
          <a:xfrm>
            <a:off x="5496269" y="3820938"/>
            <a:ext cx="263257" cy="254193"/>
          </a:xfrm>
          <a:prstGeom prst="sun">
            <a:avLst/>
          </a:prstGeom>
          <a:ln/>
        </p:spPr>
        <p:style>
          <a:lnRef idx="0">
            <a:schemeClr val="accent1"/>
          </a:lnRef>
          <a:fillRef idx="3">
            <a:schemeClr val="accent1"/>
          </a:fillRef>
          <a:effectRef idx="3">
            <a:schemeClr val="accent1"/>
          </a:effectRef>
          <a:fontRef idx="minor">
            <a:schemeClr val="lt1"/>
          </a:fontRef>
        </p:style>
        <p:txBody>
          <a:bodyPr lIns="91410" tIns="45704" rIns="91410" bIns="45704" rtlCol="0" anchor="ctr"/>
          <a:lstStyle/>
          <a:p>
            <a:pPr algn="ctr"/>
            <a:endParaRPr lang="en-US" dirty="0" smtClean="0">
              <a:solidFill>
                <a:srgbClr val="1C1C1C"/>
              </a:solidFill>
            </a:endParaRPr>
          </a:p>
        </p:txBody>
      </p:sp>
      <p:pic>
        <p:nvPicPr>
          <p:cNvPr id="46" name="Picture 8"/>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479185" y="3575423"/>
            <a:ext cx="714242" cy="535682"/>
          </a:xfrm>
          <a:prstGeom prst="rect">
            <a:avLst/>
          </a:prstGeom>
          <a:noFill/>
          <a:ln w="9525">
            <a:noFill/>
            <a:miter lim="800000"/>
            <a:headEnd/>
            <a:tailEnd/>
          </a:ln>
        </p:spPr>
      </p:pic>
      <p:sp>
        <p:nvSpPr>
          <p:cNvPr id="49" name="Rectangular Callout 48"/>
          <p:cNvSpPr/>
          <p:nvPr/>
        </p:nvSpPr>
        <p:spPr>
          <a:xfrm>
            <a:off x="7518286" y="4392029"/>
            <a:ext cx="1312977" cy="441951"/>
          </a:xfrm>
          <a:prstGeom prst="wedgeRectCallout">
            <a:avLst>
              <a:gd name="adj1" fmla="val 1053"/>
              <a:gd name="adj2" fmla="val -106782"/>
            </a:avLst>
          </a:prstGeom>
          <a:ln/>
        </p:spPr>
        <p:style>
          <a:lnRef idx="1">
            <a:schemeClr val="accent4"/>
          </a:lnRef>
          <a:fillRef idx="2">
            <a:schemeClr val="accent4"/>
          </a:fillRef>
          <a:effectRef idx="1">
            <a:schemeClr val="accent4"/>
          </a:effectRef>
          <a:fontRef idx="minor">
            <a:schemeClr val="dk1"/>
          </a:fontRef>
        </p:style>
        <p:txBody>
          <a:bodyPr lIns="91410" tIns="45704" rIns="91410" bIns="45704" rtlCol="0" anchor="ctr"/>
          <a:lstStyle/>
          <a:p>
            <a:pPr algn="ctr"/>
            <a:r>
              <a:rPr lang="en-US" sz="1100" dirty="0">
                <a:solidFill>
                  <a:srgbClr val="1C1C1C"/>
                </a:solidFill>
              </a:rPr>
              <a:t>Big Data open source  APIs</a:t>
            </a:r>
          </a:p>
        </p:txBody>
      </p:sp>
      <p:sp>
        <p:nvSpPr>
          <p:cNvPr id="50" name="Rectangular Callout 49"/>
          <p:cNvSpPr/>
          <p:nvPr/>
        </p:nvSpPr>
        <p:spPr>
          <a:xfrm>
            <a:off x="2624546" y="2730178"/>
            <a:ext cx="1519918" cy="441951"/>
          </a:xfrm>
          <a:prstGeom prst="wedgeRectCallout">
            <a:avLst>
              <a:gd name="adj1" fmla="val 12476"/>
              <a:gd name="adj2" fmla="val -102418"/>
            </a:avLst>
          </a:prstGeom>
          <a:ln/>
        </p:spPr>
        <p:style>
          <a:lnRef idx="1">
            <a:schemeClr val="accent3"/>
          </a:lnRef>
          <a:fillRef idx="2">
            <a:schemeClr val="accent3"/>
          </a:fillRef>
          <a:effectRef idx="1">
            <a:schemeClr val="accent3"/>
          </a:effectRef>
          <a:fontRef idx="minor">
            <a:schemeClr val="dk1"/>
          </a:fontRef>
        </p:style>
        <p:txBody>
          <a:bodyPr lIns="91410" tIns="45704" rIns="91410" bIns="45704" rtlCol="0" anchor="ctr"/>
          <a:lstStyle/>
          <a:p>
            <a:pPr algn="ctr"/>
            <a:r>
              <a:rPr lang="en-US" sz="1100" dirty="0">
                <a:solidFill>
                  <a:srgbClr val="1C1C1C"/>
                </a:solidFill>
              </a:rPr>
              <a:t>Optimized BI and EIM to model and replicate</a:t>
            </a:r>
          </a:p>
        </p:txBody>
      </p:sp>
      <p:sp>
        <p:nvSpPr>
          <p:cNvPr id="51" name="Rectangular Callout 50"/>
          <p:cNvSpPr/>
          <p:nvPr/>
        </p:nvSpPr>
        <p:spPr>
          <a:xfrm>
            <a:off x="4214742" y="2730178"/>
            <a:ext cx="1574667" cy="441951"/>
          </a:xfrm>
          <a:prstGeom prst="wedgeRectCallout">
            <a:avLst>
              <a:gd name="adj1" fmla="val 17954"/>
              <a:gd name="adj2" fmla="val -103520"/>
            </a:avLst>
          </a:prstGeom>
          <a:ln/>
        </p:spPr>
        <p:style>
          <a:lnRef idx="1">
            <a:schemeClr val="accent3"/>
          </a:lnRef>
          <a:fillRef idx="2">
            <a:schemeClr val="accent3"/>
          </a:fillRef>
          <a:effectRef idx="1">
            <a:schemeClr val="accent3"/>
          </a:effectRef>
          <a:fontRef idx="minor">
            <a:schemeClr val="dk1"/>
          </a:fontRef>
        </p:style>
        <p:txBody>
          <a:bodyPr lIns="91410" tIns="45704" rIns="91410" bIns="45704" rtlCol="0" anchor="ctr"/>
          <a:lstStyle/>
          <a:p>
            <a:pPr algn="ctr"/>
            <a:r>
              <a:rPr lang="en-US" sz="1100" dirty="0">
                <a:solidFill>
                  <a:srgbClr val="1C1C1C"/>
                </a:solidFill>
              </a:rPr>
              <a:t>Development and administration tools</a:t>
            </a:r>
          </a:p>
        </p:txBody>
      </p:sp>
      <p:sp>
        <p:nvSpPr>
          <p:cNvPr id="52" name="Rectangular Callout 51"/>
          <p:cNvSpPr/>
          <p:nvPr/>
        </p:nvSpPr>
        <p:spPr>
          <a:xfrm>
            <a:off x="5859684" y="2730178"/>
            <a:ext cx="1406233" cy="441951"/>
          </a:xfrm>
          <a:prstGeom prst="wedgeRectCallout">
            <a:avLst>
              <a:gd name="adj1" fmla="val 18136"/>
              <a:gd name="adj2" fmla="val -106591"/>
            </a:avLst>
          </a:prstGeom>
          <a:ln/>
        </p:spPr>
        <p:style>
          <a:lnRef idx="1">
            <a:schemeClr val="accent3"/>
          </a:lnRef>
          <a:fillRef idx="2">
            <a:schemeClr val="accent3"/>
          </a:fillRef>
          <a:effectRef idx="1">
            <a:schemeClr val="accent3"/>
          </a:effectRef>
          <a:fontRef idx="minor">
            <a:schemeClr val="dk1"/>
          </a:fontRef>
        </p:style>
        <p:txBody>
          <a:bodyPr lIns="91410" tIns="45704" rIns="91410" bIns="45704" rtlCol="0" anchor="ctr"/>
          <a:lstStyle/>
          <a:p>
            <a:pPr algn="ctr"/>
            <a:r>
              <a:rPr lang="en-US" sz="1100" dirty="0">
                <a:solidFill>
                  <a:srgbClr val="1C1C1C"/>
                </a:solidFill>
              </a:rPr>
              <a:t>Predictive analytics </a:t>
            </a:r>
          </a:p>
        </p:txBody>
      </p:sp>
      <p:sp>
        <p:nvSpPr>
          <p:cNvPr id="53" name="Rectangular Callout 52"/>
          <p:cNvSpPr/>
          <p:nvPr/>
        </p:nvSpPr>
        <p:spPr>
          <a:xfrm>
            <a:off x="7336196" y="2730178"/>
            <a:ext cx="1495068" cy="441951"/>
          </a:xfrm>
          <a:prstGeom prst="wedgeRectCallout">
            <a:avLst>
              <a:gd name="adj1" fmla="val 10883"/>
              <a:gd name="adj2" fmla="val -102905"/>
            </a:avLst>
          </a:prstGeom>
          <a:ln/>
        </p:spPr>
        <p:style>
          <a:lnRef idx="1">
            <a:schemeClr val="accent3"/>
          </a:lnRef>
          <a:fillRef idx="2">
            <a:schemeClr val="accent3"/>
          </a:fillRef>
          <a:effectRef idx="1">
            <a:schemeClr val="accent3"/>
          </a:effectRef>
          <a:fontRef idx="minor">
            <a:schemeClr val="dk1"/>
          </a:fontRef>
        </p:style>
        <p:txBody>
          <a:bodyPr lIns="91410" tIns="45704" rIns="91410" bIns="45704" rtlCol="0" anchor="ctr"/>
          <a:lstStyle/>
          <a:p>
            <a:pPr algn="ctr"/>
            <a:r>
              <a:rPr lang="en-US" sz="1100" dirty="0">
                <a:solidFill>
                  <a:srgbClr val="1C1C1C"/>
                </a:solidFill>
              </a:rPr>
              <a:t>Packaged ILM applications</a:t>
            </a:r>
          </a:p>
        </p:txBody>
      </p:sp>
      <p:sp>
        <p:nvSpPr>
          <p:cNvPr id="58" name="Rounded Rectangle 57"/>
          <p:cNvSpPr/>
          <p:nvPr/>
        </p:nvSpPr>
        <p:spPr>
          <a:xfrm>
            <a:off x="4290175" y="1557096"/>
            <a:ext cx="1343891" cy="931833"/>
          </a:xfrm>
          <a:prstGeom prst="roundRect">
            <a:avLst>
              <a:gd name="adj" fmla="val 0"/>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lIns="91410" tIns="45704" rIns="91410" bIns="45704" rtlCol="0" anchor="ctr"/>
          <a:lstStyle/>
          <a:p>
            <a:pPr algn="ctr"/>
            <a:r>
              <a:rPr lang="en-US" sz="1200" dirty="0">
                <a:solidFill>
                  <a:srgbClr val="1C1C1C"/>
                </a:solidFill>
              </a:rPr>
              <a:t>Bradmark, Symantec, Whitesands, Quest, and ZEND</a:t>
            </a:r>
          </a:p>
        </p:txBody>
      </p:sp>
      <p:sp>
        <p:nvSpPr>
          <p:cNvPr id="60" name="Rounded Rectangle 59"/>
          <p:cNvSpPr/>
          <p:nvPr/>
        </p:nvSpPr>
        <p:spPr>
          <a:xfrm>
            <a:off x="5708838" y="1557096"/>
            <a:ext cx="1343891" cy="931833"/>
          </a:xfrm>
          <a:prstGeom prst="roundRect">
            <a:avLst>
              <a:gd name="adj" fmla="val 0"/>
            </a:avLst>
          </a:prstGeom>
          <a:solidFill>
            <a:schemeClr val="bg1"/>
          </a:solidFill>
          <a:ln>
            <a:noFill/>
          </a:ln>
          <a:effectLst/>
        </p:spPr>
        <p:style>
          <a:lnRef idx="1">
            <a:schemeClr val="accent2"/>
          </a:lnRef>
          <a:fillRef idx="2">
            <a:schemeClr val="accent2"/>
          </a:fillRef>
          <a:effectRef idx="1">
            <a:schemeClr val="accent2"/>
          </a:effectRef>
          <a:fontRef idx="minor">
            <a:schemeClr val="dk1"/>
          </a:fontRef>
        </p:style>
        <p:txBody>
          <a:bodyPr lIns="91410" tIns="45704" rIns="91410" bIns="45704" rtlCol="0" anchor="ctr"/>
          <a:lstStyle/>
          <a:p>
            <a:pPr algn="ctr"/>
            <a:r>
              <a:rPr lang="en-US" sz="1200" dirty="0">
                <a:solidFill>
                  <a:srgbClr val="1C1C1C"/>
                </a:solidFill>
              </a:rPr>
              <a:t>SAS, SPSS, KXEN, Fuzzy Logix, Zementis, and Visual Numerics</a:t>
            </a:r>
          </a:p>
        </p:txBody>
      </p:sp>
      <p:sp>
        <p:nvSpPr>
          <p:cNvPr id="61" name="Rounded Rectangle 60"/>
          <p:cNvSpPr/>
          <p:nvPr/>
        </p:nvSpPr>
        <p:spPr>
          <a:xfrm>
            <a:off x="7127500" y="1557096"/>
            <a:ext cx="1343891" cy="931833"/>
          </a:xfrm>
          <a:prstGeom prst="roundRect">
            <a:avLst>
              <a:gd name="adj" fmla="val 0"/>
            </a:avLst>
          </a:prstGeom>
          <a:solidFill>
            <a:schemeClr val="bg1"/>
          </a:solidFill>
          <a:ln>
            <a:noFill/>
          </a:ln>
          <a:effectLst/>
        </p:spPr>
        <p:style>
          <a:lnRef idx="1">
            <a:schemeClr val="accent5"/>
          </a:lnRef>
          <a:fillRef idx="2">
            <a:schemeClr val="accent5"/>
          </a:fillRef>
          <a:effectRef idx="1">
            <a:schemeClr val="accent5"/>
          </a:effectRef>
          <a:fontRef idx="minor">
            <a:schemeClr val="dk1"/>
          </a:fontRef>
        </p:style>
        <p:txBody>
          <a:bodyPr lIns="91410" tIns="45704" rIns="91410" bIns="45704" rtlCol="0" anchor="ctr"/>
          <a:lstStyle/>
          <a:p>
            <a:pPr algn="ctr"/>
            <a:r>
              <a:rPr lang="en-US" sz="1200" dirty="0">
                <a:solidFill>
                  <a:srgbClr val="1C1C1C"/>
                </a:solidFill>
              </a:rPr>
              <a:t>BMMSoft, </a:t>
            </a:r>
          </a:p>
          <a:p>
            <a:pPr algn="ctr"/>
            <a:r>
              <a:rPr lang="en-US" sz="1200" dirty="0">
                <a:solidFill>
                  <a:srgbClr val="1C1C1C"/>
                </a:solidFill>
              </a:rPr>
              <a:t>SOLIX, and PBS </a:t>
            </a:r>
          </a:p>
        </p:txBody>
      </p:sp>
      <p:sp>
        <p:nvSpPr>
          <p:cNvPr id="62" name="Rounded Rectangle 61"/>
          <p:cNvSpPr/>
          <p:nvPr/>
        </p:nvSpPr>
        <p:spPr>
          <a:xfrm>
            <a:off x="2691324" y="1557096"/>
            <a:ext cx="1524079" cy="931833"/>
          </a:xfrm>
          <a:prstGeom prst="roundRect">
            <a:avLst>
              <a:gd name="adj" fmla="val 0"/>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lIns="0" tIns="45704" rIns="0" bIns="45704" rtlCol="0" anchor="ctr"/>
          <a:lstStyle/>
          <a:p>
            <a:pPr algn="ctr"/>
            <a:r>
              <a:rPr lang="en-US" sz="1200" dirty="0">
                <a:solidFill>
                  <a:srgbClr val="1C1C1C"/>
                </a:solidFill>
              </a:rPr>
              <a:t>Sybase PowerDesigner,</a:t>
            </a:r>
          </a:p>
          <a:p>
            <a:pPr algn="ctr"/>
            <a:r>
              <a:rPr lang="en-US" sz="1200" dirty="0">
                <a:solidFill>
                  <a:srgbClr val="1C1C1C"/>
                </a:solidFill>
              </a:rPr>
              <a:t>Sybase Replication Server,</a:t>
            </a:r>
          </a:p>
          <a:p>
            <a:pPr algn="ctr"/>
            <a:r>
              <a:rPr lang="en-US" sz="1200" dirty="0">
                <a:solidFill>
                  <a:srgbClr val="1C1C1C"/>
                </a:solidFill>
              </a:rPr>
              <a:t>SAP and Panopticon</a:t>
            </a:r>
          </a:p>
        </p:txBody>
      </p:sp>
      <p:sp>
        <p:nvSpPr>
          <p:cNvPr id="78" name="TextBox 77"/>
          <p:cNvSpPr txBox="1"/>
          <p:nvPr/>
        </p:nvSpPr>
        <p:spPr>
          <a:xfrm>
            <a:off x="515980" y="3189904"/>
            <a:ext cx="1356639" cy="461633"/>
          </a:xfrm>
          <a:prstGeom prst="rect">
            <a:avLst/>
          </a:prstGeom>
          <a:noFill/>
        </p:spPr>
        <p:txBody>
          <a:bodyPr wrap="square" lIns="91410" tIns="45704" rIns="91410" bIns="45704" rtlCol="0">
            <a:spAutoFit/>
          </a:bodyPr>
          <a:lstStyle/>
          <a:p>
            <a:pPr algn="ctr"/>
            <a:r>
              <a:rPr lang="en-US" sz="1200" b="1" dirty="0">
                <a:solidFill>
                  <a:schemeClr val="bg1"/>
                </a:solidFill>
              </a:rPr>
              <a:t>Application services</a:t>
            </a:r>
          </a:p>
        </p:txBody>
      </p:sp>
      <p:sp>
        <p:nvSpPr>
          <p:cNvPr id="79" name="TextBox 78"/>
          <p:cNvSpPr txBox="1"/>
          <p:nvPr/>
        </p:nvSpPr>
        <p:spPr>
          <a:xfrm>
            <a:off x="589107" y="3762934"/>
            <a:ext cx="1246596" cy="276967"/>
          </a:xfrm>
          <a:prstGeom prst="rect">
            <a:avLst/>
          </a:prstGeom>
          <a:noFill/>
        </p:spPr>
        <p:txBody>
          <a:bodyPr wrap="square" lIns="91410" tIns="45704" rIns="91410" bIns="45704" rtlCol="0">
            <a:spAutoFit/>
          </a:bodyPr>
          <a:lstStyle/>
          <a:p>
            <a:pPr algn="ctr"/>
            <a:r>
              <a:rPr lang="en-US" sz="1200" b="1" dirty="0">
                <a:solidFill>
                  <a:schemeClr val="bg1"/>
                </a:solidFill>
              </a:rPr>
              <a:t>DBMS</a:t>
            </a:r>
          </a:p>
        </p:txBody>
      </p:sp>
      <p:grpSp>
        <p:nvGrpSpPr>
          <p:cNvPr id="3" name="Group 116"/>
          <p:cNvGrpSpPr/>
          <p:nvPr/>
        </p:nvGrpSpPr>
        <p:grpSpPr>
          <a:xfrm>
            <a:off x="6728284" y="5204484"/>
            <a:ext cx="673433" cy="461535"/>
            <a:chOff x="6728284" y="5427282"/>
            <a:chExt cx="673433" cy="461535"/>
          </a:xfrm>
        </p:grpSpPr>
        <p:grpSp>
          <p:nvGrpSpPr>
            <p:cNvPr id="4" name="Group 104"/>
            <p:cNvGrpSpPr/>
            <p:nvPr/>
          </p:nvGrpSpPr>
          <p:grpSpPr>
            <a:xfrm>
              <a:off x="6728284" y="5427282"/>
              <a:ext cx="673433" cy="134830"/>
              <a:chOff x="6728284" y="5427282"/>
              <a:chExt cx="673433" cy="134830"/>
            </a:xfrm>
          </p:grpSpPr>
          <p:pic>
            <p:nvPicPr>
              <p:cNvPr id="83" name="Picture 82" descr="generic database.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6728284" y="5427282"/>
                <a:ext cx="208290" cy="134830"/>
              </a:xfrm>
              <a:prstGeom prst="rect">
                <a:avLst/>
              </a:prstGeom>
              <a:noFill/>
              <a:ln>
                <a:noFill/>
              </a:ln>
            </p:spPr>
          </p:pic>
          <p:cxnSp>
            <p:nvCxnSpPr>
              <p:cNvPr id="88" name="Straight Connector 87"/>
              <p:cNvCxnSpPr>
                <a:stCxn id="83" idx="3"/>
                <a:endCxn id="91" idx="1"/>
              </p:cNvCxnSpPr>
              <p:nvPr/>
            </p:nvCxnSpPr>
            <p:spPr>
              <a:xfrm>
                <a:off x="6936574" y="5494697"/>
                <a:ext cx="256853" cy="1588"/>
              </a:xfrm>
              <a:prstGeom prst="line">
                <a:avLst/>
              </a:prstGeom>
              <a:ln w="15875" cap="flat" cmpd="sng" algn="ctr">
                <a:solidFill>
                  <a:schemeClr val="bg1">
                    <a:lumMod val="50000"/>
                  </a:schemeClr>
                </a:solidFill>
                <a:prstDash val="solid"/>
                <a:round/>
                <a:headEnd type="none" w="med" len="med"/>
                <a:tailEnd type="triangle" w="sm" len="sm"/>
              </a:ln>
            </p:spPr>
            <p:style>
              <a:lnRef idx="1">
                <a:schemeClr val="accent1"/>
              </a:lnRef>
              <a:fillRef idx="0">
                <a:schemeClr val="accent1"/>
              </a:fillRef>
              <a:effectRef idx="0">
                <a:schemeClr val="accent1"/>
              </a:effectRef>
              <a:fontRef idx="minor">
                <a:schemeClr val="tx1"/>
              </a:fontRef>
            </p:style>
          </p:cxnSp>
          <p:pic>
            <p:nvPicPr>
              <p:cNvPr id="91" name="Picture 90" descr="generic database.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7193427" y="5427282"/>
                <a:ext cx="208290" cy="134830"/>
              </a:xfrm>
              <a:prstGeom prst="rect">
                <a:avLst/>
              </a:prstGeom>
              <a:noFill/>
              <a:ln>
                <a:noFill/>
              </a:ln>
            </p:spPr>
          </p:pic>
        </p:grpSp>
        <p:grpSp>
          <p:nvGrpSpPr>
            <p:cNvPr id="5" name="Group 105"/>
            <p:cNvGrpSpPr/>
            <p:nvPr/>
          </p:nvGrpSpPr>
          <p:grpSpPr>
            <a:xfrm>
              <a:off x="6728284" y="5590635"/>
              <a:ext cx="673433" cy="134830"/>
              <a:chOff x="6728284" y="5427282"/>
              <a:chExt cx="673433" cy="134830"/>
            </a:xfrm>
          </p:grpSpPr>
          <p:pic>
            <p:nvPicPr>
              <p:cNvPr id="107" name="Picture 106" descr="generic database.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6728284" y="5427282"/>
                <a:ext cx="208290" cy="134830"/>
              </a:xfrm>
              <a:prstGeom prst="rect">
                <a:avLst/>
              </a:prstGeom>
              <a:noFill/>
              <a:ln>
                <a:noFill/>
              </a:ln>
            </p:spPr>
          </p:pic>
          <p:cxnSp>
            <p:nvCxnSpPr>
              <p:cNvPr id="110" name="Straight Connector 109"/>
              <p:cNvCxnSpPr>
                <a:stCxn id="107" idx="3"/>
                <a:endCxn id="111" idx="1"/>
              </p:cNvCxnSpPr>
              <p:nvPr/>
            </p:nvCxnSpPr>
            <p:spPr>
              <a:xfrm>
                <a:off x="6936574" y="5494697"/>
                <a:ext cx="256853" cy="1588"/>
              </a:xfrm>
              <a:prstGeom prst="line">
                <a:avLst/>
              </a:prstGeom>
              <a:ln w="15875" cap="flat" cmpd="sng" algn="ctr">
                <a:solidFill>
                  <a:schemeClr val="bg1">
                    <a:lumMod val="50000"/>
                  </a:schemeClr>
                </a:solidFill>
                <a:prstDash val="solid"/>
                <a:round/>
                <a:headEnd type="none" w="med" len="med"/>
                <a:tailEnd type="triangle" w="sm" len="sm"/>
              </a:ln>
            </p:spPr>
            <p:style>
              <a:lnRef idx="1">
                <a:schemeClr val="accent1"/>
              </a:lnRef>
              <a:fillRef idx="0">
                <a:schemeClr val="accent1"/>
              </a:fillRef>
              <a:effectRef idx="0">
                <a:schemeClr val="accent1"/>
              </a:effectRef>
              <a:fontRef idx="minor">
                <a:schemeClr val="tx1"/>
              </a:fontRef>
            </p:style>
          </p:cxnSp>
          <p:pic>
            <p:nvPicPr>
              <p:cNvPr id="111" name="Picture 110" descr="generic database.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7193427" y="5427282"/>
                <a:ext cx="208290" cy="134830"/>
              </a:xfrm>
              <a:prstGeom prst="rect">
                <a:avLst/>
              </a:prstGeom>
              <a:noFill/>
              <a:ln>
                <a:noFill/>
              </a:ln>
            </p:spPr>
          </p:pic>
        </p:grpSp>
        <p:grpSp>
          <p:nvGrpSpPr>
            <p:cNvPr id="6" name="Group 112"/>
            <p:cNvGrpSpPr/>
            <p:nvPr/>
          </p:nvGrpSpPr>
          <p:grpSpPr>
            <a:xfrm>
              <a:off x="6728284" y="5753987"/>
              <a:ext cx="673433" cy="134830"/>
              <a:chOff x="6728284" y="5427282"/>
              <a:chExt cx="673433" cy="134830"/>
            </a:xfrm>
          </p:grpSpPr>
          <p:pic>
            <p:nvPicPr>
              <p:cNvPr id="114" name="Picture 113" descr="generic database.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6728284" y="5427282"/>
                <a:ext cx="208290" cy="134830"/>
              </a:xfrm>
              <a:prstGeom prst="rect">
                <a:avLst/>
              </a:prstGeom>
              <a:noFill/>
              <a:ln>
                <a:noFill/>
              </a:ln>
            </p:spPr>
          </p:pic>
          <p:cxnSp>
            <p:nvCxnSpPr>
              <p:cNvPr id="115" name="Straight Connector 114"/>
              <p:cNvCxnSpPr>
                <a:stCxn id="114" idx="3"/>
                <a:endCxn id="116" idx="1"/>
              </p:cNvCxnSpPr>
              <p:nvPr/>
            </p:nvCxnSpPr>
            <p:spPr>
              <a:xfrm>
                <a:off x="6936574" y="5494697"/>
                <a:ext cx="256853" cy="1588"/>
              </a:xfrm>
              <a:prstGeom prst="line">
                <a:avLst/>
              </a:prstGeom>
              <a:ln w="15875" cap="flat" cmpd="sng" algn="ctr">
                <a:solidFill>
                  <a:schemeClr val="bg1">
                    <a:lumMod val="50000"/>
                  </a:schemeClr>
                </a:solidFill>
                <a:prstDash val="solid"/>
                <a:round/>
                <a:headEnd type="none" w="med" len="med"/>
                <a:tailEnd type="triangle" w="sm" len="sm"/>
              </a:ln>
            </p:spPr>
            <p:style>
              <a:lnRef idx="1">
                <a:schemeClr val="accent1"/>
              </a:lnRef>
              <a:fillRef idx="0">
                <a:schemeClr val="accent1"/>
              </a:fillRef>
              <a:effectRef idx="0">
                <a:schemeClr val="accent1"/>
              </a:effectRef>
              <a:fontRef idx="minor">
                <a:schemeClr val="tx1"/>
              </a:fontRef>
            </p:style>
          </p:cxnSp>
          <p:pic>
            <p:nvPicPr>
              <p:cNvPr id="116" name="Picture 115" descr="generic database.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7193427" y="5427282"/>
                <a:ext cx="208290" cy="134830"/>
              </a:xfrm>
              <a:prstGeom prst="rect">
                <a:avLst/>
              </a:prstGeom>
              <a:noFill/>
              <a:ln>
                <a:noFill/>
              </a:ln>
            </p:spPr>
          </p:pic>
        </p:grpSp>
      </p:grpSp>
      <p:grpSp>
        <p:nvGrpSpPr>
          <p:cNvPr id="7" name="Group 151"/>
          <p:cNvGrpSpPr/>
          <p:nvPr/>
        </p:nvGrpSpPr>
        <p:grpSpPr>
          <a:xfrm>
            <a:off x="5059604" y="5117542"/>
            <a:ext cx="1219219" cy="562765"/>
            <a:chOff x="4948989" y="5340340"/>
            <a:chExt cx="1219219" cy="562765"/>
          </a:xfrm>
        </p:grpSpPr>
        <p:cxnSp>
          <p:nvCxnSpPr>
            <p:cNvPr id="123" name="Straight Connector 122"/>
            <p:cNvCxnSpPr/>
            <p:nvPr/>
          </p:nvCxnSpPr>
          <p:spPr>
            <a:xfrm flipH="1">
              <a:off x="4948989" y="5653606"/>
              <a:ext cx="1219219" cy="1588"/>
            </a:xfrm>
            <a:prstGeom prst="line">
              <a:avLst/>
            </a:prstGeom>
            <a:ln w="15875" cap="flat" cmpd="sng" algn="ctr">
              <a:solidFill>
                <a:srgbClr val="7F7F7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Group 150"/>
            <p:cNvGrpSpPr/>
            <p:nvPr/>
          </p:nvGrpSpPr>
          <p:grpSpPr>
            <a:xfrm>
              <a:off x="5018316" y="5340340"/>
              <a:ext cx="1080564" cy="317710"/>
              <a:chOff x="5087644" y="5340340"/>
              <a:chExt cx="1080564" cy="317710"/>
            </a:xfrm>
          </p:grpSpPr>
          <p:grpSp>
            <p:nvGrpSpPr>
              <p:cNvPr id="9" name="Group 132"/>
              <p:cNvGrpSpPr/>
              <p:nvPr/>
            </p:nvGrpSpPr>
            <p:grpSpPr>
              <a:xfrm>
                <a:off x="6042490" y="5340340"/>
                <a:ext cx="125718" cy="317710"/>
                <a:chOff x="6042490" y="5340340"/>
                <a:chExt cx="125718" cy="317710"/>
              </a:xfrm>
            </p:grpSpPr>
            <p:cxnSp>
              <p:nvCxnSpPr>
                <p:cNvPr id="127" name="Straight Connector 126"/>
                <p:cNvCxnSpPr/>
                <p:nvPr/>
              </p:nvCxnSpPr>
              <p:spPr>
                <a:xfrm rot="5400000" flipH="1">
                  <a:off x="6013909" y="5565816"/>
                  <a:ext cx="182880" cy="1588"/>
                </a:xfrm>
                <a:prstGeom prst="line">
                  <a:avLst/>
                </a:prstGeom>
                <a:ln w="15875" cap="flat" cmpd="sng" algn="ctr">
                  <a:solidFill>
                    <a:srgbClr val="7F7F7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131"/>
                <p:cNvGrpSpPr/>
                <p:nvPr/>
              </p:nvGrpSpPr>
              <p:grpSpPr>
                <a:xfrm>
                  <a:off x="6042490" y="5340340"/>
                  <a:ext cx="125718" cy="134830"/>
                  <a:chOff x="6042490" y="5340340"/>
                  <a:chExt cx="125718" cy="134830"/>
                </a:xfrm>
              </p:grpSpPr>
              <p:pic>
                <p:nvPicPr>
                  <p:cNvPr id="128" name="Picture 127" descr="generic database.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auto">
                  <a:xfrm>
                    <a:off x="6042490" y="5340340"/>
                    <a:ext cx="43145" cy="134830"/>
                  </a:xfrm>
                  <a:prstGeom prst="rect">
                    <a:avLst/>
                  </a:prstGeom>
                  <a:noFill/>
                  <a:ln>
                    <a:noFill/>
                  </a:ln>
                </p:spPr>
              </p:pic>
              <p:pic>
                <p:nvPicPr>
                  <p:cNvPr id="129" name="Picture 128" descr="generic database.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auto">
                  <a:xfrm>
                    <a:off x="6083776" y="5340340"/>
                    <a:ext cx="43145" cy="134830"/>
                  </a:xfrm>
                  <a:prstGeom prst="rect">
                    <a:avLst/>
                  </a:prstGeom>
                  <a:noFill/>
                  <a:ln>
                    <a:noFill/>
                  </a:ln>
                </p:spPr>
              </p:pic>
              <p:pic>
                <p:nvPicPr>
                  <p:cNvPr id="131" name="Picture 130" descr="generic database.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auto">
                  <a:xfrm>
                    <a:off x="6125063" y="5340340"/>
                    <a:ext cx="43145" cy="134830"/>
                  </a:xfrm>
                  <a:prstGeom prst="rect">
                    <a:avLst/>
                  </a:prstGeom>
                  <a:noFill/>
                  <a:ln>
                    <a:noFill/>
                  </a:ln>
                </p:spPr>
              </p:pic>
            </p:grpSp>
          </p:grpSp>
          <p:grpSp>
            <p:nvGrpSpPr>
              <p:cNvPr id="11" name="Group 133"/>
              <p:cNvGrpSpPr/>
              <p:nvPr/>
            </p:nvGrpSpPr>
            <p:grpSpPr>
              <a:xfrm>
                <a:off x="5087644" y="5340340"/>
                <a:ext cx="125718" cy="317710"/>
                <a:chOff x="6042490" y="5340340"/>
                <a:chExt cx="125718" cy="317710"/>
              </a:xfrm>
            </p:grpSpPr>
            <p:cxnSp>
              <p:nvCxnSpPr>
                <p:cNvPr id="135" name="Straight Connector 134"/>
                <p:cNvCxnSpPr/>
                <p:nvPr/>
              </p:nvCxnSpPr>
              <p:spPr>
                <a:xfrm rot="5400000" flipH="1">
                  <a:off x="6013909" y="5565816"/>
                  <a:ext cx="182880" cy="1588"/>
                </a:xfrm>
                <a:prstGeom prst="line">
                  <a:avLst/>
                </a:prstGeom>
                <a:ln w="15875" cap="flat" cmpd="sng" algn="ctr">
                  <a:solidFill>
                    <a:srgbClr val="7F7F7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Group 135"/>
                <p:cNvGrpSpPr/>
                <p:nvPr/>
              </p:nvGrpSpPr>
              <p:grpSpPr>
                <a:xfrm>
                  <a:off x="6042490" y="5340340"/>
                  <a:ext cx="125718" cy="134830"/>
                  <a:chOff x="6042490" y="5340340"/>
                  <a:chExt cx="125718" cy="134830"/>
                </a:xfrm>
              </p:grpSpPr>
              <p:pic>
                <p:nvPicPr>
                  <p:cNvPr id="137" name="Picture 136" descr="generic database.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auto">
                  <a:xfrm>
                    <a:off x="6042490" y="5340340"/>
                    <a:ext cx="43145" cy="134830"/>
                  </a:xfrm>
                  <a:prstGeom prst="rect">
                    <a:avLst/>
                  </a:prstGeom>
                  <a:noFill/>
                  <a:ln>
                    <a:noFill/>
                  </a:ln>
                </p:spPr>
              </p:pic>
              <p:pic>
                <p:nvPicPr>
                  <p:cNvPr id="138" name="Picture 137" descr="generic database.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auto">
                  <a:xfrm>
                    <a:off x="6083776" y="5340340"/>
                    <a:ext cx="43145" cy="134830"/>
                  </a:xfrm>
                  <a:prstGeom prst="rect">
                    <a:avLst/>
                  </a:prstGeom>
                  <a:noFill/>
                  <a:ln>
                    <a:noFill/>
                  </a:ln>
                </p:spPr>
              </p:pic>
              <p:pic>
                <p:nvPicPr>
                  <p:cNvPr id="139" name="Picture 138" descr="generic database.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auto">
                  <a:xfrm>
                    <a:off x="6125063" y="5340340"/>
                    <a:ext cx="43145" cy="134830"/>
                  </a:xfrm>
                  <a:prstGeom prst="rect">
                    <a:avLst/>
                  </a:prstGeom>
                  <a:noFill/>
                  <a:ln>
                    <a:noFill/>
                  </a:ln>
                </p:spPr>
              </p:pic>
            </p:grpSp>
          </p:grpSp>
        </p:grpSp>
        <p:grpSp>
          <p:nvGrpSpPr>
            <p:cNvPr id="13" name="Group 149"/>
            <p:cNvGrpSpPr/>
            <p:nvPr/>
          </p:nvGrpSpPr>
          <p:grpSpPr>
            <a:xfrm>
              <a:off x="5083991" y="5646725"/>
              <a:ext cx="949215" cy="256380"/>
              <a:chOff x="5130789" y="5646725"/>
              <a:chExt cx="949215" cy="256380"/>
            </a:xfrm>
          </p:grpSpPr>
          <p:grpSp>
            <p:nvGrpSpPr>
              <p:cNvPr id="14" name="Group 139"/>
              <p:cNvGrpSpPr/>
              <p:nvPr/>
            </p:nvGrpSpPr>
            <p:grpSpPr>
              <a:xfrm>
                <a:off x="5871714" y="5646725"/>
                <a:ext cx="208290" cy="256380"/>
                <a:chOff x="5871714" y="5634025"/>
                <a:chExt cx="208290" cy="256380"/>
              </a:xfrm>
            </p:grpSpPr>
            <p:cxnSp>
              <p:nvCxnSpPr>
                <p:cNvPr id="126" name="Straight Connector 125"/>
                <p:cNvCxnSpPr/>
                <p:nvPr/>
              </p:nvCxnSpPr>
              <p:spPr>
                <a:xfrm rot="5400000" flipH="1">
                  <a:off x="5884419" y="5724671"/>
                  <a:ext cx="182880" cy="1588"/>
                </a:xfrm>
                <a:prstGeom prst="line">
                  <a:avLst/>
                </a:prstGeom>
                <a:ln w="15875" cap="flat" cmpd="sng" algn="ctr">
                  <a:solidFill>
                    <a:srgbClr val="7F7F7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descr="generic database.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5871714" y="5755575"/>
                  <a:ext cx="208290" cy="134830"/>
                </a:xfrm>
                <a:prstGeom prst="rect">
                  <a:avLst/>
                </a:prstGeom>
                <a:noFill/>
                <a:ln>
                  <a:noFill/>
                </a:ln>
              </p:spPr>
            </p:pic>
          </p:grpSp>
          <p:grpSp>
            <p:nvGrpSpPr>
              <p:cNvPr id="15" name="Group 140"/>
              <p:cNvGrpSpPr/>
              <p:nvPr/>
            </p:nvGrpSpPr>
            <p:grpSpPr>
              <a:xfrm>
                <a:off x="5624739" y="5646725"/>
                <a:ext cx="208290" cy="256380"/>
                <a:chOff x="5871714" y="5634025"/>
                <a:chExt cx="208290" cy="256380"/>
              </a:xfrm>
            </p:grpSpPr>
            <p:cxnSp>
              <p:nvCxnSpPr>
                <p:cNvPr id="142" name="Straight Connector 141"/>
                <p:cNvCxnSpPr/>
                <p:nvPr/>
              </p:nvCxnSpPr>
              <p:spPr>
                <a:xfrm rot="5400000" flipH="1">
                  <a:off x="5884419" y="5724671"/>
                  <a:ext cx="182880" cy="1588"/>
                </a:xfrm>
                <a:prstGeom prst="line">
                  <a:avLst/>
                </a:prstGeom>
                <a:ln w="15875" cap="flat" cmpd="sng" algn="ctr">
                  <a:solidFill>
                    <a:srgbClr val="7F7F7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3" name="Picture 142" descr="generic database.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5871714" y="5755575"/>
                  <a:ext cx="208290" cy="134830"/>
                </a:xfrm>
                <a:prstGeom prst="rect">
                  <a:avLst/>
                </a:prstGeom>
                <a:noFill/>
                <a:ln>
                  <a:noFill/>
                </a:ln>
              </p:spPr>
            </p:pic>
          </p:grpSp>
          <p:grpSp>
            <p:nvGrpSpPr>
              <p:cNvPr id="16" name="Group 143"/>
              <p:cNvGrpSpPr/>
              <p:nvPr/>
            </p:nvGrpSpPr>
            <p:grpSpPr>
              <a:xfrm>
                <a:off x="5377764" y="5646725"/>
                <a:ext cx="208290" cy="256380"/>
                <a:chOff x="5871714" y="5634025"/>
                <a:chExt cx="208290" cy="256380"/>
              </a:xfrm>
            </p:grpSpPr>
            <p:cxnSp>
              <p:nvCxnSpPr>
                <p:cNvPr id="145" name="Straight Connector 144"/>
                <p:cNvCxnSpPr/>
                <p:nvPr/>
              </p:nvCxnSpPr>
              <p:spPr>
                <a:xfrm rot="5400000" flipH="1">
                  <a:off x="5884419" y="5724671"/>
                  <a:ext cx="182880" cy="1588"/>
                </a:xfrm>
                <a:prstGeom prst="line">
                  <a:avLst/>
                </a:prstGeom>
                <a:ln w="15875" cap="flat" cmpd="sng" algn="ctr">
                  <a:solidFill>
                    <a:srgbClr val="7F7F7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6" name="Picture 145" descr="generic database.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5871714" y="5755575"/>
                  <a:ext cx="208290" cy="134830"/>
                </a:xfrm>
                <a:prstGeom prst="rect">
                  <a:avLst/>
                </a:prstGeom>
                <a:noFill/>
                <a:ln>
                  <a:noFill/>
                </a:ln>
              </p:spPr>
            </p:pic>
          </p:grpSp>
          <p:grpSp>
            <p:nvGrpSpPr>
              <p:cNvPr id="17" name="Group 146"/>
              <p:cNvGrpSpPr/>
              <p:nvPr/>
            </p:nvGrpSpPr>
            <p:grpSpPr>
              <a:xfrm>
                <a:off x="5130789" y="5646725"/>
                <a:ext cx="208290" cy="256380"/>
                <a:chOff x="5871714" y="5634025"/>
                <a:chExt cx="208290" cy="256380"/>
              </a:xfrm>
            </p:grpSpPr>
            <p:cxnSp>
              <p:nvCxnSpPr>
                <p:cNvPr id="148" name="Straight Connector 147"/>
                <p:cNvCxnSpPr/>
                <p:nvPr/>
              </p:nvCxnSpPr>
              <p:spPr>
                <a:xfrm rot="5400000" flipH="1">
                  <a:off x="5884419" y="5724671"/>
                  <a:ext cx="182880" cy="1588"/>
                </a:xfrm>
                <a:prstGeom prst="line">
                  <a:avLst/>
                </a:prstGeom>
                <a:ln w="15875" cap="flat" cmpd="sng" algn="ctr">
                  <a:solidFill>
                    <a:srgbClr val="7F7F7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9" name="Picture 148" descr="generic database.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5871714" y="5755575"/>
                  <a:ext cx="208290" cy="134830"/>
                </a:xfrm>
                <a:prstGeom prst="rect">
                  <a:avLst/>
                </a:prstGeom>
                <a:noFill/>
                <a:ln>
                  <a:noFill/>
                </a:ln>
              </p:spPr>
            </p:pic>
          </p:grpSp>
        </p:grpSp>
      </p:grpSp>
      <p:sp>
        <p:nvSpPr>
          <p:cNvPr id="154" name="Rounded Rectangle 153"/>
          <p:cNvSpPr/>
          <p:nvPr/>
        </p:nvSpPr>
        <p:spPr>
          <a:xfrm>
            <a:off x="7518288" y="3595200"/>
            <a:ext cx="953103" cy="496128"/>
          </a:xfrm>
          <a:prstGeom prst="roundRect">
            <a:avLst/>
          </a:prstGeom>
          <a:solidFill>
            <a:schemeClr val="bg1">
              <a:lumMod val="85000"/>
            </a:schemeClr>
          </a:solidFill>
          <a:ln/>
          <a:effectLst/>
        </p:spPr>
        <p:style>
          <a:lnRef idx="1">
            <a:schemeClr val="accent2"/>
          </a:lnRef>
          <a:fillRef idx="2">
            <a:schemeClr val="accent2"/>
          </a:fillRef>
          <a:effectRef idx="1">
            <a:schemeClr val="accent2"/>
          </a:effectRef>
          <a:fontRef idx="minor">
            <a:schemeClr val="dk1"/>
          </a:fontRef>
        </p:style>
        <p:txBody>
          <a:bodyPr lIns="91410" tIns="45704" rIns="91410" bIns="45704" rtlCol="0" anchor="ctr"/>
          <a:lstStyle/>
          <a:p>
            <a:pPr algn="ctr"/>
            <a:r>
              <a:rPr lang="en-US" sz="1200" dirty="0">
                <a:solidFill>
                  <a:srgbClr val="1C1C1C"/>
                </a:solidFill>
              </a:rPr>
              <a:t>Hadoop and R</a:t>
            </a:r>
          </a:p>
        </p:txBody>
      </p:sp>
      <p:cxnSp>
        <p:nvCxnSpPr>
          <p:cNvPr id="106" name="Shape 105"/>
          <p:cNvCxnSpPr>
            <a:stCxn id="96" idx="0"/>
            <a:endCxn id="37" idx="1"/>
          </p:cNvCxnSpPr>
          <p:nvPr/>
        </p:nvCxnSpPr>
        <p:spPr>
          <a:xfrm rot="5400000" flipH="1" flipV="1">
            <a:off x="1518555" y="1734439"/>
            <a:ext cx="772130" cy="1384429"/>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hape 116"/>
          <p:cNvCxnSpPr>
            <a:stCxn id="98" idx="2"/>
            <a:endCxn id="22" idx="1"/>
          </p:cNvCxnSpPr>
          <p:nvPr/>
        </p:nvCxnSpPr>
        <p:spPr>
          <a:xfrm rot="16200000" flipH="1">
            <a:off x="1268491" y="4073799"/>
            <a:ext cx="1299969" cy="1412138"/>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Flowchart: Magnetic Disk 49"/>
          <p:cNvSpPr/>
          <p:nvPr/>
        </p:nvSpPr>
        <p:spPr>
          <a:xfrm>
            <a:off x="3854494" y="5319770"/>
            <a:ext cx="360909" cy="276999"/>
          </a:xfrm>
          <a:prstGeom prst="flowChartMagneticDisk">
            <a:avLst/>
          </a:prstGeom>
          <a:solidFill>
            <a:srgbClr val="FFD05D"/>
          </a:solidFill>
          <a:ln>
            <a:solidFill>
              <a:srgbClr val="FFFFFF"/>
            </a:solidFill>
          </a:ln>
          <a:effectLst/>
          <a:scene3d>
            <a:camera prst="isometricTopDown" fov="0">
              <a:rot lat="0" lon="0" rev="0"/>
            </a:camera>
            <a:lightRig rig="balanced" dir="t">
              <a:rot lat="0" lon="0" rev="13800000"/>
            </a:lightRig>
          </a:scene3d>
          <a:sp3d extrusionH="12700" prstMaterial="plastic">
            <a:contourClr>
              <a:schemeClr val="accent6"/>
            </a:contourClr>
          </a:sp3d>
        </p:spPr>
        <p:style>
          <a:lnRef idx="0">
            <a:schemeClr val="accent6"/>
          </a:lnRef>
          <a:fillRef idx="3">
            <a:schemeClr val="accent6"/>
          </a:fillRef>
          <a:effectRef idx="3">
            <a:schemeClr val="accent6"/>
          </a:effectRef>
          <a:fontRef idx="minor">
            <a:schemeClr val="lt1"/>
          </a:fontRef>
        </p:style>
        <p:txBody>
          <a:bodyPr lIns="91410" tIns="45704" rIns="91410" bIns="45704" rtlCol="0" anchor="ctr"/>
          <a:lstStyle/>
          <a:p>
            <a:pPr algn="ctr"/>
            <a:endParaRPr lang="en-US" dirty="0" smtClean="0">
              <a:solidFill>
                <a:srgbClr val="1C1C1C"/>
              </a:solidFill>
            </a:endParaRPr>
          </a:p>
        </p:txBody>
      </p:sp>
      <p:sp>
        <p:nvSpPr>
          <p:cNvPr id="30" name="Flowchart: Magnetic Disk 55"/>
          <p:cNvSpPr/>
          <p:nvPr/>
        </p:nvSpPr>
        <p:spPr>
          <a:xfrm>
            <a:off x="4202211" y="5250520"/>
            <a:ext cx="527164" cy="415499"/>
          </a:xfrm>
          <a:prstGeom prst="flowChartMagneticDisk">
            <a:avLst/>
          </a:prstGeom>
          <a:solidFill>
            <a:schemeClr val="accent1">
              <a:lumMod val="60000"/>
              <a:lumOff val="40000"/>
            </a:schemeClr>
          </a:solidFill>
          <a:ln>
            <a:solidFill>
              <a:srgbClr val="FFFFFF"/>
            </a:solidFill>
          </a:ln>
          <a:effectLst/>
          <a:scene3d>
            <a:camera prst="isometricTopDown" fov="0">
              <a:rot lat="0" lon="0" rev="0"/>
            </a:camera>
            <a:lightRig rig="balanced" dir="t">
              <a:rot lat="0" lon="0" rev="13800000"/>
            </a:lightRig>
          </a:scene3d>
          <a:sp3d extrusionH="12700" prstMaterial="plastic">
            <a:contourClr>
              <a:schemeClr val="accent1"/>
            </a:contourClr>
          </a:sp3d>
        </p:spPr>
        <p:style>
          <a:lnRef idx="0">
            <a:schemeClr val="accent1"/>
          </a:lnRef>
          <a:fillRef idx="3">
            <a:schemeClr val="accent1"/>
          </a:fillRef>
          <a:effectRef idx="3">
            <a:schemeClr val="accent1"/>
          </a:effectRef>
          <a:fontRef idx="minor">
            <a:schemeClr val="lt1"/>
          </a:fontRef>
        </p:style>
        <p:txBody>
          <a:bodyPr lIns="91410" tIns="45704" rIns="91410" bIns="45704" rtlCol="0" anchor="ctr"/>
          <a:lstStyle/>
          <a:p>
            <a:pPr algn="ctr"/>
            <a:endParaRPr lang="en-US" dirty="0" smtClean="0">
              <a:solidFill>
                <a:srgbClr val="1C1C1C"/>
              </a:solidFill>
            </a:endParaRPr>
          </a:p>
        </p:txBody>
      </p:sp>
      <p:cxnSp>
        <p:nvCxnSpPr>
          <p:cNvPr id="113" name="Straight Connector 112"/>
          <p:cNvCxnSpPr>
            <a:stCxn id="97" idx="3"/>
          </p:cNvCxnSpPr>
          <p:nvPr/>
        </p:nvCxnSpPr>
        <p:spPr>
          <a:xfrm flipV="1">
            <a:off x="1927923" y="3683000"/>
            <a:ext cx="684648" cy="38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39630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SAP Sybase IQ 16</a:t>
            </a:r>
            <a:br>
              <a:rPr lang="en-US" dirty="0" smtClean="0"/>
            </a:br>
            <a:r>
              <a:rPr lang="en-US" sz="2000" b="0" dirty="0"/>
              <a:t>Innovations for extremely large databases (XLDB)</a:t>
            </a:r>
            <a:endParaRPr lang="en-US" dirty="0"/>
          </a:p>
        </p:txBody>
      </p:sp>
      <p:sp>
        <p:nvSpPr>
          <p:cNvPr id="7" name="Rounded Rectangle 6"/>
          <p:cNvSpPr/>
          <p:nvPr/>
        </p:nvSpPr>
        <p:spPr>
          <a:xfrm>
            <a:off x="505508" y="1690688"/>
            <a:ext cx="3751860" cy="2031410"/>
          </a:xfrm>
          <a:prstGeom prst="roundRect">
            <a:avLst>
              <a:gd name="adj" fmla="val 0"/>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0" tIns="45704" rIns="91410" bIns="45704" rtlCol="0" anchor="ctr"/>
          <a:lstStyle/>
          <a:p>
            <a:pPr marL="174565">
              <a:lnSpc>
                <a:spcPct val="85000"/>
              </a:lnSpc>
              <a:spcAft>
                <a:spcPts val="400"/>
              </a:spcAft>
            </a:pPr>
            <a:r>
              <a:rPr lang="en-US" sz="2000" b="1" dirty="0">
                <a:solidFill>
                  <a:srgbClr val="F0AB00"/>
                </a:solidFill>
              </a:rPr>
              <a:t>Storage Architecture</a:t>
            </a:r>
          </a:p>
          <a:p>
            <a:pPr marL="174565" indent="-174565">
              <a:lnSpc>
                <a:spcPct val="85000"/>
              </a:lnSpc>
              <a:spcAft>
                <a:spcPts val="400"/>
              </a:spcAft>
            </a:pPr>
            <a:endParaRPr lang="en-US" sz="1200" b="1" dirty="0">
              <a:solidFill>
                <a:srgbClr val="1C1C1C"/>
              </a:solidFill>
            </a:endParaRPr>
          </a:p>
          <a:p>
            <a:pPr marL="137113" indent="-137113">
              <a:lnSpc>
                <a:spcPct val="85000"/>
              </a:lnSpc>
              <a:spcAft>
                <a:spcPts val="400"/>
              </a:spcAft>
              <a:buClr>
                <a:schemeClr val="accent1"/>
              </a:buClr>
              <a:buFont typeface="Arial"/>
              <a:buChar char="•"/>
            </a:pPr>
            <a:r>
              <a:rPr lang="en-US" sz="1600" dirty="0">
                <a:solidFill>
                  <a:srgbClr val="1C1C1C"/>
                </a:solidFill>
              </a:rPr>
              <a:t>New generation column store</a:t>
            </a:r>
          </a:p>
          <a:p>
            <a:pPr marL="137113" indent="-137113">
              <a:lnSpc>
                <a:spcPct val="85000"/>
              </a:lnSpc>
              <a:spcAft>
                <a:spcPts val="400"/>
              </a:spcAft>
              <a:buClr>
                <a:schemeClr val="accent1"/>
              </a:buClr>
              <a:buFont typeface="Arial"/>
              <a:buChar char="•"/>
            </a:pPr>
            <a:r>
              <a:rPr lang="en-US" sz="1600" dirty="0">
                <a:solidFill>
                  <a:srgbClr val="1C1C1C"/>
                </a:solidFill>
              </a:rPr>
              <a:t>New partitioning and compression</a:t>
            </a:r>
          </a:p>
          <a:p>
            <a:pPr marL="174565" indent="-174565">
              <a:lnSpc>
                <a:spcPct val="85000"/>
              </a:lnSpc>
              <a:spcAft>
                <a:spcPts val="400"/>
              </a:spcAft>
            </a:pPr>
            <a:endParaRPr lang="en-US" sz="1600" dirty="0">
              <a:solidFill>
                <a:srgbClr val="1C1C1C"/>
              </a:solidFill>
            </a:endParaRPr>
          </a:p>
        </p:txBody>
      </p:sp>
      <p:sp>
        <p:nvSpPr>
          <p:cNvPr id="9" name="Rounded Rectangle 8"/>
          <p:cNvSpPr/>
          <p:nvPr/>
        </p:nvSpPr>
        <p:spPr>
          <a:xfrm>
            <a:off x="5052488" y="4273062"/>
            <a:ext cx="3751860" cy="2031410"/>
          </a:xfrm>
          <a:prstGeom prst="roundRect">
            <a:avLst>
              <a:gd name="adj" fmla="val 0"/>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0" tIns="45704" rIns="91410" bIns="45704" rtlCol="0" anchor="ctr"/>
          <a:lstStyle/>
          <a:p>
            <a:pPr marL="174565">
              <a:lnSpc>
                <a:spcPct val="85000"/>
              </a:lnSpc>
              <a:spcAft>
                <a:spcPts val="400"/>
              </a:spcAft>
            </a:pPr>
            <a:r>
              <a:rPr lang="en-US" sz="2000" b="1" dirty="0">
                <a:solidFill>
                  <a:srgbClr val="F0AB00"/>
                </a:solidFill>
              </a:rPr>
              <a:t>Query Processing</a:t>
            </a:r>
          </a:p>
          <a:p>
            <a:pPr marL="174565" indent="-174565">
              <a:lnSpc>
                <a:spcPct val="85000"/>
              </a:lnSpc>
              <a:spcAft>
                <a:spcPts val="400"/>
              </a:spcAft>
            </a:pPr>
            <a:endParaRPr lang="en-US" sz="1200" b="1" dirty="0">
              <a:solidFill>
                <a:srgbClr val="1C1C1C"/>
              </a:solidFill>
            </a:endParaRPr>
          </a:p>
          <a:p>
            <a:pPr marL="137113" indent="-137113">
              <a:lnSpc>
                <a:spcPct val="85000"/>
              </a:lnSpc>
              <a:spcAft>
                <a:spcPts val="400"/>
              </a:spcAft>
              <a:buClr>
                <a:schemeClr val="accent1"/>
              </a:buClr>
              <a:buFont typeface="Arial"/>
              <a:buChar char="•"/>
            </a:pPr>
            <a:r>
              <a:rPr lang="en-US" sz="1600" dirty="0">
                <a:solidFill>
                  <a:srgbClr val="1C1C1C"/>
                </a:solidFill>
              </a:rPr>
              <a:t>Data affinity</a:t>
            </a:r>
          </a:p>
          <a:p>
            <a:pPr marL="137113" indent="-137113">
              <a:lnSpc>
                <a:spcPct val="85000"/>
              </a:lnSpc>
              <a:spcAft>
                <a:spcPts val="400"/>
              </a:spcAft>
              <a:buClr>
                <a:schemeClr val="accent1"/>
              </a:buClr>
              <a:buFont typeface="Arial"/>
              <a:buChar char="•"/>
            </a:pPr>
            <a:r>
              <a:rPr lang="en-US" sz="1600" dirty="0">
                <a:solidFill>
                  <a:srgbClr val="1C1C1C"/>
                </a:solidFill>
              </a:rPr>
              <a:t>Aggressively parallel and distributed</a:t>
            </a:r>
          </a:p>
          <a:p>
            <a:pPr marL="137113" indent="-137113">
              <a:lnSpc>
                <a:spcPct val="85000"/>
              </a:lnSpc>
              <a:spcAft>
                <a:spcPts val="400"/>
              </a:spcAft>
              <a:buClr>
                <a:schemeClr val="accent1"/>
              </a:buClr>
              <a:buFont typeface="Arial"/>
              <a:buChar char="•"/>
            </a:pPr>
            <a:endParaRPr lang="en-US" sz="1600" dirty="0">
              <a:solidFill>
                <a:srgbClr val="1C1C1C"/>
              </a:solidFill>
            </a:endParaRPr>
          </a:p>
        </p:txBody>
      </p:sp>
      <p:sp>
        <p:nvSpPr>
          <p:cNvPr id="10" name="Rounded Rectangle 9"/>
          <p:cNvSpPr/>
          <p:nvPr/>
        </p:nvSpPr>
        <p:spPr>
          <a:xfrm>
            <a:off x="5052488" y="1681177"/>
            <a:ext cx="3751860" cy="2031410"/>
          </a:xfrm>
          <a:prstGeom prst="roundRect">
            <a:avLst>
              <a:gd name="adj" fmla="val 0"/>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0" tIns="45704" rIns="91410" bIns="45704" rtlCol="0" anchor="ctr"/>
          <a:lstStyle/>
          <a:p>
            <a:pPr marL="174565">
              <a:lnSpc>
                <a:spcPct val="85000"/>
              </a:lnSpc>
              <a:spcAft>
                <a:spcPts val="400"/>
              </a:spcAft>
            </a:pPr>
            <a:r>
              <a:rPr lang="en-US" sz="2000" b="1" dirty="0">
                <a:solidFill>
                  <a:srgbClr val="F0AB00"/>
                </a:solidFill>
              </a:rPr>
              <a:t>Loading Engine</a:t>
            </a:r>
          </a:p>
          <a:p>
            <a:pPr marL="174565" indent="-174565">
              <a:lnSpc>
                <a:spcPct val="85000"/>
              </a:lnSpc>
              <a:spcAft>
                <a:spcPts val="400"/>
              </a:spcAft>
            </a:pPr>
            <a:endParaRPr lang="en-US" sz="1200" b="1" dirty="0">
              <a:solidFill>
                <a:srgbClr val="1C1C1C"/>
              </a:solidFill>
            </a:endParaRPr>
          </a:p>
          <a:p>
            <a:pPr marL="137113" indent="-137113">
              <a:lnSpc>
                <a:spcPct val="85000"/>
              </a:lnSpc>
              <a:spcAft>
                <a:spcPts val="400"/>
              </a:spcAft>
              <a:buClr>
                <a:schemeClr val="accent1"/>
              </a:buClr>
              <a:buFont typeface="Arial"/>
              <a:buChar char="•"/>
            </a:pPr>
            <a:r>
              <a:rPr lang="en-US" sz="1600" dirty="0">
                <a:solidFill>
                  <a:srgbClr val="1C1C1C"/>
                </a:solidFill>
              </a:rPr>
              <a:t>Fully parallel bulk loading</a:t>
            </a:r>
          </a:p>
          <a:p>
            <a:pPr marL="137113" indent="-137113">
              <a:lnSpc>
                <a:spcPct val="85000"/>
              </a:lnSpc>
              <a:spcAft>
                <a:spcPts val="400"/>
              </a:spcAft>
              <a:buClr>
                <a:schemeClr val="accent1"/>
              </a:buClr>
              <a:buFont typeface="Arial"/>
              <a:buChar char="•"/>
            </a:pPr>
            <a:r>
              <a:rPr lang="en-US" sz="1600" dirty="0">
                <a:solidFill>
                  <a:srgbClr val="1C1C1C"/>
                </a:solidFill>
              </a:rPr>
              <a:t>Real-time loading into delta store</a:t>
            </a:r>
          </a:p>
          <a:p>
            <a:pPr marL="174565" indent="-174565">
              <a:lnSpc>
                <a:spcPct val="85000"/>
              </a:lnSpc>
              <a:spcAft>
                <a:spcPts val="400"/>
              </a:spcAft>
            </a:pPr>
            <a:endParaRPr lang="en-US" sz="1600" dirty="0">
              <a:solidFill>
                <a:srgbClr val="1C1C1C"/>
              </a:solidFill>
            </a:endParaRPr>
          </a:p>
        </p:txBody>
      </p:sp>
      <p:sp>
        <p:nvSpPr>
          <p:cNvPr id="11" name="Rounded Rectangle 10"/>
          <p:cNvSpPr/>
          <p:nvPr/>
        </p:nvSpPr>
        <p:spPr>
          <a:xfrm>
            <a:off x="505508" y="4273062"/>
            <a:ext cx="3751860" cy="2031410"/>
          </a:xfrm>
          <a:prstGeom prst="roundRect">
            <a:avLst>
              <a:gd name="adj" fmla="val 0"/>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0" tIns="45704" rIns="91410" bIns="45704" rtlCol="0" anchor="ctr"/>
          <a:lstStyle/>
          <a:p>
            <a:pPr marL="174565">
              <a:lnSpc>
                <a:spcPct val="85000"/>
              </a:lnSpc>
              <a:spcAft>
                <a:spcPts val="400"/>
              </a:spcAft>
            </a:pPr>
            <a:r>
              <a:rPr lang="en-US" sz="2000" b="1" dirty="0">
                <a:solidFill>
                  <a:srgbClr val="F0AB00"/>
                </a:solidFill>
              </a:rPr>
              <a:t>System Reliability</a:t>
            </a:r>
          </a:p>
          <a:p>
            <a:pPr marL="174565" indent="-174565">
              <a:lnSpc>
                <a:spcPct val="85000"/>
              </a:lnSpc>
              <a:spcAft>
                <a:spcPts val="400"/>
              </a:spcAft>
            </a:pPr>
            <a:endParaRPr lang="en-US" sz="1200" b="1" dirty="0">
              <a:solidFill>
                <a:srgbClr val="1C1C1C"/>
              </a:solidFill>
            </a:endParaRPr>
          </a:p>
          <a:p>
            <a:pPr marL="137113" indent="-137113">
              <a:lnSpc>
                <a:spcPct val="85000"/>
              </a:lnSpc>
              <a:spcAft>
                <a:spcPts val="400"/>
              </a:spcAft>
              <a:buClr>
                <a:schemeClr val="accent1"/>
              </a:buClr>
              <a:buFont typeface="Arial"/>
              <a:buChar char="•"/>
            </a:pPr>
            <a:r>
              <a:rPr lang="en-US" sz="1600" dirty="0">
                <a:solidFill>
                  <a:srgbClr val="1C1C1C"/>
                </a:solidFill>
              </a:rPr>
              <a:t>Grid resiliency</a:t>
            </a:r>
          </a:p>
          <a:p>
            <a:pPr marL="137113" indent="-137113">
              <a:lnSpc>
                <a:spcPct val="85000"/>
              </a:lnSpc>
              <a:spcAft>
                <a:spcPts val="400"/>
              </a:spcAft>
              <a:buClr>
                <a:schemeClr val="accent1"/>
              </a:buClr>
              <a:buFont typeface="Arial"/>
              <a:buChar char="•"/>
            </a:pPr>
            <a:r>
              <a:rPr lang="en-US" sz="1600" dirty="0">
                <a:solidFill>
                  <a:srgbClr val="1C1C1C"/>
                </a:solidFill>
              </a:rPr>
              <a:t>LDAP and role-based security</a:t>
            </a:r>
          </a:p>
          <a:p>
            <a:pPr marL="174565" indent="-174565">
              <a:lnSpc>
                <a:spcPct val="85000"/>
              </a:lnSpc>
              <a:spcAft>
                <a:spcPts val="400"/>
              </a:spcAft>
            </a:pPr>
            <a:endParaRPr lang="en-US" sz="1600" dirty="0">
              <a:solidFill>
                <a:srgbClr val="1C1C1C"/>
              </a:solidFill>
            </a:endParaRPr>
          </a:p>
        </p:txBody>
      </p:sp>
      <p:sp>
        <p:nvSpPr>
          <p:cNvPr id="16" name="TextBox 15"/>
          <p:cNvSpPr txBox="1"/>
          <p:nvPr/>
        </p:nvSpPr>
        <p:spPr>
          <a:xfrm>
            <a:off x="3586351" y="3218215"/>
            <a:ext cx="2303813" cy="1306688"/>
          </a:xfrm>
          <a:prstGeom prst="rect">
            <a:avLst/>
          </a:prstGeom>
        </p:spPr>
        <p:style>
          <a:lnRef idx="3">
            <a:schemeClr val="lt1"/>
          </a:lnRef>
          <a:fillRef idx="1">
            <a:schemeClr val="accent1"/>
          </a:fillRef>
          <a:effectRef idx="1">
            <a:schemeClr val="accent1"/>
          </a:effectRef>
          <a:fontRef idx="minor">
            <a:schemeClr val="lt1"/>
          </a:fontRef>
        </p:style>
        <p:txBody>
          <a:bodyPr wrap="square" lIns="0" tIns="0" rIns="0" bIns="0" rtlCol="0" anchor="ctr">
            <a:noAutofit/>
          </a:bodyPr>
          <a:lstStyle/>
          <a:p>
            <a:pPr algn="ctr" fontAlgn="base">
              <a:spcAft>
                <a:spcPct val="0"/>
              </a:spcAft>
              <a:buClr>
                <a:srgbClr val="F0AB00"/>
              </a:buClr>
              <a:buSzPct val="80000"/>
            </a:pPr>
            <a:r>
              <a:rPr lang="en-US" b="1" kern="0" dirty="0" smtClean="0">
                <a:solidFill>
                  <a:schemeClr val="bg1"/>
                </a:solidFill>
                <a:ea typeface="Arial Unicode MS" pitchFamily="34" charset="-128"/>
                <a:cs typeface="Arial Unicode MS" pitchFamily="34" charset="-128"/>
              </a:rPr>
              <a:t>SAP Sybase IQ</a:t>
            </a:r>
          </a:p>
          <a:p>
            <a:pPr algn="ctr" fontAlgn="base">
              <a:spcAft>
                <a:spcPct val="0"/>
              </a:spcAft>
              <a:buClr>
                <a:srgbClr val="F0AB00"/>
              </a:buClr>
              <a:buSzPct val="80000"/>
            </a:pPr>
            <a:r>
              <a:rPr lang="en-US" b="1" kern="0" dirty="0" smtClean="0">
                <a:solidFill>
                  <a:schemeClr val="bg1"/>
                </a:solidFill>
                <a:ea typeface="Arial Unicode MS" pitchFamily="34" charset="-128"/>
                <a:cs typeface="Arial Unicode MS" pitchFamily="34" charset="-128"/>
              </a:rPr>
              <a:t>XLDB Analytics </a:t>
            </a:r>
            <a:endParaRPr lang="en-US" b="1" kern="0" dirty="0">
              <a:solidFill>
                <a:schemeClr val="bg1"/>
              </a:solidFill>
              <a:ea typeface="Arial Unicode MS" pitchFamily="34" charset="-128"/>
              <a:cs typeface="Arial Unicode MS" pitchFamily="34" charset="-128"/>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5844" y="3467686"/>
            <a:ext cx="1371865" cy="9144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9319" y="3467686"/>
            <a:ext cx="1399317" cy="914400"/>
          </a:xfrm>
          <a:prstGeom prst="rect">
            <a:avLst/>
          </a:prstGeom>
        </p:spPr>
      </p:pic>
      <p:sp>
        <p:nvSpPr>
          <p:cNvPr id="13" name="TextBox 12"/>
          <p:cNvSpPr txBox="1"/>
          <p:nvPr/>
        </p:nvSpPr>
        <p:spPr>
          <a:xfrm>
            <a:off x="1558639" y="3497143"/>
            <a:ext cx="1080674"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b="1" i="1" kern="0" dirty="0">
                <a:solidFill>
                  <a:schemeClr val="bg1"/>
                </a:solidFill>
                <a:ea typeface="Arial Unicode MS" pitchFamily="34" charset="-128"/>
                <a:cs typeface="Arial Unicode MS" pitchFamily="34" charset="-128"/>
              </a:rPr>
              <a:t>Petabytes</a:t>
            </a:r>
          </a:p>
        </p:txBody>
      </p:sp>
      <p:sp>
        <p:nvSpPr>
          <p:cNvPr id="17" name="TextBox 16"/>
          <p:cNvSpPr txBox="1"/>
          <p:nvPr/>
        </p:nvSpPr>
        <p:spPr>
          <a:xfrm>
            <a:off x="6568447" y="3518778"/>
            <a:ext cx="1209262"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b="1" i="1" kern="0" dirty="0">
                <a:ea typeface="Arial Unicode MS" pitchFamily="34" charset="-128"/>
                <a:cs typeface="Arial Unicode MS" pitchFamily="34" charset="-128"/>
              </a:rPr>
              <a:t>Real-time</a:t>
            </a:r>
          </a:p>
        </p:txBody>
      </p:sp>
    </p:spTree>
    <p:extLst>
      <p:ext uri="{BB962C8B-B14F-4D97-AF65-F5344CB8AC3E}">
        <p14:creationId xmlns:p14="http://schemas.microsoft.com/office/powerpoint/2010/main" val="415950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gray">
          <a:xfrm>
            <a:off x="457177" y="2713263"/>
            <a:ext cx="8200360" cy="3836481"/>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lIns="91410" tIns="45704" rIns="91410" bIns="45704" anchor="ctr">
            <a:prstTxWarp prst="textNoShape">
              <a:avLst/>
            </a:prstTxWarp>
          </a:bodyPr>
          <a:lstStyle/>
          <a:p>
            <a:pPr eaLnBrk="1" hangingPunct="1"/>
            <a:r>
              <a:rPr lang="en-US" dirty="0">
                <a:latin typeface="Arial" pitchFamily="-65" charset="0"/>
              </a:rPr>
              <a:t> </a:t>
            </a:r>
          </a:p>
        </p:txBody>
      </p:sp>
      <p:grpSp>
        <p:nvGrpSpPr>
          <p:cNvPr id="2" name="Group 296"/>
          <p:cNvGrpSpPr/>
          <p:nvPr/>
        </p:nvGrpSpPr>
        <p:grpSpPr>
          <a:xfrm>
            <a:off x="1927760" y="4659553"/>
            <a:ext cx="4890286" cy="1578880"/>
            <a:chOff x="2109788" y="4428435"/>
            <a:chExt cx="4890286" cy="1636135"/>
          </a:xfrm>
        </p:grpSpPr>
        <p:sp>
          <p:nvSpPr>
            <p:cNvPr id="9" name="AutoShape 5"/>
            <p:cNvSpPr>
              <a:spLocks noChangeArrowheads="1"/>
            </p:cNvSpPr>
            <p:nvPr/>
          </p:nvSpPr>
          <p:spPr bwMode="gray">
            <a:xfrm>
              <a:off x="2109788" y="4428435"/>
              <a:ext cx="4848225" cy="1281039"/>
            </a:xfrm>
            <a:prstGeom prst="roundRect">
              <a:avLst>
                <a:gd name="adj" fmla="val 0"/>
              </a:avLst>
            </a:prstGeom>
            <a:solidFill>
              <a:schemeClr val="bg1"/>
            </a:solidFill>
            <a:ln w="9525">
              <a:solidFill>
                <a:schemeClr val="bg1"/>
              </a:solidFill>
              <a:round/>
              <a:headEnd/>
              <a:tailEnd/>
            </a:ln>
            <a:effectLst/>
          </p:spPr>
          <p:txBody>
            <a:bodyPr wrap="none" anchor="ctr">
              <a:prstTxWarp prst="textNoShape">
                <a:avLst/>
              </a:prstTxWarp>
            </a:bodyPr>
            <a:lstStyle/>
            <a:p>
              <a:pPr eaLnBrk="1" hangingPunct="1"/>
              <a:endParaRPr lang="en-US" dirty="0">
                <a:latin typeface="Arial" pitchFamily="-65" charset="0"/>
              </a:endParaRPr>
            </a:p>
          </p:txBody>
        </p:sp>
        <p:sp>
          <p:nvSpPr>
            <p:cNvPr id="17" name="Text Box 95"/>
            <p:cNvSpPr txBox="1">
              <a:spLocks noChangeArrowheads="1"/>
            </p:cNvSpPr>
            <p:nvPr/>
          </p:nvSpPr>
          <p:spPr bwMode="gray">
            <a:xfrm>
              <a:off x="6130925" y="5106492"/>
              <a:ext cx="869149" cy="287044"/>
            </a:xfrm>
            <a:prstGeom prst="rect">
              <a:avLst/>
            </a:prstGeom>
            <a:noFill/>
            <a:ln w="9525">
              <a:noFill/>
              <a:miter lim="800000"/>
              <a:headEnd/>
              <a:tailEnd/>
            </a:ln>
          </p:spPr>
          <p:txBody>
            <a:bodyPr wrap="none">
              <a:prstTxWarp prst="textNoShape">
                <a:avLst/>
              </a:prstTxWarp>
              <a:spAutoFit/>
            </a:bodyPr>
            <a:lstStyle/>
            <a:p>
              <a:pPr algn="l" eaLnBrk="1" hangingPunct="1"/>
              <a:r>
                <a:rPr lang="en-US" sz="1200" b="1" dirty="0"/>
                <a:t>Scale out</a:t>
              </a:r>
            </a:p>
          </p:txBody>
        </p:sp>
        <p:sp>
          <p:nvSpPr>
            <p:cNvPr id="18" name="Text Box 96"/>
            <p:cNvSpPr txBox="1">
              <a:spLocks noChangeArrowheads="1"/>
            </p:cNvSpPr>
            <p:nvPr/>
          </p:nvSpPr>
          <p:spPr bwMode="gray">
            <a:xfrm>
              <a:off x="2209800" y="5106492"/>
              <a:ext cx="869149" cy="287044"/>
            </a:xfrm>
            <a:prstGeom prst="rect">
              <a:avLst/>
            </a:prstGeom>
            <a:noFill/>
            <a:ln w="9525">
              <a:noFill/>
              <a:miter lim="800000"/>
              <a:headEnd/>
              <a:tailEnd/>
            </a:ln>
          </p:spPr>
          <p:txBody>
            <a:bodyPr wrap="none">
              <a:prstTxWarp prst="textNoShape">
                <a:avLst/>
              </a:prstTxWarp>
              <a:spAutoFit/>
            </a:bodyPr>
            <a:lstStyle/>
            <a:p>
              <a:pPr algn="l" eaLnBrk="1" hangingPunct="1"/>
              <a:r>
                <a:rPr lang="en-US" sz="1200" b="1" dirty="0"/>
                <a:t>Scale out</a:t>
              </a:r>
            </a:p>
          </p:txBody>
        </p:sp>
        <p:sp>
          <p:nvSpPr>
            <p:cNvPr id="61" name="Text Box 94"/>
            <p:cNvSpPr txBox="1">
              <a:spLocks noChangeArrowheads="1"/>
            </p:cNvSpPr>
            <p:nvPr/>
          </p:nvSpPr>
          <p:spPr bwMode="gray">
            <a:xfrm>
              <a:off x="2117517" y="5522377"/>
              <a:ext cx="4840496" cy="542193"/>
            </a:xfrm>
            <a:prstGeom prst="rect">
              <a:avLst/>
            </a:prstGeom>
            <a:gradFill>
              <a:gsLst>
                <a:gs pos="0">
                  <a:srgbClr val="DDEBCF"/>
                </a:gs>
                <a:gs pos="50000">
                  <a:srgbClr val="9CB86E"/>
                </a:gs>
                <a:gs pos="100000">
                  <a:srgbClr val="156B13"/>
                </a:gs>
              </a:gsLst>
              <a:lin ang="16200000" scaled="0"/>
            </a:gradFill>
            <a:ln>
              <a:headEnd/>
              <a:tailEnd/>
            </a:ln>
            <a:effectLst/>
          </p:spPr>
          <p:style>
            <a:lnRef idx="1">
              <a:schemeClr val="accent1"/>
            </a:lnRef>
            <a:fillRef idx="3">
              <a:schemeClr val="accent1"/>
            </a:fillRef>
            <a:effectRef idx="2">
              <a:schemeClr val="accent1"/>
            </a:effectRef>
            <a:fontRef idx="minor">
              <a:schemeClr val="lt1"/>
            </a:fontRef>
          </p:style>
          <p:txBody>
            <a:bodyPr wrap="square">
              <a:prstTxWarp prst="textNoShape">
                <a:avLst/>
              </a:prstTxWarp>
              <a:spAutoFit/>
            </a:bodyPr>
            <a:lstStyle/>
            <a:p>
              <a:r>
                <a:rPr lang="en-US" sz="1200" b="1" dirty="0">
                  <a:solidFill>
                    <a:srgbClr val="000000"/>
                  </a:solidFill>
                </a:rPr>
                <a:t>       EXTREME COMPRESSION </a:t>
              </a:r>
              <a:r>
                <a:rPr lang="en-US" sz="1600" b="1" i="1" dirty="0">
                  <a:solidFill>
                    <a:srgbClr val="000000"/>
                  </a:solidFill>
                </a:rPr>
                <a:t>NEW GENERATION </a:t>
              </a:r>
              <a:r>
                <a:rPr lang="en-US" sz="1200" b="1" dirty="0">
                  <a:solidFill>
                    <a:srgbClr val="000000"/>
                  </a:solidFill>
                </a:rPr>
                <a:t>COLUMN STORE</a:t>
              </a:r>
            </a:p>
          </p:txBody>
        </p:sp>
        <p:grpSp>
          <p:nvGrpSpPr>
            <p:cNvPr id="3" name="Group 291"/>
            <p:cNvGrpSpPr/>
            <p:nvPr/>
          </p:nvGrpSpPr>
          <p:grpSpPr>
            <a:xfrm>
              <a:off x="2897188" y="4657169"/>
              <a:ext cx="930063" cy="728409"/>
              <a:chOff x="2897188" y="4568825"/>
              <a:chExt cx="930063" cy="728409"/>
            </a:xfrm>
          </p:grpSpPr>
          <p:sp>
            <p:nvSpPr>
              <p:cNvPr id="48" name="Text Box 104"/>
              <p:cNvSpPr txBox="1">
                <a:spLocks noChangeArrowheads="1"/>
              </p:cNvSpPr>
              <p:nvPr/>
            </p:nvSpPr>
            <p:spPr bwMode="gray">
              <a:xfrm>
                <a:off x="2897188" y="4568825"/>
                <a:ext cx="930063" cy="255150"/>
              </a:xfrm>
              <a:prstGeom prst="rect">
                <a:avLst/>
              </a:prstGeom>
              <a:noFill/>
              <a:ln w="9525">
                <a:noFill/>
                <a:miter lim="800000"/>
                <a:headEnd/>
                <a:tailEnd/>
              </a:ln>
            </p:spPr>
            <p:txBody>
              <a:bodyPr wrap="none">
                <a:prstTxWarp prst="textNoShape">
                  <a:avLst/>
                </a:prstTxWarp>
                <a:spAutoFit/>
              </a:bodyPr>
              <a:lstStyle/>
              <a:p>
                <a:pPr eaLnBrk="1" hangingPunct="1"/>
                <a:r>
                  <a:rPr lang="en-US" sz="1000" b="1" dirty="0"/>
                  <a:t>Active Store</a:t>
                </a:r>
              </a:p>
            </p:txBody>
          </p:sp>
          <p:grpSp>
            <p:nvGrpSpPr>
              <p:cNvPr id="4" name="Group 163"/>
              <p:cNvGrpSpPr/>
              <p:nvPr/>
            </p:nvGrpSpPr>
            <p:grpSpPr>
              <a:xfrm>
                <a:off x="3088341" y="4839061"/>
                <a:ext cx="571500" cy="458173"/>
                <a:chOff x="7818631" y="4900099"/>
                <a:chExt cx="571500" cy="458173"/>
              </a:xfrm>
            </p:grpSpPr>
            <p:grpSp>
              <p:nvGrpSpPr>
                <p:cNvPr id="5" name="Group 218"/>
                <p:cNvGrpSpPr/>
                <p:nvPr/>
              </p:nvGrpSpPr>
              <p:grpSpPr>
                <a:xfrm>
                  <a:off x="7945205" y="4995006"/>
                  <a:ext cx="318352" cy="325942"/>
                  <a:chOff x="5181600" y="4800607"/>
                  <a:chExt cx="663575" cy="512763"/>
                </a:xfrm>
              </p:grpSpPr>
              <p:grpSp>
                <p:nvGrpSpPr>
                  <p:cNvPr id="6" name="Group 300"/>
                  <p:cNvGrpSpPr/>
                  <p:nvPr/>
                </p:nvGrpSpPr>
                <p:grpSpPr>
                  <a:xfrm>
                    <a:off x="5410200" y="4800607"/>
                    <a:ext cx="434975" cy="360363"/>
                    <a:chOff x="5410200" y="4800607"/>
                    <a:chExt cx="434975" cy="360363"/>
                  </a:xfrm>
                </p:grpSpPr>
                <p:sp>
                  <p:nvSpPr>
                    <p:cNvPr id="202" name="Rectangle 7"/>
                    <p:cNvSpPr>
                      <a:spLocks noChangeArrowheads="1"/>
                    </p:cNvSpPr>
                    <p:nvPr/>
                  </p:nvSpPr>
                  <p:spPr bwMode="gray">
                    <a:xfrm>
                      <a:off x="5410200" y="4800607"/>
                      <a:ext cx="434975" cy="360363"/>
                    </a:xfrm>
                    <a:prstGeom prst="rect">
                      <a:avLst/>
                    </a:prstGeom>
                    <a:solidFill>
                      <a:srgbClr val="E8EDAD"/>
                    </a:solidFill>
                    <a:ln w="9525">
                      <a:solidFill>
                        <a:schemeClr val="tx1"/>
                      </a:solidFill>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nvGrpSpPr>
                    <p:cNvPr id="7" name="Group 350"/>
                    <p:cNvGrpSpPr>
                      <a:grpSpLocks/>
                    </p:cNvGrpSpPr>
                    <p:nvPr/>
                  </p:nvGrpSpPr>
                  <p:grpSpPr bwMode="auto">
                    <a:xfrm>
                      <a:off x="5469722" y="4851400"/>
                      <a:ext cx="315912" cy="258763"/>
                      <a:chOff x="1884" y="3420"/>
                      <a:chExt cx="224" cy="186"/>
                    </a:xfrm>
                  </p:grpSpPr>
                  <p:sp>
                    <p:nvSpPr>
                      <p:cNvPr id="204" name="Rectangle 8"/>
                      <p:cNvSpPr>
                        <a:spLocks noChangeArrowheads="1"/>
                      </p:cNvSpPr>
                      <p:nvPr/>
                    </p:nvSpPr>
                    <p:spPr bwMode="gray">
                      <a:xfrm>
                        <a:off x="1884" y="3420"/>
                        <a:ext cx="44"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05" name="Rectangle 9"/>
                      <p:cNvSpPr>
                        <a:spLocks noChangeArrowheads="1"/>
                      </p:cNvSpPr>
                      <p:nvPr/>
                    </p:nvSpPr>
                    <p:spPr bwMode="gray">
                      <a:xfrm>
                        <a:off x="197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06" name="Rectangle 18"/>
                      <p:cNvSpPr>
                        <a:spLocks noChangeArrowheads="1"/>
                      </p:cNvSpPr>
                      <p:nvPr/>
                    </p:nvSpPr>
                    <p:spPr bwMode="gray">
                      <a:xfrm>
                        <a:off x="206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grpSp>
              <p:grpSp>
                <p:nvGrpSpPr>
                  <p:cNvPr id="11" name="Group 299"/>
                  <p:cNvGrpSpPr/>
                  <p:nvPr/>
                </p:nvGrpSpPr>
                <p:grpSpPr>
                  <a:xfrm>
                    <a:off x="5295900" y="4876805"/>
                    <a:ext cx="434975" cy="360363"/>
                    <a:chOff x="5334000" y="4876805"/>
                    <a:chExt cx="434975" cy="360363"/>
                  </a:xfrm>
                </p:grpSpPr>
                <p:sp>
                  <p:nvSpPr>
                    <p:cNvPr id="197" name="Rectangle 7"/>
                    <p:cNvSpPr>
                      <a:spLocks noChangeArrowheads="1"/>
                    </p:cNvSpPr>
                    <p:nvPr/>
                  </p:nvSpPr>
                  <p:spPr bwMode="gray">
                    <a:xfrm>
                      <a:off x="5334000" y="4876805"/>
                      <a:ext cx="434975" cy="360363"/>
                    </a:xfrm>
                    <a:prstGeom prst="rect">
                      <a:avLst/>
                    </a:prstGeom>
                    <a:solidFill>
                      <a:srgbClr val="E8EACB"/>
                    </a:solidFill>
                    <a:ln w="9525">
                      <a:solidFill>
                        <a:schemeClr val="tx1"/>
                      </a:solidFill>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nvGrpSpPr>
                    <p:cNvPr id="12" name="Group 338"/>
                    <p:cNvGrpSpPr>
                      <a:grpSpLocks/>
                    </p:cNvGrpSpPr>
                    <p:nvPr/>
                  </p:nvGrpSpPr>
                  <p:grpSpPr bwMode="auto">
                    <a:xfrm>
                      <a:off x="5393522" y="4927600"/>
                      <a:ext cx="315912" cy="258763"/>
                      <a:chOff x="1884" y="3420"/>
                      <a:chExt cx="224" cy="186"/>
                    </a:xfrm>
                  </p:grpSpPr>
                  <p:sp>
                    <p:nvSpPr>
                      <p:cNvPr id="199" name="Rectangle 8"/>
                      <p:cNvSpPr>
                        <a:spLocks noChangeArrowheads="1"/>
                      </p:cNvSpPr>
                      <p:nvPr/>
                    </p:nvSpPr>
                    <p:spPr bwMode="gray">
                      <a:xfrm>
                        <a:off x="1884" y="3420"/>
                        <a:ext cx="44"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00" name="Rectangle 9"/>
                      <p:cNvSpPr>
                        <a:spLocks noChangeArrowheads="1"/>
                      </p:cNvSpPr>
                      <p:nvPr/>
                    </p:nvSpPr>
                    <p:spPr bwMode="gray">
                      <a:xfrm>
                        <a:off x="197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01" name="Rectangle 18"/>
                      <p:cNvSpPr>
                        <a:spLocks noChangeArrowheads="1"/>
                      </p:cNvSpPr>
                      <p:nvPr/>
                    </p:nvSpPr>
                    <p:spPr bwMode="gray">
                      <a:xfrm>
                        <a:off x="206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grpSp>
              <p:grpSp>
                <p:nvGrpSpPr>
                  <p:cNvPr id="13" name="Group 298"/>
                  <p:cNvGrpSpPr/>
                  <p:nvPr/>
                </p:nvGrpSpPr>
                <p:grpSpPr>
                  <a:xfrm>
                    <a:off x="5181600" y="4953007"/>
                    <a:ext cx="434975" cy="360363"/>
                    <a:chOff x="5181600" y="4953007"/>
                    <a:chExt cx="434975" cy="360363"/>
                  </a:xfrm>
                </p:grpSpPr>
                <p:sp>
                  <p:nvSpPr>
                    <p:cNvPr id="192" name="Rectangle 7"/>
                    <p:cNvSpPr>
                      <a:spLocks noChangeArrowheads="1"/>
                    </p:cNvSpPr>
                    <p:nvPr/>
                  </p:nvSpPr>
                  <p:spPr bwMode="gray">
                    <a:xfrm>
                      <a:off x="5181600" y="4953007"/>
                      <a:ext cx="434975" cy="360363"/>
                    </a:xfrm>
                    <a:prstGeom prst="rect">
                      <a:avLst/>
                    </a:prstGeom>
                    <a:solidFill>
                      <a:srgbClr val="E8EDAD"/>
                    </a:solidFill>
                    <a:ln w="9525">
                      <a:solidFill>
                        <a:schemeClr val="tx1"/>
                      </a:solidFill>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nvGrpSpPr>
                    <p:cNvPr id="14" name="Group 344"/>
                    <p:cNvGrpSpPr>
                      <a:grpSpLocks/>
                    </p:cNvGrpSpPr>
                    <p:nvPr/>
                  </p:nvGrpSpPr>
                  <p:grpSpPr bwMode="auto">
                    <a:xfrm>
                      <a:off x="5241122" y="5003800"/>
                      <a:ext cx="315912" cy="258763"/>
                      <a:chOff x="1884" y="3420"/>
                      <a:chExt cx="224" cy="186"/>
                    </a:xfrm>
                  </p:grpSpPr>
                  <p:sp>
                    <p:nvSpPr>
                      <p:cNvPr id="194" name="Rectangle 8"/>
                      <p:cNvSpPr>
                        <a:spLocks noChangeArrowheads="1"/>
                      </p:cNvSpPr>
                      <p:nvPr/>
                    </p:nvSpPr>
                    <p:spPr bwMode="gray">
                      <a:xfrm>
                        <a:off x="1884" y="3420"/>
                        <a:ext cx="44"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195" name="Rectangle 9"/>
                      <p:cNvSpPr>
                        <a:spLocks noChangeArrowheads="1"/>
                      </p:cNvSpPr>
                      <p:nvPr/>
                    </p:nvSpPr>
                    <p:spPr bwMode="gray">
                      <a:xfrm>
                        <a:off x="197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196" name="Rectangle 18"/>
                      <p:cNvSpPr>
                        <a:spLocks noChangeArrowheads="1"/>
                      </p:cNvSpPr>
                      <p:nvPr/>
                    </p:nvSpPr>
                    <p:spPr bwMode="gray">
                      <a:xfrm>
                        <a:off x="206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grpSp>
            </p:grpSp>
            <p:sp>
              <p:nvSpPr>
                <p:cNvPr id="169" name="Can 168"/>
                <p:cNvSpPr/>
                <p:nvPr/>
              </p:nvSpPr>
              <p:spPr>
                <a:xfrm>
                  <a:off x="7818631" y="4900099"/>
                  <a:ext cx="571500" cy="458173"/>
                </a:xfrm>
                <a:prstGeom prst="can">
                  <a:avLst/>
                </a:prstGeom>
                <a:gradFill flip="none" rotWithShape="1">
                  <a:gsLst>
                    <a:gs pos="40000">
                      <a:schemeClr val="bg1"/>
                    </a:gs>
                    <a:gs pos="100000">
                      <a:schemeClr val="tx2">
                        <a:lumMod val="50000"/>
                        <a:lumOff val="50000"/>
                      </a:schemeClr>
                    </a:gs>
                    <a:gs pos="0">
                      <a:schemeClr val="tx2">
                        <a:lumMod val="50000"/>
                        <a:lumOff val="50000"/>
                      </a:schemeClr>
                    </a:gs>
                  </a:gsLst>
                  <a:lin ang="0" scaled="1"/>
                  <a:tileRect/>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1C1C1C"/>
                    </a:solidFill>
                  </a:endParaRPr>
                </a:p>
              </p:txBody>
            </p:sp>
          </p:grpSp>
        </p:grpSp>
        <p:sp>
          <p:nvSpPr>
            <p:cNvPr id="207" name="Right Arrow 206"/>
            <p:cNvSpPr/>
            <p:nvPr/>
          </p:nvSpPr>
          <p:spPr>
            <a:xfrm flipH="1">
              <a:off x="2117517" y="4859664"/>
              <a:ext cx="780853" cy="242312"/>
            </a:xfrm>
            <a:prstGeom prst="rightArrow">
              <a:avLst>
                <a:gd name="adj1" fmla="val 72052"/>
                <a:gd name="adj2" fmla="val 54135"/>
              </a:avLst>
            </a:prstGeom>
            <a:gradFill flip="none" rotWithShape="1">
              <a:gsLst>
                <a:gs pos="0">
                  <a:schemeClr val="accent4">
                    <a:alpha val="0"/>
                  </a:schemeClr>
                </a:gs>
                <a:gs pos="100000">
                  <a:schemeClr val="accent4"/>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1C1C1C"/>
                </a:solidFill>
              </a:endParaRPr>
            </a:p>
          </p:txBody>
        </p:sp>
        <p:grpSp>
          <p:nvGrpSpPr>
            <p:cNvPr id="235" name="Group 290"/>
            <p:cNvGrpSpPr/>
            <p:nvPr/>
          </p:nvGrpSpPr>
          <p:grpSpPr>
            <a:xfrm>
              <a:off x="3859807" y="4575026"/>
              <a:ext cx="1226618" cy="810565"/>
              <a:chOff x="3859807" y="4486682"/>
              <a:chExt cx="1226618" cy="810565"/>
            </a:xfrm>
          </p:grpSpPr>
          <p:sp>
            <p:nvSpPr>
              <p:cNvPr id="50" name="Text Box 105"/>
              <p:cNvSpPr txBox="1">
                <a:spLocks noChangeArrowheads="1"/>
              </p:cNvSpPr>
              <p:nvPr/>
            </p:nvSpPr>
            <p:spPr bwMode="gray">
              <a:xfrm>
                <a:off x="3859807" y="4486682"/>
                <a:ext cx="1226618" cy="271097"/>
              </a:xfrm>
              <a:prstGeom prst="rect">
                <a:avLst/>
              </a:prstGeom>
              <a:noFill/>
              <a:ln w="9525">
                <a:noFill/>
                <a:miter lim="800000"/>
                <a:headEnd/>
                <a:tailEnd/>
              </a:ln>
            </p:spPr>
            <p:txBody>
              <a:bodyPr wrap="none">
                <a:prstTxWarp prst="textNoShape">
                  <a:avLst/>
                </a:prstTxWarp>
                <a:spAutoFit/>
              </a:bodyPr>
              <a:lstStyle/>
              <a:p>
                <a:pPr eaLnBrk="1" hangingPunct="1"/>
                <a:r>
                  <a:rPr lang="en-US" sz="1100" b="1" dirty="0"/>
                  <a:t>Near Line Store</a:t>
                </a:r>
              </a:p>
            </p:txBody>
          </p:sp>
          <p:grpSp>
            <p:nvGrpSpPr>
              <p:cNvPr id="240" name="Group 207"/>
              <p:cNvGrpSpPr/>
              <p:nvPr/>
            </p:nvGrpSpPr>
            <p:grpSpPr>
              <a:xfrm>
                <a:off x="4108171" y="4761950"/>
                <a:ext cx="667699" cy="535297"/>
                <a:chOff x="7818631" y="4900099"/>
                <a:chExt cx="571500" cy="458173"/>
              </a:xfrm>
            </p:grpSpPr>
            <p:grpSp>
              <p:nvGrpSpPr>
                <p:cNvPr id="245" name="Group 218"/>
                <p:cNvGrpSpPr/>
                <p:nvPr/>
              </p:nvGrpSpPr>
              <p:grpSpPr>
                <a:xfrm>
                  <a:off x="7945205" y="4995006"/>
                  <a:ext cx="318352" cy="325942"/>
                  <a:chOff x="5181600" y="4800607"/>
                  <a:chExt cx="663575" cy="512763"/>
                </a:xfrm>
              </p:grpSpPr>
              <p:grpSp>
                <p:nvGrpSpPr>
                  <p:cNvPr id="249" name="Group 300"/>
                  <p:cNvGrpSpPr/>
                  <p:nvPr/>
                </p:nvGrpSpPr>
                <p:grpSpPr>
                  <a:xfrm>
                    <a:off x="5410200" y="4800607"/>
                    <a:ext cx="434975" cy="360363"/>
                    <a:chOff x="5410200" y="4800607"/>
                    <a:chExt cx="434975" cy="360363"/>
                  </a:xfrm>
                </p:grpSpPr>
                <p:sp>
                  <p:nvSpPr>
                    <p:cNvPr id="244" name="Rectangle 7"/>
                    <p:cNvSpPr>
                      <a:spLocks noChangeArrowheads="1"/>
                    </p:cNvSpPr>
                    <p:nvPr/>
                  </p:nvSpPr>
                  <p:spPr bwMode="gray">
                    <a:xfrm>
                      <a:off x="5410200" y="4800607"/>
                      <a:ext cx="434975" cy="360363"/>
                    </a:xfrm>
                    <a:prstGeom prst="rect">
                      <a:avLst/>
                    </a:prstGeom>
                    <a:solidFill>
                      <a:srgbClr val="E8EDAD"/>
                    </a:solidFill>
                    <a:ln w="9525">
                      <a:solidFill>
                        <a:schemeClr val="tx1"/>
                      </a:solidFill>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nvGrpSpPr>
                    <p:cNvPr id="250" name="Group 350"/>
                    <p:cNvGrpSpPr>
                      <a:grpSpLocks/>
                    </p:cNvGrpSpPr>
                    <p:nvPr/>
                  </p:nvGrpSpPr>
                  <p:grpSpPr bwMode="auto">
                    <a:xfrm>
                      <a:off x="5469722" y="4851400"/>
                      <a:ext cx="315912" cy="258763"/>
                      <a:chOff x="1884" y="3420"/>
                      <a:chExt cx="224" cy="186"/>
                    </a:xfrm>
                  </p:grpSpPr>
                  <p:sp>
                    <p:nvSpPr>
                      <p:cNvPr id="246" name="Rectangle 8"/>
                      <p:cNvSpPr>
                        <a:spLocks noChangeArrowheads="1"/>
                      </p:cNvSpPr>
                      <p:nvPr/>
                    </p:nvSpPr>
                    <p:spPr bwMode="gray">
                      <a:xfrm>
                        <a:off x="1884" y="3420"/>
                        <a:ext cx="44"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47" name="Rectangle 9"/>
                      <p:cNvSpPr>
                        <a:spLocks noChangeArrowheads="1"/>
                      </p:cNvSpPr>
                      <p:nvPr/>
                    </p:nvSpPr>
                    <p:spPr bwMode="gray">
                      <a:xfrm>
                        <a:off x="197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48" name="Rectangle 18"/>
                      <p:cNvSpPr>
                        <a:spLocks noChangeArrowheads="1"/>
                      </p:cNvSpPr>
                      <p:nvPr/>
                    </p:nvSpPr>
                    <p:spPr bwMode="gray">
                      <a:xfrm>
                        <a:off x="206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grpSp>
              <p:grpSp>
                <p:nvGrpSpPr>
                  <p:cNvPr id="251" name="Group 299"/>
                  <p:cNvGrpSpPr/>
                  <p:nvPr/>
                </p:nvGrpSpPr>
                <p:grpSpPr>
                  <a:xfrm>
                    <a:off x="5295900" y="4876805"/>
                    <a:ext cx="434975" cy="360363"/>
                    <a:chOff x="5334000" y="4876805"/>
                    <a:chExt cx="434975" cy="360363"/>
                  </a:xfrm>
                </p:grpSpPr>
                <p:sp>
                  <p:nvSpPr>
                    <p:cNvPr id="239" name="Rectangle 7"/>
                    <p:cNvSpPr>
                      <a:spLocks noChangeArrowheads="1"/>
                    </p:cNvSpPr>
                    <p:nvPr/>
                  </p:nvSpPr>
                  <p:spPr bwMode="gray">
                    <a:xfrm>
                      <a:off x="5334000" y="4876805"/>
                      <a:ext cx="434975" cy="360363"/>
                    </a:xfrm>
                    <a:prstGeom prst="rect">
                      <a:avLst/>
                    </a:prstGeom>
                    <a:solidFill>
                      <a:srgbClr val="E8EACB"/>
                    </a:solidFill>
                    <a:ln w="9525">
                      <a:solidFill>
                        <a:schemeClr val="tx1"/>
                      </a:solidFill>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nvGrpSpPr>
                    <p:cNvPr id="253" name="Group 338"/>
                    <p:cNvGrpSpPr>
                      <a:grpSpLocks/>
                    </p:cNvGrpSpPr>
                    <p:nvPr/>
                  </p:nvGrpSpPr>
                  <p:grpSpPr bwMode="auto">
                    <a:xfrm>
                      <a:off x="5393522" y="4927600"/>
                      <a:ext cx="315912" cy="258763"/>
                      <a:chOff x="1884" y="3420"/>
                      <a:chExt cx="224" cy="186"/>
                    </a:xfrm>
                  </p:grpSpPr>
                  <p:sp>
                    <p:nvSpPr>
                      <p:cNvPr id="241" name="Rectangle 8"/>
                      <p:cNvSpPr>
                        <a:spLocks noChangeArrowheads="1"/>
                      </p:cNvSpPr>
                      <p:nvPr/>
                    </p:nvSpPr>
                    <p:spPr bwMode="gray">
                      <a:xfrm>
                        <a:off x="1884" y="3420"/>
                        <a:ext cx="44"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42" name="Rectangle 9"/>
                      <p:cNvSpPr>
                        <a:spLocks noChangeArrowheads="1"/>
                      </p:cNvSpPr>
                      <p:nvPr/>
                    </p:nvSpPr>
                    <p:spPr bwMode="gray">
                      <a:xfrm>
                        <a:off x="197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43" name="Rectangle 18"/>
                      <p:cNvSpPr>
                        <a:spLocks noChangeArrowheads="1"/>
                      </p:cNvSpPr>
                      <p:nvPr/>
                    </p:nvSpPr>
                    <p:spPr bwMode="gray">
                      <a:xfrm>
                        <a:off x="206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grpSp>
              <p:grpSp>
                <p:nvGrpSpPr>
                  <p:cNvPr id="254" name="Group 298"/>
                  <p:cNvGrpSpPr/>
                  <p:nvPr/>
                </p:nvGrpSpPr>
                <p:grpSpPr>
                  <a:xfrm>
                    <a:off x="5181600" y="4953007"/>
                    <a:ext cx="434975" cy="360363"/>
                    <a:chOff x="5181600" y="4953007"/>
                    <a:chExt cx="434975" cy="360363"/>
                  </a:xfrm>
                </p:grpSpPr>
                <p:sp>
                  <p:nvSpPr>
                    <p:cNvPr id="234" name="Rectangle 7"/>
                    <p:cNvSpPr>
                      <a:spLocks noChangeArrowheads="1"/>
                    </p:cNvSpPr>
                    <p:nvPr/>
                  </p:nvSpPr>
                  <p:spPr bwMode="gray">
                    <a:xfrm>
                      <a:off x="5181600" y="4953007"/>
                      <a:ext cx="434975" cy="360363"/>
                    </a:xfrm>
                    <a:prstGeom prst="rect">
                      <a:avLst/>
                    </a:prstGeom>
                    <a:solidFill>
                      <a:srgbClr val="E8EDAD"/>
                    </a:solidFill>
                    <a:ln w="9525">
                      <a:solidFill>
                        <a:schemeClr val="tx1"/>
                      </a:solidFill>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nvGrpSpPr>
                    <p:cNvPr id="255" name="Group 344"/>
                    <p:cNvGrpSpPr>
                      <a:grpSpLocks/>
                    </p:cNvGrpSpPr>
                    <p:nvPr/>
                  </p:nvGrpSpPr>
                  <p:grpSpPr bwMode="auto">
                    <a:xfrm>
                      <a:off x="5241122" y="5003800"/>
                      <a:ext cx="315912" cy="258763"/>
                      <a:chOff x="1884" y="3420"/>
                      <a:chExt cx="224" cy="186"/>
                    </a:xfrm>
                  </p:grpSpPr>
                  <p:sp>
                    <p:nvSpPr>
                      <p:cNvPr id="236" name="Rectangle 8"/>
                      <p:cNvSpPr>
                        <a:spLocks noChangeArrowheads="1"/>
                      </p:cNvSpPr>
                      <p:nvPr/>
                    </p:nvSpPr>
                    <p:spPr bwMode="gray">
                      <a:xfrm>
                        <a:off x="1884" y="3420"/>
                        <a:ext cx="44"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37" name="Rectangle 9"/>
                      <p:cNvSpPr>
                        <a:spLocks noChangeArrowheads="1"/>
                      </p:cNvSpPr>
                      <p:nvPr/>
                    </p:nvSpPr>
                    <p:spPr bwMode="gray">
                      <a:xfrm>
                        <a:off x="197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38" name="Rectangle 18"/>
                      <p:cNvSpPr>
                        <a:spLocks noChangeArrowheads="1"/>
                      </p:cNvSpPr>
                      <p:nvPr/>
                    </p:nvSpPr>
                    <p:spPr bwMode="gray">
                      <a:xfrm>
                        <a:off x="206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grpSp>
            </p:grpSp>
            <p:sp>
              <p:nvSpPr>
                <p:cNvPr id="211" name="Can 210"/>
                <p:cNvSpPr/>
                <p:nvPr/>
              </p:nvSpPr>
              <p:spPr>
                <a:xfrm>
                  <a:off x="7818631" y="4900099"/>
                  <a:ext cx="571500" cy="458173"/>
                </a:xfrm>
                <a:prstGeom prst="can">
                  <a:avLst/>
                </a:prstGeom>
                <a:gradFill flip="none" rotWithShape="1">
                  <a:gsLst>
                    <a:gs pos="40000">
                      <a:schemeClr val="bg1"/>
                    </a:gs>
                    <a:gs pos="100000">
                      <a:schemeClr val="tx2">
                        <a:lumMod val="50000"/>
                        <a:lumOff val="50000"/>
                      </a:schemeClr>
                    </a:gs>
                    <a:gs pos="0">
                      <a:schemeClr val="tx2">
                        <a:lumMod val="50000"/>
                        <a:lumOff val="50000"/>
                      </a:schemeClr>
                    </a:gs>
                  </a:gsLst>
                  <a:lin ang="0" scaled="1"/>
                  <a:tileRect/>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1C1C1C"/>
                    </a:solidFill>
                  </a:endParaRPr>
                </a:p>
              </p:txBody>
            </p:sp>
          </p:grpSp>
        </p:grpSp>
        <p:grpSp>
          <p:nvGrpSpPr>
            <p:cNvPr id="49" name="Group 289"/>
            <p:cNvGrpSpPr/>
            <p:nvPr/>
          </p:nvGrpSpPr>
          <p:grpSpPr>
            <a:xfrm>
              <a:off x="5029200" y="4478564"/>
              <a:ext cx="1225015" cy="907015"/>
              <a:chOff x="5029200" y="4390220"/>
              <a:chExt cx="1225015" cy="907015"/>
            </a:xfrm>
          </p:grpSpPr>
          <p:sp>
            <p:nvSpPr>
              <p:cNvPr id="53" name="Text Box 106"/>
              <p:cNvSpPr txBox="1">
                <a:spLocks noChangeArrowheads="1"/>
              </p:cNvSpPr>
              <p:nvPr/>
            </p:nvSpPr>
            <p:spPr bwMode="gray">
              <a:xfrm>
                <a:off x="5029200" y="4390220"/>
                <a:ext cx="1225015" cy="271097"/>
              </a:xfrm>
              <a:prstGeom prst="rect">
                <a:avLst/>
              </a:prstGeom>
              <a:noFill/>
              <a:ln w="9525">
                <a:noFill/>
                <a:miter lim="800000"/>
                <a:headEnd/>
                <a:tailEnd/>
              </a:ln>
            </p:spPr>
            <p:txBody>
              <a:bodyPr wrap="none">
                <a:prstTxWarp prst="textNoShape">
                  <a:avLst/>
                </a:prstTxWarp>
                <a:spAutoFit/>
              </a:bodyPr>
              <a:lstStyle/>
              <a:p>
                <a:pPr eaLnBrk="1" hangingPunct="1"/>
                <a:r>
                  <a:rPr lang="en-US" sz="1100" b="1" dirty="0"/>
                  <a:t>Historical Store</a:t>
                </a:r>
              </a:p>
            </p:txBody>
          </p:sp>
          <p:grpSp>
            <p:nvGrpSpPr>
              <p:cNvPr id="51" name="Group 248"/>
              <p:cNvGrpSpPr/>
              <p:nvPr/>
            </p:nvGrpSpPr>
            <p:grpSpPr>
              <a:xfrm>
                <a:off x="5215659" y="4669367"/>
                <a:ext cx="783168" cy="627868"/>
                <a:chOff x="7818631" y="4900099"/>
                <a:chExt cx="571500" cy="458173"/>
              </a:xfrm>
            </p:grpSpPr>
            <p:grpSp>
              <p:nvGrpSpPr>
                <p:cNvPr id="52" name="Group 218"/>
                <p:cNvGrpSpPr/>
                <p:nvPr/>
              </p:nvGrpSpPr>
              <p:grpSpPr>
                <a:xfrm>
                  <a:off x="7945205" y="4995006"/>
                  <a:ext cx="318352" cy="325942"/>
                  <a:chOff x="5181600" y="4800607"/>
                  <a:chExt cx="663575" cy="512763"/>
                </a:xfrm>
              </p:grpSpPr>
              <p:grpSp>
                <p:nvGrpSpPr>
                  <p:cNvPr id="54" name="Group 300"/>
                  <p:cNvGrpSpPr/>
                  <p:nvPr/>
                </p:nvGrpSpPr>
                <p:grpSpPr>
                  <a:xfrm>
                    <a:off x="5410200" y="4800607"/>
                    <a:ext cx="434975" cy="360363"/>
                    <a:chOff x="5410200" y="4800607"/>
                    <a:chExt cx="434975" cy="360363"/>
                  </a:xfrm>
                </p:grpSpPr>
                <p:sp>
                  <p:nvSpPr>
                    <p:cNvPr id="285" name="Rectangle 7"/>
                    <p:cNvSpPr>
                      <a:spLocks noChangeArrowheads="1"/>
                    </p:cNvSpPr>
                    <p:nvPr/>
                  </p:nvSpPr>
                  <p:spPr bwMode="gray">
                    <a:xfrm>
                      <a:off x="5410200" y="4800607"/>
                      <a:ext cx="434975" cy="360363"/>
                    </a:xfrm>
                    <a:prstGeom prst="rect">
                      <a:avLst/>
                    </a:prstGeom>
                    <a:solidFill>
                      <a:srgbClr val="E8EDAD"/>
                    </a:solidFill>
                    <a:ln w="9525">
                      <a:solidFill>
                        <a:schemeClr val="tx1"/>
                      </a:solidFill>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nvGrpSpPr>
                    <p:cNvPr id="57" name="Group 350"/>
                    <p:cNvGrpSpPr>
                      <a:grpSpLocks/>
                    </p:cNvGrpSpPr>
                    <p:nvPr/>
                  </p:nvGrpSpPr>
                  <p:grpSpPr bwMode="auto">
                    <a:xfrm>
                      <a:off x="5469722" y="4851400"/>
                      <a:ext cx="315912" cy="258763"/>
                      <a:chOff x="1884" y="3420"/>
                      <a:chExt cx="224" cy="186"/>
                    </a:xfrm>
                  </p:grpSpPr>
                  <p:sp>
                    <p:nvSpPr>
                      <p:cNvPr id="287" name="Rectangle 8"/>
                      <p:cNvSpPr>
                        <a:spLocks noChangeArrowheads="1"/>
                      </p:cNvSpPr>
                      <p:nvPr/>
                    </p:nvSpPr>
                    <p:spPr bwMode="gray">
                      <a:xfrm>
                        <a:off x="1884" y="3420"/>
                        <a:ext cx="44"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88" name="Rectangle 9"/>
                      <p:cNvSpPr>
                        <a:spLocks noChangeArrowheads="1"/>
                      </p:cNvSpPr>
                      <p:nvPr/>
                    </p:nvSpPr>
                    <p:spPr bwMode="gray">
                      <a:xfrm>
                        <a:off x="197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89" name="Rectangle 18"/>
                      <p:cNvSpPr>
                        <a:spLocks noChangeArrowheads="1"/>
                      </p:cNvSpPr>
                      <p:nvPr/>
                    </p:nvSpPr>
                    <p:spPr bwMode="gray">
                      <a:xfrm>
                        <a:off x="206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grpSp>
              <p:grpSp>
                <p:nvGrpSpPr>
                  <p:cNvPr id="58" name="Group 299"/>
                  <p:cNvGrpSpPr/>
                  <p:nvPr/>
                </p:nvGrpSpPr>
                <p:grpSpPr>
                  <a:xfrm>
                    <a:off x="5295900" y="4876805"/>
                    <a:ext cx="434975" cy="360363"/>
                    <a:chOff x="5334000" y="4876805"/>
                    <a:chExt cx="434975" cy="360363"/>
                  </a:xfrm>
                </p:grpSpPr>
                <p:sp>
                  <p:nvSpPr>
                    <p:cNvPr id="280" name="Rectangle 7"/>
                    <p:cNvSpPr>
                      <a:spLocks noChangeArrowheads="1"/>
                    </p:cNvSpPr>
                    <p:nvPr/>
                  </p:nvSpPr>
                  <p:spPr bwMode="gray">
                    <a:xfrm>
                      <a:off x="5334000" y="4876805"/>
                      <a:ext cx="434975" cy="360363"/>
                    </a:xfrm>
                    <a:prstGeom prst="rect">
                      <a:avLst/>
                    </a:prstGeom>
                    <a:solidFill>
                      <a:srgbClr val="E8EACB"/>
                    </a:solidFill>
                    <a:ln w="9525">
                      <a:solidFill>
                        <a:schemeClr val="tx1"/>
                      </a:solidFill>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nvGrpSpPr>
                    <p:cNvPr id="59" name="Group 338"/>
                    <p:cNvGrpSpPr>
                      <a:grpSpLocks/>
                    </p:cNvGrpSpPr>
                    <p:nvPr/>
                  </p:nvGrpSpPr>
                  <p:grpSpPr bwMode="auto">
                    <a:xfrm>
                      <a:off x="5393522" y="4927600"/>
                      <a:ext cx="315912" cy="258763"/>
                      <a:chOff x="1884" y="3420"/>
                      <a:chExt cx="224" cy="186"/>
                    </a:xfrm>
                  </p:grpSpPr>
                  <p:sp>
                    <p:nvSpPr>
                      <p:cNvPr id="282" name="Rectangle 8"/>
                      <p:cNvSpPr>
                        <a:spLocks noChangeArrowheads="1"/>
                      </p:cNvSpPr>
                      <p:nvPr/>
                    </p:nvSpPr>
                    <p:spPr bwMode="gray">
                      <a:xfrm>
                        <a:off x="1884" y="3420"/>
                        <a:ext cx="44"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83" name="Rectangle 9"/>
                      <p:cNvSpPr>
                        <a:spLocks noChangeArrowheads="1"/>
                      </p:cNvSpPr>
                      <p:nvPr/>
                    </p:nvSpPr>
                    <p:spPr bwMode="gray">
                      <a:xfrm>
                        <a:off x="197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84" name="Rectangle 18"/>
                      <p:cNvSpPr>
                        <a:spLocks noChangeArrowheads="1"/>
                      </p:cNvSpPr>
                      <p:nvPr/>
                    </p:nvSpPr>
                    <p:spPr bwMode="gray">
                      <a:xfrm>
                        <a:off x="206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grpSp>
              <p:grpSp>
                <p:nvGrpSpPr>
                  <p:cNvPr id="60" name="Group 298"/>
                  <p:cNvGrpSpPr/>
                  <p:nvPr/>
                </p:nvGrpSpPr>
                <p:grpSpPr>
                  <a:xfrm>
                    <a:off x="5181600" y="4953007"/>
                    <a:ext cx="434975" cy="360363"/>
                    <a:chOff x="5181600" y="4953007"/>
                    <a:chExt cx="434975" cy="360363"/>
                  </a:xfrm>
                </p:grpSpPr>
                <p:sp>
                  <p:nvSpPr>
                    <p:cNvPr id="275" name="Rectangle 7"/>
                    <p:cNvSpPr>
                      <a:spLocks noChangeArrowheads="1"/>
                    </p:cNvSpPr>
                    <p:nvPr/>
                  </p:nvSpPr>
                  <p:spPr bwMode="gray">
                    <a:xfrm>
                      <a:off x="5181600" y="4953007"/>
                      <a:ext cx="434975" cy="360363"/>
                    </a:xfrm>
                    <a:prstGeom prst="rect">
                      <a:avLst/>
                    </a:prstGeom>
                    <a:solidFill>
                      <a:srgbClr val="E8EDAD"/>
                    </a:solidFill>
                    <a:ln w="9525">
                      <a:solidFill>
                        <a:schemeClr val="tx1"/>
                      </a:solidFill>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nvGrpSpPr>
                    <p:cNvPr id="62" name="Group 344"/>
                    <p:cNvGrpSpPr>
                      <a:grpSpLocks/>
                    </p:cNvGrpSpPr>
                    <p:nvPr/>
                  </p:nvGrpSpPr>
                  <p:grpSpPr bwMode="auto">
                    <a:xfrm>
                      <a:off x="5241122" y="5003800"/>
                      <a:ext cx="315912" cy="258763"/>
                      <a:chOff x="1884" y="3420"/>
                      <a:chExt cx="224" cy="186"/>
                    </a:xfrm>
                  </p:grpSpPr>
                  <p:sp>
                    <p:nvSpPr>
                      <p:cNvPr id="277" name="Rectangle 8"/>
                      <p:cNvSpPr>
                        <a:spLocks noChangeArrowheads="1"/>
                      </p:cNvSpPr>
                      <p:nvPr/>
                    </p:nvSpPr>
                    <p:spPr bwMode="gray">
                      <a:xfrm>
                        <a:off x="1884" y="3420"/>
                        <a:ext cx="44"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78" name="Rectangle 9"/>
                      <p:cNvSpPr>
                        <a:spLocks noChangeArrowheads="1"/>
                      </p:cNvSpPr>
                      <p:nvPr/>
                    </p:nvSpPr>
                    <p:spPr bwMode="gray">
                      <a:xfrm>
                        <a:off x="197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sp>
                    <p:nvSpPr>
                      <p:cNvPr id="279" name="Rectangle 18"/>
                      <p:cNvSpPr>
                        <a:spLocks noChangeArrowheads="1"/>
                      </p:cNvSpPr>
                      <p:nvPr/>
                    </p:nvSpPr>
                    <p:spPr bwMode="gray">
                      <a:xfrm>
                        <a:off x="2063" y="3420"/>
                        <a:ext cx="45" cy="186"/>
                      </a:xfrm>
                      <a:prstGeom prst="rect">
                        <a:avLst/>
                      </a:prstGeom>
                      <a:solidFill>
                        <a:srgbClr val="A3A6A5"/>
                      </a:solidFill>
                      <a:ln w="9525">
                        <a:solidFill>
                          <a:schemeClr val="tx1"/>
                        </a:solidFill>
                        <a:prstDash val="dash"/>
                        <a:miter lim="800000"/>
                        <a:headEnd/>
                        <a:tailEnd/>
                      </a:ln>
                    </p:spPr>
                    <p:txBody>
                      <a:bodyPr wrap="none" anchor="ctr">
                        <a:prstTxWarp prst="textNoShape">
                          <a:avLst/>
                        </a:prstTxWarp>
                      </a:bodyPr>
                      <a:lstStyle/>
                      <a:p>
                        <a:pPr algn="l" eaLnBrk="1" hangingPunct="1"/>
                        <a:endParaRPr lang="en-US" dirty="0">
                          <a:latin typeface="Arial" pitchFamily="-65" charset="0"/>
                        </a:endParaRPr>
                      </a:p>
                    </p:txBody>
                  </p:sp>
                </p:grpSp>
              </p:grpSp>
            </p:grpSp>
            <p:sp>
              <p:nvSpPr>
                <p:cNvPr id="252" name="Can 251"/>
                <p:cNvSpPr/>
                <p:nvPr/>
              </p:nvSpPr>
              <p:spPr>
                <a:xfrm>
                  <a:off x="7818631" y="4900099"/>
                  <a:ext cx="571500" cy="458173"/>
                </a:xfrm>
                <a:prstGeom prst="can">
                  <a:avLst/>
                </a:prstGeom>
                <a:gradFill flip="none" rotWithShape="1">
                  <a:gsLst>
                    <a:gs pos="40000">
                      <a:schemeClr val="bg1"/>
                    </a:gs>
                    <a:gs pos="100000">
                      <a:schemeClr val="tx2">
                        <a:lumMod val="50000"/>
                        <a:lumOff val="50000"/>
                      </a:schemeClr>
                    </a:gs>
                    <a:gs pos="0">
                      <a:schemeClr val="tx2">
                        <a:lumMod val="50000"/>
                        <a:lumOff val="50000"/>
                      </a:schemeClr>
                    </a:gs>
                  </a:gsLst>
                  <a:lin ang="0" scaled="1"/>
                  <a:tileRect/>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1C1C1C"/>
                    </a:solidFill>
                  </a:endParaRPr>
                </a:p>
              </p:txBody>
            </p:sp>
          </p:grpSp>
        </p:grpSp>
        <p:sp>
          <p:nvSpPr>
            <p:cNvPr id="293" name="Right Arrow 292"/>
            <p:cNvSpPr/>
            <p:nvPr/>
          </p:nvSpPr>
          <p:spPr>
            <a:xfrm>
              <a:off x="6149034" y="4859664"/>
              <a:ext cx="780853" cy="242312"/>
            </a:xfrm>
            <a:prstGeom prst="rightArrow">
              <a:avLst>
                <a:gd name="adj1" fmla="val 72052"/>
                <a:gd name="adj2" fmla="val 54135"/>
              </a:avLst>
            </a:prstGeom>
            <a:gradFill flip="none" rotWithShape="1">
              <a:gsLst>
                <a:gs pos="0">
                  <a:schemeClr val="accent4">
                    <a:alpha val="0"/>
                  </a:schemeClr>
                </a:gs>
                <a:gs pos="100000">
                  <a:schemeClr val="accent4"/>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1C1C1C"/>
                </a:solidFill>
              </a:endParaRPr>
            </a:p>
          </p:txBody>
        </p:sp>
      </p:grpSp>
      <p:sp>
        <p:nvSpPr>
          <p:cNvPr id="10" name="Rectangle 74"/>
          <p:cNvSpPr>
            <a:spLocks noChangeArrowheads="1"/>
          </p:cNvSpPr>
          <p:nvPr/>
        </p:nvSpPr>
        <p:spPr bwMode="gray">
          <a:xfrm>
            <a:off x="1604141" y="4204432"/>
            <a:ext cx="5657785" cy="261746"/>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lIns="91410" tIns="45704" rIns="91410" bIns="91410" anchor="ctr">
            <a:prstTxWarp prst="textNoShape">
              <a:avLst/>
            </a:prstTxWarp>
          </a:bodyPr>
          <a:lstStyle/>
          <a:p>
            <a:pPr algn="ctr"/>
            <a:r>
              <a:rPr lang="en-US" sz="1200" b="1" dirty="0">
                <a:solidFill>
                  <a:srgbClr val="000000"/>
                </a:solidFill>
              </a:rPr>
              <a:t>High Speed Interconnect to Shared Store</a:t>
            </a:r>
          </a:p>
        </p:txBody>
      </p:sp>
      <p:sp>
        <p:nvSpPr>
          <p:cNvPr id="19" name="Text Box 97"/>
          <p:cNvSpPr txBox="1">
            <a:spLocks noChangeArrowheads="1"/>
          </p:cNvSpPr>
          <p:nvPr/>
        </p:nvSpPr>
        <p:spPr bwMode="gray">
          <a:xfrm>
            <a:off x="692778" y="3428770"/>
            <a:ext cx="869088" cy="276967"/>
          </a:xfrm>
          <a:prstGeom prst="rect">
            <a:avLst/>
          </a:prstGeom>
          <a:noFill/>
          <a:ln w="9525">
            <a:noFill/>
            <a:miter lim="800000"/>
            <a:headEnd/>
            <a:tailEnd/>
          </a:ln>
        </p:spPr>
        <p:txBody>
          <a:bodyPr wrap="none" lIns="91410" tIns="45704" rIns="91410" bIns="45704">
            <a:prstTxWarp prst="textNoShape">
              <a:avLst/>
            </a:prstTxWarp>
            <a:spAutoFit/>
          </a:bodyPr>
          <a:lstStyle/>
          <a:p>
            <a:pPr algn="ctr" eaLnBrk="1" hangingPunct="1"/>
            <a:r>
              <a:rPr lang="en-US" sz="1200" b="1" dirty="0"/>
              <a:t>Scale out</a:t>
            </a:r>
          </a:p>
        </p:txBody>
      </p:sp>
      <p:grpSp>
        <p:nvGrpSpPr>
          <p:cNvPr id="276" name="Group 328"/>
          <p:cNvGrpSpPr/>
          <p:nvPr/>
        </p:nvGrpSpPr>
        <p:grpSpPr>
          <a:xfrm>
            <a:off x="564131" y="1264412"/>
            <a:ext cx="1295400" cy="1093968"/>
            <a:chOff x="945131" y="1467515"/>
            <a:chExt cx="1295400" cy="1093968"/>
          </a:xfrm>
        </p:grpSpPr>
        <p:sp>
          <p:nvSpPr>
            <p:cNvPr id="23" name="Line 89"/>
            <p:cNvSpPr>
              <a:spLocks noChangeShapeType="1"/>
            </p:cNvSpPr>
            <p:nvPr/>
          </p:nvSpPr>
          <p:spPr bwMode="gray">
            <a:xfrm>
              <a:off x="1562100" y="2393100"/>
              <a:ext cx="0" cy="168383"/>
            </a:xfrm>
            <a:prstGeom prst="line">
              <a:avLst/>
            </a:prstGeom>
            <a:noFill/>
            <a:ln w="19050">
              <a:solidFill>
                <a:schemeClr val="tx1"/>
              </a:solidFill>
              <a:round/>
              <a:headEnd/>
              <a:tailEnd type="triangle" w="med" len="med"/>
            </a:ln>
          </p:spPr>
          <p:txBody>
            <a:bodyPr>
              <a:prstTxWarp prst="textNoShape">
                <a:avLst/>
              </a:prstTxWarp>
            </a:bodyPr>
            <a:lstStyle/>
            <a:p>
              <a:endParaRPr lang="en-US" dirty="0"/>
            </a:p>
          </p:txBody>
        </p:sp>
        <p:sp>
          <p:nvSpPr>
            <p:cNvPr id="25" name="Text Box 119"/>
            <p:cNvSpPr txBox="1">
              <a:spLocks noChangeArrowheads="1"/>
            </p:cNvSpPr>
            <p:nvPr/>
          </p:nvSpPr>
          <p:spPr bwMode="gray">
            <a:xfrm>
              <a:off x="945131" y="1467515"/>
              <a:ext cx="1295400" cy="353943"/>
            </a:xfrm>
            <a:prstGeom prst="rect">
              <a:avLst/>
            </a:prstGeom>
            <a:noFill/>
            <a:ln w="9525">
              <a:noFill/>
              <a:miter lim="800000"/>
              <a:headEnd/>
              <a:tailEnd/>
            </a:ln>
          </p:spPr>
          <p:txBody>
            <a:bodyPr>
              <a:prstTxWarp prst="textNoShape">
                <a:avLst/>
              </a:prstTxWarp>
              <a:spAutoFit/>
            </a:bodyPr>
            <a:lstStyle/>
            <a:p>
              <a:pPr algn="ctr" eaLnBrk="1" hangingPunct="1">
                <a:lnSpc>
                  <a:spcPct val="85000"/>
                </a:lnSpc>
              </a:pPr>
              <a:r>
                <a:rPr lang="en-US" sz="1000" b="1" dirty="0"/>
                <a:t>High Velocity</a:t>
              </a:r>
              <a:br>
                <a:rPr lang="en-US" sz="1000" b="1" dirty="0"/>
              </a:br>
              <a:r>
                <a:rPr lang="en-US" sz="1000" b="1" dirty="0"/>
                <a:t>Real-time Loads</a:t>
              </a:r>
            </a:p>
          </p:txBody>
        </p:sp>
      </p:grpSp>
      <p:sp>
        <p:nvSpPr>
          <p:cNvPr id="26" name="Text Box 123"/>
          <p:cNvSpPr txBox="1">
            <a:spLocks noChangeArrowheads="1"/>
          </p:cNvSpPr>
          <p:nvPr/>
        </p:nvSpPr>
        <p:spPr bwMode="gray">
          <a:xfrm>
            <a:off x="7169296" y="4799804"/>
            <a:ext cx="1634169" cy="563199"/>
          </a:xfrm>
          <a:prstGeom prst="rect">
            <a:avLst/>
          </a:prstGeom>
          <a:noFill/>
          <a:ln w="9525">
            <a:noFill/>
            <a:miter lim="800000"/>
            <a:headEnd/>
            <a:tailEnd/>
          </a:ln>
        </p:spPr>
        <p:txBody>
          <a:bodyPr wrap="none" lIns="91410" tIns="45704" rIns="91410" bIns="45704">
            <a:prstTxWarp prst="textNoShape">
              <a:avLst/>
            </a:prstTxWarp>
            <a:spAutoFit/>
          </a:bodyPr>
          <a:lstStyle/>
          <a:p>
            <a:pPr algn="ctr" eaLnBrk="1" hangingPunct="1">
              <a:lnSpc>
                <a:spcPct val="85000"/>
              </a:lnSpc>
            </a:pPr>
            <a:r>
              <a:rPr lang="en-US" sz="1200" b="1" dirty="0"/>
              <a:t>Web-based System </a:t>
            </a:r>
            <a:br>
              <a:rPr lang="en-US" sz="1200" b="1" dirty="0"/>
            </a:br>
            <a:r>
              <a:rPr lang="en-US" sz="1200" b="1" dirty="0"/>
              <a:t>Administration</a:t>
            </a:r>
            <a:br>
              <a:rPr lang="en-US" sz="1200" b="1" dirty="0"/>
            </a:br>
            <a:r>
              <a:rPr lang="en-US" sz="1200" b="1" dirty="0"/>
              <a:t>Console</a:t>
            </a:r>
          </a:p>
        </p:txBody>
      </p:sp>
      <p:grpSp>
        <p:nvGrpSpPr>
          <p:cNvPr id="286" name="Group 295"/>
          <p:cNvGrpSpPr/>
          <p:nvPr/>
        </p:nvGrpSpPr>
        <p:grpSpPr>
          <a:xfrm>
            <a:off x="5028382" y="1361957"/>
            <a:ext cx="1633781" cy="922789"/>
            <a:chOff x="4685586" y="1652245"/>
            <a:chExt cx="1633781" cy="922789"/>
          </a:xfrm>
        </p:grpSpPr>
        <p:sp>
          <p:nvSpPr>
            <p:cNvPr id="32" name="Line 89"/>
            <p:cNvSpPr>
              <a:spLocks noChangeShapeType="1"/>
            </p:cNvSpPr>
            <p:nvPr/>
          </p:nvSpPr>
          <p:spPr bwMode="gray">
            <a:xfrm flipH="1" flipV="1">
              <a:off x="5472372" y="2385536"/>
              <a:ext cx="0" cy="189498"/>
            </a:xfrm>
            <a:prstGeom prst="line">
              <a:avLst/>
            </a:prstGeom>
            <a:noFill/>
            <a:ln w="19050">
              <a:solidFill>
                <a:schemeClr val="tx1"/>
              </a:solidFill>
              <a:round/>
              <a:headEnd/>
              <a:tailEnd type="triangle" w="med" len="med"/>
            </a:ln>
          </p:spPr>
          <p:txBody>
            <a:bodyPr>
              <a:prstTxWarp prst="textNoShape">
                <a:avLst/>
              </a:prstTxWarp>
            </a:bodyPr>
            <a:lstStyle/>
            <a:p>
              <a:endParaRPr lang="en-US" dirty="0"/>
            </a:p>
          </p:txBody>
        </p:sp>
        <p:pic>
          <p:nvPicPr>
            <p:cNvPr id="33" name="Picture 88" descr="sfdc-dashboard-pic"/>
            <p:cNvPicPr>
              <a:picLocks noChangeAspect="1" noChangeArrowheads="1"/>
            </p:cNvPicPr>
            <p:nvPr/>
          </p:nvPicPr>
          <p:blipFill>
            <a:blip r:embed="rId3" cstate="print"/>
            <a:srcRect/>
            <a:stretch>
              <a:fillRect/>
            </a:stretch>
          </p:blipFill>
          <p:spPr bwMode="gray">
            <a:xfrm>
              <a:off x="5204047" y="1996247"/>
              <a:ext cx="536652" cy="366388"/>
            </a:xfrm>
            <a:prstGeom prst="rect">
              <a:avLst/>
            </a:prstGeom>
            <a:noFill/>
            <a:ln w="9525">
              <a:noFill/>
              <a:miter lim="800000"/>
              <a:headEnd/>
              <a:tailEnd/>
            </a:ln>
          </p:spPr>
        </p:pic>
        <p:sp>
          <p:nvSpPr>
            <p:cNvPr id="34" name="Text Box 121"/>
            <p:cNvSpPr txBox="1">
              <a:spLocks noChangeArrowheads="1"/>
            </p:cNvSpPr>
            <p:nvPr/>
          </p:nvSpPr>
          <p:spPr bwMode="gray">
            <a:xfrm>
              <a:off x="4685586" y="1652245"/>
              <a:ext cx="1633781" cy="353943"/>
            </a:xfrm>
            <a:prstGeom prst="rect">
              <a:avLst/>
            </a:prstGeom>
            <a:noFill/>
            <a:ln w="9525">
              <a:noFill/>
              <a:miter lim="800000"/>
              <a:headEnd/>
              <a:tailEnd/>
            </a:ln>
          </p:spPr>
          <p:txBody>
            <a:bodyPr wrap="none">
              <a:prstTxWarp prst="textNoShape">
                <a:avLst/>
              </a:prstTxWarp>
              <a:spAutoFit/>
            </a:bodyPr>
            <a:lstStyle/>
            <a:p>
              <a:pPr algn="ctr" eaLnBrk="1" hangingPunct="1">
                <a:lnSpc>
                  <a:spcPct val="85000"/>
                </a:lnSpc>
              </a:pPr>
              <a:r>
                <a:rPr lang="en-US" sz="1000" b="1" dirty="0"/>
                <a:t>Ad hoc, Concurrent,</a:t>
              </a:r>
            </a:p>
            <a:p>
              <a:pPr algn="ctr" eaLnBrk="1" hangingPunct="1">
                <a:lnSpc>
                  <a:spcPct val="85000"/>
                </a:lnSpc>
              </a:pPr>
              <a:r>
                <a:rPr lang="en-US" sz="1000" b="1" dirty="0"/>
                <a:t>and Distributed Queries</a:t>
              </a:r>
            </a:p>
          </p:txBody>
        </p:sp>
      </p:grpSp>
      <p:sp>
        <p:nvSpPr>
          <p:cNvPr id="42" name="Rectangle 90"/>
          <p:cNvSpPr>
            <a:spLocks noChangeArrowheads="1"/>
          </p:cNvSpPr>
          <p:nvPr/>
        </p:nvSpPr>
        <p:spPr bwMode="gray">
          <a:xfrm>
            <a:off x="457201" y="2436279"/>
            <a:ext cx="8200360" cy="288516"/>
          </a:xfrm>
          <a:prstGeom prst="rect">
            <a:avLst/>
          </a:prstGeom>
          <a:gradFill>
            <a:gsLst>
              <a:gs pos="0">
                <a:srgbClr val="03D4A8"/>
              </a:gs>
              <a:gs pos="0">
                <a:srgbClr val="21D6E0"/>
              </a:gs>
              <a:gs pos="75000">
                <a:srgbClr val="0087E6"/>
              </a:gs>
              <a:gs pos="100000">
                <a:srgbClr val="005CBF"/>
              </a:gs>
            </a:gsLst>
            <a:lin ang="16200000" scaled="0"/>
          </a:gradFill>
          <a:ln>
            <a:headEnd/>
            <a:tailEnd/>
          </a:ln>
          <a:effectLst/>
        </p:spPr>
        <p:style>
          <a:lnRef idx="1">
            <a:schemeClr val="accent1"/>
          </a:lnRef>
          <a:fillRef idx="3">
            <a:schemeClr val="accent1"/>
          </a:fillRef>
          <a:effectRef idx="2">
            <a:schemeClr val="accent1"/>
          </a:effectRef>
          <a:fontRef idx="minor">
            <a:schemeClr val="lt1"/>
          </a:fontRef>
        </p:style>
        <p:txBody>
          <a:bodyPr wrap="none" lIns="91410" tIns="45704" rIns="91410" bIns="45704" anchor="ctr">
            <a:prstTxWarp prst="textNoShape">
              <a:avLst/>
            </a:prstTxWarp>
          </a:bodyPr>
          <a:lstStyle/>
          <a:p>
            <a:pPr eaLnBrk="1" hangingPunct="1"/>
            <a:endParaRPr lang="en-US" sz="1200" b="1" dirty="0">
              <a:solidFill>
                <a:srgbClr val="000000"/>
              </a:solidFill>
            </a:endParaRPr>
          </a:p>
        </p:txBody>
      </p:sp>
      <p:sp>
        <p:nvSpPr>
          <p:cNvPr id="43" name="Rectangle 237"/>
          <p:cNvSpPr>
            <a:spLocks noChangeArrowheads="1"/>
          </p:cNvSpPr>
          <p:nvPr/>
        </p:nvSpPr>
        <p:spPr bwMode="auto">
          <a:xfrm>
            <a:off x="3816645" y="2442053"/>
            <a:ext cx="2185859" cy="276967"/>
          </a:xfrm>
          <a:prstGeom prst="rect">
            <a:avLst/>
          </a:prstGeom>
          <a:noFill/>
          <a:ln w="9525">
            <a:noFill/>
            <a:miter lim="800000"/>
            <a:headEnd/>
            <a:tailEnd/>
          </a:ln>
          <a:effectLst/>
        </p:spPr>
        <p:txBody>
          <a:bodyPr wrap="none" lIns="91410" tIns="45704" rIns="91410" bIns="45704" anchor="ctr">
            <a:prstTxWarp prst="textNoShape">
              <a:avLst/>
            </a:prstTxWarp>
            <a:spAutoFit/>
          </a:bodyPr>
          <a:lstStyle/>
          <a:p>
            <a:r>
              <a:rPr lang="en-US" sz="1200" b="1" dirty="0">
                <a:solidFill>
                  <a:srgbClr val="000000"/>
                </a:solidFill>
              </a:rPr>
              <a:t>Role Based Access Control</a:t>
            </a:r>
          </a:p>
        </p:txBody>
      </p:sp>
      <p:sp>
        <p:nvSpPr>
          <p:cNvPr id="44" name="Rectangle 238"/>
          <p:cNvSpPr>
            <a:spLocks noChangeArrowheads="1"/>
          </p:cNvSpPr>
          <p:nvPr/>
        </p:nvSpPr>
        <p:spPr bwMode="auto">
          <a:xfrm>
            <a:off x="2131401" y="2452640"/>
            <a:ext cx="1697840" cy="276967"/>
          </a:xfrm>
          <a:prstGeom prst="rect">
            <a:avLst/>
          </a:prstGeom>
          <a:noFill/>
          <a:ln w="9525">
            <a:noFill/>
            <a:miter lim="800000"/>
            <a:headEnd/>
            <a:tailEnd/>
          </a:ln>
          <a:effectLst/>
        </p:spPr>
        <p:txBody>
          <a:bodyPr wrap="none" lIns="91410" tIns="45704" rIns="91410" bIns="45704" anchor="ctr">
            <a:prstTxWarp prst="textNoShape">
              <a:avLst/>
            </a:prstTxWarp>
            <a:spAutoFit/>
          </a:bodyPr>
          <a:lstStyle/>
          <a:p>
            <a:r>
              <a:rPr lang="en-US" sz="1200" b="1" dirty="0">
                <a:solidFill>
                  <a:srgbClr val="000000"/>
                </a:solidFill>
              </a:rPr>
              <a:t>RSA/FIPS-Encrypted</a:t>
            </a:r>
          </a:p>
        </p:txBody>
      </p:sp>
      <p:sp>
        <p:nvSpPr>
          <p:cNvPr id="45" name="Rectangle 239"/>
          <p:cNvSpPr>
            <a:spLocks noChangeArrowheads="1"/>
          </p:cNvSpPr>
          <p:nvPr/>
        </p:nvSpPr>
        <p:spPr bwMode="auto">
          <a:xfrm>
            <a:off x="500064" y="2449781"/>
            <a:ext cx="1696686" cy="276967"/>
          </a:xfrm>
          <a:prstGeom prst="rect">
            <a:avLst/>
          </a:prstGeom>
          <a:noFill/>
          <a:ln w="9525">
            <a:noFill/>
            <a:miter lim="800000"/>
            <a:headEnd/>
            <a:tailEnd/>
          </a:ln>
          <a:effectLst/>
        </p:spPr>
        <p:txBody>
          <a:bodyPr wrap="none" lIns="91410" tIns="45704" rIns="91410" bIns="45704" anchor="ctr">
            <a:prstTxWarp prst="textNoShape">
              <a:avLst/>
            </a:prstTxWarp>
            <a:spAutoFit/>
          </a:bodyPr>
          <a:lstStyle/>
          <a:p>
            <a:pPr eaLnBrk="1" hangingPunct="1"/>
            <a:r>
              <a:rPr lang="en-US" sz="1200" b="1" dirty="0">
                <a:solidFill>
                  <a:srgbClr val="000000"/>
                </a:solidFill>
              </a:rPr>
              <a:t>LDAP authentication</a:t>
            </a:r>
          </a:p>
        </p:txBody>
      </p:sp>
      <p:grpSp>
        <p:nvGrpSpPr>
          <p:cNvPr id="290" name="Group 294"/>
          <p:cNvGrpSpPr/>
          <p:nvPr/>
        </p:nvGrpSpPr>
        <p:grpSpPr>
          <a:xfrm>
            <a:off x="3485828" y="1342067"/>
            <a:ext cx="1511952" cy="919554"/>
            <a:chOff x="3375089" y="1600200"/>
            <a:chExt cx="1511951" cy="919554"/>
          </a:xfrm>
        </p:grpSpPr>
        <p:sp>
          <p:nvSpPr>
            <p:cNvPr id="30" name="Line 89"/>
            <p:cNvSpPr>
              <a:spLocks noChangeShapeType="1"/>
            </p:cNvSpPr>
            <p:nvPr/>
          </p:nvSpPr>
          <p:spPr bwMode="gray">
            <a:xfrm flipV="1">
              <a:off x="4123534" y="2330256"/>
              <a:ext cx="7528" cy="189498"/>
            </a:xfrm>
            <a:prstGeom prst="line">
              <a:avLst/>
            </a:prstGeom>
            <a:noFill/>
            <a:ln w="19050">
              <a:solidFill>
                <a:schemeClr val="tx1"/>
              </a:solidFill>
              <a:round/>
              <a:headEnd/>
              <a:tailEnd type="triangle" w="med" len="med"/>
            </a:ln>
          </p:spPr>
          <p:txBody>
            <a:bodyPr>
              <a:prstTxWarp prst="textNoShape">
                <a:avLst/>
              </a:prstTxWarp>
            </a:bodyPr>
            <a:lstStyle/>
            <a:p>
              <a:endParaRPr lang="en-US" dirty="0"/>
            </a:p>
          </p:txBody>
        </p:sp>
        <p:sp>
          <p:nvSpPr>
            <p:cNvPr id="31" name="Text Box 3"/>
            <p:cNvSpPr txBox="1">
              <a:spLocks noChangeArrowheads="1"/>
            </p:cNvSpPr>
            <p:nvPr/>
          </p:nvSpPr>
          <p:spPr bwMode="gray">
            <a:xfrm>
              <a:off x="3375089" y="1600200"/>
              <a:ext cx="1511951" cy="353943"/>
            </a:xfrm>
            <a:prstGeom prst="rect">
              <a:avLst/>
            </a:prstGeom>
            <a:noFill/>
            <a:ln w="9525">
              <a:noFill/>
              <a:miter lim="800000"/>
              <a:headEnd/>
              <a:tailEnd/>
            </a:ln>
          </p:spPr>
          <p:txBody>
            <a:bodyPr wrap="none">
              <a:prstTxWarp prst="textNoShape">
                <a:avLst/>
              </a:prstTxWarp>
              <a:spAutoFit/>
            </a:bodyPr>
            <a:lstStyle/>
            <a:p>
              <a:pPr algn="ctr" eaLnBrk="1" hangingPunct="1">
                <a:lnSpc>
                  <a:spcPct val="85000"/>
                </a:lnSpc>
              </a:pPr>
              <a:r>
                <a:rPr lang="en-US" sz="1000" b="1" dirty="0"/>
                <a:t>Super Fast</a:t>
              </a:r>
              <a:br>
                <a:rPr lang="en-US" sz="1000" b="1" dirty="0"/>
              </a:br>
              <a:r>
                <a:rPr lang="en-US" sz="1000" b="1" dirty="0"/>
                <a:t>In-Database Analytics</a:t>
              </a:r>
            </a:p>
          </p:txBody>
        </p:sp>
        <p:pic>
          <p:nvPicPr>
            <p:cNvPr id="55" name="Picture 363" descr="laptop w chart"/>
            <p:cNvPicPr>
              <a:picLocks noChangeAspect="1" noChangeArrowheads="1"/>
            </p:cNvPicPr>
            <p:nvPr/>
          </p:nvPicPr>
          <p:blipFill>
            <a:blip r:embed="rId4" cstate="print"/>
            <a:stretch>
              <a:fillRect/>
            </a:stretch>
          </p:blipFill>
          <p:spPr bwMode="auto">
            <a:xfrm>
              <a:off x="3910249" y="1948659"/>
              <a:ext cx="441627" cy="360022"/>
            </a:xfrm>
            <a:prstGeom prst="rect">
              <a:avLst/>
            </a:prstGeom>
            <a:noFill/>
          </p:spPr>
        </p:pic>
      </p:grpSp>
      <p:cxnSp>
        <p:nvCxnSpPr>
          <p:cNvPr id="299" name="Straight Arrow Connector 298"/>
          <p:cNvCxnSpPr/>
          <p:nvPr/>
        </p:nvCxnSpPr>
        <p:spPr>
          <a:xfrm rot="5400000">
            <a:off x="4401600" y="4597545"/>
            <a:ext cx="309924"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00" name="Right Arrow 299"/>
          <p:cNvSpPr/>
          <p:nvPr/>
        </p:nvSpPr>
        <p:spPr>
          <a:xfrm flipH="1">
            <a:off x="769318" y="3248760"/>
            <a:ext cx="780853" cy="201948"/>
          </a:xfrm>
          <a:prstGeom prst="rightArrow">
            <a:avLst>
              <a:gd name="adj1" fmla="val 72052"/>
              <a:gd name="adj2" fmla="val 54135"/>
            </a:avLst>
          </a:prstGeom>
          <a:gradFill flip="none" rotWithShape="1">
            <a:gsLst>
              <a:gs pos="0">
                <a:schemeClr val="accent1">
                  <a:alpha val="0"/>
                </a:schemeClr>
              </a:gs>
              <a:gs pos="100000">
                <a:schemeClr val="accent1"/>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lIns="91410" tIns="45704" rIns="91410" bIns="45704" rtlCol="0" anchor="ctr"/>
          <a:lstStyle/>
          <a:p>
            <a:pPr algn="ctr"/>
            <a:endParaRPr lang="en-US" dirty="0" smtClean="0">
              <a:solidFill>
                <a:srgbClr val="1C1C1C"/>
              </a:solidFill>
            </a:endParaRPr>
          </a:p>
        </p:txBody>
      </p:sp>
      <p:sp>
        <p:nvSpPr>
          <p:cNvPr id="303" name="Text Box 97"/>
          <p:cNvSpPr txBox="1">
            <a:spLocks noChangeArrowheads="1"/>
          </p:cNvSpPr>
          <p:nvPr/>
        </p:nvSpPr>
        <p:spPr bwMode="gray">
          <a:xfrm>
            <a:off x="7213659" y="3385167"/>
            <a:ext cx="869088" cy="276967"/>
          </a:xfrm>
          <a:prstGeom prst="rect">
            <a:avLst/>
          </a:prstGeom>
          <a:noFill/>
          <a:ln w="9525">
            <a:noFill/>
            <a:miter lim="800000"/>
            <a:headEnd/>
            <a:tailEnd/>
          </a:ln>
        </p:spPr>
        <p:txBody>
          <a:bodyPr wrap="none" lIns="91410" tIns="45704" rIns="91410" bIns="45704">
            <a:prstTxWarp prst="textNoShape">
              <a:avLst/>
            </a:prstTxWarp>
            <a:spAutoFit/>
          </a:bodyPr>
          <a:lstStyle/>
          <a:p>
            <a:pPr algn="ctr" eaLnBrk="1" hangingPunct="1"/>
            <a:r>
              <a:rPr lang="en-US" sz="1200" b="1" dirty="0"/>
              <a:t>Scale out</a:t>
            </a:r>
          </a:p>
        </p:txBody>
      </p:sp>
      <p:sp>
        <p:nvSpPr>
          <p:cNvPr id="304" name="Right Arrow 303"/>
          <p:cNvSpPr/>
          <p:nvPr/>
        </p:nvSpPr>
        <p:spPr>
          <a:xfrm>
            <a:off x="7242928" y="3227071"/>
            <a:ext cx="780853" cy="178863"/>
          </a:xfrm>
          <a:prstGeom prst="rightArrow">
            <a:avLst>
              <a:gd name="adj1" fmla="val 72052"/>
              <a:gd name="adj2" fmla="val 54135"/>
            </a:avLst>
          </a:prstGeom>
          <a:gradFill flip="none" rotWithShape="1">
            <a:gsLst>
              <a:gs pos="0">
                <a:schemeClr val="accent1">
                  <a:alpha val="0"/>
                </a:schemeClr>
              </a:gs>
              <a:gs pos="100000">
                <a:schemeClr val="accent1"/>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lIns="91410" tIns="45704" rIns="91410" bIns="45704" rtlCol="0" anchor="ctr"/>
          <a:lstStyle/>
          <a:p>
            <a:pPr algn="ctr"/>
            <a:endParaRPr lang="en-US" dirty="0" smtClean="0">
              <a:solidFill>
                <a:srgbClr val="1C1C1C"/>
              </a:solidFill>
            </a:endParaRPr>
          </a:p>
        </p:txBody>
      </p:sp>
      <p:pic>
        <p:nvPicPr>
          <p:cNvPr id="33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l="10518" t="33136" r="11523" b="6903"/>
          <a:stretch>
            <a:fillRect/>
          </a:stretch>
        </p:blipFill>
        <p:spPr bwMode="auto">
          <a:xfrm>
            <a:off x="7480786" y="3992080"/>
            <a:ext cx="901215" cy="725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Text Box 94"/>
          <p:cNvSpPr txBox="1">
            <a:spLocks noChangeArrowheads="1"/>
          </p:cNvSpPr>
          <p:nvPr/>
        </p:nvSpPr>
        <p:spPr bwMode="gray">
          <a:xfrm>
            <a:off x="3261779" y="6041922"/>
            <a:ext cx="2250234" cy="307760"/>
          </a:xfrm>
          <a:prstGeom prst="rect">
            <a:avLst/>
          </a:prstGeom>
          <a:solidFill>
            <a:srgbClr val="FFFF00"/>
          </a:solidFill>
          <a:ln>
            <a:headEnd/>
            <a:tailEnd/>
          </a:ln>
          <a:effectLst/>
        </p:spPr>
        <p:style>
          <a:lnRef idx="1">
            <a:schemeClr val="accent1"/>
          </a:lnRef>
          <a:fillRef idx="3">
            <a:schemeClr val="accent1"/>
          </a:fillRef>
          <a:effectRef idx="2">
            <a:schemeClr val="accent1"/>
          </a:effectRef>
          <a:fontRef idx="minor">
            <a:schemeClr val="lt1"/>
          </a:fontRef>
        </p:style>
        <p:txBody>
          <a:bodyPr wrap="square" lIns="91425" tIns="45712" rIns="91425" bIns="45712">
            <a:prstTxWarp prst="textNoShape">
              <a:avLst/>
            </a:prstTxWarp>
            <a:spAutoFit/>
          </a:bodyPr>
          <a:lstStyle/>
          <a:p>
            <a:pPr algn="ctr" eaLnBrk="1" hangingPunct="1"/>
            <a:r>
              <a:rPr lang="en-US" sz="1400" b="1" dirty="0">
                <a:solidFill>
                  <a:srgbClr val="000000"/>
                </a:solidFill>
              </a:rPr>
              <a:t>PETABYTE SCALE!</a:t>
            </a:r>
          </a:p>
        </p:txBody>
      </p:sp>
      <p:sp>
        <p:nvSpPr>
          <p:cNvPr id="161" name="Rectangle 160"/>
          <p:cNvSpPr/>
          <p:nvPr/>
        </p:nvSpPr>
        <p:spPr>
          <a:xfrm>
            <a:off x="1550171" y="2887026"/>
            <a:ext cx="2848607" cy="108655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en-US"/>
          </a:p>
        </p:txBody>
      </p:sp>
      <p:sp>
        <p:nvSpPr>
          <p:cNvPr id="384" name="Text Box 99"/>
          <p:cNvSpPr txBox="1">
            <a:spLocks noChangeArrowheads="1"/>
          </p:cNvSpPr>
          <p:nvPr/>
        </p:nvSpPr>
        <p:spPr bwMode="gray">
          <a:xfrm>
            <a:off x="2355651" y="3784273"/>
            <a:ext cx="1394487" cy="153888"/>
          </a:xfrm>
          <a:prstGeom prst="rect">
            <a:avLst/>
          </a:prstGeom>
          <a:noFill/>
          <a:ln w="9525">
            <a:noFill/>
            <a:miter lim="800000"/>
            <a:headEnd/>
            <a:tailEnd/>
          </a:ln>
        </p:spPr>
        <p:txBody>
          <a:bodyPr wrap="square" lIns="0" tIns="0" rIns="0" bIns="0">
            <a:prstTxWarp prst="textNoShape">
              <a:avLst/>
            </a:prstTxWarp>
            <a:spAutoFit/>
          </a:bodyPr>
          <a:lstStyle/>
          <a:p>
            <a:pPr algn="ctr" eaLnBrk="1" hangingPunct="1"/>
            <a:r>
              <a:rPr lang="en-US" sz="1000" b="1" i="1" dirty="0"/>
              <a:t>Elastic Logical Server</a:t>
            </a:r>
          </a:p>
        </p:txBody>
      </p:sp>
      <p:grpSp>
        <p:nvGrpSpPr>
          <p:cNvPr id="160" name="Group 159"/>
          <p:cNvGrpSpPr/>
          <p:nvPr/>
        </p:nvGrpSpPr>
        <p:grpSpPr>
          <a:xfrm>
            <a:off x="1655430" y="2985367"/>
            <a:ext cx="831917" cy="761283"/>
            <a:chOff x="2432267" y="2957621"/>
            <a:chExt cx="831917" cy="761283"/>
          </a:xfrm>
        </p:grpSpPr>
        <p:grpSp>
          <p:nvGrpSpPr>
            <p:cNvPr id="302" name="Group 332"/>
            <p:cNvGrpSpPr/>
            <p:nvPr/>
          </p:nvGrpSpPr>
          <p:grpSpPr>
            <a:xfrm>
              <a:off x="2432267" y="2957621"/>
              <a:ext cx="798061" cy="761283"/>
              <a:chOff x="4271730" y="3238670"/>
              <a:chExt cx="647700" cy="595993"/>
            </a:xfrm>
          </p:grpSpPr>
          <p:sp>
            <p:nvSpPr>
              <p:cNvPr id="335" name="AutoShape 10"/>
              <p:cNvSpPr>
                <a:spLocks noChangeArrowheads="1"/>
              </p:cNvSpPr>
              <p:nvPr/>
            </p:nvSpPr>
            <p:spPr bwMode="gray">
              <a:xfrm>
                <a:off x="4288140" y="3238670"/>
                <a:ext cx="622754" cy="595993"/>
              </a:xfrm>
              <a:prstGeom prst="roundRect">
                <a:avLst>
                  <a:gd name="adj" fmla="val 0"/>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prstTxWarp prst="textNoShape">
                  <a:avLst/>
                </a:prstTxWarp>
              </a:bodyPr>
              <a:lstStyle/>
              <a:p>
                <a:pPr eaLnBrk="1" hangingPunct="1"/>
                <a:endParaRPr lang="en-US" dirty="0">
                  <a:latin typeface="Arial" pitchFamily="-65" charset="0"/>
                </a:endParaRPr>
              </a:p>
            </p:txBody>
          </p:sp>
          <p:sp>
            <p:nvSpPr>
              <p:cNvPr id="336" name="Text Box 99"/>
              <p:cNvSpPr txBox="1">
                <a:spLocks noChangeArrowheads="1"/>
              </p:cNvSpPr>
              <p:nvPr/>
            </p:nvSpPr>
            <p:spPr bwMode="gray">
              <a:xfrm>
                <a:off x="4271730" y="3284653"/>
                <a:ext cx="647700" cy="120476"/>
              </a:xfrm>
              <a:prstGeom prst="rect">
                <a:avLst/>
              </a:prstGeom>
              <a:noFill/>
              <a:ln w="9525">
                <a:noFill/>
                <a:miter lim="800000"/>
                <a:headEnd/>
                <a:tailEnd/>
              </a:ln>
            </p:spPr>
            <p:txBody>
              <a:bodyPr wrap="square" lIns="0" tIns="0" rIns="0" bIns="0">
                <a:prstTxWarp prst="textNoShape">
                  <a:avLst/>
                </a:prstTxWarp>
                <a:spAutoFit/>
              </a:bodyPr>
              <a:lstStyle/>
              <a:p>
                <a:pPr algn="ctr" eaLnBrk="1" hangingPunct="1"/>
                <a:r>
                  <a:rPr lang="en-US" sz="1000" b="1" dirty="0"/>
                  <a:t> IQ Server</a:t>
                </a:r>
              </a:p>
            </p:txBody>
          </p:sp>
        </p:grpSp>
        <p:grpSp>
          <p:nvGrpSpPr>
            <p:cNvPr id="378" name="Group 377"/>
            <p:cNvGrpSpPr/>
            <p:nvPr/>
          </p:nvGrpSpPr>
          <p:grpSpPr>
            <a:xfrm>
              <a:off x="2672879" y="3254945"/>
              <a:ext cx="326540" cy="243759"/>
              <a:chOff x="3351238" y="3362783"/>
              <a:chExt cx="326540" cy="243759"/>
            </a:xfrm>
          </p:grpSpPr>
          <p:sp>
            <p:nvSpPr>
              <p:cNvPr id="379" name="Rectangle 7"/>
              <p:cNvSpPr>
                <a:spLocks noChangeArrowheads="1"/>
              </p:cNvSpPr>
              <p:nvPr/>
            </p:nvSpPr>
            <p:spPr bwMode="gray">
              <a:xfrm>
                <a:off x="3351238" y="3362783"/>
                <a:ext cx="326540" cy="243759"/>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prstTxWarp prst="textNoShape">
                  <a:avLst/>
                </a:prstTxWarp>
              </a:bodyPr>
              <a:lstStyle/>
              <a:p>
                <a:pPr algn="l" eaLnBrk="1" hangingPunct="1"/>
                <a:endParaRPr lang="en-US" dirty="0">
                  <a:latin typeface="Arial" pitchFamily="-65" charset="0"/>
                </a:endParaRPr>
              </a:p>
            </p:txBody>
          </p:sp>
          <p:sp>
            <p:nvSpPr>
              <p:cNvPr id="380" name="Rectangle 8"/>
              <p:cNvSpPr>
                <a:spLocks noChangeArrowheads="1"/>
              </p:cNvSpPr>
              <p:nvPr/>
            </p:nvSpPr>
            <p:spPr bwMode="gray">
              <a:xfrm>
                <a:off x="3413088" y="3400202"/>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sp>
            <p:nvSpPr>
              <p:cNvPr id="381" name="Rectangle 8"/>
              <p:cNvSpPr>
                <a:spLocks noChangeArrowheads="1"/>
              </p:cNvSpPr>
              <p:nvPr/>
            </p:nvSpPr>
            <p:spPr bwMode="gray">
              <a:xfrm>
                <a:off x="3491621" y="3402688"/>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sp>
            <p:nvSpPr>
              <p:cNvPr id="382" name="Rectangle 8"/>
              <p:cNvSpPr>
                <a:spLocks noChangeArrowheads="1"/>
              </p:cNvSpPr>
              <p:nvPr/>
            </p:nvSpPr>
            <p:spPr bwMode="gray">
              <a:xfrm>
                <a:off x="3581190" y="3402688"/>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grpSp>
        <p:sp>
          <p:nvSpPr>
            <p:cNvPr id="383" name="Text Box 99"/>
            <p:cNvSpPr txBox="1">
              <a:spLocks noChangeArrowheads="1"/>
            </p:cNvSpPr>
            <p:nvPr/>
          </p:nvSpPr>
          <p:spPr bwMode="gray">
            <a:xfrm>
              <a:off x="2466123" y="3536230"/>
              <a:ext cx="798061" cy="138499"/>
            </a:xfrm>
            <a:prstGeom prst="rect">
              <a:avLst/>
            </a:prstGeom>
            <a:noFill/>
            <a:ln w="9525">
              <a:noFill/>
              <a:miter lim="800000"/>
              <a:headEnd/>
              <a:tailEnd/>
            </a:ln>
          </p:spPr>
          <p:txBody>
            <a:bodyPr wrap="square" lIns="0" tIns="0" rIns="0" bIns="0">
              <a:prstTxWarp prst="textNoShape">
                <a:avLst/>
              </a:prstTxWarp>
              <a:spAutoFit/>
            </a:bodyPr>
            <a:lstStyle/>
            <a:p>
              <a:pPr algn="ctr" eaLnBrk="1" hangingPunct="1"/>
              <a:r>
                <a:rPr lang="en-US" sz="900" b="1" dirty="0"/>
                <a:t>Data affinity</a:t>
              </a:r>
            </a:p>
          </p:txBody>
        </p:sp>
      </p:grpSp>
      <p:grpSp>
        <p:nvGrpSpPr>
          <p:cNvPr id="385" name="Group 384"/>
          <p:cNvGrpSpPr/>
          <p:nvPr/>
        </p:nvGrpSpPr>
        <p:grpSpPr>
          <a:xfrm>
            <a:off x="2600796" y="2985367"/>
            <a:ext cx="831917" cy="761283"/>
            <a:chOff x="2432267" y="2957621"/>
            <a:chExt cx="831917" cy="761283"/>
          </a:xfrm>
        </p:grpSpPr>
        <p:grpSp>
          <p:nvGrpSpPr>
            <p:cNvPr id="386" name="Group 332"/>
            <p:cNvGrpSpPr/>
            <p:nvPr/>
          </p:nvGrpSpPr>
          <p:grpSpPr>
            <a:xfrm>
              <a:off x="2432267" y="2957621"/>
              <a:ext cx="798061" cy="761283"/>
              <a:chOff x="4271730" y="3238670"/>
              <a:chExt cx="647700" cy="595993"/>
            </a:xfrm>
          </p:grpSpPr>
          <p:sp>
            <p:nvSpPr>
              <p:cNvPr id="393" name="AutoShape 10"/>
              <p:cNvSpPr>
                <a:spLocks noChangeArrowheads="1"/>
              </p:cNvSpPr>
              <p:nvPr/>
            </p:nvSpPr>
            <p:spPr bwMode="gray">
              <a:xfrm>
                <a:off x="4288140" y="3238670"/>
                <a:ext cx="622754" cy="595993"/>
              </a:xfrm>
              <a:prstGeom prst="roundRect">
                <a:avLst>
                  <a:gd name="adj" fmla="val 0"/>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prstTxWarp prst="textNoShape">
                  <a:avLst/>
                </a:prstTxWarp>
              </a:bodyPr>
              <a:lstStyle/>
              <a:p>
                <a:pPr eaLnBrk="1" hangingPunct="1"/>
                <a:endParaRPr lang="en-US" dirty="0">
                  <a:latin typeface="Arial" pitchFamily="-65" charset="0"/>
                </a:endParaRPr>
              </a:p>
            </p:txBody>
          </p:sp>
          <p:sp>
            <p:nvSpPr>
              <p:cNvPr id="394" name="Text Box 99"/>
              <p:cNvSpPr txBox="1">
                <a:spLocks noChangeArrowheads="1"/>
              </p:cNvSpPr>
              <p:nvPr/>
            </p:nvSpPr>
            <p:spPr bwMode="gray">
              <a:xfrm>
                <a:off x="4271730" y="3284653"/>
                <a:ext cx="647700" cy="120476"/>
              </a:xfrm>
              <a:prstGeom prst="rect">
                <a:avLst/>
              </a:prstGeom>
              <a:noFill/>
              <a:ln w="9525">
                <a:noFill/>
                <a:miter lim="800000"/>
                <a:headEnd/>
                <a:tailEnd/>
              </a:ln>
            </p:spPr>
            <p:txBody>
              <a:bodyPr wrap="square" lIns="0" tIns="0" rIns="0" bIns="0">
                <a:prstTxWarp prst="textNoShape">
                  <a:avLst/>
                </a:prstTxWarp>
                <a:spAutoFit/>
              </a:bodyPr>
              <a:lstStyle/>
              <a:p>
                <a:pPr algn="ctr" eaLnBrk="1" hangingPunct="1"/>
                <a:r>
                  <a:rPr lang="en-US" sz="1000" b="1" dirty="0"/>
                  <a:t> IQ Server</a:t>
                </a:r>
              </a:p>
            </p:txBody>
          </p:sp>
        </p:grpSp>
        <p:grpSp>
          <p:nvGrpSpPr>
            <p:cNvPr id="387" name="Group 386"/>
            <p:cNvGrpSpPr/>
            <p:nvPr/>
          </p:nvGrpSpPr>
          <p:grpSpPr>
            <a:xfrm>
              <a:off x="2672879" y="3254945"/>
              <a:ext cx="326540" cy="243759"/>
              <a:chOff x="3351238" y="3362783"/>
              <a:chExt cx="326540" cy="243759"/>
            </a:xfrm>
          </p:grpSpPr>
          <p:sp>
            <p:nvSpPr>
              <p:cNvPr id="389" name="Rectangle 7"/>
              <p:cNvSpPr>
                <a:spLocks noChangeArrowheads="1"/>
              </p:cNvSpPr>
              <p:nvPr/>
            </p:nvSpPr>
            <p:spPr bwMode="gray">
              <a:xfrm>
                <a:off x="3351238" y="3362783"/>
                <a:ext cx="326540" cy="243759"/>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prstTxWarp prst="textNoShape">
                  <a:avLst/>
                </a:prstTxWarp>
              </a:bodyPr>
              <a:lstStyle/>
              <a:p>
                <a:pPr algn="l" eaLnBrk="1" hangingPunct="1"/>
                <a:endParaRPr lang="en-US" dirty="0">
                  <a:latin typeface="Arial" pitchFamily="-65" charset="0"/>
                </a:endParaRPr>
              </a:p>
            </p:txBody>
          </p:sp>
          <p:sp>
            <p:nvSpPr>
              <p:cNvPr id="390" name="Rectangle 8"/>
              <p:cNvSpPr>
                <a:spLocks noChangeArrowheads="1"/>
              </p:cNvSpPr>
              <p:nvPr/>
            </p:nvSpPr>
            <p:spPr bwMode="gray">
              <a:xfrm>
                <a:off x="3413088" y="3400202"/>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sp>
            <p:nvSpPr>
              <p:cNvPr id="391" name="Rectangle 8"/>
              <p:cNvSpPr>
                <a:spLocks noChangeArrowheads="1"/>
              </p:cNvSpPr>
              <p:nvPr/>
            </p:nvSpPr>
            <p:spPr bwMode="gray">
              <a:xfrm>
                <a:off x="3491621" y="3402688"/>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sp>
            <p:nvSpPr>
              <p:cNvPr id="392" name="Rectangle 8"/>
              <p:cNvSpPr>
                <a:spLocks noChangeArrowheads="1"/>
              </p:cNvSpPr>
              <p:nvPr/>
            </p:nvSpPr>
            <p:spPr bwMode="gray">
              <a:xfrm>
                <a:off x="3581190" y="3402688"/>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grpSp>
        <p:sp>
          <p:nvSpPr>
            <p:cNvPr id="388" name="Text Box 99"/>
            <p:cNvSpPr txBox="1">
              <a:spLocks noChangeArrowheads="1"/>
            </p:cNvSpPr>
            <p:nvPr/>
          </p:nvSpPr>
          <p:spPr bwMode="gray">
            <a:xfrm>
              <a:off x="2466123" y="3536230"/>
              <a:ext cx="798061" cy="138499"/>
            </a:xfrm>
            <a:prstGeom prst="rect">
              <a:avLst/>
            </a:prstGeom>
            <a:noFill/>
            <a:ln w="9525">
              <a:noFill/>
              <a:miter lim="800000"/>
              <a:headEnd/>
              <a:tailEnd/>
            </a:ln>
          </p:spPr>
          <p:txBody>
            <a:bodyPr wrap="square" lIns="0" tIns="0" rIns="0" bIns="0">
              <a:prstTxWarp prst="textNoShape">
                <a:avLst/>
              </a:prstTxWarp>
              <a:spAutoFit/>
            </a:bodyPr>
            <a:lstStyle/>
            <a:p>
              <a:pPr algn="ctr" eaLnBrk="1" hangingPunct="1"/>
              <a:r>
                <a:rPr lang="en-US" sz="900" b="1" dirty="0"/>
                <a:t>Data affinity</a:t>
              </a:r>
            </a:p>
          </p:txBody>
        </p:sp>
      </p:grpSp>
      <p:grpSp>
        <p:nvGrpSpPr>
          <p:cNvPr id="395" name="Group 394"/>
          <p:cNvGrpSpPr/>
          <p:nvPr/>
        </p:nvGrpSpPr>
        <p:grpSpPr>
          <a:xfrm>
            <a:off x="3509526" y="2977925"/>
            <a:ext cx="831917" cy="761283"/>
            <a:chOff x="2432267" y="2957621"/>
            <a:chExt cx="831917" cy="761283"/>
          </a:xfrm>
        </p:grpSpPr>
        <p:grpSp>
          <p:nvGrpSpPr>
            <p:cNvPr id="396" name="Group 332"/>
            <p:cNvGrpSpPr/>
            <p:nvPr/>
          </p:nvGrpSpPr>
          <p:grpSpPr>
            <a:xfrm>
              <a:off x="2432267" y="2957621"/>
              <a:ext cx="798061" cy="761283"/>
              <a:chOff x="4271730" y="3238670"/>
              <a:chExt cx="647700" cy="595993"/>
            </a:xfrm>
          </p:grpSpPr>
          <p:sp>
            <p:nvSpPr>
              <p:cNvPr id="403" name="AutoShape 10"/>
              <p:cNvSpPr>
                <a:spLocks noChangeArrowheads="1"/>
              </p:cNvSpPr>
              <p:nvPr/>
            </p:nvSpPr>
            <p:spPr bwMode="gray">
              <a:xfrm>
                <a:off x="4288140" y="3238670"/>
                <a:ext cx="622754" cy="595993"/>
              </a:xfrm>
              <a:prstGeom prst="roundRect">
                <a:avLst>
                  <a:gd name="adj" fmla="val 0"/>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prstTxWarp prst="textNoShape">
                  <a:avLst/>
                </a:prstTxWarp>
              </a:bodyPr>
              <a:lstStyle/>
              <a:p>
                <a:pPr eaLnBrk="1" hangingPunct="1"/>
                <a:endParaRPr lang="en-US" dirty="0">
                  <a:latin typeface="Arial" pitchFamily="-65" charset="0"/>
                </a:endParaRPr>
              </a:p>
            </p:txBody>
          </p:sp>
          <p:sp>
            <p:nvSpPr>
              <p:cNvPr id="404" name="Text Box 99"/>
              <p:cNvSpPr txBox="1">
                <a:spLocks noChangeArrowheads="1"/>
              </p:cNvSpPr>
              <p:nvPr/>
            </p:nvSpPr>
            <p:spPr bwMode="gray">
              <a:xfrm>
                <a:off x="4271730" y="3284653"/>
                <a:ext cx="647700" cy="120476"/>
              </a:xfrm>
              <a:prstGeom prst="rect">
                <a:avLst/>
              </a:prstGeom>
              <a:noFill/>
              <a:ln w="9525">
                <a:noFill/>
                <a:miter lim="800000"/>
                <a:headEnd/>
                <a:tailEnd/>
              </a:ln>
            </p:spPr>
            <p:txBody>
              <a:bodyPr wrap="square" lIns="0" tIns="0" rIns="0" bIns="0">
                <a:prstTxWarp prst="textNoShape">
                  <a:avLst/>
                </a:prstTxWarp>
                <a:spAutoFit/>
              </a:bodyPr>
              <a:lstStyle/>
              <a:p>
                <a:pPr algn="ctr" eaLnBrk="1" hangingPunct="1"/>
                <a:r>
                  <a:rPr lang="en-US" sz="1000" b="1" dirty="0"/>
                  <a:t> IQ Server</a:t>
                </a:r>
              </a:p>
            </p:txBody>
          </p:sp>
        </p:grpSp>
        <p:grpSp>
          <p:nvGrpSpPr>
            <p:cNvPr id="397" name="Group 396"/>
            <p:cNvGrpSpPr/>
            <p:nvPr/>
          </p:nvGrpSpPr>
          <p:grpSpPr>
            <a:xfrm>
              <a:off x="2672879" y="3254945"/>
              <a:ext cx="326540" cy="243759"/>
              <a:chOff x="3351238" y="3362783"/>
              <a:chExt cx="326540" cy="243759"/>
            </a:xfrm>
          </p:grpSpPr>
          <p:sp>
            <p:nvSpPr>
              <p:cNvPr id="399" name="Rectangle 7"/>
              <p:cNvSpPr>
                <a:spLocks noChangeArrowheads="1"/>
              </p:cNvSpPr>
              <p:nvPr/>
            </p:nvSpPr>
            <p:spPr bwMode="gray">
              <a:xfrm>
                <a:off x="3351238" y="3362783"/>
                <a:ext cx="326540" cy="243759"/>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prstTxWarp prst="textNoShape">
                  <a:avLst/>
                </a:prstTxWarp>
              </a:bodyPr>
              <a:lstStyle/>
              <a:p>
                <a:pPr algn="l" eaLnBrk="1" hangingPunct="1"/>
                <a:endParaRPr lang="en-US" dirty="0">
                  <a:latin typeface="Arial" pitchFamily="-65" charset="0"/>
                </a:endParaRPr>
              </a:p>
            </p:txBody>
          </p:sp>
          <p:sp>
            <p:nvSpPr>
              <p:cNvPr id="400" name="Rectangle 8"/>
              <p:cNvSpPr>
                <a:spLocks noChangeArrowheads="1"/>
              </p:cNvSpPr>
              <p:nvPr/>
            </p:nvSpPr>
            <p:spPr bwMode="gray">
              <a:xfrm>
                <a:off x="3413088" y="3400202"/>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sp>
            <p:nvSpPr>
              <p:cNvPr id="401" name="Rectangle 8"/>
              <p:cNvSpPr>
                <a:spLocks noChangeArrowheads="1"/>
              </p:cNvSpPr>
              <p:nvPr/>
            </p:nvSpPr>
            <p:spPr bwMode="gray">
              <a:xfrm>
                <a:off x="3491621" y="3402688"/>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sp>
            <p:nvSpPr>
              <p:cNvPr id="402" name="Rectangle 8"/>
              <p:cNvSpPr>
                <a:spLocks noChangeArrowheads="1"/>
              </p:cNvSpPr>
              <p:nvPr/>
            </p:nvSpPr>
            <p:spPr bwMode="gray">
              <a:xfrm>
                <a:off x="3581190" y="3402688"/>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grpSp>
        <p:sp>
          <p:nvSpPr>
            <p:cNvPr id="398" name="Text Box 99"/>
            <p:cNvSpPr txBox="1">
              <a:spLocks noChangeArrowheads="1"/>
            </p:cNvSpPr>
            <p:nvPr/>
          </p:nvSpPr>
          <p:spPr bwMode="gray">
            <a:xfrm>
              <a:off x="2466123" y="3536230"/>
              <a:ext cx="798061" cy="138499"/>
            </a:xfrm>
            <a:prstGeom prst="rect">
              <a:avLst/>
            </a:prstGeom>
            <a:noFill/>
            <a:ln w="9525">
              <a:noFill/>
              <a:miter lim="800000"/>
              <a:headEnd/>
              <a:tailEnd/>
            </a:ln>
          </p:spPr>
          <p:txBody>
            <a:bodyPr wrap="square" lIns="0" tIns="0" rIns="0" bIns="0">
              <a:prstTxWarp prst="textNoShape">
                <a:avLst/>
              </a:prstTxWarp>
              <a:spAutoFit/>
            </a:bodyPr>
            <a:lstStyle/>
            <a:p>
              <a:pPr algn="ctr" eaLnBrk="1" hangingPunct="1"/>
              <a:r>
                <a:rPr lang="en-US" sz="900" b="1" dirty="0"/>
                <a:t>Data affinity</a:t>
              </a:r>
            </a:p>
          </p:txBody>
        </p:sp>
      </p:grpSp>
      <p:sp>
        <p:nvSpPr>
          <p:cNvPr id="415" name="Rectangle 414"/>
          <p:cNvSpPr/>
          <p:nvPr/>
        </p:nvSpPr>
        <p:spPr>
          <a:xfrm>
            <a:off x="5033630" y="2887027"/>
            <a:ext cx="2174326" cy="108655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en-US"/>
          </a:p>
        </p:txBody>
      </p:sp>
      <p:grpSp>
        <p:nvGrpSpPr>
          <p:cNvPr id="416" name="Group 415"/>
          <p:cNvGrpSpPr/>
          <p:nvPr/>
        </p:nvGrpSpPr>
        <p:grpSpPr>
          <a:xfrm>
            <a:off x="5213176" y="2985367"/>
            <a:ext cx="831917" cy="761283"/>
            <a:chOff x="2432267" y="2957621"/>
            <a:chExt cx="831917" cy="761283"/>
          </a:xfrm>
        </p:grpSpPr>
        <p:grpSp>
          <p:nvGrpSpPr>
            <p:cNvPr id="417" name="Group 332"/>
            <p:cNvGrpSpPr/>
            <p:nvPr/>
          </p:nvGrpSpPr>
          <p:grpSpPr>
            <a:xfrm>
              <a:off x="2432267" y="2957621"/>
              <a:ext cx="798061" cy="761283"/>
              <a:chOff x="4271730" y="3238670"/>
              <a:chExt cx="647700" cy="595993"/>
            </a:xfrm>
          </p:grpSpPr>
          <p:sp>
            <p:nvSpPr>
              <p:cNvPr id="424" name="AutoShape 10"/>
              <p:cNvSpPr>
                <a:spLocks noChangeArrowheads="1"/>
              </p:cNvSpPr>
              <p:nvPr/>
            </p:nvSpPr>
            <p:spPr bwMode="gray">
              <a:xfrm>
                <a:off x="4288141" y="3238670"/>
                <a:ext cx="622754" cy="595993"/>
              </a:xfrm>
              <a:prstGeom prst="roundRect">
                <a:avLst>
                  <a:gd name="adj" fmla="val 0"/>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a:headEnd/>
                <a:tailEnd/>
              </a:ln>
              <a:effectLst/>
            </p:spPr>
            <p:style>
              <a:lnRef idx="1">
                <a:schemeClr val="accent3"/>
              </a:lnRef>
              <a:fillRef idx="2">
                <a:schemeClr val="accent3"/>
              </a:fillRef>
              <a:effectRef idx="1">
                <a:schemeClr val="accent3"/>
              </a:effectRef>
              <a:fontRef idx="minor">
                <a:schemeClr val="dk1"/>
              </a:fontRef>
            </p:style>
            <p:txBody>
              <a:bodyPr wrap="none" anchor="ctr">
                <a:prstTxWarp prst="textNoShape">
                  <a:avLst/>
                </a:prstTxWarp>
              </a:bodyPr>
              <a:lstStyle/>
              <a:p>
                <a:pPr eaLnBrk="1" hangingPunct="1"/>
                <a:endParaRPr lang="en-US" dirty="0">
                  <a:latin typeface="Arial" pitchFamily="-65" charset="0"/>
                </a:endParaRPr>
              </a:p>
            </p:txBody>
          </p:sp>
          <p:sp>
            <p:nvSpPr>
              <p:cNvPr id="425" name="Text Box 99"/>
              <p:cNvSpPr txBox="1">
                <a:spLocks noChangeArrowheads="1"/>
              </p:cNvSpPr>
              <p:nvPr/>
            </p:nvSpPr>
            <p:spPr bwMode="gray">
              <a:xfrm>
                <a:off x="4271730" y="3284653"/>
                <a:ext cx="647700" cy="120476"/>
              </a:xfrm>
              <a:prstGeom prst="rect">
                <a:avLst/>
              </a:prstGeom>
              <a:noFill/>
              <a:ln w="9525">
                <a:noFill/>
                <a:miter lim="800000"/>
                <a:headEnd/>
                <a:tailEnd/>
              </a:ln>
            </p:spPr>
            <p:txBody>
              <a:bodyPr wrap="square" lIns="0" tIns="0" rIns="0" bIns="0">
                <a:prstTxWarp prst="textNoShape">
                  <a:avLst/>
                </a:prstTxWarp>
                <a:spAutoFit/>
              </a:bodyPr>
              <a:lstStyle/>
              <a:p>
                <a:pPr algn="ctr" eaLnBrk="1" hangingPunct="1"/>
                <a:r>
                  <a:rPr lang="en-US" sz="1000" b="1" dirty="0"/>
                  <a:t> IQ Server</a:t>
                </a:r>
              </a:p>
            </p:txBody>
          </p:sp>
        </p:grpSp>
        <p:grpSp>
          <p:nvGrpSpPr>
            <p:cNvPr id="418" name="Group 417"/>
            <p:cNvGrpSpPr/>
            <p:nvPr/>
          </p:nvGrpSpPr>
          <p:grpSpPr>
            <a:xfrm>
              <a:off x="2672879" y="3254945"/>
              <a:ext cx="326540" cy="243759"/>
              <a:chOff x="3351238" y="3362783"/>
              <a:chExt cx="326540" cy="243759"/>
            </a:xfrm>
          </p:grpSpPr>
          <p:sp>
            <p:nvSpPr>
              <p:cNvPr id="420" name="Rectangle 7"/>
              <p:cNvSpPr>
                <a:spLocks noChangeArrowheads="1"/>
              </p:cNvSpPr>
              <p:nvPr/>
            </p:nvSpPr>
            <p:spPr bwMode="gray">
              <a:xfrm>
                <a:off x="3351238" y="3362783"/>
                <a:ext cx="326540" cy="243759"/>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prstTxWarp prst="textNoShape">
                  <a:avLst/>
                </a:prstTxWarp>
              </a:bodyPr>
              <a:lstStyle/>
              <a:p>
                <a:pPr algn="l" eaLnBrk="1" hangingPunct="1"/>
                <a:endParaRPr lang="en-US" dirty="0">
                  <a:latin typeface="Arial" pitchFamily="-65" charset="0"/>
                </a:endParaRPr>
              </a:p>
            </p:txBody>
          </p:sp>
          <p:sp>
            <p:nvSpPr>
              <p:cNvPr id="421" name="Rectangle 8"/>
              <p:cNvSpPr>
                <a:spLocks noChangeArrowheads="1"/>
              </p:cNvSpPr>
              <p:nvPr/>
            </p:nvSpPr>
            <p:spPr bwMode="gray">
              <a:xfrm>
                <a:off x="3413088" y="3400202"/>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sp>
            <p:nvSpPr>
              <p:cNvPr id="422" name="Rectangle 8"/>
              <p:cNvSpPr>
                <a:spLocks noChangeArrowheads="1"/>
              </p:cNvSpPr>
              <p:nvPr/>
            </p:nvSpPr>
            <p:spPr bwMode="gray">
              <a:xfrm>
                <a:off x="3491621" y="3402688"/>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sp>
            <p:nvSpPr>
              <p:cNvPr id="423" name="Rectangle 8"/>
              <p:cNvSpPr>
                <a:spLocks noChangeArrowheads="1"/>
              </p:cNvSpPr>
              <p:nvPr/>
            </p:nvSpPr>
            <p:spPr bwMode="gray">
              <a:xfrm>
                <a:off x="3581190" y="3402688"/>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grpSp>
        <p:sp>
          <p:nvSpPr>
            <p:cNvPr id="419" name="Text Box 99"/>
            <p:cNvSpPr txBox="1">
              <a:spLocks noChangeArrowheads="1"/>
            </p:cNvSpPr>
            <p:nvPr/>
          </p:nvSpPr>
          <p:spPr bwMode="gray">
            <a:xfrm>
              <a:off x="2466123" y="3536230"/>
              <a:ext cx="798061" cy="138499"/>
            </a:xfrm>
            <a:prstGeom prst="rect">
              <a:avLst/>
            </a:prstGeom>
            <a:noFill/>
            <a:ln w="9525">
              <a:noFill/>
              <a:miter lim="800000"/>
              <a:headEnd/>
              <a:tailEnd/>
            </a:ln>
          </p:spPr>
          <p:txBody>
            <a:bodyPr wrap="square" lIns="0" tIns="0" rIns="0" bIns="0">
              <a:prstTxWarp prst="textNoShape">
                <a:avLst/>
              </a:prstTxWarp>
              <a:spAutoFit/>
            </a:bodyPr>
            <a:lstStyle/>
            <a:p>
              <a:pPr algn="ctr" eaLnBrk="1" hangingPunct="1"/>
              <a:r>
                <a:rPr lang="en-US" sz="900" b="1" dirty="0"/>
                <a:t>Data affinity</a:t>
              </a:r>
            </a:p>
          </p:txBody>
        </p:sp>
      </p:grpSp>
      <p:grpSp>
        <p:nvGrpSpPr>
          <p:cNvPr id="405" name="Group 404"/>
          <p:cNvGrpSpPr/>
          <p:nvPr/>
        </p:nvGrpSpPr>
        <p:grpSpPr>
          <a:xfrm>
            <a:off x="6252390" y="2977405"/>
            <a:ext cx="831917" cy="761283"/>
            <a:chOff x="2432267" y="2957621"/>
            <a:chExt cx="831917" cy="761283"/>
          </a:xfrm>
        </p:grpSpPr>
        <p:grpSp>
          <p:nvGrpSpPr>
            <p:cNvPr id="406" name="Group 332"/>
            <p:cNvGrpSpPr/>
            <p:nvPr/>
          </p:nvGrpSpPr>
          <p:grpSpPr>
            <a:xfrm>
              <a:off x="2432267" y="2957621"/>
              <a:ext cx="798061" cy="761283"/>
              <a:chOff x="4271730" y="3238670"/>
              <a:chExt cx="647700" cy="595993"/>
            </a:xfrm>
          </p:grpSpPr>
          <p:sp>
            <p:nvSpPr>
              <p:cNvPr id="413" name="AutoShape 10"/>
              <p:cNvSpPr>
                <a:spLocks noChangeArrowheads="1"/>
              </p:cNvSpPr>
              <p:nvPr/>
            </p:nvSpPr>
            <p:spPr bwMode="gray">
              <a:xfrm>
                <a:off x="4288140" y="3238670"/>
                <a:ext cx="622754" cy="595993"/>
              </a:xfrm>
              <a:prstGeom prst="roundRect">
                <a:avLst>
                  <a:gd name="adj" fmla="val 0"/>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a:headEnd/>
                <a:tailEnd/>
              </a:ln>
              <a:effectLst/>
            </p:spPr>
            <p:style>
              <a:lnRef idx="1">
                <a:schemeClr val="accent3"/>
              </a:lnRef>
              <a:fillRef idx="2">
                <a:schemeClr val="accent3"/>
              </a:fillRef>
              <a:effectRef idx="1">
                <a:schemeClr val="accent3"/>
              </a:effectRef>
              <a:fontRef idx="minor">
                <a:schemeClr val="dk1"/>
              </a:fontRef>
            </p:style>
            <p:txBody>
              <a:bodyPr wrap="none" anchor="ctr">
                <a:prstTxWarp prst="textNoShape">
                  <a:avLst/>
                </a:prstTxWarp>
              </a:bodyPr>
              <a:lstStyle/>
              <a:p>
                <a:pPr eaLnBrk="1" hangingPunct="1"/>
                <a:endParaRPr lang="en-US" dirty="0">
                  <a:latin typeface="Arial" pitchFamily="-65" charset="0"/>
                </a:endParaRPr>
              </a:p>
            </p:txBody>
          </p:sp>
          <p:sp>
            <p:nvSpPr>
              <p:cNvPr id="414" name="Text Box 99"/>
              <p:cNvSpPr txBox="1">
                <a:spLocks noChangeArrowheads="1"/>
              </p:cNvSpPr>
              <p:nvPr/>
            </p:nvSpPr>
            <p:spPr bwMode="gray">
              <a:xfrm>
                <a:off x="4271730" y="3284653"/>
                <a:ext cx="647700" cy="120476"/>
              </a:xfrm>
              <a:prstGeom prst="rect">
                <a:avLst/>
              </a:prstGeom>
              <a:noFill/>
              <a:ln w="9525">
                <a:noFill/>
                <a:miter lim="800000"/>
                <a:headEnd/>
                <a:tailEnd/>
              </a:ln>
            </p:spPr>
            <p:txBody>
              <a:bodyPr wrap="square" lIns="0" tIns="0" rIns="0" bIns="0">
                <a:prstTxWarp prst="textNoShape">
                  <a:avLst/>
                </a:prstTxWarp>
                <a:spAutoFit/>
              </a:bodyPr>
              <a:lstStyle/>
              <a:p>
                <a:pPr algn="ctr" eaLnBrk="1" hangingPunct="1"/>
                <a:r>
                  <a:rPr lang="en-US" sz="1000" b="1" dirty="0"/>
                  <a:t> IQ Server</a:t>
                </a:r>
              </a:p>
            </p:txBody>
          </p:sp>
        </p:grpSp>
        <p:grpSp>
          <p:nvGrpSpPr>
            <p:cNvPr id="407" name="Group 406"/>
            <p:cNvGrpSpPr/>
            <p:nvPr/>
          </p:nvGrpSpPr>
          <p:grpSpPr>
            <a:xfrm>
              <a:off x="2672879" y="3254945"/>
              <a:ext cx="326540" cy="243759"/>
              <a:chOff x="3351238" y="3362783"/>
              <a:chExt cx="326540" cy="243759"/>
            </a:xfrm>
          </p:grpSpPr>
          <p:sp>
            <p:nvSpPr>
              <p:cNvPr id="409" name="Rectangle 7"/>
              <p:cNvSpPr>
                <a:spLocks noChangeArrowheads="1"/>
              </p:cNvSpPr>
              <p:nvPr/>
            </p:nvSpPr>
            <p:spPr bwMode="gray">
              <a:xfrm>
                <a:off x="3351238" y="3362783"/>
                <a:ext cx="326540" cy="243759"/>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prstTxWarp prst="textNoShape">
                  <a:avLst/>
                </a:prstTxWarp>
              </a:bodyPr>
              <a:lstStyle/>
              <a:p>
                <a:pPr algn="l" eaLnBrk="1" hangingPunct="1"/>
                <a:endParaRPr lang="en-US" dirty="0">
                  <a:latin typeface="Arial" pitchFamily="-65" charset="0"/>
                </a:endParaRPr>
              </a:p>
            </p:txBody>
          </p:sp>
          <p:sp>
            <p:nvSpPr>
              <p:cNvPr id="410" name="Rectangle 8"/>
              <p:cNvSpPr>
                <a:spLocks noChangeArrowheads="1"/>
              </p:cNvSpPr>
              <p:nvPr/>
            </p:nvSpPr>
            <p:spPr bwMode="gray">
              <a:xfrm>
                <a:off x="3413088" y="3400202"/>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sp>
            <p:nvSpPr>
              <p:cNvPr id="411" name="Rectangle 8"/>
              <p:cNvSpPr>
                <a:spLocks noChangeArrowheads="1"/>
              </p:cNvSpPr>
              <p:nvPr/>
            </p:nvSpPr>
            <p:spPr bwMode="gray">
              <a:xfrm>
                <a:off x="3491621" y="3402688"/>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sp>
            <p:nvSpPr>
              <p:cNvPr id="412" name="Rectangle 8"/>
              <p:cNvSpPr>
                <a:spLocks noChangeArrowheads="1"/>
              </p:cNvSpPr>
              <p:nvPr/>
            </p:nvSpPr>
            <p:spPr bwMode="gray">
              <a:xfrm>
                <a:off x="3581190" y="3402688"/>
                <a:ext cx="34782" cy="18544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prstTxWarp prst="textNoShape">
                  <a:avLst/>
                </a:prstTxWarp>
              </a:bodyPr>
              <a:lstStyle/>
              <a:p>
                <a:pPr algn="l" eaLnBrk="1" hangingPunct="1"/>
                <a:endParaRPr lang="en-US" dirty="0">
                  <a:latin typeface="Arial" pitchFamily="-65" charset="0"/>
                </a:endParaRPr>
              </a:p>
            </p:txBody>
          </p:sp>
        </p:grpSp>
        <p:sp>
          <p:nvSpPr>
            <p:cNvPr id="408" name="Text Box 99"/>
            <p:cNvSpPr txBox="1">
              <a:spLocks noChangeArrowheads="1"/>
            </p:cNvSpPr>
            <p:nvPr/>
          </p:nvSpPr>
          <p:spPr bwMode="gray">
            <a:xfrm>
              <a:off x="2466123" y="3536230"/>
              <a:ext cx="798061" cy="138499"/>
            </a:xfrm>
            <a:prstGeom prst="rect">
              <a:avLst/>
            </a:prstGeom>
            <a:noFill/>
            <a:ln w="9525">
              <a:noFill/>
              <a:miter lim="800000"/>
              <a:headEnd/>
              <a:tailEnd/>
            </a:ln>
          </p:spPr>
          <p:txBody>
            <a:bodyPr wrap="square" lIns="0" tIns="0" rIns="0" bIns="0">
              <a:prstTxWarp prst="textNoShape">
                <a:avLst/>
              </a:prstTxWarp>
              <a:spAutoFit/>
            </a:bodyPr>
            <a:lstStyle/>
            <a:p>
              <a:pPr algn="ctr" eaLnBrk="1" hangingPunct="1"/>
              <a:r>
                <a:rPr lang="en-US" sz="900" b="1" dirty="0"/>
                <a:t>Data affinity</a:t>
              </a:r>
            </a:p>
          </p:txBody>
        </p:sp>
      </p:grpSp>
      <p:cxnSp>
        <p:nvCxnSpPr>
          <p:cNvPr id="426" name="Straight Arrow Connector 425"/>
          <p:cNvCxnSpPr/>
          <p:nvPr/>
        </p:nvCxnSpPr>
        <p:spPr>
          <a:xfrm>
            <a:off x="3000802" y="3938161"/>
            <a:ext cx="1" cy="286240"/>
          </a:xfrm>
          <a:prstGeom prst="straightConnector1">
            <a:avLst/>
          </a:prstGeom>
          <a:ln w="9525" cap="flat" cmpd="sng" algn="ctr">
            <a:solidFill>
              <a:schemeClr val="tx1"/>
            </a:solidFill>
            <a:prstDash val="solid"/>
            <a:round/>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p:cNvCxnSpPr/>
          <p:nvPr/>
        </p:nvCxnSpPr>
        <p:spPr>
          <a:xfrm>
            <a:off x="6050225" y="3938161"/>
            <a:ext cx="1" cy="286240"/>
          </a:xfrm>
          <a:prstGeom prst="straightConnector1">
            <a:avLst/>
          </a:prstGeom>
          <a:ln w="9525" cap="flat" cmpd="sng" algn="ctr">
            <a:solidFill>
              <a:schemeClr val="tx1"/>
            </a:solidFill>
            <a:prstDash val="solid"/>
            <a:roun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27" name="Text Box 99"/>
          <p:cNvSpPr txBox="1">
            <a:spLocks noChangeArrowheads="1"/>
          </p:cNvSpPr>
          <p:nvPr/>
        </p:nvSpPr>
        <p:spPr bwMode="gray">
          <a:xfrm>
            <a:off x="5562477" y="3797435"/>
            <a:ext cx="1352673" cy="153888"/>
          </a:xfrm>
          <a:prstGeom prst="rect">
            <a:avLst/>
          </a:prstGeom>
          <a:noFill/>
          <a:ln w="9525">
            <a:noFill/>
            <a:miter lim="800000"/>
            <a:headEnd/>
            <a:tailEnd/>
          </a:ln>
        </p:spPr>
        <p:txBody>
          <a:bodyPr wrap="square" lIns="0" tIns="0" rIns="0" bIns="0">
            <a:prstTxWarp prst="textNoShape">
              <a:avLst/>
            </a:prstTxWarp>
            <a:spAutoFit/>
          </a:bodyPr>
          <a:lstStyle/>
          <a:p>
            <a:pPr algn="ctr" eaLnBrk="1" hangingPunct="1"/>
            <a:r>
              <a:rPr lang="en-US" sz="1000" b="1" i="1" dirty="0"/>
              <a:t>Elastic Logical Server</a:t>
            </a:r>
          </a:p>
        </p:txBody>
      </p:sp>
      <p:sp>
        <p:nvSpPr>
          <p:cNvPr id="431" name="Line 89"/>
          <p:cNvSpPr>
            <a:spLocks noChangeShapeType="1"/>
          </p:cNvSpPr>
          <p:nvPr/>
        </p:nvSpPr>
        <p:spPr bwMode="gray">
          <a:xfrm flipV="1">
            <a:off x="7633353" y="2101625"/>
            <a:ext cx="0" cy="244779"/>
          </a:xfrm>
          <a:prstGeom prst="line">
            <a:avLst/>
          </a:prstGeom>
          <a:noFill/>
          <a:ln w="19050">
            <a:solidFill>
              <a:schemeClr val="tx1"/>
            </a:solidFill>
            <a:round/>
            <a:headEnd type="triangle"/>
            <a:tailEnd type="triangle" w="med" len="med"/>
          </a:ln>
        </p:spPr>
        <p:txBody>
          <a:bodyPr lIns="91425" tIns="45712" rIns="91425" bIns="45712">
            <a:prstTxWarp prst="textNoShape">
              <a:avLst/>
            </a:prstTxWarp>
          </a:bodyPr>
          <a:lstStyle/>
          <a:p>
            <a:endParaRPr lang="en-US" dirty="0"/>
          </a:p>
        </p:txBody>
      </p:sp>
      <p:sp>
        <p:nvSpPr>
          <p:cNvPr id="433" name="Text Box 121"/>
          <p:cNvSpPr txBox="1">
            <a:spLocks noChangeArrowheads="1"/>
          </p:cNvSpPr>
          <p:nvPr/>
        </p:nvSpPr>
        <p:spPr bwMode="gray">
          <a:xfrm>
            <a:off x="6737828" y="1441384"/>
            <a:ext cx="1651384" cy="223122"/>
          </a:xfrm>
          <a:prstGeom prst="rect">
            <a:avLst/>
          </a:prstGeom>
          <a:noFill/>
          <a:ln w="9525">
            <a:noFill/>
            <a:miter lim="800000"/>
            <a:headEnd/>
            <a:tailEnd/>
          </a:ln>
        </p:spPr>
        <p:txBody>
          <a:bodyPr wrap="none" lIns="91425" tIns="45712" rIns="91425" bIns="45712">
            <a:prstTxWarp prst="textNoShape">
              <a:avLst/>
            </a:prstTxWarp>
            <a:spAutoFit/>
          </a:bodyPr>
          <a:lstStyle/>
          <a:p>
            <a:pPr algn="ctr" eaLnBrk="1" hangingPunct="1">
              <a:lnSpc>
                <a:spcPct val="85000"/>
              </a:lnSpc>
            </a:pPr>
            <a:r>
              <a:rPr lang="en-US" sz="1000" b="1" dirty="0"/>
              <a:t>Integration with Hadoop</a:t>
            </a:r>
          </a:p>
        </p:txBody>
      </p:sp>
      <p:sp>
        <p:nvSpPr>
          <p:cNvPr id="165" name="Rounded Rectangle 164"/>
          <p:cNvSpPr/>
          <p:nvPr/>
        </p:nvSpPr>
        <p:spPr>
          <a:xfrm>
            <a:off x="7220361" y="1691503"/>
            <a:ext cx="862386" cy="381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r>
              <a:rPr lang="en-US" sz="1200" i="1" dirty="0">
                <a:solidFill>
                  <a:schemeClr val="tx1"/>
                </a:solidFill>
              </a:rPr>
              <a:t>Hadoop</a:t>
            </a:r>
          </a:p>
        </p:txBody>
      </p:sp>
      <p:sp>
        <p:nvSpPr>
          <p:cNvPr id="434" name="Rectangle 237"/>
          <p:cNvSpPr>
            <a:spLocks noChangeArrowheads="1"/>
          </p:cNvSpPr>
          <p:nvPr/>
        </p:nvSpPr>
        <p:spPr bwMode="auto">
          <a:xfrm>
            <a:off x="5810307" y="2448868"/>
            <a:ext cx="3062444" cy="276967"/>
          </a:xfrm>
          <a:prstGeom prst="rect">
            <a:avLst/>
          </a:prstGeom>
          <a:noFill/>
          <a:ln w="9525">
            <a:noFill/>
            <a:miter lim="800000"/>
            <a:headEnd/>
            <a:tailEnd/>
          </a:ln>
          <a:effectLst/>
        </p:spPr>
        <p:txBody>
          <a:bodyPr wrap="none" lIns="91410" tIns="45704" rIns="91410" bIns="45704" anchor="ctr">
            <a:prstTxWarp prst="textNoShape">
              <a:avLst/>
            </a:prstTxWarp>
            <a:spAutoFit/>
          </a:bodyPr>
          <a:lstStyle/>
          <a:p>
            <a:r>
              <a:rPr lang="en-US" sz="1200" b="1" dirty="0">
                <a:solidFill>
                  <a:srgbClr val="000000"/>
                </a:solidFill>
              </a:rPr>
              <a:t>Open interfaces: ODBC, JDBC, Web 2.0</a:t>
            </a:r>
          </a:p>
        </p:txBody>
      </p:sp>
      <p:sp>
        <p:nvSpPr>
          <p:cNvPr id="166" name="TextBox 165"/>
          <p:cNvSpPr txBox="1"/>
          <p:nvPr/>
        </p:nvSpPr>
        <p:spPr>
          <a:xfrm>
            <a:off x="323851" y="400052"/>
            <a:ext cx="7309504" cy="584759"/>
          </a:xfrm>
          <a:prstGeom prst="rect">
            <a:avLst/>
          </a:prstGeom>
          <a:noFill/>
        </p:spPr>
        <p:txBody>
          <a:bodyPr wrap="square" lIns="91425" tIns="45712" rIns="91425" bIns="45712" rtlCol="0">
            <a:spAutoFit/>
          </a:bodyPr>
          <a:lstStyle/>
          <a:p>
            <a:r>
              <a:rPr lang="en-US" sz="3200" dirty="0"/>
              <a:t>SAP Sybase IQ 16 Architecture</a:t>
            </a:r>
          </a:p>
        </p:txBody>
      </p:sp>
      <p:grpSp>
        <p:nvGrpSpPr>
          <p:cNvPr id="435" name="Group 328"/>
          <p:cNvGrpSpPr/>
          <p:nvPr/>
        </p:nvGrpSpPr>
        <p:grpSpPr>
          <a:xfrm>
            <a:off x="1957892" y="1205778"/>
            <a:ext cx="1495209" cy="1033239"/>
            <a:chOff x="837755" y="1465401"/>
            <a:chExt cx="1495209" cy="1033239"/>
          </a:xfrm>
        </p:grpSpPr>
        <p:pic>
          <p:nvPicPr>
            <p:cNvPr id="436" name="Picture 86" descr="Icon3D_Replication_c"/>
            <p:cNvPicPr>
              <a:picLocks noChangeArrowheads="1"/>
            </p:cNvPicPr>
            <p:nvPr/>
          </p:nvPicPr>
          <p:blipFill>
            <a:blip r:embed="rId6" cstate="print"/>
            <a:srcRect/>
            <a:stretch>
              <a:fillRect/>
            </a:stretch>
          </p:blipFill>
          <p:spPr bwMode="gray">
            <a:xfrm>
              <a:off x="1397794" y="1966986"/>
              <a:ext cx="328612" cy="322735"/>
            </a:xfrm>
            <a:prstGeom prst="rect">
              <a:avLst/>
            </a:prstGeom>
            <a:noFill/>
            <a:ln w="9525">
              <a:noFill/>
              <a:miter lim="800000"/>
              <a:headEnd/>
              <a:tailEnd/>
            </a:ln>
          </p:spPr>
        </p:pic>
        <p:sp>
          <p:nvSpPr>
            <p:cNvPr id="437" name="Line 89"/>
            <p:cNvSpPr>
              <a:spLocks noChangeShapeType="1"/>
            </p:cNvSpPr>
            <p:nvPr/>
          </p:nvSpPr>
          <p:spPr bwMode="gray">
            <a:xfrm>
              <a:off x="1562100" y="2330257"/>
              <a:ext cx="0" cy="168383"/>
            </a:xfrm>
            <a:prstGeom prst="line">
              <a:avLst/>
            </a:prstGeom>
            <a:noFill/>
            <a:ln w="19050">
              <a:solidFill>
                <a:schemeClr val="tx1"/>
              </a:solidFill>
              <a:round/>
              <a:headEnd/>
              <a:tailEnd type="triangle" w="med" len="med"/>
            </a:ln>
          </p:spPr>
          <p:txBody>
            <a:bodyPr>
              <a:prstTxWarp prst="textNoShape">
                <a:avLst/>
              </a:prstTxWarp>
            </a:bodyPr>
            <a:lstStyle/>
            <a:p>
              <a:endParaRPr lang="en-US" dirty="0"/>
            </a:p>
          </p:txBody>
        </p:sp>
        <p:sp>
          <p:nvSpPr>
            <p:cNvPr id="438" name="Text Box 119"/>
            <p:cNvSpPr txBox="1">
              <a:spLocks noChangeArrowheads="1"/>
            </p:cNvSpPr>
            <p:nvPr/>
          </p:nvSpPr>
          <p:spPr bwMode="gray">
            <a:xfrm>
              <a:off x="837755" y="1465401"/>
              <a:ext cx="1495209" cy="484748"/>
            </a:xfrm>
            <a:prstGeom prst="rect">
              <a:avLst/>
            </a:prstGeom>
            <a:noFill/>
            <a:ln w="9525">
              <a:noFill/>
              <a:miter lim="800000"/>
              <a:headEnd/>
              <a:tailEnd/>
            </a:ln>
          </p:spPr>
          <p:txBody>
            <a:bodyPr wrap="square">
              <a:prstTxWarp prst="textNoShape">
                <a:avLst/>
              </a:prstTxWarp>
              <a:spAutoFit/>
            </a:bodyPr>
            <a:lstStyle/>
            <a:p>
              <a:pPr algn="ctr" eaLnBrk="1" hangingPunct="1">
                <a:lnSpc>
                  <a:spcPct val="85000"/>
                </a:lnSpc>
              </a:pPr>
              <a:r>
                <a:rPr lang="en-US" sz="1000" b="1" dirty="0"/>
                <a:t>Parallelized</a:t>
              </a:r>
              <a:br>
                <a:rPr lang="en-US" sz="1000" b="1" dirty="0"/>
              </a:br>
              <a:r>
                <a:rPr lang="en-US" sz="1000" b="1" dirty="0"/>
                <a:t>Bulk and Incremental Batch Loads</a:t>
              </a:r>
            </a:p>
          </p:txBody>
        </p:sp>
      </p:grpSp>
      <p:sp>
        <p:nvSpPr>
          <p:cNvPr id="172" name="Isosceles Triangle 171"/>
          <p:cNvSpPr/>
          <p:nvPr/>
        </p:nvSpPr>
        <p:spPr>
          <a:xfrm>
            <a:off x="883232" y="1628900"/>
            <a:ext cx="595737" cy="561095"/>
          </a:xfrm>
          <a:prstGeom prst="triangl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en-US"/>
          </a:p>
        </p:txBody>
      </p:sp>
      <p:sp>
        <p:nvSpPr>
          <p:cNvPr id="439" name="Text Box 119"/>
          <p:cNvSpPr txBox="1">
            <a:spLocks noChangeArrowheads="1"/>
          </p:cNvSpPr>
          <p:nvPr/>
        </p:nvSpPr>
        <p:spPr bwMode="gray">
          <a:xfrm>
            <a:off x="766814" y="1799729"/>
            <a:ext cx="837327" cy="353927"/>
          </a:xfrm>
          <a:prstGeom prst="rect">
            <a:avLst/>
          </a:prstGeom>
          <a:noFill/>
          <a:ln w="9525">
            <a:noFill/>
            <a:miter lim="800000"/>
            <a:headEnd/>
            <a:tailEnd/>
          </a:ln>
        </p:spPr>
        <p:txBody>
          <a:bodyPr wrap="square" lIns="91425" tIns="45712" rIns="91425" bIns="45712">
            <a:prstTxWarp prst="textNoShape">
              <a:avLst/>
            </a:prstTxWarp>
            <a:spAutoFit/>
          </a:bodyPr>
          <a:lstStyle/>
          <a:p>
            <a:pPr algn="ctr" eaLnBrk="1" hangingPunct="1">
              <a:lnSpc>
                <a:spcPct val="85000"/>
              </a:lnSpc>
            </a:pPr>
            <a:r>
              <a:rPr lang="en-US" sz="1000" b="1" dirty="0"/>
              <a:t>RLV*</a:t>
            </a:r>
          </a:p>
          <a:p>
            <a:pPr algn="ctr" eaLnBrk="1" hangingPunct="1">
              <a:lnSpc>
                <a:spcPct val="85000"/>
              </a:lnSpc>
            </a:pPr>
            <a:r>
              <a:rPr lang="en-US" sz="1000" b="1" dirty="0"/>
              <a:t>store</a:t>
            </a:r>
          </a:p>
        </p:txBody>
      </p:sp>
      <p:sp>
        <p:nvSpPr>
          <p:cNvPr id="440" name="Text Box 119"/>
          <p:cNvSpPr txBox="1">
            <a:spLocks noChangeArrowheads="1"/>
          </p:cNvSpPr>
          <p:nvPr/>
        </p:nvSpPr>
        <p:spPr bwMode="gray">
          <a:xfrm>
            <a:off x="6485050" y="6549743"/>
            <a:ext cx="2326309" cy="353927"/>
          </a:xfrm>
          <a:prstGeom prst="rect">
            <a:avLst/>
          </a:prstGeom>
          <a:noFill/>
          <a:ln w="9525">
            <a:noFill/>
            <a:miter lim="800000"/>
            <a:headEnd/>
            <a:tailEnd/>
          </a:ln>
        </p:spPr>
        <p:txBody>
          <a:bodyPr wrap="square" lIns="91425" tIns="45712" rIns="91425" bIns="45712">
            <a:prstTxWarp prst="textNoShape">
              <a:avLst/>
            </a:prstTxWarp>
            <a:spAutoFit/>
          </a:bodyPr>
          <a:lstStyle/>
          <a:p>
            <a:pPr algn="ctr" eaLnBrk="1" hangingPunct="1">
              <a:lnSpc>
                <a:spcPct val="85000"/>
              </a:lnSpc>
            </a:pPr>
            <a:r>
              <a:rPr lang="en-US" sz="1000" b="1" dirty="0"/>
              <a:t>* Row Level Versioned (write optimized)</a:t>
            </a:r>
          </a:p>
        </p:txBody>
      </p:sp>
    </p:spTree>
    <p:extLst>
      <p:ext uri="{BB962C8B-B14F-4D97-AF65-F5344CB8AC3E}">
        <p14:creationId xmlns:p14="http://schemas.microsoft.com/office/powerpoint/2010/main" val="816415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996933" y="1328964"/>
            <a:ext cx="3448080" cy="5114206"/>
            <a:chOff x="3377397" y="1333382"/>
            <a:chExt cx="3448080" cy="5114206"/>
          </a:xfrm>
        </p:grpSpPr>
        <p:sp>
          <p:nvSpPr>
            <p:cNvPr id="28" name="Rectangle 188"/>
            <p:cNvSpPr>
              <a:spLocks noChangeArrowheads="1"/>
            </p:cNvSpPr>
            <p:nvPr/>
          </p:nvSpPr>
          <p:spPr bwMode="gray">
            <a:xfrm>
              <a:off x="3377397" y="1333382"/>
              <a:ext cx="3421918" cy="316884"/>
            </a:xfrm>
            <a:prstGeom prst="rect">
              <a:avLst/>
            </a:prstGeom>
            <a:solidFill>
              <a:srgbClr val="FFC000"/>
            </a:solidFill>
            <a:ln w="9525" cap="flat" cmpd="sng" algn="ctr">
              <a:solidFill>
                <a:srgbClr val="E37222">
                  <a:shade val="95000"/>
                  <a:satMod val="105000"/>
                </a:srgbClr>
              </a:solidFill>
              <a:prstDash val="solid"/>
              <a:headEnd/>
              <a:tailEnd/>
            </a:ln>
            <a:effectLst/>
          </p:spPr>
          <p:txBody>
            <a:bodyPr wrap="square" lIns="0" tIns="72000" rIns="0" bIns="45720" anchor="ctr">
              <a:noAutofit/>
            </a:bodyPr>
            <a:lstStyle/>
            <a:p>
              <a:pPr algn="ctr">
                <a:lnSpc>
                  <a:spcPct val="85000"/>
                </a:lnSpc>
                <a:defRPr/>
              </a:pPr>
              <a:r>
                <a:rPr lang="en-US" kern="0" dirty="0">
                  <a:latin typeface="+mj-lt"/>
                </a:rPr>
                <a:t>SAP Sybase IQ 16 E</a:t>
              </a:r>
              <a:r>
                <a:rPr lang="en-US" kern="0" dirty="0" err="1">
                  <a:latin typeface="+mj-lt"/>
                </a:rPr>
                <a:t>ngine</a:t>
              </a:r>
              <a:endParaRPr lang="en-US" kern="0" dirty="0">
                <a:latin typeface="+mj-lt"/>
              </a:endParaRPr>
            </a:p>
          </p:txBody>
        </p:sp>
        <p:sp>
          <p:nvSpPr>
            <p:cNvPr id="29" name="Rectangle 201"/>
            <p:cNvSpPr>
              <a:spLocks noChangeArrowheads="1"/>
            </p:cNvSpPr>
            <p:nvPr/>
          </p:nvSpPr>
          <p:spPr bwMode="gray">
            <a:xfrm rot="5400000">
              <a:off x="4309418" y="3626932"/>
              <a:ext cx="4128619" cy="258289"/>
            </a:xfrm>
            <a:prstGeom prst="rect">
              <a:avLst/>
            </a:prstGeom>
            <a:solidFill>
              <a:schemeClr val="tx2">
                <a:lumMod val="40000"/>
                <a:lumOff val="60000"/>
              </a:schemeClr>
            </a:solidFill>
            <a:ln w="9525" cap="flat" cmpd="sng" algn="ctr">
              <a:noFill/>
              <a:prstDash val="solid"/>
              <a:headEnd/>
              <a:tailEnd/>
            </a:ln>
            <a:effectLst/>
          </p:spPr>
          <p:txBody>
            <a:bodyPr wrap="square" lIns="0" tIns="0" rIns="0" bIns="0" anchor="ctr">
              <a:noAutofit/>
            </a:bodyPr>
            <a:lstStyle/>
            <a:p>
              <a:pPr algn="ctr">
                <a:lnSpc>
                  <a:spcPct val="85000"/>
                </a:lnSpc>
                <a:defRPr/>
              </a:pPr>
              <a:r>
                <a:rPr lang="en-US" sz="1400" kern="0" dirty="0">
                  <a:solidFill>
                    <a:srgbClr val="000000"/>
                  </a:solidFill>
                  <a:latin typeface="+mj-lt"/>
                </a:rPr>
                <a:t>                      </a:t>
              </a:r>
              <a:r>
                <a:rPr lang="en-US" sz="1400" kern="0" dirty="0">
                  <a:solidFill>
                    <a:schemeClr val="bg1"/>
                  </a:solidFill>
                  <a:latin typeface="+mj-lt"/>
                </a:rPr>
                <a:t>Multiplex  grid  architecture</a:t>
              </a:r>
            </a:p>
          </p:txBody>
        </p:sp>
        <p:sp>
          <p:nvSpPr>
            <p:cNvPr id="35" name="Rectangle 202"/>
            <p:cNvSpPr>
              <a:spLocks noChangeArrowheads="1"/>
            </p:cNvSpPr>
            <p:nvPr/>
          </p:nvSpPr>
          <p:spPr bwMode="gray">
            <a:xfrm rot="5400000">
              <a:off x="1496239" y="3599085"/>
              <a:ext cx="4128621" cy="313982"/>
            </a:xfrm>
            <a:prstGeom prst="rect">
              <a:avLst/>
            </a:prstGeom>
            <a:solidFill>
              <a:schemeClr val="tx2">
                <a:lumMod val="40000"/>
                <a:lumOff val="60000"/>
              </a:schemeClr>
            </a:solidFill>
            <a:ln w="9525" cap="flat" cmpd="sng" algn="ctr">
              <a:noFill/>
              <a:prstDash val="solid"/>
              <a:headEnd/>
              <a:tailEnd/>
            </a:ln>
            <a:effectLst/>
          </p:spPr>
          <p:txBody>
            <a:bodyPr wrap="square" lIns="0" tIns="0" rIns="0" bIns="0" anchor="ctr">
              <a:noAutofit/>
            </a:bodyPr>
            <a:lstStyle/>
            <a:p>
              <a:pPr algn="ctr">
                <a:lnSpc>
                  <a:spcPct val="85000"/>
                </a:lnSpc>
                <a:defRPr/>
              </a:pPr>
              <a:endParaRPr lang="en-US" sz="1400" i="1" kern="0" dirty="0">
                <a:solidFill>
                  <a:srgbClr val="000000"/>
                </a:solidFill>
                <a:latin typeface="+mj-lt"/>
              </a:endParaRPr>
            </a:p>
          </p:txBody>
        </p:sp>
        <p:sp>
          <p:nvSpPr>
            <p:cNvPr id="43" name="Rectangle 196"/>
            <p:cNvSpPr>
              <a:spLocks noChangeArrowheads="1"/>
            </p:cNvSpPr>
            <p:nvPr/>
          </p:nvSpPr>
          <p:spPr bwMode="gray">
            <a:xfrm>
              <a:off x="3403559" y="5896585"/>
              <a:ext cx="3421918" cy="293828"/>
            </a:xfrm>
            <a:prstGeom prst="rect">
              <a:avLst/>
            </a:prstGeom>
            <a:solidFill>
              <a:schemeClr val="bg1">
                <a:lumMod val="50000"/>
                <a:alpha val="50000"/>
              </a:schemeClr>
            </a:solidFill>
            <a:ln w="9525" algn="ctr">
              <a:noFill/>
              <a:miter lim="800000"/>
              <a:headEnd/>
              <a:tailEnd/>
            </a:ln>
            <a:effectLst/>
          </p:spPr>
          <p:txBody>
            <a:bodyPr wrap="square" lIns="0" tIns="72000" rIns="0" bIns="0" anchor="t" anchorCtr="0">
              <a:noAutofit/>
            </a:bodyPr>
            <a:lstStyle/>
            <a:p>
              <a:pPr>
                <a:lnSpc>
                  <a:spcPct val="85000"/>
                </a:lnSpc>
                <a:defRPr/>
              </a:pPr>
              <a:endParaRPr lang="en-US" kern="0" dirty="0">
                <a:solidFill>
                  <a:srgbClr val="000000"/>
                </a:solidFill>
                <a:latin typeface="+mj-lt"/>
                <a:ea typeface="ＭＳ Ｐゴシック" pitchFamily="-80" charset="-128"/>
              </a:endParaRPr>
            </a:p>
          </p:txBody>
        </p:sp>
        <p:sp>
          <p:nvSpPr>
            <p:cNvPr id="44" name="Text Box 212"/>
            <p:cNvSpPr txBox="1">
              <a:spLocks noChangeArrowheads="1"/>
            </p:cNvSpPr>
            <p:nvPr/>
          </p:nvSpPr>
          <p:spPr bwMode="gray">
            <a:xfrm>
              <a:off x="4259317" y="5932963"/>
              <a:ext cx="1710405" cy="183127"/>
            </a:xfrm>
            <a:prstGeom prst="rect">
              <a:avLst/>
            </a:prstGeom>
            <a:noFill/>
            <a:ln w="9525" algn="ctr">
              <a:noFill/>
              <a:miter lim="800000"/>
              <a:headEnd/>
              <a:tailEnd/>
            </a:ln>
            <a:effectLst/>
          </p:spPr>
          <p:txBody>
            <a:bodyPr wrap="none" lIns="0" tIns="0" rIns="0" bIns="0">
              <a:spAutoFit/>
            </a:bodyPr>
            <a:lstStyle/>
            <a:p>
              <a:pPr algn="ctr">
                <a:lnSpc>
                  <a:spcPct val="85000"/>
                </a:lnSpc>
                <a:defRPr/>
              </a:pPr>
              <a:r>
                <a:rPr lang="en-US" sz="1400" kern="0" dirty="0">
                  <a:solidFill>
                    <a:srgbClr val="000000"/>
                  </a:solidFill>
                  <a:latin typeface="+mj-lt"/>
                  <a:ea typeface="ＭＳ Ｐゴシック" pitchFamily="-80" charset="-128"/>
                </a:rPr>
                <a:t>Storage area network</a:t>
              </a:r>
            </a:p>
          </p:txBody>
        </p:sp>
        <p:sp>
          <p:nvSpPr>
            <p:cNvPr id="45" name="Rectangle 199"/>
            <p:cNvSpPr>
              <a:spLocks noChangeArrowheads="1"/>
            </p:cNvSpPr>
            <p:nvPr/>
          </p:nvSpPr>
          <p:spPr bwMode="gray">
            <a:xfrm>
              <a:off x="3742901" y="2104937"/>
              <a:ext cx="2446557" cy="752527"/>
            </a:xfrm>
            <a:prstGeom prst="rect">
              <a:avLst/>
            </a:prstGeom>
            <a:solidFill>
              <a:schemeClr val="tx2"/>
            </a:solidFill>
            <a:ln w="9525" cap="flat" cmpd="sng" algn="ctr">
              <a:solidFill>
                <a:srgbClr val="003368">
                  <a:shade val="95000"/>
                  <a:satMod val="105000"/>
                </a:srgbClr>
              </a:solidFill>
              <a:prstDash val="solid"/>
              <a:headEnd/>
              <a:tailEnd/>
            </a:ln>
            <a:effectLst/>
          </p:spPr>
          <p:txBody>
            <a:bodyPr wrap="square" lIns="0" tIns="45720" rIns="0" bIns="45720" anchor="ctr">
              <a:noAutofit/>
            </a:bodyPr>
            <a:lstStyle/>
            <a:p>
              <a:pPr algn="ctr">
                <a:lnSpc>
                  <a:spcPct val="85000"/>
                </a:lnSpc>
                <a:defRPr/>
              </a:pPr>
              <a:endParaRPr lang="en-US" sz="1400" kern="0" dirty="0">
                <a:solidFill>
                  <a:sysClr val="window" lastClr="FFFFFF"/>
                </a:solidFill>
                <a:latin typeface="+mj-lt"/>
                <a:ea typeface="MS PGothic"/>
                <a:cs typeface="MS PGothic"/>
              </a:endParaRPr>
            </a:p>
          </p:txBody>
        </p:sp>
        <p:sp>
          <p:nvSpPr>
            <p:cNvPr id="46" name="Rectangle 203"/>
            <p:cNvSpPr>
              <a:spLocks noChangeArrowheads="1"/>
            </p:cNvSpPr>
            <p:nvPr/>
          </p:nvSpPr>
          <p:spPr bwMode="gray">
            <a:xfrm>
              <a:off x="3742901" y="4537607"/>
              <a:ext cx="2438399" cy="437999"/>
            </a:xfrm>
            <a:prstGeom prst="rect">
              <a:avLst/>
            </a:prstGeom>
            <a:solidFill>
              <a:schemeClr val="tx2"/>
            </a:solidFill>
            <a:ln w="9525" cap="flat" cmpd="sng" algn="ctr">
              <a:solidFill>
                <a:srgbClr val="003368">
                  <a:shade val="95000"/>
                  <a:satMod val="105000"/>
                </a:srgbClr>
              </a:solidFill>
              <a:prstDash val="solid"/>
              <a:headEnd/>
              <a:tailEnd/>
            </a:ln>
            <a:effectLst/>
          </p:spPr>
          <p:txBody>
            <a:bodyPr wrap="square" lIns="0" tIns="0" rIns="0" bIns="0" anchor="ctr">
              <a:noAutofit/>
            </a:bodyPr>
            <a:lstStyle/>
            <a:p>
              <a:pPr algn="ctr">
                <a:lnSpc>
                  <a:spcPct val="85000"/>
                </a:lnSpc>
                <a:defRPr/>
              </a:pPr>
              <a:endParaRPr lang="en-US" sz="1400" kern="0" dirty="0">
                <a:solidFill>
                  <a:sysClr val="window" lastClr="FFFFFF"/>
                </a:solidFill>
                <a:latin typeface="+mj-lt"/>
                <a:ea typeface="MS PGothic"/>
                <a:cs typeface="MS PGothic"/>
              </a:endParaRPr>
            </a:p>
          </p:txBody>
        </p:sp>
        <p:sp>
          <p:nvSpPr>
            <p:cNvPr id="48" name="Text Box 204"/>
            <p:cNvSpPr txBox="1">
              <a:spLocks noChangeArrowheads="1"/>
            </p:cNvSpPr>
            <p:nvPr/>
          </p:nvSpPr>
          <p:spPr bwMode="gray">
            <a:xfrm>
              <a:off x="3742900" y="2906853"/>
              <a:ext cx="830224" cy="1580371"/>
            </a:xfrm>
            <a:prstGeom prst="rect">
              <a:avLst/>
            </a:prstGeom>
            <a:solidFill>
              <a:schemeClr val="tx2"/>
            </a:solidFill>
            <a:ln w="9525" cap="flat" cmpd="sng" algn="ctr">
              <a:solidFill>
                <a:srgbClr val="003368">
                  <a:shade val="95000"/>
                  <a:satMod val="105000"/>
                </a:srgbClr>
              </a:solidFill>
              <a:prstDash val="solid"/>
              <a:headEnd/>
              <a:tailEnd/>
            </a:ln>
            <a:effectLst/>
          </p:spPr>
          <p:txBody>
            <a:bodyPr wrap="square" lIns="0" tIns="0" rIns="0" bIns="0" anchor="t">
              <a:noAutofit/>
            </a:bodyPr>
            <a:lstStyle/>
            <a:p>
              <a:pPr algn="ctr">
                <a:lnSpc>
                  <a:spcPct val="85000"/>
                </a:lnSpc>
                <a:defRPr/>
              </a:pPr>
              <a:endParaRPr lang="en-US" sz="1400" kern="0" dirty="0">
                <a:solidFill>
                  <a:sysClr val="window" lastClr="FFFFFF"/>
                </a:solidFill>
                <a:latin typeface="+mj-lt"/>
                <a:ea typeface="MS PGothic"/>
                <a:cs typeface="MS PGothic"/>
              </a:endParaRPr>
            </a:p>
            <a:p>
              <a:pPr algn="ctr">
                <a:lnSpc>
                  <a:spcPct val="85000"/>
                </a:lnSpc>
                <a:defRPr/>
              </a:pPr>
              <a:r>
                <a:rPr lang="en-US" sz="1400" i="1" kern="0" dirty="0">
                  <a:solidFill>
                    <a:sysClr val="window" lastClr="FFFFFF"/>
                  </a:solidFill>
                  <a:latin typeface="+mj-lt"/>
                  <a:ea typeface="MS PGothic"/>
                  <a:cs typeface="MS PGothic"/>
                </a:rPr>
                <a:t>      </a:t>
              </a:r>
              <a:r>
                <a:rPr lang="en-US" sz="1400" kern="0" dirty="0">
                  <a:solidFill>
                    <a:sysClr val="window" lastClr="FFFFFF"/>
                  </a:solidFill>
                  <a:latin typeface="+mj-lt"/>
                  <a:ea typeface="MS PGothic"/>
                  <a:cs typeface="MS PGothic"/>
                </a:rPr>
                <a:t>L</a:t>
              </a:r>
              <a:r>
                <a:rPr lang="en-US" sz="1400" kern="0" dirty="0" err="1">
                  <a:solidFill>
                    <a:sysClr val="window" lastClr="FFFFFF"/>
                  </a:solidFill>
                  <a:latin typeface="+mj-lt"/>
                  <a:ea typeface="MS PGothic"/>
                  <a:cs typeface="MS PGothic"/>
                </a:rPr>
                <a:t>oading</a:t>
              </a:r>
              <a:r>
                <a:rPr lang="en-US" sz="1400" kern="0" dirty="0">
                  <a:solidFill>
                    <a:sysClr val="window" lastClr="FFFFFF"/>
                  </a:solidFill>
                  <a:latin typeface="+mj-lt"/>
                  <a:ea typeface="MS PGothic"/>
                  <a:cs typeface="MS PGothic"/>
                </a:rPr>
                <a:t/>
              </a:r>
              <a:br>
                <a:rPr lang="en-US" sz="1400" kern="0" dirty="0">
                  <a:solidFill>
                    <a:sysClr val="window" lastClr="FFFFFF"/>
                  </a:solidFill>
                  <a:latin typeface="+mj-lt"/>
                  <a:ea typeface="MS PGothic"/>
                  <a:cs typeface="MS PGothic"/>
                </a:rPr>
              </a:br>
              <a:r>
                <a:rPr lang="en-US" sz="1400" kern="0" dirty="0">
                  <a:solidFill>
                    <a:sysClr val="window" lastClr="FFFFFF"/>
                  </a:solidFill>
                  <a:latin typeface="+mj-lt"/>
                  <a:ea typeface="MS PGothic"/>
                  <a:cs typeface="MS PGothic"/>
                </a:rPr>
                <a:t>engine</a:t>
              </a:r>
            </a:p>
            <a:p>
              <a:pPr algn="ctr">
                <a:lnSpc>
                  <a:spcPct val="85000"/>
                </a:lnSpc>
                <a:defRPr/>
              </a:pPr>
              <a:endParaRPr lang="en-US" sz="1400" kern="0" dirty="0">
                <a:solidFill>
                  <a:sysClr val="window" lastClr="FFFFFF"/>
                </a:solidFill>
                <a:latin typeface="+mj-lt"/>
                <a:ea typeface="MS PGothic"/>
                <a:cs typeface="MS PGothic"/>
              </a:endParaRPr>
            </a:p>
            <a:p>
              <a:pPr algn="ctr">
                <a:lnSpc>
                  <a:spcPct val="85000"/>
                </a:lnSpc>
                <a:defRPr/>
              </a:pPr>
              <a:endParaRPr lang="en-US" sz="1400" kern="0" dirty="0">
                <a:solidFill>
                  <a:sysClr val="window" lastClr="FFFFFF"/>
                </a:solidFill>
                <a:latin typeface="+mj-lt"/>
                <a:ea typeface="MS PGothic"/>
                <a:cs typeface="MS PGothic"/>
              </a:endParaRPr>
            </a:p>
            <a:p>
              <a:pPr algn="ctr">
                <a:lnSpc>
                  <a:spcPct val="85000"/>
                </a:lnSpc>
                <a:defRPr/>
              </a:pPr>
              <a:endParaRPr lang="en-US" sz="1400" kern="0" dirty="0">
                <a:solidFill>
                  <a:sysClr val="window" lastClr="FFFFFF"/>
                </a:solidFill>
                <a:latin typeface="+mj-lt"/>
                <a:ea typeface="MS PGothic"/>
                <a:cs typeface="MS PGothic"/>
              </a:endParaRPr>
            </a:p>
            <a:p>
              <a:pPr algn="ctr">
                <a:lnSpc>
                  <a:spcPct val="85000"/>
                </a:lnSpc>
                <a:defRPr/>
              </a:pPr>
              <a:endParaRPr lang="en-US" sz="1400" kern="0" dirty="0">
                <a:solidFill>
                  <a:sysClr val="window" lastClr="FFFFFF"/>
                </a:solidFill>
                <a:latin typeface="+mj-lt"/>
                <a:ea typeface="MS PGothic"/>
                <a:cs typeface="MS PGothic"/>
              </a:endParaRPr>
            </a:p>
          </p:txBody>
        </p:sp>
        <p:sp>
          <p:nvSpPr>
            <p:cNvPr id="51" name="Text Box 205"/>
            <p:cNvSpPr txBox="1">
              <a:spLocks noChangeArrowheads="1"/>
            </p:cNvSpPr>
            <p:nvPr/>
          </p:nvSpPr>
          <p:spPr bwMode="gray">
            <a:xfrm>
              <a:off x="3742901" y="5023813"/>
              <a:ext cx="2438399" cy="796572"/>
            </a:xfrm>
            <a:prstGeom prst="rect">
              <a:avLst/>
            </a:prstGeom>
            <a:solidFill>
              <a:schemeClr val="tx2"/>
            </a:solidFill>
            <a:ln w="9525" cap="flat" cmpd="sng" algn="ctr">
              <a:solidFill>
                <a:srgbClr val="003368">
                  <a:shade val="95000"/>
                  <a:satMod val="105000"/>
                </a:srgbClr>
              </a:solidFill>
              <a:prstDash val="solid"/>
              <a:headEnd/>
              <a:tailEnd/>
            </a:ln>
            <a:effectLst/>
          </p:spPr>
          <p:txBody>
            <a:bodyPr wrap="square" lIns="0" tIns="0" rIns="0" bIns="0" anchor="ctr">
              <a:noAutofit/>
            </a:bodyPr>
            <a:lstStyle/>
            <a:p>
              <a:pPr algn="ctr">
                <a:lnSpc>
                  <a:spcPct val="85000"/>
                </a:lnSpc>
                <a:defRPr/>
              </a:pPr>
              <a:endParaRPr lang="en-US" sz="1400" kern="0" dirty="0">
                <a:solidFill>
                  <a:sysClr val="window" lastClr="FFFFFF"/>
                </a:solidFill>
                <a:latin typeface="+mj-lt"/>
                <a:ea typeface="MS PGothic"/>
                <a:cs typeface="MS PGothic"/>
              </a:endParaRPr>
            </a:p>
          </p:txBody>
        </p:sp>
        <p:sp>
          <p:nvSpPr>
            <p:cNvPr id="52" name="Text Box 191"/>
            <p:cNvSpPr txBox="1">
              <a:spLocks noChangeArrowheads="1"/>
            </p:cNvSpPr>
            <p:nvPr/>
          </p:nvSpPr>
          <p:spPr bwMode="gray">
            <a:xfrm>
              <a:off x="4629592" y="2906853"/>
              <a:ext cx="1551708" cy="1578905"/>
            </a:xfrm>
            <a:prstGeom prst="rect">
              <a:avLst/>
            </a:prstGeom>
            <a:solidFill>
              <a:schemeClr val="tx2"/>
            </a:solidFill>
            <a:ln w="9525" cap="flat" cmpd="sng" algn="ctr">
              <a:solidFill>
                <a:srgbClr val="003368">
                  <a:shade val="95000"/>
                  <a:satMod val="105000"/>
                </a:srgbClr>
              </a:solidFill>
              <a:prstDash val="solid"/>
              <a:headEnd/>
              <a:tailEnd/>
            </a:ln>
            <a:effectLst/>
          </p:spPr>
          <p:txBody>
            <a:bodyPr wrap="square" lIns="0" tIns="0" rIns="0" bIns="0" anchor="t">
              <a:noAutofit/>
            </a:bodyPr>
            <a:lstStyle/>
            <a:p>
              <a:pPr algn="ctr">
                <a:lnSpc>
                  <a:spcPct val="85000"/>
                </a:lnSpc>
                <a:defRPr/>
              </a:pPr>
              <a:endParaRPr lang="en-US" sz="1400" kern="0" dirty="0">
                <a:solidFill>
                  <a:sysClr val="window" lastClr="FFFFFF"/>
                </a:solidFill>
                <a:latin typeface="+mj-lt"/>
                <a:ea typeface="MS PGothic"/>
                <a:cs typeface="MS PGothic"/>
              </a:endParaRPr>
            </a:p>
            <a:p>
              <a:pPr algn="ctr">
                <a:lnSpc>
                  <a:spcPct val="85000"/>
                </a:lnSpc>
                <a:defRPr/>
              </a:pPr>
              <a:endParaRPr lang="en-US" sz="1400" kern="0" dirty="0">
                <a:solidFill>
                  <a:sysClr val="window" lastClr="FFFFFF"/>
                </a:solidFill>
                <a:latin typeface="+mj-lt"/>
                <a:ea typeface="MS PGothic"/>
                <a:cs typeface="MS PGothic"/>
              </a:endParaRPr>
            </a:p>
            <a:p>
              <a:pPr algn="ctr">
                <a:lnSpc>
                  <a:spcPct val="85000"/>
                </a:lnSpc>
                <a:defRPr/>
              </a:pPr>
              <a:endParaRPr lang="en-US" sz="1400" kern="0" dirty="0">
                <a:solidFill>
                  <a:sysClr val="window" lastClr="FFFFFF"/>
                </a:solidFill>
                <a:latin typeface="+mj-lt"/>
                <a:ea typeface="MS PGothic"/>
                <a:cs typeface="MS PGothic"/>
              </a:endParaRPr>
            </a:p>
            <a:p>
              <a:pPr algn="ctr">
                <a:lnSpc>
                  <a:spcPct val="85000"/>
                </a:lnSpc>
                <a:defRPr/>
              </a:pPr>
              <a:endParaRPr lang="en-US" sz="1400" kern="0" dirty="0">
                <a:solidFill>
                  <a:sysClr val="window" lastClr="FFFFFF"/>
                </a:solidFill>
                <a:latin typeface="+mj-lt"/>
                <a:ea typeface="MS PGothic"/>
                <a:cs typeface="MS PGothic"/>
              </a:endParaRPr>
            </a:p>
            <a:p>
              <a:pPr algn="ctr">
                <a:lnSpc>
                  <a:spcPct val="85000"/>
                </a:lnSpc>
                <a:defRPr/>
              </a:pPr>
              <a:endParaRPr lang="en-US" sz="1400" kern="0" dirty="0">
                <a:solidFill>
                  <a:sysClr val="window" lastClr="FFFFFF"/>
                </a:solidFill>
                <a:latin typeface="+mj-lt"/>
                <a:ea typeface="MS PGothic"/>
                <a:cs typeface="MS PGothic"/>
              </a:endParaRPr>
            </a:p>
            <a:p>
              <a:pPr algn="ctr">
                <a:lnSpc>
                  <a:spcPct val="85000"/>
                </a:lnSpc>
                <a:defRPr/>
              </a:pPr>
              <a:endParaRPr lang="en-US" sz="1400" kern="0" dirty="0">
                <a:solidFill>
                  <a:sysClr val="window" lastClr="FFFFFF"/>
                </a:solidFill>
                <a:latin typeface="+mj-lt"/>
                <a:ea typeface="MS PGothic"/>
                <a:cs typeface="MS PGothic"/>
              </a:endParaRPr>
            </a:p>
            <a:p>
              <a:pPr algn="ctr">
                <a:lnSpc>
                  <a:spcPct val="85000"/>
                </a:lnSpc>
                <a:defRPr/>
              </a:pPr>
              <a:endParaRPr lang="en-US" sz="1400" kern="0" dirty="0">
                <a:solidFill>
                  <a:sysClr val="window" lastClr="FFFFFF"/>
                </a:solidFill>
                <a:latin typeface="+mj-lt"/>
                <a:ea typeface="MS PGothic"/>
                <a:cs typeface="MS PGothic"/>
              </a:endParaRPr>
            </a:p>
          </p:txBody>
        </p:sp>
        <p:sp>
          <p:nvSpPr>
            <p:cNvPr id="53" name="Rectangle 17"/>
            <p:cNvSpPr>
              <a:spLocks noChangeArrowheads="1"/>
            </p:cNvSpPr>
            <p:nvPr/>
          </p:nvSpPr>
          <p:spPr bwMode="gray">
            <a:xfrm>
              <a:off x="4843123" y="4115255"/>
              <a:ext cx="1126600" cy="327782"/>
            </a:xfrm>
            <a:prstGeom prst="rect">
              <a:avLst/>
            </a:prstGeom>
            <a:solidFill>
              <a:schemeClr val="tx2">
                <a:lumMod val="40000"/>
                <a:lumOff val="60000"/>
              </a:schemeClr>
            </a:solidFill>
            <a:ln w="9525" cap="flat" cmpd="sng" algn="ctr">
              <a:solidFill>
                <a:schemeClr val="bg1"/>
              </a:solidFill>
              <a:prstDash val="solid"/>
              <a:headEnd/>
              <a:tailEnd/>
            </a:ln>
            <a:effectLst/>
          </p:spPr>
          <p:txBody>
            <a:bodyPr wrap="square">
              <a:spAutoFit/>
            </a:bodyPr>
            <a:lstStyle/>
            <a:p>
              <a:pPr algn="ctr">
                <a:lnSpc>
                  <a:spcPct val="85000"/>
                </a:lnSpc>
                <a:buClr>
                  <a:srgbClr val="003768"/>
                </a:buClr>
                <a:defRPr/>
              </a:pPr>
              <a:r>
                <a:rPr lang="en-US" sz="900" kern="0" dirty="0">
                  <a:solidFill>
                    <a:schemeClr val="bg1"/>
                  </a:solidFill>
                  <a:latin typeface="+mn-lt"/>
                  <a:ea typeface="MS PGothic"/>
                  <a:cs typeface="MS PGothic"/>
                </a:rPr>
                <a:t>In-database analytics</a:t>
              </a:r>
            </a:p>
          </p:txBody>
        </p:sp>
        <p:sp>
          <p:nvSpPr>
            <p:cNvPr id="54" name="Rectangle 17"/>
            <p:cNvSpPr>
              <a:spLocks noChangeArrowheads="1"/>
            </p:cNvSpPr>
            <p:nvPr/>
          </p:nvSpPr>
          <p:spPr bwMode="gray">
            <a:xfrm>
              <a:off x="4842147" y="3892117"/>
              <a:ext cx="1126600" cy="210058"/>
            </a:xfrm>
            <a:prstGeom prst="rect">
              <a:avLst/>
            </a:prstGeom>
            <a:solidFill>
              <a:schemeClr val="tx2">
                <a:lumMod val="40000"/>
                <a:lumOff val="60000"/>
              </a:schemeClr>
            </a:solidFill>
            <a:ln w="9525" cap="flat" cmpd="sng" algn="ctr">
              <a:solidFill>
                <a:schemeClr val="bg1"/>
              </a:solidFill>
              <a:prstDash val="solid"/>
              <a:headEnd/>
              <a:tailEnd/>
            </a:ln>
            <a:effectLst/>
          </p:spPr>
          <p:txBody>
            <a:bodyPr wrap="square">
              <a:spAutoFit/>
            </a:bodyPr>
            <a:lstStyle/>
            <a:p>
              <a:pPr algn="ctr">
                <a:lnSpc>
                  <a:spcPct val="85000"/>
                </a:lnSpc>
                <a:buClr>
                  <a:srgbClr val="003768"/>
                </a:buClr>
                <a:defRPr/>
              </a:pPr>
              <a:r>
                <a:rPr lang="en-US" sz="900" kern="0" dirty="0">
                  <a:solidFill>
                    <a:schemeClr val="bg1"/>
                  </a:solidFill>
                  <a:latin typeface="+mn-lt"/>
                  <a:ea typeface="MS PGothic"/>
                  <a:cs typeface="MS PGothic"/>
                </a:rPr>
                <a:t>Text search</a:t>
              </a:r>
            </a:p>
          </p:txBody>
        </p:sp>
        <p:sp>
          <p:nvSpPr>
            <p:cNvPr id="55" name="Text Box 204"/>
            <p:cNvSpPr txBox="1">
              <a:spLocks noChangeArrowheads="1"/>
            </p:cNvSpPr>
            <p:nvPr/>
          </p:nvSpPr>
          <p:spPr bwMode="gray">
            <a:xfrm>
              <a:off x="3767431" y="1691766"/>
              <a:ext cx="2438399" cy="316313"/>
            </a:xfrm>
            <a:prstGeom prst="rect">
              <a:avLst/>
            </a:prstGeom>
            <a:solidFill>
              <a:schemeClr val="tx2"/>
            </a:solidFill>
            <a:ln w="9525" cap="flat" cmpd="sng" algn="ctr">
              <a:solidFill>
                <a:srgbClr val="003368">
                  <a:shade val="95000"/>
                  <a:satMod val="105000"/>
                </a:srgbClr>
              </a:solidFill>
              <a:prstDash val="solid"/>
              <a:headEnd/>
              <a:tailEnd/>
            </a:ln>
            <a:effectLst/>
          </p:spPr>
          <p:txBody>
            <a:bodyPr wrap="square" lIns="0" tIns="0" rIns="0" bIns="0" anchor="ctr">
              <a:noAutofit/>
            </a:bodyPr>
            <a:lstStyle/>
            <a:p>
              <a:pPr algn="ctr">
                <a:lnSpc>
                  <a:spcPct val="85000"/>
                </a:lnSpc>
                <a:defRPr/>
              </a:pPr>
              <a:r>
                <a:rPr lang="en-US" sz="1400" kern="0" dirty="0">
                  <a:solidFill>
                    <a:sysClr val="window" lastClr="FFFFFF"/>
                  </a:solidFill>
                  <a:latin typeface="+mn-lt"/>
                  <a:ea typeface="MS PGothic"/>
                  <a:cs typeface="MS PGothic"/>
                </a:rPr>
                <a:t>Web-enabled analytics</a:t>
              </a:r>
            </a:p>
          </p:txBody>
        </p:sp>
        <p:sp>
          <p:nvSpPr>
            <p:cNvPr id="56" name="Rectangle 201"/>
            <p:cNvSpPr>
              <a:spLocks noChangeArrowheads="1"/>
            </p:cNvSpPr>
            <p:nvPr/>
          </p:nvSpPr>
          <p:spPr bwMode="gray">
            <a:xfrm rot="5400000">
              <a:off x="4610918" y="3635519"/>
              <a:ext cx="4128618" cy="241117"/>
            </a:xfrm>
            <a:prstGeom prst="rect">
              <a:avLst/>
            </a:prstGeom>
            <a:solidFill>
              <a:schemeClr val="tx2">
                <a:lumMod val="40000"/>
                <a:lumOff val="60000"/>
              </a:schemeClr>
            </a:solidFill>
            <a:ln w="9525" cap="flat" cmpd="sng" algn="ctr">
              <a:noFill/>
              <a:prstDash val="solid"/>
              <a:headEnd/>
              <a:tailEnd/>
            </a:ln>
            <a:effectLst/>
          </p:spPr>
          <p:txBody>
            <a:bodyPr wrap="square" lIns="0" tIns="0" rIns="0" bIns="0" anchor="ctr">
              <a:noAutofit/>
            </a:bodyPr>
            <a:lstStyle/>
            <a:p>
              <a:pPr algn="ctr">
                <a:lnSpc>
                  <a:spcPct val="85000"/>
                </a:lnSpc>
                <a:defRPr/>
              </a:pPr>
              <a:r>
                <a:rPr lang="en-US" sz="1400" kern="0" dirty="0">
                  <a:solidFill>
                    <a:schemeClr val="bg1"/>
                  </a:solidFill>
                  <a:latin typeface="+mj-lt"/>
                </a:rPr>
                <a:t>Information  lifecycle management</a:t>
              </a:r>
            </a:p>
          </p:txBody>
        </p:sp>
        <p:sp>
          <p:nvSpPr>
            <p:cNvPr id="57" name="Flowchart: Magnetic Disk 56"/>
            <p:cNvSpPr/>
            <p:nvPr/>
          </p:nvSpPr>
          <p:spPr bwMode="gray">
            <a:xfrm>
              <a:off x="3606335" y="6114213"/>
              <a:ext cx="551677" cy="333375"/>
            </a:xfrm>
            <a:prstGeom prst="flowChartMagneticDisk">
              <a:avLst/>
            </a:prstGeom>
            <a:solidFill>
              <a:schemeClr val="tx1">
                <a:lumMod val="75000"/>
                <a:lumOff val="25000"/>
              </a:schemeClr>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58" name="Flowchart: Magnetic Disk 57"/>
            <p:cNvSpPr/>
            <p:nvPr/>
          </p:nvSpPr>
          <p:spPr bwMode="gray">
            <a:xfrm>
              <a:off x="4393806" y="6114213"/>
              <a:ext cx="551677" cy="333375"/>
            </a:xfrm>
            <a:prstGeom prst="flowChartMagneticDisk">
              <a:avLst/>
            </a:prstGeom>
            <a:solidFill>
              <a:schemeClr val="tx1">
                <a:lumMod val="75000"/>
                <a:lumOff val="25000"/>
              </a:schemeClr>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61" name="Flowchart: Magnetic Disk 60"/>
            <p:cNvSpPr/>
            <p:nvPr/>
          </p:nvSpPr>
          <p:spPr bwMode="gray">
            <a:xfrm>
              <a:off x="5181277" y="6114213"/>
              <a:ext cx="551677" cy="333375"/>
            </a:xfrm>
            <a:prstGeom prst="flowChartMagneticDisk">
              <a:avLst/>
            </a:prstGeom>
            <a:solidFill>
              <a:schemeClr val="tx1">
                <a:lumMod val="75000"/>
                <a:lumOff val="25000"/>
              </a:schemeClr>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62" name="Flowchart: Magnetic Disk 61"/>
            <p:cNvSpPr/>
            <p:nvPr/>
          </p:nvSpPr>
          <p:spPr bwMode="gray">
            <a:xfrm>
              <a:off x="5968747" y="6114213"/>
              <a:ext cx="551677" cy="333375"/>
            </a:xfrm>
            <a:prstGeom prst="flowChartMagneticDisk">
              <a:avLst/>
            </a:prstGeom>
            <a:solidFill>
              <a:schemeClr val="tx1">
                <a:lumMod val="75000"/>
                <a:lumOff val="25000"/>
              </a:schemeClr>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65" name="Rectangle 17"/>
            <p:cNvSpPr>
              <a:spLocks noChangeArrowheads="1"/>
            </p:cNvSpPr>
            <p:nvPr/>
          </p:nvSpPr>
          <p:spPr bwMode="gray">
            <a:xfrm>
              <a:off x="3814054" y="5565269"/>
              <a:ext cx="2277819" cy="223138"/>
            </a:xfrm>
            <a:prstGeom prst="rect">
              <a:avLst/>
            </a:prstGeom>
            <a:solidFill>
              <a:srgbClr val="92D050"/>
            </a:solidFill>
            <a:ln w="9525" cap="flat" cmpd="sng" algn="ctr">
              <a:solidFill>
                <a:schemeClr val="bg1"/>
              </a:solidFill>
              <a:prstDash val="solid"/>
              <a:headEnd/>
              <a:tailEnd/>
            </a:ln>
            <a:effectLst/>
          </p:spPr>
          <p:txBody>
            <a:bodyPr wrap="square">
              <a:spAutoFit/>
            </a:bodyPr>
            <a:lstStyle/>
            <a:p>
              <a:pPr algn="ctr">
                <a:lnSpc>
                  <a:spcPct val="85000"/>
                </a:lnSpc>
                <a:buClr>
                  <a:srgbClr val="003768"/>
                </a:buClr>
                <a:defRPr/>
              </a:pPr>
              <a:r>
                <a:rPr lang="en-US" sz="1000" kern="0" dirty="0">
                  <a:latin typeface="+mj-lt"/>
                  <a:ea typeface="MS PGothic"/>
                  <a:cs typeface="MS PGothic"/>
                </a:rPr>
                <a:t>Low latency, write optimized store</a:t>
              </a:r>
            </a:p>
          </p:txBody>
        </p:sp>
        <p:sp>
          <p:nvSpPr>
            <p:cNvPr id="66" name="Rectangle 17"/>
            <p:cNvSpPr>
              <a:spLocks noChangeArrowheads="1"/>
            </p:cNvSpPr>
            <p:nvPr/>
          </p:nvSpPr>
          <p:spPr bwMode="gray">
            <a:xfrm>
              <a:off x="3943314" y="2377779"/>
              <a:ext cx="2004336" cy="223138"/>
            </a:xfrm>
            <a:prstGeom prst="rect">
              <a:avLst/>
            </a:prstGeom>
            <a:solidFill>
              <a:srgbClr val="92D050"/>
            </a:solidFill>
            <a:ln w="9525" cap="flat" cmpd="sng" algn="ctr">
              <a:solidFill>
                <a:schemeClr val="bg1"/>
              </a:solidFill>
              <a:prstDash val="solid"/>
              <a:headEnd/>
              <a:tailEnd/>
            </a:ln>
            <a:effectLst/>
          </p:spPr>
          <p:txBody>
            <a:bodyPr wrap="square">
              <a:spAutoFit/>
            </a:bodyPr>
            <a:lstStyle/>
            <a:p>
              <a:pPr algn="ctr">
                <a:lnSpc>
                  <a:spcPct val="85000"/>
                </a:lnSpc>
                <a:buClr>
                  <a:srgbClr val="003768"/>
                </a:buClr>
                <a:defRPr/>
              </a:pPr>
              <a:r>
                <a:rPr lang="en-US" sz="1000" kern="0" dirty="0">
                  <a:latin typeface="+mj-lt"/>
                  <a:ea typeface="MS PGothic"/>
                  <a:cs typeface="MS PGothic"/>
                </a:rPr>
                <a:t>Role-based access control</a:t>
              </a:r>
            </a:p>
          </p:txBody>
        </p:sp>
        <p:sp>
          <p:nvSpPr>
            <p:cNvPr id="67" name="TextBox 66"/>
            <p:cNvSpPr txBox="1"/>
            <p:nvPr/>
          </p:nvSpPr>
          <p:spPr>
            <a:xfrm>
              <a:off x="3814054" y="2104937"/>
              <a:ext cx="2367246" cy="215444"/>
            </a:xfrm>
            <a:prstGeom prst="rect">
              <a:avLst/>
            </a:prstGeom>
            <a:noFill/>
          </p:spPr>
          <p:txBody>
            <a:bodyPr wrap="square" lIns="0" tIns="0" rIns="0" bIns="0" rtlCol="0">
              <a:spAutoFit/>
            </a:bodyPr>
            <a:lstStyle/>
            <a:p>
              <a:pPr algn="ctr" fontAlgn="base">
                <a:spcAft>
                  <a:spcPct val="0"/>
                </a:spcAft>
                <a:buClr>
                  <a:srgbClr val="F0AB00"/>
                </a:buClr>
                <a:buSzPct val="80000"/>
              </a:pPr>
              <a:r>
                <a:rPr lang="en-US" sz="1400" kern="0" dirty="0">
                  <a:solidFill>
                    <a:schemeClr val="bg1"/>
                  </a:solidFill>
                  <a:ea typeface="Arial Unicode MS" pitchFamily="34" charset="-128"/>
                  <a:cs typeface="Arial Unicode MS" pitchFamily="34" charset="-128"/>
                </a:rPr>
                <a:t>Communications and security</a:t>
              </a:r>
            </a:p>
          </p:txBody>
        </p:sp>
        <p:sp>
          <p:nvSpPr>
            <p:cNvPr id="68" name="Rectangle 17"/>
            <p:cNvSpPr>
              <a:spLocks noChangeArrowheads="1"/>
            </p:cNvSpPr>
            <p:nvPr/>
          </p:nvSpPr>
          <p:spPr bwMode="gray">
            <a:xfrm>
              <a:off x="5088356" y="4603738"/>
              <a:ext cx="1037825" cy="353943"/>
            </a:xfrm>
            <a:prstGeom prst="rect">
              <a:avLst/>
            </a:prstGeom>
            <a:solidFill>
              <a:srgbClr val="92D050"/>
            </a:solidFill>
            <a:ln w="9525" cap="flat" cmpd="sng" algn="ctr">
              <a:solidFill>
                <a:schemeClr val="bg1"/>
              </a:solidFill>
              <a:prstDash val="solid"/>
              <a:headEnd/>
              <a:tailEnd/>
            </a:ln>
            <a:effectLst/>
          </p:spPr>
          <p:txBody>
            <a:bodyPr wrap="square">
              <a:spAutoFit/>
            </a:bodyPr>
            <a:lstStyle/>
            <a:p>
              <a:pPr algn="ctr">
                <a:lnSpc>
                  <a:spcPct val="85000"/>
                </a:lnSpc>
                <a:buClr>
                  <a:srgbClr val="003768"/>
                </a:buClr>
                <a:defRPr/>
              </a:pPr>
              <a:r>
                <a:rPr lang="en-US" sz="1000" kern="0" dirty="0">
                  <a:latin typeface="+mj-lt"/>
                  <a:ea typeface="MS PGothic"/>
                  <a:cs typeface="MS PGothic"/>
                </a:rPr>
                <a:t>N-bit and tiered indexing</a:t>
              </a:r>
            </a:p>
          </p:txBody>
        </p:sp>
        <p:sp>
          <p:nvSpPr>
            <p:cNvPr id="69" name="TextBox 68"/>
            <p:cNvSpPr txBox="1"/>
            <p:nvPr/>
          </p:nvSpPr>
          <p:spPr>
            <a:xfrm>
              <a:off x="3474648" y="4544719"/>
              <a:ext cx="1918900" cy="430887"/>
            </a:xfrm>
            <a:prstGeom prst="rect">
              <a:avLst/>
            </a:prstGeom>
            <a:noFill/>
          </p:spPr>
          <p:txBody>
            <a:bodyPr wrap="square" lIns="0" tIns="0" rIns="0" bIns="0" rtlCol="0">
              <a:spAutoFit/>
            </a:bodyPr>
            <a:lstStyle/>
            <a:p>
              <a:pPr algn="ctr" fontAlgn="base">
                <a:spcAft>
                  <a:spcPct val="0"/>
                </a:spcAft>
                <a:buClr>
                  <a:srgbClr val="F0AB00"/>
                </a:buClr>
                <a:buSzPct val="80000"/>
              </a:pPr>
              <a:r>
                <a:rPr lang="en-US" sz="1400" kern="0" dirty="0">
                  <a:solidFill>
                    <a:schemeClr val="bg1"/>
                  </a:solidFill>
                  <a:ea typeface="Arial Unicode MS" pitchFamily="34" charset="-128"/>
                  <a:cs typeface="Arial Unicode MS" pitchFamily="34" charset="-128"/>
                </a:rPr>
                <a:t>Column indexing subsystem</a:t>
              </a:r>
            </a:p>
          </p:txBody>
        </p:sp>
        <p:sp>
          <p:nvSpPr>
            <p:cNvPr id="70" name="TextBox 69"/>
            <p:cNvSpPr txBox="1"/>
            <p:nvPr/>
          </p:nvSpPr>
          <p:spPr>
            <a:xfrm>
              <a:off x="4497665" y="2906853"/>
              <a:ext cx="1918900" cy="215444"/>
            </a:xfrm>
            <a:prstGeom prst="rect">
              <a:avLst/>
            </a:prstGeom>
            <a:noFill/>
          </p:spPr>
          <p:txBody>
            <a:bodyPr wrap="square" lIns="0" tIns="0" rIns="0" bIns="0" rtlCol="0">
              <a:spAutoFit/>
            </a:bodyPr>
            <a:lstStyle/>
            <a:p>
              <a:pPr algn="ctr" fontAlgn="base">
                <a:spcAft>
                  <a:spcPct val="0"/>
                </a:spcAft>
                <a:buClr>
                  <a:srgbClr val="F0AB00"/>
                </a:buClr>
                <a:buSzPct val="80000"/>
              </a:pPr>
              <a:r>
                <a:rPr lang="en-US" sz="1400" kern="0" dirty="0">
                  <a:solidFill>
                    <a:schemeClr val="bg1"/>
                  </a:solidFill>
                  <a:ea typeface="Arial Unicode MS" pitchFamily="34" charset="-128"/>
                  <a:cs typeface="Arial Unicode MS" pitchFamily="34" charset="-128"/>
                </a:rPr>
                <a:t>Query engine</a:t>
              </a:r>
            </a:p>
          </p:txBody>
        </p:sp>
        <p:sp>
          <p:nvSpPr>
            <p:cNvPr id="71" name="TextBox 70"/>
            <p:cNvSpPr txBox="1"/>
            <p:nvPr/>
          </p:nvSpPr>
          <p:spPr>
            <a:xfrm>
              <a:off x="3665157" y="5035675"/>
              <a:ext cx="2560650" cy="215444"/>
            </a:xfrm>
            <a:prstGeom prst="rect">
              <a:avLst/>
            </a:prstGeom>
            <a:noFill/>
          </p:spPr>
          <p:txBody>
            <a:bodyPr wrap="square" lIns="0" tIns="0" rIns="0" bIns="0" rtlCol="0">
              <a:spAutoFit/>
            </a:bodyPr>
            <a:lstStyle/>
            <a:p>
              <a:pPr algn="ctr" fontAlgn="base">
                <a:spcAft>
                  <a:spcPct val="0"/>
                </a:spcAft>
                <a:buClr>
                  <a:srgbClr val="F0AB00"/>
                </a:buClr>
                <a:buSzPct val="80000"/>
              </a:pPr>
              <a:r>
                <a:rPr lang="en-US" sz="1400" i="1" kern="0" dirty="0">
                  <a:solidFill>
                    <a:schemeClr val="bg1"/>
                  </a:solidFill>
                  <a:ea typeface="Arial Unicode MS" pitchFamily="34" charset="-128"/>
                  <a:cs typeface="Arial Unicode MS" pitchFamily="34" charset="-128"/>
                </a:rPr>
                <a:t> </a:t>
              </a:r>
              <a:r>
                <a:rPr lang="en-US" sz="1400" kern="0" dirty="0">
                  <a:solidFill>
                    <a:schemeClr val="bg1"/>
                  </a:solidFill>
                  <a:ea typeface="Arial Unicode MS" pitchFamily="34" charset="-128"/>
                  <a:cs typeface="Arial Unicode MS" pitchFamily="34" charset="-128"/>
                </a:rPr>
                <a:t>Column store</a:t>
              </a:r>
            </a:p>
          </p:txBody>
        </p:sp>
        <p:sp>
          <p:nvSpPr>
            <p:cNvPr id="72" name="Rectangle 17"/>
            <p:cNvSpPr>
              <a:spLocks noChangeArrowheads="1"/>
            </p:cNvSpPr>
            <p:nvPr/>
          </p:nvSpPr>
          <p:spPr bwMode="gray">
            <a:xfrm>
              <a:off x="4720973" y="3117034"/>
              <a:ext cx="1370900" cy="223138"/>
            </a:xfrm>
            <a:prstGeom prst="rect">
              <a:avLst/>
            </a:prstGeom>
            <a:solidFill>
              <a:srgbClr val="92D050"/>
            </a:solidFill>
            <a:ln w="9525" cap="flat" cmpd="sng" algn="ctr">
              <a:solidFill>
                <a:schemeClr val="bg1"/>
              </a:solidFill>
              <a:prstDash val="solid"/>
              <a:headEnd/>
              <a:tailEnd/>
            </a:ln>
            <a:effectLst/>
          </p:spPr>
          <p:txBody>
            <a:bodyPr wrap="square">
              <a:spAutoFit/>
            </a:bodyPr>
            <a:lstStyle/>
            <a:p>
              <a:pPr algn="ctr">
                <a:lnSpc>
                  <a:spcPct val="85000"/>
                </a:lnSpc>
                <a:buClr>
                  <a:srgbClr val="003768"/>
                </a:buClr>
                <a:defRPr/>
              </a:pPr>
              <a:r>
                <a:rPr lang="en-US" sz="1000" kern="0" dirty="0">
                  <a:latin typeface="+mj-lt"/>
                  <a:ea typeface="MS PGothic"/>
                  <a:cs typeface="MS PGothic"/>
                </a:rPr>
                <a:t>Aggressive s</a:t>
              </a:r>
              <a:r>
                <a:rPr lang="en-US" sz="1000" kern="0" dirty="0" err="1">
                  <a:latin typeface="+mj-lt"/>
                  <a:ea typeface="MS PGothic"/>
                  <a:cs typeface="MS PGothic"/>
                </a:rPr>
                <a:t>cale</a:t>
              </a:r>
              <a:r>
                <a:rPr lang="en-US" sz="1000" kern="0" dirty="0">
                  <a:latin typeface="+mj-lt"/>
                  <a:ea typeface="MS PGothic"/>
                  <a:cs typeface="MS PGothic"/>
                </a:rPr>
                <a:t> out</a:t>
              </a:r>
            </a:p>
          </p:txBody>
        </p:sp>
        <p:sp>
          <p:nvSpPr>
            <p:cNvPr id="73" name="Rectangle 17"/>
            <p:cNvSpPr>
              <a:spLocks noChangeArrowheads="1"/>
            </p:cNvSpPr>
            <p:nvPr/>
          </p:nvSpPr>
          <p:spPr bwMode="gray">
            <a:xfrm>
              <a:off x="3778477" y="3715145"/>
              <a:ext cx="759070" cy="353943"/>
            </a:xfrm>
            <a:prstGeom prst="rect">
              <a:avLst/>
            </a:prstGeom>
            <a:solidFill>
              <a:srgbClr val="92D050"/>
            </a:solidFill>
            <a:ln w="9525" cap="flat" cmpd="sng" algn="ctr">
              <a:solidFill>
                <a:schemeClr val="bg1"/>
              </a:solidFill>
              <a:prstDash val="solid"/>
              <a:headEnd/>
              <a:tailEnd/>
            </a:ln>
            <a:effectLst/>
          </p:spPr>
          <p:txBody>
            <a:bodyPr wrap="square">
              <a:spAutoFit/>
            </a:bodyPr>
            <a:lstStyle/>
            <a:p>
              <a:pPr algn="ctr">
                <a:lnSpc>
                  <a:spcPct val="85000"/>
                </a:lnSpc>
                <a:buClr>
                  <a:srgbClr val="003768"/>
                </a:buClr>
                <a:defRPr/>
              </a:pPr>
              <a:r>
                <a:rPr lang="en-US" sz="1000" kern="0" dirty="0">
                  <a:latin typeface="+mj-lt"/>
                  <a:ea typeface="MS PGothic"/>
                  <a:cs typeface="MS PGothic"/>
                </a:rPr>
                <a:t>Fully</a:t>
              </a:r>
            </a:p>
            <a:p>
              <a:pPr algn="ctr">
                <a:lnSpc>
                  <a:spcPct val="85000"/>
                </a:lnSpc>
                <a:buClr>
                  <a:srgbClr val="003768"/>
                </a:buClr>
                <a:defRPr/>
              </a:pPr>
              <a:r>
                <a:rPr lang="en-US" sz="1000" kern="0" dirty="0">
                  <a:latin typeface="+mj-lt"/>
                  <a:ea typeface="MS PGothic"/>
                  <a:cs typeface="MS PGothic"/>
                </a:rPr>
                <a:t>parallel</a:t>
              </a:r>
            </a:p>
          </p:txBody>
        </p:sp>
        <p:sp>
          <p:nvSpPr>
            <p:cNvPr id="74" name="Rectangle 17"/>
            <p:cNvSpPr>
              <a:spLocks noChangeArrowheads="1"/>
            </p:cNvSpPr>
            <p:nvPr/>
          </p:nvSpPr>
          <p:spPr bwMode="gray">
            <a:xfrm rot="5400000">
              <a:off x="5810934" y="2442109"/>
              <a:ext cx="1143519" cy="275460"/>
            </a:xfrm>
            <a:prstGeom prst="rect">
              <a:avLst/>
            </a:prstGeom>
            <a:solidFill>
              <a:srgbClr val="92D050"/>
            </a:solidFill>
            <a:ln w="9525" cap="flat" cmpd="sng" algn="ctr">
              <a:solidFill>
                <a:schemeClr val="bg1"/>
              </a:solidFill>
              <a:prstDash val="solid"/>
              <a:headEnd/>
              <a:tailEnd/>
            </a:ln>
            <a:effectLst/>
          </p:spPr>
          <p:txBody>
            <a:bodyPr wrap="square">
              <a:spAutoFit/>
            </a:bodyPr>
            <a:lstStyle/>
            <a:p>
              <a:pPr algn="ctr">
                <a:lnSpc>
                  <a:spcPct val="85000"/>
                </a:lnSpc>
                <a:buClr>
                  <a:srgbClr val="003768"/>
                </a:buClr>
                <a:defRPr/>
              </a:pPr>
              <a:r>
                <a:rPr lang="en-US" sz="1400" kern="0" dirty="0">
                  <a:latin typeface="+mj-lt"/>
                  <a:ea typeface="MS PGothic"/>
                  <a:cs typeface="MS PGothic"/>
                </a:rPr>
                <a:t>Resilient</a:t>
              </a:r>
            </a:p>
          </p:txBody>
        </p:sp>
        <p:sp>
          <p:nvSpPr>
            <p:cNvPr id="75" name="Rectangle 17"/>
            <p:cNvSpPr>
              <a:spLocks noChangeArrowheads="1"/>
            </p:cNvSpPr>
            <p:nvPr/>
          </p:nvSpPr>
          <p:spPr bwMode="gray">
            <a:xfrm rot="5400000">
              <a:off x="1787782" y="3603437"/>
              <a:ext cx="3518723" cy="275460"/>
            </a:xfrm>
            <a:prstGeom prst="rect">
              <a:avLst/>
            </a:prstGeom>
            <a:solidFill>
              <a:srgbClr val="92D050"/>
            </a:solidFill>
            <a:ln w="9525" cap="flat" cmpd="sng" algn="ctr">
              <a:solidFill>
                <a:schemeClr val="bg1"/>
              </a:solidFill>
              <a:prstDash val="solid"/>
              <a:headEnd/>
              <a:tailEnd/>
            </a:ln>
            <a:effectLst/>
          </p:spPr>
          <p:txBody>
            <a:bodyPr wrap="square">
              <a:spAutoFit/>
            </a:bodyPr>
            <a:lstStyle/>
            <a:p>
              <a:pPr algn="ctr">
                <a:lnSpc>
                  <a:spcPct val="85000"/>
                </a:lnSpc>
                <a:buClr>
                  <a:srgbClr val="003768"/>
                </a:buClr>
                <a:defRPr/>
              </a:pPr>
              <a:r>
                <a:rPr lang="en-US" sz="1400" kern="0" dirty="0">
                  <a:latin typeface="+mj-lt"/>
                  <a:ea typeface="MS PGothic"/>
                  <a:cs typeface="MS PGothic"/>
                </a:rPr>
                <a:t> Web based administration and monitoring</a:t>
              </a:r>
            </a:p>
          </p:txBody>
        </p:sp>
        <p:sp>
          <p:nvSpPr>
            <p:cNvPr id="77" name="Rectangle 17"/>
            <p:cNvSpPr>
              <a:spLocks noChangeArrowheads="1"/>
            </p:cNvSpPr>
            <p:nvPr/>
          </p:nvSpPr>
          <p:spPr bwMode="gray">
            <a:xfrm>
              <a:off x="3943314" y="2600917"/>
              <a:ext cx="2004336" cy="223138"/>
            </a:xfrm>
            <a:prstGeom prst="rect">
              <a:avLst/>
            </a:prstGeom>
            <a:solidFill>
              <a:srgbClr val="92D050"/>
            </a:solidFill>
            <a:ln w="9525" cap="flat" cmpd="sng" algn="ctr">
              <a:solidFill>
                <a:schemeClr val="bg1"/>
              </a:solidFill>
              <a:prstDash val="solid"/>
              <a:headEnd/>
              <a:tailEnd/>
            </a:ln>
            <a:effectLst/>
          </p:spPr>
          <p:txBody>
            <a:bodyPr wrap="square">
              <a:spAutoFit/>
            </a:bodyPr>
            <a:lstStyle/>
            <a:p>
              <a:pPr algn="ctr">
                <a:lnSpc>
                  <a:spcPct val="85000"/>
                </a:lnSpc>
                <a:buClr>
                  <a:srgbClr val="003768"/>
                </a:buClr>
                <a:defRPr/>
              </a:pPr>
              <a:r>
                <a:rPr lang="en-US" sz="1000" kern="0" dirty="0">
                  <a:latin typeface="+mj-lt"/>
                  <a:ea typeface="MS PGothic"/>
                  <a:cs typeface="MS PGothic"/>
                </a:rPr>
                <a:t>LDAP authentication</a:t>
              </a:r>
            </a:p>
          </p:txBody>
        </p:sp>
        <p:sp>
          <p:nvSpPr>
            <p:cNvPr id="5" name="Rectangle 4"/>
            <p:cNvSpPr/>
            <p:nvPr/>
          </p:nvSpPr>
          <p:spPr bwMode="gray">
            <a:xfrm>
              <a:off x="4720973" y="3418114"/>
              <a:ext cx="1370900" cy="327515"/>
            </a:xfrm>
            <a:prstGeom prst="rect">
              <a:avLst/>
            </a:prstGeom>
            <a:solidFill>
              <a:srgbClr val="92D050"/>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 name="TextBox 3"/>
            <p:cNvSpPr txBox="1"/>
            <p:nvPr/>
          </p:nvSpPr>
          <p:spPr>
            <a:xfrm>
              <a:off x="4707748" y="3418073"/>
              <a:ext cx="1371600"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Hash partitioned tables and data affinity</a:t>
              </a:r>
            </a:p>
          </p:txBody>
        </p:sp>
        <p:sp>
          <p:nvSpPr>
            <p:cNvPr id="145" name="Rectangle 144"/>
            <p:cNvSpPr/>
            <p:nvPr/>
          </p:nvSpPr>
          <p:spPr bwMode="gray">
            <a:xfrm>
              <a:off x="3814053" y="5226783"/>
              <a:ext cx="2277819" cy="327515"/>
            </a:xfrm>
            <a:prstGeom prst="rect">
              <a:avLst/>
            </a:prstGeom>
            <a:solidFill>
              <a:srgbClr val="92D050"/>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44" name="TextBox 143"/>
            <p:cNvSpPr txBox="1"/>
            <p:nvPr/>
          </p:nvSpPr>
          <p:spPr>
            <a:xfrm>
              <a:off x="3742901" y="5236652"/>
              <a:ext cx="2465937" cy="307777"/>
            </a:xfrm>
            <a:prstGeom prst="rect">
              <a:avLst/>
            </a:prstGeom>
            <a:noFill/>
          </p:spPr>
          <p:txBody>
            <a:bodyPr wrap="square" lIns="0" tIns="0" rIns="0" bIns="0" rtlCol="0">
              <a:spAutoFit/>
            </a:bodyPr>
            <a:lstStyle/>
            <a:p>
              <a:pPr algn="ctr" fontAlgn="base">
                <a:spcAft>
                  <a:spcPct val="0"/>
                </a:spcAft>
                <a:buClr>
                  <a:srgbClr val="F0AB00"/>
                </a:buClr>
                <a:buSzPct val="80000"/>
              </a:pPr>
              <a:r>
                <a:rPr lang="en-US" sz="1000" kern="0" dirty="0">
                  <a:ea typeface="Arial Unicode MS" pitchFamily="34" charset="-128"/>
                  <a:cs typeface="Arial Unicode MS" pitchFamily="34" charset="-128"/>
                </a:rPr>
                <a:t>New Generation </a:t>
              </a:r>
            </a:p>
            <a:p>
              <a:pPr algn="ctr" fontAlgn="base">
                <a:spcAft>
                  <a:spcPct val="0"/>
                </a:spcAft>
                <a:buClr>
                  <a:srgbClr val="F0AB00"/>
                </a:buClr>
                <a:buSzPct val="80000"/>
              </a:pPr>
              <a:r>
                <a:rPr lang="en-US" sz="1000" b="1" kern="0" dirty="0">
                  <a:ea typeface="Arial Unicode MS" pitchFamily="34" charset="-128"/>
                  <a:cs typeface="Arial Unicode MS" pitchFamily="34" charset="-128"/>
                </a:rPr>
                <a:t>PETABYTE SCALE </a:t>
              </a:r>
              <a:r>
                <a:rPr lang="en-US" sz="1000" kern="0" dirty="0">
                  <a:ea typeface="Arial Unicode MS" pitchFamily="34" charset="-128"/>
                  <a:cs typeface="Arial Unicode MS" pitchFamily="34" charset="-128"/>
                </a:rPr>
                <a:t>store</a:t>
              </a:r>
            </a:p>
          </p:txBody>
        </p:sp>
      </p:grpSp>
      <p:sp>
        <p:nvSpPr>
          <p:cNvPr id="64" name="Rectangle 63"/>
          <p:cNvSpPr/>
          <p:nvPr/>
        </p:nvSpPr>
        <p:spPr bwMode="gray">
          <a:xfrm>
            <a:off x="176082" y="4423517"/>
            <a:ext cx="2585662" cy="641698"/>
          </a:xfrm>
          <a:prstGeom prst="rect">
            <a:avLst/>
          </a:prstGeom>
          <a:solidFill>
            <a:sysClr val="window" lastClr="FFFFFF"/>
          </a:solidFill>
          <a:ln w="12700" cap="flat" cmpd="sng" algn="ctr">
            <a:noFill/>
            <a:prstDash val="solid"/>
          </a:ln>
          <a:effectLst>
            <a:outerShdw blurRad="50800" dist="38100" dir="2700000" algn="tl" rotWithShape="0">
              <a:prstClr val="black">
                <a:alpha val="40000"/>
              </a:prstClr>
            </a:outerShdw>
          </a:effectLst>
        </p:spPr>
        <p:txBody>
          <a:bodyPr wrap="square" lIns="91425" tIns="45712" rIns="91425" bIns="45712" rtlCol="0" anchor="ctr">
            <a:spAutoFit/>
          </a:bodyPr>
          <a:lstStyle/>
          <a:p>
            <a:pPr>
              <a:lnSpc>
                <a:spcPct val="85000"/>
              </a:lnSpc>
              <a:defRPr/>
            </a:pPr>
            <a:r>
              <a:rPr lang="en-US" sz="1400" kern="0" dirty="0">
                <a:solidFill>
                  <a:sysClr val="windowText" lastClr="000000"/>
                </a:solidFill>
                <a:latin typeface="+mj-lt"/>
              </a:rPr>
              <a:t>New indexing technology for increased compression and fast, incremental batch loads</a:t>
            </a:r>
          </a:p>
        </p:txBody>
      </p:sp>
      <p:sp>
        <p:nvSpPr>
          <p:cNvPr id="47" name="Title 46"/>
          <p:cNvSpPr>
            <a:spLocks noGrp="1"/>
          </p:cNvSpPr>
          <p:nvPr>
            <p:ph type="title"/>
          </p:nvPr>
        </p:nvSpPr>
        <p:spPr bwMode="gray"/>
        <p:txBody>
          <a:bodyPr/>
          <a:lstStyle/>
          <a:p>
            <a:pPr lvl="0"/>
            <a:r>
              <a:rPr lang="en-US" dirty="0"/>
              <a:t>SAP Sybase </a:t>
            </a:r>
            <a:r>
              <a:rPr lang="en-US" dirty="0" smtClean="0"/>
              <a:t>IQ 16</a:t>
            </a:r>
            <a:r>
              <a:rPr lang="en-US" dirty="0"/>
              <a:t/>
            </a:r>
            <a:br>
              <a:rPr lang="en-US" dirty="0"/>
            </a:br>
            <a:r>
              <a:rPr lang="en-US" sz="2000" b="0" dirty="0"/>
              <a:t>What’s New!</a:t>
            </a:r>
          </a:p>
        </p:txBody>
      </p:sp>
      <p:sp>
        <p:nvSpPr>
          <p:cNvPr id="149" name="Rectangle 148"/>
          <p:cNvSpPr/>
          <p:nvPr/>
        </p:nvSpPr>
        <p:spPr bwMode="gray">
          <a:xfrm>
            <a:off x="269071" y="3577463"/>
            <a:ext cx="2025749" cy="458571"/>
          </a:xfrm>
          <a:prstGeom prst="rect">
            <a:avLst/>
          </a:prstGeom>
          <a:solidFill>
            <a:sysClr val="window" lastClr="FFFFFF"/>
          </a:solidFill>
          <a:ln w="12700" cap="flat" cmpd="sng" algn="ctr">
            <a:noFill/>
            <a:prstDash val="solid"/>
          </a:ln>
          <a:effectLst>
            <a:outerShdw blurRad="50800" dist="38100" dir="2700000" algn="tl" rotWithShape="0">
              <a:prstClr val="black">
                <a:alpha val="40000"/>
              </a:prstClr>
            </a:outerShdw>
          </a:effectLst>
        </p:spPr>
        <p:txBody>
          <a:bodyPr wrap="square" lIns="91425" tIns="45712" rIns="91425" bIns="45712" rtlCol="0" anchor="ctr">
            <a:spAutoFit/>
          </a:bodyPr>
          <a:lstStyle/>
          <a:p>
            <a:pPr lvl="0">
              <a:lnSpc>
                <a:spcPct val="85000"/>
              </a:lnSpc>
              <a:defRPr/>
            </a:pPr>
            <a:r>
              <a:rPr lang="en-US" sz="1400" kern="0" dirty="0">
                <a:solidFill>
                  <a:sysClr val="windowText" lastClr="000000"/>
                </a:solidFill>
                <a:latin typeface="+mj-lt"/>
              </a:rPr>
              <a:t>High performance, fully parallel bulk loading</a:t>
            </a:r>
          </a:p>
        </p:txBody>
      </p:sp>
      <p:cxnSp>
        <p:nvCxnSpPr>
          <p:cNvPr id="150" name="Straight Arrow Connector 149"/>
          <p:cNvCxnSpPr/>
          <p:nvPr/>
        </p:nvCxnSpPr>
        <p:spPr bwMode="gray">
          <a:xfrm flipH="1">
            <a:off x="6139960" y="2619376"/>
            <a:ext cx="889494" cy="113769"/>
          </a:xfrm>
          <a:prstGeom prst="straightConnector1">
            <a:avLst/>
          </a:prstGeom>
          <a:noFill/>
          <a:ln w="12700" cap="flat" cmpd="sng" algn="ctr">
            <a:solidFill>
              <a:srgbClr val="C00000"/>
            </a:solidFill>
            <a:prstDash val="solid"/>
            <a:round/>
            <a:headEnd type="none" w="med" len="med"/>
            <a:tailEnd type="oval" w="med" len="med"/>
          </a:ln>
          <a:effectLst/>
        </p:spPr>
      </p:cxnSp>
      <p:sp>
        <p:nvSpPr>
          <p:cNvPr id="155" name="Rectangle 154"/>
          <p:cNvSpPr/>
          <p:nvPr/>
        </p:nvSpPr>
        <p:spPr bwMode="gray">
          <a:xfrm>
            <a:off x="269071" y="2694685"/>
            <a:ext cx="2209800" cy="641698"/>
          </a:xfrm>
          <a:prstGeom prst="rect">
            <a:avLst/>
          </a:prstGeom>
          <a:solidFill>
            <a:sysClr val="window" lastClr="FFFFFF"/>
          </a:solidFill>
          <a:ln w="12700" cap="flat" cmpd="sng" algn="ctr">
            <a:noFill/>
            <a:prstDash val="solid"/>
          </a:ln>
          <a:effectLst>
            <a:outerShdw blurRad="50800" dist="38100" dir="2700000" algn="tl" rotWithShape="0">
              <a:prstClr val="black">
                <a:alpha val="40000"/>
              </a:prstClr>
            </a:outerShdw>
          </a:effectLst>
        </p:spPr>
        <p:txBody>
          <a:bodyPr lIns="91425" tIns="45712" rIns="91425" bIns="45712" rtlCol="0" anchor="ctr">
            <a:spAutoFit/>
          </a:bodyPr>
          <a:lstStyle/>
          <a:p>
            <a:pPr lvl="0">
              <a:lnSpc>
                <a:spcPct val="85000"/>
              </a:lnSpc>
              <a:defRPr/>
            </a:pPr>
            <a:r>
              <a:rPr lang="en-US" sz="1400" kern="0" dirty="0">
                <a:solidFill>
                  <a:sysClr val="windowText" lastClr="000000"/>
                </a:solidFill>
                <a:latin typeface="+mj-lt"/>
              </a:rPr>
              <a:t>Enterprise-grade RBAC authorization and LDAP authentication</a:t>
            </a:r>
          </a:p>
        </p:txBody>
      </p:sp>
      <p:cxnSp>
        <p:nvCxnSpPr>
          <p:cNvPr id="158" name="Straight Arrow Connector 157"/>
          <p:cNvCxnSpPr>
            <a:stCxn id="159" idx="3"/>
          </p:cNvCxnSpPr>
          <p:nvPr/>
        </p:nvCxnSpPr>
        <p:spPr bwMode="gray">
          <a:xfrm>
            <a:off x="2478871" y="2074426"/>
            <a:ext cx="615314" cy="13046"/>
          </a:xfrm>
          <a:prstGeom prst="straightConnector1">
            <a:avLst/>
          </a:prstGeom>
          <a:noFill/>
          <a:ln w="12700" cap="flat" cmpd="sng" algn="ctr">
            <a:solidFill>
              <a:srgbClr val="C00000"/>
            </a:solidFill>
            <a:prstDash val="solid"/>
            <a:round/>
            <a:headEnd type="none" w="med" len="med"/>
            <a:tailEnd type="oval" w="med" len="med"/>
          </a:ln>
          <a:effectLst/>
        </p:spPr>
      </p:cxnSp>
      <p:sp>
        <p:nvSpPr>
          <p:cNvPr id="159" name="Rectangle 158"/>
          <p:cNvSpPr/>
          <p:nvPr/>
        </p:nvSpPr>
        <p:spPr bwMode="gray">
          <a:xfrm>
            <a:off x="269071" y="1753577"/>
            <a:ext cx="2209800" cy="641698"/>
          </a:xfrm>
          <a:prstGeom prst="rect">
            <a:avLst/>
          </a:prstGeom>
          <a:solidFill>
            <a:sysClr val="window" lastClr="FFFFFF"/>
          </a:solidFill>
          <a:ln w="12700" cap="flat" cmpd="sng" algn="ctr">
            <a:noFill/>
            <a:prstDash val="solid"/>
          </a:ln>
          <a:effectLst>
            <a:outerShdw blurRad="50800" dist="38100" dir="2700000" algn="tl" rotWithShape="0">
              <a:prstClr val="black">
                <a:alpha val="40000"/>
              </a:prstClr>
            </a:outerShdw>
          </a:effectLst>
        </p:spPr>
        <p:txBody>
          <a:bodyPr lIns="91425" tIns="45712" rIns="91425" bIns="45712" rtlCol="0" anchor="ctr">
            <a:spAutoFit/>
          </a:bodyPr>
          <a:lstStyle/>
          <a:p>
            <a:pPr lvl="0">
              <a:lnSpc>
                <a:spcPct val="85000"/>
              </a:lnSpc>
              <a:defRPr/>
            </a:pPr>
            <a:r>
              <a:rPr lang="en-US" sz="1400" kern="0" dirty="0">
                <a:solidFill>
                  <a:sysClr val="windowText" lastClr="000000"/>
                </a:solidFill>
                <a:latin typeface="+mj-lt"/>
              </a:rPr>
              <a:t>Comprehensive web-based monitoring and administration</a:t>
            </a:r>
          </a:p>
        </p:txBody>
      </p:sp>
      <p:sp>
        <p:nvSpPr>
          <p:cNvPr id="162" name="Rectangle 161"/>
          <p:cNvSpPr/>
          <p:nvPr/>
        </p:nvSpPr>
        <p:spPr bwMode="gray">
          <a:xfrm>
            <a:off x="6645545" y="5540019"/>
            <a:ext cx="2316591" cy="458571"/>
          </a:xfrm>
          <a:prstGeom prst="rect">
            <a:avLst/>
          </a:prstGeom>
          <a:solidFill>
            <a:sysClr val="window" lastClr="FFFFFF"/>
          </a:solidFill>
          <a:ln w="12700" cap="flat" cmpd="sng" algn="ctr">
            <a:noFill/>
            <a:prstDash val="solid"/>
          </a:ln>
          <a:effectLst>
            <a:outerShdw blurRad="50800" dist="38100" dir="2700000" algn="tl" rotWithShape="0">
              <a:prstClr val="black">
                <a:alpha val="40000"/>
              </a:prstClr>
            </a:outerShdw>
          </a:effectLst>
        </p:spPr>
        <p:txBody>
          <a:bodyPr wrap="square" lIns="91425" tIns="45712" rIns="91425" bIns="45712" rtlCol="0" anchor="ctr">
            <a:spAutoFit/>
          </a:bodyPr>
          <a:lstStyle/>
          <a:p>
            <a:pPr>
              <a:lnSpc>
                <a:spcPct val="85000"/>
              </a:lnSpc>
              <a:defRPr/>
            </a:pPr>
            <a:r>
              <a:rPr lang="en-US" sz="1400" kern="0" dirty="0">
                <a:solidFill>
                  <a:sysClr val="windowText" lastClr="000000"/>
                </a:solidFill>
                <a:latin typeface="+mj-lt"/>
              </a:rPr>
              <a:t>Low latency, concurrent write optimized delta store</a:t>
            </a:r>
          </a:p>
        </p:txBody>
      </p:sp>
      <p:cxnSp>
        <p:nvCxnSpPr>
          <p:cNvPr id="63" name="Straight Arrow Connector 62"/>
          <p:cNvCxnSpPr>
            <a:stCxn id="155" idx="3"/>
          </p:cNvCxnSpPr>
          <p:nvPr/>
        </p:nvCxnSpPr>
        <p:spPr bwMode="gray">
          <a:xfrm flipV="1">
            <a:off x="2478871" y="2596501"/>
            <a:ext cx="1083980" cy="419033"/>
          </a:xfrm>
          <a:prstGeom prst="straightConnector1">
            <a:avLst/>
          </a:prstGeom>
          <a:noFill/>
          <a:ln w="12700" cap="flat" cmpd="sng" algn="ctr">
            <a:solidFill>
              <a:srgbClr val="C00000"/>
            </a:solidFill>
            <a:prstDash val="solid"/>
            <a:round/>
            <a:headEnd type="none" w="med" len="med"/>
            <a:tailEnd type="oval" w="med" len="med"/>
          </a:ln>
          <a:effectLst/>
        </p:spPr>
      </p:cxnSp>
      <p:cxnSp>
        <p:nvCxnSpPr>
          <p:cNvPr id="76" name="Straight Arrow Connector 75"/>
          <p:cNvCxnSpPr>
            <a:stCxn id="149" idx="3"/>
            <a:endCxn id="73" idx="1"/>
          </p:cNvCxnSpPr>
          <p:nvPr/>
        </p:nvCxnSpPr>
        <p:spPr bwMode="gray">
          <a:xfrm>
            <a:off x="2294820" y="3806749"/>
            <a:ext cx="1103193" cy="80950"/>
          </a:xfrm>
          <a:prstGeom prst="straightConnector1">
            <a:avLst/>
          </a:prstGeom>
          <a:noFill/>
          <a:ln w="12700" cap="flat" cmpd="sng" algn="ctr">
            <a:solidFill>
              <a:srgbClr val="C00000"/>
            </a:solidFill>
            <a:prstDash val="solid"/>
            <a:round/>
            <a:headEnd type="none" w="med" len="med"/>
            <a:tailEnd type="oval" w="med" len="med"/>
          </a:ln>
          <a:effectLst/>
        </p:spPr>
      </p:cxnSp>
      <p:cxnSp>
        <p:nvCxnSpPr>
          <p:cNvPr id="78" name="Straight Arrow Connector 77"/>
          <p:cNvCxnSpPr>
            <a:stCxn id="64" idx="3"/>
          </p:cNvCxnSpPr>
          <p:nvPr/>
        </p:nvCxnSpPr>
        <p:spPr bwMode="gray">
          <a:xfrm>
            <a:off x="2761744" y="4744366"/>
            <a:ext cx="1946148" cy="31925"/>
          </a:xfrm>
          <a:prstGeom prst="straightConnector1">
            <a:avLst/>
          </a:prstGeom>
          <a:noFill/>
          <a:ln w="12700" cap="flat" cmpd="sng" algn="ctr">
            <a:solidFill>
              <a:srgbClr val="C00000"/>
            </a:solidFill>
            <a:prstDash val="solid"/>
            <a:round/>
            <a:headEnd type="none" w="med" len="med"/>
            <a:tailEnd type="oval" w="med" len="med"/>
          </a:ln>
          <a:effectLst/>
        </p:spPr>
      </p:cxnSp>
      <p:sp>
        <p:nvSpPr>
          <p:cNvPr id="79" name="Rectangle 78"/>
          <p:cNvSpPr/>
          <p:nvPr/>
        </p:nvSpPr>
        <p:spPr bwMode="gray">
          <a:xfrm>
            <a:off x="177046" y="5351571"/>
            <a:ext cx="2209800" cy="641698"/>
          </a:xfrm>
          <a:prstGeom prst="rect">
            <a:avLst/>
          </a:prstGeom>
          <a:solidFill>
            <a:sysClr val="window" lastClr="FFFFFF"/>
          </a:solidFill>
          <a:ln w="12700" cap="flat" cmpd="sng" algn="ctr">
            <a:noFill/>
            <a:prstDash val="solid"/>
          </a:ln>
          <a:effectLst>
            <a:outerShdw blurRad="50800" dist="38100" dir="2700000" algn="tl" rotWithShape="0">
              <a:prstClr val="black">
                <a:alpha val="40000"/>
              </a:prstClr>
            </a:outerShdw>
          </a:effectLst>
        </p:spPr>
        <p:txBody>
          <a:bodyPr lIns="91425" tIns="45712" rIns="91425" bIns="45712" rtlCol="0" anchor="ctr">
            <a:spAutoFit/>
          </a:bodyPr>
          <a:lstStyle/>
          <a:p>
            <a:pPr>
              <a:lnSpc>
                <a:spcPct val="85000"/>
              </a:lnSpc>
              <a:defRPr/>
            </a:pPr>
            <a:r>
              <a:rPr lang="en-US" sz="1400" kern="0" dirty="0">
                <a:solidFill>
                  <a:sysClr val="windowText" lastClr="000000"/>
                </a:solidFill>
                <a:latin typeface="+mj-lt"/>
              </a:rPr>
              <a:t>Re-engineered column store for extreme data volumes</a:t>
            </a:r>
          </a:p>
        </p:txBody>
      </p:sp>
      <p:cxnSp>
        <p:nvCxnSpPr>
          <p:cNvPr id="80" name="Straight Arrow Connector 79"/>
          <p:cNvCxnSpPr>
            <a:stCxn id="79" idx="3"/>
          </p:cNvCxnSpPr>
          <p:nvPr/>
        </p:nvCxnSpPr>
        <p:spPr bwMode="gray">
          <a:xfrm flipV="1">
            <a:off x="2386846" y="5386123"/>
            <a:ext cx="1114863" cy="286297"/>
          </a:xfrm>
          <a:prstGeom prst="straightConnector1">
            <a:avLst/>
          </a:prstGeom>
          <a:noFill/>
          <a:ln w="12700" cap="flat" cmpd="sng" algn="ctr">
            <a:solidFill>
              <a:srgbClr val="C00000"/>
            </a:solidFill>
            <a:prstDash val="solid"/>
            <a:round/>
            <a:headEnd type="none" w="med" len="med"/>
            <a:tailEnd type="oval" w="med" len="med"/>
          </a:ln>
          <a:effectLst/>
        </p:spPr>
      </p:cxnSp>
      <p:cxnSp>
        <p:nvCxnSpPr>
          <p:cNvPr id="81" name="Straight Arrow Connector 80"/>
          <p:cNvCxnSpPr>
            <a:stCxn id="94" idx="1"/>
            <a:endCxn id="5" idx="3"/>
          </p:cNvCxnSpPr>
          <p:nvPr/>
        </p:nvCxnSpPr>
        <p:spPr bwMode="gray">
          <a:xfrm flipH="1" flipV="1">
            <a:off x="5711409" y="3577454"/>
            <a:ext cx="934136" cy="1166912"/>
          </a:xfrm>
          <a:prstGeom prst="straightConnector1">
            <a:avLst/>
          </a:prstGeom>
          <a:noFill/>
          <a:ln w="12700" cap="flat" cmpd="sng" algn="ctr">
            <a:solidFill>
              <a:srgbClr val="C00000"/>
            </a:solidFill>
            <a:prstDash val="solid"/>
            <a:round/>
            <a:headEnd type="none" w="med" len="med"/>
            <a:tailEnd type="oval" w="med" len="med"/>
          </a:ln>
          <a:effectLst/>
        </p:spPr>
      </p:cxnSp>
      <p:sp>
        <p:nvSpPr>
          <p:cNvPr id="92" name="Rectangle 91"/>
          <p:cNvSpPr/>
          <p:nvPr/>
        </p:nvSpPr>
        <p:spPr bwMode="gray">
          <a:xfrm>
            <a:off x="6752336" y="2056215"/>
            <a:ext cx="2255409" cy="824825"/>
          </a:xfrm>
          <a:prstGeom prst="rect">
            <a:avLst/>
          </a:prstGeom>
          <a:solidFill>
            <a:sysClr val="window" lastClr="FFFFFF"/>
          </a:solidFill>
          <a:ln w="12700" cap="flat" cmpd="sng" algn="ctr">
            <a:noFill/>
            <a:prstDash val="solid"/>
          </a:ln>
          <a:effectLst>
            <a:outerShdw blurRad="50800" dist="38100" dir="2700000" algn="tl" rotWithShape="0">
              <a:prstClr val="black">
                <a:alpha val="40000"/>
              </a:prstClr>
            </a:outerShdw>
          </a:effectLst>
        </p:spPr>
        <p:txBody>
          <a:bodyPr wrap="square" lIns="91425" tIns="45712" rIns="91425" bIns="45712" rtlCol="0" anchor="ctr">
            <a:spAutoFit/>
          </a:bodyPr>
          <a:lstStyle/>
          <a:p>
            <a:pPr lvl="0">
              <a:lnSpc>
                <a:spcPct val="85000"/>
              </a:lnSpc>
              <a:defRPr/>
            </a:pPr>
            <a:r>
              <a:rPr lang="en-US" sz="1400" kern="0" dirty="0">
                <a:solidFill>
                  <a:sysClr val="windowText" lastClr="000000"/>
                </a:solidFill>
                <a:latin typeface="+mj-lt"/>
              </a:rPr>
              <a:t>Resilient Multiplex grid withstands network interrupts and server failures</a:t>
            </a:r>
          </a:p>
        </p:txBody>
      </p:sp>
      <p:sp>
        <p:nvSpPr>
          <p:cNvPr id="93" name="Rectangle 92"/>
          <p:cNvSpPr/>
          <p:nvPr/>
        </p:nvSpPr>
        <p:spPr bwMode="gray">
          <a:xfrm>
            <a:off x="6752336" y="3348168"/>
            <a:ext cx="2209800" cy="458571"/>
          </a:xfrm>
          <a:prstGeom prst="rect">
            <a:avLst/>
          </a:prstGeom>
          <a:solidFill>
            <a:sysClr val="window" lastClr="FFFFFF"/>
          </a:solidFill>
          <a:ln w="12700" cap="flat" cmpd="sng" algn="ctr">
            <a:noFill/>
            <a:prstDash val="solid"/>
          </a:ln>
          <a:effectLst>
            <a:outerShdw blurRad="50800" dist="38100" dir="2700000" algn="tl" rotWithShape="0">
              <a:prstClr val="black">
                <a:alpha val="40000"/>
              </a:prstClr>
            </a:outerShdw>
          </a:effectLst>
        </p:spPr>
        <p:txBody>
          <a:bodyPr lIns="91425" tIns="45712" rIns="91425" bIns="45712" rtlCol="0" anchor="ctr">
            <a:spAutoFit/>
          </a:bodyPr>
          <a:lstStyle/>
          <a:p>
            <a:pPr>
              <a:lnSpc>
                <a:spcPct val="85000"/>
              </a:lnSpc>
              <a:defRPr/>
            </a:pPr>
            <a:r>
              <a:rPr lang="en-US" sz="1400" kern="0" dirty="0">
                <a:solidFill>
                  <a:sysClr val="windowText" lastClr="000000"/>
                </a:solidFill>
                <a:latin typeface="+mj-lt"/>
              </a:rPr>
              <a:t>Aggressively scaled out query engine</a:t>
            </a:r>
          </a:p>
        </p:txBody>
      </p:sp>
      <p:sp>
        <p:nvSpPr>
          <p:cNvPr id="94" name="Rectangle 93"/>
          <p:cNvSpPr/>
          <p:nvPr/>
        </p:nvSpPr>
        <p:spPr bwMode="gray">
          <a:xfrm>
            <a:off x="6645545" y="4240390"/>
            <a:ext cx="2362200" cy="1007952"/>
          </a:xfrm>
          <a:prstGeom prst="rect">
            <a:avLst/>
          </a:prstGeom>
          <a:solidFill>
            <a:sysClr val="window" lastClr="FFFFFF"/>
          </a:solidFill>
          <a:ln w="12700" cap="flat" cmpd="sng" algn="ctr">
            <a:noFill/>
            <a:prstDash val="solid"/>
          </a:ln>
          <a:effectLst>
            <a:outerShdw blurRad="50800" dist="38100" dir="2700000" algn="tl" rotWithShape="0">
              <a:prstClr val="black">
                <a:alpha val="40000"/>
              </a:prstClr>
            </a:outerShdw>
          </a:effectLst>
        </p:spPr>
        <p:txBody>
          <a:bodyPr wrap="square" lIns="91425" tIns="45712" rIns="91425" bIns="45712" rtlCol="0" anchor="ctr">
            <a:spAutoFit/>
          </a:bodyPr>
          <a:lstStyle/>
          <a:p>
            <a:pPr>
              <a:lnSpc>
                <a:spcPct val="85000"/>
              </a:lnSpc>
              <a:defRPr/>
            </a:pPr>
            <a:r>
              <a:rPr lang="en-US" sz="1400" kern="0" dirty="0">
                <a:solidFill>
                  <a:sysClr val="windowText" lastClr="000000"/>
                </a:solidFill>
                <a:latin typeface="+mj-lt"/>
              </a:rPr>
              <a:t>Intelligent query engine with data affinity for “shared nothing” performance on a flexible “shared everything” architecture</a:t>
            </a:r>
          </a:p>
        </p:txBody>
      </p:sp>
      <p:cxnSp>
        <p:nvCxnSpPr>
          <p:cNvPr id="97" name="Straight Arrow Connector 96"/>
          <p:cNvCxnSpPr>
            <a:stCxn id="162" idx="1"/>
            <a:endCxn id="65" idx="3"/>
          </p:cNvCxnSpPr>
          <p:nvPr/>
        </p:nvCxnSpPr>
        <p:spPr bwMode="gray">
          <a:xfrm flipH="1" flipV="1">
            <a:off x="5711409" y="5672420"/>
            <a:ext cx="934136" cy="96885"/>
          </a:xfrm>
          <a:prstGeom prst="straightConnector1">
            <a:avLst/>
          </a:prstGeom>
          <a:noFill/>
          <a:ln w="12700" cap="flat" cmpd="sng" algn="ctr">
            <a:solidFill>
              <a:srgbClr val="C00000"/>
            </a:solidFill>
            <a:prstDash val="solid"/>
            <a:round/>
            <a:headEnd type="none" w="med" len="med"/>
            <a:tailEnd type="oval" w="med" len="med"/>
          </a:ln>
          <a:effectLst/>
        </p:spPr>
      </p:cxnSp>
      <p:cxnSp>
        <p:nvCxnSpPr>
          <p:cNvPr id="100" name="Straight Arrow Connector 99"/>
          <p:cNvCxnSpPr>
            <a:stCxn id="93" idx="1"/>
            <a:endCxn id="72" idx="3"/>
          </p:cNvCxnSpPr>
          <p:nvPr/>
        </p:nvCxnSpPr>
        <p:spPr bwMode="gray">
          <a:xfrm flipH="1" flipV="1">
            <a:off x="5711409" y="3224185"/>
            <a:ext cx="1040927" cy="353269"/>
          </a:xfrm>
          <a:prstGeom prst="straightConnector1">
            <a:avLst/>
          </a:prstGeom>
          <a:noFill/>
          <a:ln w="12700" cap="flat" cmpd="sng" algn="ctr">
            <a:solidFill>
              <a:srgbClr val="C00000"/>
            </a:solidFill>
            <a:prstDash val="solid"/>
            <a:round/>
            <a:headEnd type="none" w="med" len="med"/>
            <a:tailEnd type="oval" w="med" len="med"/>
          </a:ln>
          <a:effectLst/>
        </p:spPr>
      </p:cxnSp>
    </p:spTree>
    <p:extLst>
      <p:ext uri="{BB962C8B-B14F-4D97-AF65-F5344CB8AC3E}">
        <p14:creationId xmlns:p14="http://schemas.microsoft.com/office/powerpoint/2010/main" val="700669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4000" y="2444400"/>
            <a:ext cx="8724750" cy="738664"/>
          </a:xfrm>
        </p:spPr>
        <p:txBody>
          <a:bodyPr/>
          <a:lstStyle/>
          <a:p>
            <a:r>
              <a:rPr lang="en-US" sz="4400" dirty="0" smtClean="0"/>
              <a:t>SAP Sybase IQ Roadmap</a:t>
            </a:r>
            <a:endParaRPr lang="en-US" sz="4400"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l="10" r="10"/>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02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Disclaimer</a:t>
            </a:r>
            <a:endParaRPr lang="en-US" dirty="0"/>
          </a:p>
        </p:txBody>
      </p:sp>
      <p:sp>
        <p:nvSpPr>
          <p:cNvPr id="6" name="Text Placeholder 5"/>
          <p:cNvSpPr>
            <a:spLocks noGrp="1"/>
          </p:cNvSpPr>
          <p:nvPr>
            <p:ph type="body" sz="quarter" idx="10"/>
          </p:nvPr>
        </p:nvSpPr>
        <p:spPr>
          <a:xfrm>
            <a:off x="242824" y="1690297"/>
            <a:ext cx="8657162" cy="4391595"/>
          </a:xfrm>
        </p:spPr>
        <p:txBody>
          <a:bodyPr/>
          <a:lstStyle/>
          <a:p>
            <a:r>
              <a:rPr lang="en-US" b="0" dirty="0"/>
              <a:t>This presentation outlines our general product direction and should not be relied on in making a purchase decision. This presentation is not subject to your license agreement or any other agreement with SAP. SAP has no obligation to pursue any course of business outlined in this presentation or to develop or release any functionality mentioned in this presentation. This presentation and SAP's strategy and possible future developments are subject to change and may be changed by SAP at any time for any reason without notice. This document is provided without a warranty of any kind, either express or implied, including but not limited to, the implied </a:t>
            </a:r>
            <a:r>
              <a:rPr lang="en-US" b="0" dirty="0" smtClean="0"/>
              <a:t>warranties </a:t>
            </a:r>
            <a:r>
              <a:rPr lang="en-US" b="0" dirty="0"/>
              <a:t>of merchantability, fitness for a particular purpose, or non-infringement. SAP assumes no responsibility for errors or omissions in this document, except if such damages were caused by SAP intentionally or grossly negligent.</a:t>
            </a:r>
          </a:p>
        </p:txBody>
      </p:sp>
    </p:spTree>
    <p:extLst>
      <p:ext uri="{BB962C8B-B14F-4D97-AF65-F5344CB8AC3E}">
        <p14:creationId xmlns:p14="http://schemas.microsoft.com/office/powerpoint/2010/main" val="454405259"/>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31080" y="6338400"/>
            <a:ext cx="3985593" cy="180000"/>
          </a:xfrm>
          <a:prstGeom prst="rect">
            <a:avLst/>
          </a:prstGeom>
          <a:noFill/>
          <a:ln w="6350" cmpd="thickThin">
            <a:noFill/>
          </a:ln>
          <a:effectLst/>
        </p:spPr>
        <p:txBody>
          <a:bodyPr wrap="square" lIns="35994" tIns="45712" rIns="0" bIns="45712" rtlCol="0" anchor="ctr" anchorCtr="0">
            <a:noAutofit/>
          </a:bodyPr>
          <a:lstStyle/>
          <a:p>
            <a:pPr marL="157136" indent="-157136" algn="r" fontAlgn="base">
              <a:spcBef>
                <a:spcPct val="50000"/>
              </a:spcBef>
              <a:spcAft>
                <a:spcPct val="0"/>
              </a:spcAft>
              <a:buClr>
                <a:srgbClr val="F0AB00"/>
              </a:buClr>
              <a:buSzPct val="80000"/>
            </a:pPr>
            <a:r>
              <a:rPr lang="en-CA" sz="800" b="1" kern="0" dirty="0">
                <a:solidFill>
                  <a:srgbClr val="000000"/>
                </a:solidFill>
                <a:ea typeface="Arial Unicode MS" pitchFamily="34" charset="-128"/>
                <a:cs typeface="Arial Unicode MS" pitchFamily="34" charset="-128"/>
              </a:rPr>
              <a:t>This is the current state of planning and may be changed by SAP at any time.</a:t>
            </a:r>
            <a:endParaRPr lang="en-US" sz="800" b="1" kern="0" dirty="0">
              <a:solidFill>
                <a:srgbClr val="000000"/>
              </a:solidFill>
              <a:ea typeface="Arial Unicode MS" pitchFamily="34" charset="-128"/>
              <a:cs typeface="Arial Unicode MS" pitchFamily="34" charset="-128"/>
            </a:endParaRPr>
          </a:p>
        </p:txBody>
      </p:sp>
      <p:sp>
        <p:nvSpPr>
          <p:cNvPr id="7" name="TextBox 6"/>
          <p:cNvSpPr txBox="1"/>
          <p:nvPr/>
        </p:nvSpPr>
        <p:spPr>
          <a:xfrm>
            <a:off x="333956" y="6149171"/>
            <a:ext cx="2440776"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(Release 16 – Q1 2013)</a:t>
            </a:r>
          </a:p>
        </p:txBody>
      </p:sp>
      <p:sp>
        <p:nvSpPr>
          <p:cNvPr id="9" name="Title 2"/>
          <p:cNvSpPr>
            <a:spLocks noGrp="1"/>
          </p:cNvSpPr>
          <p:nvPr>
            <p:ph type="title"/>
          </p:nvPr>
        </p:nvSpPr>
        <p:spPr>
          <a:xfrm>
            <a:off x="324000" y="324000"/>
            <a:ext cx="8496000" cy="756000"/>
          </a:xfrm>
        </p:spPr>
        <p:txBody>
          <a:bodyPr/>
          <a:lstStyle/>
          <a:p>
            <a:r>
              <a:rPr lang="en-US" dirty="0" smtClean="0"/>
              <a:t>SAP Sybase IQ</a:t>
            </a:r>
            <a:br>
              <a:rPr lang="en-US" dirty="0" smtClean="0"/>
            </a:br>
            <a:r>
              <a:rPr lang="en-US" sz="2000" b="0" dirty="0"/>
              <a:t>Product road map overview – key themes and capabilities</a:t>
            </a:r>
            <a:endParaRPr lang="de-DE" sz="2000" b="0" dirty="0"/>
          </a:p>
        </p:txBody>
      </p:sp>
      <p:sp>
        <p:nvSpPr>
          <p:cNvPr id="20" name="Text Placeholder 13"/>
          <p:cNvSpPr>
            <a:spLocks noGrp="1"/>
          </p:cNvSpPr>
          <p:nvPr>
            <p:ph type="body" sz="quarter" idx="12"/>
          </p:nvPr>
        </p:nvSpPr>
        <p:spPr>
          <a:xfrm>
            <a:off x="68949" y="1400802"/>
            <a:ext cx="2705782" cy="3851696"/>
          </a:xfrm>
        </p:spPr>
        <p:txBody>
          <a:bodyPr/>
          <a:lstStyle/>
          <a:p>
            <a:r>
              <a:rPr lang="en-US" b="1" strike="sngStrike" dirty="0"/>
              <a:t> </a:t>
            </a:r>
            <a:endParaRPr lang="en-US" strike="sngStrike" dirty="0"/>
          </a:p>
          <a:p>
            <a:pPr marL="89985" lvl="1" indent="0" fontAlgn="base">
              <a:spcBef>
                <a:spcPct val="0"/>
              </a:spcBef>
              <a:spcAft>
                <a:spcPct val="0"/>
              </a:spcAft>
              <a:buNone/>
            </a:pPr>
            <a:r>
              <a:rPr lang="en-US" sz="1400" b="1" dirty="0"/>
              <a:t>XLDB Analytics and EDW Platform</a:t>
            </a:r>
            <a:endParaRPr lang="en-US" dirty="0" smtClean="0">
              <a:cs typeface="Arial"/>
            </a:endParaRPr>
          </a:p>
          <a:p>
            <a:pPr lvl="1">
              <a:spcBef>
                <a:spcPts val="600"/>
              </a:spcBef>
            </a:pPr>
            <a:r>
              <a:rPr lang="en-US" dirty="0" smtClean="0">
                <a:cs typeface="Arial"/>
              </a:rPr>
              <a:t>Next generation column store</a:t>
            </a:r>
          </a:p>
          <a:p>
            <a:pPr lvl="1">
              <a:spcBef>
                <a:spcPts val="600"/>
              </a:spcBef>
            </a:pPr>
            <a:r>
              <a:rPr lang="en-US" dirty="0" smtClean="0">
                <a:cs typeface="Arial"/>
              </a:rPr>
              <a:t>High performance parallel data loading</a:t>
            </a:r>
          </a:p>
          <a:p>
            <a:pPr lvl="1">
              <a:spcBef>
                <a:spcPts val="600"/>
              </a:spcBef>
            </a:pPr>
            <a:r>
              <a:rPr lang="en-US" dirty="0" smtClean="0">
                <a:cs typeface="Arial"/>
              </a:rPr>
              <a:t>Aggressive query distribution with data affinity</a:t>
            </a:r>
          </a:p>
          <a:p>
            <a:pPr lvl="1">
              <a:spcBef>
                <a:spcPts val="600"/>
              </a:spcBef>
            </a:pPr>
            <a:r>
              <a:rPr lang="en-US" dirty="0" smtClean="0">
                <a:cs typeface="Arial"/>
              </a:rPr>
              <a:t>Continuous, concurrent loads into in-memory RLV (Row Level Versioned) delta store</a:t>
            </a:r>
            <a:endParaRPr lang="en-US" dirty="0">
              <a:cs typeface="Arial"/>
            </a:endParaRPr>
          </a:p>
          <a:p>
            <a:pPr lvl="1">
              <a:spcBef>
                <a:spcPts val="800"/>
              </a:spcBef>
              <a:spcAft>
                <a:spcPts val="0"/>
              </a:spcAft>
            </a:pPr>
            <a:r>
              <a:rPr lang="en-US" dirty="0" smtClean="0">
                <a:cs typeface="Arial"/>
              </a:rPr>
              <a:t>LDAP authentication and RBAC (Role Based Access Control) authorization</a:t>
            </a:r>
          </a:p>
          <a:p>
            <a:pPr lvl="1">
              <a:spcBef>
                <a:spcPts val="800"/>
              </a:spcBef>
              <a:spcAft>
                <a:spcPts val="0"/>
              </a:spcAft>
            </a:pPr>
            <a:r>
              <a:rPr lang="en-US" dirty="0" smtClean="0">
                <a:cs typeface="Arial"/>
              </a:rPr>
              <a:t>Web-based administration and monitoring</a:t>
            </a:r>
          </a:p>
          <a:p>
            <a:pPr lvl="1">
              <a:spcBef>
                <a:spcPts val="800"/>
              </a:spcBef>
              <a:spcAft>
                <a:spcPts val="0"/>
              </a:spcAft>
            </a:pPr>
            <a:r>
              <a:rPr lang="en-US" dirty="0" smtClean="0">
                <a:cs typeface="Arial"/>
              </a:rPr>
              <a:t>SQL code optimizations in SAP </a:t>
            </a:r>
            <a:r>
              <a:rPr lang="en-US" dirty="0" err="1" smtClean="0">
                <a:cs typeface="Arial"/>
              </a:rPr>
              <a:t>BusinessObjects</a:t>
            </a:r>
            <a:r>
              <a:rPr lang="en-US" dirty="0" smtClean="0">
                <a:cs typeface="Arial"/>
              </a:rPr>
              <a:t> BI and EIM platform</a:t>
            </a:r>
            <a:endParaRPr lang="en-US" dirty="0">
              <a:cs typeface="Arial"/>
            </a:endParaRPr>
          </a:p>
        </p:txBody>
      </p:sp>
      <p:sp>
        <p:nvSpPr>
          <p:cNvPr id="13" name="Text Placeholder 14"/>
          <p:cNvSpPr>
            <a:spLocks noGrp="1"/>
          </p:cNvSpPr>
          <p:nvPr>
            <p:ph type="body" sz="quarter" idx="13"/>
          </p:nvPr>
        </p:nvSpPr>
        <p:spPr>
          <a:xfrm>
            <a:off x="3015535" y="1395875"/>
            <a:ext cx="2755678" cy="4039570"/>
          </a:xfrm>
        </p:spPr>
        <p:txBody>
          <a:bodyPr/>
          <a:lstStyle/>
          <a:p>
            <a:r>
              <a:rPr lang="en-US" b="1" strike="sngStrike" dirty="0" smtClean="0"/>
              <a:t> </a:t>
            </a:r>
          </a:p>
          <a:p>
            <a:pPr marL="89985" lvl="1" indent="0">
              <a:buNone/>
            </a:pPr>
            <a:r>
              <a:rPr lang="en-US" sz="1400" b="1" dirty="0"/>
              <a:t>Autonomic XLDB Analytics and EDW Platform</a:t>
            </a:r>
          </a:p>
          <a:p>
            <a:pPr lvl="1">
              <a:spcBef>
                <a:spcPts val="600"/>
              </a:spcBef>
            </a:pPr>
            <a:r>
              <a:rPr lang="en-US" dirty="0" smtClean="0">
                <a:cs typeface="Arial"/>
              </a:rPr>
              <a:t>Security enhancements</a:t>
            </a:r>
          </a:p>
          <a:p>
            <a:pPr lvl="1">
              <a:spcBef>
                <a:spcPts val="600"/>
              </a:spcBef>
            </a:pPr>
            <a:r>
              <a:rPr lang="en-US" dirty="0" smtClean="0">
                <a:cs typeface="Arial"/>
              </a:rPr>
              <a:t>More granular monitoring statistics</a:t>
            </a:r>
          </a:p>
          <a:p>
            <a:pPr lvl="1">
              <a:spcBef>
                <a:spcPts val="600"/>
              </a:spcBef>
            </a:pPr>
            <a:r>
              <a:rPr lang="en-US" dirty="0" smtClean="0">
                <a:cs typeface="Arial"/>
              </a:rPr>
              <a:t>Query scale out improvements</a:t>
            </a:r>
          </a:p>
          <a:p>
            <a:pPr lvl="1">
              <a:spcBef>
                <a:spcPts val="600"/>
              </a:spcBef>
            </a:pPr>
            <a:r>
              <a:rPr lang="en-US" dirty="0" smtClean="0">
                <a:cs typeface="Arial"/>
              </a:rPr>
              <a:t>Automatic coordinator failover for HA</a:t>
            </a:r>
            <a:endParaRPr lang="en-US" dirty="0"/>
          </a:p>
          <a:p>
            <a:pPr lvl="1">
              <a:spcBef>
                <a:spcPts val="600"/>
              </a:spcBef>
            </a:pPr>
            <a:r>
              <a:rPr lang="en-US" dirty="0" smtClean="0"/>
              <a:t>Elastic, distributed load processing</a:t>
            </a:r>
          </a:p>
          <a:p>
            <a:pPr lvl="1">
              <a:spcBef>
                <a:spcPts val="600"/>
              </a:spcBef>
            </a:pPr>
            <a:r>
              <a:rPr lang="en-US" dirty="0" smtClean="0"/>
              <a:t>In-memory RLV delta store scale out extensions</a:t>
            </a:r>
          </a:p>
          <a:p>
            <a:pPr lvl="1">
              <a:spcBef>
                <a:spcPts val="600"/>
              </a:spcBef>
            </a:pPr>
            <a:r>
              <a:rPr lang="en-US" dirty="0" smtClean="0">
                <a:cs typeface="Arial"/>
              </a:rPr>
              <a:t>High </a:t>
            </a:r>
            <a:r>
              <a:rPr lang="en-US" dirty="0">
                <a:cs typeface="Arial"/>
              </a:rPr>
              <a:t>speed data transfer and </a:t>
            </a:r>
            <a:r>
              <a:rPr lang="en-US" dirty="0" smtClean="0">
                <a:cs typeface="Arial"/>
              </a:rPr>
              <a:t>federation with HANA</a:t>
            </a:r>
          </a:p>
          <a:p>
            <a:pPr lvl="1">
              <a:spcBef>
                <a:spcPts val="600"/>
              </a:spcBef>
            </a:pPr>
            <a:r>
              <a:rPr lang="en-US" dirty="0" smtClean="0">
                <a:cs typeface="Arial"/>
              </a:rPr>
              <a:t>Enhanced unstructured data indexing</a:t>
            </a:r>
          </a:p>
          <a:p>
            <a:pPr lvl="1">
              <a:spcBef>
                <a:spcPts val="600"/>
              </a:spcBef>
            </a:pPr>
            <a:endParaRPr lang="en-US" dirty="0"/>
          </a:p>
        </p:txBody>
      </p:sp>
      <p:sp>
        <p:nvSpPr>
          <p:cNvPr id="8" name="Text Placeholder 14"/>
          <p:cNvSpPr>
            <a:spLocks noGrp="1"/>
          </p:cNvSpPr>
          <p:nvPr>
            <p:ph type="body" sz="quarter" idx="13"/>
          </p:nvPr>
        </p:nvSpPr>
        <p:spPr>
          <a:xfrm>
            <a:off x="5851174" y="1383383"/>
            <a:ext cx="2731702" cy="3868746"/>
          </a:xfrm>
        </p:spPr>
        <p:txBody>
          <a:bodyPr/>
          <a:lstStyle/>
          <a:p>
            <a:r>
              <a:rPr lang="en-US" b="1" strike="sngStrike" dirty="0" smtClean="0"/>
              <a:t> </a:t>
            </a:r>
          </a:p>
          <a:p>
            <a:pPr marL="89985" lvl="1" indent="0">
              <a:buNone/>
            </a:pPr>
            <a:r>
              <a:rPr lang="en-US" sz="1400" b="1" dirty="0"/>
              <a:t>Enhanced Autonomic XLDB Analytics and EDW Platform</a:t>
            </a:r>
          </a:p>
          <a:p>
            <a:pPr lvl="1">
              <a:spcBef>
                <a:spcPts val="600"/>
              </a:spcBef>
            </a:pPr>
            <a:r>
              <a:rPr lang="en-US" dirty="0" smtClean="0">
                <a:cs typeface="Arial"/>
              </a:rPr>
              <a:t>Next generation index management</a:t>
            </a:r>
          </a:p>
          <a:p>
            <a:pPr lvl="1">
              <a:spcBef>
                <a:spcPts val="600"/>
              </a:spcBef>
            </a:pPr>
            <a:r>
              <a:rPr lang="en-US" dirty="0" smtClean="0">
                <a:cs typeface="Arial"/>
              </a:rPr>
              <a:t>Temperature sensitive data lifecycle management</a:t>
            </a:r>
          </a:p>
          <a:p>
            <a:pPr lvl="1">
              <a:spcBef>
                <a:spcPts val="600"/>
              </a:spcBef>
            </a:pPr>
            <a:r>
              <a:rPr lang="en-US" dirty="0" smtClean="0">
                <a:cs typeface="Arial"/>
              </a:rPr>
              <a:t>Intelligen</a:t>
            </a:r>
            <a:r>
              <a:rPr lang="en-US" dirty="0" smtClean="0"/>
              <a:t>t </a:t>
            </a:r>
            <a:r>
              <a:rPr lang="en-US" dirty="0"/>
              <a:t>systems administration, monitoring, and </a:t>
            </a:r>
            <a:r>
              <a:rPr lang="en-US" dirty="0" smtClean="0"/>
              <a:t>diagnostics</a:t>
            </a:r>
            <a:endParaRPr lang="en-US" dirty="0"/>
          </a:p>
          <a:p>
            <a:pPr lvl="1">
              <a:spcBef>
                <a:spcPts val="600"/>
              </a:spcBef>
            </a:pPr>
            <a:r>
              <a:rPr lang="en-US" dirty="0"/>
              <a:t>H</a:t>
            </a:r>
            <a:r>
              <a:rPr lang="en-US" dirty="0" smtClean="0"/>
              <a:t>ooks </a:t>
            </a:r>
            <a:r>
              <a:rPr lang="en-US" dirty="0"/>
              <a:t>for common modeling, administration, and security across SAP server </a:t>
            </a:r>
            <a:r>
              <a:rPr lang="en-US" dirty="0" smtClean="0"/>
              <a:t>products</a:t>
            </a:r>
            <a:endParaRPr lang="en-US" dirty="0"/>
          </a:p>
          <a:p>
            <a:pPr lvl="1">
              <a:spcBef>
                <a:spcPts val="600"/>
              </a:spcBef>
            </a:pPr>
            <a:endParaRPr lang="en-US" dirty="0">
              <a:cs typeface="Arial"/>
            </a:endParaRPr>
          </a:p>
          <a:p>
            <a:pPr lvl="1">
              <a:spcBef>
                <a:spcPts val="600"/>
              </a:spcBef>
            </a:pPr>
            <a:endParaRPr lang="en-US" dirty="0"/>
          </a:p>
          <a:p>
            <a:pPr lvl="1">
              <a:spcBef>
                <a:spcPts val="600"/>
              </a:spcBef>
            </a:pPr>
            <a:endParaRPr lang="en-US" dirty="0"/>
          </a:p>
        </p:txBody>
      </p:sp>
    </p:spTree>
    <p:extLst>
      <p:ext uri="{BB962C8B-B14F-4D97-AF65-F5344CB8AC3E}">
        <p14:creationId xmlns:p14="http://schemas.microsoft.com/office/powerpoint/2010/main" val="1838947705"/>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Sybase IQ</a:t>
            </a:r>
            <a:br>
              <a:rPr lang="en-US" dirty="0" smtClean="0"/>
            </a:br>
            <a:r>
              <a:rPr lang="en-US" sz="2000" b="0" dirty="0"/>
              <a:t>Today – IQ 16 for XLDB analytics - released Q1 2013</a:t>
            </a:r>
            <a:endParaRPr lang="de-DE" sz="2000" b="0" dirty="0"/>
          </a:p>
        </p:txBody>
      </p:sp>
      <p:sp>
        <p:nvSpPr>
          <p:cNvPr id="3" name="Content Placeholder 2"/>
          <p:cNvSpPr>
            <a:spLocks noGrp="1"/>
          </p:cNvSpPr>
          <p:nvPr>
            <p:ph sz="quarter" idx="11"/>
          </p:nvPr>
        </p:nvSpPr>
        <p:spPr/>
        <p:txBody>
          <a:bodyPr/>
          <a:lstStyle/>
          <a:p>
            <a:r>
              <a:rPr lang="en-US" dirty="0" smtClean="0"/>
              <a:t>TODAY</a:t>
            </a:r>
            <a:endParaRPr lang="en-US" dirty="0"/>
          </a:p>
        </p:txBody>
      </p:sp>
      <p:sp>
        <p:nvSpPr>
          <p:cNvPr id="4" name="Text Placeholder 3"/>
          <p:cNvSpPr>
            <a:spLocks noGrp="1"/>
          </p:cNvSpPr>
          <p:nvPr>
            <p:ph type="body" sz="quarter" idx="12"/>
          </p:nvPr>
        </p:nvSpPr>
        <p:spPr>
          <a:xfrm>
            <a:off x="289240" y="1270827"/>
            <a:ext cx="8494713" cy="756000"/>
          </a:xfrm>
        </p:spPr>
        <p:txBody>
          <a:bodyPr/>
          <a:lstStyle/>
          <a:p>
            <a:pPr eaLnBrk="0" hangingPunct="0">
              <a:spcBef>
                <a:spcPct val="50000"/>
              </a:spcBef>
            </a:pPr>
            <a:r>
              <a:rPr lang="en-US" sz="1600" kern="0" dirty="0">
                <a:ea typeface="Arial Unicode MS" pitchFamily="34" charset="-128"/>
                <a:cs typeface="Arial Unicode MS" pitchFamily="34" charset="-128"/>
              </a:rPr>
              <a:t>SAP Sybase IQ features and functionality extended to support extremely large data query analysis and data storage</a:t>
            </a:r>
          </a:p>
        </p:txBody>
      </p:sp>
      <p:graphicFrame>
        <p:nvGraphicFramePr>
          <p:cNvPr id="7" name="Table 6"/>
          <p:cNvGraphicFramePr>
            <a:graphicFrameLocks noGrp="1"/>
          </p:cNvGraphicFramePr>
          <p:nvPr>
            <p:extLst>
              <p:ext uri="{D42A27DB-BD31-4B8C-83A1-F6EECF244321}">
                <p14:modId xmlns:p14="http://schemas.microsoft.com/office/powerpoint/2010/main" val="3258661307"/>
              </p:ext>
            </p:extLst>
          </p:nvPr>
        </p:nvGraphicFramePr>
        <p:xfrm>
          <a:off x="315311" y="1763095"/>
          <a:ext cx="4579418" cy="4541520"/>
        </p:xfrm>
        <a:graphic>
          <a:graphicData uri="http://schemas.openxmlformats.org/drawingml/2006/table">
            <a:tbl>
              <a:tblPr firstRow="1" bandRow="1">
                <a:effectLst/>
                <a:tableStyleId>{2D5ABB26-0587-4C30-8999-92F81FD0307C}</a:tableStyleId>
              </a:tblPr>
              <a:tblGrid>
                <a:gridCol w="4579418"/>
              </a:tblGrid>
              <a:tr h="304800">
                <a:tc>
                  <a:txBody>
                    <a:bodyPr/>
                    <a:lstStyle/>
                    <a:p>
                      <a:pPr algn="l"/>
                      <a:r>
                        <a:rPr lang="en-US" sz="1400" b="1" dirty="0" smtClean="0">
                          <a:solidFill>
                            <a:schemeClr val="tx1"/>
                          </a:solidFill>
                        </a:rPr>
                        <a:t>Enhancements</a:t>
                      </a:r>
                      <a:endParaRPr lang="en-US" sz="1400" b="1" dirty="0">
                        <a:solidFill>
                          <a:schemeClr val="tx1"/>
                        </a:solidFill>
                      </a:endParaRPr>
                    </a:p>
                  </a:txBody>
                  <a:tcPr marL="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17520">
                <a:tc>
                  <a:txBody>
                    <a:bodyPr/>
                    <a:lstStyle/>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200" b="0" kern="1200" baseline="0" dirty="0" smtClean="0">
                          <a:solidFill>
                            <a:schemeClr val="tx1"/>
                          </a:solidFill>
                          <a:latin typeface="Arial" pitchFamily="34" charset="0"/>
                          <a:ea typeface="+mn-ea"/>
                          <a:cs typeface="Arial" pitchFamily="34" charset="0"/>
                        </a:rPr>
                        <a:t>Next generation column store for petabyte-scale databases</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200" b="0" kern="1200" baseline="0" dirty="0" smtClean="0">
                          <a:solidFill>
                            <a:schemeClr val="tx1"/>
                          </a:solidFill>
                          <a:latin typeface="Arial" pitchFamily="34" charset="0"/>
                          <a:ea typeface="+mn-ea"/>
                          <a:cs typeface="Arial" pitchFamily="34" charset="0"/>
                        </a:rPr>
                        <a:t>Data affinity adds </a:t>
                      </a:r>
                      <a:r>
                        <a:rPr lang="en-US" sz="1200" b="1" kern="1200" baseline="0" dirty="0" smtClean="0">
                          <a:solidFill>
                            <a:schemeClr val="tx1"/>
                          </a:solidFill>
                          <a:latin typeface="Arial" pitchFamily="34" charset="0"/>
                          <a:ea typeface="+mn-ea"/>
                          <a:cs typeface="Arial" pitchFamily="34" charset="0"/>
                        </a:rPr>
                        <a:t>“shared nothing” performance to a flexible, “shared everything” MPP architecture</a:t>
                      </a:r>
                    </a:p>
                    <a:p>
                      <a:pPr marL="727200" marR="0" lvl="1"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200" b="0" kern="1200" baseline="0" dirty="0" smtClean="0">
                          <a:solidFill>
                            <a:schemeClr val="tx1"/>
                          </a:solidFill>
                          <a:latin typeface="Arial" pitchFamily="34" charset="0"/>
                          <a:ea typeface="+mn-ea"/>
                          <a:cs typeface="Arial" pitchFamily="34" charset="0"/>
                        </a:rPr>
                        <a:t>Query optimizer tracks cache contents across Multiplex, and distributes query fragments to server that already has pertinent data in cache.  Caches stay hot, and I/O is reduced.</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200" b="1" kern="1200" baseline="0" dirty="0" smtClean="0">
                          <a:solidFill>
                            <a:schemeClr val="tx1"/>
                          </a:solidFill>
                          <a:latin typeface="Arial" pitchFamily="34" charset="0"/>
                          <a:ea typeface="+mn-ea"/>
                          <a:cs typeface="Arial" pitchFamily="34" charset="0"/>
                        </a:rPr>
                        <a:t>New patented N-bit dictionaries </a:t>
                      </a:r>
                      <a:r>
                        <a:rPr lang="en-US" sz="1200" b="0" kern="1200" baseline="0" dirty="0" smtClean="0">
                          <a:solidFill>
                            <a:schemeClr val="tx1"/>
                          </a:solidFill>
                          <a:latin typeface="Arial" pitchFamily="34" charset="0"/>
                          <a:ea typeface="+mn-ea"/>
                          <a:cs typeface="Arial" pitchFamily="34" charset="0"/>
                        </a:rPr>
                        <a:t>for extreme compression</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200" b="0" kern="1200" baseline="0" dirty="0" smtClean="0">
                          <a:solidFill>
                            <a:schemeClr val="tx1"/>
                          </a:solidFill>
                          <a:latin typeface="Arial" pitchFamily="34" charset="0"/>
                          <a:ea typeface="+mn-ea"/>
                          <a:cs typeface="Arial" pitchFamily="34" charset="0"/>
                        </a:rPr>
                        <a:t>Tiered “High Group” indexing for fast incremental data loads with consistent performance</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200" b="0" kern="1200" baseline="0" dirty="0" smtClean="0">
                          <a:solidFill>
                            <a:schemeClr val="tx1"/>
                          </a:solidFill>
                          <a:latin typeface="Arial" pitchFamily="34" charset="0"/>
                          <a:ea typeface="+mn-ea"/>
                          <a:cs typeface="Arial" pitchFamily="34" charset="0"/>
                        </a:rPr>
                        <a:t>High performance, </a:t>
                      </a:r>
                      <a:r>
                        <a:rPr lang="en-US" sz="1200" b="1" kern="1200" baseline="0" dirty="0" smtClean="0">
                          <a:solidFill>
                            <a:schemeClr val="tx1"/>
                          </a:solidFill>
                          <a:latin typeface="Arial" pitchFamily="34" charset="0"/>
                          <a:ea typeface="+mn-ea"/>
                          <a:cs typeface="Arial" pitchFamily="34" charset="0"/>
                        </a:rPr>
                        <a:t>fully parallel bulk data loading</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200" b="1" kern="1200" baseline="0" dirty="0" smtClean="0">
                          <a:solidFill>
                            <a:schemeClr val="tx1"/>
                          </a:solidFill>
                          <a:latin typeface="Arial" pitchFamily="34" charset="0"/>
                          <a:ea typeface="+mn-ea"/>
                          <a:cs typeface="Arial" pitchFamily="34" charset="0"/>
                        </a:rPr>
                        <a:t>Write-optimized delta store </a:t>
                      </a:r>
                      <a:r>
                        <a:rPr lang="en-US" sz="1200" b="0" kern="1200" baseline="0" dirty="0" smtClean="0">
                          <a:solidFill>
                            <a:schemeClr val="tx1"/>
                          </a:solidFill>
                          <a:latin typeface="Arial" pitchFamily="34" charset="0"/>
                          <a:ea typeface="+mn-ea"/>
                          <a:cs typeface="Arial" pitchFamily="34" charset="0"/>
                        </a:rPr>
                        <a:t>for concurrent, low latency loads</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200" b="0" kern="1200" baseline="0" dirty="0" smtClean="0">
                          <a:solidFill>
                            <a:schemeClr val="tx1"/>
                          </a:solidFill>
                          <a:latin typeface="Arial" pitchFamily="34" charset="0"/>
                          <a:ea typeface="+mn-ea"/>
                          <a:cs typeface="Arial" pitchFamily="34" charset="0"/>
                        </a:rPr>
                        <a:t>Aggressively scaled out query engine</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200" b="1" kern="1200" baseline="0" dirty="0" smtClean="0">
                          <a:solidFill>
                            <a:schemeClr val="tx1"/>
                          </a:solidFill>
                          <a:latin typeface="Arial" pitchFamily="34" charset="0"/>
                          <a:ea typeface="+mn-ea"/>
                          <a:cs typeface="Arial" pitchFamily="34" charset="0"/>
                        </a:rPr>
                        <a:t>LDAP authentication and role-based access control </a:t>
                      </a:r>
                      <a:r>
                        <a:rPr lang="en-US" sz="1200" b="0" kern="1200" baseline="0" dirty="0" smtClean="0">
                          <a:solidFill>
                            <a:schemeClr val="tx1"/>
                          </a:solidFill>
                          <a:latin typeface="Arial" pitchFamily="34" charset="0"/>
                          <a:ea typeface="+mn-ea"/>
                          <a:cs typeface="Arial" pitchFamily="34" charset="0"/>
                        </a:rPr>
                        <a:t>for fine grained authorization</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200" b="0" kern="1200" baseline="0" dirty="0" smtClean="0">
                          <a:solidFill>
                            <a:schemeClr val="tx1"/>
                          </a:solidFill>
                          <a:latin typeface="Arial" pitchFamily="34" charset="0"/>
                          <a:ea typeface="+mn-ea"/>
                          <a:cs typeface="Arial" pitchFamily="34" charset="0"/>
                        </a:rPr>
                        <a:t>Web-based administration and monitoring</a:t>
                      </a:r>
                    </a:p>
                  </a:txBody>
                  <a:tcPr marL="0" marR="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algn="l" defTabSz="914400" rtl="0" eaLnBrk="1" latinLnBrk="0" hangingPunct="1">
                        <a:buFont typeface="Wingdings" pitchFamily="2" charset="2"/>
                        <a:buNone/>
                      </a:pPr>
                      <a:r>
                        <a:rPr lang="en-US" sz="1400" b="1" dirty="0" smtClean="0"/>
                        <a:t>SAP and Partner Eco-System</a:t>
                      </a:r>
                      <a:endParaRPr lang="en-US" sz="1400" b="1" kern="1200" dirty="0">
                        <a:solidFill>
                          <a:schemeClr val="tx1"/>
                        </a:solidFill>
                        <a:latin typeface="+mn-lt"/>
                        <a:ea typeface="+mn-ea"/>
                        <a:cs typeface="+mn-cs"/>
                      </a:endParaRPr>
                    </a:p>
                  </a:txBody>
                  <a:tcPr marL="0" marR="3600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40080">
                <a:tc>
                  <a:txBody>
                    <a:bodyPr/>
                    <a:lstStyle/>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200" b="0" kern="1200" baseline="0" dirty="0" smtClean="0">
                          <a:solidFill>
                            <a:schemeClr val="tx1"/>
                          </a:solidFill>
                          <a:latin typeface="Arial" pitchFamily="34" charset="0"/>
                          <a:ea typeface="+mn-ea"/>
                          <a:cs typeface="Arial" pitchFamily="34" charset="0"/>
                        </a:rPr>
                        <a:t>SAP Data Services 4.2 integrated with write-optimized delta store for low latency concurrent loads</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200" b="0" kern="1200" baseline="0" dirty="0" smtClean="0">
                          <a:solidFill>
                            <a:schemeClr val="tx1"/>
                          </a:solidFill>
                          <a:latin typeface="Arial" pitchFamily="34" charset="0"/>
                          <a:ea typeface="+mn-ea"/>
                          <a:cs typeface="Arial" pitchFamily="34" charset="0"/>
                        </a:rPr>
                        <a:t>Continued certifications with third party BI and EIM tools</a:t>
                      </a:r>
                    </a:p>
                  </a:txBody>
                  <a:tcPr marL="0" marR="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marL="90000" marR="0" indent="0" algn="l" defTabSz="914400" rtl="0" eaLnBrk="1" fontAlgn="auto" latinLnBrk="0" hangingPunct="1">
                        <a:lnSpc>
                          <a:spcPct val="100000"/>
                        </a:lnSpc>
                        <a:spcBef>
                          <a:spcPts val="0"/>
                        </a:spcBef>
                        <a:spcAft>
                          <a:spcPts val="0"/>
                        </a:spcAft>
                        <a:buClr>
                          <a:schemeClr val="accent1"/>
                        </a:buClr>
                        <a:buSzPct val="100000"/>
                        <a:buFont typeface="Wingdings" pitchFamily="2" charset="2"/>
                        <a:buNone/>
                        <a:tabLst/>
                        <a:defRPr/>
                      </a:pPr>
                      <a:endParaRPr lang="en-US" sz="1200" b="0" kern="1200" baseline="0" dirty="0" smtClean="0">
                        <a:solidFill>
                          <a:schemeClr val="tx1"/>
                        </a:solidFill>
                        <a:latin typeface="Arial" pitchFamily="34" charset="0"/>
                        <a:ea typeface="+mn-ea"/>
                        <a:cs typeface="Arial" pitchFamily="34" charset="0"/>
                      </a:endParaRPr>
                    </a:p>
                  </a:txBody>
                  <a:tcPr marL="0" marR="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8" name="Picture 1" descr="\\Vs1\tomawork\Projects\SAP\6300\273123_v_srgb_s_gl.jpg"/>
          <p:cNvPicPr>
            <a:picLocks noChangeAspect="1" noChangeArrowheads="1"/>
          </p:cNvPicPr>
          <p:nvPr/>
        </p:nvPicPr>
        <p:blipFill>
          <a:blip r:embed="rId3" cstate="print"/>
          <a:srcRect l="3387" t="13730" r="3216" b="8396"/>
          <a:stretch>
            <a:fillRect/>
          </a:stretch>
        </p:blipFill>
        <p:spPr bwMode="auto">
          <a:xfrm>
            <a:off x="5054918" y="2645923"/>
            <a:ext cx="3729034" cy="2402594"/>
          </a:xfrm>
          <a:prstGeom prst="rect">
            <a:avLst/>
          </a:prstGeom>
          <a:noFill/>
        </p:spPr>
      </p:pic>
    </p:spTree>
    <p:extLst>
      <p:ext uri="{BB962C8B-B14F-4D97-AF65-F5344CB8AC3E}">
        <p14:creationId xmlns:p14="http://schemas.microsoft.com/office/powerpoint/2010/main" val="3427147041"/>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31080" y="6338400"/>
            <a:ext cx="3985593" cy="180000"/>
          </a:xfrm>
          <a:prstGeom prst="rect">
            <a:avLst/>
          </a:prstGeom>
          <a:noFill/>
          <a:ln w="6350" cmpd="thickThin">
            <a:noFill/>
          </a:ln>
          <a:effectLst/>
        </p:spPr>
        <p:txBody>
          <a:bodyPr wrap="square" lIns="35994" tIns="45712" rIns="0" bIns="45712" rtlCol="0" anchor="ctr" anchorCtr="0">
            <a:noAutofit/>
          </a:bodyPr>
          <a:lstStyle/>
          <a:p>
            <a:pPr marL="157136" indent="-157136" algn="r" fontAlgn="base">
              <a:spcBef>
                <a:spcPct val="50000"/>
              </a:spcBef>
              <a:spcAft>
                <a:spcPct val="0"/>
              </a:spcAft>
              <a:buClr>
                <a:srgbClr val="F0AB00"/>
              </a:buClr>
              <a:buSzPct val="80000"/>
            </a:pPr>
            <a:r>
              <a:rPr lang="en-CA" sz="800" b="1" kern="0" dirty="0">
                <a:solidFill>
                  <a:srgbClr val="000000"/>
                </a:solidFill>
                <a:ea typeface="Arial Unicode MS" pitchFamily="34" charset="-128"/>
                <a:cs typeface="Arial Unicode MS" pitchFamily="34" charset="-128"/>
              </a:rPr>
              <a:t>This is the current state of planning and may be changed by SAP at any time.</a:t>
            </a:r>
            <a:endParaRPr lang="en-US" sz="800" b="1" kern="0" dirty="0">
              <a:solidFill>
                <a:srgbClr val="000000"/>
              </a:solidFill>
              <a:ea typeface="Arial Unicode MS" pitchFamily="34" charset="-128"/>
              <a:cs typeface="Arial Unicode MS" pitchFamily="34" charset="-128"/>
            </a:endParaRPr>
          </a:p>
        </p:txBody>
      </p:sp>
      <p:sp>
        <p:nvSpPr>
          <p:cNvPr id="7" name="TextBox 6"/>
          <p:cNvSpPr txBox="1"/>
          <p:nvPr/>
        </p:nvSpPr>
        <p:spPr>
          <a:xfrm>
            <a:off x="333956" y="6149171"/>
            <a:ext cx="2440776"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(Release 16 – Q1 2013)</a:t>
            </a:r>
          </a:p>
        </p:txBody>
      </p:sp>
      <p:sp>
        <p:nvSpPr>
          <p:cNvPr id="10" name="Title 2"/>
          <p:cNvSpPr>
            <a:spLocks noGrp="1"/>
          </p:cNvSpPr>
          <p:nvPr>
            <p:ph type="title"/>
          </p:nvPr>
        </p:nvSpPr>
        <p:spPr/>
        <p:txBody>
          <a:bodyPr/>
          <a:lstStyle/>
          <a:p>
            <a:r>
              <a:rPr lang="en-US" dirty="0" smtClean="0"/>
              <a:t>SAP Sybase IQ</a:t>
            </a:r>
            <a:br>
              <a:rPr lang="en-US" dirty="0" smtClean="0"/>
            </a:br>
            <a:r>
              <a:rPr lang="en-US" sz="2000" b="0" dirty="0"/>
              <a:t>Product road map overview – key themes and capabilities</a:t>
            </a:r>
            <a:endParaRPr lang="de-DE" sz="2000" b="0" dirty="0"/>
          </a:p>
        </p:txBody>
      </p:sp>
      <p:sp>
        <p:nvSpPr>
          <p:cNvPr id="11" name="Text Placeholder 13"/>
          <p:cNvSpPr>
            <a:spLocks noGrp="1"/>
          </p:cNvSpPr>
          <p:nvPr>
            <p:ph type="body" sz="quarter" idx="12"/>
          </p:nvPr>
        </p:nvSpPr>
        <p:spPr>
          <a:xfrm>
            <a:off x="68949" y="1400802"/>
            <a:ext cx="2705782" cy="3851696"/>
          </a:xfrm>
        </p:spPr>
        <p:txBody>
          <a:bodyPr/>
          <a:lstStyle/>
          <a:p>
            <a:r>
              <a:rPr lang="en-US" b="1" strike="sngStrike" dirty="0"/>
              <a:t> </a:t>
            </a:r>
            <a:endParaRPr lang="en-US" strike="sngStrike" dirty="0"/>
          </a:p>
          <a:p>
            <a:pPr marL="89985" lvl="1" indent="0" fontAlgn="base">
              <a:spcBef>
                <a:spcPct val="0"/>
              </a:spcBef>
              <a:spcAft>
                <a:spcPct val="0"/>
              </a:spcAft>
              <a:buNone/>
            </a:pPr>
            <a:r>
              <a:rPr lang="en-US" sz="1400" b="1" dirty="0"/>
              <a:t>XLDB Analytics and EDW Platform</a:t>
            </a:r>
            <a:endParaRPr lang="en-US" dirty="0" smtClean="0">
              <a:cs typeface="Arial"/>
            </a:endParaRPr>
          </a:p>
          <a:p>
            <a:pPr lvl="1">
              <a:spcBef>
                <a:spcPts val="600"/>
              </a:spcBef>
            </a:pPr>
            <a:r>
              <a:rPr lang="en-US" dirty="0" smtClean="0">
                <a:cs typeface="Arial"/>
              </a:rPr>
              <a:t>Next generation column store</a:t>
            </a:r>
          </a:p>
          <a:p>
            <a:pPr lvl="1">
              <a:spcBef>
                <a:spcPts val="600"/>
              </a:spcBef>
            </a:pPr>
            <a:r>
              <a:rPr lang="en-US" dirty="0" smtClean="0">
                <a:cs typeface="Arial"/>
              </a:rPr>
              <a:t>High performance parallel data loading</a:t>
            </a:r>
          </a:p>
          <a:p>
            <a:pPr lvl="1">
              <a:spcBef>
                <a:spcPts val="600"/>
              </a:spcBef>
            </a:pPr>
            <a:r>
              <a:rPr lang="en-US" dirty="0" smtClean="0">
                <a:cs typeface="Arial"/>
              </a:rPr>
              <a:t>Aggressive query distribution with data affinity</a:t>
            </a:r>
          </a:p>
          <a:p>
            <a:pPr lvl="1">
              <a:spcBef>
                <a:spcPts val="600"/>
              </a:spcBef>
            </a:pPr>
            <a:r>
              <a:rPr lang="en-US" dirty="0" smtClean="0">
                <a:cs typeface="Arial"/>
              </a:rPr>
              <a:t>Continuous, concurrent loads into in-memory RLV (Row Level Versioned) delta store</a:t>
            </a:r>
            <a:endParaRPr lang="en-US" dirty="0">
              <a:cs typeface="Arial"/>
            </a:endParaRPr>
          </a:p>
          <a:p>
            <a:pPr lvl="1">
              <a:spcBef>
                <a:spcPts val="800"/>
              </a:spcBef>
              <a:spcAft>
                <a:spcPts val="0"/>
              </a:spcAft>
            </a:pPr>
            <a:r>
              <a:rPr lang="en-US" dirty="0" smtClean="0">
                <a:cs typeface="Arial"/>
              </a:rPr>
              <a:t>LDAP authentication and RBAC (Role Based Access Control) authorization</a:t>
            </a:r>
          </a:p>
          <a:p>
            <a:pPr lvl="1">
              <a:spcBef>
                <a:spcPts val="800"/>
              </a:spcBef>
              <a:spcAft>
                <a:spcPts val="0"/>
              </a:spcAft>
            </a:pPr>
            <a:r>
              <a:rPr lang="en-US" dirty="0" smtClean="0">
                <a:cs typeface="Arial"/>
              </a:rPr>
              <a:t>Web-based administration and monitoring</a:t>
            </a:r>
          </a:p>
          <a:p>
            <a:pPr lvl="1">
              <a:spcBef>
                <a:spcPts val="800"/>
              </a:spcBef>
              <a:spcAft>
                <a:spcPts val="0"/>
              </a:spcAft>
            </a:pPr>
            <a:r>
              <a:rPr lang="en-US" dirty="0" smtClean="0">
                <a:cs typeface="Arial"/>
              </a:rPr>
              <a:t>SQL code optimizations in SAP </a:t>
            </a:r>
            <a:r>
              <a:rPr lang="en-US" dirty="0" err="1" smtClean="0">
                <a:cs typeface="Arial"/>
              </a:rPr>
              <a:t>BusinessObjects</a:t>
            </a:r>
            <a:r>
              <a:rPr lang="en-US" dirty="0" smtClean="0">
                <a:cs typeface="Arial"/>
              </a:rPr>
              <a:t> BI and EIM platform</a:t>
            </a:r>
            <a:endParaRPr lang="en-US" dirty="0">
              <a:cs typeface="Arial"/>
            </a:endParaRPr>
          </a:p>
        </p:txBody>
      </p:sp>
      <p:sp>
        <p:nvSpPr>
          <p:cNvPr id="12" name="Text Placeholder 14"/>
          <p:cNvSpPr>
            <a:spLocks noGrp="1"/>
          </p:cNvSpPr>
          <p:nvPr>
            <p:ph type="body" sz="quarter" idx="13"/>
          </p:nvPr>
        </p:nvSpPr>
        <p:spPr>
          <a:xfrm>
            <a:off x="3015535" y="1395876"/>
            <a:ext cx="2755678" cy="3868746"/>
          </a:xfrm>
        </p:spPr>
        <p:txBody>
          <a:bodyPr/>
          <a:lstStyle/>
          <a:p>
            <a:r>
              <a:rPr lang="en-US" b="1" strike="sngStrike" dirty="0" smtClean="0"/>
              <a:t> </a:t>
            </a:r>
          </a:p>
          <a:p>
            <a:pPr marL="89985" lvl="1" indent="0">
              <a:buNone/>
            </a:pPr>
            <a:r>
              <a:rPr lang="en-US" sz="1400" b="1" dirty="0"/>
              <a:t>Autonomic XLDB Analytics and EDW Platform</a:t>
            </a:r>
          </a:p>
          <a:p>
            <a:pPr lvl="1">
              <a:spcBef>
                <a:spcPts val="504"/>
              </a:spcBef>
            </a:pPr>
            <a:r>
              <a:rPr lang="en-US" dirty="0">
                <a:cs typeface="Arial"/>
              </a:rPr>
              <a:t>Security enhancements</a:t>
            </a:r>
          </a:p>
          <a:p>
            <a:pPr lvl="1">
              <a:spcBef>
                <a:spcPts val="504"/>
              </a:spcBef>
            </a:pPr>
            <a:r>
              <a:rPr lang="en-US" dirty="0">
                <a:cs typeface="Arial"/>
              </a:rPr>
              <a:t>More granular monitoring statistics</a:t>
            </a:r>
          </a:p>
          <a:p>
            <a:pPr lvl="1">
              <a:spcBef>
                <a:spcPts val="504"/>
              </a:spcBef>
            </a:pPr>
            <a:r>
              <a:rPr lang="en-US" dirty="0">
                <a:cs typeface="Arial"/>
              </a:rPr>
              <a:t>Query scale out improvements</a:t>
            </a:r>
          </a:p>
          <a:p>
            <a:pPr lvl="1">
              <a:spcBef>
                <a:spcPts val="504"/>
              </a:spcBef>
            </a:pPr>
            <a:r>
              <a:rPr lang="en-US" dirty="0">
                <a:cs typeface="Arial"/>
              </a:rPr>
              <a:t>Automatic coordinator failover for HA</a:t>
            </a:r>
            <a:endParaRPr lang="en-US" dirty="0"/>
          </a:p>
          <a:p>
            <a:pPr lvl="1">
              <a:spcBef>
                <a:spcPts val="504"/>
              </a:spcBef>
            </a:pPr>
            <a:r>
              <a:rPr lang="en-US" dirty="0"/>
              <a:t>Elastic, distributed load processing</a:t>
            </a:r>
          </a:p>
          <a:p>
            <a:pPr lvl="1">
              <a:spcBef>
                <a:spcPts val="504"/>
              </a:spcBef>
            </a:pPr>
            <a:r>
              <a:rPr lang="en-US" dirty="0"/>
              <a:t>In-memory RLV delta store scale out extensions</a:t>
            </a:r>
          </a:p>
          <a:p>
            <a:pPr lvl="1">
              <a:spcBef>
                <a:spcPts val="504"/>
              </a:spcBef>
            </a:pPr>
            <a:r>
              <a:rPr lang="en-US" dirty="0">
                <a:cs typeface="Arial"/>
              </a:rPr>
              <a:t>High speed data transfer and federation with HANA</a:t>
            </a:r>
          </a:p>
          <a:p>
            <a:pPr lvl="1">
              <a:spcBef>
                <a:spcPts val="504"/>
              </a:spcBef>
            </a:pPr>
            <a:r>
              <a:rPr lang="en-US" dirty="0">
                <a:cs typeface="Arial"/>
              </a:rPr>
              <a:t>Enhanced unstructured data indexing</a:t>
            </a:r>
          </a:p>
        </p:txBody>
      </p:sp>
      <p:sp>
        <p:nvSpPr>
          <p:cNvPr id="15" name="Text Placeholder 14"/>
          <p:cNvSpPr>
            <a:spLocks noGrp="1"/>
          </p:cNvSpPr>
          <p:nvPr>
            <p:ph type="body" sz="quarter" idx="13"/>
          </p:nvPr>
        </p:nvSpPr>
        <p:spPr>
          <a:xfrm>
            <a:off x="5851174" y="1383383"/>
            <a:ext cx="2731702" cy="3868746"/>
          </a:xfrm>
        </p:spPr>
        <p:txBody>
          <a:bodyPr/>
          <a:lstStyle/>
          <a:p>
            <a:r>
              <a:rPr lang="en-US" b="1" strike="sngStrike" dirty="0" smtClean="0"/>
              <a:t> </a:t>
            </a:r>
          </a:p>
          <a:p>
            <a:pPr marL="89985" lvl="1" indent="0">
              <a:buNone/>
            </a:pPr>
            <a:r>
              <a:rPr lang="en-US" sz="1400" b="1" dirty="0"/>
              <a:t>Enhanced Autonomic XLDB Analytics and EDW Platform</a:t>
            </a:r>
          </a:p>
          <a:p>
            <a:pPr lvl="1">
              <a:spcBef>
                <a:spcPts val="504"/>
              </a:spcBef>
            </a:pPr>
            <a:r>
              <a:rPr lang="en-US" dirty="0">
                <a:cs typeface="Arial"/>
              </a:rPr>
              <a:t>Next generation index management</a:t>
            </a:r>
          </a:p>
          <a:p>
            <a:pPr lvl="1">
              <a:spcBef>
                <a:spcPts val="504"/>
              </a:spcBef>
            </a:pPr>
            <a:r>
              <a:rPr lang="en-US" dirty="0">
                <a:cs typeface="Arial"/>
              </a:rPr>
              <a:t>Temperature sensitive data lifecycle management</a:t>
            </a:r>
          </a:p>
          <a:p>
            <a:pPr lvl="1">
              <a:spcBef>
                <a:spcPts val="504"/>
              </a:spcBef>
            </a:pPr>
            <a:r>
              <a:rPr lang="en-US" dirty="0">
                <a:cs typeface="Arial"/>
              </a:rPr>
              <a:t>Intelligen</a:t>
            </a:r>
            <a:r>
              <a:rPr lang="en-US" dirty="0"/>
              <a:t>t systems administration, monitoring, and diagnostics</a:t>
            </a:r>
          </a:p>
          <a:p>
            <a:pPr lvl="1">
              <a:spcBef>
                <a:spcPts val="504"/>
              </a:spcBef>
            </a:pPr>
            <a:r>
              <a:rPr lang="en-US" dirty="0"/>
              <a:t>Hooks for common modeling, administration, and security across SAP server products</a:t>
            </a:r>
          </a:p>
        </p:txBody>
      </p:sp>
    </p:spTree>
    <p:extLst>
      <p:ext uri="{BB962C8B-B14F-4D97-AF65-F5344CB8AC3E}">
        <p14:creationId xmlns:p14="http://schemas.microsoft.com/office/powerpoint/2010/main" val="3245312755"/>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dirty="0"/>
              <a:t>Planned innovations</a:t>
            </a:r>
            <a:br>
              <a:rPr lang="en-US" dirty="0"/>
            </a:br>
            <a:r>
              <a:rPr lang="en-US" sz="2000" b="0" dirty="0">
                <a:solidFill>
                  <a:schemeClr val="bg1">
                    <a:lumMod val="50000"/>
                  </a:schemeClr>
                </a:solidFill>
              </a:rPr>
              <a:t>Autonomic XLDB analytics</a:t>
            </a:r>
            <a:endParaRPr lang="en-US" dirty="0">
              <a:solidFill>
                <a:schemeClr val="bg1">
                  <a:lumMod val="50000"/>
                </a:schemeClr>
              </a:solidFill>
            </a:endParaRPr>
          </a:p>
        </p:txBody>
      </p:sp>
      <p:sp>
        <p:nvSpPr>
          <p:cNvPr id="9" name="Content Placeholder 2"/>
          <p:cNvSpPr txBox="1">
            <a:spLocks/>
          </p:cNvSpPr>
          <p:nvPr/>
        </p:nvSpPr>
        <p:spPr bwMode="gray">
          <a:xfrm>
            <a:off x="0" y="6086475"/>
            <a:ext cx="9144000" cy="252000"/>
          </a:xfrm>
          <a:prstGeom prst="rect">
            <a:avLst/>
          </a:prstGeom>
          <a:solidFill>
            <a:schemeClr val="accent1"/>
          </a:solidFill>
          <a:ln w="9525">
            <a:noFill/>
            <a:round/>
            <a:headEnd/>
            <a:tailEnd/>
          </a:ln>
        </p:spPr>
        <p:txBody>
          <a:bodyPr vert="horz" lIns="0" tIns="0" rIns="0" bIns="0" rtlCol="0" anchor="ctr" anchorCtr="0">
            <a:noAutofit/>
          </a:bodyPr>
          <a:lstStyle>
            <a:lvl1pPr marL="0" indent="0" algn="ctr" defTabSz="914400" rtl="0" eaLnBrk="1" latinLnBrk="0" hangingPunct="1">
              <a:spcBef>
                <a:spcPts val="1620"/>
              </a:spcBef>
              <a:buClr>
                <a:schemeClr val="accent1"/>
              </a:buClr>
              <a:buSzPct val="80000"/>
              <a:buFontTx/>
              <a:buNone/>
              <a:defRPr lang="en-US" sz="1200" b="1" kern="1200" baseline="0" noProof="0" dirty="0" smtClean="0">
                <a:solidFill>
                  <a:schemeClr val="tx1"/>
                </a:solidFill>
                <a:latin typeface="Arial"/>
                <a:ea typeface="+mn-ea"/>
                <a:cs typeface="+mn-cs"/>
              </a:defRPr>
            </a:lvl1pPr>
            <a:lvl2pPr marL="0" indent="0" algn="ctr"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ctr"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ctr"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ctr" defTabSz="914400" rtl="0" eaLnBrk="1" latinLnBrk="0" hangingPunct="1">
              <a:spcBef>
                <a:spcPts val="250"/>
              </a:spcBef>
              <a:buClr>
                <a:schemeClr val="accent2"/>
              </a:buClr>
              <a:buSzPct val="100000"/>
              <a:buFont typeface="Courier New" pitchFamily="49" charset="0"/>
              <a:buNone/>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PLANNED INNOVATIONS</a:t>
            </a:r>
            <a:endParaRPr lang="en-US"/>
          </a:p>
        </p:txBody>
      </p:sp>
      <p:sp>
        <p:nvSpPr>
          <p:cNvPr id="10" name="TextBox 9"/>
          <p:cNvSpPr txBox="1"/>
          <p:nvPr/>
        </p:nvSpPr>
        <p:spPr>
          <a:xfrm>
            <a:off x="4831080" y="6338400"/>
            <a:ext cx="3985593" cy="180000"/>
          </a:xfrm>
          <a:prstGeom prst="rect">
            <a:avLst/>
          </a:prstGeom>
          <a:noFill/>
          <a:ln w="6350" cmpd="thickThin">
            <a:noFill/>
          </a:ln>
          <a:effectLst/>
        </p:spPr>
        <p:txBody>
          <a:bodyPr wrap="square" lIns="35994" tIns="45712" rIns="0" bIns="45712" rtlCol="0" anchor="ctr" anchorCtr="0">
            <a:noAutofit/>
          </a:bodyPr>
          <a:lstStyle/>
          <a:p>
            <a:pPr marL="157136" indent="-157136" algn="r" fontAlgn="base">
              <a:spcBef>
                <a:spcPct val="50000"/>
              </a:spcBef>
              <a:spcAft>
                <a:spcPct val="0"/>
              </a:spcAft>
              <a:buClr>
                <a:srgbClr val="F0AB00"/>
              </a:buClr>
              <a:buSzPct val="80000"/>
            </a:pPr>
            <a:r>
              <a:rPr lang="en-CA" sz="800" b="1" kern="0" dirty="0">
                <a:solidFill>
                  <a:srgbClr val="000000"/>
                </a:solidFill>
                <a:ea typeface="Arial Unicode MS" pitchFamily="34" charset="-128"/>
                <a:cs typeface="Arial Unicode MS" pitchFamily="34" charset="-128"/>
              </a:rPr>
              <a:t>This is the current state of planning and may be changed by SAP at any time.</a:t>
            </a:r>
            <a:endParaRPr lang="en-US" sz="800" b="1" kern="0" dirty="0">
              <a:solidFill>
                <a:srgbClr val="000000"/>
              </a:solidFill>
              <a:ea typeface="Arial Unicode MS" pitchFamily="34" charset="-128"/>
              <a:cs typeface="Arial Unicode MS" pitchFamily="34" charset="-128"/>
            </a:endParaRPr>
          </a:p>
        </p:txBody>
      </p:sp>
      <p:sp>
        <p:nvSpPr>
          <p:cNvPr id="11" name="Text Placeholder 3"/>
          <p:cNvSpPr>
            <a:spLocks noGrp="1"/>
          </p:cNvSpPr>
          <p:nvPr>
            <p:ph type="body" sz="quarter" idx="12"/>
          </p:nvPr>
        </p:nvSpPr>
        <p:spPr>
          <a:xfrm>
            <a:off x="349569" y="1322711"/>
            <a:ext cx="8444862" cy="756000"/>
          </a:xfrm>
        </p:spPr>
        <p:txBody>
          <a:bodyPr/>
          <a:lstStyle/>
          <a:p>
            <a:pPr eaLnBrk="0" hangingPunct="0">
              <a:spcBef>
                <a:spcPct val="50000"/>
              </a:spcBef>
            </a:pPr>
            <a:r>
              <a:rPr lang="en-US" sz="1600" kern="0" dirty="0">
                <a:ea typeface="Arial Unicode MS" pitchFamily="34" charset="-128"/>
                <a:cs typeface="Arial Unicode MS" pitchFamily="34" charset="-128"/>
              </a:rPr>
              <a:t>SAP Sybase IQ features for self-healing and tuning - critical for massive workloads and bundled deployments.  Continued performance, scalability and security improvements.</a:t>
            </a:r>
          </a:p>
        </p:txBody>
      </p:sp>
      <p:sp>
        <p:nvSpPr>
          <p:cNvPr id="3" name="Content Placeholder 2"/>
          <p:cNvSpPr>
            <a:spLocks noGrp="1"/>
          </p:cNvSpPr>
          <p:nvPr>
            <p:ph sz="quarter" idx="11"/>
          </p:nvPr>
        </p:nvSpPr>
        <p:spPr/>
        <p:txBody>
          <a:bodyPr/>
          <a:lstStyle/>
          <a:p>
            <a:r>
              <a:rPr lang="en-US" dirty="0" smtClean="0"/>
              <a:t>PLANNED INNOVATIONS</a:t>
            </a:r>
            <a:endParaRPr lang="en-US" dirty="0"/>
          </a:p>
        </p:txBody>
      </p:sp>
      <p:pic>
        <p:nvPicPr>
          <p:cNvPr id="13" name="Picture 3" descr="\\psf\Host\Users\eric\Graphic Tank\3 Strategies Icons 1c-62.png"/>
          <p:cNvPicPr>
            <a:picLocks noChangeAspect="1" noChangeArrowheads="1"/>
          </p:cNvPicPr>
          <p:nvPr/>
        </p:nvPicPr>
        <p:blipFill>
          <a:blip r:embed="rId3" cstate="print"/>
          <a:srcRect/>
          <a:stretch>
            <a:fillRect/>
          </a:stretch>
        </p:blipFill>
        <p:spPr bwMode="auto">
          <a:xfrm>
            <a:off x="4831080" y="2209281"/>
            <a:ext cx="4253374" cy="2510898"/>
          </a:xfrm>
          <a:prstGeom prst="rect">
            <a:avLst/>
          </a:prstGeom>
          <a:noFill/>
        </p:spPr>
      </p:pic>
      <p:graphicFrame>
        <p:nvGraphicFramePr>
          <p:cNvPr id="14" name="Content Placeholder 5"/>
          <p:cNvGraphicFramePr>
            <a:graphicFrameLocks/>
          </p:cNvGraphicFramePr>
          <p:nvPr>
            <p:extLst>
              <p:ext uri="{D42A27DB-BD31-4B8C-83A1-F6EECF244321}">
                <p14:modId xmlns:p14="http://schemas.microsoft.com/office/powerpoint/2010/main" val="1245463069"/>
              </p:ext>
            </p:extLst>
          </p:nvPr>
        </p:nvGraphicFramePr>
        <p:xfrm>
          <a:off x="303360" y="1934818"/>
          <a:ext cx="4374657" cy="4151658"/>
        </p:xfrm>
        <a:graphic>
          <a:graphicData uri="http://schemas.openxmlformats.org/drawingml/2006/table">
            <a:tbl>
              <a:tblPr firstRow="1" bandRow="1">
                <a:effectLst/>
                <a:tableStyleId>{2D5ABB26-0587-4C30-8999-92F81FD0307C}</a:tableStyleId>
              </a:tblPr>
              <a:tblGrid>
                <a:gridCol w="4374657"/>
              </a:tblGrid>
              <a:tr h="393330">
                <a:tc>
                  <a:txBody>
                    <a:bodyPr/>
                    <a:lstStyle/>
                    <a:p>
                      <a:pPr algn="l"/>
                      <a:r>
                        <a:rPr lang="en-US" sz="1400" b="1" dirty="0" smtClean="0">
                          <a:solidFill>
                            <a:schemeClr val="tx1"/>
                          </a:solidFill>
                        </a:rPr>
                        <a:t>Self-managed</a:t>
                      </a:r>
                      <a:endParaRPr lang="en-US" sz="1400" b="1" dirty="0">
                        <a:solidFill>
                          <a:schemeClr val="tx1"/>
                        </a:solidFill>
                      </a:endParaRPr>
                    </a:p>
                  </a:txBody>
                  <a:tcPr marL="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79734">
                <a:tc>
                  <a:txBody>
                    <a:bodyPr/>
                    <a:lstStyle/>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Automatic coordinator failover</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Improved diagnostics and troubleshooting</a:t>
                      </a:r>
                    </a:p>
                  </a:txBody>
                  <a:tcPr marL="0" marR="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36468">
                <a:tc>
                  <a:txBody>
                    <a:bodyPr/>
                    <a:lstStyle/>
                    <a:p>
                      <a:pPr marL="0" algn="l" defTabSz="914400" rtl="0" eaLnBrk="1" latinLnBrk="0" hangingPunct="1"/>
                      <a:r>
                        <a:rPr lang="en-US" sz="1400" b="1" kern="1200" dirty="0" smtClean="0">
                          <a:solidFill>
                            <a:schemeClr val="tx1"/>
                          </a:solidFill>
                          <a:latin typeface="+mn-lt"/>
                          <a:ea typeface="+mn-ea"/>
                          <a:cs typeface="+mn-cs"/>
                        </a:rPr>
                        <a:t>Performance and scalability</a:t>
                      </a:r>
                      <a:endParaRPr lang="en-US" sz="1400" b="1" kern="1200" dirty="0">
                        <a:solidFill>
                          <a:schemeClr val="tx1"/>
                        </a:solidFill>
                        <a:latin typeface="+mn-lt"/>
                        <a:ea typeface="+mn-ea"/>
                        <a:cs typeface="+mn-cs"/>
                      </a:endParaRPr>
                    </a:p>
                  </a:txBody>
                  <a:tcPr marL="0" marR="3600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962415">
                <a:tc>
                  <a:txBody>
                    <a:bodyPr/>
                    <a:lstStyle/>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Distributed loads across MPP architecture</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Scale out extensions to write-optimized delta store</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Enhanced unstructured text indexing</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High speed data and query federation with HANA</a:t>
                      </a:r>
                    </a:p>
                  </a:txBody>
                  <a:tcPr marL="0" marR="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30647">
                <a:tc>
                  <a:txBody>
                    <a:bodyPr/>
                    <a:lstStyle/>
                    <a:p>
                      <a:pPr marL="0" algn="l" defTabSz="914400" rtl="0" eaLnBrk="1" latinLnBrk="0" hangingPunct="1"/>
                      <a:endParaRPr lang="en-US" sz="1400" b="1" kern="1200" dirty="0" smtClean="0">
                        <a:solidFill>
                          <a:schemeClr val="tx1"/>
                        </a:solidFill>
                        <a:latin typeface="+mn-lt"/>
                        <a:ea typeface="+mn-ea"/>
                        <a:cs typeface="+mn-cs"/>
                      </a:endParaRPr>
                    </a:p>
                    <a:p>
                      <a:pPr marL="0" algn="l" defTabSz="914400" rtl="0" eaLnBrk="1" latinLnBrk="0" hangingPunct="1"/>
                      <a:r>
                        <a:rPr lang="en-US" sz="1400" b="1" kern="1200" dirty="0" smtClean="0">
                          <a:solidFill>
                            <a:schemeClr val="tx1"/>
                          </a:solidFill>
                          <a:latin typeface="+mn-lt"/>
                          <a:ea typeface="+mn-ea"/>
                          <a:cs typeface="+mn-cs"/>
                        </a:rPr>
                        <a:t>Security</a:t>
                      </a:r>
                      <a:endParaRPr lang="en-US" sz="1400" b="1" kern="1200" dirty="0">
                        <a:solidFill>
                          <a:schemeClr val="tx1"/>
                        </a:solidFill>
                        <a:latin typeface="+mn-lt"/>
                        <a:ea typeface="+mn-ea"/>
                        <a:cs typeface="+mn-cs"/>
                      </a:endParaRPr>
                    </a:p>
                  </a:txBody>
                  <a:tcPr marL="0" marR="3600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49064">
                <a:tc>
                  <a:txBody>
                    <a:bodyPr/>
                    <a:lstStyle/>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Pluggable security authentication modules</a:t>
                      </a:r>
                    </a:p>
                  </a:txBody>
                  <a:tcPr marL="0" marR="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0289840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Solution Overview</a:t>
            </a:r>
            <a:endParaRPr lang="en-US" dirty="0"/>
          </a:p>
        </p:txBody>
      </p:sp>
      <p:sp>
        <p:nvSpPr>
          <p:cNvPr id="4" name="Text Placeholder 3"/>
          <p:cNvSpPr>
            <a:spLocks noGrp="1"/>
          </p:cNvSpPr>
          <p:nvPr>
            <p:ph type="body" sz="quarter" idx="10"/>
          </p:nvPr>
        </p:nvSpPr>
        <p:spPr/>
        <p:txBody>
          <a:bodyPr/>
          <a:lstStyle/>
          <a:p>
            <a:endParaRPr lang="en-US"/>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l="10" r="10"/>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31080" y="6338400"/>
            <a:ext cx="3985593" cy="180000"/>
          </a:xfrm>
          <a:prstGeom prst="rect">
            <a:avLst/>
          </a:prstGeom>
          <a:noFill/>
          <a:ln w="6350" cmpd="thickThin">
            <a:noFill/>
          </a:ln>
          <a:effectLst/>
        </p:spPr>
        <p:txBody>
          <a:bodyPr wrap="square" lIns="35994" tIns="45712" rIns="0" bIns="45712" rtlCol="0" anchor="ctr" anchorCtr="0">
            <a:noAutofit/>
          </a:bodyPr>
          <a:lstStyle/>
          <a:p>
            <a:pPr marL="157136" indent="-157136" algn="r" fontAlgn="base">
              <a:spcBef>
                <a:spcPct val="50000"/>
              </a:spcBef>
              <a:spcAft>
                <a:spcPct val="0"/>
              </a:spcAft>
              <a:buClr>
                <a:srgbClr val="F0AB00"/>
              </a:buClr>
              <a:buSzPct val="80000"/>
            </a:pPr>
            <a:r>
              <a:rPr lang="en-CA" sz="800" b="1" kern="0" dirty="0">
                <a:solidFill>
                  <a:srgbClr val="000000"/>
                </a:solidFill>
                <a:ea typeface="Arial Unicode MS" pitchFamily="34" charset="-128"/>
                <a:cs typeface="Arial Unicode MS" pitchFamily="34" charset="-128"/>
              </a:rPr>
              <a:t>This is the current state of planning and may be changed by SAP at any time.</a:t>
            </a:r>
            <a:endParaRPr lang="en-US" sz="800" b="1" kern="0" dirty="0">
              <a:solidFill>
                <a:srgbClr val="000000"/>
              </a:solidFill>
              <a:ea typeface="Arial Unicode MS" pitchFamily="34" charset="-128"/>
              <a:cs typeface="Arial Unicode MS" pitchFamily="34" charset="-128"/>
            </a:endParaRPr>
          </a:p>
        </p:txBody>
      </p:sp>
      <p:sp>
        <p:nvSpPr>
          <p:cNvPr id="7" name="TextBox 6"/>
          <p:cNvSpPr txBox="1"/>
          <p:nvPr/>
        </p:nvSpPr>
        <p:spPr>
          <a:xfrm>
            <a:off x="333956" y="6149171"/>
            <a:ext cx="2440776"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(Release 16 – Q1 2013)</a:t>
            </a:r>
          </a:p>
        </p:txBody>
      </p:sp>
      <p:sp>
        <p:nvSpPr>
          <p:cNvPr id="13" name="Title 2"/>
          <p:cNvSpPr>
            <a:spLocks noGrp="1"/>
          </p:cNvSpPr>
          <p:nvPr>
            <p:ph type="title"/>
          </p:nvPr>
        </p:nvSpPr>
        <p:spPr>
          <a:xfrm>
            <a:off x="324000" y="324000"/>
            <a:ext cx="8496000" cy="756000"/>
          </a:xfrm>
        </p:spPr>
        <p:txBody>
          <a:bodyPr/>
          <a:lstStyle/>
          <a:p>
            <a:r>
              <a:rPr lang="en-US" dirty="0" smtClean="0"/>
              <a:t>SAP Sybase IQ</a:t>
            </a:r>
            <a:br>
              <a:rPr lang="en-US" dirty="0" smtClean="0"/>
            </a:br>
            <a:r>
              <a:rPr lang="en-US" sz="2000" b="0" dirty="0"/>
              <a:t>Product road map overview – key themes and capabilities</a:t>
            </a:r>
            <a:endParaRPr lang="de-DE" sz="2000" b="0" dirty="0"/>
          </a:p>
        </p:txBody>
      </p:sp>
      <p:sp>
        <p:nvSpPr>
          <p:cNvPr id="12" name="Text Placeholder 13"/>
          <p:cNvSpPr>
            <a:spLocks noGrp="1"/>
          </p:cNvSpPr>
          <p:nvPr>
            <p:ph type="body" sz="quarter" idx="12"/>
          </p:nvPr>
        </p:nvSpPr>
        <p:spPr>
          <a:xfrm>
            <a:off x="68949" y="1400802"/>
            <a:ext cx="2705782" cy="3851696"/>
          </a:xfrm>
        </p:spPr>
        <p:txBody>
          <a:bodyPr/>
          <a:lstStyle/>
          <a:p>
            <a:r>
              <a:rPr lang="en-US" b="1" strike="sngStrike" dirty="0"/>
              <a:t> </a:t>
            </a:r>
            <a:endParaRPr lang="en-US" strike="sngStrike" dirty="0"/>
          </a:p>
          <a:p>
            <a:pPr marL="89985" lvl="1" indent="0" fontAlgn="base">
              <a:spcBef>
                <a:spcPct val="0"/>
              </a:spcBef>
              <a:spcAft>
                <a:spcPct val="0"/>
              </a:spcAft>
              <a:buNone/>
            </a:pPr>
            <a:r>
              <a:rPr lang="en-US" sz="1400" b="1" dirty="0"/>
              <a:t>XLDB Analytics and EDW Platform</a:t>
            </a:r>
            <a:endParaRPr lang="en-US" dirty="0" smtClean="0">
              <a:cs typeface="Arial"/>
            </a:endParaRPr>
          </a:p>
          <a:p>
            <a:pPr lvl="1">
              <a:spcBef>
                <a:spcPts val="600"/>
              </a:spcBef>
            </a:pPr>
            <a:r>
              <a:rPr lang="en-US" dirty="0" smtClean="0">
                <a:cs typeface="Arial"/>
              </a:rPr>
              <a:t>Next generation column store</a:t>
            </a:r>
          </a:p>
          <a:p>
            <a:pPr lvl="1">
              <a:spcBef>
                <a:spcPts val="600"/>
              </a:spcBef>
            </a:pPr>
            <a:r>
              <a:rPr lang="en-US" dirty="0" smtClean="0">
                <a:cs typeface="Arial"/>
              </a:rPr>
              <a:t>High performance parallel data loading</a:t>
            </a:r>
          </a:p>
          <a:p>
            <a:pPr lvl="1">
              <a:spcBef>
                <a:spcPts val="600"/>
              </a:spcBef>
            </a:pPr>
            <a:r>
              <a:rPr lang="en-US" dirty="0" smtClean="0">
                <a:cs typeface="Arial"/>
              </a:rPr>
              <a:t>Aggressive query distribution with data affinity</a:t>
            </a:r>
          </a:p>
          <a:p>
            <a:pPr lvl="1">
              <a:spcBef>
                <a:spcPts val="600"/>
              </a:spcBef>
            </a:pPr>
            <a:r>
              <a:rPr lang="en-US" dirty="0" smtClean="0">
                <a:cs typeface="Arial"/>
              </a:rPr>
              <a:t>Continuous, concurrent loads into in-memory RLV (Row Level Versioned) delta store</a:t>
            </a:r>
            <a:endParaRPr lang="en-US" dirty="0">
              <a:cs typeface="Arial"/>
            </a:endParaRPr>
          </a:p>
          <a:p>
            <a:pPr lvl="1">
              <a:spcBef>
                <a:spcPts val="800"/>
              </a:spcBef>
              <a:spcAft>
                <a:spcPts val="0"/>
              </a:spcAft>
            </a:pPr>
            <a:r>
              <a:rPr lang="en-US" dirty="0" smtClean="0">
                <a:cs typeface="Arial"/>
              </a:rPr>
              <a:t>LDAP authentication and RBAC (Role Based Access Control) authorization</a:t>
            </a:r>
          </a:p>
          <a:p>
            <a:pPr lvl="1">
              <a:spcBef>
                <a:spcPts val="800"/>
              </a:spcBef>
              <a:spcAft>
                <a:spcPts val="0"/>
              </a:spcAft>
            </a:pPr>
            <a:r>
              <a:rPr lang="en-US" dirty="0" smtClean="0">
                <a:cs typeface="Arial"/>
              </a:rPr>
              <a:t>Web-based administration and monitoring</a:t>
            </a:r>
          </a:p>
          <a:p>
            <a:pPr lvl="1">
              <a:spcBef>
                <a:spcPts val="800"/>
              </a:spcBef>
              <a:spcAft>
                <a:spcPts val="0"/>
              </a:spcAft>
            </a:pPr>
            <a:r>
              <a:rPr lang="en-US" dirty="0" smtClean="0">
                <a:cs typeface="Arial"/>
              </a:rPr>
              <a:t>SQL code optimizations in SAP </a:t>
            </a:r>
            <a:r>
              <a:rPr lang="en-US" dirty="0" err="1" smtClean="0">
                <a:cs typeface="Arial"/>
              </a:rPr>
              <a:t>BusinessObjects</a:t>
            </a:r>
            <a:r>
              <a:rPr lang="en-US" dirty="0" smtClean="0">
                <a:cs typeface="Arial"/>
              </a:rPr>
              <a:t> BI and EIM platform</a:t>
            </a:r>
            <a:endParaRPr lang="en-US" dirty="0">
              <a:cs typeface="Arial"/>
            </a:endParaRPr>
          </a:p>
        </p:txBody>
      </p:sp>
      <p:sp>
        <p:nvSpPr>
          <p:cNvPr id="14" name="Text Placeholder 14"/>
          <p:cNvSpPr>
            <a:spLocks noGrp="1"/>
          </p:cNvSpPr>
          <p:nvPr>
            <p:ph type="body" sz="quarter" idx="13"/>
          </p:nvPr>
        </p:nvSpPr>
        <p:spPr>
          <a:xfrm>
            <a:off x="3015535" y="1395876"/>
            <a:ext cx="2755678" cy="3868746"/>
          </a:xfrm>
        </p:spPr>
        <p:txBody>
          <a:bodyPr/>
          <a:lstStyle/>
          <a:p>
            <a:r>
              <a:rPr lang="en-US" b="1" strike="sngStrike" dirty="0" smtClean="0"/>
              <a:t> </a:t>
            </a:r>
          </a:p>
          <a:p>
            <a:pPr marL="89985" lvl="1" indent="0">
              <a:buNone/>
            </a:pPr>
            <a:r>
              <a:rPr lang="en-US" sz="1400" b="1" dirty="0"/>
              <a:t>Autonomic XLDB Analytics and EDW Platform</a:t>
            </a:r>
          </a:p>
          <a:p>
            <a:pPr lvl="1">
              <a:spcBef>
                <a:spcPts val="504"/>
              </a:spcBef>
            </a:pPr>
            <a:r>
              <a:rPr lang="en-US" dirty="0">
                <a:cs typeface="Arial"/>
              </a:rPr>
              <a:t>Security enhancements</a:t>
            </a:r>
          </a:p>
          <a:p>
            <a:pPr lvl="1">
              <a:spcBef>
                <a:spcPts val="504"/>
              </a:spcBef>
            </a:pPr>
            <a:r>
              <a:rPr lang="en-US" dirty="0">
                <a:cs typeface="Arial"/>
              </a:rPr>
              <a:t>More granular monitoring statistics</a:t>
            </a:r>
          </a:p>
          <a:p>
            <a:pPr lvl="1">
              <a:spcBef>
                <a:spcPts val="504"/>
              </a:spcBef>
            </a:pPr>
            <a:r>
              <a:rPr lang="en-US" dirty="0">
                <a:cs typeface="Arial"/>
              </a:rPr>
              <a:t>Query scale out improvements</a:t>
            </a:r>
          </a:p>
          <a:p>
            <a:pPr lvl="1">
              <a:spcBef>
                <a:spcPts val="504"/>
              </a:spcBef>
            </a:pPr>
            <a:r>
              <a:rPr lang="en-US" dirty="0">
                <a:cs typeface="Arial"/>
              </a:rPr>
              <a:t>Automatic coordinator failover for HA</a:t>
            </a:r>
            <a:endParaRPr lang="en-US" dirty="0"/>
          </a:p>
          <a:p>
            <a:pPr lvl="1">
              <a:spcBef>
                <a:spcPts val="504"/>
              </a:spcBef>
            </a:pPr>
            <a:r>
              <a:rPr lang="en-US" dirty="0"/>
              <a:t>Elastic, distributed load processing</a:t>
            </a:r>
          </a:p>
          <a:p>
            <a:pPr lvl="1">
              <a:spcBef>
                <a:spcPts val="504"/>
              </a:spcBef>
            </a:pPr>
            <a:r>
              <a:rPr lang="en-US" dirty="0"/>
              <a:t>In-memory RLV delta store scale out extensions</a:t>
            </a:r>
          </a:p>
          <a:p>
            <a:pPr lvl="1">
              <a:spcBef>
                <a:spcPts val="504"/>
              </a:spcBef>
            </a:pPr>
            <a:r>
              <a:rPr lang="en-US" dirty="0">
                <a:cs typeface="Arial"/>
              </a:rPr>
              <a:t>High speed data transfer and federation with HANA</a:t>
            </a:r>
          </a:p>
          <a:p>
            <a:pPr lvl="1">
              <a:spcBef>
                <a:spcPts val="504"/>
              </a:spcBef>
            </a:pPr>
            <a:r>
              <a:rPr lang="en-US" dirty="0">
                <a:cs typeface="Arial"/>
              </a:rPr>
              <a:t>Enhanced unstructured data indexing</a:t>
            </a:r>
          </a:p>
        </p:txBody>
      </p:sp>
      <p:sp>
        <p:nvSpPr>
          <p:cNvPr id="16" name="Text Placeholder 14"/>
          <p:cNvSpPr>
            <a:spLocks noGrp="1"/>
          </p:cNvSpPr>
          <p:nvPr>
            <p:ph type="body" sz="quarter" idx="13"/>
          </p:nvPr>
        </p:nvSpPr>
        <p:spPr>
          <a:xfrm>
            <a:off x="5851174" y="1383383"/>
            <a:ext cx="2731702" cy="3868746"/>
          </a:xfrm>
        </p:spPr>
        <p:txBody>
          <a:bodyPr/>
          <a:lstStyle/>
          <a:p>
            <a:r>
              <a:rPr lang="en-US" b="1" strike="sngStrike" dirty="0" smtClean="0"/>
              <a:t> </a:t>
            </a:r>
          </a:p>
          <a:p>
            <a:pPr marL="89985" lvl="1" indent="0">
              <a:buNone/>
            </a:pPr>
            <a:r>
              <a:rPr lang="en-US" sz="1400" b="1" dirty="0"/>
              <a:t>Enhanced Autonomic XLDB Analytics and EDW Platform</a:t>
            </a:r>
          </a:p>
          <a:p>
            <a:pPr lvl="1">
              <a:spcBef>
                <a:spcPts val="504"/>
              </a:spcBef>
            </a:pPr>
            <a:r>
              <a:rPr lang="en-US" dirty="0">
                <a:cs typeface="Arial"/>
              </a:rPr>
              <a:t>Next generation index management</a:t>
            </a:r>
          </a:p>
          <a:p>
            <a:pPr lvl="1">
              <a:spcBef>
                <a:spcPts val="504"/>
              </a:spcBef>
            </a:pPr>
            <a:r>
              <a:rPr lang="en-US" dirty="0">
                <a:cs typeface="Arial"/>
              </a:rPr>
              <a:t>Temperature sensitive data lifecycle management</a:t>
            </a:r>
          </a:p>
          <a:p>
            <a:pPr lvl="1">
              <a:spcBef>
                <a:spcPts val="504"/>
              </a:spcBef>
            </a:pPr>
            <a:r>
              <a:rPr lang="en-US" dirty="0">
                <a:cs typeface="Arial"/>
              </a:rPr>
              <a:t>Intelligen</a:t>
            </a:r>
            <a:r>
              <a:rPr lang="en-US" dirty="0"/>
              <a:t>t systems administration, monitoring, and diagnostics</a:t>
            </a:r>
          </a:p>
          <a:p>
            <a:pPr lvl="1">
              <a:spcBef>
                <a:spcPts val="504"/>
              </a:spcBef>
            </a:pPr>
            <a:r>
              <a:rPr lang="en-US" dirty="0"/>
              <a:t>Hooks for common modeling, administration, and security across SAP server products</a:t>
            </a:r>
          </a:p>
        </p:txBody>
      </p:sp>
    </p:spTree>
    <p:extLst>
      <p:ext uri="{BB962C8B-B14F-4D97-AF65-F5344CB8AC3E}">
        <p14:creationId xmlns:p14="http://schemas.microsoft.com/office/powerpoint/2010/main" val="2260992144"/>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a:t>
            </a:r>
            <a:br>
              <a:rPr lang="en-US" dirty="0" smtClean="0"/>
            </a:br>
            <a:r>
              <a:rPr lang="en-US" sz="2000" b="0" dirty="0"/>
              <a:t>Enhanced autonomic XLDB analytics</a:t>
            </a:r>
            <a:endParaRPr lang="de-DE" sz="2000" b="0" dirty="0"/>
          </a:p>
        </p:txBody>
      </p:sp>
      <p:sp>
        <p:nvSpPr>
          <p:cNvPr id="3" name="Content Placeholder 2"/>
          <p:cNvSpPr>
            <a:spLocks noGrp="1"/>
          </p:cNvSpPr>
          <p:nvPr>
            <p:ph sz="quarter" idx="11"/>
          </p:nvPr>
        </p:nvSpPr>
        <p:spPr/>
        <p:txBody>
          <a:bodyPr/>
          <a:lstStyle/>
          <a:p>
            <a:r>
              <a:rPr lang="en-US" dirty="0" smtClean="0"/>
              <a:t>FUTURE DIRECTION</a:t>
            </a:r>
            <a:endParaRPr lang="en-US" dirty="0"/>
          </a:p>
        </p:txBody>
      </p:sp>
      <p:sp>
        <p:nvSpPr>
          <p:cNvPr id="4" name="Text Placeholder 3"/>
          <p:cNvSpPr>
            <a:spLocks noGrp="1"/>
          </p:cNvSpPr>
          <p:nvPr>
            <p:ph type="body" sz="quarter" idx="12"/>
          </p:nvPr>
        </p:nvSpPr>
        <p:spPr>
          <a:xfrm>
            <a:off x="321960" y="1289536"/>
            <a:ext cx="8494713" cy="591421"/>
          </a:xfrm>
        </p:spPr>
        <p:txBody>
          <a:bodyPr/>
          <a:lstStyle/>
          <a:p>
            <a:pPr eaLnBrk="0" hangingPunct="0">
              <a:spcBef>
                <a:spcPts val="600"/>
              </a:spcBef>
            </a:pPr>
            <a:r>
              <a:rPr lang="en-US" sz="1600" kern="0" dirty="0">
                <a:ea typeface="Arial Unicode MS" pitchFamily="34" charset="-128"/>
                <a:cs typeface="Arial Unicode MS" pitchFamily="34" charset="-128"/>
              </a:rPr>
              <a:t>SAP Sybase IQ provides advanced techniques to address the new generation of Big Data and unlock critical business insights with SAP analytical tools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0518" y="2445214"/>
            <a:ext cx="4183180" cy="2671535"/>
          </a:xfrm>
          <a:prstGeom prst="rect">
            <a:avLst/>
          </a:prstGeom>
          <a:ln>
            <a:solidFill>
              <a:schemeClr val="accent1"/>
            </a:solidFill>
          </a:ln>
        </p:spPr>
      </p:pic>
      <p:sp>
        <p:nvSpPr>
          <p:cNvPr id="8" name="TextBox 7"/>
          <p:cNvSpPr txBox="1"/>
          <p:nvPr/>
        </p:nvSpPr>
        <p:spPr>
          <a:xfrm>
            <a:off x="4831080" y="6338400"/>
            <a:ext cx="3985593" cy="180000"/>
          </a:xfrm>
          <a:prstGeom prst="rect">
            <a:avLst/>
          </a:prstGeom>
          <a:noFill/>
          <a:ln w="6350" cmpd="thickThin">
            <a:noFill/>
          </a:ln>
          <a:effectLst/>
        </p:spPr>
        <p:txBody>
          <a:bodyPr wrap="square" lIns="35994" tIns="45712" rIns="0" bIns="45712" rtlCol="0" anchor="ctr" anchorCtr="0">
            <a:noAutofit/>
          </a:bodyPr>
          <a:lstStyle/>
          <a:p>
            <a:pPr marL="157136" indent="-157136" algn="r" fontAlgn="base">
              <a:spcBef>
                <a:spcPct val="50000"/>
              </a:spcBef>
              <a:spcAft>
                <a:spcPct val="0"/>
              </a:spcAft>
              <a:buClr>
                <a:srgbClr val="F0AB00"/>
              </a:buClr>
              <a:buSzPct val="80000"/>
            </a:pPr>
            <a:r>
              <a:rPr lang="en-CA" sz="800" b="1" kern="0" dirty="0">
                <a:solidFill>
                  <a:srgbClr val="000000"/>
                </a:solidFill>
                <a:ea typeface="Arial Unicode MS" pitchFamily="34" charset="-128"/>
                <a:cs typeface="Arial Unicode MS" pitchFamily="34" charset="-128"/>
              </a:rPr>
              <a:t>This is the current state of planning and may be changed by SAP at any time.</a:t>
            </a:r>
            <a:endParaRPr lang="en-US" sz="800" b="1" kern="0" dirty="0">
              <a:solidFill>
                <a:srgbClr val="000000"/>
              </a:solidFill>
              <a:ea typeface="Arial Unicode MS" pitchFamily="34" charset="-128"/>
              <a:cs typeface="Arial Unicode MS" pitchFamily="34" charset="-128"/>
            </a:endParaRPr>
          </a:p>
        </p:txBody>
      </p:sp>
      <p:graphicFrame>
        <p:nvGraphicFramePr>
          <p:cNvPr id="10" name="Table 9"/>
          <p:cNvGraphicFramePr>
            <a:graphicFrameLocks noGrp="1"/>
          </p:cNvGraphicFramePr>
          <p:nvPr>
            <p:extLst>
              <p:ext uri="{D42A27DB-BD31-4B8C-83A1-F6EECF244321}">
                <p14:modId xmlns:p14="http://schemas.microsoft.com/office/powerpoint/2010/main" val="3110352445"/>
              </p:ext>
            </p:extLst>
          </p:nvPr>
        </p:nvGraphicFramePr>
        <p:xfrm>
          <a:off x="327284" y="2141409"/>
          <a:ext cx="4146746" cy="3884389"/>
        </p:xfrm>
        <a:graphic>
          <a:graphicData uri="http://schemas.openxmlformats.org/drawingml/2006/table">
            <a:tbl>
              <a:tblPr firstRow="1" bandRow="1">
                <a:effectLst/>
                <a:tableStyleId>{2D5ABB26-0587-4C30-8999-92F81FD0307C}</a:tableStyleId>
              </a:tblPr>
              <a:tblGrid>
                <a:gridCol w="4146746"/>
              </a:tblGrid>
              <a:tr h="330451">
                <a:tc>
                  <a:txBody>
                    <a:bodyPr/>
                    <a:lstStyle/>
                    <a:p>
                      <a:pPr algn="l"/>
                      <a:r>
                        <a:rPr lang="en-US" sz="1400" b="1" dirty="0" smtClean="0">
                          <a:solidFill>
                            <a:schemeClr val="tx1"/>
                          </a:solidFill>
                        </a:rPr>
                        <a:t>Intelligent</a:t>
                      </a:r>
                      <a:r>
                        <a:rPr lang="en-US" sz="1400" b="1" baseline="0" dirty="0" smtClean="0">
                          <a:solidFill>
                            <a:schemeClr val="tx1"/>
                          </a:solidFill>
                        </a:rPr>
                        <a:t> big data management</a:t>
                      </a:r>
                      <a:endParaRPr lang="en-US" sz="1400" b="1" dirty="0">
                        <a:solidFill>
                          <a:schemeClr val="tx1"/>
                        </a:solidFill>
                      </a:endParaRPr>
                    </a:p>
                  </a:txBody>
                  <a:tcPr marL="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98320">
                <a:tc>
                  <a:txBody>
                    <a:bodyPr/>
                    <a:lstStyle/>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Next generation index management</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Advanced data compression algorithms</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Native geospatial</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Enhanced HA/DR</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Automatic data migration based on data access patterns</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Row level security</a:t>
                      </a:r>
                    </a:p>
                  </a:txBody>
                  <a:tcPr marL="0" marR="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30451">
                <a:tc>
                  <a:txBody>
                    <a:bodyPr/>
                    <a:lstStyle/>
                    <a:p>
                      <a:pPr marL="0" algn="l" defTabSz="914400" rtl="0" eaLnBrk="1" latinLnBrk="0" hangingPunct="1">
                        <a:buFont typeface="Wingdings" pitchFamily="2" charset="2"/>
                        <a:buNone/>
                      </a:pPr>
                      <a:r>
                        <a:rPr lang="en-US" sz="1400" b="1" dirty="0" smtClean="0"/>
                        <a:t>RTDP synthesis</a:t>
                      </a:r>
                      <a:endParaRPr lang="en-US" sz="1400" b="1" kern="1200" dirty="0">
                        <a:solidFill>
                          <a:schemeClr val="tx1"/>
                        </a:solidFill>
                        <a:latin typeface="+mn-lt"/>
                        <a:ea typeface="+mn-ea"/>
                        <a:cs typeface="+mn-cs"/>
                      </a:endParaRPr>
                    </a:p>
                  </a:txBody>
                  <a:tcPr marL="0" marR="3600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27760">
                <a:tc>
                  <a:txBody>
                    <a:bodyPr/>
                    <a:lstStyle/>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Optimized integration with </a:t>
                      </a:r>
                      <a:r>
                        <a:rPr lang="en-US" sz="1400" b="0" kern="1200" baseline="0" dirty="0" err="1" smtClean="0">
                          <a:solidFill>
                            <a:schemeClr val="tx1"/>
                          </a:solidFill>
                          <a:latin typeface="Arial" pitchFamily="34" charset="0"/>
                          <a:ea typeface="+mn-ea"/>
                          <a:cs typeface="Arial" pitchFamily="34" charset="0"/>
                        </a:rPr>
                        <a:t>Hadoop</a:t>
                      </a:r>
                      <a:endParaRPr lang="en-US" sz="1400" b="0" kern="1200" baseline="0" dirty="0" smtClean="0">
                        <a:solidFill>
                          <a:schemeClr val="tx1"/>
                        </a:solidFill>
                        <a:latin typeface="Arial" pitchFamily="34" charset="0"/>
                        <a:ea typeface="+mn-ea"/>
                        <a:cs typeface="Arial" pitchFamily="34" charset="0"/>
                      </a:endParaRP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kern="1200" baseline="0" dirty="0" smtClean="0">
                          <a:solidFill>
                            <a:schemeClr val="tx1"/>
                          </a:solidFill>
                          <a:latin typeface="Arial" pitchFamily="34" charset="0"/>
                          <a:ea typeface="+mn-ea"/>
                          <a:cs typeface="Arial" pitchFamily="34" charset="0"/>
                        </a:rPr>
                        <a:t>Integration with RTDP’s common modeling, administration, and security framework</a:t>
                      </a:r>
                    </a:p>
                    <a:p>
                      <a:pPr marL="270000" marR="0" indent="-180000" algn="l" defTabSz="914400"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endParaRPr lang="en-US" sz="1200" b="0" kern="1200" baseline="0" dirty="0" smtClean="0">
                        <a:solidFill>
                          <a:schemeClr val="tx1"/>
                        </a:solidFill>
                        <a:latin typeface="Arial" pitchFamily="34" charset="0"/>
                        <a:ea typeface="+mn-ea"/>
                        <a:cs typeface="Arial" pitchFamily="34" charset="0"/>
                      </a:endParaRPr>
                    </a:p>
                  </a:txBody>
                  <a:tcPr marL="0" marR="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7407">
                <a:tc>
                  <a:txBody>
                    <a:bodyPr/>
                    <a:lstStyle/>
                    <a:p>
                      <a:pPr marL="90000" marR="0" indent="0" algn="l" defTabSz="914400" rtl="0" eaLnBrk="1" fontAlgn="auto" latinLnBrk="0" hangingPunct="1">
                        <a:lnSpc>
                          <a:spcPct val="100000"/>
                        </a:lnSpc>
                        <a:spcBef>
                          <a:spcPts val="0"/>
                        </a:spcBef>
                        <a:spcAft>
                          <a:spcPts val="0"/>
                        </a:spcAft>
                        <a:buClr>
                          <a:schemeClr val="accent1"/>
                        </a:buClr>
                        <a:buSzPct val="100000"/>
                        <a:buFont typeface="Wingdings" pitchFamily="2" charset="2"/>
                        <a:buNone/>
                        <a:tabLst/>
                        <a:defRPr/>
                      </a:pPr>
                      <a:endParaRPr lang="en-US" sz="1200" b="0" kern="1200" baseline="0" dirty="0" smtClean="0">
                        <a:solidFill>
                          <a:schemeClr val="tx1"/>
                        </a:solidFill>
                        <a:latin typeface="Arial" pitchFamily="34" charset="0"/>
                        <a:ea typeface="+mn-ea"/>
                        <a:cs typeface="Arial" pitchFamily="34" charset="0"/>
                      </a:endParaRPr>
                    </a:p>
                  </a:txBody>
                  <a:tcPr marL="0" marR="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10990555"/>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6" name="Picture Placeholder 5"/>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23712" r="23712"/>
          <a:stretch>
            <a:fillRect/>
          </a:stretch>
        </p:blipFill>
        <p:spPr>
          <a:xfrm>
            <a:off x="5432612" y="1690688"/>
            <a:ext cx="3390988" cy="3930171"/>
          </a:xfrm>
        </p:spPr>
      </p:pic>
      <p:sp>
        <p:nvSpPr>
          <p:cNvPr id="3" name="Text Placeholder 2"/>
          <p:cNvSpPr>
            <a:spLocks noGrp="1"/>
          </p:cNvSpPr>
          <p:nvPr>
            <p:ph type="body" sz="quarter" idx="11"/>
          </p:nvPr>
        </p:nvSpPr>
        <p:spPr>
          <a:xfrm>
            <a:off x="365415" y="1497403"/>
            <a:ext cx="4611071" cy="4840997"/>
          </a:xfrm>
        </p:spPr>
        <p:txBody>
          <a:bodyPr/>
          <a:lstStyle/>
          <a:p>
            <a:pPr>
              <a:spcBef>
                <a:spcPts val="1020"/>
              </a:spcBef>
            </a:pPr>
            <a:r>
              <a:rPr lang="en-US" sz="1400" dirty="0">
                <a:cs typeface="Arial" pitchFamily="34" charset="0"/>
              </a:rPr>
              <a:t>SAP Sybase IQ is the </a:t>
            </a:r>
            <a:r>
              <a:rPr lang="en-US" sz="1400" dirty="0"/>
              <a:t>#1 columnar, disk-based analytic database with intelligent caching.  IQ centralizes “Big Data” analysis of massive volumes of structured and unstructured data for report acceleration, data mining and predictive analytics</a:t>
            </a:r>
            <a:endParaRPr lang="en-US" sz="1400" dirty="0">
              <a:cs typeface="Arial" pitchFamily="34" charset="0"/>
            </a:endParaRPr>
          </a:p>
          <a:p>
            <a:pPr marL="269954" indent="-179970">
              <a:spcBef>
                <a:spcPts val="800"/>
              </a:spcBef>
              <a:buSzPct val="100000"/>
              <a:buFont typeface="Wingdings" pitchFamily="2" charset="2"/>
              <a:buChar char=""/>
              <a:defRPr/>
            </a:pPr>
            <a:r>
              <a:rPr lang="en-US" sz="1200" dirty="0"/>
              <a:t>Lower TCO </a:t>
            </a:r>
            <a:r>
              <a:rPr lang="en-US" sz="1200" b="0" dirty="0"/>
              <a:t>– Extreme data compression, data partitioning, commodity hardware, better price-performance</a:t>
            </a:r>
          </a:p>
          <a:p>
            <a:pPr marL="269954" indent="-179970">
              <a:spcBef>
                <a:spcPts val="800"/>
              </a:spcBef>
              <a:buSzPct val="100000"/>
              <a:buFont typeface="Wingdings" pitchFamily="2" charset="2"/>
              <a:buChar char=""/>
              <a:defRPr/>
            </a:pPr>
            <a:r>
              <a:rPr lang="en-US" sz="1200" dirty="0"/>
              <a:t>Administration</a:t>
            </a:r>
            <a:r>
              <a:rPr lang="en-US" sz="1200" b="0" dirty="0"/>
              <a:t> – IQ uses standard RDBMS (ANSI SQL), and is easy to administer, as attested to by many customer testimonials.</a:t>
            </a:r>
          </a:p>
          <a:p>
            <a:pPr marL="269954" indent="-179970">
              <a:spcBef>
                <a:spcPts val="800"/>
              </a:spcBef>
              <a:buSzPct val="100000"/>
              <a:buFont typeface="Wingdings" pitchFamily="2" charset="2"/>
              <a:buChar char=""/>
              <a:defRPr/>
            </a:pPr>
            <a:r>
              <a:rPr lang="en-US" sz="1200" dirty="0"/>
              <a:t>Parallel computing </a:t>
            </a:r>
            <a:r>
              <a:rPr lang="en-US" sz="1200" b="0" dirty="0"/>
              <a:t>- IQ  employs both SMP parallel and MPP distributed query execution.  IQ automatically reduces/increases parallelization as user query workload changes.</a:t>
            </a:r>
          </a:p>
          <a:p>
            <a:pPr marL="269954" indent="-179970">
              <a:spcBef>
                <a:spcPts val="800"/>
              </a:spcBef>
              <a:buSzPct val="100000"/>
              <a:buFont typeface="Wingdings" pitchFamily="2" charset="2"/>
              <a:buChar char=""/>
              <a:defRPr/>
            </a:pPr>
            <a:r>
              <a:rPr lang="en-US" sz="1200" dirty="0"/>
              <a:t>User scalability  </a:t>
            </a:r>
            <a:r>
              <a:rPr lang="en-US" sz="1200" b="0" dirty="0"/>
              <a:t>- IQ scales out easily with its flexible “shared everything” MPP architecture. Adding nodes is trivial and IQ automatically balances resource use, allowing many users to share node resources.</a:t>
            </a:r>
          </a:p>
          <a:p>
            <a:pPr marL="269954" indent="-179970">
              <a:spcBef>
                <a:spcPts val="800"/>
              </a:spcBef>
              <a:buSzPct val="100000"/>
              <a:buFont typeface="Wingdings" pitchFamily="2" charset="2"/>
              <a:buChar char=""/>
              <a:defRPr/>
            </a:pPr>
            <a:r>
              <a:rPr lang="en-US" sz="1200" dirty="0"/>
              <a:t>Node dedication </a:t>
            </a:r>
            <a:r>
              <a:rPr lang="en-US" sz="1200" b="0" dirty="0"/>
              <a:t>- IQ can dedicate nodes for parallel loading with no interference with reporting operations.</a:t>
            </a:r>
          </a:p>
          <a:p>
            <a:pPr marL="269954" indent="-179970">
              <a:spcBef>
                <a:spcPts val="800"/>
              </a:spcBef>
              <a:buSzPct val="100000"/>
              <a:buFont typeface="Wingdings" pitchFamily="2" charset="2"/>
              <a:buChar char=""/>
              <a:defRPr/>
            </a:pPr>
            <a:r>
              <a:rPr lang="en-US" sz="1200" dirty="0"/>
              <a:t>Disaster recovery </a:t>
            </a:r>
            <a:r>
              <a:rPr lang="en-US" sz="1200" b="0" dirty="0"/>
              <a:t>– IQ features a proven Non-Stop architecture, which can utilize a secondary storage system for immediate failover</a:t>
            </a:r>
          </a:p>
          <a:p>
            <a:pPr marL="171421" indent="-171421">
              <a:spcBef>
                <a:spcPts val="1020"/>
              </a:spcBef>
              <a:buFont typeface="Arial"/>
              <a:buChar char="•"/>
            </a:pPr>
            <a:endParaRPr lang="en-US" sz="1200" b="0" dirty="0">
              <a:solidFill>
                <a:srgbClr val="FF0000"/>
              </a:solidFill>
              <a:cs typeface="Arial" pitchFamily="34" charset="0"/>
            </a:endParaRPr>
          </a:p>
        </p:txBody>
      </p:sp>
      <p:sp>
        <p:nvSpPr>
          <p:cNvPr id="8" name="TextBox 7"/>
          <p:cNvSpPr txBox="1"/>
          <p:nvPr/>
        </p:nvSpPr>
        <p:spPr>
          <a:xfrm>
            <a:off x="4831080" y="6338400"/>
            <a:ext cx="3985593" cy="180000"/>
          </a:xfrm>
          <a:prstGeom prst="rect">
            <a:avLst/>
          </a:prstGeom>
          <a:noFill/>
          <a:ln w="6350" cmpd="thickThin">
            <a:noFill/>
          </a:ln>
          <a:effectLst/>
        </p:spPr>
        <p:txBody>
          <a:bodyPr wrap="square" lIns="35994" tIns="45712" rIns="0" bIns="45712" rtlCol="0" anchor="ctr" anchorCtr="0">
            <a:noAutofit/>
          </a:bodyPr>
          <a:lstStyle/>
          <a:p>
            <a:pPr marL="157136" indent="-157136" algn="r" fontAlgn="base">
              <a:spcBef>
                <a:spcPct val="50000"/>
              </a:spcBef>
              <a:spcAft>
                <a:spcPct val="0"/>
              </a:spcAft>
              <a:buClr>
                <a:srgbClr val="F0AB00"/>
              </a:buClr>
              <a:buSzPct val="80000"/>
            </a:pPr>
            <a:r>
              <a:rPr lang="en-CA" sz="800" b="1" kern="0" dirty="0">
                <a:ea typeface="Arial Unicode MS" pitchFamily="34" charset="-128"/>
                <a:cs typeface="Arial Unicode MS" pitchFamily="34" charset="-128"/>
              </a:rPr>
              <a:t>This is the current state of planning and may be changed by SAP at any time.</a:t>
            </a:r>
            <a:endParaRPr lang="en-US" sz="800" b="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434334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6" name="Text Placeholder 2"/>
          <p:cNvSpPr txBox="1">
            <a:spLocks/>
          </p:cNvSpPr>
          <p:nvPr/>
        </p:nvSpPr>
        <p:spPr bwMode="gray">
          <a:xfrm>
            <a:off x="2302273" y="1341674"/>
            <a:ext cx="5746575" cy="4586847"/>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mn-lt"/>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mn-lt"/>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mn-lt"/>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rgbClr val="F0AB00"/>
              </a:buClr>
              <a:buFont typeface="Wingdings" pitchFamily="2" charset="2"/>
              <a:buChar char="§"/>
            </a:pPr>
            <a:endParaRPr lang="en-US" sz="1600" dirty="0">
              <a:solidFill>
                <a:srgbClr val="000000"/>
              </a:solidFill>
            </a:endParaRPr>
          </a:p>
        </p:txBody>
      </p:sp>
      <p:sp>
        <p:nvSpPr>
          <p:cNvPr id="7" name="Frame 6"/>
          <p:cNvSpPr/>
          <p:nvPr/>
        </p:nvSpPr>
        <p:spPr bwMode="gray">
          <a:xfrm>
            <a:off x="1105788" y="1562986"/>
            <a:ext cx="6868632" cy="4384235"/>
          </a:xfrm>
          <a:prstGeom prst="frame">
            <a:avLst/>
          </a:prstGeom>
          <a:solidFill>
            <a:schemeClr val="accent1"/>
          </a:solidFill>
          <a:ln w="6350" algn="ctr">
            <a:noFill/>
            <a:miter lim="800000"/>
            <a:headEnd/>
            <a:tailEnd/>
          </a:ln>
        </p:spPr>
        <p:txBody>
          <a:bodyPr lIns="89985" tIns="71987" rIns="89985" bIns="71987" rtlCol="0" anchor="ctr"/>
          <a:lstStyle/>
          <a:p>
            <a:pPr marL="285702" indent="-285702">
              <a:buFont typeface="Arial" pitchFamily="34" charset="0"/>
              <a:buChar char="•"/>
            </a:pPr>
            <a:r>
              <a:rPr lang="en-US" sz="2400" dirty="0">
                <a:solidFill>
                  <a:srgbClr val="000000"/>
                </a:solidFill>
                <a:latin typeface="Browallia New" pitchFamily="34" charset="-34"/>
                <a:cs typeface="Browallia New" pitchFamily="34" charset="-34"/>
              </a:rPr>
              <a:t>Market-Leading product with tremendous momentum </a:t>
            </a:r>
          </a:p>
          <a:p>
            <a:pPr marL="285702" indent="-285702">
              <a:buFont typeface="Arial" pitchFamily="34" charset="0"/>
              <a:buChar char="•"/>
            </a:pPr>
            <a:r>
              <a:rPr lang="en-US" sz="2400" dirty="0">
                <a:solidFill>
                  <a:srgbClr val="000000"/>
                </a:solidFill>
                <a:latin typeface="Browallia New" pitchFamily="34" charset="-34"/>
                <a:cs typeface="Browallia New" pitchFamily="34" charset="-34"/>
              </a:rPr>
              <a:t>96%+ customer satisfaction rates</a:t>
            </a:r>
          </a:p>
          <a:p>
            <a:pPr marL="285702" indent="-285702">
              <a:buFont typeface="Arial" pitchFamily="34" charset="0"/>
              <a:buChar char="•"/>
            </a:pPr>
            <a:r>
              <a:rPr lang="en-US" sz="2400" dirty="0">
                <a:solidFill>
                  <a:srgbClr val="000000"/>
                </a:solidFill>
                <a:latin typeface="Browallia New" pitchFamily="34" charset="-34"/>
                <a:cs typeface="Browallia New" pitchFamily="34" charset="-34"/>
              </a:rPr>
              <a:t>Pioneering Column-store with 10+ patents</a:t>
            </a:r>
          </a:p>
          <a:p>
            <a:pPr marL="285702" indent="-285702">
              <a:buFont typeface="Arial" pitchFamily="34" charset="0"/>
              <a:buChar char="•"/>
            </a:pPr>
            <a:r>
              <a:rPr lang="en-US" sz="2400" dirty="0">
                <a:solidFill>
                  <a:srgbClr val="000000"/>
                </a:solidFill>
                <a:latin typeface="Browallia New" pitchFamily="34" charset="-34"/>
                <a:cs typeface="Browallia New" pitchFamily="34" charset="-34"/>
              </a:rPr>
              <a:t>IQ is used by </a:t>
            </a:r>
            <a:r>
              <a:rPr lang="en-US" sz="2400" b="1" dirty="0">
                <a:solidFill>
                  <a:srgbClr val="000000"/>
                </a:solidFill>
                <a:latin typeface="Browallia New" pitchFamily="34" charset="-34"/>
                <a:cs typeface="Browallia New" pitchFamily="34" charset="-34"/>
              </a:rPr>
              <a:t>twice as many companies </a:t>
            </a:r>
            <a:r>
              <a:rPr lang="en-US" sz="2400" dirty="0">
                <a:solidFill>
                  <a:srgbClr val="000000"/>
                </a:solidFill>
                <a:latin typeface="Browallia New" pitchFamily="34" charset="-34"/>
                <a:cs typeface="Browallia New" pitchFamily="34" charset="-34"/>
              </a:rPr>
              <a:t>as the next leading provider</a:t>
            </a:r>
          </a:p>
          <a:p>
            <a:pPr marL="285702" indent="-285702">
              <a:buFont typeface="Arial" pitchFamily="34" charset="0"/>
              <a:buChar char="•"/>
            </a:pPr>
            <a:r>
              <a:rPr lang="en-US" sz="2400" dirty="0">
                <a:solidFill>
                  <a:srgbClr val="000000"/>
                </a:solidFill>
                <a:latin typeface="Browallia New" pitchFamily="34" charset="-34"/>
                <a:cs typeface="Browallia New" pitchFamily="34" charset="-34"/>
              </a:rPr>
              <a:t>SAP commitment to product leadership</a:t>
            </a:r>
          </a:p>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3088" y="4433262"/>
            <a:ext cx="1871331" cy="1630917"/>
          </a:xfrm>
          <a:prstGeom prst="rect">
            <a:avLst/>
          </a:prstGeom>
        </p:spPr>
      </p:pic>
    </p:spTree>
    <p:extLst>
      <p:ext uri="{BB962C8B-B14F-4D97-AF65-F5344CB8AC3E}">
        <p14:creationId xmlns:p14="http://schemas.microsoft.com/office/powerpoint/2010/main" val="938631274"/>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Questions?</a:t>
            </a:r>
            <a:endParaRPr lang="en-US" dirty="0"/>
          </a:p>
        </p:txBody>
      </p:sp>
      <p:pic>
        <p:nvPicPr>
          <p:cNvPr id="4" name="Picture 2" descr="_2X68Q~8"/>
          <p:cNvPicPr>
            <a:picLocks noChangeAspect="1" noChangeArrowheads="1"/>
          </p:cNvPicPr>
          <p:nvPr/>
        </p:nvPicPr>
        <p:blipFill>
          <a:blip r:embed="rId2" cstate="print"/>
          <a:srcRect/>
          <a:stretch>
            <a:fillRect/>
          </a:stretch>
        </p:blipFill>
        <p:spPr bwMode="gray">
          <a:xfrm>
            <a:off x="3549651" y="3360070"/>
            <a:ext cx="1920875" cy="2495550"/>
          </a:xfrm>
          <a:prstGeom prst="rect">
            <a:avLst/>
          </a:prstGeom>
          <a:noFill/>
          <a:ln w="9525">
            <a:noFill/>
            <a:miter lim="800000"/>
            <a:headEnd/>
            <a:tailEnd/>
          </a:ln>
        </p:spPr>
      </p:pic>
    </p:spTree>
    <p:extLst>
      <p:ext uri="{BB962C8B-B14F-4D97-AF65-F5344CB8AC3E}">
        <p14:creationId xmlns:p14="http://schemas.microsoft.com/office/powerpoint/2010/main" val="38215895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was the motivation for SAP Sybase IQ 16?</a:t>
            </a:r>
            <a:endParaRPr lang="en-US" dirty="0"/>
          </a:p>
        </p:txBody>
      </p:sp>
      <p:sp>
        <p:nvSpPr>
          <p:cNvPr id="4" name="TextBox 3"/>
          <p:cNvSpPr txBox="1"/>
          <p:nvPr/>
        </p:nvSpPr>
        <p:spPr>
          <a:xfrm>
            <a:off x="113048" y="1602624"/>
            <a:ext cx="1828800"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solidFill>
                  <a:schemeClr val="accent1"/>
                </a:solidFill>
                <a:ea typeface="Arial Unicode MS" pitchFamily="34" charset="-128"/>
                <a:cs typeface="Arial Unicode MS" pitchFamily="34" charset="-128"/>
              </a:rPr>
              <a:t>Marketplace</a:t>
            </a:r>
          </a:p>
        </p:txBody>
      </p:sp>
      <p:sp>
        <p:nvSpPr>
          <p:cNvPr id="5" name="TextBox 4"/>
          <p:cNvSpPr txBox="1"/>
          <p:nvPr/>
        </p:nvSpPr>
        <p:spPr>
          <a:xfrm>
            <a:off x="5764279" y="1600193"/>
            <a:ext cx="2448991"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solidFill>
                  <a:schemeClr val="accent1"/>
                </a:solidFill>
                <a:ea typeface="Arial Unicode MS" pitchFamily="34" charset="-128"/>
                <a:cs typeface="Arial Unicode MS" pitchFamily="34" charset="-128"/>
              </a:rPr>
              <a:t>SAP Sybase IQ 16…</a:t>
            </a:r>
          </a:p>
        </p:txBody>
      </p:sp>
      <p:sp>
        <p:nvSpPr>
          <p:cNvPr id="6" name="TextBox 5"/>
          <p:cNvSpPr txBox="1"/>
          <p:nvPr/>
        </p:nvSpPr>
        <p:spPr>
          <a:xfrm>
            <a:off x="2200131" y="1646160"/>
            <a:ext cx="2645229"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solidFill>
                  <a:schemeClr val="accent1"/>
                </a:solidFill>
                <a:ea typeface="Arial Unicode MS" pitchFamily="34" charset="-128"/>
                <a:cs typeface="Arial Unicode MS" pitchFamily="34" charset="-128"/>
              </a:rPr>
              <a:t>Business Challenges</a:t>
            </a:r>
          </a:p>
        </p:txBody>
      </p:sp>
      <p:sp>
        <p:nvSpPr>
          <p:cNvPr id="9" name="TextBox 8"/>
          <p:cNvSpPr txBox="1"/>
          <p:nvPr/>
        </p:nvSpPr>
        <p:spPr>
          <a:xfrm>
            <a:off x="217059" y="2749699"/>
            <a:ext cx="2435425" cy="221599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Exploding Data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Volumes</a:t>
            </a:r>
          </a:p>
          <a:p>
            <a:pPr fontAlgn="base">
              <a:spcBef>
                <a:spcPct val="50000"/>
              </a:spcBef>
              <a:spcAft>
                <a:spcPct val="0"/>
              </a:spcAft>
              <a:buClr>
                <a:srgbClr val="F0AB00"/>
              </a:buClr>
              <a:buSzPct val="80000"/>
            </a:pPr>
            <a:endParaRPr lang="en-US"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The need for Speed</a:t>
            </a:r>
          </a:p>
          <a:p>
            <a:pPr fontAlgn="base">
              <a:spcBef>
                <a:spcPct val="50000"/>
              </a:spcBef>
              <a:spcAft>
                <a:spcPct val="0"/>
              </a:spcAft>
              <a:buClr>
                <a:srgbClr val="F0AB00"/>
              </a:buClr>
              <a:buSzPct val="80000"/>
            </a:pPr>
            <a:endParaRPr lang="en-US"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Rising IT Costs and Complexity</a:t>
            </a:r>
          </a:p>
        </p:txBody>
      </p:sp>
      <p:sp>
        <p:nvSpPr>
          <p:cNvPr id="13" name="Rectangle 12"/>
          <p:cNvSpPr/>
          <p:nvPr/>
        </p:nvSpPr>
        <p:spPr>
          <a:xfrm>
            <a:off x="2357347" y="2286405"/>
            <a:ext cx="3619205" cy="584759"/>
          </a:xfrm>
          <a:prstGeom prst="rect">
            <a:avLst/>
          </a:prstGeom>
        </p:spPr>
        <p:txBody>
          <a:bodyPr wrap="square" lIns="91425" tIns="45712" rIns="91425" bIns="45712">
            <a:spAutoFit/>
          </a:bodyPr>
          <a:lstStyle/>
          <a:p>
            <a:pPr fontAlgn="base">
              <a:spcAft>
                <a:spcPct val="0"/>
              </a:spcAft>
              <a:buClr>
                <a:srgbClr val="F0AB00"/>
              </a:buClr>
              <a:buSzPct val="80000"/>
              <a:tabLst>
                <a:tab pos="3404612" algn="r"/>
              </a:tabLst>
            </a:pPr>
            <a:r>
              <a:rPr lang="en-US" sz="1600" dirty="0"/>
              <a:t>Lost revenues due to lack </a:t>
            </a:r>
            <a:br>
              <a:rPr lang="en-US" sz="1600" dirty="0"/>
            </a:br>
            <a:r>
              <a:rPr lang="en-US" sz="1600" dirty="0"/>
              <a:t>of insight </a:t>
            </a:r>
          </a:p>
        </p:txBody>
      </p:sp>
      <p:sp>
        <p:nvSpPr>
          <p:cNvPr id="15" name="Chevron 14"/>
          <p:cNvSpPr/>
          <p:nvPr/>
        </p:nvSpPr>
        <p:spPr bwMode="gray">
          <a:xfrm>
            <a:off x="4943331" y="2334202"/>
            <a:ext cx="640579" cy="3394444"/>
          </a:xfrm>
          <a:prstGeom prst="chevron">
            <a:avLst>
              <a:gd name="adj" fmla="val 92056"/>
            </a:avLst>
          </a:prstGeom>
          <a:solidFill>
            <a:schemeClr val="accent1"/>
          </a:solidFill>
          <a:ln w="6350" algn="ctr">
            <a:noFill/>
            <a:miter lim="800000"/>
            <a:headEnd/>
            <a:tailEnd/>
          </a:ln>
        </p:spPr>
        <p:txBody>
          <a:bodyPr lIns="89985" tIns="71987" rIns="89985" bIns="71987"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7" name="Chevron 16"/>
          <p:cNvSpPr/>
          <p:nvPr/>
        </p:nvSpPr>
        <p:spPr bwMode="gray">
          <a:xfrm>
            <a:off x="1900147" y="2261709"/>
            <a:ext cx="599967" cy="3394444"/>
          </a:xfrm>
          <a:prstGeom prst="chevron">
            <a:avLst>
              <a:gd name="adj" fmla="val 92056"/>
            </a:avLst>
          </a:prstGeom>
          <a:solidFill>
            <a:schemeClr val="accent1"/>
          </a:solidFill>
          <a:ln w="6350" algn="ctr">
            <a:noFill/>
            <a:miter lim="800000"/>
            <a:headEnd/>
            <a:tailEnd/>
          </a:ln>
        </p:spPr>
        <p:txBody>
          <a:bodyPr lIns="89985" tIns="71987" rIns="89985" bIns="71987"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8" name="Rectangle 17"/>
          <p:cNvSpPr/>
          <p:nvPr/>
        </p:nvSpPr>
        <p:spPr>
          <a:xfrm>
            <a:off x="5583909" y="2261710"/>
            <a:ext cx="3581734" cy="4031857"/>
          </a:xfrm>
          <a:prstGeom prst="rect">
            <a:avLst/>
          </a:prstGeom>
        </p:spPr>
        <p:txBody>
          <a:bodyPr wrap="square" lIns="91425" tIns="45712" rIns="91425" bIns="45712">
            <a:spAutoFit/>
          </a:bodyPr>
          <a:lstStyle/>
          <a:p>
            <a:r>
              <a:rPr lang="en-US" sz="1600" dirty="0"/>
              <a:t>Cost-effective petabyte-scale EDW platform</a:t>
            </a:r>
          </a:p>
          <a:p>
            <a:pPr fontAlgn="base">
              <a:spcAft>
                <a:spcPct val="0"/>
              </a:spcAft>
              <a:buClr>
                <a:srgbClr val="F0AB00"/>
              </a:buClr>
              <a:buSzPct val="80000"/>
              <a:tabLst>
                <a:tab pos="3404612" algn="r"/>
              </a:tabLst>
            </a:pPr>
            <a:endParaRPr lang="en-US" sz="1600" dirty="0"/>
          </a:p>
          <a:p>
            <a:r>
              <a:rPr lang="en-US" sz="1600" dirty="0"/>
              <a:t>Quickly handles and shares all the data in your world</a:t>
            </a:r>
          </a:p>
          <a:p>
            <a:pPr fontAlgn="base">
              <a:spcAft>
                <a:spcPct val="0"/>
              </a:spcAft>
              <a:buClr>
                <a:srgbClr val="F0AB00"/>
              </a:buClr>
              <a:buSzPct val="80000"/>
              <a:tabLst>
                <a:tab pos="3404612" algn="r"/>
              </a:tabLst>
            </a:pPr>
            <a:endParaRPr lang="en-US" sz="1600" dirty="0"/>
          </a:p>
          <a:p>
            <a:r>
              <a:rPr lang="en-US" sz="1600" dirty="0"/>
              <a:t>High performance and efficiency for user-driven analytics workloads</a:t>
            </a:r>
          </a:p>
          <a:p>
            <a:endParaRPr lang="en-US" sz="1600" i="1" dirty="0"/>
          </a:p>
          <a:p>
            <a:r>
              <a:rPr lang="en-US" sz="1600" dirty="0"/>
              <a:t>Secure</a:t>
            </a:r>
          </a:p>
          <a:p>
            <a:endParaRPr lang="en-US" sz="1600" dirty="0"/>
          </a:p>
          <a:p>
            <a:r>
              <a:rPr lang="en-US" sz="1600" dirty="0"/>
              <a:t>Ensures your data is always available, day or night </a:t>
            </a:r>
          </a:p>
          <a:p>
            <a:endParaRPr lang="en-US" sz="1600" dirty="0"/>
          </a:p>
          <a:p>
            <a:pPr fontAlgn="base">
              <a:spcAft>
                <a:spcPct val="0"/>
              </a:spcAft>
              <a:buClr>
                <a:srgbClr val="F0AB00"/>
              </a:buClr>
              <a:buSzPct val="80000"/>
              <a:tabLst>
                <a:tab pos="3404612" algn="r"/>
              </a:tabLst>
            </a:pPr>
            <a:endParaRPr lang="en-US" sz="1600" dirty="0"/>
          </a:p>
          <a:p>
            <a:pPr fontAlgn="base">
              <a:spcAft>
                <a:spcPct val="0"/>
              </a:spcAft>
              <a:buClr>
                <a:srgbClr val="F0AB00"/>
              </a:buClr>
              <a:buSzPct val="80000"/>
              <a:tabLst>
                <a:tab pos="3404612" algn="r"/>
              </a:tabLst>
            </a:pPr>
            <a:endParaRPr lang="en-US" sz="1600" dirty="0"/>
          </a:p>
        </p:txBody>
      </p:sp>
      <p:sp>
        <p:nvSpPr>
          <p:cNvPr id="19" name="Rectangle 18"/>
          <p:cNvSpPr/>
          <p:nvPr/>
        </p:nvSpPr>
        <p:spPr>
          <a:xfrm>
            <a:off x="2559359" y="3026699"/>
            <a:ext cx="4572000" cy="830981"/>
          </a:xfrm>
          <a:prstGeom prst="rect">
            <a:avLst/>
          </a:prstGeom>
        </p:spPr>
        <p:txBody>
          <a:bodyPr lIns="91425" tIns="45712" rIns="91425" bIns="45712">
            <a:spAutoFit/>
          </a:bodyPr>
          <a:lstStyle/>
          <a:p>
            <a:pPr fontAlgn="base">
              <a:spcAft>
                <a:spcPct val="0"/>
              </a:spcAft>
              <a:buClr>
                <a:srgbClr val="F0AB00"/>
              </a:buClr>
              <a:buSzPct val="80000"/>
              <a:tabLst>
                <a:tab pos="3404612" algn="r"/>
              </a:tabLst>
            </a:pPr>
            <a:endParaRPr lang="en-US" sz="1600" dirty="0"/>
          </a:p>
          <a:p>
            <a:pPr fontAlgn="base">
              <a:spcAft>
                <a:spcPct val="0"/>
              </a:spcAft>
              <a:buClr>
                <a:srgbClr val="F0AB00"/>
              </a:buClr>
              <a:buSzPct val="80000"/>
              <a:tabLst>
                <a:tab pos="3404612" algn="r"/>
              </a:tabLst>
            </a:pPr>
            <a:r>
              <a:rPr lang="en-US" sz="1600" dirty="0"/>
              <a:t>Slow Performance</a:t>
            </a:r>
          </a:p>
          <a:p>
            <a:pPr fontAlgn="base">
              <a:spcAft>
                <a:spcPct val="0"/>
              </a:spcAft>
              <a:buClr>
                <a:srgbClr val="F0AB00"/>
              </a:buClr>
              <a:buSzPct val="80000"/>
              <a:tabLst>
                <a:tab pos="3404612" algn="r"/>
              </a:tabLst>
            </a:pPr>
            <a:endParaRPr lang="en-US" sz="1600" dirty="0"/>
          </a:p>
        </p:txBody>
      </p:sp>
      <p:sp>
        <p:nvSpPr>
          <p:cNvPr id="20" name="Rectangle 19"/>
          <p:cNvSpPr/>
          <p:nvPr/>
        </p:nvSpPr>
        <p:spPr>
          <a:xfrm>
            <a:off x="2559359" y="4176089"/>
            <a:ext cx="4572000" cy="338538"/>
          </a:xfrm>
          <a:prstGeom prst="rect">
            <a:avLst/>
          </a:prstGeom>
        </p:spPr>
        <p:txBody>
          <a:bodyPr lIns="91425" tIns="45712" rIns="91425" bIns="45712">
            <a:spAutoFit/>
          </a:bodyPr>
          <a:lstStyle/>
          <a:p>
            <a:pPr fontAlgn="base">
              <a:spcAft>
                <a:spcPct val="0"/>
              </a:spcAft>
              <a:buClr>
                <a:srgbClr val="F0AB00"/>
              </a:buClr>
              <a:buSzPct val="80000"/>
              <a:tabLst>
                <a:tab pos="3404612" algn="r"/>
              </a:tabLst>
            </a:pPr>
            <a:r>
              <a:rPr lang="en-US" sz="1600" dirty="0"/>
              <a:t>High Costs &amp; Complexities</a:t>
            </a:r>
          </a:p>
        </p:txBody>
      </p:sp>
      <p:sp>
        <p:nvSpPr>
          <p:cNvPr id="21" name="Rectangle 20"/>
          <p:cNvSpPr/>
          <p:nvPr/>
        </p:nvSpPr>
        <p:spPr>
          <a:xfrm>
            <a:off x="2200130" y="4799301"/>
            <a:ext cx="4572000" cy="584759"/>
          </a:xfrm>
          <a:prstGeom prst="rect">
            <a:avLst/>
          </a:prstGeom>
        </p:spPr>
        <p:txBody>
          <a:bodyPr lIns="91425" tIns="45712" rIns="91425" bIns="45712">
            <a:spAutoFit/>
          </a:bodyPr>
          <a:lstStyle/>
          <a:p>
            <a:pPr fontAlgn="base">
              <a:spcAft>
                <a:spcPct val="0"/>
              </a:spcAft>
              <a:buClr>
                <a:srgbClr val="F0AB00"/>
              </a:buClr>
              <a:buSzPct val="80000"/>
              <a:tabLst>
                <a:tab pos="3404612" algn="r"/>
              </a:tabLst>
            </a:pPr>
            <a:endParaRPr lang="en-US" sz="1600" dirty="0"/>
          </a:p>
          <a:p>
            <a:pPr fontAlgn="base">
              <a:spcAft>
                <a:spcPct val="0"/>
              </a:spcAft>
              <a:buClr>
                <a:srgbClr val="F0AB00"/>
              </a:buClr>
              <a:buSzPct val="80000"/>
              <a:tabLst>
                <a:tab pos="3404612" algn="r"/>
              </a:tabLst>
            </a:pPr>
            <a:r>
              <a:rPr lang="en-US" sz="1600" dirty="0"/>
              <a:t>Data Management Challenges</a:t>
            </a:r>
          </a:p>
        </p:txBody>
      </p:sp>
    </p:spTree>
    <p:extLst>
      <p:ext uri="{BB962C8B-B14F-4D97-AF65-F5344CB8AC3E}">
        <p14:creationId xmlns:p14="http://schemas.microsoft.com/office/powerpoint/2010/main" val="1010717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Sybase IQ: </a:t>
            </a:r>
            <a:r>
              <a:rPr lang="en-US" sz="2000" b="0" dirty="0"/>
              <a:t>Market Leader for Extreme-Scale EDW and Analytics</a:t>
            </a:r>
          </a:p>
        </p:txBody>
      </p:sp>
      <p:sp>
        <p:nvSpPr>
          <p:cNvPr id="8" name="Text Placeholder 7"/>
          <p:cNvSpPr>
            <a:spLocks noGrp="1"/>
          </p:cNvSpPr>
          <p:nvPr>
            <p:ph type="body" sz="quarter" idx="10"/>
          </p:nvPr>
        </p:nvSpPr>
        <p:spPr>
          <a:xfrm>
            <a:off x="324001" y="1690687"/>
            <a:ext cx="4661657" cy="4391026"/>
          </a:xfrm>
        </p:spPr>
        <p:txBody>
          <a:bodyPr/>
          <a:lstStyle/>
          <a:p>
            <a:r>
              <a:rPr lang="en-US" dirty="0" smtClean="0"/>
              <a:t>High performance analytics server</a:t>
            </a:r>
          </a:p>
          <a:p>
            <a:pPr lvl="2"/>
            <a:r>
              <a:rPr lang="en-US" dirty="0" smtClean="0"/>
              <a:t>Columnar RDBMS (stores data in columns- versus rows)</a:t>
            </a:r>
          </a:p>
          <a:p>
            <a:pPr lvl="2"/>
            <a:r>
              <a:rPr lang="en-US" dirty="0" smtClean="0"/>
              <a:t>Optimized for managing and accessing massive amounts of data for analytics (versus transactions) </a:t>
            </a:r>
          </a:p>
          <a:p>
            <a:r>
              <a:rPr lang="en-US" dirty="0" smtClean="0"/>
              <a:t>Accelerates analytics and reporting</a:t>
            </a:r>
          </a:p>
          <a:p>
            <a:pPr lvl="2"/>
            <a:r>
              <a:rPr lang="en-US" dirty="0"/>
              <a:t>Up to 1000-times faster than traditional transactional databases</a:t>
            </a:r>
          </a:p>
          <a:p>
            <a:pPr lvl="2"/>
            <a:r>
              <a:rPr lang="en-US" dirty="0" smtClean="0"/>
              <a:t>Handles structured and unstructured data</a:t>
            </a:r>
          </a:p>
          <a:p>
            <a:pPr lvl="2"/>
            <a:r>
              <a:rPr lang="en-US" dirty="0" smtClean="0"/>
              <a:t>High compression and low TCO</a:t>
            </a:r>
          </a:p>
          <a:p>
            <a:pPr lvl="2"/>
            <a:r>
              <a:rPr lang="en-US" dirty="0" smtClean="0"/>
              <a:t>Highly scalable grid architecture</a:t>
            </a:r>
          </a:p>
          <a:p>
            <a:endParaRPr lang="en-US" dirty="0"/>
          </a:p>
        </p:txBody>
      </p:sp>
      <p:grpSp>
        <p:nvGrpSpPr>
          <p:cNvPr id="3" name="Group 8"/>
          <p:cNvGrpSpPr>
            <a:grpSpLocks/>
          </p:cNvGrpSpPr>
          <p:nvPr/>
        </p:nvGrpSpPr>
        <p:grpSpPr bwMode="auto">
          <a:xfrm>
            <a:off x="5289090" y="1501266"/>
            <a:ext cx="3457576" cy="4771429"/>
            <a:chOff x="5495923" y="2926252"/>
            <a:chExt cx="3457577" cy="3908285"/>
          </a:xfrm>
        </p:grpSpPr>
        <p:sp>
          <p:nvSpPr>
            <p:cNvPr id="4" name="TextBox 3"/>
            <p:cNvSpPr txBox="1"/>
            <p:nvPr/>
          </p:nvSpPr>
          <p:spPr>
            <a:xfrm>
              <a:off x="5495924" y="3382024"/>
              <a:ext cx="3457576" cy="34525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118852" indent="-118852">
                <a:lnSpc>
                  <a:spcPct val="90000"/>
                </a:lnSpc>
                <a:spcBef>
                  <a:spcPts val="900"/>
                </a:spcBef>
                <a:buFont typeface="Arial" pitchFamily="34" charset="0"/>
                <a:buChar char="•"/>
                <a:defRPr/>
              </a:pPr>
              <a:r>
                <a:rPr lang="en-US" sz="1600" dirty="0">
                  <a:solidFill>
                    <a:prstClr val="black"/>
                  </a:solidFill>
                </a:rPr>
                <a:t> 2200+ customers with over 4500+ installations worldwide</a:t>
              </a:r>
            </a:p>
            <a:p>
              <a:pPr marL="118852" indent="-118852">
                <a:lnSpc>
                  <a:spcPct val="90000"/>
                </a:lnSpc>
                <a:spcBef>
                  <a:spcPts val="900"/>
                </a:spcBef>
                <a:buFont typeface="Arial" pitchFamily="34" charset="0"/>
                <a:buChar char="•"/>
                <a:defRPr/>
              </a:pPr>
              <a:r>
                <a:rPr lang="en-US" sz="1600" dirty="0">
                  <a:solidFill>
                    <a:prstClr val="black"/>
                  </a:solidFill>
                </a:rPr>
                <a:t>Used by twice as many companies as the next leading provider</a:t>
              </a:r>
            </a:p>
            <a:p>
              <a:pPr marL="118852" indent="-118852">
                <a:lnSpc>
                  <a:spcPct val="90000"/>
                </a:lnSpc>
                <a:spcBef>
                  <a:spcPts val="900"/>
                </a:spcBef>
                <a:buFont typeface="Arial" pitchFamily="34" charset="0"/>
                <a:buChar char="•"/>
                <a:defRPr/>
              </a:pPr>
              <a:r>
                <a:rPr lang="en-US" sz="1600" dirty="0">
                  <a:solidFill>
                    <a:prstClr val="black"/>
                  </a:solidFill>
                </a:rPr>
                <a:t>Patented data compression dramatically reduces data storage requirement; </a:t>
              </a:r>
              <a:br>
                <a:rPr lang="en-US" sz="1600" dirty="0">
                  <a:solidFill>
                    <a:prstClr val="black"/>
                  </a:solidFill>
                </a:rPr>
              </a:br>
              <a:r>
                <a:rPr lang="en-US" sz="1600" dirty="0">
                  <a:solidFill>
                    <a:prstClr val="black"/>
                  </a:solidFill>
                </a:rPr>
                <a:t>cuts TCO</a:t>
              </a:r>
            </a:p>
            <a:p>
              <a:pPr marL="118852" indent="-118852">
                <a:lnSpc>
                  <a:spcPct val="90000"/>
                </a:lnSpc>
                <a:spcBef>
                  <a:spcPts val="900"/>
                </a:spcBef>
                <a:buFont typeface="Arial" pitchFamily="34" charset="0"/>
                <a:buChar char="•"/>
                <a:defRPr/>
              </a:pPr>
              <a:r>
                <a:rPr lang="en-US" sz="1600" dirty="0">
                  <a:solidFill>
                    <a:prstClr val="black"/>
                  </a:solidFill>
                </a:rPr>
                <a:t>Only column-based solution to support full text search, in-database analytics, and federated analytics</a:t>
              </a:r>
            </a:p>
            <a:p>
              <a:pPr marL="118852" indent="-118852">
                <a:lnSpc>
                  <a:spcPct val="90000"/>
                </a:lnSpc>
                <a:spcBef>
                  <a:spcPts val="900"/>
                </a:spcBef>
                <a:buFont typeface="Arial" pitchFamily="34" charset="0"/>
                <a:buChar char="•"/>
                <a:defRPr/>
              </a:pPr>
              <a:r>
                <a:rPr lang="en-US" sz="1600" dirty="0">
                  <a:solidFill>
                    <a:prstClr val="black"/>
                  </a:solidFill>
                </a:rPr>
                <a:t>96%+ customer satisfaction rates</a:t>
              </a:r>
            </a:p>
            <a:p>
              <a:pPr marL="118852" indent="-118852">
                <a:lnSpc>
                  <a:spcPct val="90000"/>
                </a:lnSpc>
                <a:spcBef>
                  <a:spcPts val="900"/>
                </a:spcBef>
                <a:buFont typeface="Arial" pitchFamily="34" charset="0"/>
                <a:buChar char="•"/>
                <a:defRPr/>
              </a:pPr>
              <a:r>
                <a:rPr lang="en-US" sz="1600" dirty="0">
                  <a:solidFill>
                    <a:prstClr val="black"/>
                  </a:solidFill>
                </a:rPr>
                <a:t>Leader, 2012 Gartner Magic Quadrant for Data Warehouse DBMS</a:t>
              </a:r>
            </a:p>
          </p:txBody>
        </p:sp>
        <p:sp>
          <p:nvSpPr>
            <p:cNvPr id="5" name="TextBox 4"/>
            <p:cNvSpPr txBox="1"/>
            <p:nvPr/>
          </p:nvSpPr>
          <p:spPr>
            <a:xfrm>
              <a:off x="5495923" y="2926252"/>
              <a:ext cx="3457576" cy="30252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a:lnSpc>
                  <a:spcPct val="90000"/>
                </a:lnSpc>
                <a:defRPr/>
              </a:pPr>
              <a:r>
                <a:rPr lang="en-US" sz="2000" dirty="0">
                  <a:solidFill>
                    <a:prstClr val="white"/>
                  </a:solidFill>
                </a:rPr>
                <a:t>SAP Sybase IQ Facts</a:t>
              </a:r>
              <a:endParaRPr lang="en-US" sz="2000" i="1" dirty="0">
                <a:solidFill>
                  <a:prstClr val="white"/>
                </a:solidFill>
              </a:endParaRPr>
            </a:p>
          </p:txBody>
        </p:sp>
      </p:grpSp>
    </p:spTree>
    <p:extLst>
      <p:ext uri="{BB962C8B-B14F-4D97-AF65-F5344CB8AC3E}">
        <p14:creationId xmlns:p14="http://schemas.microsoft.com/office/powerpoint/2010/main" val="4070387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Sybase IQ 16</a:t>
            </a:r>
            <a:endParaRPr lang="en-US" dirty="0"/>
          </a:p>
        </p:txBody>
      </p:sp>
      <p:pic>
        <p:nvPicPr>
          <p:cNvPr id="3" name="Picture 2" descr="C:\Users\Martha Olsen\Downloads\272823_l_srgb_s_gl.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0545" y="1301251"/>
            <a:ext cx="2706370" cy="2369185"/>
          </a:xfrm>
          <a:prstGeom prst="rect">
            <a:avLst/>
          </a:prstGeom>
          <a:noFill/>
          <a:ln>
            <a:noFill/>
          </a:ln>
        </p:spPr>
      </p:pic>
      <p:sp>
        <p:nvSpPr>
          <p:cNvPr id="4" name="Rectangle 3"/>
          <p:cNvSpPr/>
          <p:nvPr/>
        </p:nvSpPr>
        <p:spPr>
          <a:xfrm>
            <a:off x="979715" y="2721224"/>
            <a:ext cx="6520542" cy="2246753"/>
          </a:xfrm>
          <a:prstGeom prst="rect">
            <a:avLst/>
          </a:prstGeom>
        </p:spPr>
        <p:txBody>
          <a:bodyPr wrap="square" lIns="91425" tIns="45712" rIns="91425" bIns="45712">
            <a:spAutoFit/>
          </a:bodyPr>
          <a:lstStyle/>
          <a:p>
            <a:pPr algn="ctr"/>
            <a:r>
              <a:rPr lang="en-US" sz="2800" dirty="0">
                <a:solidFill>
                  <a:schemeClr val="tx1">
                    <a:lumMod val="65000"/>
                    <a:lumOff val="35000"/>
                  </a:schemeClr>
                </a:solidFill>
                <a:latin typeface="Calibri" pitchFamily="34" charset="0"/>
                <a:cs typeface="Calibri" pitchFamily="34" charset="0"/>
              </a:rPr>
              <a:t>SAP Sybase IQ transforms the way companies compete and win through actionable intelligence delivered at the</a:t>
            </a:r>
          </a:p>
          <a:p>
            <a:pPr algn="ctr"/>
            <a:r>
              <a:rPr lang="en-US" sz="2800" dirty="0">
                <a:solidFill>
                  <a:schemeClr val="tx1">
                    <a:lumMod val="65000"/>
                    <a:lumOff val="35000"/>
                  </a:schemeClr>
                </a:solidFill>
                <a:latin typeface="Calibri" pitchFamily="34" charset="0"/>
                <a:cs typeface="Calibri" pitchFamily="34" charset="0"/>
              </a:rPr>
              <a:t>speed of business to more people and processes.</a:t>
            </a:r>
          </a:p>
        </p:txBody>
      </p:sp>
    </p:spTree>
    <p:extLst>
      <p:ext uri="{BB962C8B-B14F-4D97-AF65-F5344CB8AC3E}">
        <p14:creationId xmlns:p14="http://schemas.microsoft.com/office/powerpoint/2010/main" val="3141806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SAP Sybase IQ 16</a:t>
            </a:r>
            <a:endParaRPr lang="en-US" dirty="0"/>
          </a:p>
        </p:txBody>
      </p:sp>
      <p:sp>
        <p:nvSpPr>
          <p:cNvPr id="14" name="Rectangle 13"/>
          <p:cNvSpPr/>
          <p:nvPr/>
        </p:nvSpPr>
        <p:spPr bwMode="gray">
          <a:xfrm>
            <a:off x="1015918" y="4283787"/>
            <a:ext cx="7212106" cy="800256"/>
          </a:xfrm>
          <a:prstGeom prst="rect">
            <a:avLst/>
          </a:prstGeom>
          <a:noFill/>
          <a:ln w="6350" algn="ctr">
            <a:noFill/>
            <a:miter lim="800000"/>
            <a:headEnd/>
            <a:tailEnd/>
          </a:ln>
        </p:spPr>
        <p:txBody>
          <a:bodyPr lIns="359939" tIns="71987" rIns="89985" bIns="71987" rtlCol="0" anchor="b" anchorCtr="0"/>
          <a:lstStyle/>
          <a:p>
            <a:pPr marL="137136" fontAlgn="base">
              <a:spcAft>
                <a:spcPct val="0"/>
              </a:spcAft>
              <a:buClr>
                <a:srgbClr val="F0AB00"/>
              </a:buClr>
              <a:buSzPct val="80000"/>
            </a:pPr>
            <a:r>
              <a:rPr lang="en-US" b="1" kern="0" dirty="0" smtClean="0">
                <a:solidFill>
                  <a:srgbClr val="000000"/>
                </a:solidFill>
                <a:ea typeface="Arial Unicode MS" pitchFamily="34" charset="-128"/>
                <a:cs typeface="BentonSans Medium"/>
              </a:rPr>
              <a:t>Extends the power of analytics across the entire enterprise</a:t>
            </a:r>
            <a:endParaRPr lang="en-US" b="1" kern="0" dirty="0">
              <a:solidFill>
                <a:srgbClr val="000000"/>
              </a:solidFill>
              <a:ea typeface="Arial Unicode MS" pitchFamily="34" charset="-128"/>
              <a:cs typeface="BentonSans Medium"/>
            </a:endParaRPr>
          </a:p>
        </p:txBody>
      </p:sp>
      <p:sp>
        <p:nvSpPr>
          <p:cNvPr id="20" name="Rectangle 19"/>
          <p:cNvSpPr/>
          <p:nvPr/>
        </p:nvSpPr>
        <p:spPr bwMode="gray">
          <a:xfrm>
            <a:off x="1015918" y="2014824"/>
            <a:ext cx="7214616" cy="800256"/>
          </a:xfrm>
          <a:prstGeom prst="rect">
            <a:avLst/>
          </a:prstGeom>
          <a:noFill/>
          <a:ln w="6350" algn="ctr">
            <a:noFill/>
            <a:miter lim="800000"/>
            <a:headEnd/>
            <a:tailEnd/>
          </a:ln>
        </p:spPr>
        <p:txBody>
          <a:bodyPr lIns="359939" tIns="71987" rIns="89985" bIns="71987" rtlCol="0" anchor="b" anchorCtr="0"/>
          <a:lstStyle/>
          <a:p>
            <a:pPr marL="137136" fontAlgn="base">
              <a:spcAft>
                <a:spcPct val="0"/>
              </a:spcAft>
              <a:buClr>
                <a:srgbClr val="F0AB00"/>
              </a:buClr>
              <a:buSzPct val="80000"/>
            </a:pPr>
            <a:r>
              <a:rPr lang="en-US" b="1" kern="0" dirty="0" smtClean="0">
                <a:solidFill>
                  <a:srgbClr val="000000"/>
                </a:solidFill>
                <a:ea typeface="Arial Unicode MS" pitchFamily="34" charset="-128"/>
                <a:cs typeface="BentonSans Medium"/>
              </a:rPr>
              <a:t>Exploits the value of Big Data </a:t>
            </a:r>
            <a:endParaRPr lang="en-US" b="1" kern="0" dirty="0">
              <a:solidFill>
                <a:srgbClr val="000000"/>
              </a:solidFill>
              <a:ea typeface="Arial Unicode MS" pitchFamily="34" charset="-128"/>
              <a:cs typeface="BentonSans Medium"/>
            </a:endParaRPr>
          </a:p>
        </p:txBody>
      </p:sp>
      <p:sp>
        <p:nvSpPr>
          <p:cNvPr id="21" name="Rectangle 20"/>
          <p:cNvSpPr/>
          <p:nvPr/>
        </p:nvSpPr>
        <p:spPr bwMode="gray">
          <a:xfrm>
            <a:off x="1015918" y="3149305"/>
            <a:ext cx="7212106" cy="800256"/>
          </a:xfrm>
          <a:prstGeom prst="rect">
            <a:avLst/>
          </a:prstGeom>
          <a:noFill/>
          <a:ln w="6350" algn="ctr">
            <a:noFill/>
            <a:miter lim="800000"/>
            <a:headEnd/>
            <a:tailEnd/>
          </a:ln>
        </p:spPr>
        <p:txBody>
          <a:bodyPr lIns="359939" tIns="71987" rIns="89985" bIns="71987" rtlCol="0" anchor="b" anchorCtr="0"/>
          <a:lstStyle/>
          <a:p>
            <a:pPr marL="137136" fontAlgn="base">
              <a:spcAft>
                <a:spcPct val="0"/>
              </a:spcAft>
              <a:buClr>
                <a:srgbClr val="F0AB00"/>
              </a:buClr>
              <a:buSzPct val="80000"/>
            </a:pPr>
            <a:r>
              <a:rPr lang="en-US" b="1" kern="0" dirty="0" smtClean="0">
                <a:solidFill>
                  <a:srgbClr val="000000"/>
                </a:solidFill>
                <a:ea typeface="Arial Unicode MS" pitchFamily="34" charset="-128"/>
                <a:cs typeface="BentonSans Medium"/>
              </a:rPr>
              <a:t>Transforms businesses through deeper insights</a:t>
            </a:r>
            <a:endParaRPr lang="en-US" b="1" kern="0" dirty="0">
              <a:solidFill>
                <a:srgbClr val="000000"/>
              </a:solidFill>
              <a:ea typeface="Arial Unicode MS" pitchFamily="34" charset="-128"/>
              <a:cs typeface="BentonSans Medium"/>
            </a:endParaRPr>
          </a:p>
        </p:txBody>
      </p:sp>
      <p:sp>
        <p:nvSpPr>
          <p:cNvPr id="22" name="Rectangle 21"/>
          <p:cNvSpPr/>
          <p:nvPr/>
        </p:nvSpPr>
        <p:spPr bwMode="gray">
          <a:xfrm>
            <a:off x="1037567" y="2302605"/>
            <a:ext cx="338859" cy="451812"/>
          </a:xfrm>
          <a:prstGeom prst="rect">
            <a:avLst/>
          </a:prstGeom>
          <a:solidFill>
            <a:schemeClr val="accent1"/>
          </a:solidFill>
          <a:ln w="6350" algn="ctr">
            <a:noFill/>
            <a:miter lim="800000"/>
            <a:headEnd/>
            <a:tailEnd/>
          </a:ln>
        </p:spPr>
        <p:txBody>
          <a:bodyPr lIns="89985" tIns="71987" rIns="89985" bIns="71987" rtlCol="0" anchor="ctr"/>
          <a:lstStyle/>
          <a:p>
            <a:pPr algn="ctr" fontAlgn="base">
              <a:spcBef>
                <a:spcPct val="50000"/>
              </a:spcBef>
              <a:spcAft>
                <a:spcPct val="0"/>
              </a:spcAft>
              <a:buClr>
                <a:srgbClr val="F0AB00"/>
              </a:buClr>
              <a:buSzPct val="80000"/>
            </a:pPr>
            <a:r>
              <a:rPr lang="en-US" sz="1600" b="1" kern="0" dirty="0">
                <a:solidFill>
                  <a:srgbClr val="000000"/>
                </a:solidFill>
                <a:ea typeface="Arial Unicode MS" pitchFamily="34" charset="-128"/>
                <a:cs typeface="Arial Unicode MS" pitchFamily="34" charset="-128"/>
              </a:rPr>
              <a:t>1</a:t>
            </a:r>
          </a:p>
        </p:txBody>
      </p:sp>
      <p:sp>
        <p:nvSpPr>
          <p:cNvPr id="23" name="Rectangle 22"/>
          <p:cNvSpPr/>
          <p:nvPr/>
        </p:nvSpPr>
        <p:spPr bwMode="gray">
          <a:xfrm>
            <a:off x="1037567" y="3425465"/>
            <a:ext cx="338859" cy="451812"/>
          </a:xfrm>
          <a:prstGeom prst="rect">
            <a:avLst/>
          </a:prstGeom>
          <a:solidFill>
            <a:schemeClr val="accent1"/>
          </a:solidFill>
          <a:ln w="6350" algn="ctr">
            <a:noFill/>
            <a:miter lim="800000"/>
            <a:headEnd/>
            <a:tailEnd/>
          </a:ln>
        </p:spPr>
        <p:txBody>
          <a:bodyPr lIns="89985" tIns="71987" rIns="89985" bIns="71987" rtlCol="0" anchor="ctr"/>
          <a:lstStyle/>
          <a:p>
            <a:pPr algn="ctr" fontAlgn="base">
              <a:spcBef>
                <a:spcPct val="50000"/>
              </a:spcBef>
              <a:spcAft>
                <a:spcPct val="0"/>
              </a:spcAft>
              <a:buClr>
                <a:srgbClr val="F0AB00"/>
              </a:buClr>
              <a:buSzPct val="80000"/>
            </a:pPr>
            <a:r>
              <a:rPr lang="en-US" sz="1600" b="1" kern="0" dirty="0">
                <a:solidFill>
                  <a:srgbClr val="000000"/>
                </a:solidFill>
                <a:ea typeface="Arial Unicode MS" pitchFamily="34" charset="-128"/>
                <a:cs typeface="Arial Unicode MS" pitchFamily="34" charset="-128"/>
              </a:rPr>
              <a:t>2</a:t>
            </a:r>
          </a:p>
        </p:txBody>
      </p:sp>
      <p:sp>
        <p:nvSpPr>
          <p:cNvPr id="24" name="Rectangle 23"/>
          <p:cNvSpPr/>
          <p:nvPr/>
        </p:nvSpPr>
        <p:spPr bwMode="gray">
          <a:xfrm>
            <a:off x="1037567" y="4548325"/>
            <a:ext cx="338859" cy="451812"/>
          </a:xfrm>
          <a:prstGeom prst="rect">
            <a:avLst/>
          </a:prstGeom>
          <a:solidFill>
            <a:schemeClr val="accent1"/>
          </a:solidFill>
          <a:ln w="6350" algn="ctr">
            <a:noFill/>
            <a:miter lim="800000"/>
            <a:headEnd/>
            <a:tailEnd/>
          </a:ln>
        </p:spPr>
        <p:txBody>
          <a:bodyPr lIns="89985" tIns="71987" rIns="89985" bIns="71987" rtlCol="0" anchor="ctr"/>
          <a:lstStyle/>
          <a:p>
            <a:pPr algn="ctr" fontAlgn="base">
              <a:spcBef>
                <a:spcPct val="50000"/>
              </a:spcBef>
              <a:spcAft>
                <a:spcPct val="0"/>
              </a:spcAft>
              <a:buClr>
                <a:srgbClr val="F0AB00"/>
              </a:buClr>
              <a:buSzPct val="80000"/>
            </a:pPr>
            <a:r>
              <a:rPr lang="en-US" sz="1600" b="1" kern="0" dirty="0">
                <a:solidFill>
                  <a:srgbClr val="000000"/>
                </a:solidFill>
                <a:ea typeface="Arial Unicode MS" pitchFamily="34" charset="-128"/>
                <a:cs typeface="Arial Unicode MS" pitchFamily="34" charset="-128"/>
              </a:rPr>
              <a:t>3</a:t>
            </a:r>
          </a:p>
        </p:txBody>
      </p:sp>
      <p:cxnSp>
        <p:nvCxnSpPr>
          <p:cNvPr id="26" name="Straight Connector 25"/>
          <p:cNvCxnSpPr/>
          <p:nvPr/>
        </p:nvCxnSpPr>
        <p:spPr>
          <a:xfrm>
            <a:off x="1058349" y="2754415"/>
            <a:ext cx="65836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58349" y="3877275"/>
            <a:ext cx="65836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58349" y="5000135"/>
            <a:ext cx="65836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231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4000" y="2444400"/>
            <a:ext cx="8724750" cy="738664"/>
          </a:xfrm>
        </p:spPr>
        <p:txBody>
          <a:bodyPr/>
          <a:lstStyle/>
          <a:p>
            <a:r>
              <a:rPr lang="en-US" sz="4400" dirty="0" smtClean="0"/>
              <a:t>Customer and Partner Success</a:t>
            </a:r>
            <a:endParaRPr lang="en-US" sz="4400" dirty="0"/>
          </a:p>
        </p:txBody>
      </p:sp>
      <p:sp>
        <p:nvSpPr>
          <p:cNvPr id="4" name="Text Placeholder 3"/>
          <p:cNvSpPr>
            <a:spLocks noGrp="1"/>
          </p:cNvSpPr>
          <p:nvPr>
            <p:ph type="body" sz="quarter" idx="10"/>
          </p:nvPr>
        </p:nvSpPr>
        <p:spPr/>
        <p:txBody>
          <a:bodyPr/>
          <a:lstStyle/>
          <a:p>
            <a:endParaRPr lang="en-US"/>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l="10" r="10"/>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774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descr="iStock_000012593576XSmall.jpg"/>
          <p:cNvPicPr>
            <a:picLocks noChangeAspect="1"/>
          </p:cNvPicPr>
          <p:nvPr/>
        </p:nvPicPr>
        <p:blipFill>
          <a:blip r:embed="rId2" cstate="print">
            <a:duotone>
              <a:schemeClr val="accent1">
                <a:shade val="45000"/>
                <a:satMod val="135000"/>
              </a:schemeClr>
              <a:prstClr val="white"/>
            </a:duotone>
            <a:lum contrast="20000"/>
          </a:blip>
          <a:stretch>
            <a:fillRect/>
          </a:stretch>
        </p:blipFill>
        <p:spPr>
          <a:xfrm>
            <a:off x="618305" y="1288942"/>
            <a:ext cx="1901700" cy="1896218"/>
          </a:xfrm>
          <a:prstGeom prst="rect">
            <a:avLst/>
          </a:prstGeom>
        </p:spPr>
      </p:pic>
      <p:sp>
        <p:nvSpPr>
          <p:cNvPr id="49" name="Rectangle 48"/>
          <p:cNvSpPr/>
          <p:nvPr/>
        </p:nvSpPr>
        <p:spPr>
          <a:xfrm>
            <a:off x="3176" y="2873999"/>
            <a:ext cx="3822065" cy="584759"/>
          </a:xfrm>
          <a:prstGeom prst="rect">
            <a:avLst/>
          </a:prstGeom>
        </p:spPr>
        <p:txBody>
          <a:bodyPr wrap="square" lIns="91425" tIns="45712" rIns="91425" bIns="45712">
            <a:spAutoFit/>
          </a:bodyPr>
          <a:lstStyle/>
          <a:p>
            <a:pPr>
              <a:buNone/>
            </a:pPr>
            <a:r>
              <a:rPr lang="en-US" sz="3200" b="1" i="1" dirty="0">
                <a:gradFill flip="none" rotWithShape="1">
                  <a:gsLst>
                    <a:gs pos="0">
                      <a:schemeClr val="bg1">
                        <a:lumMod val="75000"/>
                        <a:alpha val="0"/>
                      </a:schemeClr>
                    </a:gs>
                    <a:gs pos="100000">
                      <a:schemeClr val="bg1">
                        <a:lumMod val="85000"/>
                      </a:schemeClr>
                    </a:gs>
                  </a:gsLst>
                  <a:lin ang="16200000" scaled="1"/>
                  <a:tileRect/>
                </a:gradFill>
              </a:rPr>
              <a:t>2200 Customers</a:t>
            </a:r>
          </a:p>
        </p:txBody>
      </p:sp>
      <p:sp>
        <p:nvSpPr>
          <p:cNvPr id="51" name="Rectangle 7"/>
          <p:cNvSpPr>
            <a:spLocks noChangeArrowheads="1"/>
          </p:cNvSpPr>
          <p:nvPr/>
        </p:nvSpPr>
        <p:spPr bwMode="gray">
          <a:xfrm>
            <a:off x="340473" y="3327181"/>
            <a:ext cx="2572848" cy="382164"/>
          </a:xfrm>
          <a:prstGeom prst="rect">
            <a:avLst/>
          </a:prstGeom>
          <a:noFill/>
          <a:ln w="12700" algn="ctr">
            <a:noFill/>
            <a:miter lim="800000"/>
            <a:headEnd/>
            <a:tailEnd/>
          </a:ln>
        </p:spPr>
        <p:txBody>
          <a:bodyPr lIns="0" tIns="0" rIns="0" bIns="0"/>
          <a:lstStyle/>
          <a:p>
            <a:pPr marL="226974" indent="-226974">
              <a:lnSpc>
                <a:spcPct val="90000"/>
              </a:lnSpc>
              <a:spcBef>
                <a:spcPct val="50000"/>
              </a:spcBef>
              <a:buClr>
                <a:schemeClr val="accent2"/>
              </a:buClr>
              <a:buSzPct val="100000"/>
            </a:pPr>
            <a:r>
              <a:rPr lang="en-US" sz="2000" b="1" i="1" dirty="0">
                <a:solidFill>
                  <a:schemeClr val="accent2">
                    <a:lumMod val="50000"/>
                  </a:schemeClr>
                </a:solidFill>
              </a:rPr>
              <a:t>2200 + Customers</a:t>
            </a:r>
            <a:endParaRPr lang="en-US" sz="1600" dirty="0">
              <a:solidFill>
                <a:schemeClr val="accent2">
                  <a:lumMod val="50000"/>
                </a:schemeClr>
              </a:solidFill>
            </a:endParaRPr>
          </a:p>
        </p:txBody>
      </p:sp>
      <p:grpSp>
        <p:nvGrpSpPr>
          <p:cNvPr id="2" name="Group 26"/>
          <p:cNvGrpSpPr/>
          <p:nvPr/>
        </p:nvGrpSpPr>
        <p:grpSpPr>
          <a:xfrm>
            <a:off x="195103" y="5131627"/>
            <a:ext cx="3214917" cy="1041055"/>
            <a:chOff x="736231" y="3755588"/>
            <a:chExt cx="10949588" cy="1304235"/>
          </a:xfrm>
        </p:grpSpPr>
        <p:sp>
          <p:nvSpPr>
            <p:cNvPr id="55" name="Rectangle 54"/>
            <p:cNvSpPr/>
            <p:nvPr/>
          </p:nvSpPr>
          <p:spPr>
            <a:xfrm>
              <a:off x="736231" y="3755588"/>
              <a:ext cx="10936707" cy="732607"/>
            </a:xfrm>
            <a:prstGeom prst="rect">
              <a:avLst/>
            </a:prstGeom>
          </p:spPr>
          <p:txBody>
            <a:bodyPr wrap="none">
              <a:spAutoFit/>
            </a:bodyPr>
            <a:lstStyle/>
            <a:p>
              <a:pPr>
                <a:buNone/>
              </a:pPr>
              <a:r>
                <a:rPr lang="en-US" sz="3200" b="1" i="1" dirty="0">
                  <a:gradFill flip="none" rotWithShape="1">
                    <a:gsLst>
                      <a:gs pos="0">
                        <a:schemeClr val="bg1">
                          <a:lumMod val="75000"/>
                          <a:alpha val="0"/>
                        </a:schemeClr>
                      </a:gs>
                      <a:gs pos="100000">
                        <a:schemeClr val="bg1">
                          <a:lumMod val="85000"/>
                        </a:schemeClr>
                      </a:gs>
                    </a:gsLst>
                    <a:lin ang="16200000" scaled="1"/>
                    <a:tileRect/>
                  </a:gradFill>
                </a:rPr>
                <a:t>Market-Leading</a:t>
              </a:r>
            </a:p>
          </p:txBody>
        </p:sp>
        <p:sp>
          <p:nvSpPr>
            <p:cNvPr id="56" name="Rectangle 7"/>
            <p:cNvSpPr>
              <a:spLocks noChangeArrowheads="1"/>
            </p:cNvSpPr>
            <p:nvPr/>
          </p:nvSpPr>
          <p:spPr bwMode="gray">
            <a:xfrm>
              <a:off x="1149016" y="4272421"/>
              <a:ext cx="10536803" cy="787402"/>
            </a:xfrm>
            <a:prstGeom prst="rect">
              <a:avLst/>
            </a:prstGeom>
            <a:noFill/>
            <a:ln w="12700" algn="ctr">
              <a:noFill/>
              <a:miter lim="800000"/>
              <a:headEnd/>
              <a:tailEnd/>
            </a:ln>
          </p:spPr>
          <p:txBody>
            <a:bodyPr lIns="0" tIns="0" rIns="0" bIns="0"/>
            <a:lstStyle/>
            <a:p>
              <a:r>
                <a:rPr lang="en-US" sz="2000" b="1" i="1" dirty="0">
                  <a:solidFill>
                    <a:schemeClr val="bg2">
                      <a:lumMod val="25000"/>
                    </a:schemeClr>
                  </a:solidFill>
                  <a:latin typeface="+mn-lt"/>
                  <a:cs typeface="Browallia New" pitchFamily="34" charset="-34"/>
                </a:rPr>
                <a:t>96% Customer satisfaction rating</a:t>
              </a:r>
            </a:p>
          </p:txBody>
        </p:sp>
      </p:grpSp>
      <p:grpSp>
        <p:nvGrpSpPr>
          <p:cNvPr id="3" name="Group 27"/>
          <p:cNvGrpSpPr/>
          <p:nvPr/>
        </p:nvGrpSpPr>
        <p:grpSpPr>
          <a:xfrm>
            <a:off x="260280" y="3997030"/>
            <a:ext cx="3783559" cy="1055120"/>
            <a:chOff x="1004969" y="3586399"/>
            <a:chExt cx="6129406" cy="1055120"/>
          </a:xfrm>
        </p:grpSpPr>
        <p:sp>
          <p:nvSpPr>
            <p:cNvPr id="61" name="Rectangle 60"/>
            <p:cNvSpPr/>
            <p:nvPr/>
          </p:nvSpPr>
          <p:spPr>
            <a:xfrm>
              <a:off x="1306451" y="3586399"/>
              <a:ext cx="5827924" cy="584775"/>
            </a:xfrm>
            <a:prstGeom prst="rect">
              <a:avLst/>
            </a:prstGeom>
          </p:spPr>
          <p:txBody>
            <a:bodyPr wrap="none">
              <a:spAutoFit/>
            </a:bodyPr>
            <a:lstStyle/>
            <a:p>
              <a:pPr>
                <a:buNone/>
              </a:pPr>
              <a:r>
                <a:rPr lang="en-US" sz="3200" b="1" i="1" dirty="0">
                  <a:gradFill flip="none" rotWithShape="1">
                    <a:gsLst>
                      <a:gs pos="0">
                        <a:schemeClr val="bg1">
                          <a:lumMod val="75000"/>
                          <a:alpha val="0"/>
                        </a:schemeClr>
                      </a:gs>
                      <a:gs pos="100000">
                        <a:schemeClr val="bg1">
                          <a:lumMod val="85000"/>
                        </a:schemeClr>
                      </a:gs>
                    </a:gsLst>
                    <a:lin ang="16200000" scaled="1"/>
                    <a:tileRect/>
                  </a:gradFill>
                </a:rPr>
                <a:t>4500 Installations</a:t>
              </a:r>
            </a:p>
          </p:txBody>
        </p:sp>
        <p:grpSp>
          <p:nvGrpSpPr>
            <p:cNvPr id="4" name="Group 29"/>
            <p:cNvGrpSpPr/>
            <p:nvPr/>
          </p:nvGrpSpPr>
          <p:grpSpPr>
            <a:xfrm>
              <a:off x="1004969" y="4033074"/>
              <a:ext cx="4951335" cy="608445"/>
              <a:chOff x="543243" y="2127987"/>
              <a:chExt cx="4951335" cy="295307"/>
            </a:xfrm>
          </p:grpSpPr>
          <p:sp>
            <p:nvSpPr>
              <p:cNvPr id="63" name="Rectangle 7"/>
              <p:cNvSpPr>
                <a:spLocks noChangeArrowheads="1"/>
              </p:cNvSpPr>
              <p:nvPr/>
            </p:nvSpPr>
            <p:spPr bwMode="gray">
              <a:xfrm>
                <a:off x="543243" y="2127987"/>
                <a:ext cx="4800690" cy="208270"/>
              </a:xfrm>
              <a:prstGeom prst="rect">
                <a:avLst/>
              </a:prstGeom>
              <a:noFill/>
              <a:ln w="12700" algn="ctr">
                <a:noFill/>
                <a:miter lim="800000"/>
                <a:headEnd/>
                <a:tailEnd/>
              </a:ln>
            </p:spPr>
            <p:txBody>
              <a:bodyPr lIns="0" tIns="0" rIns="0" bIns="0"/>
              <a:lstStyle/>
              <a:p>
                <a:pPr>
                  <a:lnSpc>
                    <a:spcPct val="90000"/>
                  </a:lnSpc>
                  <a:spcBef>
                    <a:spcPct val="50000"/>
                  </a:spcBef>
                  <a:buClr>
                    <a:schemeClr val="accent2"/>
                  </a:buClr>
                  <a:buSzPct val="100000"/>
                  <a:buNone/>
                </a:pPr>
                <a:r>
                  <a:rPr lang="en-US" sz="2000" b="1" i="1" dirty="0">
                    <a:solidFill>
                      <a:schemeClr val="accent2">
                        <a:lumMod val="50000"/>
                      </a:schemeClr>
                    </a:solidFill>
                  </a:rPr>
                  <a:t>4500 Installations</a:t>
                </a:r>
                <a:endParaRPr lang="en-US" sz="1600" dirty="0">
                  <a:solidFill>
                    <a:schemeClr val="accent2">
                      <a:lumMod val="50000"/>
                    </a:schemeClr>
                  </a:solidFill>
                </a:endParaRPr>
              </a:p>
            </p:txBody>
          </p:sp>
          <p:sp>
            <p:nvSpPr>
              <p:cNvPr id="64" name="Rectangle 63"/>
              <p:cNvSpPr/>
              <p:nvPr/>
            </p:nvSpPr>
            <p:spPr>
              <a:xfrm>
                <a:off x="5195312" y="2284372"/>
                <a:ext cx="299266" cy="138922"/>
              </a:xfrm>
              <a:prstGeom prst="rect">
                <a:avLst/>
              </a:prstGeom>
            </p:spPr>
            <p:txBody>
              <a:bodyPr wrap="none">
                <a:spAutoFit/>
              </a:bodyPr>
              <a:lstStyle/>
              <a:p>
                <a:pPr algn="r">
                  <a:lnSpc>
                    <a:spcPct val="90000"/>
                  </a:lnSpc>
                  <a:spcBef>
                    <a:spcPct val="50000"/>
                  </a:spcBef>
                  <a:buClr>
                    <a:schemeClr val="accent2"/>
                  </a:buClr>
                  <a:buSzPct val="100000"/>
                  <a:buNone/>
                </a:pPr>
                <a:endParaRPr lang="en-US" sz="1400" dirty="0"/>
              </a:p>
            </p:txBody>
          </p:sp>
        </p:grpSp>
      </p:grpSp>
      <p:pic>
        <p:nvPicPr>
          <p:cNvPr id="50" name="Picture 73" descr="spice_logo_top1"/>
          <p:cNvPicPr>
            <a:picLocks noChangeAspect="1" noChangeArrowheads="1"/>
          </p:cNvPicPr>
          <p:nvPr/>
        </p:nvPicPr>
        <p:blipFill>
          <a:blip r:embed="rId3" cstate="print"/>
          <a:srcRect/>
          <a:stretch>
            <a:fillRect/>
          </a:stretch>
        </p:blipFill>
        <p:spPr bwMode="auto">
          <a:xfrm>
            <a:off x="3223647" y="1288784"/>
            <a:ext cx="1406325" cy="799255"/>
          </a:xfrm>
          <a:prstGeom prst="rect">
            <a:avLst/>
          </a:prstGeom>
          <a:noFill/>
        </p:spPr>
      </p:pic>
      <p:pic>
        <p:nvPicPr>
          <p:cNvPr id="53" name="Picture 14" descr="bayerlogo"/>
          <p:cNvPicPr>
            <a:picLocks noChangeAspect="1" noChangeArrowheads="1"/>
          </p:cNvPicPr>
          <p:nvPr/>
        </p:nvPicPr>
        <p:blipFill>
          <a:blip r:embed="rId4" cstate="print"/>
          <a:srcRect/>
          <a:stretch>
            <a:fillRect/>
          </a:stretch>
        </p:blipFill>
        <p:spPr bwMode="auto">
          <a:xfrm>
            <a:off x="3989592" y="2170404"/>
            <a:ext cx="1280763" cy="521240"/>
          </a:xfrm>
          <a:prstGeom prst="rect">
            <a:avLst/>
          </a:prstGeom>
          <a:noFill/>
          <a:ln w="9525">
            <a:noFill/>
            <a:miter lim="800000"/>
            <a:headEnd/>
            <a:tailEnd/>
          </a:ln>
        </p:spPr>
      </p:pic>
      <p:pic>
        <p:nvPicPr>
          <p:cNvPr id="54" name="Picture 2" descr="C:\Documents and Settings\Administrator\Desktop\acxiom_pms_dl.jpg"/>
          <p:cNvPicPr>
            <a:picLocks noChangeAspect="1" noChangeArrowheads="1"/>
          </p:cNvPicPr>
          <p:nvPr/>
        </p:nvPicPr>
        <p:blipFill>
          <a:blip r:embed="rId5"/>
          <a:srcRect/>
          <a:stretch>
            <a:fillRect/>
          </a:stretch>
        </p:blipFill>
        <p:spPr bwMode="auto">
          <a:xfrm>
            <a:off x="3505580" y="2934858"/>
            <a:ext cx="1540457" cy="523915"/>
          </a:xfrm>
          <a:prstGeom prst="rect">
            <a:avLst/>
          </a:prstGeom>
          <a:noFill/>
        </p:spPr>
      </p:pic>
      <p:pic>
        <p:nvPicPr>
          <p:cNvPr id="59" name="Picture 11" descr="Experian_logo"/>
          <p:cNvPicPr>
            <a:picLocks noChangeAspect="1" noChangeArrowheads="1"/>
          </p:cNvPicPr>
          <p:nvPr/>
        </p:nvPicPr>
        <p:blipFill>
          <a:blip r:embed="rId6" cstate="print"/>
          <a:srcRect/>
          <a:stretch>
            <a:fillRect/>
          </a:stretch>
        </p:blipFill>
        <p:spPr bwMode="auto">
          <a:xfrm>
            <a:off x="4014082" y="3562453"/>
            <a:ext cx="1438880" cy="661147"/>
          </a:xfrm>
          <a:prstGeom prst="rect">
            <a:avLst/>
          </a:prstGeom>
          <a:noFill/>
          <a:ln w="9525">
            <a:noFill/>
            <a:miter lim="800000"/>
            <a:headEnd/>
            <a:tailEnd/>
          </a:ln>
        </p:spPr>
      </p:pic>
      <p:pic>
        <p:nvPicPr>
          <p:cNvPr id="62" name="Picture 2" descr="C:\Documents and Settings\Administrator\Desktop\logo_allianz.png"/>
          <p:cNvPicPr>
            <a:picLocks noChangeAspect="1" noChangeArrowheads="1"/>
          </p:cNvPicPr>
          <p:nvPr/>
        </p:nvPicPr>
        <p:blipFill>
          <a:blip r:embed="rId7"/>
          <a:srcRect/>
          <a:stretch>
            <a:fillRect/>
          </a:stretch>
        </p:blipFill>
        <p:spPr bwMode="auto">
          <a:xfrm>
            <a:off x="3290448" y="4400701"/>
            <a:ext cx="1894391" cy="489597"/>
          </a:xfrm>
          <a:prstGeom prst="rect">
            <a:avLst/>
          </a:prstGeom>
          <a:noFill/>
        </p:spPr>
      </p:pic>
      <p:pic>
        <p:nvPicPr>
          <p:cNvPr id="67" name="Picture 26" descr="HealthTrans Logo"/>
          <p:cNvPicPr>
            <a:picLocks noChangeAspect="1" noChangeArrowheads="1"/>
          </p:cNvPicPr>
          <p:nvPr/>
        </p:nvPicPr>
        <p:blipFill>
          <a:blip r:embed="rId8" cstate="print"/>
          <a:srcRect/>
          <a:stretch>
            <a:fillRect/>
          </a:stretch>
        </p:blipFill>
        <p:spPr bwMode="auto">
          <a:xfrm>
            <a:off x="3505580" y="5716285"/>
            <a:ext cx="1521811" cy="725014"/>
          </a:xfrm>
          <a:prstGeom prst="rect">
            <a:avLst/>
          </a:prstGeom>
          <a:noFill/>
        </p:spPr>
      </p:pic>
      <p:pic>
        <p:nvPicPr>
          <p:cNvPr id="68" name="Picture 37" descr="GSA Adv_Header"/>
          <p:cNvPicPr>
            <a:picLocks noChangeAspect="1" noChangeArrowheads="1"/>
          </p:cNvPicPr>
          <p:nvPr/>
        </p:nvPicPr>
        <p:blipFill>
          <a:blip r:embed="rId9" cstate="print"/>
          <a:srcRect/>
          <a:stretch>
            <a:fillRect/>
          </a:stretch>
        </p:blipFill>
        <p:spPr bwMode="auto">
          <a:xfrm>
            <a:off x="3714376" y="5022234"/>
            <a:ext cx="2038292" cy="401779"/>
          </a:xfrm>
          <a:prstGeom prst="rect">
            <a:avLst/>
          </a:prstGeom>
          <a:noFill/>
        </p:spPr>
      </p:pic>
      <p:pic>
        <p:nvPicPr>
          <p:cNvPr id="69" name="Picture 35" descr="Bank of Montreal logo"/>
          <p:cNvPicPr>
            <a:picLocks noChangeAspect="1" noChangeArrowheads="1"/>
          </p:cNvPicPr>
          <p:nvPr/>
        </p:nvPicPr>
        <p:blipFill>
          <a:blip r:embed="rId10"/>
          <a:srcRect t="22243" b="20395"/>
          <a:stretch>
            <a:fillRect/>
          </a:stretch>
        </p:blipFill>
        <p:spPr bwMode="auto">
          <a:xfrm>
            <a:off x="5520194" y="1427319"/>
            <a:ext cx="2982143" cy="437915"/>
          </a:xfrm>
          <a:prstGeom prst="rect">
            <a:avLst/>
          </a:prstGeom>
          <a:noFill/>
        </p:spPr>
      </p:pic>
      <p:pic>
        <p:nvPicPr>
          <p:cNvPr id="71" name="Picture 4" descr="http://www.laserapp.com/img/links/software/sungard_protegent.gif"/>
          <p:cNvPicPr>
            <a:picLocks noChangeAspect="1" noChangeArrowheads="1"/>
          </p:cNvPicPr>
          <p:nvPr/>
        </p:nvPicPr>
        <p:blipFill>
          <a:blip r:embed="rId11" cstate="print"/>
          <a:srcRect/>
          <a:stretch>
            <a:fillRect/>
          </a:stretch>
        </p:blipFill>
        <p:spPr bwMode="auto">
          <a:xfrm>
            <a:off x="5802622" y="2170404"/>
            <a:ext cx="2069392" cy="752506"/>
          </a:xfrm>
          <a:prstGeom prst="rect">
            <a:avLst/>
          </a:prstGeom>
          <a:noFill/>
        </p:spPr>
      </p:pic>
      <p:pic>
        <p:nvPicPr>
          <p:cNvPr id="72" name="Picture 2" descr="http://t0.gstatic.com/images?q=tbn:ANd9GcRvE-hGuFIox6EqO-0jLaiNa1b8_hOuzjI5wnBBYAv0PK0G3Dms"/>
          <p:cNvPicPr>
            <a:picLocks noChangeAspect="1" noChangeArrowheads="1"/>
          </p:cNvPicPr>
          <p:nvPr/>
        </p:nvPicPr>
        <p:blipFill>
          <a:blip r:embed="rId12" cstate="print"/>
          <a:srcRect/>
          <a:stretch>
            <a:fillRect/>
          </a:stretch>
        </p:blipFill>
        <p:spPr bwMode="auto">
          <a:xfrm>
            <a:off x="6548322" y="3209766"/>
            <a:ext cx="2075119" cy="498014"/>
          </a:xfrm>
          <a:prstGeom prst="rect">
            <a:avLst/>
          </a:prstGeom>
          <a:noFill/>
        </p:spPr>
      </p:pic>
      <p:pic>
        <p:nvPicPr>
          <p:cNvPr id="73" name="Picture 2"/>
          <p:cNvPicPr>
            <a:picLocks noChangeAspect="1" noChangeArrowheads="1"/>
          </p:cNvPicPr>
          <p:nvPr/>
        </p:nvPicPr>
        <p:blipFill>
          <a:blip r:embed="rId13" cstate="print"/>
          <a:srcRect/>
          <a:stretch>
            <a:fillRect/>
          </a:stretch>
        </p:blipFill>
        <p:spPr bwMode="auto">
          <a:xfrm>
            <a:off x="5829863" y="3767729"/>
            <a:ext cx="2014911" cy="646607"/>
          </a:xfrm>
          <a:prstGeom prst="rect">
            <a:avLst/>
          </a:prstGeom>
          <a:noFill/>
          <a:ln w="9525">
            <a:noFill/>
            <a:miter lim="800000"/>
            <a:headEnd/>
            <a:tailEnd/>
          </a:ln>
        </p:spPr>
      </p:pic>
      <p:pic>
        <p:nvPicPr>
          <p:cNvPr id="74" name="Picture 73" descr="logo_hmv_cat_top.gif"/>
          <p:cNvPicPr>
            <a:picLocks noChangeAspect="1"/>
          </p:cNvPicPr>
          <p:nvPr/>
        </p:nvPicPr>
        <p:blipFill>
          <a:blip r:embed="rId14" cstate="print"/>
          <a:stretch>
            <a:fillRect/>
          </a:stretch>
        </p:blipFill>
        <p:spPr>
          <a:xfrm>
            <a:off x="5743519" y="4570554"/>
            <a:ext cx="1472783" cy="481594"/>
          </a:xfrm>
          <a:prstGeom prst="rect">
            <a:avLst/>
          </a:prstGeom>
        </p:spPr>
      </p:pic>
      <p:pic>
        <p:nvPicPr>
          <p:cNvPr id="75" name="Picture 2"/>
          <p:cNvPicPr>
            <a:picLocks noChangeAspect="1" noChangeArrowheads="1"/>
          </p:cNvPicPr>
          <p:nvPr/>
        </p:nvPicPr>
        <p:blipFill>
          <a:blip r:embed="rId15" cstate="print"/>
          <a:srcRect/>
          <a:stretch>
            <a:fillRect/>
          </a:stretch>
        </p:blipFill>
        <p:spPr bwMode="auto">
          <a:xfrm>
            <a:off x="7073006" y="5076492"/>
            <a:ext cx="1694369" cy="556605"/>
          </a:xfrm>
          <a:prstGeom prst="rect">
            <a:avLst/>
          </a:prstGeom>
          <a:noFill/>
          <a:ln w="9525">
            <a:noFill/>
            <a:miter lim="800000"/>
            <a:headEnd/>
            <a:tailEnd/>
          </a:ln>
        </p:spPr>
      </p:pic>
      <p:pic>
        <p:nvPicPr>
          <p:cNvPr id="76" name="Picture 2" descr="http://www.digiturk.com.tr/App_Themes/Basic/image/Logo.png">
            <a:hlinkClick r:id="rId16"/>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06788" y="5673281"/>
            <a:ext cx="1353038" cy="478019"/>
          </a:xfrm>
          <a:prstGeom prst="rect">
            <a:avLst/>
          </a:prstGeom>
          <a:solidFill>
            <a:srgbClr val="FF0000"/>
          </a:solidFill>
        </p:spPr>
      </p:pic>
      <p:pic>
        <p:nvPicPr>
          <p:cNvPr id="77" name="Picture 76" descr="https://encrypted-tbn2.google.com/images?q=tbn:ANd9GcT6oqJzMk6tfKv3cudr0vBGjExHorZWdrdxNfaT0hrAbYRbaR6O"/>
          <p:cNvPicPr>
            <a:picLocks noChangeAspect="1" noChangeArrowheads="1"/>
          </p:cNvPicPr>
          <p:nvPr/>
        </p:nvPicPr>
        <p:blipFill>
          <a:blip r:embed="rId18" cstate="print"/>
          <a:srcRect/>
          <a:stretch>
            <a:fillRect/>
          </a:stretch>
        </p:blipFill>
        <p:spPr bwMode="auto">
          <a:xfrm>
            <a:off x="6976618" y="5621314"/>
            <a:ext cx="1736313" cy="696487"/>
          </a:xfrm>
          <a:prstGeom prst="rect">
            <a:avLst/>
          </a:prstGeom>
          <a:noFill/>
        </p:spPr>
      </p:pic>
      <p:sp>
        <p:nvSpPr>
          <p:cNvPr id="32" name="Title 1"/>
          <p:cNvSpPr>
            <a:spLocks noGrp="1"/>
          </p:cNvSpPr>
          <p:nvPr>
            <p:ph type="title"/>
          </p:nvPr>
        </p:nvSpPr>
        <p:spPr/>
        <p:txBody>
          <a:bodyPr/>
          <a:lstStyle/>
          <a:p>
            <a:r>
              <a:rPr lang="en-US" dirty="0" smtClean="0"/>
              <a:t>SAP Sybase IQ: </a:t>
            </a:r>
            <a:r>
              <a:rPr lang="en-US" sz="2000" b="0" dirty="0"/>
              <a:t>Market Leader for Extreme-Scale EDW and Analytics</a:t>
            </a:r>
          </a:p>
        </p:txBody>
      </p:sp>
    </p:spTree>
    <p:extLst>
      <p:ext uri="{BB962C8B-B14F-4D97-AF65-F5344CB8AC3E}">
        <p14:creationId xmlns:p14="http://schemas.microsoft.com/office/powerpoint/2010/main" val="404312379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LEFT" val=" 144"/>
  <p:tag name="LTOP" val=" 208.75"/>
  <p:tag name="THINKCELLSHAPEDONOTDELETE" val="p2l88i.KOr0ejK7AyC6CeJg"/>
</p:tagLst>
</file>

<file path=ppt/tags/tag2.xml><?xml version="1.0" encoding="utf-8"?>
<p:tagLst xmlns:a="http://schemas.openxmlformats.org/drawingml/2006/main" xmlns:r="http://schemas.openxmlformats.org/officeDocument/2006/relationships" xmlns:p="http://schemas.openxmlformats.org/presentationml/2006/main">
  <p:tag name="LTOP" val=" 208.75"/>
  <p:tag name="LLEFT" val=" 144"/>
  <p:tag name="THINKCELLSHAPEDONOTDELETE" val="pxSbSjMVjSkmkUsdlqdT4MQ"/>
</p:tagLst>
</file>

<file path=ppt/tags/tag3.xml><?xml version="1.0" encoding="utf-8"?>
<p:tagLst xmlns:a="http://schemas.openxmlformats.org/drawingml/2006/main" xmlns:r="http://schemas.openxmlformats.org/officeDocument/2006/relationships" xmlns:p="http://schemas.openxmlformats.org/presentationml/2006/main">
  <p:tag name="LLEFT" val=" 144"/>
  <p:tag name="LTOP" val=" 208.75"/>
</p:tagLst>
</file>

<file path=ppt/tags/tag4.xml><?xml version="1.0" encoding="utf-8"?>
<p:tagLst xmlns:a="http://schemas.openxmlformats.org/drawingml/2006/main" xmlns:r="http://schemas.openxmlformats.org/officeDocument/2006/relationships" xmlns:p="http://schemas.openxmlformats.org/presentationml/2006/main">
  <p:tag name="LLEFT" val=" 144"/>
  <p:tag name="LTOP" val=" 208.75"/>
</p:tagLst>
</file>

<file path=ppt/tags/tag5.xml><?xml version="1.0" encoding="utf-8"?>
<p:tagLst xmlns:a="http://schemas.openxmlformats.org/drawingml/2006/main" xmlns:r="http://schemas.openxmlformats.org/officeDocument/2006/relationships" xmlns:p="http://schemas.openxmlformats.org/presentationml/2006/main">
  <p:tag name="LLEFT" val=" 144"/>
  <p:tag name="LTOP" val=" 208.75"/>
  <p:tag name="THINKCELLSHAPEDONOTDELETE" val="p2l88i.KOr0ejK7AyC6CeJg"/>
</p:tagLst>
</file>

<file path=ppt/theme/theme1.xml><?xml version="1.0" encoding="utf-8"?>
<a:theme xmlns:a="http://schemas.openxmlformats.org/drawingml/2006/main" name="SAP_2013_templat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SAP_2013_template</Template>
  <TotalTime>794</TotalTime>
  <Words>4899</Words>
  <Application>Microsoft Office PowerPoint</Application>
  <PresentationFormat>On-screen Show (4:3)</PresentationFormat>
  <Paragraphs>662</Paragraphs>
  <Slides>36</Slides>
  <Notes>31</Notes>
  <HiddenSlides>2</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SAP_2013_template</vt:lpstr>
      <vt:lpstr>SAP Sybase IQ 16   Overview and Roadmap Briefing</vt:lpstr>
      <vt:lpstr>Agenda</vt:lpstr>
      <vt:lpstr>Solution Overview</vt:lpstr>
      <vt:lpstr>What was the motivation for SAP Sybase IQ 16?</vt:lpstr>
      <vt:lpstr>SAP Sybase IQ: Market Leader for Extreme-Scale EDW and Analytics</vt:lpstr>
      <vt:lpstr>SAP Sybase IQ 16</vt:lpstr>
      <vt:lpstr>Value of SAP Sybase IQ 16</vt:lpstr>
      <vt:lpstr>Customer and Partner Success</vt:lpstr>
      <vt:lpstr>SAP Sybase IQ: Market Leader for Extreme-Scale EDW and Analytics</vt:lpstr>
      <vt:lpstr>Financial Services </vt:lpstr>
      <vt:lpstr>Improved system uptime and significant  improvement in query performance </vt:lpstr>
      <vt:lpstr>Financial Services </vt:lpstr>
      <vt:lpstr>SAP Ecosystem</vt:lpstr>
      <vt:lpstr>SAP Sybase IQ is a Key Component in the SAP Real-Time Data Platform Unified open software platform for real-time business</vt:lpstr>
      <vt:lpstr>Where does SAP Sybase IQ fit?</vt:lpstr>
      <vt:lpstr>SAP Sybase IQ + SAP HANA</vt:lpstr>
      <vt:lpstr>SAP’s Comprehensive Worldwide Partner Ecosystem</vt:lpstr>
      <vt:lpstr>SAP Sybase IQ 16</vt:lpstr>
      <vt:lpstr>SAP Sybase IQ 16 Path to Actionable Intelligence</vt:lpstr>
      <vt:lpstr>SAP Sybase IQ A comprehensive analytics platform</vt:lpstr>
      <vt:lpstr>SAP Sybase IQ 16 Innovations for extremely large databases (XLDB)</vt:lpstr>
      <vt:lpstr>PowerPoint Presentation</vt:lpstr>
      <vt:lpstr>SAP Sybase IQ 16 What’s New!</vt:lpstr>
      <vt:lpstr>SAP Sybase IQ Roadmap</vt:lpstr>
      <vt:lpstr>Disclaimer</vt:lpstr>
      <vt:lpstr>SAP Sybase IQ Product road map overview – key themes and capabilities</vt:lpstr>
      <vt:lpstr>SAP Sybase IQ Today – IQ 16 for XLDB analytics - released Q1 2013</vt:lpstr>
      <vt:lpstr>SAP Sybase IQ Product road map overview – key themes and capabilities</vt:lpstr>
      <vt:lpstr>Planned innovations Autonomic XLDB analytics</vt:lpstr>
      <vt:lpstr>SAP Sybase IQ Product road map overview – key themes and capabilities</vt:lpstr>
      <vt:lpstr>Future direction Enhanced autonomic XLDB analytics</vt:lpstr>
      <vt:lpstr>Summary</vt:lpstr>
      <vt:lpstr>Summary </vt:lpstr>
      <vt:lpstr>Questions?</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Sybase IQ 16 Technical Session</dc:title>
  <dc:creator>Driscoll, Courtney</dc:creator>
  <cp:lastModifiedBy>Pablo Benavidez</cp:lastModifiedBy>
  <cp:revision>9</cp:revision>
  <dcterms:created xsi:type="dcterms:W3CDTF">2013-06-07T16:41:59Z</dcterms:created>
  <dcterms:modified xsi:type="dcterms:W3CDTF">2015-08-06T03:00:10Z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1955555965</vt:i4>
  </property>
  <property fmtid="{D5CDD505-2E9C-101B-9397-08002B2CF9AE}" pid="3" name="_NewReviewCycle">
    <vt:lpwstr/>
  </property>
  <property fmtid="{D5CDD505-2E9C-101B-9397-08002B2CF9AE}" pid="4" name="_EmailSubject">
    <vt:lpwstr>Roadmap: IQ Slides</vt:lpwstr>
  </property>
  <property fmtid="{D5CDD505-2E9C-101B-9397-08002B2CF9AE}" pid="5" name="_AuthorEmail">
    <vt:lpwstr>andrew.neugebauer@sap.com</vt:lpwstr>
  </property>
  <property fmtid="{D5CDD505-2E9C-101B-9397-08002B2CF9AE}" pid="6" name="_AuthorEmailDisplayName">
    <vt:lpwstr>Neugebauer, Andrew</vt:lpwstr>
  </property>
  <property fmtid="{D5CDD505-2E9C-101B-9397-08002B2CF9AE}" pid="7" name="_PreviousAdHocReviewCycleID">
    <vt:i4>-776214159</vt:i4>
  </property>
</Properties>
</file>