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340" r:id="rId2"/>
    <p:sldId id="396" r:id="rId3"/>
    <p:sldId id="398" r:id="rId4"/>
    <p:sldId id="415" r:id="rId5"/>
    <p:sldId id="527" r:id="rId6"/>
    <p:sldId id="499" r:id="rId7"/>
    <p:sldId id="524" r:id="rId8"/>
    <p:sldId id="525" r:id="rId9"/>
    <p:sldId id="526" r:id="rId10"/>
    <p:sldId id="531" r:id="rId11"/>
    <p:sldId id="532" r:id="rId12"/>
    <p:sldId id="530" r:id="rId13"/>
    <p:sldId id="458" r:id="rId14"/>
    <p:sldId id="459" r:id="rId15"/>
    <p:sldId id="265" r:id="rId16"/>
    <p:sldId id="339" r:id="rId17"/>
  </p:sldIdLst>
  <p:sldSz cx="9144000" cy="6858000" type="screen4x3"/>
  <p:notesSz cx="6669088" cy="9820275"/>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ner" initials="H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D05D"/>
    <a:srgbClr val="F0D05D"/>
    <a:srgbClr val="FFDC6E"/>
    <a:srgbClr val="D4652D"/>
    <a:srgbClr val="003283"/>
    <a:srgbClr val="FF0000"/>
    <a:srgbClr val="666666"/>
    <a:srgbClr val="2B3F7B"/>
    <a:srgbClr val="9C277B"/>
    <a:srgbClr val="9E3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4" autoAdjust="0"/>
    <p:restoredTop sz="86627" autoAdjust="0"/>
  </p:normalViewPr>
  <p:slideViewPr>
    <p:cSldViewPr snapToGrid="0" showGuides="1">
      <p:cViewPr varScale="1">
        <p:scale>
          <a:sx n="97" d="100"/>
          <a:sy n="97" d="100"/>
        </p:scale>
        <p:origin x="-1392" y="-102"/>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3093"/>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889575" y="9327557"/>
            <a:ext cx="2889938" cy="491014"/>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7200" y="419100"/>
            <a:ext cx="5754688" cy="4316413"/>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29924" y="5054168"/>
            <a:ext cx="5209240" cy="4230605"/>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876044" y="9574770"/>
            <a:ext cx="917001" cy="220546"/>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4413" y="658813"/>
            <a:ext cx="4640262" cy="3481387"/>
          </a:xfrm>
        </p:spPr>
      </p:sp>
      <p:sp>
        <p:nvSpPr>
          <p:cNvPr id="3" name="Notes Placeholder 2"/>
          <p:cNvSpPr>
            <a:spLocks noGrp="1"/>
          </p:cNvSpPr>
          <p:nvPr>
            <p:ph type="body" idx="1"/>
          </p:nvPr>
        </p:nvSpPr>
        <p:spPr/>
        <p:txBody>
          <a:bodyPr>
            <a:normAutofit fontScale="55000" lnSpcReduction="20000"/>
          </a:bodyPr>
          <a:lstStyle/>
          <a:p>
            <a:r>
              <a:rPr lang="en-US" sz="2000" dirty="0" smtClean="0"/>
              <a:t>BNP Paribas Corporate &amp; Investment Banking (CIB) provides financing, advisory and capital markets services. The company is a globally-recognized leader in many areas of expertise including structured financing and derivatives across a variety of asset classes. BNP Paribas CIB also has a solid corporate advisory franchise in Europe and Asia. The bank is part of the BNP Paribas Group, which is one of the strongest banks in the world as rated by Standard &amp; Poor's and has a presence in more than 80 countries with more than 200,000 employees.</a:t>
            </a:r>
          </a:p>
          <a:p>
            <a:endParaRPr lang="en-US" sz="2000" dirty="0" smtClean="0"/>
          </a:p>
          <a:p>
            <a:pPr marL="0" indent="0">
              <a:buClr>
                <a:schemeClr val="accent1"/>
              </a:buClr>
              <a:buSzPct val="150000"/>
              <a:buFont typeface="Wingdings" pitchFamily="2" charset="2"/>
              <a:buNone/>
            </a:pPr>
            <a:r>
              <a:rPr lang="en-US" sz="2000" dirty="0" smtClean="0"/>
              <a:t>By relying on the combined Sybase/SAP Business Objects business intelligence solution, BNP Paribas CIB </a:t>
            </a:r>
            <a:r>
              <a:rPr lang="en-US" sz="2000" kern="0" dirty="0" smtClean="0">
                <a:solidFill>
                  <a:srgbClr val="000000"/>
                </a:solidFill>
                <a:ea typeface="Arial Unicode MS" pitchFamily="34" charset="-128"/>
                <a:cs typeface="Arial Unicode MS" pitchFamily="34" charset="-128"/>
              </a:rPr>
              <a:t>saw a</a:t>
            </a:r>
            <a:r>
              <a:rPr lang="en-US" sz="2000" b="1" kern="0" dirty="0" smtClean="0">
                <a:solidFill>
                  <a:srgbClr val="000000"/>
                </a:solidFill>
                <a:ea typeface="Arial Unicode MS" pitchFamily="34" charset="-128"/>
                <a:cs typeface="Arial Unicode MS" pitchFamily="34" charset="-128"/>
              </a:rPr>
              <a:t> </a:t>
            </a:r>
            <a:r>
              <a:rPr lang="en-US" sz="2000" b="1" kern="0" baseline="0" dirty="0" smtClean="0">
                <a:solidFill>
                  <a:srgbClr val="000000"/>
                </a:solidFill>
                <a:ea typeface="Arial Unicode MS" pitchFamily="34" charset="-128"/>
                <a:cs typeface="Arial Unicode MS" pitchFamily="34" charset="-128"/>
              </a:rPr>
              <a:t> </a:t>
            </a:r>
            <a:r>
              <a:rPr lang="en-US" sz="2000" b="1" kern="0" dirty="0" smtClean="0">
                <a:solidFill>
                  <a:srgbClr val="000000"/>
                </a:solidFill>
                <a:ea typeface="Arial Unicode MS" pitchFamily="34" charset="-128"/>
                <a:cs typeface="Arial Unicode MS" pitchFamily="34" charset="-128"/>
              </a:rPr>
              <a:t>600 times </a:t>
            </a:r>
            <a:r>
              <a:rPr lang="en-US" sz="2000" kern="0" dirty="0" smtClean="0">
                <a:solidFill>
                  <a:srgbClr val="000000"/>
                </a:solidFill>
                <a:ea typeface="Arial Unicode MS" pitchFamily="34" charset="-128"/>
                <a:cs typeface="Arial Unicode MS" pitchFamily="34" charset="-128"/>
              </a:rPr>
              <a:t>increase in reporting speeds providing information in an actionable time frame driving results</a:t>
            </a:r>
            <a:r>
              <a:rPr lang="en-US" sz="2000" kern="0" baseline="0" dirty="0" smtClean="0">
                <a:solidFill>
                  <a:srgbClr val="000000"/>
                </a:solidFill>
                <a:ea typeface="Arial Unicode MS" pitchFamily="34" charset="-128"/>
                <a:cs typeface="Arial Unicode MS" pitchFamily="34" charset="-128"/>
              </a:rPr>
              <a:t> and </a:t>
            </a:r>
            <a:r>
              <a:rPr lang="en-US" sz="2000" dirty="0" smtClean="0"/>
              <a:t>now has a centralized view of global liquidity and treasury activity so that senior management can manage risk more effectively in real time.</a:t>
            </a:r>
          </a:p>
          <a:p>
            <a:endParaRPr lang="en-US" sz="2000" dirty="0" smtClean="0"/>
          </a:p>
          <a:p>
            <a:r>
              <a:rPr lang="en-US" sz="2000" dirty="0" smtClean="0"/>
              <a:t>Key Benefits</a:t>
            </a:r>
          </a:p>
          <a:p>
            <a:r>
              <a:rPr lang="en-US" sz="2000" dirty="0" smtClean="0"/>
              <a:t>•Ensures required reliability and security for risk management assessments </a:t>
            </a:r>
          </a:p>
          <a:p>
            <a:r>
              <a:rPr lang="en-US" sz="2000" dirty="0" smtClean="0"/>
              <a:t>•Guarantees higher analytical decision-making capacity capabilities for senior management </a:t>
            </a:r>
          </a:p>
          <a:p>
            <a:r>
              <a:rPr lang="en-US" sz="2000" dirty="0" smtClean="0"/>
              <a:t>•Reduces business intelligence storage requirements by 75%</a:t>
            </a:r>
          </a:p>
          <a:p>
            <a:r>
              <a:rPr lang="en-US" sz="2000" dirty="0" smtClean="0"/>
              <a:t>•Completes critical reports in three seconds rather than 30 minutes required by previous system </a:t>
            </a:r>
          </a:p>
          <a:p>
            <a:r>
              <a:rPr lang="en-US" sz="2000" dirty="0" smtClean="0"/>
              <a:t>•Reduces system maintenance support costs </a:t>
            </a:r>
          </a:p>
          <a:p>
            <a:endParaRPr lang="en-US" sz="2000" dirty="0" smtClean="0"/>
          </a:p>
          <a:p>
            <a:r>
              <a:rPr lang="en-US" sz="2000" dirty="0" smtClean="0"/>
              <a:t>Sybase Technology</a:t>
            </a:r>
          </a:p>
          <a:p>
            <a:pPr marL="914400" lvl="1" indent="-457200">
              <a:buFont typeface="+mj-lt"/>
              <a:buAutoNum type="arabicPeriod"/>
            </a:pPr>
            <a:r>
              <a:rPr lang="en-US" sz="2000" dirty="0" smtClean="0"/>
              <a:t>Sybase IQ</a:t>
            </a:r>
          </a:p>
          <a:p>
            <a:pPr marL="914400" lvl="1" indent="-457200">
              <a:buFont typeface="+mj-lt"/>
              <a:buAutoNum type="arabicPeriod"/>
            </a:pPr>
            <a:r>
              <a:rPr lang="en-US" sz="2000" dirty="0" smtClean="0"/>
              <a:t>SAP </a:t>
            </a:r>
            <a:r>
              <a:rPr lang="en-US" sz="2000" dirty="0" err="1" smtClean="0"/>
              <a:t>BusinessObjects</a:t>
            </a:r>
            <a:endParaRPr lang="en-US" sz="2000" dirty="0" smtClean="0"/>
          </a:p>
          <a:p>
            <a:pPr marL="914400" lvl="1" indent="-457200">
              <a:buFont typeface="+mj-lt"/>
              <a:buAutoNum type="arabicPeriod"/>
            </a:pPr>
            <a:r>
              <a:rPr lang="en-US" sz="2000" dirty="0" smtClean="0"/>
              <a:t>Sybase ASE</a:t>
            </a:r>
          </a:p>
          <a:p>
            <a:pPr marL="914400" lvl="1" indent="-457200">
              <a:buFont typeface="+mj-lt"/>
              <a:buAutoNum type="arabicPeriod"/>
            </a:pPr>
            <a:r>
              <a:rPr lang="en-US" sz="2000" dirty="0" smtClean="0"/>
              <a:t>Sybase Replication Server</a:t>
            </a:r>
          </a:p>
          <a:p>
            <a:endParaRPr lang="en-US" sz="2000" dirty="0" smtClean="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10</a:t>
            </a:fld>
            <a:endParaRPr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2825" y="657225"/>
            <a:ext cx="4643438" cy="3481388"/>
          </a:xfrm>
        </p:spPr>
      </p:sp>
      <p:sp>
        <p:nvSpPr>
          <p:cNvPr id="3" name="Notes Placeholder 2"/>
          <p:cNvSpPr>
            <a:spLocks noGrp="1"/>
          </p:cNvSpPr>
          <p:nvPr>
            <p:ph type="body" idx="1"/>
          </p:nvPr>
        </p:nvSpPr>
        <p:spPr/>
        <p:txBody>
          <a:bodyPr>
            <a:normAutofit fontScale="55000" lnSpcReduction="20000"/>
          </a:bodyPr>
          <a:lstStyle/>
          <a:p>
            <a:pPr eaLnBrk="1" hangingPunct="1"/>
            <a:endParaRPr lang="en-US" sz="2000" dirty="0" smtClean="0">
              <a:latin typeface="Arial" pitchFamily="34" charset="0"/>
            </a:endParaRPr>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11</a:t>
            </a:fld>
            <a:endParaRPr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2825" y="657225"/>
            <a:ext cx="4643438" cy="3481388"/>
          </a:xfrm>
        </p:spPr>
      </p:sp>
      <p:sp>
        <p:nvSpPr>
          <p:cNvPr id="3" name="Notes Placeholder 2"/>
          <p:cNvSpPr>
            <a:spLocks noGrp="1"/>
          </p:cNvSpPr>
          <p:nvPr>
            <p:ph type="body" idx="1"/>
          </p:nvPr>
        </p:nvSpPr>
        <p:spPr/>
        <p:txBody>
          <a:bodyPr>
            <a:normAutofit fontScale="55000" lnSpcReduction="20000"/>
          </a:bodyPr>
          <a:lstStyle/>
          <a:p>
            <a:pPr>
              <a:buFontTx/>
              <a:buNone/>
            </a:pPr>
            <a:r>
              <a:rPr lang="en-US" sz="2000" baseline="0" dirty="0" smtClean="0"/>
              <a:t>A great customer case study is Digiturk. </a:t>
            </a:r>
            <a:r>
              <a:rPr lang="en-US" sz="2000" dirty="0" smtClean="0"/>
              <a:t>Digiturk, is a Turkish Satellite television &amp; media provider – who has nearly 3 million subscribers worldwide</a:t>
            </a:r>
            <a:r>
              <a:rPr lang="en-US" sz="2000" baseline="0" dirty="0" smtClean="0"/>
              <a:t>. They have 150 users from various departments, such as , sales, marketing, finance, etc. They were running BusinessObjects against an Oracle database and performance was lousy. Queries were taking up to 30 minutes, and in some cases timing out. Worse still they had a full-time DBA creating aggregates and indexes in order to try and improve performance. </a:t>
            </a:r>
          </a:p>
          <a:p>
            <a:pPr>
              <a:buFontTx/>
              <a:buNone/>
            </a:pPr>
            <a:endParaRPr lang="en-US" sz="2000" baseline="0" dirty="0" smtClean="0"/>
          </a:p>
          <a:p>
            <a:r>
              <a:rPr lang="en-US" sz="2000" kern="1200" baseline="0" dirty="0" smtClean="0">
                <a:solidFill>
                  <a:schemeClr val="tx1"/>
                </a:solidFill>
                <a:latin typeface="+mn-lt"/>
                <a:ea typeface="+mn-ea"/>
                <a:cs typeface="+mn-cs"/>
              </a:rPr>
              <a:t>By replacing Oracle with the Sybase IQ and SAP BusinessObjects Web Intelligence solution.</a:t>
            </a:r>
          </a:p>
          <a:p>
            <a:endParaRPr lang="en-US" sz="20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tx1"/>
                </a:solidFill>
                <a:latin typeface="+mn-lt"/>
                <a:ea typeface="+mn-ea"/>
                <a:cs typeface="+mn-cs"/>
              </a:rPr>
              <a:t>Sybase IQ drastically improved query response from what it previously was- with NO special tuning required - queries that used to take a 30 minutes to run, now take just 5 minutes; 6Xs faster than on the production database - IQ required far less powerful servers to achieve the performance improvements.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tx1"/>
                </a:solidFill>
                <a:latin typeface="+mn-lt"/>
                <a:ea typeface="+mn-ea"/>
                <a:cs typeface="+mn-cs"/>
              </a:rPr>
              <a:t>Since the implementation of IQ there have been no instances of queries timing out and failing to complete.</a:t>
            </a:r>
          </a:p>
          <a:p>
            <a:endParaRPr lang="en-US" sz="2000" kern="1200" baseline="0" dirty="0" smtClean="0">
              <a:solidFill>
                <a:schemeClr val="tx1"/>
              </a:solidFill>
              <a:latin typeface="+mn-lt"/>
              <a:ea typeface="+mn-ea"/>
              <a:cs typeface="+mn-cs"/>
            </a:endParaRPr>
          </a:p>
          <a:p>
            <a:r>
              <a:rPr lang="en-US" sz="2000" kern="1200" baseline="0" dirty="0" err="1" smtClean="0">
                <a:solidFill>
                  <a:schemeClr val="tx1"/>
                </a:solidFill>
                <a:latin typeface="+mn-lt"/>
                <a:ea typeface="+mn-ea"/>
                <a:cs typeface="+mn-cs"/>
              </a:rPr>
              <a:t>Digiturk’s</a:t>
            </a:r>
            <a:r>
              <a:rPr lang="en-US" sz="2000" kern="1200" baseline="0" dirty="0" smtClean="0">
                <a:solidFill>
                  <a:schemeClr val="tx1"/>
                </a:solidFill>
                <a:latin typeface="+mn-lt"/>
                <a:ea typeface="+mn-ea"/>
                <a:cs typeface="+mn-cs"/>
              </a:rPr>
              <a:t> IT </a:t>
            </a:r>
            <a:r>
              <a:rPr lang="en-US" sz="2000" dirty="0" smtClean="0"/>
              <a:t>has reduced the</a:t>
            </a:r>
            <a:r>
              <a:rPr lang="en-US" sz="2000" baseline="0" dirty="0" smtClean="0"/>
              <a:t> daily </a:t>
            </a:r>
            <a:r>
              <a:rPr lang="en-US" sz="2000" dirty="0" smtClean="0"/>
              <a:t>database</a:t>
            </a:r>
            <a:r>
              <a:rPr lang="en-US" sz="2000" baseline="0" dirty="0" smtClean="0"/>
              <a:t> </a:t>
            </a:r>
            <a:r>
              <a:rPr lang="en-US" sz="2000" dirty="0" smtClean="0"/>
              <a:t>tuning and maintenance by 75% allowing them to work on more productive business</a:t>
            </a:r>
            <a:r>
              <a:rPr lang="en-US" sz="2000" baseline="0" dirty="0" smtClean="0"/>
              <a:t> </a:t>
            </a:r>
            <a:r>
              <a:rPr lang="en-US" sz="2000" dirty="0" smtClean="0"/>
              <a:t>projects. And,</a:t>
            </a:r>
            <a:r>
              <a:rPr lang="en-US" sz="2000" baseline="0" dirty="0" smtClean="0"/>
              <a:t> it has c</a:t>
            </a:r>
            <a:r>
              <a:rPr lang="en-US" sz="2000" dirty="0" smtClean="0"/>
              <a:t>ut their hardware requirements</a:t>
            </a:r>
            <a:r>
              <a:rPr lang="en-US" sz="2000" baseline="0" dirty="0" smtClean="0"/>
              <a:t> in ½ </a:t>
            </a:r>
          </a:p>
          <a:p>
            <a:pPr>
              <a:buFontTx/>
              <a:buNone/>
            </a:pPr>
            <a:endParaRPr lang="en-US" sz="2000" baseline="0" dirty="0" smtClean="0"/>
          </a:p>
          <a:p>
            <a:pPr defTabSz="896203" eaLnBrk="1" hangingPunct="1"/>
            <a:endParaRPr lang="en-US" sz="2000" dirty="0" smtClean="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12</a:t>
            </a:fld>
            <a:endParaRPr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887413" y="741363"/>
            <a:ext cx="4892675" cy="3670300"/>
          </a:xfrm>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p>
            <a:r>
              <a:rPr lang="en-US" dirty="0" smtClean="0"/>
              <a:t>Pick</a:t>
            </a:r>
            <a:r>
              <a:rPr lang="en-US" baseline="0" dirty="0" smtClean="0"/>
              <a:t> one example to illustrate why clear actionable insights are essential to a thriving business. This slide tries to understand the pain points that resonate with customers. Some line of business’ expectation of how they need clear actionable insights. Engage with customers on a dialogue and prioritize the pain.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Analytics can provide actionable insights to your business</a:t>
            </a:r>
            <a:r>
              <a:rPr lang="en-US" baseline="0" dirty="0" smtClean="0"/>
              <a:t> </a:t>
            </a:r>
            <a:r>
              <a:rPr lang="en-US" dirty="0" smtClean="0"/>
              <a:t>…and a recent study showed that analytics pays back more than 10</a:t>
            </a:r>
            <a:r>
              <a:rPr lang="en-US" baseline="0" dirty="0" smtClean="0"/>
              <a:t>$ for every $ spent – more than 1,000% ROI.</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6000" y="658813"/>
            <a:ext cx="4637088" cy="3479800"/>
          </a:xfrm>
        </p:spPr>
      </p:sp>
      <p:sp>
        <p:nvSpPr>
          <p:cNvPr id="3" name="Notes Placeholder 2"/>
          <p:cNvSpPr>
            <a:spLocks noGrp="1"/>
          </p:cNvSpPr>
          <p:nvPr>
            <p:ph type="body" idx="1"/>
          </p:nvPr>
        </p:nvSpPr>
        <p:spPr>
          <a:xfrm>
            <a:off x="398155" y="5054168"/>
            <a:ext cx="5905959" cy="4230606"/>
          </a:xfrm>
        </p:spPr>
        <p:txBody>
          <a:bodyPr>
            <a:normAutofit/>
          </a:bodyPr>
          <a:lstStyle/>
          <a:p>
            <a:r>
              <a:rPr lang="en-US" sz="1200" b="0" i="0" u="none" strike="noStrike" kern="1200" baseline="0" dirty="0" smtClean="0">
                <a:solidFill>
                  <a:schemeClr val="tx1"/>
                </a:solidFill>
                <a:latin typeface="+mn-lt"/>
                <a:ea typeface="+mn-ea"/>
                <a:cs typeface="+mn-cs"/>
              </a:rPr>
              <a:t>SAP understands that the transformative power of business analytics can only be realized when enterprises adopt an approach to analytics that supports power users and the broader community of decision makers and integrates analytics directly into core operational processes. This requires a solution that can meet the needs of all stakeholders across business groups and the IT department. The SAP® Sybase® IQ server delivers high-performance analytics to power dashboards, scorecards, and ad hoc business reports that are needed for fast, cost-effective mission-critical business intelligence. </a:t>
            </a:r>
            <a:r>
              <a:rPr lang="en-US" kern="1200" dirty="0" smtClean="0">
                <a:solidFill>
                  <a:schemeClr val="tx1"/>
                </a:solidFill>
                <a:effectLst/>
                <a:latin typeface="Arial" pitchFamily="34" charset="0"/>
                <a:cs typeface="Arial" pitchFamily="34" charset="0"/>
              </a:rPr>
              <a:t>IQ is a columnar disk based OLAP analytics database</a:t>
            </a:r>
            <a:r>
              <a:rPr lang="en-US" kern="1200" baseline="0" dirty="0" smtClean="0">
                <a:solidFill>
                  <a:schemeClr val="tx1"/>
                </a:solidFill>
                <a:effectLst/>
                <a:latin typeface="Arial" pitchFamily="34" charset="0"/>
                <a:cs typeface="Arial" pitchFamily="34" charset="0"/>
              </a:rPr>
              <a:t> – </a:t>
            </a:r>
            <a:r>
              <a:rPr lang="en-US" kern="1200" dirty="0" smtClean="0">
                <a:solidFill>
                  <a:schemeClr val="tx1"/>
                </a:solidFill>
                <a:effectLst/>
                <a:latin typeface="Arial" pitchFamily="34" charset="0"/>
                <a:cs typeface="Arial" pitchFamily="34" charset="0"/>
              </a:rPr>
              <a:t>it’s columnar database system is built for performance</a:t>
            </a:r>
            <a:r>
              <a:rPr lang="en-US" kern="1200" baseline="0" dirty="0" smtClean="0">
                <a:solidFill>
                  <a:schemeClr val="tx1"/>
                </a:solidFill>
                <a:effectLst/>
                <a:latin typeface="Arial" pitchFamily="34" charset="0"/>
                <a:cs typeface="Arial" pitchFamily="34" charset="0"/>
              </a:rPr>
              <a:t> </a:t>
            </a:r>
            <a:r>
              <a:rPr lang="en-US" kern="1200" dirty="0" smtClean="0">
                <a:solidFill>
                  <a:schemeClr val="tx1"/>
                </a:solidFill>
                <a:effectLst/>
                <a:latin typeface="Arial" pitchFamily="34" charset="0"/>
                <a:cs typeface="Arial" pitchFamily="34" charset="0"/>
              </a:rPr>
              <a:t>excellence – the</a:t>
            </a:r>
            <a:r>
              <a:rPr lang="en-US" kern="1200" baseline="0" dirty="0" smtClean="0">
                <a:solidFill>
                  <a:schemeClr val="tx1"/>
                </a:solidFill>
                <a:effectLst/>
                <a:latin typeface="Arial" pitchFamily="34" charset="0"/>
                <a:cs typeface="Arial" pitchFamily="34" charset="0"/>
              </a:rPr>
              <a:t> advantages you receive are…</a:t>
            </a:r>
            <a:endParaRPr lang="en-US" kern="1200" dirty="0" smtClean="0">
              <a:solidFill>
                <a:schemeClr val="tx1"/>
              </a:solidFill>
              <a:effectLst/>
              <a:latin typeface="Arial" pitchFamily="34" charset="0"/>
              <a:cs typeface="Arial" pitchFamily="34" charset="0"/>
            </a:endParaRPr>
          </a:p>
          <a:p>
            <a:endParaRPr lang="en-US" b="1" dirty="0" smtClean="0"/>
          </a:p>
          <a:p>
            <a:r>
              <a:rPr lang="en-US" b="1" dirty="0" smtClean="0"/>
              <a:t>Speed from a column-based architecture</a:t>
            </a:r>
          </a:p>
          <a:p>
            <a:pPr lvl="2"/>
            <a:r>
              <a:rPr lang="en-US" dirty="0" smtClean="0"/>
              <a:t>100x faster than traditional transactional database technology</a:t>
            </a:r>
          </a:p>
          <a:p>
            <a:pPr lvl="2"/>
            <a:r>
              <a:rPr lang="en-US" dirty="0" smtClean="0"/>
              <a:t>High-speed analytics performance handles volumes of ad-hoc queries in “real time”</a:t>
            </a:r>
          </a:p>
          <a:p>
            <a:r>
              <a:rPr lang="en-US" dirty="0" smtClean="0"/>
              <a:t/>
            </a:r>
            <a:br>
              <a:rPr lang="en-US" dirty="0" smtClean="0"/>
            </a:br>
            <a:r>
              <a:rPr lang="en-US" b="1" dirty="0" smtClean="0"/>
              <a:t>Scalability and flexibility from Grid Architecture</a:t>
            </a:r>
          </a:p>
          <a:p>
            <a:pPr lvl="2"/>
            <a:r>
              <a:rPr lang="en-US" dirty="0" smtClean="0"/>
              <a:t>Supports thousands of users and years of historical and real-time data</a:t>
            </a:r>
          </a:p>
          <a:p>
            <a:pPr lvl="2"/>
            <a:r>
              <a:rPr lang="en-US" dirty="0" smtClean="0"/>
              <a:t>Can support both simple and complex analytics for structured and unstructured data</a:t>
            </a:r>
          </a:p>
          <a:p>
            <a:r>
              <a:rPr lang="en-US" dirty="0" smtClean="0"/>
              <a:t/>
            </a:r>
            <a:br>
              <a:rPr lang="en-US" dirty="0" smtClean="0"/>
            </a:br>
            <a:r>
              <a:rPr lang="en-US" b="1" dirty="0" smtClean="0"/>
              <a:t>Data Compression</a:t>
            </a:r>
          </a:p>
          <a:p>
            <a:pPr lvl="2"/>
            <a:r>
              <a:rPr lang="en-US" dirty="0" smtClean="0"/>
              <a:t>Compression algorithms reduce volume of stored data by up to 70%</a:t>
            </a:r>
          </a:p>
          <a:p>
            <a:pPr lvl="2"/>
            <a:r>
              <a:rPr lang="en-US" dirty="0" smtClean="0"/>
              <a:t>Low startup Cost and long-term Low TCO</a:t>
            </a:r>
          </a:p>
          <a:p>
            <a:pPr lvl="2"/>
            <a:endParaRPr lang="en-US" baseline="0" dirty="0" smtClean="0">
              <a:latin typeface="Arial" pitchFamily="34" charset="0"/>
              <a:cs typeface="Arial" pitchFamily="34" charset="0"/>
            </a:endParaRPr>
          </a:p>
          <a:p>
            <a:pPr defTabSz="941100">
              <a:defRPr/>
            </a:pPr>
            <a:r>
              <a:rPr lang="en-US" dirty="0" smtClean="0">
                <a:latin typeface="Arial" pitchFamily="34" charset="0"/>
                <a:cs typeface="Arial" pitchFamily="34" charset="0"/>
              </a:rPr>
              <a:t>IQ is the #1 column database in the market today. And, in fact, it has more customers than all the other column database vendors combined!</a:t>
            </a:r>
            <a:r>
              <a:rPr lang="en-US" baseline="0" dirty="0" smtClean="0">
                <a:latin typeface="Arial" pitchFamily="34" charset="0"/>
                <a:cs typeface="Arial" pitchFamily="34" charset="0"/>
              </a:rPr>
              <a:t> And we win more new customers each year than some vendors have in total. </a:t>
            </a:r>
            <a:endParaRPr lang="en-US" sz="1200" b="0" i="0" u="none" strike="noStrike" kern="1200" baseline="0" dirty="0" smtClean="0">
              <a:solidFill>
                <a:schemeClr val="tx1"/>
              </a:solidFill>
              <a:latin typeface="+mn-lt"/>
              <a:ea typeface="+mn-ea"/>
              <a:cs typeface="+mn-cs"/>
            </a:endParaRPr>
          </a:p>
          <a:p>
            <a:endParaRPr lang="en-US" kern="1200" baseline="0" dirty="0" smtClean="0">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44576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1063" y="736600"/>
            <a:ext cx="4908550" cy="3683000"/>
          </a:xfrm>
        </p:spPr>
      </p:sp>
      <p:sp>
        <p:nvSpPr>
          <p:cNvPr id="3" name="Notes Placeholder 2"/>
          <p:cNvSpPr>
            <a:spLocks noGrp="1"/>
          </p:cNvSpPr>
          <p:nvPr>
            <p:ph type="body" idx="1"/>
          </p:nvPr>
        </p:nvSpPr>
        <p:spPr/>
        <p:txBody>
          <a:bodyPr>
            <a:normAutofit/>
          </a:bodyPr>
          <a:lstStyle/>
          <a:p>
            <a:r>
              <a:rPr lang="en-US" kern="1200" dirty="0" smtClean="0">
                <a:solidFill>
                  <a:schemeClr val="tx1"/>
                </a:solidFill>
                <a:effectLst/>
                <a:latin typeface="Arial" pitchFamily="34" charset="0"/>
                <a:cs typeface="Arial" pitchFamily="34" charset="0"/>
              </a:rPr>
              <a:t>While,</a:t>
            </a:r>
            <a:r>
              <a:rPr lang="en-US" kern="1200" baseline="0" dirty="0" smtClean="0">
                <a:solidFill>
                  <a:schemeClr val="tx1"/>
                </a:solidFill>
                <a:effectLst/>
                <a:latin typeface="Arial" pitchFamily="34" charset="0"/>
                <a:cs typeface="Arial" pitchFamily="34" charset="0"/>
              </a:rPr>
              <a:t> t</a:t>
            </a:r>
            <a:r>
              <a:rPr lang="en-US" kern="1200" dirty="0" smtClean="0">
                <a:solidFill>
                  <a:schemeClr val="tx1"/>
                </a:solidFill>
                <a:effectLst/>
                <a:latin typeface="Arial" pitchFamily="34" charset="0"/>
                <a:cs typeface="Arial" pitchFamily="34" charset="0"/>
              </a:rPr>
              <a:t>raditional database systems are failing to satisfy the increased demands for fast answers, accurate insights, and business-critical reports generated with BusinessObjects BI Tools</a:t>
            </a:r>
            <a:r>
              <a:rPr lang="en-US" kern="1200" baseline="0" dirty="0" smtClean="0">
                <a:solidFill>
                  <a:schemeClr val="tx1"/>
                </a:solidFill>
                <a:effectLst/>
                <a:latin typeface="Arial" pitchFamily="34" charset="0"/>
                <a:cs typeface="Arial" pitchFamily="34" charset="0"/>
              </a:rPr>
              <a:t> - </a:t>
            </a:r>
            <a:r>
              <a:rPr lang="en-US" kern="1200" dirty="0" smtClean="0">
                <a:solidFill>
                  <a:schemeClr val="tx1"/>
                </a:solidFill>
                <a:effectLst/>
                <a:latin typeface="Arial" pitchFamily="34" charset="0"/>
                <a:cs typeface="Arial" pitchFamily="34" charset="0"/>
              </a:rPr>
              <a:t>IQ is able</a:t>
            </a:r>
            <a:r>
              <a:rPr lang="en-US" kern="1200" baseline="0" dirty="0" smtClean="0">
                <a:solidFill>
                  <a:schemeClr val="tx1"/>
                </a:solidFill>
                <a:effectLst/>
                <a:latin typeface="Arial" pitchFamily="34" charset="0"/>
                <a:cs typeface="Arial" pitchFamily="34" charset="0"/>
              </a:rPr>
              <a:t> to </a:t>
            </a:r>
            <a:r>
              <a:rPr lang="en-US" kern="1200" dirty="0" smtClean="0">
                <a:solidFill>
                  <a:schemeClr val="tx1"/>
                </a:solidFill>
                <a:effectLst/>
                <a:latin typeface="Arial" pitchFamily="34" charset="0"/>
                <a:cs typeface="Arial" pitchFamily="34" charset="0"/>
              </a:rPr>
              <a:t>remove those barriers,</a:t>
            </a:r>
            <a:r>
              <a:rPr lang="en-US" kern="1200" baseline="0" dirty="0" smtClean="0">
                <a:solidFill>
                  <a:schemeClr val="tx1"/>
                </a:solidFill>
                <a:effectLst/>
                <a:latin typeface="Arial" pitchFamily="34" charset="0"/>
                <a:cs typeface="Arial" pitchFamily="34" charset="0"/>
              </a:rPr>
              <a:t> </a:t>
            </a:r>
            <a:r>
              <a:rPr lang="en-US" kern="1200" dirty="0" smtClean="0">
                <a:solidFill>
                  <a:schemeClr val="tx1"/>
                </a:solidFill>
                <a:effectLst/>
                <a:latin typeface="Arial" pitchFamily="34" charset="0"/>
                <a:cs typeface="Arial" pitchFamily="34" charset="0"/>
              </a:rPr>
              <a:t>therefore enhances the performance of the BusinessObjects BI tools. IQ makes it possible to outsmart the competition, reduce business risks, and lower the cost of reporting. </a:t>
            </a:r>
            <a:r>
              <a:rPr lang="en-US" kern="1200" baseline="0" dirty="0" smtClean="0">
                <a:solidFill>
                  <a:schemeClr val="tx1"/>
                </a:solidFill>
                <a:effectLst/>
                <a:latin typeface="Arial" pitchFamily="34" charset="0"/>
                <a:cs typeface="Arial" pitchFamily="34" charset="0"/>
              </a:rPr>
              <a:t> </a:t>
            </a:r>
            <a:r>
              <a:rPr lang="en-US" kern="1200" dirty="0" smtClean="0">
                <a:solidFill>
                  <a:schemeClr val="tx1"/>
                </a:solidFill>
                <a:effectLst/>
                <a:latin typeface="Arial" pitchFamily="34" charset="0"/>
                <a:cs typeface="Arial" pitchFamily="34" charset="0"/>
              </a:rPr>
              <a:t>Our</a:t>
            </a:r>
            <a:r>
              <a:rPr lang="en-US" kern="1200" baseline="0" dirty="0" smtClean="0">
                <a:solidFill>
                  <a:schemeClr val="tx1"/>
                </a:solidFill>
                <a:effectLst/>
                <a:latin typeface="Arial" pitchFamily="34" charset="0"/>
                <a:cs typeface="Arial" pitchFamily="34" charset="0"/>
              </a:rPr>
              <a:t> </a:t>
            </a:r>
            <a:r>
              <a:rPr lang="en-US" kern="1200" dirty="0" smtClean="0">
                <a:solidFill>
                  <a:schemeClr val="tx1"/>
                </a:solidFill>
                <a:effectLst/>
                <a:latin typeface="Arial" pitchFamily="34" charset="0"/>
                <a:cs typeface="Arial" pitchFamily="34" charset="0"/>
              </a:rPr>
              <a:t>technologies accelerate analytics performance up to 100 times against massive data sets.</a:t>
            </a:r>
            <a:r>
              <a:rPr lang="en-US" kern="1200" baseline="0" dirty="0" smtClean="0">
                <a:solidFill>
                  <a:schemeClr val="tx1"/>
                </a:solidFill>
                <a:effectLst/>
                <a:latin typeface="Arial" pitchFamily="34" charset="0"/>
                <a:cs typeface="Arial" pitchFamily="34" charset="0"/>
              </a:rPr>
              <a:t> Our b</a:t>
            </a:r>
            <a:r>
              <a:rPr lang="en-US" kern="1200" dirty="0" smtClean="0">
                <a:solidFill>
                  <a:schemeClr val="tx1"/>
                </a:solidFill>
                <a:effectLst/>
                <a:latin typeface="Arial" pitchFamily="34" charset="0"/>
                <a:cs typeface="Arial" pitchFamily="34" charset="0"/>
              </a:rPr>
              <a:t>uilt-in cost features reduce costs for all reporting workloads. And, reduce administrative costs by up to 75% with easy management, rapid deployment, and no schema change required.</a:t>
            </a:r>
          </a:p>
          <a:p>
            <a:endParaRPr lang="en-US" kern="1200" dirty="0" smtClean="0">
              <a:solidFill>
                <a:schemeClr val="tx1"/>
              </a:solidFill>
              <a:effectLst/>
              <a:latin typeface="Arial" pitchFamily="34" charset="0"/>
              <a:cs typeface="Arial" pitchFamily="34" charset="0"/>
            </a:endParaRPr>
          </a:p>
          <a:p>
            <a:r>
              <a:rPr lang="en-US" kern="1200" dirty="0" smtClean="0">
                <a:solidFill>
                  <a:schemeClr val="tx1"/>
                </a:solidFill>
                <a:effectLst/>
                <a:latin typeface="Arial" pitchFamily="34" charset="0"/>
                <a:cs typeface="Arial" pitchFamily="34" charset="0"/>
              </a:rPr>
              <a:t>SAP Sybase</a:t>
            </a:r>
            <a:r>
              <a:rPr lang="en-US" kern="1200" baseline="0" dirty="0" smtClean="0">
                <a:solidFill>
                  <a:schemeClr val="tx1"/>
                </a:solidFill>
                <a:effectLst/>
                <a:latin typeface="Arial" pitchFamily="34" charset="0"/>
                <a:cs typeface="Arial" pitchFamily="34" charset="0"/>
              </a:rPr>
              <a:t> IQ allows you to get the most from your BOBJ solutions by:</a:t>
            </a:r>
          </a:p>
          <a:p>
            <a:pPr marL="171450" indent="-171450">
              <a:buFont typeface="Arial" pitchFamily="34" charset="0"/>
              <a:buChar char="•"/>
            </a:pPr>
            <a:r>
              <a:rPr lang="en-US" kern="1200" baseline="0" dirty="0" smtClean="0">
                <a:solidFill>
                  <a:schemeClr val="tx1"/>
                </a:solidFill>
                <a:effectLst/>
                <a:latin typeface="Arial" pitchFamily="34" charset="0"/>
                <a:cs typeface="Arial" pitchFamily="34" charset="0"/>
              </a:rPr>
              <a:t>Making Big Data Actionable</a:t>
            </a:r>
          </a:p>
          <a:p>
            <a:pPr marL="171450" indent="-171450">
              <a:buFont typeface="Arial" pitchFamily="34" charset="0"/>
              <a:buChar char="•"/>
            </a:pPr>
            <a:r>
              <a:rPr lang="en-US" kern="1200" baseline="0" dirty="0" smtClean="0">
                <a:solidFill>
                  <a:schemeClr val="tx1"/>
                </a:solidFill>
                <a:effectLst/>
                <a:latin typeface="Arial" pitchFamily="34" charset="0"/>
                <a:cs typeface="Arial" pitchFamily="34" charset="0"/>
              </a:rPr>
              <a:t>Accelerating Insights Across Your Enterprise</a:t>
            </a:r>
          </a:p>
          <a:p>
            <a:pPr marL="171450" indent="-171450">
              <a:buFont typeface="Arial" pitchFamily="34" charset="0"/>
              <a:buChar char="•"/>
            </a:pPr>
            <a:r>
              <a:rPr lang="en-US" kern="1200" baseline="0" dirty="0" smtClean="0">
                <a:solidFill>
                  <a:schemeClr val="tx1"/>
                </a:solidFill>
                <a:effectLst/>
                <a:latin typeface="Arial" pitchFamily="34" charset="0"/>
                <a:cs typeface="Arial" pitchFamily="34" charset="0"/>
              </a:rPr>
              <a:t>And, offers the Lowest TCO fro BOBJ BI data needs</a:t>
            </a:r>
            <a:endParaRPr lang="en-US" kern="1200" dirty="0" smtClean="0">
              <a:solidFill>
                <a:schemeClr val="tx1"/>
              </a:solidFill>
              <a:effectLst/>
              <a:latin typeface="Arial" pitchFamily="34" charset="0"/>
              <a:cs typeface="Arial" pitchFamily="34" charset="0"/>
            </a:endParaRPr>
          </a:p>
          <a:p>
            <a:pPr defTabSz="941100">
              <a:defRPr/>
            </a:pPr>
            <a:endParaRPr lang="en-US" baseline="0" dirty="0" smtClean="0">
              <a:latin typeface="Arial" pitchFamily="34" charset="0"/>
              <a:cs typeface="Arial" pitchFamily="34" charset="0"/>
            </a:endParaRPr>
          </a:p>
          <a:p>
            <a:pPr eaLnBrk="1" hangingPunct="1"/>
            <a:endParaRPr lang="en-US" baseline="0" dirty="0" smtClean="0">
              <a:latin typeface="Arial" pitchFamily="34" charset="0"/>
              <a:cs typeface="Arial" pitchFamily="34" charset="0"/>
            </a:endParaRPr>
          </a:p>
        </p:txBody>
      </p:sp>
      <p:sp>
        <p:nvSpPr>
          <p:cNvPr id="4" name="Slide Number Placeholder 3"/>
          <p:cNvSpPr>
            <a:spLocks noGrp="1"/>
          </p:cNvSpPr>
          <p:nvPr>
            <p:ph type="sldNum" sz="quarter" idx="10"/>
          </p:nvPr>
        </p:nvSpPr>
        <p:spPr>
          <a:xfrm>
            <a:off x="3777607" y="9327557"/>
            <a:ext cx="2889938" cy="491014"/>
          </a:xfrm>
          <a:prstGeom prst="rect">
            <a:avLst/>
          </a:prstGeom>
        </p:spPr>
        <p:txBody>
          <a:bodyPr/>
          <a:lstStyle/>
          <a:p>
            <a:fld id="{C261AB06-DA94-1849-95F5-B6032D9DEE91}" type="slidenum">
              <a:rPr smtClean="0">
                <a:solidFill>
                  <a:prstClr val="black"/>
                </a:solidFill>
              </a:rPr>
              <a:pPr/>
              <a:t>6</a:t>
            </a:fld>
            <a:endParaRPr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sz="1000" b="0" kern="1200" dirty="0" smtClean="0">
                <a:solidFill>
                  <a:schemeClr val="tx1"/>
                </a:solidFill>
                <a:effectLst/>
                <a:latin typeface="+mn-lt"/>
                <a:ea typeface="+mn-ea"/>
                <a:cs typeface="+mn-cs"/>
              </a:rPr>
              <a:t>SAP Sybase IQ is a powerful solution to help customers address and lever Big Data</a:t>
            </a:r>
            <a:r>
              <a:rPr lang="en-US" sz="1000" b="0" i="0" u="none" strike="noStrike" kern="1200" baseline="0" dirty="0" smtClean="0">
                <a:solidFill>
                  <a:schemeClr val="tx1"/>
                </a:solidFill>
                <a:latin typeface="+mn-lt"/>
                <a:ea typeface="+mn-ea"/>
                <a:cs typeface="+mn-cs"/>
              </a:rPr>
              <a:t>:</a:t>
            </a:r>
          </a:p>
          <a:p>
            <a:pPr marL="0" indent="0">
              <a:buFont typeface="Arial" pitchFamily="34" charset="0"/>
              <a:buNone/>
            </a:pPr>
            <a:endParaRPr lang="en-US" sz="1000" b="0" i="0" u="none" strike="noStrike" kern="1200" baseline="0" dirty="0" smtClean="0">
              <a:solidFill>
                <a:schemeClr val="tx1"/>
              </a:solidFill>
              <a:latin typeface="+mn-lt"/>
              <a:ea typeface="+mn-ea"/>
              <a:cs typeface="+mn-cs"/>
            </a:endParaRPr>
          </a:p>
          <a:p>
            <a:pPr marL="171450" indent="-171450">
              <a:buFont typeface="Arial" pitchFamily="34" charset="0"/>
              <a:buChar char="•"/>
            </a:pPr>
            <a:r>
              <a:rPr lang="en-US" sz="1000" b="0" i="0" u="none" strike="noStrike" kern="1200" baseline="0" dirty="0" smtClean="0">
                <a:solidFill>
                  <a:schemeClr val="tx1"/>
                </a:solidFill>
                <a:latin typeface="+mn-lt"/>
                <a:ea typeface="+mn-ea"/>
                <a:cs typeface="+mn-cs"/>
              </a:rPr>
              <a:t>IQ offers one environment for managing all the different data that your applications and business processes need for analytics</a:t>
            </a:r>
          </a:p>
          <a:p>
            <a:pPr marL="171450" indent="-171450">
              <a:buFont typeface="Arial" pitchFamily="34" charset="0"/>
              <a:buChar char="•"/>
            </a:pPr>
            <a:r>
              <a:rPr lang="en-US" sz="1000" b="0" i="0" u="none" strike="noStrike" kern="1200" baseline="0" dirty="0" smtClean="0">
                <a:solidFill>
                  <a:schemeClr val="tx1"/>
                </a:solidFill>
                <a:latin typeface="+mn-lt"/>
                <a:ea typeface="+mn-ea"/>
                <a:cs typeface="+mn-cs"/>
              </a:rPr>
              <a:t>Support for high volumes of complex queries for business- critical analytics and reporting</a:t>
            </a:r>
          </a:p>
          <a:p>
            <a:pPr marL="171450" indent="-171450">
              <a:buFont typeface="Arial" pitchFamily="34" charset="0"/>
              <a:buChar char="•"/>
            </a:pPr>
            <a:r>
              <a:rPr lang="en-US" sz="1000" b="0" i="0" u="none" strike="noStrike" kern="1200" baseline="0" dirty="0" smtClean="0">
                <a:solidFill>
                  <a:schemeClr val="tx1"/>
                </a:solidFill>
                <a:latin typeface="+mn-lt"/>
                <a:ea typeface="+mn-ea"/>
                <a:cs typeface="+mn-cs"/>
              </a:rPr>
              <a:t>Unprecedented scalability using the hardware of your choice</a:t>
            </a:r>
          </a:p>
          <a:p>
            <a:pPr marL="171450" indent="-171450">
              <a:buFont typeface="Arial" pitchFamily="34" charset="0"/>
              <a:buChar char="•"/>
            </a:pPr>
            <a:r>
              <a:rPr lang="en-US" sz="1000" b="0" i="0" u="none" strike="noStrike" kern="1200" baseline="0" dirty="0" smtClean="0">
                <a:solidFill>
                  <a:schemeClr val="tx1"/>
                </a:solidFill>
                <a:latin typeface="+mn-lt"/>
                <a:ea typeface="+mn-ea"/>
                <a:cs typeface="+mn-cs"/>
              </a:rPr>
              <a:t>Reports and ad-hoc queries are run against detailed data instead of aggregates</a:t>
            </a:r>
          </a:p>
          <a:p>
            <a:pPr marL="171450" indent="-171450">
              <a:buFont typeface="Arial" pitchFamily="34" charset="0"/>
              <a:buChar char="•"/>
            </a:pPr>
            <a:r>
              <a:rPr lang="en-US" sz="1000" b="0" i="0" u="none" strike="noStrike" kern="1200" baseline="0" dirty="0" smtClean="0">
                <a:solidFill>
                  <a:schemeClr val="tx1"/>
                </a:solidFill>
                <a:latin typeface="+mn-lt"/>
                <a:ea typeface="+mn-ea"/>
                <a:cs typeface="+mn-cs"/>
              </a:rPr>
              <a:t>Trending can be done against decades worth of data, rather than 6-12 months</a:t>
            </a:r>
          </a:p>
          <a:p>
            <a:pPr marL="171450" indent="-171450">
              <a:buFont typeface="Arial" pitchFamily="34" charset="0"/>
              <a:buChar char="•"/>
            </a:pPr>
            <a:r>
              <a:rPr lang="en-US" sz="1000" b="0" i="0" u="none" strike="noStrike" kern="1200" baseline="0" dirty="0" smtClean="0">
                <a:solidFill>
                  <a:schemeClr val="tx1"/>
                </a:solidFill>
                <a:latin typeface="+mn-lt"/>
                <a:ea typeface="+mn-ea"/>
                <a:cs typeface="+mn-cs"/>
              </a:rPr>
              <a:t>BI and ad-hoc query capability can be delivered to thousands of front-line workers concurrently</a:t>
            </a:r>
          </a:p>
          <a:p>
            <a:pPr marL="171450" indent="-171450">
              <a:buFont typeface="Arial" pitchFamily="34" charset="0"/>
              <a:buChar char="•"/>
            </a:pPr>
            <a:r>
              <a:rPr lang="en-US" sz="1000" b="0" i="0" u="none" strike="noStrike" kern="1200" baseline="0" dirty="0" smtClean="0">
                <a:solidFill>
                  <a:schemeClr val="tx1"/>
                </a:solidFill>
                <a:latin typeface="+mn-lt"/>
                <a:ea typeface="+mn-ea"/>
                <a:cs typeface="+mn-cs"/>
              </a:rPr>
              <a:t>Open up BI environment to self-service and mobile platforms, knowing that neither the volume of users or rogue queries from untrained users will cripple the system</a:t>
            </a:r>
          </a:p>
          <a:p>
            <a:pPr marL="171450" indent="-171450">
              <a:buFont typeface="Arial" pitchFamily="34" charset="0"/>
              <a:buChar char="•"/>
            </a:pPr>
            <a:r>
              <a:rPr lang="en-US" sz="1000" b="0" i="0" u="none" strike="noStrike" kern="1200" baseline="0" dirty="0" smtClean="0">
                <a:solidFill>
                  <a:schemeClr val="tx1"/>
                </a:solidFill>
                <a:latin typeface="+mn-lt"/>
                <a:ea typeface="+mn-ea"/>
                <a:cs typeface="+mn-cs"/>
              </a:rPr>
              <a:t>Data doesn’t need to be pre-structured to give reliable response times</a:t>
            </a:r>
          </a:p>
          <a:p>
            <a:pPr marL="171450" indent="-171450">
              <a:buFont typeface="Arial" pitchFamily="34" charset="0"/>
              <a:buChar char="•"/>
            </a:pPr>
            <a:r>
              <a:rPr lang="en-US" sz="1000" b="0" i="0" u="none" strike="noStrike" kern="1200" baseline="0" dirty="0" smtClean="0">
                <a:solidFill>
                  <a:schemeClr val="tx1"/>
                </a:solidFill>
                <a:latin typeface="+mn-lt"/>
                <a:ea typeface="+mn-ea"/>
                <a:cs typeface="+mn-cs"/>
              </a:rPr>
              <a:t>You can store structured, transactional data alongside unstructured qualitative data in one place</a:t>
            </a:r>
          </a:p>
          <a:p>
            <a:pPr marL="171450" indent="-171450">
              <a:buFont typeface="Arial" pitchFamily="34" charset="0"/>
              <a:buChar char="•"/>
            </a:pPr>
            <a:r>
              <a:rPr lang="en-US" sz="1000" b="0" i="0" u="none" strike="noStrike" kern="1200" baseline="0" dirty="0" smtClean="0">
                <a:solidFill>
                  <a:schemeClr val="tx1"/>
                </a:solidFill>
                <a:latin typeface="+mn-lt"/>
                <a:ea typeface="+mn-ea"/>
                <a:cs typeface="+mn-cs"/>
              </a:rPr>
              <a:t>Multiple sources of data can be easily stored in a single system allowing richer questions</a:t>
            </a:r>
            <a:endParaRPr lang="en-US" sz="1000" dirty="0">
              <a:latin typeface="+mn-lt"/>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82798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IQ accelerates insights across your enterprise by allowing you to deeper drill-down on granular business and financial data using BusinessObjects Suite of BI tools, without ongoing IT intervention (self-service), so that business users can experience a “Google search” effect to better manage the business.</a:t>
            </a:r>
          </a:p>
          <a:p>
            <a:endParaRPr lang="en-US" sz="1200" b="0" i="0" u="none" strike="noStrike" kern="1200" baseline="0" dirty="0" smtClean="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Run quarterly financial reports in hours, not days</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Analyze end of day sales analysis for thousands of stores in time for next day store opening</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Business managers will run intra-day analysis instead of waiting for end-of-day reports</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Reports are run against data that is minutes old, not days or weeks old</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Answers can be provided to customers in seconds, while they are still on the phone with the call center</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Faster responses allow for train-of-thought analysis, making analysts more productive</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Operational decision-making in seconds</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IT can focus on new challenges (new sources of data, new types of analysis) rather than spending most of their time fine-tuning to improve performance</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Users are not afraid to ask questions, confident that response times will be short and predictable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822076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IQ reduces business costs by delivering faster, more flexible BusinessObjects reporting, KPIs, and ad hoc querying to a wide range of business users, without limits on the amount of data or number of users who can access it.</a:t>
            </a:r>
          </a:p>
          <a:p>
            <a:endParaRPr lang="en-US" sz="1200" b="0" i="0" u="none" strike="noStrike" kern="1200" baseline="0" dirty="0" smtClean="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A single vendor for database, application, and support</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Protects customers existing investments in reporting and dashboards</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Reduce IT complexity while meeting Service Level Agreements</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Budget for BI projects can be spent on analysis, ETL, BI platforms and user-training</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The compression of data provided by IQ results in significantly lower storage costs</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The ability to load at the same time as querying reduces admin pressure on batch windows and reduces SLA breach penalty costs</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Uses on average one-third the number of CPUs of relational databases and runs on cost-effective commodity hardware and operating systems</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Database administration costs are typically one-third of comparable relational or pure MPP environments</a:t>
            </a:r>
          </a:p>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a:p>
            <a:pPr marL="0" indent="0">
              <a:buFontTx/>
              <a:buNone/>
            </a:pPr>
            <a:r>
              <a:rPr lang="en-US" sz="1200" b="0" i="0" u="none" strike="noStrike" kern="1200" baseline="0" dirty="0" smtClean="0">
                <a:solidFill>
                  <a:schemeClr val="tx1"/>
                </a:solidFill>
                <a:latin typeface="+mn-lt"/>
                <a:ea typeface="+mn-ea"/>
                <a:cs typeface="+mn-cs"/>
              </a:rPr>
              <a:t>Don’t believe us – let’s see what our customers are saying…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344822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2012</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2012</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2012 SAP AG. All rights reserved.</a:t>
            </a:r>
          </a:p>
        </p:txBody>
      </p:sp>
      <p:sp>
        <p:nvSpPr>
          <p:cNvPr id="5" name="TextBox 4"/>
          <p:cNvSpPr txBox="1"/>
          <p:nvPr userDrawn="1"/>
        </p:nvSpPr>
        <p:spPr bwMode="gray">
          <a:xfrm>
            <a:off x="324000" y="1673528"/>
            <a:ext cx="4165200" cy="4370427"/>
          </a:xfrm>
          <a:prstGeom prst="rect">
            <a:avLst/>
          </a:prstGeom>
          <a:noFill/>
        </p:spPr>
        <p:txBody>
          <a:bodyPr wrap="square" lIns="0" tIns="0" rIns="0" bIns="0" rtlCol="0">
            <a:spAutoFit/>
          </a:bodyPr>
          <a:lstStyle/>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Microsoft, Windows, Excel, Outlook, PowerPoint, Silverlight, and Visual Studio are registered trademarks of Microsoft Corporation. </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and Smarter Planet are trademarks or registered trademarks of IBM Corporation.</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Linux is the registered trademark of Linus Torvalds in the United States and other countries.</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Adobe, the Adobe logo, Acrobat, PostScript, and Reader are trademarks or registered trademarks of Adobe Systems Incorporated in the United States and other countries.</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Oracle and Java are registered trademarks of Oracle and its affiliates.</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UNIX, X/Open, OSF/1, and Motif are registered trademarks of the Open Group.</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Citrix, ICA, Program Neighborhood, MetaFrame, WinFrame, VideoFrame, and MultiWin </a:t>
            </a:r>
            <a:br>
              <a:rPr lang="en-GB" sz="800" kern="1200" noProof="1" smtClean="0">
                <a:solidFill>
                  <a:schemeClr val="tx1"/>
                </a:solidFill>
                <a:latin typeface="Arial"/>
                <a:ea typeface="MS PGothic" pitchFamily="34" charset="-128"/>
                <a:cs typeface="+mn-cs"/>
              </a:rPr>
            </a:br>
            <a:r>
              <a:rPr lang="en-GB" sz="800" kern="1200" noProof="1" smtClean="0">
                <a:solidFill>
                  <a:schemeClr val="tx1"/>
                </a:solidFill>
                <a:latin typeface="Arial"/>
                <a:ea typeface="MS PGothic" pitchFamily="34" charset="-128"/>
                <a:cs typeface="+mn-cs"/>
              </a:rPr>
              <a:t>are trademarks or registered trademarks of Citrix Systems Inc.</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HTML, XML, XHTML, and W3C are trademarks or registered trademarks of W3C</a:t>
            </a:r>
            <a:r>
              <a:rPr lang="en-GB" sz="800" kern="1200" baseline="30000" noProof="1" smtClean="0">
                <a:solidFill>
                  <a:schemeClr val="tx1"/>
                </a:solidFill>
                <a:latin typeface="Arial"/>
                <a:ea typeface="MS PGothic" pitchFamily="34" charset="-128"/>
                <a:cs typeface="+mn-cs"/>
              </a:rPr>
              <a:t>®</a:t>
            </a:r>
            <a:r>
              <a:rPr lang="en-GB" sz="800" kern="1200" noProof="1" smtClean="0">
                <a:solidFill>
                  <a:schemeClr val="tx1"/>
                </a:solidFill>
                <a:latin typeface="Arial"/>
                <a:ea typeface="MS PGothic" pitchFamily="34" charset="-128"/>
                <a:cs typeface="+mn-cs"/>
              </a:rPr>
              <a:t>, </a:t>
            </a:r>
            <a:br>
              <a:rPr lang="en-GB" sz="800" kern="1200" noProof="1" smtClean="0">
                <a:solidFill>
                  <a:schemeClr val="tx1"/>
                </a:solidFill>
                <a:latin typeface="Arial"/>
                <a:ea typeface="MS PGothic" pitchFamily="34" charset="-128"/>
                <a:cs typeface="+mn-cs"/>
              </a:rPr>
            </a:br>
            <a:r>
              <a:rPr lang="en-GB" sz="800" kern="1200" noProof="1" smtClean="0">
                <a:solidFill>
                  <a:schemeClr val="tx1"/>
                </a:solidFill>
                <a:latin typeface="Arial"/>
                <a:ea typeface="MS PGothic" pitchFamily="34" charset="-128"/>
                <a:cs typeface="+mn-cs"/>
              </a:rPr>
              <a:t>World Wide Web Consortium, Massachusetts Institute of Technology. </a:t>
            </a:r>
          </a:p>
          <a:p>
            <a:pPr marL="0" marR="0" indent="0" algn="l" defTabSz="914400" rtl="0" eaLnBrk="1" fontAlgn="auto" latinLnBrk="0" hangingPunct="1">
              <a:lnSpc>
                <a:spcPct val="100000"/>
              </a:lnSpc>
              <a:spcBef>
                <a:spcPts val="600"/>
              </a:spcBef>
              <a:spcAft>
                <a:spcPts val="0"/>
              </a:spcAft>
              <a:buClrTx/>
              <a:buSzTx/>
              <a:buFontTx/>
              <a:buNone/>
              <a:tabLst/>
              <a:defRPr/>
            </a:pPr>
            <a:r>
              <a:rPr lang="en-GB" sz="800" kern="1200" noProof="1" smtClean="0">
                <a:solidFill>
                  <a:schemeClr val="tx1"/>
                </a:solidFill>
                <a:latin typeface="Arial"/>
                <a:ea typeface="MS PGothic" pitchFamily="34" charset="-128"/>
                <a:cs typeface="+mn-cs"/>
              </a:rPr>
              <a:t>Apple, App Store, iBooks, iPad, iPhone, iPhoto, iPod, iTunes, Multi-Touch, Objective-C, Retina, Safari, Siri, and Xcode are trademarks or registered trademarks of Apple Inc.</a:t>
            </a:r>
          </a:p>
          <a:p>
            <a:pPr marL="0" marR="0" indent="0" algn="l" defTabSz="914400" rtl="0" eaLnBrk="1" fontAlgn="auto" latinLnBrk="0" hangingPunct="1">
              <a:lnSpc>
                <a:spcPct val="100000"/>
              </a:lnSpc>
              <a:spcBef>
                <a:spcPts val="600"/>
              </a:spcBef>
              <a:spcAft>
                <a:spcPts val="0"/>
              </a:spcAft>
              <a:buClrTx/>
              <a:buSzTx/>
              <a:buFontTx/>
              <a:buNone/>
              <a:tabLst/>
              <a:defRPr/>
            </a:pPr>
            <a:r>
              <a:rPr lang="en-GB" sz="800" kern="1200" noProof="1" smtClean="0">
                <a:solidFill>
                  <a:schemeClr val="tx1"/>
                </a:solidFill>
                <a:latin typeface="Arial"/>
                <a:ea typeface="MS PGothic" pitchFamily="34" charset="-128"/>
                <a:cs typeface="+mn-cs"/>
              </a:rPr>
              <a:t>IOS is a registered trademark of Cisco Systems Inc.</a:t>
            </a:r>
          </a:p>
          <a:p>
            <a:pPr marL="0" marR="0" indent="0" algn="l" defTabSz="914400" rtl="0" eaLnBrk="1" fontAlgn="auto" latinLnBrk="0" hangingPunct="1">
              <a:lnSpc>
                <a:spcPct val="100000"/>
              </a:lnSpc>
              <a:spcBef>
                <a:spcPts val="600"/>
              </a:spcBef>
              <a:spcAft>
                <a:spcPts val="0"/>
              </a:spcAft>
              <a:buClrTx/>
              <a:buSzTx/>
              <a:buFontTx/>
              <a:buNone/>
              <a:tabLst/>
              <a:defRPr/>
            </a:pPr>
            <a:r>
              <a:rPr lang="en-GB" sz="800" kern="1200" noProof="1" smtClean="0">
                <a:solidFill>
                  <a:schemeClr val="tx1"/>
                </a:solidFill>
                <a:latin typeface="Arial"/>
                <a:ea typeface="MS PGothic" pitchFamily="34" charset="-128"/>
                <a:cs typeface="+mn-cs"/>
              </a:rPr>
              <a:t>RIM, BlackBerry, BBM, BlackBerry Curve, BlackBerry Bold, BlackBerry Pearl, BlackBerry Torch, BlackBerry Storm, BlackBerry Storm2, BlackBerry PlayBook, and BlackBerry App World are trademarks or registered trademarks of Research in Motion Limited.</a:t>
            </a:r>
          </a:p>
        </p:txBody>
      </p:sp>
      <p:sp>
        <p:nvSpPr>
          <p:cNvPr id="8" name="TextBox 7"/>
          <p:cNvSpPr txBox="1"/>
          <p:nvPr userDrawn="1"/>
        </p:nvSpPr>
        <p:spPr bwMode="gray">
          <a:xfrm>
            <a:off x="4654800" y="1673528"/>
            <a:ext cx="4165200" cy="4293483"/>
          </a:xfrm>
          <a:prstGeom prst="rect">
            <a:avLst/>
          </a:prstGeom>
          <a:noFill/>
        </p:spPr>
        <p:txBody>
          <a:bodyPr wrap="square" lIns="0" tIns="0" rIns="0" bIns="0" rtlCol="0">
            <a:spAutoFit/>
          </a:bodyPr>
          <a:lstStyle/>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Google App Engine, Google Apps, Google Checkout, Google Data API, Google Maps, Google Mobile Ads, Google Mobile Updater, Google Mobile, Google Store, Google Sync, Google Updater, Google Voice, Google Mail, Gmail, YouTube, Dalvik and Android are trademarks or registered trademarks of Google Inc.</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INTERMEC is a registered trademark of Intermec Technologies Corporation.</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Wi-Fi is a registered trademark of Wi-Fi Alliance.</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Bluetooth is a registered trademark of Bluetooth SIG Inc.</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Motorola is a registered trademark of Motorola Trademark Holdings LLC. </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Computop is a registered trademark of Computop Wirtschaftsinformatik GmbH.</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SAP, R/3, SAP NetWeaver, Duet, PartnerEdge, ByDesign, SAP BusinessObjects Explorer, StreamWork, SAP HANA, and other SAP products and services mentioned herein as well as their respective logos are trademarks or registered trademarks of SAP AG in Germany and other countries.</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SAP company.</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Crossgate, m@gic EDDY, B2B 360°, and B2B 360° Services are registered trademarks of Crossgate AG in Germany and other countries. Crossgate is an SAP company.</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2012 SAP AG. Alle Rechte vorbehalten.</a:t>
            </a:r>
          </a:p>
        </p:txBody>
      </p:sp>
      <p:sp>
        <p:nvSpPr>
          <p:cNvPr id="5" name="TextBox 4"/>
          <p:cNvSpPr txBox="1"/>
          <p:nvPr userDrawn="1"/>
        </p:nvSpPr>
        <p:spPr bwMode="gray">
          <a:xfrm>
            <a:off x="324000" y="1692000"/>
            <a:ext cx="4165200" cy="4308872"/>
          </a:xfrm>
          <a:prstGeom prst="rect">
            <a:avLst/>
          </a:prstGeom>
          <a:noFill/>
        </p:spPr>
        <p:txBody>
          <a:bodyPr wrap="square" lIns="0" tIns="0" rIns="0" bIns="0" rtlCol="0">
            <a:spAutoFit/>
          </a:bodyPr>
          <a:lstStyle>
            <a:defPPr>
              <a:defRPr lang="de-DE"/>
            </a:defPPr>
            <a:lvl1pPr indent="0">
              <a:lnSpc>
                <a:spcPct val="100000"/>
              </a:lnSpc>
              <a:spcBef>
                <a:spcPts val="400"/>
              </a:spcBef>
              <a:defRPr sz="800">
                <a:ea typeface="MS PGothic" pitchFamily="34" charset="-128"/>
              </a:defRPr>
            </a:lvl1pPr>
          </a:lstStyle>
          <a:p>
            <a:pPr lvl="0"/>
            <a:r>
              <a:rPr lang="de-DE" dirty="0" smtClean="0"/>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lvl="0"/>
            <a:r>
              <a:rPr lang="de-DE" dirty="0" smtClean="0"/>
              <a:t>Die von SAP AG oder deren Vertriebsfirmen angebotenen Softwareprodukte können Softwarekomponenten auch anderer Softwarehersteller enthalten.</a:t>
            </a:r>
          </a:p>
          <a:p>
            <a:pPr lvl="0"/>
            <a:r>
              <a:rPr lang="en-US" dirty="0" smtClean="0"/>
              <a:t>Microsoft, Windows, Excel, Outlook, PowerPoint, </a:t>
            </a:r>
            <a:r>
              <a:rPr lang="en-GB" dirty="0" smtClean="0"/>
              <a:t>Silverlight und Visual Studio</a:t>
            </a:r>
            <a:r>
              <a:rPr lang="en-US" dirty="0" smtClean="0"/>
              <a:t> </a:t>
            </a:r>
            <a:r>
              <a:rPr lang="en-US" dirty="0" err="1" smtClean="0"/>
              <a:t>sind</a:t>
            </a:r>
            <a:r>
              <a:rPr lang="en-US" dirty="0" smtClean="0"/>
              <a:t> </a:t>
            </a:r>
            <a:r>
              <a:rPr lang="en-US" dirty="0" err="1" smtClean="0"/>
              <a:t>eingetragene</a:t>
            </a:r>
            <a:r>
              <a:rPr lang="en-US" dirty="0" smtClean="0"/>
              <a:t> </a:t>
            </a:r>
            <a:r>
              <a:rPr lang="en-US" dirty="0" err="1" smtClean="0"/>
              <a:t>Marken</a:t>
            </a:r>
            <a:r>
              <a:rPr lang="en-US" dirty="0" smtClean="0"/>
              <a:t> der Microsoft Corporation. </a:t>
            </a:r>
            <a:endParaRPr lang="de-DE" dirty="0" smtClean="0"/>
          </a:p>
          <a:p>
            <a:pPr lvl="0"/>
            <a:r>
              <a:rPr lang="de-DE" dirty="0" smtClean="0"/>
              <a:t>IBM, DB2, DB2 Universal Database, System i, System i5, System p, System p5, System x, System z, System z10, z10, z/VM, z/OS, OS/390, </a:t>
            </a:r>
            <a:r>
              <a:rPr lang="de-DE" dirty="0" err="1" smtClean="0"/>
              <a:t>zEnterprise</a:t>
            </a:r>
            <a:r>
              <a:rPr lang="de-DE" dirty="0" smtClean="0"/>
              <a:t>, </a:t>
            </a:r>
            <a:r>
              <a:rPr lang="de-DE" dirty="0" err="1" smtClean="0"/>
              <a:t>PowerVM</a:t>
            </a:r>
            <a:r>
              <a:rPr lang="de-DE" dirty="0" smtClean="0"/>
              <a:t>, Power </a:t>
            </a:r>
            <a:r>
              <a:rPr lang="de-DE" dirty="0" err="1" smtClean="0"/>
              <a:t>Architecture</a:t>
            </a:r>
            <a:r>
              <a:rPr lang="de-DE" dirty="0" smtClean="0"/>
              <a:t>, Power Systems, POWER7, POWER6+, POWER6, POWER, </a:t>
            </a:r>
            <a:r>
              <a:rPr lang="de-DE" dirty="0" err="1" smtClean="0"/>
              <a:t>PowerHA</a:t>
            </a:r>
            <a:r>
              <a:rPr lang="de-DE" dirty="0" smtClean="0"/>
              <a:t>, </a:t>
            </a:r>
            <a:r>
              <a:rPr lang="de-DE" dirty="0" err="1" smtClean="0"/>
              <a:t>pureScale</a:t>
            </a:r>
            <a:r>
              <a:rPr lang="de-DE" dirty="0" smtClean="0"/>
              <a:t>, PowerPC, </a:t>
            </a:r>
            <a:r>
              <a:rPr lang="de-DE" dirty="0" err="1" smtClean="0"/>
              <a:t>BladeCenter</a:t>
            </a:r>
            <a:r>
              <a:rPr lang="de-DE" dirty="0" smtClean="0"/>
              <a:t>, System Storage, </a:t>
            </a:r>
            <a:r>
              <a:rPr lang="de-DE" dirty="0" err="1" smtClean="0"/>
              <a:t>Storwize</a:t>
            </a:r>
            <a:r>
              <a:rPr lang="de-DE" dirty="0" smtClean="0"/>
              <a:t>, XIV, GPFS, HACMP, RETAIN, DB2 Connect, RACF, </a:t>
            </a:r>
            <a:r>
              <a:rPr lang="de-DE" dirty="0" err="1" smtClean="0"/>
              <a:t>Redbooks</a:t>
            </a:r>
            <a:r>
              <a:rPr lang="de-DE" dirty="0" smtClean="0"/>
              <a:t>, OS/2, AIX, Intelligent </a:t>
            </a:r>
            <a:r>
              <a:rPr lang="de-DE" dirty="0" err="1" smtClean="0"/>
              <a:t>Miner</a:t>
            </a:r>
            <a:r>
              <a:rPr lang="de-DE" dirty="0" smtClean="0"/>
              <a:t>, </a:t>
            </a:r>
            <a:r>
              <a:rPr lang="de-DE" dirty="0" err="1" smtClean="0"/>
              <a:t>WebSphere</a:t>
            </a:r>
            <a:r>
              <a:rPr lang="de-DE" dirty="0" smtClean="0"/>
              <a:t>, Tivoli, Informix und Smarter Planet sind Marken oder eingetragene Marken der IBM Corporation.</a:t>
            </a:r>
          </a:p>
          <a:p>
            <a:pPr lvl="0"/>
            <a:r>
              <a:rPr lang="de-DE" dirty="0" smtClean="0"/>
              <a:t>Linux ist eine eingetragene Marke von Linus </a:t>
            </a:r>
            <a:r>
              <a:rPr lang="de-DE" dirty="0" err="1" smtClean="0"/>
              <a:t>Torvalds</a:t>
            </a:r>
            <a:r>
              <a:rPr lang="de-DE" dirty="0" smtClean="0"/>
              <a:t> in den USA und anderen Ländern.</a:t>
            </a:r>
          </a:p>
          <a:p>
            <a:pPr lvl="0"/>
            <a:r>
              <a:rPr lang="de-DE" dirty="0" smtClean="0"/>
              <a:t>Adobe, das Adobe-Logo, Acrobat, PostScript und Reader sind Marken oder eingetragene Marken von Adobe Systems Incorporated in den USA und/oder anderen Ländern.</a:t>
            </a:r>
          </a:p>
          <a:p>
            <a:pPr lvl="0"/>
            <a:r>
              <a:rPr lang="de-DE" dirty="0" smtClean="0"/>
              <a:t>Oracle und Java sind eingetragene Marken von Oracle und/oder ihrer Tochtergesellschaften. </a:t>
            </a:r>
          </a:p>
          <a:p>
            <a:pPr lvl="0"/>
            <a:r>
              <a:rPr lang="de-DE" dirty="0" smtClean="0"/>
              <a:t>UNIX, X/Open, OSF/1 und </a:t>
            </a:r>
            <a:r>
              <a:rPr lang="de-DE" dirty="0" err="1" smtClean="0"/>
              <a:t>Motif</a:t>
            </a:r>
            <a:r>
              <a:rPr lang="de-DE" dirty="0" smtClean="0"/>
              <a:t> sind eingetragene Marken der Open Group.</a:t>
            </a:r>
          </a:p>
          <a:p>
            <a:pPr lvl="0"/>
            <a:r>
              <a:rPr lang="de-DE" dirty="0" smtClean="0"/>
              <a:t>Citrix, ICA, </a:t>
            </a:r>
            <a:r>
              <a:rPr lang="de-DE" dirty="0" err="1" smtClean="0"/>
              <a:t>Program</a:t>
            </a:r>
            <a:r>
              <a:rPr lang="de-DE" dirty="0" smtClean="0"/>
              <a:t> </a:t>
            </a:r>
            <a:r>
              <a:rPr lang="de-DE" dirty="0" err="1" smtClean="0"/>
              <a:t>Neighborhood</a:t>
            </a:r>
            <a:r>
              <a:rPr lang="de-DE" dirty="0" smtClean="0"/>
              <a:t>, </a:t>
            </a:r>
            <a:r>
              <a:rPr lang="de-DE" dirty="0" err="1" smtClean="0"/>
              <a:t>MetaFrame</a:t>
            </a:r>
            <a:r>
              <a:rPr lang="de-DE" dirty="0" smtClean="0"/>
              <a:t>, </a:t>
            </a:r>
            <a:r>
              <a:rPr lang="de-DE" dirty="0" err="1" smtClean="0"/>
              <a:t>WinFrame</a:t>
            </a:r>
            <a:r>
              <a:rPr lang="de-DE" dirty="0" smtClean="0"/>
              <a:t>, </a:t>
            </a:r>
            <a:r>
              <a:rPr lang="de-DE" dirty="0" err="1" smtClean="0"/>
              <a:t>VideoFrame</a:t>
            </a:r>
            <a:r>
              <a:rPr lang="de-DE" dirty="0" smtClean="0"/>
              <a:t> und </a:t>
            </a:r>
            <a:r>
              <a:rPr lang="de-DE" dirty="0" err="1" smtClean="0"/>
              <a:t>MultiWin</a:t>
            </a:r>
            <a:r>
              <a:rPr lang="de-DE" dirty="0" smtClean="0"/>
              <a:t> </a:t>
            </a:r>
            <a:br>
              <a:rPr lang="de-DE" dirty="0" smtClean="0"/>
            </a:br>
            <a:r>
              <a:rPr lang="de-DE" dirty="0" smtClean="0"/>
              <a:t>sind Marken oder eingetragene Marken von Citrix Systems, Inc.</a:t>
            </a:r>
          </a:p>
          <a:p>
            <a:pPr lvl="0"/>
            <a:r>
              <a:rPr lang="de-DE" dirty="0" smtClean="0"/>
              <a:t>HTML, XML, XHTML und W3C sind Marken oder eingetragene Marken des W3C</a:t>
            </a:r>
            <a:r>
              <a:rPr lang="de-DE" baseline="30000" dirty="0" smtClean="0"/>
              <a:t>®</a:t>
            </a:r>
            <a:r>
              <a:rPr lang="de-DE" dirty="0" smtClean="0"/>
              <a:t>, </a:t>
            </a:r>
            <a:br>
              <a:rPr lang="de-DE" dirty="0" smtClean="0"/>
            </a:br>
            <a:r>
              <a:rPr lang="de-DE" dirty="0" smtClean="0"/>
              <a:t>World Wide Web </a:t>
            </a:r>
            <a:r>
              <a:rPr lang="de-DE" dirty="0" err="1" smtClean="0"/>
              <a:t>Consortium</a:t>
            </a:r>
            <a:r>
              <a:rPr lang="de-DE" dirty="0" smtClean="0"/>
              <a:t>, Massachusetts Institute </a:t>
            </a:r>
            <a:r>
              <a:rPr lang="de-DE" dirty="0" err="1" smtClean="0"/>
              <a:t>of</a:t>
            </a:r>
            <a:r>
              <a:rPr lang="de-DE" dirty="0" smtClean="0"/>
              <a:t> Technology. </a:t>
            </a:r>
          </a:p>
          <a:p>
            <a:pPr lvl="0"/>
            <a:r>
              <a:rPr lang="de-DE" dirty="0" smtClean="0"/>
              <a:t>Apple, App Store, </a:t>
            </a:r>
            <a:r>
              <a:rPr lang="de-DE" dirty="0" err="1" smtClean="0"/>
              <a:t>iBooks</a:t>
            </a:r>
            <a:r>
              <a:rPr lang="de-DE" dirty="0" smtClean="0"/>
              <a:t>, </a:t>
            </a:r>
            <a:r>
              <a:rPr lang="de-DE" dirty="0" err="1" smtClean="0"/>
              <a:t>iPad</a:t>
            </a:r>
            <a:r>
              <a:rPr lang="de-DE" dirty="0" smtClean="0"/>
              <a:t>, </a:t>
            </a:r>
            <a:r>
              <a:rPr lang="de-DE" dirty="0" err="1" smtClean="0"/>
              <a:t>iPhone</a:t>
            </a:r>
            <a:r>
              <a:rPr lang="de-DE" dirty="0" smtClean="0"/>
              <a:t>, </a:t>
            </a:r>
            <a:r>
              <a:rPr lang="de-DE" dirty="0" err="1" smtClean="0"/>
              <a:t>iPhoto</a:t>
            </a:r>
            <a:r>
              <a:rPr lang="de-DE" dirty="0" smtClean="0"/>
              <a:t>, iPod, iTunes, Multi-Touch, </a:t>
            </a:r>
            <a:r>
              <a:rPr lang="de-DE" dirty="0" err="1" smtClean="0"/>
              <a:t>Objective</a:t>
            </a:r>
            <a:r>
              <a:rPr lang="de-DE" dirty="0" smtClean="0"/>
              <a:t>-C, Retina, Safari, Siri und </a:t>
            </a:r>
            <a:r>
              <a:rPr lang="de-DE" dirty="0" err="1" smtClean="0"/>
              <a:t>Xcode</a:t>
            </a:r>
            <a:r>
              <a:rPr lang="de-DE" dirty="0" smtClean="0"/>
              <a:t> sind Marken oder eingetragene Marken der Apple Inc.</a:t>
            </a:r>
          </a:p>
          <a:p>
            <a:pPr lvl="0"/>
            <a:r>
              <a:rPr lang="de-DE" dirty="0" smtClean="0"/>
              <a:t>IOS ist eine eingetragene Marke von Cisco Systems Inc.</a:t>
            </a:r>
          </a:p>
          <a:p>
            <a:pPr lvl="0"/>
            <a:r>
              <a:rPr lang="en-US" dirty="0" smtClean="0"/>
              <a:t>RIM, BlackBerry, BBM, BlackBerry Curve, BlackBerry Bold, BlackBerry Pearl, BlackBerry Torch, BlackBerry Storm, BlackBerry Storm2, BlackBerry </a:t>
            </a:r>
            <a:r>
              <a:rPr lang="en-US" dirty="0" err="1" smtClean="0"/>
              <a:t>PlayBook</a:t>
            </a:r>
            <a:r>
              <a:rPr lang="en-US" dirty="0" smtClean="0"/>
              <a:t> und BlackBerry App World </a:t>
            </a:r>
            <a:r>
              <a:rPr lang="en-US" dirty="0" err="1" smtClean="0"/>
              <a:t>sind</a:t>
            </a:r>
            <a:r>
              <a:rPr lang="en-US" dirty="0" smtClean="0"/>
              <a:t> </a:t>
            </a:r>
            <a:r>
              <a:rPr lang="en-US" dirty="0" err="1" smtClean="0"/>
              <a:t>Marken</a:t>
            </a:r>
            <a:r>
              <a:rPr lang="en-US" dirty="0" smtClean="0"/>
              <a:t> </a:t>
            </a:r>
            <a:r>
              <a:rPr lang="en-US" dirty="0" err="1" smtClean="0"/>
              <a:t>oder</a:t>
            </a:r>
            <a:r>
              <a:rPr lang="en-US" dirty="0" smtClean="0"/>
              <a:t> </a:t>
            </a:r>
            <a:r>
              <a:rPr lang="en-US" dirty="0" err="1" smtClean="0"/>
              <a:t>eingetragene</a:t>
            </a:r>
            <a:r>
              <a:rPr lang="en-US" dirty="0" smtClean="0"/>
              <a:t> </a:t>
            </a:r>
            <a:r>
              <a:rPr lang="en-US" dirty="0" err="1" smtClean="0"/>
              <a:t>Marken</a:t>
            </a:r>
            <a:r>
              <a:rPr lang="en-US" dirty="0" smtClean="0"/>
              <a:t> von Research in Motion Limited.</a:t>
            </a:r>
            <a:endParaRPr lang="de-DE" noProof="1" smtClean="0"/>
          </a:p>
        </p:txBody>
      </p:sp>
      <p:sp>
        <p:nvSpPr>
          <p:cNvPr id="8" name="TextBox 7"/>
          <p:cNvSpPr txBox="1"/>
          <p:nvPr userDrawn="1"/>
        </p:nvSpPr>
        <p:spPr bwMode="gray">
          <a:xfrm>
            <a:off x="4654800" y="1692000"/>
            <a:ext cx="4165200" cy="4678204"/>
          </a:xfrm>
          <a:prstGeom prst="rect">
            <a:avLst/>
          </a:prstGeom>
          <a:noFill/>
        </p:spPr>
        <p:txBody>
          <a:bodyPr wrap="square" lIns="0" tIns="0" rIns="0" bIns="0" rtlCol="0">
            <a:spAutoFit/>
          </a:bodyPr>
          <a:lstStyle>
            <a:defPPr>
              <a:defRPr lang="de-DE"/>
            </a:defPPr>
            <a:lvl1pPr indent="0">
              <a:lnSpc>
                <a:spcPct val="100000"/>
              </a:lnSpc>
              <a:spcBef>
                <a:spcPts val="400"/>
              </a:spcBef>
              <a:defRPr sz="800">
                <a:ea typeface="MS PGothic" pitchFamily="34" charset="-128"/>
              </a:defRPr>
            </a:lvl1pPr>
          </a:lstStyle>
          <a:p>
            <a:pPr lvl="0"/>
            <a:r>
              <a:rPr lang="en-US" dirty="0" smtClean="0"/>
              <a:t>Google App Engine, Google Apps, Google Checkout, Google Data API, Google Maps, Google Mobile Ads, Google Mobile Updater, Google Mobile, Google Store, Google Sync, Google Updater, Google Voice, Google Mail, Gmail, YouTube, </a:t>
            </a:r>
            <a:r>
              <a:rPr lang="en-US" dirty="0" err="1" smtClean="0"/>
              <a:t>Dalvik</a:t>
            </a:r>
            <a:r>
              <a:rPr lang="en-US" dirty="0" smtClean="0"/>
              <a:t> und Android </a:t>
            </a:r>
            <a:r>
              <a:rPr lang="en-US" dirty="0" err="1" smtClean="0"/>
              <a:t>sind</a:t>
            </a:r>
            <a:r>
              <a:rPr lang="en-US" dirty="0" smtClean="0"/>
              <a:t> </a:t>
            </a:r>
            <a:r>
              <a:rPr lang="en-US" dirty="0" err="1" smtClean="0"/>
              <a:t>Marken</a:t>
            </a:r>
            <a:r>
              <a:rPr lang="en-US" dirty="0" smtClean="0"/>
              <a:t> </a:t>
            </a:r>
            <a:r>
              <a:rPr lang="en-US" dirty="0" err="1" smtClean="0"/>
              <a:t>oder</a:t>
            </a:r>
            <a:r>
              <a:rPr lang="en-US" dirty="0" smtClean="0"/>
              <a:t> </a:t>
            </a:r>
            <a:r>
              <a:rPr lang="en-US" dirty="0" err="1" smtClean="0"/>
              <a:t>eingetragene</a:t>
            </a:r>
            <a:r>
              <a:rPr lang="en-US" dirty="0" smtClean="0"/>
              <a:t> </a:t>
            </a:r>
            <a:r>
              <a:rPr lang="en-US" dirty="0" err="1" smtClean="0"/>
              <a:t>Marken</a:t>
            </a:r>
            <a:r>
              <a:rPr lang="en-US" dirty="0" smtClean="0"/>
              <a:t> von Google Inc.</a:t>
            </a:r>
            <a:endParaRPr lang="de-DE" dirty="0" smtClean="0"/>
          </a:p>
          <a:p>
            <a:pPr lvl="0"/>
            <a:r>
              <a:rPr lang="de-DE" dirty="0" smtClean="0"/>
              <a:t>INTERMEC ist eine eingetragene Marke der </a:t>
            </a:r>
            <a:r>
              <a:rPr lang="de-DE" dirty="0" err="1" smtClean="0"/>
              <a:t>Intermec</a:t>
            </a:r>
            <a:r>
              <a:rPr lang="de-DE" dirty="0" smtClean="0"/>
              <a:t> Technologies Corporation.</a:t>
            </a:r>
          </a:p>
          <a:p>
            <a:pPr lvl="0"/>
            <a:r>
              <a:rPr lang="de-DE" dirty="0" err="1" smtClean="0"/>
              <a:t>Wi-Fi</a:t>
            </a:r>
            <a:r>
              <a:rPr lang="de-DE" dirty="0" smtClean="0"/>
              <a:t> ist eine eingetragene Marke der </a:t>
            </a:r>
            <a:r>
              <a:rPr lang="de-DE" dirty="0" err="1" smtClean="0"/>
              <a:t>Wi-Fi</a:t>
            </a:r>
            <a:r>
              <a:rPr lang="de-DE" dirty="0" smtClean="0"/>
              <a:t> Alliance.</a:t>
            </a:r>
          </a:p>
          <a:p>
            <a:pPr lvl="0"/>
            <a:r>
              <a:rPr lang="de-DE" dirty="0" smtClean="0"/>
              <a:t>Bluetooth ist eine eingetragene Marke von Bluetooth SIG Inc.</a:t>
            </a:r>
          </a:p>
          <a:p>
            <a:pPr lvl="0"/>
            <a:r>
              <a:rPr lang="de-DE" dirty="0" smtClean="0"/>
              <a:t>Motorola ist eine eingetragene Marke von Motorola Trademark Holdings, LLC. </a:t>
            </a:r>
          </a:p>
          <a:p>
            <a:pPr lvl="0"/>
            <a:r>
              <a:rPr lang="de-DE" dirty="0" err="1" smtClean="0"/>
              <a:t>Computop</a:t>
            </a:r>
            <a:r>
              <a:rPr lang="de-DE" dirty="0" smtClean="0"/>
              <a:t> ist eine eingetragene Marke der </a:t>
            </a:r>
            <a:r>
              <a:rPr lang="de-DE" dirty="0" err="1" smtClean="0"/>
              <a:t>Computop</a:t>
            </a:r>
            <a:r>
              <a:rPr lang="de-DE" dirty="0" smtClean="0"/>
              <a:t> Wirtschaftsinformatik GmbH.</a:t>
            </a:r>
          </a:p>
          <a:p>
            <a:pPr lvl="0"/>
            <a:r>
              <a:rPr lang="de-DE" dirty="0" smtClean="0"/>
              <a:t>SAP, R/3, SAP NetWeaver, </a:t>
            </a:r>
            <a:r>
              <a:rPr lang="de-DE" dirty="0" err="1" smtClean="0"/>
              <a:t>Duet</a:t>
            </a:r>
            <a:r>
              <a:rPr lang="de-DE" dirty="0" smtClean="0"/>
              <a:t>, </a:t>
            </a:r>
            <a:r>
              <a:rPr lang="de-DE" dirty="0" err="1" smtClean="0"/>
              <a:t>PartnerEdge</a:t>
            </a:r>
            <a:r>
              <a:rPr lang="de-DE" dirty="0" smtClean="0"/>
              <a:t>, </a:t>
            </a:r>
            <a:r>
              <a:rPr lang="de-DE" dirty="0" err="1" smtClean="0"/>
              <a:t>ByDesign</a:t>
            </a:r>
            <a:r>
              <a:rPr lang="de-DE" dirty="0" smtClean="0"/>
              <a:t>, SAP </a:t>
            </a:r>
            <a:r>
              <a:rPr lang="de-DE" dirty="0" err="1" smtClean="0"/>
              <a:t>BusinessObjects</a:t>
            </a:r>
            <a:r>
              <a:rPr lang="de-DE" dirty="0" smtClean="0"/>
              <a:t> Explorer, </a:t>
            </a:r>
            <a:r>
              <a:rPr lang="de-DE" dirty="0" err="1" smtClean="0"/>
              <a:t>StreamWork</a:t>
            </a:r>
            <a:r>
              <a:rPr lang="de-DE" dirty="0" smtClean="0"/>
              <a:t>, SAP HANA und weitere im Text erwähnte SAP-Produkte und</a:t>
            </a:r>
            <a:r>
              <a:rPr lang="de-DE" baseline="0" dirty="0" smtClean="0"/>
              <a:t> </a:t>
            </a:r>
            <a:r>
              <a:rPr lang="de-DE" dirty="0" smtClean="0"/>
              <a:t>-Dienst-leistungen sowie die entsprechenden Logos sind Marken oder eingetragene Marken der SAP AG in Deutschland und anderen Ländern.</a:t>
            </a:r>
          </a:p>
          <a:p>
            <a:pPr lvl="0"/>
            <a:r>
              <a:rPr lang="de-DE" dirty="0" smtClean="0"/>
              <a:t>Business Objects und das Business-Objects-Logo, </a:t>
            </a:r>
            <a:r>
              <a:rPr lang="de-DE" dirty="0" err="1" smtClean="0"/>
              <a:t>BusinessObjects</a:t>
            </a:r>
            <a:r>
              <a:rPr lang="de-DE" dirty="0" smtClean="0"/>
              <a:t>, Crystal Reports, Crystal </a:t>
            </a:r>
            <a:r>
              <a:rPr lang="de-DE" dirty="0" err="1" smtClean="0"/>
              <a:t>Decisions</a:t>
            </a:r>
            <a:r>
              <a:rPr lang="de-DE" dirty="0" smtClean="0"/>
              <a:t>, Web </a:t>
            </a:r>
            <a:r>
              <a:rPr lang="de-DE" dirty="0" err="1" smtClean="0"/>
              <a:t>Intelligence</a:t>
            </a:r>
            <a:r>
              <a:rPr lang="de-DE" dirty="0" smtClean="0"/>
              <a:t>, </a:t>
            </a:r>
            <a:r>
              <a:rPr lang="de-DE" dirty="0" err="1" smtClean="0"/>
              <a:t>Xcelsius</a:t>
            </a:r>
            <a:r>
              <a:rPr lang="de-DE" dirty="0" smtClean="0"/>
              <a:t> und andere im Text erwähnte Business-Objects-Produkte und ­Dienstleistungen sowie die entsprechenden Logos sind Marken </a:t>
            </a:r>
            <a:br>
              <a:rPr lang="de-DE" dirty="0" smtClean="0"/>
            </a:br>
            <a:r>
              <a:rPr lang="de-DE" dirty="0" smtClean="0"/>
              <a:t>oder eingetragene Marken der Business Objects Software Ltd. Business Objects ist ein Unternehmen der SAP AG.</a:t>
            </a:r>
          </a:p>
          <a:p>
            <a:pPr lvl="0"/>
            <a:r>
              <a:rPr lang="de-DE" dirty="0" err="1" smtClean="0"/>
              <a:t>Sybase</a:t>
            </a:r>
            <a:r>
              <a:rPr lang="de-DE" dirty="0" smtClean="0"/>
              <a:t> und Adaptive Server, </a:t>
            </a:r>
            <a:r>
              <a:rPr lang="de-DE" dirty="0" err="1" smtClean="0"/>
              <a:t>iAnywhere</a:t>
            </a:r>
            <a:r>
              <a:rPr lang="de-DE" dirty="0" smtClean="0"/>
              <a:t>, </a:t>
            </a:r>
            <a:r>
              <a:rPr lang="de-DE" dirty="0" err="1" smtClean="0"/>
              <a:t>Sybase</a:t>
            </a:r>
            <a:r>
              <a:rPr lang="de-DE" dirty="0" smtClean="0"/>
              <a:t> 365, SQL Anywhere und weitere im Text erwähnte </a:t>
            </a:r>
            <a:r>
              <a:rPr lang="de-DE" dirty="0" err="1" smtClean="0"/>
              <a:t>Sybase</a:t>
            </a:r>
            <a:r>
              <a:rPr lang="de-DE" dirty="0" smtClean="0"/>
              <a:t>-Produkte und -Dienstleistungen sowie die entsprechenden Logos sind Marken oder eingetragene Marken der </a:t>
            </a:r>
            <a:r>
              <a:rPr lang="de-DE" dirty="0" err="1" smtClean="0"/>
              <a:t>Sybase</a:t>
            </a:r>
            <a:r>
              <a:rPr lang="de-DE" dirty="0" smtClean="0"/>
              <a:t> Inc. </a:t>
            </a:r>
            <a:r>
              <a:rPr lang="de-DE" dirty="0" err="1" smtClean="0"/>
              <a:t>Sybase</a:t>
            </a:r>
            <a:r>
              <a:rPr lang="de-DE" dirty="0" smtClean="0"/>
              <a:t> ist ein Unternehmen der</a:t>
            </a:r>
            <a:br>
              <a:rPr lang="de-DE" dirty="0" smtClean="0"/>
            </a:br>
            <a:r>
              <a:rPr lang="de-DE" dirty="0" smtClean="0"/>
              <a:t>SAP AG.</a:t>
            </a:r>
          </a:p>
          <a:p>
            <a:pPr lvl="0"/>
            <a:r>
              <a:rPr lang="de-DE" dirty="0" err="1" smtClean="0"/>
              <a:t>Crossgate</a:t>
            </a:r>
            <a:r>
              <a:rPr lang="de-DE" dirty="0" smtClean="0"/>
              <a:t>, </a:t>
            </a:r>
            <a:r>
              <a:rPr lang="de-DE" dirty="0" err="1" smtClean="0"/>
              <a:t>m@gic</a:t>
            </a:r>
            <a:r>
              <a:rPr lang="de-DE" dirty="0" smtClean="0"/>
              <a:t> EDDY, B2B 360°, B2B 360° Services sind eingetragene Marken </a:t>
            </a:r>
            <a:br>
              <a:rPr lang="de-DE" dirty="0" smtClean="0"/>
            </a:br>
            <a:r>
              <a:rPr lang="de-DE" dirty="0" smtClean="0"/>
              <a:t>der </a:t>
            </a:r>
            <a:r>
              <a:rPr lang="de-DE" dirty="0" err="1" smtClean="0"/>
              <a:t>Crossgate</a:t>
            </a:r>
            <a:r>
              <a:rPr lang="de-DE" dirty="0" smtClean="0"/>
              <a:t> AG in Deutschland und anderen Ländern. </a:t>
            </a:r>
            <a:r>
              <a:rPr lang="de-DE" dirty="0" err="1" smtClean="0"/>
              <a:t>Crossgate</a:t>
            </a:r>
            <a:r>
              <a:rPr lang="de-DE" dirty="0" smtClean="0"/>
              <a:t> ist ein Unternehmen der SAP AG.</a:t>
            </a:r>
          </a:p>
          <a:p>
            <a:pPr lvl="0"/>
            <a:r>
              <a:rPr lang="de-DE" dirty="0" smtClean="0"/>
              <a:t>Alle anderen Namen von Produkten und Dienstleistungen sind Marken der jeweiligen Firmen. Die Angaben im Text sind unverbindlich und dienen lediglich zu Informations-zwecken. Produkte können länderspezifische Unterschiede aufweisen.</a:t>
            </a:r>
          </a:p>
          <a:p>
            <a:pPr lvl="0"/>
            <a:r>
              <a:rPr lang="de-DE" dirty="0" smtClean="0"/>
              <a:t>Die in dieser Publikation enthaltene Information ist Eigentum der SAP. Weitergabe und Vervielfältigung dieser Publikation oder von Teilen daraus sind, zu welchem Zweck und </a:t>
            </a:r>
            <a:br>
              <a:rPr lang="de-DE" dirty="0" smtClean="0"/>
            </a:br>
            <a:r>
              <a:rPr lang="de-DE" dirty="0" smtClean="0"/>
              <a:t>in welcher Form auch immer, nur mit ausdrücklicher schriftlicher Genehmigung durch </a:t>
            </a:r>
            <a:br>
              <a:rPr lang="de-DE" dirty="0" smtClean="0"/>
            </a:br>
            <a:r>
              <a:rPr lang="de-DE" dirty="0" smtClean="0"/>
              <a:t>SAP AG gestattet.</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2012</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76226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2012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8.jpe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hyperlink" Target="http://www.lbb.de/landesbank/en/index.html" TargetMode="External"/><Relationship Id="rId7" Type="http://schemas.microsoft.com/office/2007/relationships/hdphoto" Target="../media/hdphoto1.wdp"/><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20.jpeg"/><Relationship Id="rId4" Type="http://schemas.openxmlformats.org/officeDocument/2006/relationships/image" Target="../media/image19.gif"/></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www.lbb.de/landesbank/en/index.html" TargetMode="External"/><Relationship Id="rId7" Type="http://schemas.openxmlformats.org/officeDocument/2006/relationships/hyperlink" Target="http://digiturk.az/en/"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microsoft.com/office/2007/relationships/hdphoto" Target="../media/hdphoto1.wdp"/><Relationship Id="rId5" Type="http://schemas.openxmlformats.org/officeDocument/2006/relationships/image" Target="../media/image17.png"/><Relationship Id="rId4" Type="http://schemas.openxmlformats.org/officeDocument/2006/relationships/image" Target="../media/image19.gif"/><Relationship Id="rId9"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273542_l_srgb_s_gl.jpg"/>
          <p:cNvPicPr>
            <a:picLocks noChangeAspect="1"/>
          </p:cNvPicPr>
          <p:nvPr/>
        </p:nvPicPr>
        <p:blipFill>
          <a:blip r:embed="rId3" cstate="print"/>
          <a:stretch>
            <a:fillRect/>
          </a:stretch>
        </p:blipFill>
        <p:spPr>
          <a:xfrm>
            <a:off x="-1" y="0"/>
            <a:ext cx="9144001" cy="6858000"/>
          </a:xfrm>
          <a:prstGeom prst="rect">
            <a:avLst/>
          </a:prstGeom>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Subtitle 2"/>
          <p:cNvSpPr>
            <a:spLocks noGrp="1"/>
          </p:cNvSpPr>
          <p:nvPr>
            <p:ph type="subTitle" idx="1"/>
          </p:nvPr>
        </p:nvSpPr>
        <p:spPr/>
        <p:txBody>
          <a:bodyPr/>
          <a:lstStyle/>
          <a:p>
            <a:r>
              <a:rPr lang="en-US" dirty="0" smtClean="0"/>
              <a:t>Speaker’s Name/Department (delete if not needed)</a:t>
            </a:r>
            <a:br>
              <a:rPr lang="en-US" dirty="0" smtClean="0"/>
            </a:br>
            <a:r>
              <a:rPr lang="en-US" dirty="0" smtClean="0"/>
              <a:t>Month 00, 2012</a:t>
            </a:r>
          </a:p>
        </p:txBody>
      </p:sp>
      <p:sp>
        <p:nvSpPr>
          <p:cNvPr id="2" name="Title 1"/>
          <p:cNvSpPr>
            <a:spLocks noGrp="1"/>
          </p:cNvSpPr>
          <p:nvPr>
            <p:ph type="ctrTitle"/>
          </p:nvPr>
        </p:nvSpPr>
        <p:spPr/>
        <p:txBody>
          <a:bodyPr/>
          <a:lstStyle/>
          <a:p>
            <a:r>
              <a:rPr lang="en-US" dirty="0" smtClean="0"/>
              <a:t>Get </a:t>
            </a:r>
            <a:r>
              <a:rPr lang="en-US" dirty="0"/>
              <a:t>the Most from SAP® BusinessObjects™ BI Solutions with SAP Sybase® IQ </a:t>
            </a:r>
            <a:endParaRPr lang="en-US" sz="2800" b="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649" y="307800"/>
            <a:ext cx="8496000" cy="756000"/>
          </a:xfrm>
        </p:spPr>
        <p:txBody>
          <a:bodyPr/>
          <a:lstStyle/>
          <a:p>
            <a:r>
              <a:rPr lang="en-US" sz="2800" dirty="0" smtClean="0"/>
              <a:t/>
            </a:r>
            <a:br>
              <a:rPr lang="en-US" sz="2800" dirty="0" smtClean="0"/>
            </a:br>
            <a:r>
              <a:rPr lang="en-US" sz="2800" dirty="0" smtClean="0"/>
              <a:t>Making Big Data Actionable at</a:t>
            </a:r>
            <a:br>
              <a:rPr lang="en-US" sz="2800" dirty="0" smtClean="0"/>
            </a:br>
            <a:r>
              <a:rPr lang="en-US" sz="2800" dirty="0" smtClean="0"/>
              <a:t>BNP Paribas Corporate and Investment Banking </a:t>
            </a:r>
            <a:br>
              <a:rPr lang="en-US" sz="2800" dirty="0" smtClean="0"/>
            </a:br>
            <a:endParaRPr lang="en-US" sz="2800" b="0" dirty="0"/>
          </a:p>
        </p:txBody>
      </p:sp>
      <p:sp>
        <p:nvSpPr>
          <p:cNvPr id="23" name="TextBox 22"/>
          <p:cNvSpPr txBox="1"/>
          <p:nvPr/>
        </p:nvSpPr>
        <p:spPr bwMode="gray">
          <a:xfrm>
            <a:off x="304800" y="5715000"/>
            <a:ext cx="8496000" cy="646238"/>
          </a:xfrm>
          <a:prstGeom prst="rect">
            <a:avLst/>
          </a:prstGeom>
          <a:noFill/>
        </p:spPr>
        <p:txBody>
          <a:bodyPr wrap="square" lIns="0" tIns="45674" rIns="0" bIns="45674" rtlCol="0">
            <a:spAutoFit/>
          </a:bodyPr>
          <a:lstStyle/>
          <a:p>
            <a:pPr fontAlgn="base">
              <a:spcBef>
                <a:spcPct val="50000"/>
              </a:spcBef>
              <a:spcAft>
                <a:spcPct val="0"/>
              </a:spcAft>
              <a:buClr>
                <a:srgbClr val="F0AB00"/>
              </a:buClr>
              <a:buSzPct val="80000"/>
            </a:pPr>
            <a:r>
              <a:rPr lang="en-US" sz="1050" kern="0" dirty="0" smtClean="0">
                <a:solidFill>
                  <a:srgbClr val="000000"/>
                </a:solidFill>
                <a:ea typeface="Arial Unicode MS" pitchFamily="34" charset="-128"/>
                <a:cs typeface="Arial Unicode MS" pitchFamily="34" charset="-128"/>
              </a:rPr>
              <a:t>The </a:t>
            </a:r>
            <a:r>
              <a:rPr lang="en-US" sz="1050" kern="0" dirty="0">
                <a:solidFill>
                  <a:srgbClr val="000000"/>
                </a:solidFill>
                <a:ea typeface="Arial Unicode MS" pitchFamily="34" charset="-128"/>
                <a:cs typeface="Arial Unicode MS" pitchFamily="34" charset="-128"/>
              </a:rPr>
              <a:t>performance of </a:t>
            </a:r>
            <a:r>
              <a:rPr lang="en-US" sz="1050" kern="0" dirty="0" smtClean="0">
                <a:solidFill>
                  <a:srgbClr val="000000"/>
                </a:solidFill>
                <a:ea typeface="Arial Unicode MS" pitchFamily="34" charset="-128"/>
                <a:cs typeface="Arial Unicode MS" pitchFamily="34" charset="-128"/>
              </a:rPr>
              <a:t>SAP Sybase </a:t>
            </a:r>
            <a:r>
              <a:rPr lang="en-US" sz="1050" kern="0" dirty="0">
                <a:solidFill>
                  <a:srgbClr val="000000"/>
                </a:solidFill>
                <a:ea typeface="Arial Unicode MS" pitchFamily="34" charset="-128"/>
                <a:cs typeface="Arial Unicode MS" pitchFamily="34" charset="-128"/>
              </a:rPr>
              <a:t>IQ, combined with SAP Business Objects, is crucial for our banking activities. The two technologies allow us to obtain a centralized view of liquidity risk that we can now manage in real-time</a:t>
            </a:r>
          </a:p>
          <a:p>
            <a:pPr fontAlgn="base">
              <a:spcBef>
                <a:spcPct val="50000"/>
              </a:spcBef>
              <a:spcAft>
                <a:spcPct val="0"/>
              </a:spcAft>
              <a:buClr>
                <a:srgbClr val="F0AB00"/>
              </a:buClr>
              <a:buSzPct val="80000"/>
            </a:pPr>
            <a:r>
              <a:rPr lang="en-US" sz="1000" i="1" kern="0" dirty="0" smtClean="0">
                <a:solidFill>
                  <a:srgbClr val="666666"/>
                </a:solidFill>
                <a:ea typeface="Arial Unicode MS" pitchFamily="34" charset="-128"/>
                <a:cs typeface="Arial Unicode MS" pitchFamily="34" charset="-128"/>
              </a:rPr>
              <a:t>Applications Manager, BNP Paribas Corporate and Investment Banking</a:t>
            </a:r>
            <a:endParaRPr lang="en-US" sz="1000" i="1" kern="0" dirty="0">
              <a:solidFill>
                <a:srgbClr val="666666"/>
              </a:solidFill>
              <a:ea typeface="Arial Unicode MS" pitchFamily="34" charset="-128"/>
              <a:cs typeface="Arial Unicode MS" pitchFamily="34" charset="-128"/>
            </a:endParaRPr>
          </a:p>
        </p:txBody>
      </p:sp>
      <p:cxnSp>
        <p:nvCxnSpPr>
          <p:cNvPr id="26" name="Straight Connector 25"/>
          <p:cNvCxnSpPr/>
          <p:nvPr/>
        </p:nvCxnSpPr>
        <p:spPr bwMode="gray">
          <a:xfrm flipV="1">
            <a:off x="3022252" y="1415515"/>
            <a:ext cx="0" cy="399980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bwMode="gray">
          <a:xfrm>
            <a:off x="3223404" y="1441122"/>
            <a:ext cx="5676179" cy="4185668"/>
          </a:xfrm>
          <a:prstGeom prst="rect">
            <a:avLst/>
          </a:prstGeom>
        </p:spPr>
        <p:txBody>
          <a:bodyPr wrap="square" lIns="91347" tIns="45674" rIns="91347" bIns="45674">
            <a:spAutoFit/>
          </a:bodyPr>
          <a:lstStyle/>
          <a:p>
            <a:r>
              <a:rPr lang="en-US" sz="1300" b="1" dirty="0">
                <a:solidFill>
                  <a:srgbClr val="000000"/>
                </a:solidFill>
              </a:rPr>
              <a:t>Business Challenges</a:t>
            </a:r>
          </a:p>
          <a:p>
            <a:pPr marL="171450" lvl="2" indent="-171450">
              <a:spcBef>
                <a:spcPts val="600"/>
              </a:spcBef>
              <a:buClr>
                <a:srgbClr val="F0AB00"/>
              </a:buClr>
              <a:buSzPct val="100000"/>
              <a:buFont typeface="Wingdings" pitchFamily="2" charset="2"/>
              <a:buChar char="§"/>
            </a:pPr>
            <a:r>
              <a:rPr lang="en-US" sz="1200" dirty="0" smtClean="0">
                <a:solidFill>
                  <a:srgbClr val="000000"/>
                </a:solidFill>
              </a:rPr>
              <a:t>Provide </a:t>
            </a:r>
            <a:r>
              <a:rPr lang="en-US" sz="1200" dirty="0">
                <a:solidFill>
                  <a:srgbClr val="000000"/>
                </a:solidFill>
              </a:rPr>
              <a:t>senior management with a real-time view of liquidities and the bank’s cash position in order to implement appropriate hedging </a:t>
            </a:r>
            <a:r>
              <a:rPr lang="en-US" sz="1200" dirty="0" smtClean="0">
                <a:solidFill>
                  <a:srgbClr val="000000"/>
                </a:solidFill>
              </a:rPr>
              <a:t>strategies</a:t>
            </a:r>
          </a:p>
          <a:p>
            <a:pPr marL="171450" lvl="2" indent="-171450">
              <a:spcBef>
                <a:spcPts val="600"/>
              </a:spcBef>
              <a:buClr>
                <a:srgbClr val="F0AB00"/>
              </a:buClr>
              <a:buSzPct val="100000"/>
              <a:buFont typeface="Wingdings" pitchFamily="2" charset="2"/>
              <a:buChar char="§"/>
            </a:pPr>
            <a:r>
              <a:rPr lang="en-US" sz="1200" dirty="0" smtClean="0">
                <a:solidFill>
                  <a:srgbClr val="000000"/>
                </a:solidFill>
              </a:rPr>
              <a:t>Fully </a:t>
            </a:r>
            <a:r>
              <a:rPr lang="en-US" sz="1200" dirty="0">
                <a:solidFill>
                  <a:srgbClr val="000000"/>
                </a:solidFill>
              </a:rPr>
              <a:t>optimize operational and financial risk management processes to ensure highest levels of performance</a:t>
            </a:r>
          </a:p>
          <a:p>
            <a:pPr marL="171277" lvl="2" indent="-171277">
              <a:spcBef>
                <a:spcPts val="600"/>
              </a:spcBef>
              <a:buClr>
                <a:srgbClr val="F0AB00"/>
              </a:buClr>
              <a:buSzPct val="100000"/>
            </a:pPr>
            <a:endParaRPr lang="en-US" sz="1200" b="1" dirty="0" smtClean="0">
              <a:solidFill>
                <a:srgbClr val="000000"/>
              </a:solidFill>
            </a:endParaRPr>
          </a:p>
          <a:p>
            <a:pPr marL="0" lvl="2">
              <a:spcBef>
                <a:spcPts val="600"/>
              </a:spcBef>
              <a:buClr>
                <a:srgbClr val="F0AB00"/>
              </a:buClr>
              <a:buSzPct val="100000"/>
              <a:buNone/>
            </a:pPr>
            <a:r>
              <a:rPr lang="en-US" sz="1300" b="1" dirty="0" smtClean="0">
                <a:solidFill>
                  <a:srgbClr val="000000"/>
                </a:solidFill>
              </a:rPr>
              <a:t>Technical </a:t>
            </a:r>
            <a:r>
              <a:rPr lang="en-US" sz="1300" b="1" dirty="0">
                <a:solidFill>
                  <a:srgbClr val="000000"/>
                </a:solidFill>
              </a:rPr>
              <a:t>Challenges</a:t>
            </a:r>
          </a:p>
          <a:p>
            <a:pPr marL="171450" lvl="2" indent="-171450">
              <a:spcBef>
                <a:spcPts val="600"/>
              </a:spcBef>
              <a:buClr>
                <a:srgbClr val="F0AB00"/>
              </a:buClr>
              <a:buSzPct val="100000"/>
              <a:buFont typeface="Wingdings" pitchFamily="2" charset="2"/>
              <a:buChar char="§"/>
            </a:pPr>
            <a:r>
              <a:rPr lang="en-US" sz="1200" dirty="0" smtClean="0">
                <a:solidFill>
                  <a:srgbClr val="000000"/>
                </a:solidFill>
              </a:rPr>
              <a:t>Providing </a:t>
            </a:r>
            <a:r>
              <a:rPr lang="en-US" sz="1200" dirty="0">
                <a:solidFill>
                  <a:srgbClr val="000000"/>
                </a:solidFill>
              </a:rPr>
              <a:t>access for more than 200 users daily to make various types of requests including immediate, pre-defined, complex, and ad hoc reports. </a:t>
            </a:r>
            <a:endParaRPr lang="en-US" sz="1200" dirty="0" smtClean="0">
              <a:solidFill>
                <a:srgbClr val="000000"/>
              </a:solidFill>
            </a:endParaRPr>
          </a:p>
          <a:p>
            <a:pPr marL="171277" lvl="2" indent="-171277">
              <a:spcBef>
                <a:spcPts val="600"/>
              </a:spcBef>
              <a:buClr>
                <a:srgbClr val="F0AB00"/>
              </a:buClr>
              <a:buSzPct val="100000"/>
            </a:pPr>
            <a:endParaRPr lang="en-US" sz="1200" b="1" dirty="0" smtClean="0">
              <a:solidFill>
                <a:srgbClr val="000000"/>
              </a:solidFill>
            </a:endParaRPr>
          </a:p>
          <a:p>
            <a:pPr marL="0" lvl="2">
              <a:spcBef>
                <a:spcPts val="600"/>
              </a:spcBef>
              <a:buClr>
                <a:srgbClr val="F0AB00"/>
              </a:buClr>
              <a:buSzPct val="100000"/>
              <a:buNone/>
            </a:pPr>
            <a:r>
              <a:rPr lang="en-US" sz="1300" b="1" dirty="0" smtClean="0">
                <a:solidFill>
                  <a:srgbClr val="000000"/>
                </a:solidFill>
              </a:rPr>
              <a:t>Benefit</a:t>
            </a:r>
          </a:p>
          <a:p>
            <a:pPr marL="171450" indent="-171450">
              <a:buClr>
                <a:schemeClr val="accent1"/>
              </a:buClr>
              <a:buFont typeface="Wingdings" pitchFamily="2" charset="2"/>
              <a:buChar char="§"/>
            </a:pPr>
            <a:r>
              <a:rPr lang="en-US" sz="1200" dirty="0" smtClean="0"/>
              <a:t>Ensures </a:t>
            </a:r>
            <a:r>
              <a:rPr lang="en-US" sz="1200" dirty="0"/>
              <a:t>required reliability and security for risk management assessments </a:t>
            </a:r>
          </a:p>
          <a:p>
            <a:pPr marL="171450" indent="-171450">
              <a:buClr>
                <a:schemeClr val="accent1"/>
              </a:buClr>
              <a:buFont typeface="Wingdings" pitchFamily="2" charset="2"/>
              <a:buChar char="§"/>
            </a:pPr>
            <a:r>
              <a:rPr lang="en-US" sz="1200" dirty="0" smtClean="0"/>
              <a:t>Guarantees </a:t>
            </a:r>
            <a:r>
              <a:rPr lang="en-US" sz="1200" dirty="0"/>
              <a:t>higher analytical decision-making capacity capabilities for senior management </a:t>
            </a:r>
          </a:p>
          <a:p>
            <a:pPr marL="171450" indent="-171450">
              <a:buClr>
                <a:schemeClr val="accent1"/>
              </a:buClr>
              <a:buFont typeface="Wingdings" pitchFamily="2" charset="2"/>
              <a:buChar char="§"/>
            </a:pPr>
            <a:r>
              <a:rPr lang="en-US" sz="1200" dirty="0" smtClean="0"/>
              <a:t>Reduces </a:t>
            </a:r>
            <a:r>
              <a:rPr lang="en-US" sz="1200" dirty="0"/>
              <a:t>business intelligence storage requirements by </a:t>
            </a:r>
            <a:r>
              <a:rPr lang="en-US" sz="1200" dirty="0" smtClean="0"/>
              <a:t>75%</a:t>
            </a:r>
          </a:p>
          <a:p>
            <a:pPr marL="171450" indent="-171450">
              <a:buClr>
                <a:schemeClr val="accent1"/>
              </a:buClr>
              <a:buFont typeface="Wingdings" pitchFamily="2" charset="2"/>
              <a:buChar char="§"/>
            </a:pPr>
            <a:r>
              <a:rPr lang="en-US" sz="1200" dirty="0" smtClean="0"/>
              <a:t>Completes </a:t>
            </a:r>
            <a:r>
              <a:rPr lang="en-US" sz="1200" dirty="0"/>
              <a:t>critical reports in </a:t>
            </a:r>
            <a:r>
              <a:rPr lang="en-US" sz="1200" dirty="0" smtClean="0"/>
              <a:t>3 </a:t>
            </a:r>
            <a:r>
              <a:rPr lang="en-US" sz="1200" dirty="0"/>
              <a:t>seconds rather than 30 minutes required by previous system </a:t>
            </a:r>
          </a:p>
          <a:p>
            <a:pPr marL="171450" indent="-171450">
              <a:buClr>
                <a:schemeClr val="accent1"/>
              </a:buClr>
              <a:buFont typeface="Wingdings" pitchFamily="2" charset="2"/>
              <a:buChar char="§"/>
            </a:pPr>
            <a:r>
              <a:rPr lang="en-US" sz="1200" dirty="0" smtClean="0"/>
              <a:t>Reduces </a:t>
            </a:r>
            <a:r>
              <a:rPr lang="en-US" sz="1200" dirty="0"/>
              <a:t>system maintenance support costs </a:t>
            </a:r>
            <a:r>
              <a:rPr lang="en-US" sz="1200" dirty="0" smtClean="0"/>
              <a:t/>
            </a:r>
            <a:br>
              <a:rPr lang="en-US" sz="1200" dirty="0" smtClean="0"/>
            </a:br>
            <a:endParaRPr lang="en-US" sz="1200" dirty="0">
              <a:effectLst/>
            </a:endParaRPr>
          </a:p>
        </p:txBody>
      </p:sp>
      <p:grpSp>
        <p:nvGrpSpPr>
          <p:cNvPr id="2" name="Group 30"/>
          <p:cNvGrpSpPr/>
          <p:nvPr/>
        </p:nvGrpSpPr>
        <p:grpSpPr>
          <a:xfrm>
            <a:off x="1195858" y="1904602"/>
            <a:ext cx="1743553" cy="2023189"/>
            <a:chOff x="1626020" y="2362745"/>
            <a:chExt cx="2325344" cy="2023658"/>
          </a:xfrm>
        </p:grpSpPr>
        <p:sp>
          <p:nvSpPr>
            <p:cNvPr id="34" name="TextBox 33"/>
            <p:cNvSpPr txBox="1"/>
            <p:nvPr/>
          </p:nvSpPr>
          <p:spPr bwMode="gray">
            <a:xfrm>
              <a:off x="1626020" y="2362745"/>
              <a:ext cx="2325344" cy="892759"/>
            </a:xfrm>
            <a:prstGeom prst="rect">
              <a:avLst/>
            </a:prstGeom>
            <a:noFill/>
          </p:spPr>
          <p:txBody>
            <a:bodyPr wrap="square" rtlCol="0" anchor="t" anchorCtr="0">
              <a:spAutoFit/>
            </a:bodyPr>
            <a:lstStyle/>
            <a:p>
              <a:pPr algn="ctr" fontAlgn="base">
                <a:spcAft>
                  <a:spcPct val="0"/>
                </a:spcAft>
                <a:buClr>
                  <a:srgbClr val="F0AB00"/>
                </a:buClr>
                <a:buSzPct val="80000"/>
              </a:pPr>
              <a:r>
                <a:rPr lang="en-US" sz="2800" b="1" kern="0" dirty="0" smtClean="0">
                  <a:solidFill>
                    <a:srgbClr val="000000"/>
                  </a:solidFill>
                  <a:latin typeface="Trebuchet MS" pitchFamily="34" charset="0"/>
                  <a:ea typeface="Arial Unicode MS" pitchFamily="34" charset="-128"/>
                  <a:cs typeface="Arial Unicode MS" pitchFamily="34" charset="-128"/>
                </a:rPr>
                <a:t>600 x </a:t>
              </a:r>
              <a:r>
                <a:rPr lang="en-US" sz="1200" kern="0" dirty="0" smtClean="0">
                  <a:solidFill>
                    <a:srgbClr val="000000"/>
                  </a:solidFill>
                  <a:latin typeface="Trebuchet MS" pitchFamily="34" charset="0"/>
                  <a:ea typeface="Arial Unicode MS" pitchFamily="34" charset="-128"/>
                  <a:cs typeface="Arial Unicode MS" pitchFamily="34" charset="-128"/>
                </a:rPr>
                <a:t>increase in reporting speeds</a:t>
              </a:r>
              <a:endParaRPr lang="en-US" sz="1200" kern="0" dirty="0">
                <a:solidFill>
                  <a:srgbClr val="000000"/>
                </a:solidFill>
                <a:latin typeface="Trebuchet MS" pitchFamily="34" charset="0"/>
                <a:ea typeface="Arial Unicode MS" pitchFamily="34" charset="-128"/>
                <a:cs typeface="Arial Unicode MS" pitchFamily="34" charset="-128"/>
              </a:endParaRPr>
            </a:p>
          </p:txBody>
        </p:sp>
        <p:sp>
          <p:nvSpPr>
            <p:cNvPr id="35" name="TextBox 34"/>
            <p:cNvSpPr txBox="1"/>
            <p:nvPr/>
          </p:nvSpPr>
          <p:spPr bwMode="gray">
            <a:xfrm>
              <a:off x="1638086" y="4109340"/>
              <a:ext cx="2195622" cy="277063"/>
            </a:xfrm>
            <a:prstGeom prst="rect">
              <a:avLst/>
            </a:prstGeom>
            <a:noFill/>
          </p:spPr>
          <p:txBody>
            <a:bodyPr wrap="square" rtlCol="0" anchor="t" anchorCtr="0">
              <a:spAutoFit/>
            </a:bodyPr>
            <a:lstStyle/>
            <a:p>
              <a:pPr algn="ctr" fontAlgn="base">
                <a:spcAft>
                  <a:spcPct val="0"/>
                </a:spcAft>
                <a:buClr>
                  <a:srgbClr val="F0AB00"/>
                </a:buClr>
                <a:buSzPct val="80000"/>
              </a:pPr>
              <a:r>
                <a:rPr lang="en-US" sz="1200" kern="0" dirty="0" smtClean="0">
                  <a:solidFill>
                    <a:srgbClr val="000000"/>
                  </a:solidFill>
                  <a:latin typeface="Trebuchet MS" pitchFamily="34" charset="0"/>
                  <a:ea typeface="Arial Unicode MS" pitchFamily="34" charset="-128"/>
                  <a:cs typeface="Arial Unicode MS" pitchFamily="34" charset="-128"/>
                </a:rPr>
                <a:t> </a:t>
              </a:r>
              <a:endParaRPr lang="en-US" sz="1200" kern="0" dirty="0">
                <a:solidFill>
                  <a:srgbClr val="000000"/>
                </a:solidFill>
                <a:latin typeface="Trebuchet MS" pitchFamily="34" charset="0"/>
                <a:ea typeface="Arial Unicode MS" pitchFamily="34" charset="-128"/>
                <a:cs typeface="Arial Unicode MS" pitchFamily="34" charset="-128"/>
              </a:endParaRPr>
            </a:p>
          </p:txBody>
        </p:sp>
      </p:grpSp>
      <p:grpSp>
        <p:nvGrpSpPr>
          <p:cNvPr id="3" name="Group 37"/>
          <p:cNvGrpSpPr/>
          <p:nvPr/>
        </p:nvGrpSpPr>
        <p:grpSpPr>
          <a:xfrm>
            <a:off x="152400" y="5486400"/>
            <a:ext cx="8475494" cy="182851"/>
            <a:chOff x="324000" y="5052126"/>
            <a:chExt cx="8475494" cy="182893"/>
          </a:xfrm>
        </p:grpSpPr>
        <p:sp>
          <p:nvSpPr>
            <p:cNvPr id="39" name="Rectangle 38"/>
            <p:cNvSpPr/>
            <p:nvPr/>
          </p:nvSpPr>
          <p:spPr bwMode="gray">
            <a:xfrm>
              <a:off x="324000" y="5052126"/>
              <a:ext cx="182893" cy="182893"/>
            </a:xfrm>
            <a:prstGeom prst="rect">
              <a:avLst/>
            </a:prstGeom>
            <a:solidFill>
              <a:schemeClr val="accent1"/>
            </a:solidFill>
            <a:ln w="6350" algn="ctr">
              <a:noFill/>
              <a:miter lim="800000"/>
              <a:headEnd/>
              <a:tailEnd/>
            </a:ln>
          </p:spPr>
          <p:txBody>
            <a:bodyPr lIns="0" tIns="118872" rIns="0" bIns="0" rtlCol="0" anchor="ctr" anchorCtr="0"/>
            <a:lstStyle/>
            <a:p>
              <a:pPr algn="ctr" fontAlgn="base">
                <a:spcBef>
                  <a:spcPct val="50000"/>
                </a:spcBef>
                <a:spcAft>
                  <a:spcPct val="0"/>
                </a:spcAft>
                <a:buClr>
                  <a:srgbClr val="F0AB00"/>
                </a:buClr>
                <a:buSzPct val="80000"/>
              </a:pPr>
              <a:r>
                <a:rPr lang="en-US" sz="2000" b="1" kern="0" dirty="0">
                  <a:solidFill>
                    <a:srgbClr val="000000"/>
                  </a:solidFill>
                  <a:ea typeface="Arial Unicode MS" pitchFamily="34" charset="-128"/>
                  <a:cs typeface="Arial Unicode MS" pitchFamily="34" charset="-128"/>
                </a:rPr>
                <a:t>“</a:t>
              </a:r>
            </a:p>
          </p:txBody>
        </p:sp>
        <p:cxnSp>
          <p:nvCxnSpPr>
            <p:cNvPr id="40" name="Straight Connector 39"/>
            <p:cNvCxnSpPr/>
            <p:nvPr/>
          </p:nvCxnSpPr>
          <p:spPr>
            <a:xfrm>
              <a:off x="844214" y="5220843"/>
              <a:ext cx="795528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gray">
            <a:xfrm>
              <a:off x="560388" y="5052126"/>
              <a:ext cx="182892" cy="182893"/>
            </a:xfrm>
            <a:prstGeom prst="rect">
              <a:avLst/>
            </a:prstGeom>
            <a:solidFill>
              <a:schemeClr val="accent1"/>
            </a:solidFill>
            <a:ln w="6350" algn="ctr">
              <a:noFill/>
              <a:miter lim="800000"/>
              <a:headEnd/>
              <a:tailEnd/>
            </a:ln>
          </p:spPr>
          <p:txBody>
            <a:bodyPr lIns="0" tIns="118872" rIns="0" bIns="0" rtlCol="0" anchor="ctr" anchorCtr="0"/>
            <a:lstStyle/>
            <a:p>
              <a:pPr algn="ctr" fontAlgn="base">
                <a:spcBef>
                  <a:spcPct val="50000"/>
                </a:spcBef>
                <a:spcAft>
                  <a:spcPct val="0"/>
                </a:spcAft>
                <a:buClr>
                  <a:srgbClr val="F0AB00"/>
                </a:buClr>
                <a:buSzPct val="80000"/>
              </a:pPr>
              <a:r>
                <a:rPr lang="en-US" sz="2000" b="1" kern="0" dirty="0">
                  <a:solidFill>
                    <a:srgbClr val="000000"/>
                  </a:solidFill>
                  <a:ea typeface="Arial Unicode MS" pitchFamily="34" charset="-128"/>
                  <a:cs typeface="Arial Unicode MS" pitchFamily="34" charset="-128"/>
                </a:rPr>
                <a:t>”</a:t>
              </a:r>
            </a:p>
          </p:txBody>
        </p:sp>
      </p:grpSp>
      <p:sp>
        <p:nvSpPr>
          <p:cNvPr id="21" name="TextBox 20"/>
          <p:cNvSpPr txBox="1"/>
          <p:nvPr/>
        </p:nvSpPr>
        <p:spPr bwMode="gray">
          <a:xfrm>
            <a:off x="1156271" y="3699088"/>
            <a:ext cx="1743553" cy="892552"/>
          </a:xfrm>
          <a:prstGeom prst="rect">
            <a:avLst/>
          </a:prstGeom>
          <a:noFill/>
        </p:spPr>
        <p:txBody>
          <a:bodyPr wrap="square" rtlCol="0" anchor="t" anchorCtr="0">
            <a:spAutoFit/>
          </a:bodyPr>
          <a:lstStyle/>
          <a:p>
            <a:pPr algn="ctr" fontAlgn="base">
              <a:spcAft>
                <a:spcPct val="0"/>
              </a:spcAft>
              <a:buClr>
                <a:srgbClr val="F0AB00"/>
              </a:buClr>
              <a:buSzPct val="80000"/>
            </a:pPr>
            <a:r>
              <a:rPr lang="en-US" sz="2800" b="1" kern="0" dirty="0" smtClean="0">
                <a:solidFill>
                  <a:srgbClr val="000000"/>
                </a:solidFill>
                <a:latin typeface="Trebuchet MS" pitchFamily="34" charset="0"/>
                <a:ea typeface="Arial Unicode MS" pitchFamily="34" charset="-128"/>
                <a:cs typeface="Arial Unicode MS" pitchFamily="34" charset="-128"/>
              </a:rPr>
              <a:t>75% </a:t>
            </a:r>
            <a:br>
              <a:rPr lang="en-US" sz="2800" b="1" kern="0" dirty="0" smtClean="0">
                <a:solidFill>
                  <a:srgbClr val="000000"/>
                </a:solidFill>
                <a:latin typeface="Trebuchet MS" pitchFamily="34" charset="0"/>
                <a:ea typeface="Arial Unicode MS" pitchFamily="34" charset="-128"/>
                <a:cs typeface="Arial Unicode MS" pitchFamily="34" charset="-128"/>
              </a:rPr>
            </a:br>
            <a:r>
              <a:rPr lang="en-US" sz="1200" kern="0" dirty="0" smtClean="0">
                <a:solidFill>
                  <a:srgbClr val="000000"/>
                </a:solidFill>
                <a:latin typeface="Trebuchet MS" pitchFamily="34" charset="0"/>
                <a:ea typeface="Arial Unicode MS" pitchFamily="34" charset="-128"/>
                <a:cs typeface="Arial Unicode MS" pitchFamily="34" charset="-128"/>
              </a:rPr>
              <a:t>reduction in BI storage</a:t>
            </a:r>
            <a:br>
              <a:rPr lang="en-US" sz="1200" kern="0" dirty="0" smtClean="0">
                <a:solidFill>
                  <a:srgbClr val="000000"/>
                </a:solidFill>
                <a:latin typeface="Trebuchet MS" pitchFamily="34" charset="0"/>
                <a:ea typeface="Arial Unicode MS" pitchFamily="34" charset="-128"/>
                <a:cs typeface="Arial Unicode MS" pitchFamily="34" charset="-128"/>
              </a:rPr>
            </a:br>
            <a:r>
              <a:rPr lang="en-US" sz="1200" kern="0" dirty="0" smtClean="0">
                <a:solidFill>
                  <a:srgbClr val="000000"/>
                </a:solidFill>
                <a:latin typeface="Trebuchet MS" pitchFamily="34" charset="0"/>
                <a:ea typeface="Arial Unicode MS" pitchFamily="34" charset="-128"/>
                <a:cs typeface="Arial Unicode MS" pitchFamily="34" charset="-128"/>
              </a:rPr>
              <a:t>requirements</a:t>
            </a:r>
            <a:endParaRPr lang="en-US" sz="1200" kern="0" dirty="0">
              <a:solidFill>
                <a:srgbClr val="000000"/>
              </a:solidFill>
              <a:latin typeface="Trebuchet MS" pitchFamily="34" charset="0"/>
              <a:ea typeface="Arial Unicode MS" pitchFamily="34" charset="-128"/>
              <a:cs typeface="Arial Unicode MS" pitchFamily="34" charset="-128"/>
            </a:endParaRPr>
          </a:p>
        </p:txBody>
      </p:sp>
      <p:pic>
        <p:nvPicPr>
          <p:cNvPr id="22" name="Picture 4" descr="\\psf\Host\Users\eric\Graphic Tank\Misc Icons v1b-62.png"/>
          <p:cNvPicPr>
            <a:picLocks noChangeAspect="1" noChangeArrowheads="1"/>
          </p:cNvPicPr>
          <p:nvPr/>
        </p:nvPicPr>
        <p:blipFill>
          <a:blip r:embed="rId3" cstate="print">
            <a:biLevel thresh="75000"/>
            <a:extLst>
              <a:ext uri="{BEBA8EAE-BF5A-486C-A8C5-ECC9F3942E4B}">
                <a14:imgProps xmlns:a14="http://schemas.microsoft.com/office/drawing/2010/main">
                  <a14:imgLayer r:embed="rId4">
                    <a14:imgEffect>
                      <a14:saturation sat="0"/>
                    </a14:imgEffect>
                  </a14:imgLayer>
                </a14:imgProps>
              </a:ext>
            </a:extLst>
          </a:blip>
          <a:srcRect/>
          <a:stretch>
            <a:fillRect/>
          </a:stretch>
        </p:blipFill>
        <p:spPr bwMode="gray">
          <a:xfrm>
            <a:off x="152400" y="1586653"/>
            <a:ext cx="1044218" cy="1296433"/>
          </a:xfrm>
          <a:prstGeom prst="rect">
            <a:avLst/>
          </a:prstGeom>
          <a:noFill/>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863" y="3927791"/>
            <a:ext cx="1089292" cy="629194"/>
          </a:xfrm>
          <a:prstGeom prst="rect">
            <a:avLst/>
          </a:prstGeom>
        </p:spPr>
      </p:pic>
    </p:spTree>
    <p:extLst>
      <p:ext uri="{BB962C8B-B14F-4D97-AF65-F5344CB8AC3E}">
        <p14:creationId xmlns:p14="http://schemas.microsoft.com/office/powerpoint/2010/main" val="18615443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999" y="324000"/>
            <a:ext cx="8485704" cy="756000"/>
          </a:xfrm>
        </p:spPr>
        <p:txBody>
          <a:bodyPr/>
          <a:lstStyle/>
          <a:p>
            <a:r>
              <a:rPr lang="en-US" sz="2800" dirty="0" smtClean="0"/>
              <a:t>Accelerated Insights Across LandesBank Berlin</a:t>
            </a:r>
            <a:endParaRPr lang="en-US" sz="2800" b="0" dirty="0"/>
          </a:p>
        </p:txBody>
      </p:sp>
      <p:sp>
        <p:nvSpPr>
          <p:cNvPr id="23" name="TextBox 22"/>
          <p:cNvSpPr txBox="1"/>
          <p:nvPr/>
        </p:nvSpPr>
        <p:spPr bwMode="gray">
          <a:xfrm>
            <a:off x="304799" y="5715000"/>
            <a:ext cx="8594783" cy="707793"/>
          </a:xfrm>
          <a:prstGeom prst="rect">
            <a:avLst/>
          </a:prstGeom>
          <a:noFill/>
        </p:spPr>
        <p:txBody>
          <a:bodyPr wrap="square" lIns="0" tIns="45674" rIns="0" bIns="45674" rtlCol="0">
            <a:spAutoFit/>
          </a:bodyPr>
          <a:lstStyle/>
          <a:p>
            <a:r>
              <a:rPr lang="en-US" sz="1000" i="1" dirty="0"/>
              <a:t>“Combining SAP BusinessObjects and SAP Sybase IQ is </a:t>
            </a:r>
            <a:r>
              <a:rPr lang="en-US" sz="1000" i="1" dirty="0" smtClean="0"/>
              <a:t>the perfect </a:t>
            </a:r>
            <a:r>
              <a:rPr lang="en-US" sz="1000" i="1" dirty="0"/>
              <a:t>solution to support our business intelligence vision</a:t>
            </a:r>
            <a:r>
              <a:rPr lang="en-US" sz="1000" i="1" dirty="0" smtClean="0"/>
              <a:t>. In the business intelligence system, the database is the least visible but most important part of the solution and SAP Sybase IQ has demonstrated its superiority in that regard in our Capital Markets business”</a:t>
            </a:r>
            <a:endParaRPr lang="en-US" sz="1000" i="1" dirty="0"/>
          </a:p>
          <a:p>
            <a:r>
              <a:rPr lang="en-US" sz="1000" dirty="0">
                <a:solidFill>
                  <a:schemeClr val="accent2"/>
                </a:solidFill>
              </a:rPr>
              <a:t>Tobias Schmitz-</a:t>
            </a:r>
            <a:r>
              <a:rPr lang="en-US" sz="1000" dirty="0" err="1">
                <a:solidFill>
                  <a:schemeClr val="accent2"/>
                </a:solidFill>
              </a:rPr>
              <a:t>Harbauer</a:t>
            </a:r>
            <a:r>
              <a:rPr lang="en-US" sz="1000" dirty="0">
                <a:solidFill>
                  <a:schemeClr val="accent2"/>
                </a:solidFill>
              </a:rPr>
              <a:t>, Head of the Performance Analysis, Department of the Capital </a:t>
            </a:r>
            <a:r>
              <a:rPr lang="en-US" sz="1000" dirty="0" smtClean="0">
                <a:solidFill>
                  <a:schemeClr val="accent2"/>
                </a:solidFill>
              </a:rPr>
              <a:t>Markets Business</a:t>
            </a:r>
            <a:r>
              <a:rPr lang="en-US" sz="1000" dirty="0">
                <a:solidFill>
                  <a:schemeClr val="accent2"/>
                </a:solidFill>
              </a:rPr>
              <a:t>, </a:t>
            </a:r>
            <a:r>
              <a:rPr lang="en-US" sz="1000" dirty="0" err="1">
                <a:solidFill>
                  <a:schemeClr val="accent2"/>
                </a:solidFill>
              </a:rPr>
              <a:t>Landesbank</a:t>
            </a:r>
            <a:r>
              <a:rPr lang="en-US" sz="1000" dirty="0">
                <a:solidFill>
                  <a:schemeClr val="accent2"/>
                </a:solidFill>
              </a:rPr>
              <a:t> Berlin </a:t>
            </a:r>
            <a:r>
              <a:rPr lang="en-US" sz="1000" dirty="0" smtClean="0">
                <a:solidFill>
                  <a:schemeClr val="accent2"/>
                </a:solidFill>
              </a:rPr>
              <a:t>AG</a:t>
            </a:r>
            <a:endParaRPr lang="en-US" sz="1000" i="1" kern="0" dirty="0">
              <a:solidFill>
                <a:schemeClr val="accent2"/>
              </a:solidFill>
              <a:ea typeface="Arial Unicode MS" pitchFamily="34" charset="-128"/>
              <a:cs typeface="Arial Unicode MS" pitchFamily="34" charset="-128"/>
            </a:endParaRPr>
          </a:p>
        </p:txBody>
      </p:sp>
      <p:sp>
        <p:nvSpPr>
          <p:cNvPr id="30" name="Rectangle 29"/>
          <p:cNvSpPr/>
          <p:nvPr/>
        </p:nvSpPr>
        <p:spPr bwMode="gray">
          <a:xfrm>
            <a:off x="3265905" y="1295815"/>
            <a:ext cx="5920596" cy="4493445"/>
          </a:xfrm>
          <a:prstGeom prst="rect">
            <a:avLst/>
          </a:prstGeom>
        </p:spPr>
        <p:txBody>
          <a:bodyPr wrap="square" lIns="91347" tIns="45674" rIns="91347" bIns="45674">
            <a:spAutoFit/>
          </a:bodyPr>
          <a:lstStyle/>
          <a:p>
            <a:r>
              <a:rPr lang="en-US" sz="1600" b="1" dirty="0">
                <a:solidFill>
                  <a:srgbClr val="000000"/>
                </a:solidFill>
              </a:rPr>
              <a:t>Business </a:t>
            </a:r>
            <a:r>
              <a:rPr lang="en-US" sz="1600" b="1" dirty="0" smtClean="0">
                <a:solidFill>
                  <a:srgbClr val="000000"/>
                </a:solidFill>
              </a:rPr>
              <a:t>Challenges</a:t>
            </a:r>
          </a:p>
          <a:p>
            <a:pPr marL="285750" indent="-285750">
              <a:buClr>
                <a:schemeClr val="accent1"/>
              </a:buClr>
              <a:buFont typeface="Wingdings" pitchFamily="2" charset="2"/>
              <a:buChar char="§"/>
            </a:pPr>
            <a:r>
              <a:rPr lang="en-US" sz="1200" dirty="0"/>
              <a:t>C</a:t>
            </a:r>
            <a:r>
              <a:rPr lang="en-US" sz="1200" dirty="0" smtClean="0"/>
              <a:t>onsolidate all capital market department information into a single data store that represented a single version of the truth and that could also be accessed by management, traders, sales people and others when needed </a:t>
            </a:r>
            <a:endParaRPr lang="en-US" sz="1200" dirty="0"/>
          </a:p>
          <a:p>
            <a:pPr>
              <a:buClr>
                <a:schemeClr val="accent1"/>
              </a:buClr>
            </a:pPr>
            <a:r>
              <a:rPr lang="en-US" sz="1300" b="1" dirty="0" smtClean="0">
                <a:solidFill>
                  <a:srgbClr val="000000"/>
                </a:solidFill>
              </a:rPr>
              <a:t/>
            </a:r>
            <a:br>
              <a:rPr lang="en-US" sz="1300" b="1" dirty="0" smtClean="0">
                <a:solidFill>
                  <a:srgbClr val="000000"/>
                </a:solidFill>
              </a:rPr>
            </a:br>
            <a:r>
              <a:rPr lang="en-US" sz="1600" b="1" dirty="0" smtClean="0">
                <a:solidFill>
                  <a:srgbClr val="000000"/>
                </a:solidFill>
              </a:rPr>
              <a:t>Technical Challenges</a:t>
            </a:r>
          </a:p>
          <a:p>
            <a:pPr marL="285750" lvl="2" indent="-285750">
              <a:spcBef>
                <a:spcPts val="600"/>
              </a:spcBef>
              <a:buClr>
                <a:srgbClr val="F0AB00"/>
              </a:buClr>
              <a:buSzPct val="100000"/>
              <a:buFont typeface="Wingdings" pitchFamily="2" charset="2"/>
              <a:buChar char="§"/>
            </a:pPr>
            <a:r>
              <a:rPr lang="en-US" sz="1200" dirty="0">
                <a:solidFill>
                  <a:srgbClr val="000000"/>
                </a:solidFill>
              </a:rPr>
              <a:t>C</a:t>
            </a:r>
            <a:r>
              <a:rPr lang="en-US" sz="1200" dirty="0" smtClean="0">
                <a:solidFill>
                  <a:srgbClr val="000000"/>
                </a:solidFill>
              </a:rPr>
              <a:t>reate a single management information system that would enable users to generate reports, run queries, create interactive dashboards, and add or structure data in other ways to make optimal business decisions and provide first-rate client service.</a:t>
            </a:r>
            <a:endParaRPr lang="en-US" sz="1200" b="1" dirty="0">
              <a:solidFill>
                <a:srgbClr val="000000"/>
              </a:solidFill>
            </a:endParaRPr>
          </a:p>
          <a:p>
            <a:pPr marL="0" lvl="2">
              <a:spcBef>
                <a:spcPts val="600"/>
              </a:spcBef>
              <a:buClr>
                <a:srgbClr val="F0AB00"/>
              </a:buClr>
              <a:buSzPct val="100000"/>
              <a:buNone/>
            </a:pPr>
            <a:r>
              <a:rPr lang="en-US" sz="1600" b="1" dirty="0" smtClean="0">
                <a:solidFill>
                  <a:srgbClr val="000000"/>
                </a:solidFill>
              </a:rPr>
              <a:t>Benefit</a:t>
            </a:r>
          </a:p>
          <a:p>
            <a:pPr marL="285750" lvl="2" indent="-285750">
              <a:spcBef>
                <a:spcPts val="600"/>
              </a:spcBef>
              <a:buClr>
                <a:srgbClr val="F0AB00"/>
              </a:buClr>
              <a:buSzPct val="100000"/>
              <a:buFont typeface="Wingdings" pitchFamily="2" charset="2"/>
              <a:buChar char="§"/>
            </a:pPr>
            <a:r>
              <a:rPr lang="en-US" sz="1200" dirty="0" smtClean="0">
                <a:solidFill>
                  <a:srgbClr val="000000"/>
                </a:solidFill>
              </a:rPr>
              <a:t>Provides a single source for immediate, accurate and comprehensive overviews of Capital Markets sales and investments</a:t>
            </a:r>
          </a:p>
          <a:p>
            <a:pPr marL="285750" lvl="2" indent="-285750">
              <a:spcBef>
                <a:spcPts val="600"/>
              </a:spcBef>
              <a:buClr>
                <a:srgbClr val="F0AB00"/>
              </a:buClr>
              <a:buSzPct val="100000"/>
              <a:buFont typeface="Wingdings" pitchFamily="2" charset="2"/>
              <a:buChar char="§"/>
            </a:pPr>
            <a:r>
              <a:rPr lang="en-US" sz="1200" dirty="0">
                <a:solidFill>
                  <a:srgbClr val="000000"/>
                </a:solidFill>
              </a:rPr>
              <a:t>Q</a:t>
            </a:r>
            <a:r>
              <a:rPr lang="en-US" sz="1200" dirty="0" smtClean="0">
                <a:solidFill>
                  <a:srgbClr val="000000"/>
                </a:solidFill>
              </a:rPr>
              <a:t>uery response times 45 times faster than previous RDBMS-based system</a:t>
            </a:r>
          </a:p>
          <a:p>
            <a:pPr marL="285750" lvl="2" indent="-285750">
              <a:spcBef>
                <a:spcPts val="600"/>
              </a:spcBef>
              <a:buClr>
                <a:srgbClr val="F0AB00"/>
              </a:buClr>
              <a:buSzPct val="100000"/>
              <a:buFont typeface="Wingdings" pitchFamily="2" charset="2"/>
              <a:buChar char="§"/>
            </a:pPr>
            <a:r>
              <a:rPr lang="en-US" sz="1200" dirty="0" smtClean="0">
                <a:solidFill>
                  <a:srgbClr val="000000"/>
                </a:solidFill>
              </a:rPr>
              <a:t>Simplifies and speeds data loading into analytics data stores</a:t>
            </a:r>
          </a:p>
          <a:p>
            <a:pPr marL="285750" lvl="2" indent="-285750">
              <a:spcBef>
                <a:spcPts val="600"/>
              </a:spcBef>
              <a:buClr>
                <a:srgbClr val="F0AB00"/>
              </a:buClr>
              <a:buSzPct val="100000"/>
              <a:buFont typeface="Wingdings" pitchFamily="2" charset="2"/>
              <a:buChar char="§"/>
            </a:pPr>
            <a:r>
              <a:rPr lang="en-US" sz="1200" dirty="0" smtClean="0">
                <a:solidFill>
                  <a:srgbClr val="000000"/>
                </a:solidFill>
              </a:rPr>
              <a:t>Reduces maintenance requirements</a:t>
            </a:r>
          </a:p>
          <a:p>
            <a:pPr marL="285750" lvl="2" indent="-285750">
              <a:spcBef>
                <a:spcPts val="600"/>
              </a:spcBef>
              <a:buClr>
                <a:srgbClr val="F0AB00"/>
              </a:buClr>
              <a:buSzPct val="100000"/>
              <a:buFont typeface="Wingdings" pitchFamily="2" charset="2"/>
              <a:buChar char="§"/>
            </a:pPr>
            <a:r>
              <a:rPr lang="en-US" sz="1200" dirty="0" smtClean="0">
                <a:solidFill>
                  <a:srgbClr val="000000"/>
                </a:solidFill>
              </a:rPr>
              <a:t>Reduces costs by decreasing required storage space by 5 times</a:t>
            </a:r>
          </a:p>
          <a:p>
            <a:pPr marL="285750" lvl="2" indent="-285750">
              <a:spcBef>
                <a:spcPts val="600"/>
              </a:spcBef>
              <a:buClr>
                <a:srgbClr val="F0AB00"/>
              </a:buClr>
              <a:buSzPct val="100000"/>
              <a:buFont typeface="Wingdings" pitchFamily="2" charset="2"/>
              <a:buChar char="§"/>
            </a:pPr>
            <a:r>
              <a:rPr lang="en-US" sz="1200" dirty="0" smtClean="0">
                <a:solidFill>
                  <a:srgbClr val="000000"/>
                </a:solidFill>
              </a:rPr>
              <a:t>Improves client service due to system’s rapid response time</a:t>
            </a:r>
          </a:p>
          <a:p>
            <a:pPr marL="285750" lvl="2" indent="-285750">
              <a:spcBef>
                <a:spcPts val="600"/>
              </a:spcBef>
              <a:buClr>
                <a:srgbClr val="F0AB00"/>
              </a:buClr>
              <a:buSzPct val="100000"/>
              <a:buFont typeface="Wingdings" pitchFamily="2" charset="2"/>
              <a:buChar char="§"/>
            </a:pPr>
            <a:endParaRPr lang="en-US" sz="1200" dirty="0" smtClean="0">
              <a:solidFill>
                <a:srgbClr val="000000"/>
              </a:solidFill>
            </a:endParaRPr>
          </a:p>
        </p:txBody>
      </p:sp>
      <p:grpSp>
        <p:nvGrpSpPr>
          <p:cNvPr id="3" name="Group 37"/>
          <p:cNvGrpSpPr/>
          <p:nvPr/>
        </p:nvGrpSpPr>
        <p:grpSpPr>
          <a:xfrm>
            <a:off x="152400" y="5486400"/>
            <a:ext cx="8475494" cy="182851"/>
            <a:chOff x="324000" y="5052126"/>
            <a:chExt cx="8475494" cy="182893"/>
          </a:xfrm>
        </p:grpSpPr>
        <p:sp>
          <p:nvSpPr>
            <p:cNvPr id="39" name="Rectangle 38"/>
            <p:cNvSpPr/>
            <p:nvPr/>
          </p:nvSpPr>
          <p:spPr bwMode="gray">
            <a:xfrm>
              <a:off x="324000" y="5052126"/>
              <a:ext cx="182893" cy="182893"/>
            </a:xfrm>
            <a:prstGeom prst="rect">
              <a:avLst/>
            </a:prstGeom>
            <a:solidFill>
              <a:schemeClr val="accent1"/>
            </a:solidFill>
            <a:ln w="6350" algn="ctr">
              <a:noFill/>
              <a:miter lim="800000"/>
              <a:headEnd/>
              <a:tailEnd/>
            </a:ln>
          </p:spPr>
          <p:txBody>
            <a:bodyPr lIns="0" tIns="118872" rIns="0" bIns="0" rtlCol="0" anchor="ctr" anchorCtr="0"/>
            <a:lstStyle/>
            <a:p>
              <a:pPr algn="ctr" fontAlgn="base">
                <a:spcBef>
                  <a:spcPct val="50000"/>
                </a:spcBef>
                <a:spcAft>
                  <a:spcPct val="0"/>
                </a:spcAft>
                <a:buClr>
                  <a:srgbClr val="F0AB00"/>
                </a:buClr>
                <a:buSzPct val="80000"/>
              </a:pPr>
              <a:r>
                <a:rPr lang="en-US" sz="2000" b="1" kern="0" dirty="0">
                  <a:solidFill>
                    <a:srgbClr val="000000"/>
                  </a:solidFill>
                  <a:ea typeface="Arial Unicode MS" pitchFamily="34" charset="-128"/>
                  <a:cs typeface="Arial Unicode MS" pitchFamily="34" charset="-128"/>
                </a:rPr>
                <a:t>“</a:t>
              </a:r>
            </a:p>
          </p:txBody>
        </p:sp>
        <p:cxnSp>
          <p:nvCxnSpPr>
            <p:cNvPr id="40" name="Straight Connector 39"/>
            <p:cNvCxnSpPr/>
            <p:nvPr/>
          </p:nvCxnSpPr>
          <p:spPr>
            <a:xfrm>
              <a:off x="844214" y="5220843"/>
              <a:ext cx="795528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gray">
            <a:xfrm>
              <a:off x="560388" y="5052126"/>
              <a:ext cx="182892" cy="182893"/>
            </a:xfrm>
            <a:prstGeom prst="rect">
              <a:avLst/>
            </a:prstGeom>
            <a:solidFill>
              <a:schemeClr val="accent1"/>
            </a:solidFill>
            <a:ln w="6350" algn="ctr">
              <a:noFill/>
              <a:miter lim="800000"/>
              <a:headEnd/>
              <a:tailEnd/>
            </a:ln>
          </p:spPr>
          <p:txBody>
            <a:bodyPr lIns="0" tIns="118872" rIns="0" bIns="0" rtlCol="0" anchor="ctr" anchorCtr="0"/>
            <a:lstStyle/>
            <a:p>
              <a:pPr algn="ctr" fontAlgn="base">
                <a:spcBef>
                  <a:spcPct val="50000"/>
                </a:spcBef>
                <a:spcAft>
                  <a:spcPct val="0"/>
                </a:spcAft>
                <a:buClr>
                  <a:srgbClr val="F0AB00"/>
                </a:buClr>
                <a:buSzPct val="80000"/>
              </a:pPr>
              <a:r>
                <a:rPr lang="en-US" sz="2000" b="1" kern="0" dirty="0">
                  <a:solidFill>
                    <a:srgbClr val="000000"/>
                  </a:solidFill>
                  <a:ea typeface="Arial Unicode MS" pitchFamily="34" charset="-128"/>
                  <a:cs typeface="Arial Unicode MS" pitchFamily="34" charset="-128"/>
                </a:rPr>
                <a:t>”</a:t>
              </a:r>
            </a:p>
          </p:txBody>
        </p:sp>
      </p:grpSp>
      <p:cxnSp>
        <p:nvCxnSpPr>
          <p:cNvPr id="5" name="Straight Connector 4"/>
          <p:cNvCxnSpPr/>
          <p:nvPr/>
        </p:nvCxnSpPr>
        <p:spPr>
          <a:xfrm>
            <a:off x="3206870" y="1322772"/>
            <a:ext cx="0" cy="416362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49988" y="2881592"/>
            <a:ext cx="2134728" cy="769441"/>
          </a:xfrm>
          <a:prstGeom prst="rect">
            <a:avLst/>
          </a:prstGeom>
          <a:noFill/>
        </p:spPr>
        <p:txBody>
          <a:bodyPr wrap="square" rtlCol="0">
            <a:spAutoFit/>
          </a:bodyPr>
          <a:lstStyle/>
          <a:p>
            <a:pPr marL="0" lvl="1" algn="ctr">
              <a:buNone/>
            </a:pPr>
            <a:r>
              <a:rPr lang="en-US" sz="2800" b="1" dirty="0" smtClean="0">
                <a:latin typeface="Trebuchet MS" pitchFamily="34" charset="0"/>
              </a:rPr>
              <a:t>45x Faster </a:t>
            </a:r>
            <a:r>
              <a:rPr lang="en-US" sz="1600" dirty="0" smtClean="0">
                <a:latin typeface="Trebuchet MS" pitchFamily="34" charset="0"/>
              </a:rPr>
              <a:t>query response time</a:t>
            </a:r>
            <a:endParaRPr lang="en-US" sz="1600" dirty="0">
              <a:latin typeface="Trebuchet MS" pitchFamily="34" charset="0"/>
            </a:endParaRPr>
          </a:p>
        </p:txBody>
      </p:sp>
      <p:sp>
        <p:nvSpPr>
          <p:cNvPr id="36" name="TextBox 35"/>
          <p:cNvSpPr txBox="1"/>
          <p:nvPr/>
        </p:nvSpPr>
        <p:spPr>
          <a:xfrm>
            <a:off x="1067983" y="4268699"/>
            <a:ext cx="2136455" cy="1015663"/>
          </a:xfrm>
          <a:prstGeom prst="rect">
            <a:avLst/>
          </a:prstGeom>
          <a:noFill/>
        </p:spPr>
        <p:txBody>
          <a:bodyPr wrap="square" rtlCol="0">
            <a:spAutoFit/>
          </a:bodyPr>
          <a:lstStyle/>
          <a:p>
            <a:pPr algn="ctr"/>
            <a:r>
              <a:rPr lang="en-US" sz="1600" dirty="0" smtClean="0">
                <a:latin typeface="Trebuchet MS" pitchFamily="34" charset="0"/>
              </a:rPr>
              <a:t>Reduced required storage by </a:t>
            </a:r>
          </a:p>
          <a:p>
            <a:pPr algn="ctr"/>
            <a:r>
              <a:rPr lang="en-US" sz="2800" b="1" dirty="0" smtClean="0">
                <a:latin typeface="Trebuchet MS" pitchFamily="34" charset="0"/>
              </a:rPr>
              <a:t>5x</a:t>
            </a:r>
            <a:endParaRPr lang="en-US" sz="1400" dirty="0">
              <a:latin typeface="Trebuchet MS" pitchFamily="34" charset="0"/>
            </a:endParaRPr>
          </a:p>
        </p:txBody>
      </p:sp>
      <p:pic>
        <p:nvPicPr>
          <p:cNvPr id="1034" name="Picture 10" descr="Logo Landesbank Berlin">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4950"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ogo Landesbank Berlin">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7350" y="84137"/>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9" y="1365795"/>
            <a:ext cx="1342870" cy="926013"/>
          </a:xfrm>
          <a:prstGeom prst="rect">
            <a:avLst/>
          </a:prstGeom>
        </p:spPr>
      </p:pic>
      <p:sp>
        <p:nvSpPr>
          <p:cNvPr id="26" name="TextBox 25"/>
          <p:cNvSpPr txBox="1"/>
          <p:nvPr/>
        </p:nvSpPr>
        <p:spPr>
          <a:xfrm>
            <a:off x="997207" y="1353028"/>
            <a:ext cx="2428689" cy="892552"/>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2800" b="1" kern="0" dirty="0" smtClean="0">
                <a:latin typeface="Trebuchet MS" pitchFamily="34" charset="0"/>
                <a:ea typeface="Arial Unicode MS" pitchFamily="34" charset="-128"/>
                <a:cs typeface="Arial Unicode MS" pitchFamily="34" charset="-128"/>
              </a:rPr>
              <a:t>Single</a:t>
            </a:r>
          </a:p>
          <a:p>
            <a:pPr algn="ctr" fontAlgn="base">
              <a:spcBef>
                <a:spcPct val="50000"/>
              </a:spcBef>
              <a:spcAft>
                <a:spcPct val="0"/>
              </a:spcAft>
              <a:buClr>
                <a:srgbClr val="F0AB00"/>
              </a:buClr>
              <a:buSzPct val="80000"/>
            </a:pPr>
            <a:r>
              <a:rPr lang="en-US" sz="1600" kern="0" dirty="0" smtClean="0">
                <a:latin typeface="Trebuchet MS" pitchFamily="34" charset="0"/>
                <a:ea typeface="Arial Unicode MS" pitchFamily="34" charset="-128"/>
                <a:cs typeface="Arial Unicode MS" pitchFamily="34" charset="-128"/>
              </a:rPr>
              <a:t>Management System</a:t>
            </a:r>
          </a:p>
        </p:txBody>
      </p:sp>
      <p:pic>
        <p:nvPicPr>
          <p:cNvPr id="24" name="Picture 4" descr="\\psf\Host\Users\eric\Graphic Tank\Misc Icons v1b-62.png"/>
          <p:cNvPicPr>
            <a:picLocks noChangeAspect="1" noChangeArrowheads="1"/>
          </p:cNvPicPr>
          <p:nvPr/>
        </p:nvPicPr>
        <p:blipFill>
          <a:blip r:embed="rId6" cstate="print">
            <a:biLevel thresh="75000"/>
            <a:extLst>
              <a:ext uri="{BEBA8EAE-BF5A-486C-A8C5-ECC9F3942E4B}">
                <a14:imgProps xmlns:a14="http://schemas.microsoft.com/office/drawing/2010/main">
                  <a14:imgLayer r:embed="rId7">
                    <a14:imgEffect>
                      <a14:saturation sat="0"/>
                    </a14:imgEffect>
                  </a14:imgLayer>
                </a14:imgProps>
              </a:ext>
            </a:extLst>
          </a:blip>
          <a:srcRect/>
          <a:stretch>
            <a:fillRect/>
          </a:stretch>
        </p:blipFill>
        <p:spPr bwMode="gray">
          <a:xfrm>
            <a:off x="150505" y="2660348"/>
            <a:ext cx="1044218" cy="1296433"/>
          </a:xfrm>
          <a:prstGeom prst="rect">
            <a:avLst/>
          </a:prstGeom>
          <a:noFill/>
        </p:spPr>
      </p:pic>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0938" y="4461933"/>
            <a:ext cx="1089292" cy="629194"/>
          </a:xfrm>
          <a:prstGeom prst="rect">
            <a:avLst/>
          </a:prstGeom>
        </p:spPr>
      </p:pic>
    </p:spTree>
    <p:extLst>
      <p:ext uri="{BB962C8B-B14F-4D97-AF65-F5344CB8AC3E}">
        <p14:creationId xmlns:p14="http://schemas.microsoft.com/office/powerpoint/2010/main" val="1702405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999" y="324000"/>
            <a:ext cx="8711846" cy="756000"/>
          </a:xfrm>
        </p:spPr>
        <p:txBody>
          <a:bodyPr/>
          <a:lstStyle/>
          <a:p>
            <a:r>
              <a:rPr lang="en-US" sz="2800" dirty="0" smtClean="0"/>
              <a:t>Lowered Costs While Increased Speed </a:t>
            </a:r>
            <a:r>
              <a:rPr lang="en-US" sz="2800" dirty="0"/>
              <a:t>A</a:t>
            </a:r>
            <a:r>
              <a:rPr lang="en-US" sz="2800" dirty="0" smtClean="0"/>
              <a:t>t Digiturk </a:t>
            </a:r>
            <a:endParaRPr lang="en-US" sz="2800" b="0" dirty="0"/>
          </a:p>
        </p:txBody>
      </p:sp>
      <p:sp>
        <p:nvSpPr>
          <p:cNvPr id="23" name="TextBox 22"/>
          <p:cNvSpPr txBox="1"/>
          <p:nvPr/>
        </p:nvSpPr>
        <p:spPr bwMode="gray">
          <a:xfrm>
            <a:off x="304799" y="5715000"/>
            <a:ext cx="8594783" cy="861681"/>
          </a:xfrm>
          <a:prstGeom prst="rect">
            <a:avLst/>
          </a:prstGeom>
          <a:noFill/>
        </p:spPr>
        <p:txBody>
          <a:bodyPr wrap="square" lIns="0" tIns="45674" rIns="0" bIns="45674" rtlCol="0">
            <a:spAutoFit/>
          </a:bodyPr>
          <a:lstStyle/>
          <a:p>
            <a:r>
              <a:rPr lang="en-US" sz="1000" dirty="0" smtClean="0"/>
              <a:t>“</a:t>
            </a:r>
            <a:r>
              <a:rPr lang="en-US" sz="1000" dirty="0"/>
              <a:t>Sybase IQ’s column-based architecture has really made a big difference for us. It’s improved performance dramatically. That has made our end-users happier and it has reduced daily database administration by 75% and cut hardware requirements in half. Sybase IQ delivers better performance at a fraction of the cost</a:t>
            </a:r>
            <a:r>
              <a:rPr lang="en-US" sz="1000" dirty="0" smtClean="0"/>
              <a:t>.”</a:t>
            </a:r>
            <a:r>
              <a:rPr lang="en-US" sz="1000" dirty="0"/>
              <a:t/>
            </a:r>
            <a:br>
              <a:rPr lang="en-US" sz="1000" dirty="0"/>
            </a:br>
            <a:r>
              <a:rPr lang="en-US" sz="1000" dirty="0" smtClean="0">
                <a:solidFill>
                  <a:schemeClr val="accent2"/>
                </a:solidFill>
              </a:rPr>
              <a:t/>
            </a:r>
            <a:br>
              <a:rPr lang="en-US" sz="1000" dirty="0" smtClean="0">
                <a:solidFill>
                  <a:schemeClr val="accent2"/>
                </a:solidFill>
              </a:rPr>
            </a:br>
            <a:r>
              <a:rPr lang="en-US" sz="1000" dirty="0" err="1" smtClean="0">
                <a:solidFill>
                  <a:schemeClr val="accent2"/>
                </a:solidFill>
              </a:rPr>
              <a:t>Tugce</a:t>
            </a:r>
            <a:r>
              <a:rPr lang="en-US" sz="1000" dirty="0" smtClean="0">
                <a:solidFill>
                  <a:schemeClr val="accent2"/>
                </a:solidFill>
              </a:rPr>
              <a:t> </a:t>
            </a:r>
            <a:r>
              <a:rPr lang="en-US" sz="1000" dirty="0" err="1">
                <a:solidFill>
                  <a:schemeClr val="accent2"/>
                </a:solidFill>
              </a:rPr>
              <a:t>Denizlerkurdu</a:t>
            </a:r>
            <a:r>
              <a:rPr lang="en-US" sz="1000" dirty="0">
                <a:solidFill>
                  <a:schemeClr val="accent2"/>
                </a:solidFill>
              </a:rPr>
              <a:t>, Head of the Decision Support Systems Unit, Digiturk</a:t>
            </a:r>
            <a:endParaRPr lang="en-US" sz="1000" kern="0" dirty="0">
              <a:solidFill>
                <a:schemeClr val="accent2"/>
              </a:solidFill>
              <a:ea typeface="Arial Unicode MS" pitchFamily="34" charset="-128"/>
              <a:cs typeface="Arial Unicode MS" pitchFamily="34" charset="-128"/>
            </a:endParaRPr>
          </a:p>
        </p:txBody>
      </p:sp>
      <p:sp>
        <p:nvSpPr>
          <p:cNvPr id="30" name="Rectangle 29"/>
          <p:cNvSpPr/>
          <p:nvPr/>
        </p:nvSpPr>
        <p:spPr bwMode="gray">
          <a:xfrm>
            <a:off x="3069710" y="1336205"/>
            <a:ext cx="6055240" cy="4047169"/>
          </a:xfrm>
          <a:prstGeom prst="rect">
            <a:avLst/>
          </a:prstGeom>
        </p:spPr>
        <p:txBody>
          <a:bodyPr wrap="square" lIns="91347" tIns="45674" rIns="91347" bIns="45674">
            <a:spAutoFit/>
          </a:bodyPr>
          <a:lstStyle/>
          <a:p>
            <a:r>
              <a:rPr lang="en-US" sz="1600" b="1" dirty="0">
                <a:solidFill>
                  <a:srgbClr val="000000"/>
                </a:solidFill>
              </a:rPr>
              <a:t>Business </a:t>
            </a:r>
            <a:r>
              <a:rPr lang="en-US" sz="1600" b="1" dirty="0" smtClean="0">
                <a:solidFill>
                  <a:srgbClr val="000000"/>
                </a:solidFill>
              </a:rPr>
              <a:t>Challenges</a:t>
            </a:r>
          </a:p>
          <a:p>
            <a:pPr marL="171450" indent="-171450">
              <a:buClr>
                <a:schemeClr val="accent1"/>
              </a:buClr>
              <a:buFont typeface="Wingdings" pitchFamily="2" charset="2"/>
              <a:buChar char="§"/>
            </a:pPr>
            <a:r>
              <a:rPr lang="en-US" sz="1200" dirty="0" smtClean="0"/>
              <a:t>Required </a:t>
            </a:r>
            <a:r>
              <a:rPr lang="en-US" sz="1200" dirty="0"/>
              <a:t>easy data access </a:t>
            </a:r>
            <a:r>
              <a:rPr lang="en-US" sz="1200" dirty="0" smtClean="0"/>
              <a:t>for </a:t>
            </a:r>
            <a:r>
              <a:rPr lang="en-US" sz="1200" dirty="0"/>
              <a:t>150 employees in departments </a:t>
            </a:r>
            <a:r>
              <a:rPr lang="en-US" sz="1200" dirty="0" smtClean="0"/>
              <a:t>ranging in </a:t>
            </a:r>
            <a:r>
              <a:rPr lang="en-US" sz="1200" dirty="0"/>
              <a:t>marketing, </a:t>
            </a:r>
            <a:r>
              <a:rPr lang="en-US" sz="1200" dirty="0" smtClean="0"/>
              <a:t>sales, technical </a:t>
            </a:r>
            <a:r>
              <a:rPr lang="en-US" sz="1200" dirty="0"/>
              <a:t>service, finance and content, </a:t>
            </a:r>
            <a:r>
              <a:rPr lang="en-US" sz="1200" dirty="0" smtClean="0"/>
              <a:t>to </a:t>
            </a:r>
            <a:r>
              <a:rPr lang="en-US" sz="1200" dirty="0"/>
              <a:t>run ad hoc queries and routine reports </a:t>
            </a:r>
            <a:r>
              <a:rPr lang="en-US" sz="1200" dirty="0" smtClean="0"/>
              <a:t>on subscribers</a:t>
            </a:r>
            <a:r>
              <a:rPr lang="en-US" sz="1200" dirty="0"/>
              <a:t>; sales, cost and profit analyses and more on a daily, weekly and monthly basis</a:t>
            </a:r>
            <a:r>
              <a:rPr lang="en-US" sz="1600" dirty="0"/>
              <a:t>.</a:t>
            </a:r>
            <a:endParaRPr lang="en-US" sz="1600" b="1" dirty="0">
              <a:solidFill>
                <a:srgbClr val="000000"/>
              </a:solidFill>
            </a:endParaRPr>
          </a:p>
          <a:p>
            <a:endParaRPr lang="en-US" sz="1600" b="1" dirty="0">
              <a:solidFill>
                <a:srgbClr val="000000"/>
              </a:solidFill>
            </a:endParaRPr>
          </a:p>
          <a:p>
            <a:r>
              <a:rPr lang="en-US" sz="1600" b="1" dirty="0" smtClean="0">
                <a:solidFill>
                  <a:srgbClr val="000000"/>
                </a:solidFill>
              </a:rPr>
              <a:t>Technical Challenges</a:t>
            </a:r>
          </a:p>
          <a:p>
            <a:pPr marL="171450" indent="-171450">
              <a:buClr>
                <a:schemeClr val="accent1"/>
              </a:buClr>
              <a:buFont typeface="Wingdings" pitchFamily="2" charset="2"/>
              <a:buChar char="§"/>
            </a:pPr>
            <a:r>
              <a:rPr lang="en-US" sz="1200" dirty="0" smtClean="0"/>
              <a:t>Required constant tuning and special indexing</a:t>
            </a:r>
          </a:p>
          <a:p>
            <a:pPr marL="171450" indent="-171450">
              <a:buClr>
                <a:schemeClr val="accent1"/>
              </a:buClr>
              <a:buFont typeface="Wingdings" pitchFamily="2" charset="2"/>
              <a:buChar char="§"/>
            </a:pPr>
            <a:r>
              <a:rPr lang="en-US" sz="1200" dirty="0"/>
              <a:t>C</a:t>
            </a:r>
            <a:r>
              <a:rPr lang="en-US" sz="1200" dirty="0" smtClean="0"/>
              <a:t>onsumed </a:t>
            </a:r>
            <a:r>
              <a:rPr lang="en-US" sz="1200" dirty="0"/>
              <a:t>an </a:t>
            </a:r>
            <a:r>
              <a:rPr lang="en-US" sz="1200" dirty="0" smtClean="0"/>
              <a:t>average of 8 hours </a:t>
            </a:r>
            <a:r>
              <a:rPr lang="en-US" sz="1200" dirty="0"/>
              <a:t>a day of IT time, constituting a significant drain on the IT department.</a:t>
            </a:r>
          </a:p>
          <a:p>
            <a:pPr>
              <a:buClr>
                <a:schemeClr val="accent1"/>
              </a:buClr>
            </a:pPr>
            <a:endParaRPr lang="en-US" sz="1600" b="1" dirty="0" smtClean="0">
              <a:solidFill>
                <a:srgbClr val="000000"/>
              </a:solidFill>
            </a:endParaRPr>
          </a:p>
          <a:p>
            <a:pPr marL="0" lvl="2">
              <a:spcBef>
                <a:spcPts val="600"/>
              </a:spcBef>
              <a:buClr>
                <a:srgbClr val="F0AB00"/>
              </a:buClr>
              <a:buSzPct val="100000"/>
              <a:buNone/>
            </a:pPr>
            <a:r>
              <a:rPr lang="en-US" sz="1600" b="1" dirty="0" smtClean="0">
                <a:solidFill>
                  <a:srgbClr val="000000"/>
                </a:solidFill>
              </a:rPr>
              <a:t>Benefit</a:t>
            </a:r>
          </a:p>
          <a:p>
            <a:pPr marL="171450" indent="-171450">
              <a:buClr>
                <a:schemeClr val="accent1"/>
              </a:buClr>
              <a:buFont typeface="Wingdings" pitchFamily="2" charset="2"/>
              <a:buChar char="§"/>
            </a:pPr>
            <a:r>
              <a:rPr lang="en-US" sz="1200" dirty="0" smtClean="0"/>
              <a:t>Query </a:t>
            </a:r>
            <a:r>
              <a:rPr lang="en-US" sz="1200" dirty="0"/>
              <a:t>response </a:t>
            </a:r>
            <a:r>
              <a:rPr lang="en-US" sz="1200" dirty="0" smtClean="0"/>
              <a:t>times 6x faster over previous Oracle DB (even </a:t>
            </a:r>
            <a:r>
              <a:rPr lang="en-US" sz="1200" dirty="0"/>
              <a:t>without </a:t>
            </a:r>
            <a:r>
              <a:rPr lang="en-US" sz="1200" dirty="0" smtClean="0"/>
              <a:t>tuning)</a:t>
            </a:r>
          </a:p>
          <a:p>
            <a:pPr marL="171450" indent="-171450">
              <a:buClr>
                <a:schemeClr val="accent1"/>
              </a:buClr>
              <a:buFont typeface="Wingdings" pitchFamily="2" charset="2"/>
              <a:buChar char="§"/>
            </a:pPr>
            <a:r>
              <a:rPr lang="en-US" sz="1200" dirty="0" smtClean="0"/>
              <a:t>Eliminates </a:t>
            </a:r>
            <a:r>
              <a:rPr lang="en-US" sz="1200" dirty="0"/>
              <a:t>the failure of </a:t>
            </a:r>
            <a:r>
              <a:rPr lang="en-US" sz="1200" dirty="0" smtClean="0"/>
              <a:t>some queries </a:t>
            </a:r>
            <a:r>
              <a:rPr lang="en-US" sz="1200" dirty="0"/>
              <a:t>to </a:t>
            </a:r>
            <a:r>
              <a:rPr lang="en-US" sz="1200" dirty="0" smtClean="0"/>
              <a:t>complete</a:t>
            </a:r>
          </a:p>
          <a:p>
            <a:pPr marL="171450" indent="-171450">
              <a:buClr>
                <a:schemeClr val="accent1"/>
              </a:buClr>
              <a:buFont typeface="Wingdings" pitchFamily="2" charset="2"/>
              <a:buChar char="§"/>
            </a:pPr>
            <a:r>
              <a:rPr lang="en-US" sz="1200" dirty="0" smtClean="0"/>
              <a:t>Enables </a:t>
            </a:r>
            <a:r>
              <a:rPr lang="en-US" sz="1200" dirty="0"/>
              <a:t>business users </a:t>
            </a:r>
            <a:r>
              <a:rPr lang="en-US" sz="1200" dirty="0" smtClean="0"/>
              <a:t>to generate </a:t>
            </a:r>
            <a:r>
              <a:rPr lang="en-US" sz="1200" dirty="0"/>
              <a:t>required reports </a:t>
            </a:r>
            <a:r>
              <a:rPr lang="en-US" sz="1200" dirty="0" smtClean="0"/>
              <a:t>on time</a:t>
            </a:r>
            <a:endParaRPr lang="en-US" sz="1200" dirty="0"/>
          </a:p>
          <a:p>
            <a:pPr marL="171450" indent="-171450">
              <a:buClr>
                <a:schemeClr val="accent1"/>
              </a:buClr>
              <a:buFont typeface="Wingdings" pitchFamily="2" charset="2"/>
              <a:buChar char="§"/>
            </a:pPr>
            <a:r>
              <a:rPr lang="en-US" sz="1200" dirty="0" smtClean="0"/>
              <a:t>Supports </a:t>
            </a:r>
            <a:r>
              <a:rPr lang="en-US" sz="1200" dirty="0"/>
              <a:t>rapid analysis </a:t>
            </a:r>
            <a:r>
              <a:rPr lang="en-US" sz="1200" dirty="0" smtClean="0"/>
              <a:t>and business </a:t>
            </a:r>
            <a:r>
              <a:rPr lang="en-US" sz="1200" dirty="0"/>
              <a:t>decisions required </a:t>
            </a:r>
            <a:r>
              <a:rPr lang="en-US" sz="1200" dirty="0" smtClean="0"/>
              <a:t>to retain </a:t>
            </a:r>
            <a:r>
              <a:rPr lang="en-US" sz="1200" dirty="0"/>
              <a:t>its competitive </a:t>
            </a:r>
            <a:r>
              <a:rPr lang="en-US" sz="1200" dirty="0" smtClean="0"/>
              <a:t>edge</a:t>
            </a:r>
          </a:p>
          <a:p>
            <a:pPr marL="171450" indent="-171450">
              <a:buClr>
                <a:schemeClr val="accent1"/>
              </a:buClr>
              <a:buFont typeface="Wingdings" pitchFamily="2" charset="2"/>
              <a:buChar char="§"/>
            </a:pPr>
            <a:r>
              <a:rPr lang="en-US" sz="1200" dirty="0" smtClean="0"/>
              <a:t>Reduces </a:t>
            </a:r>
            <a:r>
              <a:rPr lang="en-US" sz="1200" dirty="0"/>
              <a:t>daily </a:t>
            </a:r>
            <a:r>
              <a:rPr lang="en-US" sz="1200" dirty="0" smtClean="0"/>
              <a:t>database maintenance </a:t>
            </a:r>
            <a:r>
              <a:rPr lang="en-US" sz="1200" dirty="0"/>
              <a:t>by </a:t>
            </a:r>
            <a:r>
              <a:rPr lang="en-US" sz="1200" dirty="0" smtClean="0"/>
              <a:t>75%</a:t>
            </a:r>
          </a:p>
          <a:p>
            <a:pPr marL="171450" indent="-171450">
              <a:buClr>
                <a:schemeClr val="accent1"/>
              </a:buClr>
              <a:buFont typeface="Wingdings" pitchFamily="2" charset="2"/>
              <a:buChar char="§"/>
            </a:pPr>
            <a:r>
              <a:rPr lang="en-US" sz="1200" dirty="0" smtClean="0"/>
              <a:t>Cuts </a:t>
            </a:r>
            <a:r>
              <a:rPr lang="en-US" sz="1200" dirty="0"/>
              <a:t>hardware </a:t>
            </a:r>
            <a:r>
              <a:rPr lang="en-US" sz="1200" dirty="0" smtClean="0"/>
              <a:t>requirements dramatically</a:t>
            </a:r>
            <a:endParaRPr lang="en-US" sz="1200" dirty="0" smtClean="0">
              <a:solidFill>
                <a:srgbClr val="000000"/>
              </a:solidFill>
            </a:endParaRPr>
          </a:p>
        </p:txBody>
      </p:sp>
      <p:grpSp>
        <p:nvGrpSpPr>
          <p:cNvPr id="3" name="Group 37"/>
          <p:cNvGrpSpPr/>
          <p:nvPr/>
        </p:nvGrpSpPr>
        <p:grpSpPr>
          <a:xfrm>
            <a:off x="152400" y="5486400"/>
            <a:ext cx="8475494" cy="182851"/>
            <a:chOff x="324000" y="5052126"/>
            <a:chExt cx="8475494" cy="182893"/>
          </a:xfrm>
        </p:grpSpPr>
        <p:sp>
          <p:nvSpPr>
            <p:cNvPr id="39" name="Rectangle 38"/>
            <p:cNvSpPr/>
            <p:nvPr/>
          </p:nvSpPr>
          <p:spPr bwMode="gray">
            <a:xfrm>
              <a:off x="324000" y="5052126"/>
              <a:ext cx="182893" cy="182893"/>
            </a:xfrm>
            <a:prstGeom prst="rect">
              <a:avLst/>
            </a:prstGeom>
            <a:solidFill>
              <a:schemeClr val="accent1"/>
            </a:solidFill>
            <a:ln w="6350" algn="ctr">
              <a:noFill/>
              <a:miter lim="800000"/>
              <a:headEnd/>
              <a:tailEnd/>
            </a:ln>
          </p:spPr>
          <p:txBody>
            <a:bodyPr lIns="0" tIns="118872" rIns="0" bIns="0" rtlCol="0" anchor="ctr" anchorCtr="0"/>
            <a:lstStyle/>
            <a:p>
              <a:pPr algn="ctr" fontAlgn="base">
                <a:spcBef>
                  <a:spcPct val="50000"/>
                </a:spcBef>
                <a:spcAft>
                  <a:spcPct val="0"/>
                </a:spcAft>
                <a:buClr>
                  <a:srgbClr val="F0AB00"/>
                </a:buClr>
                <a:buSzPct val="80000"/>
              </a:pPr>
              <a:r>
                <a:rPr lang="en-US" sz="2000" b="1" kern="0" dirty="0">
                  <a:solidFill>
                    <a:srgbClr val="000000"/>
                  </a:solidFill>
                  <a:ea typeface="Arial Unicode MS" pitchFamily="34" charset="-128"/>
                  <a:cs typeface="Arial Unicode MS" pitchFamily="34" charset="-128"/>
                </a:rPr>
                <a:t>“</a:t>
              </a:r>
            </a:p>
          </p:txBody>
        </p:sp>
        <p:cxnSp>
          <p:nvCxnSpPr>
            <p:cNvPr id="40" name="Straight Connector 39"/>
            <p:cNvCxnSpPr/>
            <p:nvPr/>
          </p:nvCxnSpPr>
          <p:spPr>
            <a:xfrm>
              <a:off x="844214" y="5220843"/>
              <a:ext cx="795528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gray">
            <a:xfrm>
              <a:off x="560388" y="5052126"/>
              <a:ext cx="182892" cy="182893"/>
            </a:xfrm>
            <a:prstGeom prst="rect">
              <a:avLst/>
            </a:prstGeom>
            <a:solidFill>
              <a:schemeClr val="accent1"/>
            </a:solidFill>
            <a:ln w="6350" algn="ctr">
              <a:noFill/>
              <a:miter lim="800000"/>
              <a:headEnd/>
              <a:tailEnd/>
            </a:ln>
          </p:spPr>
          <p:txBody>
            <a:bodyPr lIns="0" tIns="118872" rIns="0" bIns="0" rtlCol="0" anchor="ctr" anchorCtr="0"/>
            <a:lstStyle/>
            <a:p>
              <a:pPr algn="ctr" fontAlgn="base">
                <a:spcBef>
                  <a:spcPct val="50000"/>
                </a:spcBef>
                <a:spcAft>
                  <a:spcPct val="0"/>
                </a:spcAft>
                <a:buClr>
                  <a:srgbClr val="F0AB00"/>
                </a:buClr>
                <a:buSzPct val="80000"/>
              </a:pPr>
              <a:r>
                <a:rPr lang="en-US" sz="2000" b="1" kern="0" dirty="0">
                  <a:solidFill>
                    <a:srgbClr val="000000"/>
                  </a:solidFill>
                  <a:ea typeface="Arial Unicode MS" pitchFamily="34" charset="-128"/>
                  <a:cs typeface="Arial Unicode MS" pitchFamily="34" charset="-128"/>
                </a:rPr>
                <a:t>”</a:t>
              </a:r>
            </a:p>
          </p:txBody>
        </p:sp>
      </p:grpSp>
      <p:cxnSp>
        <p:nvCxnSpPr>
          <p:cNvPr id="5" name="Straight Connector 4"/>
          <p:cNvCxnSpPr/>
          <p:nvPr/>
        </p:nvCxnSpPr>
        <p:spPr>
          <a:xfrm>
            <a:off x="2987414" y="1388499"/>
            <a:ext cx="0" cy="416362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034" name="Picture 10" descr="Logo Landesbank Berlin">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4950"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ogo Landesbank Berlin">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7350" y="84137"/>
            <a:ext cx="9525" cy="952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152400" y="1586653"/>
            <a:ext cx="2917310" cy="1346349"/>
            <a:chOff x="152849" y="1511628"/>
            <a:chExt cx="3054021" cy="1421374"/>
          </a:xfrm>
        </p:grpSpPr>
        <p:sp>
          <p:nvSpPr>
            <p:cNvPr id="33" name="TextBox 32"/>
            <p:cNvSpPr txBox="1"/>
            <p:nvPr/>
          </p:nvSpPr>
          <p:spPr>
            <a:xfrm>
              <a:off x="1072142" y="1701896"/>
              <a:ext cx="2134728" cy="1231106"/>
            </a:xfrm>
            <a:prstGeom prst="rect">
              <a:avLst/>
            </a:prstGeom>
            <a:noFill/>
          </p:spPr>
          <p:txBody>
            <a:bodyPr wrap="square" rtlCol="0">
              <a:spAutoFit/>
            </a:bodyPr>
            <a:lstStyle/>
            <a:p>
              <a:pPr marL="0" lvl="1" algn="ctr">
                <a:buNone/>
              </a:pPr>
              <a:r>
                <a:rPr lang="en-US" sz="2400" b="1" dirty="0" smtClean="0">
                  <a:latin typeface="Trebuchet MS" pitchFamily="34" charset="0"/>
                </a:rPr>
                <a:t>6x Faster </a:t>
              </a:r>
              <a:br>
                <a:rPr lang="en-US" sz="2400" b="1" dirty="0" smtClean="0">
                  <a:latin typeface="Trebuchet MS" pitchFamily="34" charset="0"/>
                </a:rPr>
              </a:br>
              <a:r>
                <a:rPr lang="en-US" sz="1600" b="1" dirty="0" smtClean="0">
                  <a:latin typeface="Trebuchet MS" pitchFamily="34" charset="0"/>
                </a:rPr>
                <a:t>than previous database </a:t>
              </a:r>
              <a:r>
                <a:rPr lang="en-US" b="1" dirty="0">
                  <a:latin typeface="Trebuchet MS" pitchFamily="34" charset="0"/>
                </a:rPr>
                <a:t>(</a:t>
              </a:r>
              <a:r>
                <a:rPr lang="en-US" b="1" dirty="0" smtClean="0">
                  <a:latin typeface="Trebuchet MS" pitchFamily="34" charset="0"/>
                </a:rPr>
                <a:t>Oracle)</a:t>
              </a:r>
              <a:r>
                <a:rPr lang="en-US" sz="2400" b="1" dirty="0" smtClean="0">
                  <a:latin typeface="Trebuchet MS" pitchFamily="34" charset="0"/>
                </a:rPr>
                <a:t/>
              </a:r>
              <a:br>
                <a:rPr lang="en-US" sz="2400" b="1" dirty="0" smtClean="0">
                  <a:latin typeface="Trebuchet MS" pitchFamily="34" charset="0"/>
                </a:rPr>
              </a:br>
              <a:r>
                <a:rPr lang="en-US" sz="1600" i="1" dirty="0" smtClean="0">
                  <a:latin typeface="Trebuchet MS" pitchFamily="34" charset="0"/>
                </a:rPr>
                <a:t>with NO tuning</a:t>
              </a:r>
              <a:endParaRPr lang="en-US" sz="1600" i="1" dirty="0">
                <a:latin typeface="Trebuchet MS" pitchFamily="34" charset="0"/>
              </a:endParaRPr>
            </a:p>
          </p:txBody>
        </p:sp>
        <p:pic>
          <p:nvPicPr>
            <p:cNvPr id="31" name="Picture 4" descr="\\psf\Host\Users\eric\Graphic Tank\Misc Icons v1b-62.png"/>
            <p:cNvPicPr>
              <a:picLocks noChangeAspect="1" noChangeArrowheads="1"/>
            </p:cNvPicPr>
            <p:nvPr/>
          </p:nvPicPr>
          <p:blipFill>
            <a:blip r:embed="rId5" cstate="print">
              <a:biLevel thresh="75000"/>
              <a:extLst>
                <a:ext uri="{BEBA8EAE-BF5A-486C-A8C5-ECC9F3942E4B}">
                  <a14:imgProps xmlns:a14="http://schemas.microsoft.com/office/drawing/2010/main">
                    <a14:imgLayer r:embed="rId6">
                      <a14:imgEffect>
                        <a14:saturation sat="0"/>
                      </a14:imgEffect>
                    </a14:imgLayer>
                  </a14:imgProps>
                </a:ext>
              </a:extLst>
            </a:blip>
            <a:srcRect/>
            <a:stretch>
              <a:fillRect/>
            </a:stretch>
          </p:blipFill>
          <p:spPr bwMode="gray">
            <a:xfrm>
              <a:off x="152849" y="1511628"/>
              <a:ext cx="1093152" cy="1368676"/>
            </a:xfrm>
            <a:prstGeom prst="rect">
              <a:avLst/>
            </a:prstGeom>
            <a:noFill/>
          </p:spPr>
        </p:pic>
      </p:grpSp>
      <p:sp>
        <p:nvSpPr>
          <p:cNvPr id="36" name="TextBox 35"/>
          <p:cNvSpPr txBox="1"/>
          <p:nvPr/>
        </p:nvSpPr>
        <p:spPr>
          <a:xfrm>
            <a:off x="1023028" y="3867912"/>
            <a:ext cx="2046681" cy="1235035"/>
          </a:xfrm>
          <a:prstGeom prst="rect">
            <a:avLst/>
          </a:prstGeom>
          <a:noFill/>
        </p:spPr>
        <p:txBody>
          <a:bodyPr wrap="square" rtlCol="0">
            <a:spAutoFit/>
          </a:bodyPr>
          <a:lstStyle/>
          <a:p>
            <a:pPr algn="ctr"/>
            <a:r>
              <a:rPr lang="en-US" sz="2400" b="1" dirty="0" smtClean="0">
                <a:latin typeface="Trebuchet MS" pitchFamily="34" charset="0"/>
              </a:rPr>
              <a:t>75% Reduction </a:t>
            </a:r>
          </a:p>
          <a:p>
            <a:pPr algn="ctr"/>
            <a:r>
              <a:rPr lang="en-US" sz="1600" dirty="0" smtClean="0">
                <a:latin typeface="Trebuchet MS" pitchFamily="34" charset="0"/>
              </a:rPr>
              <a:t>in daily database maintenance</a:t>
            </a:r>
            <a:endParaRPr lang="en-US" sz="1400" dirty="0">
              <a:latin typeface="Trebuchet MS" pitchFamily="34" charset="0"/>
            </a:endParaRPr>
          </a:p>
        </p:txBody>
      </p:sp>
      <p:pic>
        <p:nvPicPr>
          <p:cNvPr id="1028" name="Picture 4" descr="Logo">
            <a:hlinkClick r:id="rId7" tooltip="Digi"/>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00" y="-17413288"/>
            <a:ext cx="161925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7968" y="4252112"/>
            <a:ext cx="1089292" cy="629194"/>
          </a:xfrm>
          <a:prstGeom prst="rect">
            <a:avLst/>
          </a:prstGeom>
        </p:spPr>
      </p:pic>
    </p:spTree>
    <p:extLst>
      <p:ext uri="{BB962C8B-B14F-4D97-AF65-F5344CB8AC3E}">
        <p14:creationId xmlns:p14="http://schemas.microsoft.com/office/powerpoint/2010/main" val="17605825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smtClean="0"/>
              <a:t>With SAP Your </a:t>
            </a:r>
            <a:r>
              <a:rPr lang="en-US" dirty="0"/>
              <a:t>N</a:t>
            </a:r>
            <a:r>
              <a:rPr lang="en-US" dirty="0" smtClean="0"/>
              <a:t>ew </a:t>
            </a:r>
            <a:r>
              <a:rPr lang="en-US" dirty="0"/>
              <a:t>P</a:t>
            </a:r>
            <a:r>
              <a:rPr lang="en-US" dirty="0" smtClean="0"/>
              <a:t>ossibilities </a:t>
            </a:r>
            <a:r>
              <a:rPr lang="en-US" dirty="0"/>
              <a:t>A</a:t>
            </a:r>
            <a:r>
              <a:rPr lang="en-US" dirty="0" smtClean="0"/>
              <a:t>re </a:t>
            </a:r>
            <a:r>
              <a:rPr lang="en-US" dirty="0"/>
              <a:t>E</a:t>
            </a:r>
            <a:r>
              <a:rPr lang="en-US" dirty="0" smtClean="0"/>
              <a:t>ndless…</a:t>
            </a:r>
            <a:endParaRPr lang="en-US" dirty="0"/>
          </a:p>
        </p:txBody>
      </p:sp>
      <p:sp>
        <p:nvSpPr>
          <p:cNvPr id="21" name="Text Placeholder 27"/>
          <p:cNvSpPr txBox="1">
            <a:spLocks/>
          </p:cNvSpPr>
          <p:nvPr/>
        </p:nvSpPr>
        <p:spPr bwMode="gray">
          <a:xfrm>
            <a:off x="1199849" y="1716548"/>
            <a:ext cx="3175300" cy="674985"/>
          </a:xfrm>
          <a:prstGeom prst="rect">
            <a:avLst/>
          </a:prstGeom>
        </p:spPr>
        <p:txBody>
          <a:bodyPr/>
          <a:lstStyle/>
          <a:p>
            <a:pPr>
              <a:spcBef>
                <a:spcPts val="1620"/>
              </a:spcBef>
              <a:buClr>
                <a:schemeClr val="accent1"/>
              </a:buClr>
              <a:buSzPct val="80000"/>
              <a:defRPr/>
            </a:pPr>
            <a:r>
              <a:rPr lang="en-US" sz="1600" b="1" dirty="0" smtClean="0">
                <a:latin typeface="+mn-lt"/>
              </a:rPr>
              <a:t>Instantly predict market trends and customer needs</a:t>
            </a:r>
            <a:endParaRPr lang="en-US" sz="1600" b="1" dirty="0">
              <a:latin typeface="+mn-lt"/>
            </a:endParaRPr>
          </a:p>
        </p:txBody>
      </p:sp>
      <p:sp>
        <p:nvSpPr>
          <p:cNvPr id="22" name="Text Placeholder 31"/>
          <p:cNvSpPr txBox="1">
            <a:spLocks/>
          </p:cNvSpPr>
          <p:nvPr/>
        </p:nvSpPr>
        <p:spPr>
          <a:xfrm>
            <a:off x="1199849" y="2720107"/>
            <a:ext cx="3175300" cy="874121"/>
          </a:xfrm>
          <a:prstGeom prst="rect">
            <a:avLst/>
          </a:prstGeom>
        </p:spPr>
        <p:txBody>
          <a:bodyPr/>
          <a:lstStyle/>
          <a:p>
            <a:pPr marL="0" marR="0" lvl="0" indent="0" algn="l" defTabSz="914400" rtl="0" eaLnBrk="1" fontAlgn="auto" latinLnBrk="0" hangingPunct="1">
              <a:lnSpc>
                <a:spcPct val="100000"/>
              </a:lnSpc>
              <a:spcBef>
                <a:spcPts val="1620"/>
              </a:spcBef>
              <a:spcAft>
                <a:spcPts val="0"/>
              </a:spcAft>
              <a:buClr>
                <a:schemeClr val="accent1"/>
              </a:buClr>
              <a:buSzPct val="80000"/>
              <a:buFontTx/>
              <a:buNone/>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Predict how market price volatility will impact your production plans</a:t>
            </a:r>
            <a:endParaRPr kumimoji="0" lang="en-US"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3" name="Text Placeholder 33"/>
          <p:cNvSpPr txBox="1">
            <a:spLocks/>
          </p:cNvSpPr>
          <p:nvPr/>
        </p:nvSpPr>
        <p:spPr>
          <a:xfrm>
            <a:off x="1199849" y="3883889"/>
            <a:ext cx="3175300" cy="894019"/>
          </a:xfrm>
          <a:prstGeom prst="rect">
            <a:avLst/>
          </a:prstGeom>
        </p:spPr>
        <p:txBody>
          <a:bodyPr/>
          <a:lstStyle/>
          <a:p>
            <a:pPr marL="0" marR="0" lvl="0" indent="0" algn="l" defTabSz="914400" rtl="0" eaLnBrk="1" fontAlgn="auto" latinLnBrk="0" hangingPunct="1">
              <a:lnSpc>
                <a:spcPct val="100000"/>
              </a:lnSpc>
              <a:spcBef>
                <a:spcPts val="1620"/>
              </a:spcBef>
              <a:spcAft>
                <a:spcPts val="0"/>
              </a:spcAft>
              <a:buClr>
                <a:schemeClr val="accent1"/>
              </a:buClr>
              <a:buSzPct val="80000"/>
              <a:buFontTx/>
              <a:buNone/>
              <a:tabLst/>
              <a:defRPr/>
            </a:pPr>
            <a:r>
              <a:rPr kumimoji="0" lang="en-US" sz="1600" b="1" i="0" u="none" strike="noStrike" kern="1200" cap="none" spc="0" normalizeH="0" baseline="0" noProof="0" smtClean="0">
                <a:ln>
                  <a:noFill/>
                </a:ln>
                <a:solidFill>
                  <a:schemeClr val="tx1"/>
                </a:solidFill>
                <a:effectLst/>
                <a:uLnTx/>
                <a:uFillTx/>
                <a:latin typeface="+mn-lt"/>
                <a:ea typeface="+mn-ea"/>
                <a:cs typeface="+mn-cs"/>
              </a:rPr>
              <a:t>See changes in demand or supply across your entire Supply Chain immediately</a:t>
            </a:r>
            <a:endParaRPr kumimoji="0" lang="en-US"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4" name="Text Placeholder 37"/>
          <p:cNvSpPr txBox="1">
            <a:spLocks/>
          </p:cNvSpPr>
          <p:nvPr/>
        </p:nvSpPr>
        <p:spPr>
          <a:xfrm>
            <a:off x="1199849" y="5130798"/>
            <a:ext cx="3175300" cy="849805"/>
          </a:xfrm>
          <a:prstGeom prst="rect">
            <a:avLst/>
          </a:prstGeom>
        </p:spPr>
        <p:txBody>
          <a:bodyPr/>
          <a:lstStyle/>
          <a:p>
            <a:pPr marL="0" marR="0" lvl="0" indent="0" algn="l" defTabSz="914400" rtl="0" eaLnBrk="1" fontAlgn="auto" latinLnBrk="0" hangingPunct="1">
              <a:lnSpc>
                <a:spcPct val="100000"/>
              </a:lnSpc>
              <a:spcBef>
                <a:spcPts val="1620"/>
              </a:spcBef>
              <a:spcAft>
                <a:spcPts val="0"/>
              </a:spcAft>
              <a:buClr>
                <a:schemeClr val="accent1"/>
              </a:buClr>
              <a:buSzPct val="80000"/>
              <a:buFontTx/>
              <a:buNone/>
              <a:tabLst/>
              <a:defRPr/>
            </a:pPr>
            <a:r>
              <a:rPr kumimoji="0" lang="en-US" sz="1600" b="1" i="0" u="none" strike="noStrike" kern="1200" cap="none" spc="0" normalizeH="0" baseline="0" noProof="0" smtClean="0">
                <a:ln>
                  <a:noFill/>
                </a:ln>
                <a:solidFill>
                  <a:schemeClr val="tx1"/>
                </a:solidFill>
                <a:effectLst/>
                <a:uLnTx/>
                <a:uFillTx/>
                <a:latin typeface="+mn-lt"/>
                <a:ea typeface="+mn-ea"/>
                <a:cs typeface="+mn-cs"/>
              </a:rPr>
              <a:t>Monitor and analyze all deviations and quality issues in your production process</a:t>
            </a:r>
            <a:endParaRPr kumimoji="0" lang="en-US"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5" name="Text Placeholder 40"/>
          <p:cNvSpPr txBox="1">
            <a:spLocks/>
          </p:cNvSpPr>
          <p:nvPr/>
        </p:nvSpPr>
        <p:spPr>
          <a:xfrm>
            <a:off x="5628594" y="1699615"/>
            <a:ext cx="3175300" cy="674985"/>
          </a:xfrm>
          <a:prstGeom prst="rect">
            <a:avLst/>
          </a:prstGeom>
        </p:spPr>
        <p:txBody>
          <a:bodyPr/>
          <a:lstStyle/>
          <a:p>
            <a:pPr marL="0" marR="0" lvl="0" indent="0" algn="l" defTabSz="914400" rtl="0" eaLnBrk="1" fontAlgn="auto" latinLnBrk="0" hangingPunct="1">
              <a:lnSpc>
                <a:spcPct val="100000"/>
              </a:lnSpc>
              <a:spcBef>
                <a:spcPts val="1620"/>
              </a:spcBef>
              <a:spcAft>
                <a:spcPts val="0"/>
              </a:spcAft>
              <a:buClr>
                <a:schemeClr val="accent1"/>
              </a:buClr>
              <a:buSzPct val="80000"/>
              <a:buFontTx/>
              <a:buNone/>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Provide exactly the right offers and service levels to every customer</a:t>
            </a:r>
            <a:endParaRPr kumimoji="0" lang="en-US"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6" name="Text Placeholder 46"/>
          <p:cNvSpPr txBox="1">
            <a:spLocks/>
          </p:cNvSpPr>
          <p:nvPr/>
        </p:nvSpPr>
        <p:spPr>
          <a:xfrm>
            <a:off x="5628594" y="2703174"/>
            <a:ext cx="3175300" cy="874121"/>
          </a:xfrm>
          <a:prstGeom prst="rect">
            <a:avLst/>
          </a:prstGeom>
        </p:spPr>
        <p:txBody>
          <a:bodyPr/>
          <a:lstStyle/>
          <a:p>
            <a:pPr marL="0" marR="0" lvl="0" indent="0" algn="l" defTabSz="914400" rtl="0" eaLnBrk="1" fontAlgn="auto" latinLnBrk="0" hangingPunct="1">
              <a:lnSpc>
                <a:spcPct val="100000"/>
              </a:lnSpc>
              <a:spcBef>
                <a:spcPts val="1620"/>
              </a:spcBef>
              <a:spcAft>
                <a:spcPts val="0"/>
              </a:spcAft>
              <a:buClr>
                <a:schemeClr val="accent1"/>
              </a:buClr>
              <a:buSzPct val="80000"/>
              <a:buFontTx/>
              <a:buNone/>
              <a:tabLst/>
              <a:defRPr/>
            </a:pPr>
            <a:r>
              <a:rPr kumimoji="0" lang="en-US" sz="1600" b="1" i="0" u="none" strike="noStrike" kern="1200" cap="none" spc="0" normalizeH="0" baseline="0" noProof="0" smtClean="0">
                <a:ln>
                  <a:noFill/>
                </a:ln>
                <a:solidFill>
                  <a:schemeClr val="tx1"/>
                </a:solidFill>
                <a:effectLst/>
                <a:uLnTx/>
                <a:uFillTx/>
                <a:latin typeface="+mn-lt"/>
                <a:ea typeface="+mn-ea"/>
                <a:cs typeface="+mn-cs"/>
              </a:rPr>
              <a:t>Have a continuously-updated window onto future sales, showing changes in real time</a:t>
            </a:r>
            <a:endParaRPr kumimoji="0" lang="en-US"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7" name="Text Placeholder 48"/>
          <p:cNvSpPr txBox="1">
            <a:spLocks/>
          </p:cNvSpPr>
          <p:nvPr/>
        </p:nvSpPr>
        <p:spPr>
          <a:xfrm>
            <a:off x="5628594" y="3866956"/>
            <a:ext cx="3175300" cy="894019"/>
          </a:xfrm>
          <a:prstGeom prst="rect">
            <a:avLst/>
          </a:prstGeom>
        </p:spPr>
        <p:txBody>
          <a:bodyPr/>
          <a:lstStyle/>
          <a:p>
            <a:pPr marL="0" marR="0" lvl="0" indent="0" algn="l" defTabSz="914400" rtl="0" eaLnBrk="1" fontAlgn="auto" latinLnBrk="0" hangingPunct="1">
              <a:lnSpc>
                <a:spcPct val="100000"/>
              </a:lnSpc>
              <a:spcBef>
                <a:spcPts val="1620"/>
              </a:spcBef>
              <a:spcAft>
                <a:spcPts val="0"/>
              </a:spcAft>
              <a:buClr>
                <a:schemeClr val="accent1"/>
              </a:buClr>
              <a:buSzPct val="80000"/>
              <a:buFontTx/>
              <a:buNone/>
              <a:tabLst/>
              <a:defRPr/>
            </a:pPr>
            <a:r>
              <a:rPr kumimoji="0" lang="en-US" sz="1600" b="1" i="0" u="none" strike="noStrike" kern="1200" cap="none" spc="0" normalizeH="0" baseline="0" noProof="0" smtClean="0">
                <a:ln>
                  <a:noFill/>
                </a:ln>
                <a:solidFill>
                  <a:schemeClr val="tx1"/>
                </a:solidFill>
                <a:effectLst/>
                <a:uLnTx/>
                <a:uFillTx/>
                <a:latin typeface="+mn-lt"/>
                <a:ea typeface="+mn-ea"/>
                <a:cs typeface="+mn-cs"/>
              </a:rPr>
              <a:t>Understand what your customers and potential customers are saying about you, right now</a:t>
            </a:r>
            <a:endParaRPr kumimoji="0" lang="en-US"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8" name="Text Placeholder 50"/>
          <p:cNvSpPr txBox="1">
            <a:spLocks/>
          </p:cNvSpPr>
          <p:nvPr/>
        </p:nvSpPr>
        <p:spPr>
          <a:xfrm>
            <a:off x="5628594" y="5113865"/>
            <a:ext cx="3175300" cy="849805"/>
          </a:xfrm>
          <a:prstGeom prst="rect">
            <a:avLst/>
          </a:prstGeom>
        </p:spPr>
        <p:txBody>
          <a:bodyPr/>
          <a:lstStyle/>
          <a:p>
            <a:pPr marL="0" marR="0" lvl="0" indent="0" algn="l" defTabSz="914400" rtl="0" eaLnBrk="1" fontAlgn="auto" latinLnBrk="0" hangingPunct="1">
              <a:lnSpc>
                <a:spcPct val="100000"/>
              </a:lnSpc>
              <a:spcBef>
                <a:spcPts val="1620"/>
              </a:spcBef>
              <a:spcAft>
                <a:spcPts val="0"/>
              </a:spcAft>
              <a:buClr>
                <a:schemeClr val="accent1"/>
              </a:buClr>
              <a:buSzPct val="80000"/>
              <a:buFontTx/>
              <a:buNone/>
              <a:tabLst/>
              <a:defRPr/>
            </a:pPr>
            <a:r>
              <a:rPr kumimoji="0" lang="en-US" sz="1600" b="1" i="0" u="none" strike="noStrike" kern="1200" cap="none" spc="0" normalizeH="0" baseline="0" noProof="0" smtClean="0">
                <a:ln>
                  <a:noFill/>
                </a:ln>
                <a:solidFill>
                  <a:srgbClr val="000000"/>
                </a:solidFill>
                <a:effectLst/>
                <a:uLnTx/>
                <a:uFillTx/>
                <a:latin typeface="+mn-lt"/>
                <a:ea typeface="+mn-ea"/>
                <a:cs typeface="+mn-cs"/>
              </a:rPr>
              <a:t>Predict cash flows to manage collections, risk and short-term borrowing in real time</a:t>
            </a:r>
            <a:endParaRPr kumimoji="0" lang="en-US" sz="1600" b="1" i="0" u="none" strike="noStrike" kern="1200" cap="none" spc="0" normalizeH="0" baseline="0" noProof="0" dirty="0">
              <a:ln>
                <a:noFill/>
              </a:ln>
              <a:solidFill>
                <a:schemeClr val="tx1"/>
              </a:solidFill>
              <a:effectLst/>
              <a:uLnTx/>
              <a:uFillTx/>
              <a:latin typeface="+mn-lt"/>
              <a:ea typeface="+mn-ea"/>
              <a:cs typeface="+mn-cs"/>
            </a:endParaRPr>
          </a:p>
        </p:txBody>
      </p:sp>
      <p:pic>
        <p:nvPicPr>
          <p:cNvPr id="29" name="Picture 4" descr="\\psf\Host\Users\eric\Graphic Tank\Run Better Icons_COLLABORATE Color.png"/>
          <p:cNvPicPr>
            <a:picLocks noChangeAspect="1" noChangeArrowheads="1"/>
          </p:cNvPicPr>
          <p:nvPr/>
        </p:nvPicPr>
        <p:blipFill>
          <a:blip r:embed="rId2" cstate="email">
            <a:extLst>
              <a:ext uri="{28A0092B-C50C-407E-A947-70E740481C1C}">
                <a14:useLocalDpi xmlns:a14="http://schemas.microsoft.com/office/drawing/2010/main"/>
              </a:ext>
            </a:extLst>
          </a:blip>
          <a:srcRect l="1620" r="1620"/>
          <a:stretch>
            <a:fillRect/>
          </a:stretch>
        </p:blipFill>
        <p:spPr bwMode="auto">
          <a:xfrm>
            <a:off x="352424" y="4001325"/>
            <a:ext cx="663732" cy="685800"/>
          </a:xfrm>
          <a:prstGeom prst="rect">
            <a:avLst/>
          </a:prstGeom>
          <a:noFill/>
        </p:spPr>
      </p:pic>
      <p:pic>
        <p:nvPicPr>
          <p:cNvPr id="30" name="Picture 3" descr="\\psf\Host\Users\eric\Graphic Tank\Run Better Icons_DECIDE Color.png"/>
          <p:cNvPicPr>
            <a:picLocks noChangeAspect="1" noChangeArrowheads="1"/>
          </p:cNvPicPr>
          <p:nvPr/>
        </p:nvPicPr>
        <p:blipFill>
          <a:blip r:embed="rId3" cstate="email">
            <a:extLst>
              <a:ext uri="{28A0092B-C50C-407E-A947-70E740481C1C}">
                <a14:useLocalDpi xmlns:a14="http://schemas.microsoft.com/office/drawing/2010/main"/>
              </a:ext>
            </a:extLst>
          </a:blip>
          <a:srcRect l="1620" r="1620"/>
          <a:stretch>
            <a:fillRect/>
          </a:stretch>
        </p:blipFill>
        <p:spPr bwMode="auto">
          <a:xfrm>
            <a:off x="352424" y="1614950"/>
            <a:ext cx="663732" cy="685800"/>
          </a:xfrm>
          <a:prstGeom prst="rect">
            <a:avLst/>
          </a:prstGeom>
          <a:noFill/>
        </p:spPr>
      </p:pic>
      <p:pic>
        <p:nvPicPr>
          <p:cNvPr id="31" name="Picture 2" descr="\\psf\Host\Users\eric\Graphic Tank\Run Better Icons_Operate Color.png"/>
          <p:cNvPicPr>
            <a:picLocks noChangeAspect="1" noChangeArrowheads="1"/>
          </p:cNvPicPr>
          <p:nvPr/>
        </p:nvPicPr>
        <p:blipFill>
          <a:blip r:embed="rId4" cstate="email">
            <a:extLst>
              <a:ext uri="{28A0092B-C50C-407E-A947-70E740481C1C}">
                <a14:useLocalDpi xmlns:a14="http://schemas.microsoft.com/office/drawing/2010/main"/>
              </a:ext>
            </a:extLst>
          </a:blip>
          <a:srcRect l="1620" r="1620"/>
          <a:stretch>
            <a:fillRect/>
          </a:stretch>
        </p:blipFill>
        <p:spPr bwMode="auto">
          <a:xfrm>
            <a:off x="352424" y="5204020"/>
            <a:ext cx="663732" cy="685800"/>
          </a:xfrm>
          <a:prstGeom prst="rect">
            <a:avLst/>
          </a:prstGeom>
          <a:noFill/>
        </p:spPr>
      </p:pic>
      <p:pic>
        <p:nvPicPr>
          <p:cNvPr id="32" name="Picture 5" descr="\\psf\Host\Users\eric\Graphic Tank\Run Better Icons_ADAPT Color .png"/>
          <p:cNvPicPr>
            <a:picLocks noChangeAspect="1" noChangeArrowheads="1"/>
          </p:cNvPicPr>
          <p:nvPr/>
        </p:nvPicPr>
        <p:blipFill>
          <a:blip r:embed="rId5" cstate="email">
            <a:extLst>
              <a:ext uri="{28A0092B-C50C-407E-A947-70E740481C1C}">
                <a14:useLocalDpi xmlns:a14="http://schemas.microsoft.com/office/drawing/2010/main"/>
              </a:ext>
            </a:extLst>
          </a:blip>
          <a:srcRect l="1620" r="1620"/>
          <a:stretch>
            <a:fillRect/>
          </a:stretch>
        </p:blipFill>
        <p:spPr bwMode="auto">
          <a:xfrm>
            <a:off x="352424" y="2804489"/>
            <a:ext cx="663732" cy="685800"/>
          </a:xfrm>
          <a:prstGeom prst="rect">
            <a:avLst/>
          </a:prstGeom>
          <a:noFill/>
        </p:spPr>
      </p:pic>
      <p:pic>
        <p:nvPicPr>
          <p:cNvPr id="33" name="Picture 4" descr="\\psf\Host\Users\eric\Graphic Tank\Run Better Icons_COLLABORATE Color.png"/>
          <p:cNvPicPr>
            <a:picLocks noChangeAspect="1" noChangeArrowheads="1"/>
          </p:cNvPicPr>
          <p:nvPr/>
        </p:nvPicPr>
        <p:blipFill>
          <a:blip r:embed="rId2" cstate="email">
            <a:extLst>
              <a:ext uri="{28A0092B-C50C-407E-A947-70E740481C1C}">
                <a14:useLocalDpi xmlns:a14="http://schemas.microsoft.com/office/drawing/2010/main"/>
              </a:ext>
            </a:extLst>
          </a:blip>
          <a:srcRect l="1620" r="1620"/>
          <a:stretch>
            <a:fillRect/>
          </a:stretch>
        </p:blipFill>
        <p:spPr bwMode="auto">
          <a:xfrm>
            <a:off x="4781169" y="4001325"/>
            <a:ext cx="663732" cy="685800"/>
          </a:xfrm>
          <a:prstGeom prst="rect">
            <a:avLst/>
          </a:prstGeom>
          <a:noFill/>
        </p:spPr>
      </p:pic>
      <p:pic>
        <p:nvPicPr>
          <p:cNvPr id="34" name="Picture 2" descr="\\psf\Host\Users\eric\Graphic Tank\Run Better Icons_Operate Color.png"/>
          <p:cNvPicPr>
            <a:picLocks noChangeAspect="1" noChangeArrowheads="1"/>
          </p:cNvPicPr>
          <p:nvPr/>
        </p:nvPicPr>
        <p:blipFill>
          <a:blip r:embed="rId4" cstate="email">
            <a:extLst>
              <a:ext uri="{28A0092B-C50C-407E-A947-70E740481C1C}">
                <a14:useLocalDpi xmlns:a14="http://schemas.microsoft.com/office/drawing/2010/main"/>
              </a:ext>
            </a:extLst>
          </a:blip>
          <a:srcRect l="1620" r="1620"/>
          <a:stretch>
            <a:fillRect/>
          </a:stretch>
        </p:blipFill>
        <p:spPr bwMode="auto">
          <a:xfrm>
            <a:off x="4781169" y="5204020"/>
            <a:ext cx="663732" cy="685800"/>
          </a:xfrm>
          <a:prstGeom prst="rect">
            <a:avLst/>
          </a:prstGeom>
          <a:noFill/>
        </p:spPr>
      </p:pic>
      <p:pic>
        <p:nvPicPr>
          <p:cNvPr id="35" name="Picture 3" descr="\\psf\Host\Users\eric\Graphic Tank\Run Better Icons_DECIDE Color.png"/>
          <p:cNvPicPr>
            <a:picLocks noChangeAspect="1" noChangeArrowheads="1"/>
          </p:cNvPicPr>
          <p:nvPr/>
        </p:nvPicPr>
        <p:blipFill>
          <a:blip r:embed="rId3" cstate="email">
            <a:extLst>
              <a:ext uri="{28A0092B-C50C-407E-A947-70E740481C1C}">
                <a14:useLocalDpi xmlns:a14="http://schemas.microsoft.com/office/drawing/2010/main"/>
              </a:ext>
            </a:extLst>
          </a:blip>
          <a:srcRect l="1620" r="1620"/>
          <a:stretch>
            <a:fillRect/>
          </a:stretch>
        </p:blipFill>
        <p:spPr bwMode="auto">
          <a:xfrm>
            <a:off x="4781169" y="1614950"/>
            <a:ext cx="663732" cy="685800"/>
          </a:xfrm>
          <a:prstGeom prst="rect">
            <a:avLst/>
          </a:prstGeom>
          <a:noFill/>
        </p:spPr>
      </p:pic>
      <p:pic>
        <p:nvPicPr>
          <p:cNvPr id="36" name="Picture 5" descr="\\psf\Host\Users\eric\Graphic Tank\Run Better Icons_ADAPT Color .png"/>
          <p:cNvPicPr>
            <a:picLocks noChangeAspect="1" noChangeArrowheads="1"/>
          </p:cNvPicPr>
          <p:nvPr/>
        </p:nvPicPr>
        <p:blipFill>
          <a:blip r:embed="rId5" cstate="email">
            <a:extLst>
              <a:ext uri="{28A0092B-C50C-407E-A947-70E740481C1C}">
                <a14:useLocalDpi xmlns:a14="http://schemas.microsoft.com/office/drawing/2010/main"/>
              </a:ext>
            </a:extLst>
          </a:blip>
          <a:srcRect l="1620" r="1620"/>
          <a:stretch>
            <a:fillRect/>
          </a:stretch>
        </p:blipFill>
        <p:spPr bwMode="auto">
          <a:xfrm>
            <a:off x="4781169" y="2804489"/>
            <a:ext cx="663732" cy="685800"/>
          </a:xfrm>
          <a:prstGeom prst="rect">
            <a:avLst/>
          </a:prstGeom>
          <a:noFill/>
        </p:spPr>
      </p:pic>
    </p:spTree>
    <p:extLst>
      <p:ext uri="{BB962C8B-B14F-4D97-AF65-F5344CB8AC3E}">
        <p14:creationId xmlns:p14="http://schemas.microsoft.com/office/powerpoint/2010/main" val="468797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Tree>
    <p:extLst>
      <p:ext uri="{BB962C8B-B14F-4D97-AF65-F5344CB8AC3E}">
        <p14:creationId xmlns:p14="http://schemas.microsoft.com/office/powerpoint/2010/main" val="774086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Text Placeholder 2"/>
          <p:cNvSpPr>
            <a:spLocks noGrp="1"/>
          </p:cNvSpPr>
          <p:nvPr>
            <p:ph type="body" sz="quarter" idx="11"/>
          </p:nvPr>
        </p:nvSpPr>
        <p:spPr>
          <a:xfrm>
            <a:off x="324000" y="1719471"/>
            <a:ext cx="8479758" cy="4362242"/>
          </a:xfrm>
        </p:spPr>
        <p:txBody>
          <a:bodyPr/>
          <a:lstStyle/>
          <a:p>
            <a:pPr marL="285750" indent="-285750">
              <a:buSzPct val="100000"/>
              <a:buFont typeface="Wingdings" pitchFamily="2" charset="2"/>
              <a:buChar char="§"/>
            </a:pPr>
            <a:r>
              <a:rPr lang="en-US" sz="2000" b="0" dirty="0" smtClean="0"/>
              <a:t>Analytics Market</a:t>
            </a:r>
            <a:endParaRPr lang="en-US" sz="2000" b="0" dirty="0"/>
          </a:p>
          <a:p>
            <a:pPr marL="285750" lvl="1" indent="-285750">
              <a:buSzPct val="100000"/>
              <a:buFont typeface="Wingdings" pitchFamily="2" charset="2"/>
              <a:buChar char="§"/>
            </a:pPr>
            <a:r>
              <a:rPr lang="en-US" sz="2000" dirty="0" smtClean="0"/>
              <a:t>What is SAP Sybase IQ</a:t>
            </a:r>
          </a:p>
          <a:p>
            <a:pPr marL="285750" lvl="1" indent="-285750">
              <a:buSzPct val="100000"/>
              <a:buFont typeface="Wingdings" pitchFamily="2" charset="2"/>
              <a:buChar char="§"/>
            </a:pPr>
            <a:r>
              <a:rPr lang="en-US" sz="2000" dirty="0"/>
              <a:t>Get the Most from </a:t>
            </a:r>
            <a:r>
              <a:rPr lang="en-US" sz="2000" dirty="0" smtClean="0"/>
              <a:t>your BusinessObjects </a:t>
            </a:r>
            <a:r>
              <a:rPr lang="en-US" sz="2000" dirty="0"/>
              <a:t>BI </a:t>
            </a:r>
            <a:r>
              <a:rPr lang="en-US" sz="2000" dirty="0" smtClean="0"/>
              <a:t>with </a:t>
            </a:r>
            <a:r>
              <a:rPr lang="en-US" sz="2000" dirty="0"/>
              <a:t>SAP Sybase </a:t>
            </a:r>
            <a:r>
              <a:rPr lang="en-US" sz="2000" dirty="0" smtClean="0"/>
              <a:t>IQ</a:t>
            </a:r>
          </a:p>
          <a:p>
            <a:pPr marL="285750" lvl="1" indent="-285750">
              <a:buSzPct val="100000"/>
              <a:buFont typeface="Wingdings" pitchFamily="2" charset="2"/>
              <a:buChar char="§"/>
            </a:pPr>
            <a:r>
              <a:rPr lang="en-US" sz="2000" dirty="0" smtClean="0"/>
              <a:t>Customer Successes </a:t>
            </a:r>
          </a:p>
          <a:p>
            <a:pPr lvl="1"/>
            <a:endParaRPr lang="en-US" dirty="0" smtClean="0"/>
          </a:p>
          <a:p>
            <a:endParaRPr lang="en-US" dirty="0" smtClean="0"/>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6808" y="2919551"/>
            <a:ext cx="5108713" cy="3619326"/>
          </a:xfrm>
          <a:prstGeom prst="rect">
            <a:avLst/>
          </a:prstGeom>
        </p:spPr>
      </p:pic>
    </p:spTree>
    <p:extLst>
      <p:ext uri="{BB962C8B-B14F-4D97-AF65-F5344CB8AC3E}">
        <p14:creationId xmlns:p14="http://schemas.microsoft.com/office/powerpoint/2010/main" val="1930519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 </a:t>
            </a:r>
            <a:r>
              <a:rPr lang="en-US" dirty="0"/>
              <a:t>you have </a:t>
            </a:r>
            <a:r>
              <a:rPr lang="en-US" dirty="0" smtClean="0"/>
              <a:t>actionable insights into your business</a:t>
            </a:r>
            <a:r>
              <a:rPr lang="en-US" dirty="0"/>
              <a:t>?</a:t>
            </a:r>
            <a:endParaRPr lang="en-US" sz="2800" dirty="0"/>
          </a:p>
        </p:txBody>
      </p:sp>
      <p:sp>
        <p:nvSpPr>
          <p:cNvPr id="8" name="Rectangle 7"/>
          <p:cNvSpPr/>
          <p:nvPr/>
        </p:nvSpPr>
        <p:spPr>
          <a:xfrm>
            <a:off x="296119" y="3567012"/>
            <a:ext cx="2670668" cy="2708434"/>
          </a:xfrm>
          <a:prstGeom prst="rect">
            <a:avLst/>
          </a:prstGeom>
        </p:spPr>
        <p:txBody>
          <a:bodyPr wrap="square" lIns="0" tIns="0" rIns="0" bIns="0">
            <a:spAutoFit/>
          </a:bodyPr>
          <a:lstStyle/>
          <a:p>
            <a:pPr algn="ctr">
              <a:lnSpc>
                <a:spcPct val="100000"/>
              </a:lnSpc>
              <a:spcBef>
                <a:spcPts val="1800"/>
              </a:spcBef>
              <a:spcAft>
                <a:spcPct val="0"/>
              </a:spcAft>
            </a:pPr>
            <a:r>
              <a:rPr lang="en-US" b="1" dirty="0" smtClean="0">
                <a:solidFill>
                  <a:schemeClr val="accent1"/>
                </a:solidFill>
                <a:cs typeface="Times New Roman" pitchFamily="18" charset="0"/>
              </a:rPr>
              <a:t>Customer Insights</a:t>
            </a:r>
            <a:br>
              <a:rPr lang="en-US" b="1" dirty="0" smtClean="0">
                <a:solidFill>
                  <a:schemeClr val="accent1"/>
                </a:solidFill>
                <a:cs typeface="Times New Roman" pitchFamily="18" charset="0"/>
              </a:rPr>
            </a:br>
            <a:endParaRPr lang="en-US" sz="1600" b="1" dirty="0" smtClean="0">
              <a:solidFill>
                <a:schemeClr val="accent1"/>
              </a:solidFill>
              <a:cs typeface="Times New Roman" pitchFamily="18" charset="0"/>
            </a:endParaRPr>
          </a:p>
          <a:p>
            <a:pPr marL="210312" lvl="1" indent="-210312">
              <a:lnSpc>
                <a:spcPct val="100000"/>
              </a:lnSpc>
              <a:spcBef>
                <a:spcPts val="1800"/>
              </a:spcBef>
              <a:spcAft>
                <a:spcPct val="0"/>
              </a:spcAft>
              <a:buSzPct val="110000"/>
              <a:buFont typeface="Wingdings" pitchFamily="2" charset="2"/>
              <a:buChar char="§"/>
            </a:pPr>
            <a:r>
              <a:rPr lang="en-US" sz="1400" dirty="0" smtClean="0">
                <a:cs typeface="Times New Roman" pitchFamily="18" charset="0"/>
              </a:rPr>
              <a:t>Which customers &amp; channels are more profitable?</a:t>
            </a:r>
          </a:p>
          <a:p>
            <a:pPr marL="210312" lvl="1" indent="-210312">
              <a:lnSpc>
                <a:spcPct val="100000"/>
              </a:lnSpc>
              <a:spcBef>
                <a:spcPts val="1800"/>
              </a:spcBef>
              <a:spcAft>
                <a:spcPct val="0"/>
              </a:spcAft>
              <a:buSzPct val="110000"/>
              <a:buFont typeface="Wingdings" pitchFamily="2" charset="2"/>
              <a:buChar char="§"/>
            </a:pPr>
            <a:r>
              <a:rPr lang="en-US" sz="1400" dirty="0"/>
              <a:t>Improve merchandising and customer marketing/loyalty</a:t>
            </a:r>
            <a:r>
              <a:rPr lang="en-US" sz="1400" dirty="0" smtClean="0">
                <a:cs typeface="Times New Roman" pitchFamily="18" charset="0"/>
              </a:rPr>
              <a:t>?  </a:t>
            </a:r>
          </a:p>
          <a:p>
            <a:pPr marL="210312" lvl="1" indent="-210312">
              <a:lnSpc>
                <a:spcPct val="100000"/>
              </a:lnSpc>
              <a:spcBef>
                <a:spcPts val="1800"/>
              </a:spcBef>
              <a:spcAft>
                <a:spcPct val="0"/>
              </a:spcAft>
              <a:buSzPct val="110000"/>
              <a:buFont typeface="Wingdings" pitchFamily="2" charset="2"/>
              <a:buChar char="§"/>
            </a:pPr>
            <a:r>
              <a:rPr lang="en-US" sz="1400" dirty="0"/>
              <a:t>Identify growth opportunities</a:t>
            </a:r>
            <a:r>
              <a:rPr lang="en-US" sz="1400" dirty="0" smtClean="0">
                <a:cs typeface="Times New Roman" pitchFamily="18" charset="0"/>
              </a:rPr>
              <a:t>?</a:t>
            </a:r>
          </a:p>
          <a:p>
            <a:pPr marL="115888" lvl="1" indent="-115888">
              <a:lnSpc>
                <a:spcPct val="100000"/>
              </a:lnSpc>
              <a:spcBef>
                <a:spcPts val="1800"/>
              </a:spcBef>
              <a:spcAft>
                <a:spcPct val="0"/>
              </a:spcAft>
              <a:buFont typeface="Arial" pitchFamily="34" charset="0"/>
              <a:buChar char="•"/>
            </a:pPr>
            <a:endParaRPr lang="en-US" sz="1200" dirty="0" smtClean="0">
              <a:solidFill>
                <a:srgbClr val="FF0000"/>
              </a:solidFill>
              <a:cs typeface="Times New Roman" pitchFamily="18" charset="0"/>
            </a:endParaRPr>
          </a:p>
        </p:txBody>
      </p:sp>
      <p:sp>
        <p:nvSpPr>
          <p:cNvPr id="9" name="Rectangle 8"/>
          <p:cNvSpPr/>
          <p:nvPr/>
        </p:nvSpPr>
        <p:spPr>
          <a:xfrm>
            <a:off x="3233265" y="3562750"/>
            <a:ext cx="2720726" cy="2539157"/>
          </a:xfrm>
          <a:prstGeom prst="rect">
            <a:avLst/>
          </a:prstGeom>
        </p:spPr>
        <p:txBody>
          <a:bodyPr wrap="square" lIns="0" tIns="0" rIns="0" bIns="0">
            <a:spAutoFit/>
          </a:bodyPr>
          <a:lstStyle/>
          <a:p>
            <a:pPr algn="ctr">
              <a:spcBef>
                <a:spcPts val="1800"/>
              </a:spcBef>
              <a:spcAft>
                <a:spcPct val="0"/>
              </a:spcAft>
            </a:pPr>
            <a:r>
              <a:rPr lang="en-US" b="1" dirty="0" smtClean="0">
                <a:solidFill>
                  <a:schemeClr val="accent1"/>
                </a:solidFill>
                <a:cs typeface="Times New Roman" pitchFamily="18" charset="0"/>
              </a:rPr>
              <a:t>Product </a:t>
            </a:r>
            <a:r>
              <a:rPr lang="en-US" sz="1400" b="1" dirty="0" smtClean="0">
                <a:solidFill>
                  <a:schemeClr val="accent1"/>
                </a:solidFill>
                <a:cs typeface="Times New Roman" pitchFamily="18" charset="0"/>
              </a:rPr>
              <a:t>&amp;</a:t>
            </a:r>
            <a:r>
              <a:rPr lang="en-US" b="1" dirty="0">
                <a:solidFill>
                  <a:schemeClr val="accent1"/>
                </a:solidFill>
                <a:cs typeface="Times New Roman" pitchFamily="18" charset="0"/>
              </a:rPr>
              <a:t> </a:t>
            </a:r>
            <a:r>
              <a:rPr lang="en-US" b="1" dirty="0" smtClean="0">
                <a:solidFill>
                  <a:schemeClr val="accent1"/>
                </a:solidFill>
                <a:cs typeface="Times New Roman" pitchFamily="18" charset="0"/>
              </a:rPr>
              <a:t>Service Insights</a:t>
            </a:r>
            <a:endParaRPr lang="en-US" sz="1600" b="1" dirty="0" smtClean="0">
              <a:solidFill>
                <a:schemeClr val="accent1"/>
              </a:solidFill>
              <a:cs typeface="Times New Roman" pitchFamily="18" charset="0"/>
            </a:endParaRPr>
          </a:p>
          <a:p>
            <a:pPr marL="210312" lvl="1" indent="-210312">
              <a:spcBef>
                <a:spcPts val="1800"/>
              </a:spcBef>
              <a:spcAft>
                <a:spcPct val="0"/>
              </a:spcAft>
              <a:buSzPct val="110000"/>
              <a:buFont typeface="Wingdings" pitchFamily="2" charset="2"/>
              <a:buChar char="§"/>
            </a:pPr>
            <a:r>
              <a:rPr lang="en-US" sz="1400" dirty="0">
                <a:cs typeface="Times New Roman" pitchFamily="18" charset="0"/>
              </a:rPr>
              <a:t>H</a:t>
            </a:r>
            <a:r>
              <a:rPr lang="en-US" sz="1400" dirty="0" smtClean="0">
                <a:cs typeface="Times New Roman" pitchFamily="18" charset="0"/>
              </a:rPr>
              <a:t>ow are products/services doing vs. the competition?</a:t>
            </a:r>
          </a:p>
          <a:p>
            <a:pPr marL="210312" lvl="1" indent="-210312">
              <a:spcBef>
                <a:spcPts val="1800"/>
              </a:spcBef>
              <a:spcAft>
                <a:spcPct val="0"/>
              </a:spcAft>
              <a:buSzPct val="110000"/>
              <a:buFont typeface="Wingdings" pitchFamily="2" charset="2"/>
              <a:buChar char="§"/>
            </a:pPr>
            <a:r>
              <a:rPr lang="en-US" sz="1400" dirty="0" smtClean="0">
                <a:cs typeface="Times New Roman" pitchFamily="18" charset="0"/>
              </a:rPr>
              <a:t>Track complaints from call centers &amp; social media</a:t>
            </a:r>
          </a:p>
          <a:p>
            <a:pPr marL="210312" lvl="1" indent="-210312">
              <a:spcBef>
                <a:spcPts val="1800"/>
              </a:spcBef>
              <a:spcAft>
                <a:spcPct val="0"/>
              </a:spcAft>
              <a:buSzPct val="110000"/>
              <a:buFont typeface="Wingdings" pitchFamily="2" charset="2"/>
              <a:buChar char="§"/>
            </a:pPr>
            <a:r>
              <a:rPr lang="en-US" sz="1400" dirty="0"/>
              <a:t>Manage inventory; reduce transportation costs</a:t>
            </a:r>
            <a:r>
              <a:rPr lang="en-US" sz="1400" dirty="0" smtClean="0"/>
              <a:t>?</a:t>
            </a:r>
            <a:endParaRPr lang="en-US" sz="1400" dirty="0" smtClean="0">
              <a:cs typeface="Times New Roman" pitchFamily="18" charset="0"/>
            </a:endParaRPr>
          </a:p>
        </p:txBody>
      </p:sp>
      <p:grpSp>
        <p:nvGrpSpPr>
          <p:cNvPr id="2" name="Group 6"/>
          <p:cNvGrpSpPr/>
          <p:nvPr/>
        </p:nvGrpSpPr>
        <p:grpSpPr>
          <a:xfrm>
            <a:off x="302492" y="1558635"/>
            <a:ext cx="8572497" cy="1778001"/>
            <a:chOff x="302492" y="1558635"/>
            <a:chExt cx="8572497" cy="1778001"/>
          </a:xfrm>
        </p:grpSpPr>
        <p:pic>
          <p:nvPicPr>
            <p:cNvPr id="4" name="Picture 3" descr="MagnifyingGlass_SM.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3491" y="1558635"/>
              <a:ext cx="2730500" cy="1778000"/>
            </a:xfrm>
            <a:prstGeom prst="rect">
              <a:avLst/>
            </a:prstGeom>
          </p:spPr>
        </p:pic>
        <p:pic>
          <p:nvPicPr>
            <p:cNvPr id="5" name="Picture 4" descr="Lightbulb_SM.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2492" y="1558636"/>
              <a:ext cx="2730500" cy="1778000"/>
            </a:xfrm>
            <a:prstGeom prst="rect">
              <a:avLst/>
            </a:prstGeom>
          </p:spPr>
        </p:pic>
        <p:pic>
          <p:nvPicPr>
            <p:cNvPr id="6" name="Picture 5" descr="SteeringWheel_SM.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44489" y="1558636"/>
              <a:ext cx="2730500" cy="1778000"/>
            </a:xfrm>
            <a:prstGeom prst="rect">
              <a:avLst/>
            </a:prstGeom>
          </p:spPr>
        </p:pic>
      </p:grpSp>
      <p:sp>
        <p:nvSpPr>
          <p:cNvPr id="14" name="Rectangle 3"/>
          <p:cNvSpPr>
            <a:spLocks noGrp="1" noChangeArrowheads="1"/>
          </p:cNvSpPr>
          <p:nvPr>
            <p:ph type="body" idx="4294967295"/>
          </p:nvPr>
        </p:nvSpPr>
        <p:spPr>
          <a:xfrm>
            <a:off x="6173413" y="3562749"/>
            <a:ext cx="2855084" cy="2457475"/>
          </a:xfrm>
          <a:prstGeom prst="rect">
            <a:avLst/>
          </a:prstGeom>
        </p:spPr>
        <p:txBody>
          <a:bodyPr lIns="0" tIns="0" rIns="0" bIns="0"/>
          <a:lstStyle/>
          <a:p>
            <a:pPr algn="ctr">
              <a:lnSpc>
                <a:spcPct val="100000"/>
              </a:lnSpc>
              <a:spcBef>
                <a:spcPts val="1800"/>
              </a:spcBef>
              <a:spcAft>
                <a:spcPct val="0"/>
              </a:spcAft>
            </a:pPr>
            <a:r>
              <a:rPr lang="en-US" sz="1800" b="1" dirty="0" smtClean="0">
                <a:solidFill>
                  <a:schemeClr val="accent1"/>
                </a:solidFill>
                <a:latin typeface="Arial"/>
                <a:cs typeface="Times New Roman" pitchFamily="18" charset="0"/>
              </a:rPr>
              <a:t>Operations Insights</a:t>
            </a:r>
            <a:br>
              <a:rPr lang="en-US" sz="1800" b="1" dirty="0" smtClean="0">
                <a:solidFill>
                  <a:schemeClr val="accent1"/>
                </a:solidFill>
                <a:latin typeface="Arial"/>
                <a:cs typeface="Times New Roman" pitchFamily="18" charset="0"/>
              </a:rPr>
            </a:br>
            <a:endParaRPr lang="en-US" sz="1400" b="1" dirty="0" smtClean="0">
              <a:latin typeface="Arial"/>
              <a:cs typeface="Times New Roman" pitchFamily="18" charset="0"/>
            </a:endParaRPr>
          </a:p>
          <a:p>
            <a:pPr marL="210312" lvl="1" indent="-210312">
              <a:spcBef>
                <a:spcPts val="1800"/>
              </a:spcBef>
              <a:spcAft>
                <a:spcPct val="0"/>
              </a:spcAft>
              <a:buClr>
                <a:srgbClr val="FDB913"/>
              </a:buClr>
              <a:buSzPct val="110000"/>
              <a:buFont typeface="Wingdings" pitchFamily="2" charset="2"/>
              <a:buChar char="§"/>
            </a:pPr>
            <a:r>
              <a:rPr lang="en-US" sz="1400" dirty="0"/>
              <a:t>Gain real-time visibility across value chain</a:t>
            </a:r>
            <a:r>
              <a:rPr lang="en-US" sz="1400" dirty="0" smtClean="0">
                <a:latin typeface="Arial"/>
                <a:cs typeface="Times New Roman" pitchFamily="18" charset="0"/>
              </a:rPr>
              <a:t>?</a:t>
            </a:r>
          </a:p>
          <a:p>
            <a:pPr marL="210312" lvl="1" indent="-210312">
              <a:spcBef>
                <a:spcPts val="1800"/>
              </a:spcBef>
              <a:spcAft>
                <a:spcPct val="0"/>
              </a:spcAft>
              <a:buClr>
                <a:srgbClr val="FDB913"/>
              </a:buClr>
              <a:buSzPct val="110000"/>
              <a:buFont typeface="Wingdings" pitchFamily="2" charset="2"/>
              <a:buChar char="§"/>
            </a:pPr>
            <a:r>
              <a:rPr lang="en-US" sz="1400" dirty="0"/>
              <a:t>Improve agility and increase profit</a:t>
            </a:r>
            <a:r>
              <a:rPr lang="en-US" sz="1400" dirty="0" smtClean="0">
                <a:latin typeface="Arial"/>
                <a:cs typeface="Times New Roman" pitchFamily="18" charset="0"/>
              </a:rPr>
              <a:t>?</a:t>
            </a:r>
          </a:p>
          <a:p>
            <a:pPr marL="210312" lvl="1" indent="-210312">
              <a:spcBef>
                <a:spcPts val="1800"/>
              </a:spcBef>
              <a:spcAft>
                <a:spcPct val="0"/>
              </a:spcAft>
              <a:buClr>
                <a:srgbClr val="FDB913"/>
              </a:buClr>
              <a:buSzPct val="110000"/>
              <a:buFont typeface="Wingdings" pitchFamily="2" charset="2"/>
              <a:buChar char="§"/>
            </a:pPr>
            <a:r>
              <a:rPr lang="en-US" sz="1400" dirty="0"/>
              <a:t>Decrease reliance on IT for managed reports</a:t>
            </a:r>
            <a:r>
              <a:rPr lang="en-US" sz="1400" dirty="0" smtClean="0">
                <a:latin typeface="Arial"/>
                <a:cs typeface="Times New Roman" pitchFamily="18" charset="0"/>
              </a:rPr>
              <a:t>?</a:t>
            </a:r>
          </a:p>
        </p:txBody>
      </p:sp>
    </p:spTree>
    <p:extLst>
      <p:ext uri="{BB962C8B-B14F-4D97-AF65-F5344CB8AC3E}">
        <p14:creationId xmlns:p14="http://schemas.microsoft.com/office/powerpoint/2010/main" val="2912220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Analytics provide </a:t>
            </a:r>
            <a:r>
              <a:rPr lang="en-US" dirty="0"/>
              <a:t>p</a:t>
            </a:r>
            <a:r>
              <a:rPr lang="en-US" dirty="0" smtClean="0"/>
              <a:t>roven </a:t>
            </a:r>
            <a:r>
              <a:rPr lang="en-US" dirty="0"/>
              <a:t>r</a:t>
            </a:r>
            <a:r>
              <a:rPr lang="en-US" dirty="0" smtClean="0"/>
              <a:t>eturn on investments</a:t>
            </a:r>
            <a:endParaRPr lang="en-US" dirty="0"/>
          </a:p>
        </p:txBody>
      </p:sp>
      <p:sp>
        <p:nvSpPr>
          <p:cNvPr id="3" name="Text Placeholder 2"/>
          <p:cNvSpPr>
            <a:spLocks noGrp="1"/>
          </p:cNvSpPr>
          <p:nvPr>
            <p:ph type="body" sz="quarter" idx="10"/>
          </p:nvPr>
        </p:nvSpPr>
        <p:spPr>
          <a:xfrm>
            <a:off x="4581525" y="1690687"/>
            <a:ext cx="2827460" cy="1538883"/>
          </a:xfrm>
        </p:spPr>
        <p:txBody>
          <a:bodyPr wrap="square">
            <a:spAutoFit/>
          </a:bodyPr>
          <a:lstStyle/>
          <a:p>
            <a:pPr marL="82550" indent="-82550"/>
            <a:r>
              <a:rPr lang="en-US" sz="2000" dirty="0" smtClean="0">
                <a:latin typeface="Arial"/>
              </a:rPr>
              <a:t>“Organizations earn an average of $10.66 for every dollar spent on deployments of analytics.”</a:t>
            </a:r>
          </a:p>
        </p:txBody>
      </p:sp>
      <p:pic>
        <p:nvPicPr>
          <p:cNvPr id="148482" name="Picture 2" descr="http://www.goodlogo.com/images/logos/nucleus_research_logo_3670.gif"/>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78615" y="1690688"/>
            <a:ext cx="1125660" cy="1553411"/>
          </a:xfrm>
          <a:prstGeom prst="rect">
            <a:avLst/>
          </a:prstGeom>
          <a:noFill/>
        </p:spPr>
      </p:pic>
      <p:sp>
        <p:nvSpPr>
          <p:cNvPr id="5" name="TextBox 4"/>
          <p:cNvSpPr txBox="1"/>
          <p:nvPr/>
        </p:nvSpPr>
        <p:spPr>
          <a:xfrm>
            <a:off x="327025" y="5832803"/>
            <a:ext cx="6175088" cy="261610"/>
          </a:xfrm>
          <a:prstGeom prst="rect">
            <a:avLst/>
          </a:prstGeom>
          <a:noFill/>
        </p:spPr>
        <p:txBody>
          <a:bodyPr wrap="none" rtlCol="0">
            <a:spAutoFit/>
          </a:bodyPr>
          <a:lstStyle/>
          <a:p>
            <a:pP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Source: Nucleus Research, “</a:t>
            </a:r>
            <a:r>
              <a:rPr lang="en-US" sz="1100" dirty="0" smtClean="0"/>
              <a:t>Analytics pays back $10.66 for every dollar spent</a:t>
            </a:r>
            <a:r>
              <a:rPr lang="en-US" sz="1100" kern="0" dirty="0" smtClean="0">
                <a:ea typeface="Arial Unicode MS" pitchFamily="34" charset="-128"/>
                <a:cs typeface="Arial Unicode MS" pitchFamily="34" charset="-128"/>
              </a:rPr>
              <a:t>”, December 2011</a:t>
            </a:r>
            <a:endParaRPr lang="en-US" sz="1100" dirty="0" smtClean="0"/>
          </a:p>
        </p:txBody>
      </p:sp>
      <p:sp>
        <p:nvSpPr>
          <p:cNvPr id="7" name="TextBox 6"/>
          <p:cNvSpPr txBox="1"/>
          <p:nvPr/>
        </p:nvSpPr>
        <p:spPr>
          <a:xfrm>
            <a:off x="1230923" y="2692888"/>
            <a:ext cx="2273379" cy="769441"/>
          </a:xfrm>
          <a:prstGeom prst="rect">
            <a:avLst/>
          </a:prstGeom>
          <a:noFill/>
        </p:spPr>
        <p:txBody>
          <a:bodyPr wrap="none" rtlCol="0">
            <a:spAutoFit/>
          </a:bodyPr>
          <a:lstStyle/>
          <a:p>
            <a:pPr fontAlgn="base">
              <a:spcBef>
                <a:spcPct val="50000"/>
              </a:spcBef>
              <a:spcAft>
                <a:spcPct val="0"/>
              </a:spcAft>
              <a:buClr>
                <a:srgbClr val="F0AB00"/>
              </a:buClr>
              <a:buSzPct val="80000"/>
            </a:pPr>
            <a:r>
              <a:rPr lang="en-US" sz="4400" b="1" kern="0" dirty="0" smtClean="0">
                <a:ea typeface="Arial Unicode MS" pitchFamily="34" charset="-128"/>
                <a:cs typeface="Arial Unicode MS" pitchFamily="34" charset="-128"/>
              </a:rPr>
              <a:t>&gt;1000%</a:t>
            </a:r>
          </a:p>
        </p:txBody>
      </p:sp>
      <p:pic>
        <p:nvPicPr>
          <p:cNvPr id="148483" name="Picture 3" descr="D:\My Pictures\Images\Magnifying-Glass.png"/>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l="38167" b="7618"/>
          <a:stretch/>
        </p:blipFill>
        <p:spPr bwMode="auto">
          <a:xfrm>
            <a:off x="-1" y="1356457"/>
            <a:ext cx="4909769" cy="5501543"/>
          </a:xfrm>
          <a:prstGeom prst="rect">
            <a:avLst/>
          </a:prstGeom>
          <a:noFill/>
        </p:spPr>
      </p:pic>
      <p:sp>
        <p:nvSpPr>
          <p:cNvPr id="8" name="Rectangle 7"/>
          <p:cNvSpPr/>
          <p:nvPr/>
        </p:nvSpPr>
        <p:spPr>
          <a:xfrm>
            <a:off x="4581525" y="3414989"/>
            <a:ext cx="4222750" cy="1846659"/>
          </a:xfrm>
          <a:prstGeom prst="rect">
            <a:avLst/>
          </a:prstGeom>
        </p:spPr>
        <p:txBody>
          <a:bodyPr wrap="square" lIns="0" tIns="0" rIns="0" bIns="0">
            <a:spAutoFit/>
          </a:bodyPr>
          <a:lstStyle/>
          <a:p>
            <a:pPr marL="82550" indent="-82550"/>
            <a:r>
              <a:rPr lang="en-US" sz="2000" b="1" dirty="0" smtClean="0"/>
              <a:t>“With such high returns, management teams should consider these technologies to be one of the most attractive investment opportunities available to the CFO”</a:t>
            </a:r>
          </a:p>
        </p:txBody>
      </p:sp>
    </p:spTree>
    <p:extLst>
      <p:ext uri="{BB962C8B-B14F-4D97-AF65-F5344CB8AC3E}">
        <p14:creationId xmlns:p14="http://schemas.microsoft.com/office/powerpoint/2010/main" val="17490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820000" cy="756000"/>
          </a:xfrm>
        </p:spPr>
        <p:txBody>
          <a:bodyPr/>
          <a:lstStyle/>
          <a:p>
            <a:r>
              <a:rPr lang="en-US" dirty="0" smtClean="0"/>
              <a:t>What is SAP Sybase IQ? </a:t>
            </a:r>
            <a:endParaRPr lang="en-US" dirty="0"/>
          </a:p>
        </p:txBody>
      </p:sp>
      <p:grpSp>
        <p:nvGrpSpPr>
          <p:cNvPr id="3" name="Group 2"/>
          <p:cNvGrpSpPr/>
          <p:nvPr/>
        </p:nvGrpSpPr>
        <p:grpSpPr>
          <a:xfrm>
            <a:off x="287004" y="1491977"/>
            <a:ext cx="2933716" cy="4280532"/>
            <a:chOff x="382772" y="1492322"/>
            <a:chExt cx="3774557" cy="4281520"/>
          </a:xfrm>
        </p:grpSpPr>
        <p:sp>
          <p:nvSpPr>
            <p:cNvPr id="10" name="TextBox 9"/>
            <p:cNvSpPr txBox="1"/>
            <p:nvPr/>
          </p:nvSpPr>
          <p:spPr>
            <a:xfrm>
              <a:off x="531628" y="3464985"/>
              <a:ext cx="3625701" cy="2308857"/>
            </a:xfrm>
            <a:prstGeom prst="rect">
              <a:avLst/>
            </a:prstGeom>
            <a:noFill/>
          </p:spPr>
          <p:txBody>
            <a:bodyPr wrap="square" rtlCol="0">
              <a:spAutoFit/>
            </a:bodyPr>
            <a:lstStyle/>
            <a:p>
              <a:pPr marL="285750" indent="-285750" fontAlgn="base">
                <a:spcBef>
                  <a:spcPct val="50000"/>
                </a:spcBef>
                <a:spcAft>
                  <a:spcPct val="0"/>
                </a:spcAft>
                <a:buClr>
                  <a:srgbClr val="F0AB00"/>
                </a:buClr>
                <a:buSzPct val="80000"/>
                <a:buFont typeface="Wingdings" pitchFamily="2" charset="2"/>
                <a:buChar char="§"/>
              </a:pPr>
              <a:r>
                <a:rPr lang="en-US" sz="1600" dirty="0" smtClean="0"/>
                <a:t>100x faster</a:t>
              </a:r>
              <a:r>
                <a:rPr lang="en-US" sz="1600" kern="0" dirty="0" smtClean="0">
                  <a:ea typeface="Arial Unicode MS" pitchFamily="34" charset="-128"/>
                  <a:cs typeface="Arial Unicode MS" pitchFamily="34" charset="-128"/>
                </a:rPr>
                <a:t> than traditional </a:t>
              </a:r>
              <a:r>
                <a:rPr lang="en-US" sz="1600" kern="0" dirty="0">
                  <a:ea typeface="Arial Unicode MS" pitchFamily="34" charset="-128"/>
                  <a:cs typeface="Arial Unicode MS" pitchFamily="34" charset="-128"/>
                </a:rPr>
                <a:t>DBMS</a:t>
              </a:r>
            </a:p>
            <a:p>
              <a:pPr marL="285750" indent="-285750" fontAlgn="base">
                <a:spcBef>
                  <a:spcPct val="50000"/>
                </a:spcBef>
                <a:spcAft>
                  <a:spcPct val="0"/>
                </a:spcAft>
                <a:buClr>
                  <a:srgbClr val="F0AB00"/>
                </a:buClr>
                <a:buSzPct val="80000"/>
                <a:buFont typeface="Wingdings" pitchFamily="2" charset="2"/>
                <a:buChar char="§"/>
              </a:pPr>
              <a:r>
                <a:rPr lang="en-US" sz="1600" kern="0" dirty="0">
                  <a:ea typeface="Arial Unicode MS" pitchFamily="34" charset="-128"/>
                  <a:cs typeface="Arial Unicode MS" pitchFamily="34" charset="-128"/>
                </a:rPr>
                <a:t>Supports heavy </a:t>
              </a:r>
              <a:r>
                <a:rPr lang="en-US" sz="1600" kern="0" dirty="0" smtClean="0">
                  <a:ea typeface="Arial Unicode MS" pitchFamily="34" charset="-128"/>
                  <a:cs typeface="Arial Unicode MS" pitchFamily="34" charset="-128"/>
                </a:rPr>
                <a:t>ad hoc </a:t>
              </a:r>
              <a:r>
                <a:rPr lang="en-US" sz="1600" kern="0" dirty="0">
                  <a:ea typeface="Arial Unicode MS" pitchFamily="34" charset="-128"/>
                  <a:cs typeface="Arial Unicode MS" pitchFamily="34" charset="-128"/>
                </a:rPr>
                <a:t>loads with </a:t>
              </a:r>
              <a:r>
                <a:rPr lang="en-US" sz="1600" kern="0" dirty="0" smtClean="0">
                  <a:ea typeface="Arial Unicode MS" pitchFamily="34" charset="-128"/>
                  <a:cs typeface="Arial Unicode MS" pitchFamily="34" charset="-128"/>
                </a:rPr>
                <a:t>1,000s </a:t>
              </a:r>
              <a:r>
                <a:rPr lang="en-US" sz="1600" kern="0" dirty="0">
                  <a:ea typeface="Arial Unicode MS" pitchFamily="34" charset="-128"/>
                  <a:cs typeface="Arial Unicode MS" pitchFamily="34" charset="-128"/>
                </a:rPr>
                <a:t>of </a:t>
              </a:r>
              <a:r>
                <a:rPr lang="en-US" sz="1600" kern="0" dirty="0" smtClean="0">
                  <a:ea typeface="Arial Unicode MS" pitchFamily="34" charset="-128"/>
                  <a:cs typeface="Arial Unicode MS" pitchFamily="34" charset="-128"/>
                </a:rPr>
                <a:t>concurrent users</a:t>
              </a:r>
              <a:endParaRPr lang="en-US" sz="16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itchFamily="2" charset="2"/>
                <a:buChar char="§"/>
              </a:pPr>
              <a:r>
                <a:rPr lang="en-US" sz="1600" kern="0" dirty="0">
                  <a:ea typeface="Arial Unicode MS" pitchFamily="34" charset="-128"/>
                  <a:cs typeface="Arial Unicode MS" pitchFamily="34" charset="-128"/>
                </a:rPr>
                <a:t>Store &amp; analyze terabytes to petabytes of structured &amp; unstructured data</a:t>
              </a:r>
            </a:p>
          </p:txBody>
        </p:sp>
        <p:sp>
          <p:nvSpPr>
            <p:cNvPr id="11" name="Rectangle 10">
              <a:hlinkClick r:id="" action="ppaction://noaction"/>
            </p:cNvPr>
            <p:cNvSpPr/>
            <p:nvPr/>
          </p:nvSpPr>
          <p:spPr bwMode="gray">
            <a:xfrm>
              <a:off x="382772" y="2772810"/>
              <a:ext cx="3774557" cy="408346"/>
            </a:xfrm>
            <a:prstGeom prst="rect">
              <a:avLst/>
            </a:prstGeom>
            <a:noFill/>
            <a:ln w="6350" algn="ctr">
              <a:noFill/>
              <a:miter lim="800000"/>
              <a:headEnd/>
              <a:tailEnd/>
            </a:ln>
            <a:effectLst/>
          </p:spPr>
          <p:txBody>
            <a:bodyPr lIns="90000" tIns="72000" rIns="90000" bIns="72000" rtlCol="0" anchor="ctr"/>
            <a:lstStyle/>
            <a:p>
              <a:pPr algn="ctr" fontAlgn="base">
                <a:spcBef>
                  <a:spcPct val="50000"/>
                </a:spcBef>
                <a:spcAft>
                  <a:spcPct val="0"/>
                </a:spcAft>
                <a:buClr>
                  <a:srgbClr val="F0AB00"/>
                </a:buClr>
                <a:buSzPct val="80000"/>
              </a:pPr>
              <a:r>
                <a:rPr lang="en-US" b="1" kern="0" dirty="0" smtClean="0">
                  <a:ea typeface="Arial Unicode MS" pitchFamily="34" charset="-128"/>
                  <a:cs typeface="Arial Unicode MS" pitchFamily="34" charset="-128"/>
                </a:rPr>
                <a:t>Performance &amp; Scalability</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8597" y="1492322"/>
              <a:ext cx="1400292" cy="1225255"/>
            </a:xfrm>
            <a:prstGeom prst="rect">
              <a:avLst/>
            </a:prstGeom>
          </p:spPr>
        </p:pic>
      </p:grpSp>
      <p:grpSp>
        <p:nvGrpSpPr>
          <p:cNvPr id="6" name="Group 6"/>
          <p:cNvGrpSpPr/>
          <p:nvPr/>
        </p:nvGrpSpPr>
        <p:grpSpPr>
          <a:xfrm>
            <a:off x="6274232" y="1300910"/>
            <a:ext cx="2668600" cy="4471597"/>
            <a:chOff x="8367822" y="1301211"/>
            <a:chExt cx="3559060" cy="4472630"/>
          </a:xfrm>
        </p:grpSpPr>
        <p:sp>
          <p:nvSpPr>
            <p:cNvPr id="13" name="TextBox 12"/>
            <p:cNvSpPr txBox="1"/>
            <p:nvPr/>
          </p:nvSpPr>
          <p:spPr>
            <a:xfrm>
              <a:off x="8367822" y="3464984"/>
              <a:ext cx="3559060" cy="2308857"/>
            </a:xfrm>
            <a:prstGeom prst="rect">
              <a:avLst/>
            </a:prstGeom>
            <a:noFill/>
          </p:spPr>
          <p:txBody>
            <a:bodyPr wrap="square" rtlCol="0">
              <a:spAutoFit/>
            </a:bodyPr>
            <a:lstStyle/>
            <a:p>
              <a:pPr marL="285750" indent="-285750" fontAlgn="base">
                <a:spcBef>
                  <a:spcPct val="50000"/>
                </a:spcBef>
                <a:spcAft>
                  <a:spcPct val="0"/>
                </a:spcAft>
                <a:buClr>
                  <a:srgbClr val="F0AB00"/>
                </a:buClr>
                <a:buSzPct val="80000"/>
                <a:buFont typeface="Wingdings" pitchFamily="2" charset="2"/>
                <a:buChar char="§"/>
              </a:pPr>
              <a:r>
                <a:rPr lang="en-US" sz="1600" kern="0" dirty="0" smtClean="0">
                  <a:ea typeface="Arial Unicode MS" pitchFamily="34" charset="-128"/>
                  <a:cs typeface="Arial Unicode MS" pitchFamily="34" charset="-128"/>
                </a:rPr>
                <a:t>Best-of-breed partners certified with Sybase IQ</a:t>
              </a:r>
              <a:endParaRPr lang="en-US" sz="16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itchFamily="2" charset="2"/>
                <a:buChar char="§"/>
              </a:pPr>
              <a:r>
                <a:rPr lang="en-US" sz="1600" kern="0" dirty="0" smtClean="0">
                  <a:ea typeface="Arial Unicode MS" pitchFamily="34" charset="-128"/>
                  <a:cs typeface="Arial Unicode MS" pitchFamily="34" charset="-128"/>
                </a:rPr>
                <a:t>Tight </a:t>
              </a:r>
              <a:r>
                <a:rPr lang="en-US" sz="1600" kern="0" dirty="0">
                  <a:ea typeface="Arial Unicode MS" pitchFamily="34" charset="-128"/>
                  <a:cs typeface="Arial Unicode MS" pitchFamily="34" charset="-128"/>
                </a:rPr>
                <a:t>integration with SAP products </a:t>
              </a:r>
              <a:r>
                <a:rPr lang="en-US" sz="1600" kern="0" dirty="0" smtClean="0">
                  <a:ea typeface="Arial Unicode MS" pitchFamily="34" charset="-128"/>
                  <a:cs typeface="Arial Unicode MS" pitchFamily="34" charset="-128"/>
                </a:rPr>
                <a:t>(HANA</a:t>
              </a:r>
              <a:r>
                <a:rPr lang="en-US" sz="1600" kern="0" dirty="0">
                  <a:ea typeface="Arial Unicode MS" pitchFamily="34" charset="-128"/>
                  <a:cs typeface="Arial Unicode MS" pitchFamily="34" charset="-128"/>
                </a:rPr>
                <a:t>, </a:t>
              </a:r>
              <a:r>
                <a:rPr lang="en-US" sz="1600" kern="0" dirty="0" smtClean="0">
                  <a:ea typeface="Arial Unicode MS" pitchFamily="34" charset="-128"/>
                  <a:cs typeface="Arial Unicode MS" pitchFamily="34" charset="-128"/>
                </a:rPr>
                <a:t>BusinessObjects BI)</a:t>
              </a:r>
              <a:endParaRPr lang="en-US" sz="16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itchFamily="2" charset="2"/>
                <a:buChar char="§"/>
              </a:pPr>
              <a:r>
                <a:rPr lang="en-US" sz="1600" kern="0" dirty="0">
                  <a:ea typeface="Arial Unicode MS" pitchFamily="34" charset="-128"/>
                  <a:cs typeface="Arial Unicode MS" pitchFamily="34" charset="-128"/>
                </a:rPr>
                <a:t>Supports 3</a:t>
              </a:r>
              <a:r>
                <a:rPr lang="en-US" sz="1600" kern="0" baseline="30000" dirty="0">
                  <a:ea typeface="Arial Unicode MS" pitchFamily="34" charset="-128"/>
                  <a:cs typeface="Arial Unicode MS" pitchFamily="34" charset="-128"/>
                </a:rPr>
                <a:t>rd</a:t>
              </a:r>
              <a:r>
                <a:rPr lang="en-US" sz="1600" kern="0" dirty="0">
                  <a:ea typeface="Arial Unicode MS" pitchFamily="34" charset="-128"/>
                  <a:cs typeface="Arial Unicode MS" pitchFamily="34" charset="-128"/>
                </a:rPr>
                <a:t> party BI tools and analytic applications</a:t>
              </a:r>
            </a:p>
          </p:txBody>
        </p:sp>
        <p:sp>
          <p:nvSpPr>
            <p:cNvPr id="14" name="Rectangle 13">
              <a:hlinkClick r:id="" action="ppaction://noaction"/>
            </p:cNvPr>
            <p:cNvSpPr/>
            <p:nvPr/>
          </p:nvSpPr>
          <p:spPr bwMode="gray">
            <a:xfrm>
              <a:off x="8670406" y="2742227"/>
              <a:ext cx="2953892" cy="408346"/>
            </a:xfrm>
            <a:prstGeom prst="rect">
              <a:avLst/>
            </a:prstGeom>
            <a:noFill/>
            <a:ln w="6350" algn="ctr">
              <a:noFill/>
              <a:miter lim="800000"/>
              <a:headEnd/>
              <a:tailEnd/>
            </a:ln>
            <a:effectLst/>
          </p:spPr>
          <p:txBody>
            <a:bodyPr lIns="90000" tIns="72000" rIns="90000" bIns="72000" rtlCol="0" anchor="ctr"/>
            <a:lstStyle/>
            <a:p>
              <a:pPr algn="ctr" fontAlgn="base">
                <a:spcBef>
                  <a:spcPct val="50000"/>
                </a:spcBef>
                <a:spcAft>
                  <a:spcPct val="0"/>
                </a:spcAft>
                <a:buClr>
                  <a:srgbClr val="F0AB00"/>
                </a:buClr>
                <a:buSzPct val="80000"/>
              </a:pPr>
              <a:r>
                <a:rPr lang="en-US" b="1" kern="0" dirty="0" smtClean="0">
                  <a:ea typeface="Arial Unicode MS" pitchFamily="34" charset="-128"/>
                  <a:cs typeface="Arial Unicode MS" pitchFamily="34" charset="-128"/>
                </a:rPr>
                <a:t>Integrated Ecosystem</a:t>
              </a: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73934" y="1301211"/>
              <a:ext cx="1973817" cy="1398373"/>
            </a:xfrm>
            <a:prstGeom prst="rect">
              <a:avLst/>
            </a:prstGeom>
          </p:spPr>
        </p:pic>
      </p:grpSp>
      <p:grpSp>
        <p:nvGrpSpPr>
          <p:cNvPr id="7" name="Group 5"/>
          <p:cNvGrpSpPr/>
          <p:nvPr/>
        </p:nvGrpSpPr>
        <p:grpSpPr>
          <a:xfrm>
            <a:off x="3342985" y="1294666"/>
            <a:ext cx="2670734" cy="4979430"/>
            <a:chOff x="4348717" y="1294965"/>
            <a:chExt cx="3561906" cy="4980579"/>
          </a:xfrm>
        </p:grpSpPr>
        <p:sp>
          <p:nvSpPr>
            <p:cNvPr id="4" name="TextBox 3"/>
            <p:cNvSpPr txBox="1"/>
            <p:nvPr/>
          </p:nvSpPr>
          <p:spPr>
            <a:xfrm>
              <a:off x="4348717" y="3474131"/>
              <a:ext cx="3561906" cy="2801413"/>
            </a:xfrm>
            <a:prstGeom prst="rect">
              <a:avLst/>
            </a:prstGeom>
            <a:noFill/>
          </p:spPr>
          <p:txBody>
            <a:bodyPr wrap="square" rtlCol="0">
              <a:spAutoFit/>
            </a:bodyPr>
            <a:lstStyle/>
            <a:p>
              <a:pPr marL="285750" indent="-285750" fontAlgn="base">
                <a:spcBef>
                  <a:spcPct val="50000"/>
                </a:spcBef>
                <a:spcAft>
                  <a:spcPct val="0"/>
                </a:spcAft>
                <a:buClr>
                  <a:srgbClr val="F0AB00"/>
                </a:buClr>
                <a:buSzPct val="80000"/>
                <a:buFont typeface="Wingdings" pitchFamily="2" charset="2"/>
                <a:buChar char="§"/>
              </a:pPr>
              <a:r>
                <a:rPr lang="en-US" sz="1600" kern="0" dirty="0">
                  <a:ea typeface="Arial Unicode MS" pitchFamily="34" charset="-128"/>
                  <a:cs typeface="Arial Unicode MS" pitchFamily="34" charset="-128"/>
                </a:rPr>
                <a:t>#1 column DB for reporting and analytics</a:t>
              </a:r>
            </a:p>
            <a:p>
              <a:pPr marL="285750" indent="-285750" fontAlgn="base">
                <a:spcBef>
                  <a:spcPct val="50000"/>
                </a:spcBef>
                <a:spcAft>
                  <a:spcPct val="0"/>
                </a:spcAft>
                <a:buClr>
                  <a:srgbClr val="F0AB00"/>
                </a:buClr>
                <a:buSzPct val="80000"/>
                <a:buFont typeface="Wingdings" pitchFamily="2" charset="2"/>
                <a:buChar char="§"/>
              </a:pPr>
              <a:r>
                <a:rPr lang="en-US" sz="1600" kern="0" dirty="0">
                  <a:ea typeface="Arial Unicode MS" pitchFamily="34" charset="-128"/>
                  <a:cs typeface="Arial Unicode MS" pitchFamily="34" charset="-128"/>
                </a:rPr>
                <a:t>Platform </a:t>
              </a:r>
              <a:r>
                <a:rPr lang="en-US" sz="1600" kern="0" dirty="0" smtClean="0">
                  <a:ea typeface="Arial Unicode MS" pitchFamily="34" charset="-128"/>
                  <a:cs typeface="Arial Unicode MS" pitchFamily="34" charset="-128"/>
                </a:rPr>
                <a:t>for algorithms</a:t>
              </a:r>
              <a:r>
                <a:rPr lang="en-US" sz="1600" kern="0" dirty="0">
                  <a:ea typeface="Arial Unicode MS" pitchFamily="34" charset="-128"/>
                  <a:cs typeface="Arial Unicode MS" pitchFamily="34" charset="-128"/>
                </a:rPr>
                <a:t>, services &amp; APIs for Big Data analysis</a:t>
              </a:r>
            </a:p>
            <a:p>
              <a:pPr marL="285750" indent="-285750" fontAlgn="base">
                <a:spcBef>
                  <a:spcPct val="50000"/>
                </a:spcBef>
                <a:spcAft>
                  <a:spcPct val="0"/>
                </a:spcAft>
                <a:buClr>
                  <a:srgbClr val="F0AB00"/>
                </a:buClr>
                <a:buSzPct val="80000"/>
                <a:buFont typeface="Wingdings" pitchFamily="2" charset="2"/>
                <a:buChar char="§"/>
              </a:pPr>
              <a:r>
                <a:rPr lang="en-US" sz="1600" kern="0" dirty="0">
                  <a:ea typeface="Arial Unicode MS" pitchFamily="34" charset="-128"/>
                  <a:cs typeface="Arial Unicode MS" pitchFamily="34" charset="-128"/>
                </a:rPr>
                <a:t>Highly flexible deployment options; supports all major hardware &amp; O.S. platforms</a:t>
              </a:r>
            </a:p>
          </p:txBody>
        </p:sp>
        <p:sp>
          <p:nvSpPr>
            <p:cNvPr id="5" name="Rectangle 4">
              <a:hlinkClick r:id="" action="ppaction://noaction"/>
            </p:cNvPr>
            <p:cNvSpPr/>
            <p:nvPr/>
          </p:nvSpPr>
          <p:spPr bwMode="gray">
            <a:xfrm>
              <a:off x="4444410" y="2768484"/>
              <a:ext cx="3242930" cy="408346"/>
            </a:xfrm>
            <a:prstGeom prst="rect">
              <a:avLst/>
            </a:prstGeom>
            <a:noFill/>
            <a:ln w="6350" algn="ctr">
              <a:noFill/>
              <a:miter lim="800000"/>
              <a:headEnd/>
              <a:tailEnd/>
            </a:ln>
            <a:effectLst/>
          </p:spPr>
          <p:txBody>
            <a:bodyPr lIns="90000" tIns="72000" rIns="90000" bIns="72000" rtlCol="0" anchor="ctr"/>
            <a:lstStyle/>
            <a:p>
              <a:pPr algn="ctr" fontAlgn="base">
                <a:spcBef>
                  <a:spcPct val="50000"/>
                </a:spcBef>
                <a:spcAft>
                  <a:spcPct val="0"/>
                </a:spcAft>
                <a:buClr>
                  <a:srgbClr val="F0AB00"/>
                </a:buClr>
                <a:buSzPct val="80000"/>
              </a:pPr>
              <a:r>
                <a:rPr lang="en-US" b="1" kern="0" dirty="0" smtClean="0">
                  <a:ea typeface="Arial Unicode MS" pitchFamily="34" charset="-128"/>
                  <a:cs typeface="Arial Unicode MS" pitchFamily="34" charset="-128"/>
                </a:rPr>
                <a:t>Trusted Open Platform</a:t>
              </a: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00675" y="1294965"/>
              <a:ext cx="1930399" cy="1367613"/>
            </a:xfrm>
            <a:prstGeom prst="rect">
              <a:avLst/>
            </a:prstGeom>
          </p:spPr>
        </p:pic>
      </p:grpSp>
    </p:spTree>
    <p:extLst>
      <p:ext uri="{BB962C8B-B14F-4D97-AF65-F5344CB8AC3E}">
        <p14:creationId xmlns:p14="http://schemas.microsoft.com/office/powerpoint/2010/main" val="2001418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the Most </a:t>
            </a:r>
            <a:r>
              <a:rPr lang="en-US" dirty="0" smtClean="0"/>
              <a:t>from SAP BusinessObjects </a:t>
            </a:r>
            <a:r>
              <a:rPr lang="en-US" dirty="0"/>
              <a:t>BI Solutions with SAP </a:t>
            </a:r>
            <a:r>
              <a:rPr lang="en-US" dirty="0" smtClean="0"/>
              <a:t>Sybase </a:t>
            </a:r>
            <a:r>
              <a:rPr lang="en-US" dirty="0"/>
              <a:t>IQ </a:t>
            </a:r>
          </a:p>
        </p:txBody>
      </p:sp>
      <p:sp>
        <p:nvSpPr>
          <p:cNvPr id="14" name="Rectangle 13"/>
          <p:cNvSpPr/>
          <p:nvPr/>
        </p:nvSpPr>
        <p:spPr bwMode="gray">
          <a:xfrm>
            <a:off x="1015918" y="4283787"/>
            <a:ext cx="7212106" cy="800256"/>
          </a:xfrm>
          <a:prstGeom prst="rect">
            <a:avLst/>
          </a:prstGeom>
          <a:noFill/>
          <a:ln w="6350" algn="ctr">
            <a:noFill/>
            <a:miter lim="800000"/>
            <a:headEnd/>
            <a:tailEnd/>
          </a:ln>
        </p:spPr>
        <p:txBody>
          <a:bodyPr lIns="360000" tIns="72000" rIns="90000" bIns="72000" rtlCol="0" anchor="b" anchorCtr="0"/>
          <a:lstStyle/>
          <a:p>
            <a:pPr marL="137160" fontAlgn="base">
              <a:spcAft>
                <a:spcPct val="0"/>
              </a:spcAft>
              <a:buClr>
                <a:srgbClr val="F0AB00"/>
              </a:buClr>
              <a:buSzPct val="80000"/>
            </a:pPr>
            <a:r>
              <a:rPr lang="en-US" b="1" kern="0" dirty="0" smtClean="0">
                <a:ea typeface="Arial Unicode MS" pitchFamily="34" charset="-128"/>
                <a:cs typeface="BentonSans Medium"/>
              </a:rPr>
              <a:t>Lowest TCO for BusinessObjects BI Data Needs</a:t>
            </a:r>
            <a:endParaRPr lang="en-US" b="1" kern="0" dirty="0">
              <a:ea typeface="Arial Unicode MS" pitchFamily="34" charset="-128"/>
              <a:cs typeface="BentonSans Medium"/>
            </a:endParaRPr>
          </a:p>
        </p:txBody>
      </p:sp>
      <p:sp>
        <p:nvSpPr>
          <p:cNvPr id="20" name="Rectangle 19"/>
          <p:cNvSpPr/>
          <p:nvPr/>
        </p:nvSpPr>
        <p:spPr bwMode="gray">
          <a:xfrm>
            <a:off x="1015918" y="2014823"/>
            <a:ext cx="7214616" cy="800256"/>
          </a:xfrm>
          <a:prstGeom prst="rect">
            <a:avLst/>
          </a:prstGeom>
          <a:noFill/>
          <a:ln w="6350" algn="ctr">
            <a:noFill/>
            <a:miter lim="800000"/>
            <a:headEnd/>
            <a:tailEnd/>
          </a:ln>
        </p:spPr>
        <p:txBody>
          <a:bodyPr lIns="360000" tIns="72000" rIns="90000" bIns="72000" rtlCol="0" anchor="b" anchorCtr="0"/>
          <a:lstStyle/>
          <a:p>
            <a:pPr marL="137160" fontAlgn="base">
              <a:spcAft>
                <a:spcPct val="0"/>
              </a:spcAft>
              <a:buClr>
                <a:srgbClr val="F0AB00"/>
              </a:buClr>
              <a:buSzPct val="80000"/>
            </a:pPr>
            <a:r>
              <a:rPr lang="en-US" b="1" kern="0" dirty="0" smtClean="0">
                <a:ea typeface="Arial Unicode MS" pitchFamily="34" charset="-128"/>
                <a:cs typeface="BentonSans Medium"/>
              </a:rPr>
              <a:t>Make Big Data Actionable</a:t>
            </a:r>
            <a:endParaRPr lang="en-US" b="1" kern="0" dirty="0">
              <a:ea typeface="Arial Unicode MS" pitchFamily="34" charset="-128"/>
              <a:cs typeface="BentonSans Medium"/>
            </a:endParaRPr>
          </a:p>
        </p:txBody>
      </p:sp>
      <p:sp>
        <p:nvSpPr>
          <p:cNvPr id="21" name="Rectangle 20"/>
          <p:cNvSpPr/>
          <p:nvPr/>
        </p:nvSpPr>
        <p:spPr bwMode="gray">
          <a:xfrm>
            <a:off x="1015918" y="3149305"/>
            <a:ext cx="7212106" cy="800256"/>
          </a:xfrm>
          <a:prstGeom prst="rect">
            <a:avLst/>
          </a:prstGeom>
          <a:noFill/>
          <a:ln w="6350" algn="ctr">
            <a:noFill/>
            <a:miter lim="800000"/>
            <a:headEnd/>
            <a:tailEnd/>
          </a:ln>
        </p:spPr>
        <p:txBody>
          <a:bodyPr lIns="360000" tIns="72000" rIns="90000" bIns="72000" rtlCol="0" anchor="b" anchorCtr="0"/>
          <a:lstStyle/>
          <a:p>
            <a:pPr marL="137160" fontAlgn="base">
              <a:spcAft>
                <a:spcPct val="0"/>
              </a:spcAft>
              <a:buClr>
                <a:srgbClr val="F0AB00"/>
              </a:buClr>
              <a:buSzPct val="80000"/>
            </a:pPr>
            <a:r>
              <a:rPr lang="en-US" b="1" kern="0" dirty="0" smtClean="0">
                <a:ea typeface="Arial Unicode MS" pitchFamily="34" charset="-128"/>
                <a:cs typeface="BentonSans Medium"/>
              </a:rPr>
              <a:t>Accelerate Insights Across Your Enterprise</a:t>
            </a:r>
            <a:endParaRPr lang="en-US" b="1" kern="0" dirty="0">
              <a:ea typeface="Arial Unicode MS" pitchFamily="34" charset="-128"/>
              <a:cs typeface="BentonSans Medium"/>
            </a:endParaRPr>
          </a:p>
        </p:txBody>
      </p:sp>
      <p:sp>
        <p:nvSpPr>
          <p:cNvPr id="22" name="Rectangle 21"/>
          <p:cNvSpPr/>
          <p:nvPr/>
        </p:nvSpPr>
        <p:spPr bwMode="gray">
          <a:xfrm>
            <a:off x="1037567" y="2302604"/>
            <a:ext cx="338859" cy="45181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smtClean="0">
                <a:ln>
                  <a:noFill/>
                </a:ln>
                <a:effectLst/>
                <a:uLnTx/>
                <a:uFillTx/>
                <a:latin typeface="+mn-lt"/>
                <a:ea typeface="Arial Unicode MS" pitchFamily="34" charset="-128"/>
                <a:cs typeface="Arial Unicode MS" pitchFamily="34" charset="-128"/>
              </a:rPr>
              <a:t>1</a:t>
            </a:r>
          </a:p>
        </p:txBody>
      </p:sp>
      <p:sp>
        <p:nvSpPr>
          <p:cNvPr id="23" name="Rectangle 22"/>
          <p:cNvSpPr/>
          <p:nvPr/>
        </p:nvSpPr>
        <p:spPr bwMode="gray">
          <a:xfrm>
            <a:off x="1037567" y="3425464"/>
            <a:ext cx="338859" cy="45181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smtClean="0">
                <a:ln>
                  <a:noFill/>
                </a:ln>
                <a:effectLst/>
                <a:uLnTx/>
                <a:uFillTx/>
                <a:latin typeface="+mn-lt"/>
                <a:ea typeface="Arial Unicode MS" pitchFamily="34" charset="-128"/>
                <a:cs typeface="Arial Unicode MS" pitchFamily="34" charset="-128"/>
              </a:rPr>
              <a:t>2</a:t>
            </a:r>
          </a:p>
        </p:txBody>
      </p:sp>
      <p:sp>
        <p:nvSpPr>
          <p:cNvPr id="24" name="Rectangle 23"/>
          <p:cNvSpPr/>
          <p:nvPr/>
        </p:nvSpPr>
        <p:spPr bwMode="gray">
          <a:xfrm>
            <a:off x="1037567" y="4548324"/>
            <a:ext cx="338859" cy="45181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smtClean="0">
                <a:ln>
                  <a:noFill/>
                </a:ln>
                <a:effectLst/>
                <a:uLnTx/>
                <a:uFillTx/>
                <a:latin typeface="+mn-lt"/>
                <a:ea typeface="Arial Unicode MS" pitchFamily="34" charset="-128"/>
                <a:cs typeface="Arial Unicode MS" pitchFamily="34" charset="-128"/>
              </a:rPr>
              <a:t>3</a:t>
            </a:r>
          </a:p>
        </p:txBody>
      </p:sp>
      <p:cxnSp>
        <p:nvCxnSpPr>
          <p:cNvPr id="26" name="Straight Connector 25"/>
          <p:cNvCxnSpPr/>
          <p:nvPr/>
        </p:nvCxnSpPr>
        <p:spPr>
          <a:xfrm>
            <a:off x="1058349" y="2754415"/>
            <a:ext cx="65836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058349" y="3877275"/>
            <a:ext cx="65836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58349" y="5000135"/>
            <a:ext cx="65836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700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Big Data Actionable</a:t>
            </a:r>
            <a:endParaRPr lang="en-US" dirty="0"/>
          </a:p>
        </p:txBody>
      </p:sp>
      <p:sp>
        <p:nvSpPr>
          <p:cNvPr id="3" name="Rectangle 2"/>
          <p:cNvSpPr/>
          <p:nvPr/>
        </p:nvSpPr>
        <p:spPr>
          <a:xfrm>
            <a:off x="442686" y="1757923"/>
            <a:ext cx="4503140" cy="3477875"/>
          </a:xfrm>
          <a:prstGeom prst="rect">
            <a:avLst/>
          </a:prstGeom>
        </p:spPr>
        <p:txBody>
          <a:bodyPr wrap="square">
            <a:spAutoFit/>
          </a:bodyPr>
          <a:lstStyle/>
          <a:p>
            <a:pPr marL="233363" lvl="1" indent="-233363">
              <a:buFont typeface="Wingdings" pitchFamily="2" charset="2"/>
              <a:buChar char="n"/>
              <a:defRPr/>
            </a:pPr>
            <a:r>
              <a:rPr lang="en-US" sz="2000" dirty="0"/>
              <a:t>One environment for managing all the different data that your applications and business processes need for </a:t>
            </a:r>
            <a:r>
              <a:rPr lang="en-US" sz="2000" dirty="0" smtClean="0"/>
              <a:t>analytics</a:t>
            </a:r>
            <a:br>
              <a:rPr lang="en-US" sz="2000" dirty="0" smtClean="0"/>
            </a:br>
            <a:endParaRPr lang="en-US" sz="2000" dirty="0"/>
          </a:p>
          <a:p>
            <a:pPr marL="233363" lvl="1" indent="-233363">
              <a:buFont typeface="Wingdings" pitchFamily="2" charset="2"/>
              <a:buChar char="n"/>
              <a:defRPr/>
            </a:pPr>
            <a:r>
              <a:rPr lang="en-US" sz="2000" dirty="0"/>
              <a:t>Support high volumes of complex queries for business-critical analytics and reporting </a:t>
            </a:r>
            <a:r>
              <a:rPr lang="en-US" sz="2000" dirty="0" smtClean="0"/>
              <a:t/>
            </a:r>
            <a:br>
              <a:rPr lang="en-US" sz="2000" dirty="0" smtClean="0"/>
            </a:br>
            <a:endParaRPr lang="en-US" sz="2000" dirty="0"/>
          </a:p>
          <a:p>
            <a:pPr marL="233363" lvl="1" indent="-233363">
              <a:buFont typeface="Wingdings" pitchFamily="2" charset="2"/>
              <a:buChar char="n"/>
              <a:defRPr/>
            </a:pPr>
            <a:r>
              <a:rPr lang="en-GB" sz="2000" dirty="0"/>
              <a:t>Unprecedented scalability using the hardware of your choice </a:t>
            </a:r>
            <a:endParaRPr lang="en-GB" sz="2000" b="1" dirty="0">
              <a:solidFill>
                <a:schemeClr val="tx2"/>
              </a:solidFill>
              <a:latin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626" y="1625599"/>
            <a:ext cx="4024269" cy="3988735"/>
          </a:xfrm>
          <a:prstGeom prst="rect">
            <a:avLst/>
          </a:prstGeom>
        </p:spPr>
      </p:pic>
    </p:spTree>
    <p:extLst>
      <p:ext uri="{BB962C8B-B14F-4D97-AF65-F5344CB8AC3E}">
        <p14:creationId xmlns:p14="http://schemas.microsoft.com/office/powerpoint/2010/main" val="3044964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Accelerate Insights Across Your Enterprise</a:t>
            </a:r>
            <a:endParaRPr lang="en-US" dirty="0"/>
          </a:p>
        </p:txBody>
      </p:sp>
      <p:sp>
        <p:nvSpPr>
          <p:cNvPr id="7" name="Rectangle 6"/>
          <p:cNvSpPr/>
          <p:nvPr/>
        </p:nvSpPr>
        <p:spPr>
          <a:xfrm>
            <a:off x="442686" y="1757923"/>
            <a:ext cx="4732818" cy="2554545"/>
          </a:xfrm>
          <a:prstGeom prst="rect">
            <a:avLst/>
          </a:prstGeom>
        </p:spPr>
        <p:txBody>
          <a:bodyPr wrap="square">
            <a:spAutoFit/>
          </a:bodyPr>
          <a:lstStyle/>
          <a:p>
            <a:pPr marL="233363" lvl="1" indent="-233363">
              <a:buFont typeface="Wingdings" pitchFamily="2" charset="2"/>
              <a:buChar char="n"/>
              <a:defRPr/>
            </a:pPr>
            <a:r>
              <a:rPr lang="en-US" sz="2000" dirty="0" smtClean="0"/>
              <a:t>Unsurpassed real-time performance – answer questions up to 100x faster</a:t>
            </a:r>
            <a:br>
              <a:rPr lang="en-US" sz="2000" dirty="0" smtClean="0"/>
            </a:br>
            <a:endParaRPr lang="en-US" sz="2000" dirty="0"/>
          </a:p>
          <a:p>
            <a:pPr marL="233363" lvl="1" indent="-233363">
              <a:buFont typeface="Wingdings" pitchFamily="2" charset="2"/>
              <a:buChar char="n"/>
              <a:defRPr/>
            </a:pPr>
            <a:r>
              <a:rPr lang="en-US" sz="2000" dirty="0" smtClean="0"/>
              <a:t>Empower collaborative decisions with the right people, tools and standards</a:t>
            </a:r>
            <a:br>
              <a:rPr lang="en-US" sz="2000" dirty="0" smtClean="0"/>
            </a:br>
            <a:endParaRPr lang="en-US" sz="2000" dirty="0"/>
          </a:p>
          <a:p>
            <a:pPr marL="233363" lvl="1" indent="-233363">
              <a:buFont typeface="Wingdings" pitchFamily="2" charset="2"/>
              <a:buChar char="n"/>
              <a:defRPr/>
            </a:pPr>
            <a:r>
              <a:rPr lang="en-GB" sz="2000" dirty="0" smtClean="0"/>
              <a:t>Supports thousands of users and years’ worth of data</a:t>
            </a:r>
            <a:endParaRPr lang="en-GB" sz="2000" b="1" dirty="0">
              <a:solidFill>
                <a:schemeClr val="tx2"/>
              </a:solidFill>
              <a:latin typeface="Arial" charset="0"/>
            </a:endParaRPr>
          </a:p>
        </p:txBody>
      </p:sp>
      <p:pic>
        <p:nvPicPr>
          <p:cNvPr id="11" name="Picture 10" descr="\\psf\Host\Users\eric\Graphic Tank\Know Decide Act Graphics_PERFORMANCE copy 2.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606796" y="1757923"/>
            <a:ext cx="3124200" cy="4612933"/>
          </a:xfrm>
          <a:prstGeom prst="rect">
            <a:avLst/>
          </a:prstGeom>
          <a:noFill/>
          <a:ln>
            <a:noFill/>
          </a:ln>
        </p:spPr>
      </p:pic>
    </p:spTree>
    <p:extLst>
      <p:ext uri="{BB962C8B-B14F-4D97-AF65-F5344CB8AC3E}">
        <p14:creationId xmlns:p14="http://schemas.microsoft.com/office/powerpoint/2010/main" val="2038134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Lowest TCO for BusinessObjects BI Data Needs</a:t>
            </a:r>
            <a:endParaRPr lang="en-US" dirty="0"/>
          </a:p>
        </p:txBody>
      </p:sp>
      <p:grpSp>
        <p:nvGrpSpPr>
          <p:cNvPr id="3" name="Group 6"/>
          <p:cNvGrpSpPr/>
          <p:nvPr/>
        </p:nvGrpSpPr>
        <p:grpSpPr>
          <a:xfrm>
            <a:off x="332509" y="823384"/>
            <a:ext cx="8495607" cy="5710419"/>
            <a:chOff x="264226" y="556383"/>
            <a:chExt cx="8547265" cy="5710419"/>
          </a:xfrm>
        </p:grpSpPr>
        <p:pic>
          <p:nvPicPr>
            <p:cNvPr id="4" name="Picture 3" descr="273964_l_srgb_s_gl(1).jp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t="9843" r="4185"/>
            <a:stretch/>
          </p:blipFill>
          <p:spPr>
            <a:xfrm>
              <a:off x="1198215" y="1118454"/>
              <a:ext cx="7613276" cy="5148348"/>
            </a:xfrm>
            <a:prstGeom prst="rect">
              <a:avLst/>
            </a:prstGeom>
          </p:spPr>
        </p:pic>
        <p:pic>
          <p:nvPicPr>
            <p:cNvPr id="5" name="Picture 4" descr="273964_l_srgb_s_gl(1).jpg"/>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264226" y="556383"/>
              <a:ext cx="3011714" cy="5710419"/>
            </a:xfrm>
            <a:prstGeom prst="rect">
              <a:avLst/>
            </a:prstGeom>
          </p:spPr>
        </p:pic>
      </p:grpSp>
      <p:sp>
        <p:nvSpPr>
          <p:cNvPr id="7" name="Rectangle 6"/>
          <p:cNvSpPr/>
          <p:nvPr/>
        </p:nvSpPr>
        <p:spPr>
          <a:xfrm>
            <a:off x="442686" y="1517778"/>
            <a:ext cx="4732818" cy="3477875"/>
          </a:xfrm>
          <a:prstGeom prst="rect">
            <a:avLst/>
          </a:prstGeom>
        </p:spPr>
        <p:txBody>
          <a:bodyPr wrap="square">
            <a:spAutoFit/>
          </a:bodyPr>
          <a:lstStyle/>
          <a:p>
            <a:pPr marL="233363" lvl="1" indent="-233363">
              <a:buFont typeface="Wingdings" pitchFamily="2" charset="2"/>
              <a:buChar char="n"/>
              <a:defRPr/>
            </a:pPr>
            <a:r>
              <a:rPr lang="en-US" sz="2000" dirty="0" smtClean="0"/>
              <a:t>A single vendor for database, application and support</a:t>
            </a:r>
            <a:br>
              <a:rPr lang="en-US" sz="2000" dirty="0" smtClean="0"/>
            </a:br>
            <a:endParaRPr lang="en-US" sz="2000" dirty="0"/>
          </a:p>
          <a:p>
            <a:pPr marL="233363" lvl="1" indent="-233363">
              <a:buFont typeface="Wingdings" pitchFamily="2" charset="2"/>
              <a:buChar char="n"/>
              <a:defRPr/>
            </a:pPr>
            <a:r>
              <a:rPr lang="en-US" sz="2000" dirty="0" smtClean="0"/>
              <a:t>No need to tune &amp; optimize each query – saving DBA resources</a:t>
            </a:r>
            <a:br>
              <a:rPr lang="en-US" sz="2000" dirty="0" smtClean="0"/>
            </a:br>
            <a:endParaRPr lang="en-US" sz="2000" dirty="0"/>
          </a:p>
          <a:p>
            <a:pPr marL="233363" lvl="1" indent="-233363">
              <a:buFont typeface="Wingdings" pitchFamily="2" charset="2"/>
              <a:buChar char="n"/>
              <a:defRPr/>
            </a:pPr>
            <a:r>
              <a:rPr lang="en-GB" sz="2000" dirty="0" smtClean="0"/>
              <a:t>Reduces IT complexity while meeting SLAs</a:t>
            </a:r>
            <a:br>
              <a:rPr lang="en-GB" sz="2000" dirty="0" smtClean="0"/>
            </a:br>
            <a:endParaRPr lang="en-GB" sz="2000" b="1" dirty="0" smtClean="0">
              <a:solidFill>
                <a:schemeClr val="tx2"/>
              </a:solidFill>
              <a:latin typeface="Arial" charset="0"/>
            </a:endParaRPr>
          </a:p>
          <a:p>
            <a:pPr marL="233363" lvl="1" indent="-233363">
              <a:buFont typeface="Wingdings" pitchFamily="2" charset="2"/>
              <a:buChar char="n"/>
              <a:defRPr/>
            </a:pPr>
            <a:r>
              <a:rPr lang="en-GB" sz="2000" dirty="0" smtClean="0">
                <a:latin typeface="Arial" charset="0"/>
              </a:rPr>
              <a:t>Compresses data to save storage and maintenance costs</a:t>
            </a:r>
            <a:endParaRPr lang="en-GB" sz="2000" dirty="0" smtClean="0"/>
          </a:p>
        </p:txBody>
      </p:sp>
    </p:spTree>
    <p:extLst>
      <p:ext uri="{BB962C8B-B14F-4D97-AF65-F5344CB8AC3E}">
        <p14:creationId xmlns:p14="http://schemas.microsoft.com/office/powerpoint/2010/main" val="713879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2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SAP_2012_v1.1</Template>
  <TotalTime>4892</TotalTime>
  <Words>2296</Words>
  <Application>Microsoft Office PowerPoint</Application>
  <PresentationFormat>On-screen Show (4:3)</PresentationFormat>
  <Paragraphs>233</Paragraphs>
  <Slides>16</Slides>
  <Notes>15</Notes>
  <HiddenSlides>3</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SAP_2012_v1.1</vt:lpstr>
      <vt:lpstr>Get the Most from SAP® BusinessObjects™ BI Solutions with SAP Sybase® IQ </vt:lpstr>
      <vt:lpstr>Agenda</vt:lpstr>
      <vt:lpstr>Do you have actionable insights into your business?</vt:lpstr>
      <vt:lpstr>Analytics provide proven return on investments</vt:lpstr>
      <vt:lpstr>What is SAP Sybase IQ? </vt:lpstr>
      <vt:lpstr>Get the Most from SAP BusinessObjects BI Solutions with SAP Sybase IQ </vt:lpstr>
      <vt:lpstr>Make Big Data Actionable</vt:lpstr>
      <vt:lpstr>Accelerate Insights Across Your Enterprise</vt:lpstr>
      <vt:lpstr>Lowest TCO for BusinessObjects BI Data Needs</vt:lpstr>
      <vt:lpstr> Making Big Data Actionable at BNP Paribas Corporate and Investment Banking  </vt:lpstr>
      <vt:lpstr>Accelerated Insights Across LandesBank Berlin</vt:lpstr>
      <vt:lpstr>Lowered Costs While Increased Speed At Digiturk </vt:lpstr>
      <vt:lpstr>With SAP Your New Possibilities Are Endless…</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subject>SAP BusinessObjects BI solutions, analytics editions</dc:subject>
  <dc:creator>Thierry Audas</dc:creator>
  <cp:keywords>SAP BusinessObjects BI Sybase IQ Data Integrator</cp:keywords>
  <cp:lastModifiedBy>Driscoll, Courtney</cp:lastModifiedBy>
  <cp:revision>247</cp:revision>
  <cp:lastPrinted>2012-08-14T11:57:50Z</cp:lastPrinted>
  <dcterms:created xsi:type="dcterms:W3CDTF">2012-08-14T07:12:26Z</dcterms:created>
  <dcterms:modified xsi:type="dcterms:W3CDTF">2012-10-19T14:08:04Z</dcterms:modified>
  <cp:category>Applied Analytics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-354068526</vt:i4>
  </property>
  <property fmtid="{D5CDD505-2E9C-101B-9397-08002B2CF9AE}" pid="3" name="_NewReviewCycle">
    <vt:lpwstr/>
  </property>
  <property fmtid="{D5CDD505-2E9C-101B-9397-08002B2CF9AE}" pid="4" name="_EmailSubject">
    <vt:lpwstr>L1 Sales Presentation v1</vt:lpwstr>
  </property>
  <property fmtid="{D5CDD505-2E9C-101B-9397-08002B2CF9AE}" pid="5" name="_AuthorEmail">
    <vt:lpwstr>thierry.audas@sap.com</vt:lpwstr>
  </property>
  <property fmtid="{D5CDD505-2E9C-101B-9397-08002B2CF9AE}" pid="6" name="_AuthorEmailDisplayName">
    <vt:lpwstr>Audas, Thierry</vt:lpwstr>
  </property>
  <property fmtid="{D5CDD505-2E9C-101B-9397-08002B2CF9AE}" pid="7" name="_PreviousAdHocReviewCycleID">
    <vt:i4>1357826825</vt:i4>
  </property>
</Properties>
</file>