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3.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08" r:id="rId2"/>
    <p:sldMasterId id="2147483721" r:id="rId3"/>
    <p:sldMasterId id="2147483734" r:id="rId4"/>
    <p:sldMasterId id="2147483747" r:id="rId5"/>
  </p:sldMasterIdLst>
  <p:notesMasterIdLst>
    <p:notesMasterId r:id="rId32"/>
  </p:notesMasterIdLst>
  <p:handoutMasterIdLst>
    <p:handoutMasterId r:id="rId33"/>
  </p:handoutMasterIdLst>
  <p:sldIdLst>
    <p:sldId id="513" r:id="rId6"/>
    <p:sldId id="389" r:id="rId7"/>
    <p:sldId id="499" r:id="rId8"/>
    <p:sldId id="350" r:id="rId9"/>
    <p:sldId id="500" r:id="rId10"/>
    <p:sldId id="501" r:id="rId11"/>
    <p:sldId id="502" r:id="rId12"/>
    <p:sldId id="508" r:id="rId13"/>
    <p:sldId id="493" r:id="rId14"/>
    <p:sldId id="503" r:id="rId15"/>
    <p:sldId id="504" r:id="rId16"/>
    <p:sldId id="505" r:id="rId17"/>
    <p:sldId id="514" r:id="rId18"/>
    <p:sldId id="515" r:id="rId19"/>
    <p:sldId id="516" r:id="rId20"/>
    <p:sldId id="483" r:id="rId21"/>
    <p:sldId id="463" r:id="rId22"/>
    <p:sldId id="457" r:id="rId23"/>
    <p:sldId id="517" r:id="rId24"/>
    <p:sldId id="510" r:id="rId25"/>
    <p:sldId id="458" r:id="rId26"/>
    <p:sldId id="387" r:id="rId27"/>
    <p:sldId id="310" r:id="rId28"/>
    <p:sldId id="265" r:id="rId29"/>
    <p:sldId id="339" r:id="rId30"/>
    <p:sldId id="330" r:id="rId31"/>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tannie Holt" initials="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5500"/>
    <a:srgbClr val="247230"/>
    <a:srgbClr val="4FB81C"/>
    <a:srgbClr val="4F7C1C"/>
    <a:srgbClr val="008FD3"/>
    <a:srgbClr val="CCCCCC"/>
    <a:srgbClr val="666666"/>
    <a:srgbClr val="F0AB00"/>
    <a:srgbClr val="999999"/>
    <a:srgbClr val="760A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344" autoAdjust="0"/>
    <p:restoredTop sz="52203" autoAdjust="0"/>
  </p:normalViewPr>
  <p:slideViewPr>
    <p:cSldViewPr snapToGrid="0" showGuides="1">
      <p:cViewPr>
        <p:scale>
          <a:sx n="50" d="100"/>
          <a:sy n="50" d="100"/>
        </p:scale>
        <p:origin x="-2412" y="-72"/>
      </p:cViewPr>
      <p:guideLst>
        <p:guide orient="horz" pos="4117"/>
        <p:guide orient="horz" pos="190"/>
        <p:guide orient="horz" pos="3834"/>
        <p:guide orient="horz" pos="1065"/>
        <p:guide orient="horz" pos="779"/>
        <p:guide pos="5556"/>
        <p:guide pos="206"/>
        <p:guide pos="2886"/>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howGuides="1">
      <p:cViewPr>
        <p:scale>
          <a:sx n="70" d="100"/>
          <a:sy n="70" d="100"/>
        </p:scale>
        <p:origin x="-2448" y="3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11852797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510611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147638" indent="-147638" algn="l" defTabSz="914400" rtl="0" eaLnBrk="1" latinLnBrk="0" hangingPunct="1">
      <a:buClr>
        <a:schemeClr val="accent1"/>
      </a:buClr>
      <a:buSzPct val="80000"/>
      <a:buFont typeface="Wingdings" pitchFamily="2" charset="2"/>
      <a:buChar char="n"/>
      <a:defRPr sz="1200" kern="1200">
        <a:solidFill>
          <a:schemeClr val="tx1"/>
        </a:solidFill>
        <a:latin typeface="+mn-lt"/>
        <a:ea typeface="+mn-ea"/>
        <a:cs typeface="+mn-cs"/>
      </a:defRPr>
    </a:lvl2pPr>
    <a:lvl3pPr marL="361950" indent="-109538" algn="l" defTabSz="914400" rtl="0" eaLnBrk="1" latinLnBrk="0" hangingPunct="1">
      <a:buClr>
        <a:schemeClr val="accent2"/>
      </a:buClr>
      <a:buSzPct val="80000"/>
      <a:buFont typeface="Wingdings" pitchFamily="2" charset="2"/>
      <a:buChar char="n"/>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Note to presenter:</a:t>
            </a:r>
          </a:p>
          <a:p>
            <a:endParaRPr lang="en-US" dirty="0"/>
          </a:p>
          <a:p>
            <a:r>
              <a:rPr lang="en-US" dirty="0"/>
              <a:t>This L1 presentation introduces the </a:t>
            </a:r>
            <a:r>
              <a:rPr lang="en-US" dirty="0" smtClean="0"/>
              <a:t>latest version of SAP </a:t>
            </a:r>
            <a:r>
              <a:rPr lang="en-US" dirty="0"/>
              <a:t>Sybase </a:t>
            </a:r>
            <a:r>
              <a:rPr lang="en-US" dirty="0" smtClean="0"/>
              <a:t>IQ, version 16, which offers new capabilities for managing Big Data and extreme-scale data warehouses. This presentation is intended for CXO and IT Management audiences and describes how SAP Sybase IQ 16 addresses how companies deal with Big Data (typically unstructured data) and massive data volumes to make them easier to analyze, manage, and make accessible to a broad range of users throughout the enterprise.</a:t>
            </a:r>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a:t>
            </a:fld>
            <a:endParaRPr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pitchFamily="34" charset="0"/>
              </a:rPr>
              <a:t>SAP Sybase IQ </a:t>
            </a:r>
            <a:r>
              <a:rPr lang="en-US" dirty="0" smtClean="0">
                <a:cs typeface="Calibri" pitchFamily="34" charset="0"/>
              </a:rPr>
              <a:t>uses its </a:t>
            </a:r>
            <a:r>
              <a:rPr lang="en-US" dirty="0"/>
              <a:t>column-oriented, grid-based MPP architecture and patented data compression and indexing technology </a:t>
            </a:r>
            <a:r>
              <a:rPr lang="en-US" dirty="0" smtClean="0"/>
              <a:t>to </a:t>
            </a:r>
            <a:r>
              <a:rPr lang="en-US" dirty="0" smtClean="0">
                <a:cs typeface="Calibri" pitchFamily="34" charset="0"/>
              </a:rPr>
              <a:t>transform </a:t>
            </a:r>
            <a:r>
              <a:rPr lang="en-US" dirty="0">
                <a:cs typeface="Calibri" pitchFamily="34" charset="0"/>
              </a:rPr>
              <a:t>the way companies </a:t>
            </a:r>
            <a:r>
              <a:rPr lang="en-US" dirty="0" smtClean="0">
                <a:cs typeface="Calibri" pitchFamily="34" charset="0"/>
              </a:rPr>
              <a:t> deliver business intelligence. </a:t>
            </a:r>
            <a:r>
              <a:rPr lang="en-US" dirty="0" smtClean="0"/>
              <a:t>Its speed </a:t>
            </a:r>
            <a:r>
              <a:rPr lang="en-US" dirty="0"/>
              <a:t>and power for extreme-scale enterprise data warehousing give companies the ability exploit the value of massive amounts of data at the speed of </a:t>
            </a:r>
            <a:r>
              <a:rPr lang="en-US" dirty="0" smtClean="0"/>
              <a:t>business.</a:t>
            </a:r>
            <a:endParaRPr lang="en-US" dirty="0">
              <a:cs typeface="Calibri" pitchFamily="34" charset="0"/>
            </a:endParaRPr>
          </a:p>
          <a:p>
            <a:pPr algn="l"/>
            <a:endParaRPr lang="en-US" dirty="0" smtClean="0">
              <a:cs typeface="Calibri" pitchFamily="34" charset="0"/>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extLst>
      <p:ext uri="{BB962C8B-B14F-4D97-AF65-F5344CB8AC3E}">
        <p14:creationId xmlns:p14="http://schemas.microsoft.com/office/powerpoint/2010/main" val="242487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4588" y="685800"/>
            <a:ext cx="4570412" cy="3429000"/>
          </a:xfrm>
        </p:spPr>
      </p:sp>
      <p:sp>
        <p:nvSpPr>
          <p:cNvPr id="3" name="Notes Placeholder 2"/>
          <p:cNvSpPr>
            <a:spLocks noGrp="1"/>
          </p:cNvSpPr>
          <p:nvPr>
            <p:ph type="body" idx="1"/>
          </p:nvPr>
        </p:nvSpPr>
        <p:spPr/>
        <p:txBody>
          <a:bodyPr>
            <a:normAutofit/>
          </a:bodyPr>
          <a:lstStyle/>
          <a:p>
            <a:r>
              <a:rPr lang="en-US" dirty="0"/>
              <a:t>The value of </a:t>
            </a:r>
            <a:r>
              <a:rPr lang="en-US" dirty="0" smtClean="0"/>
              <a:t>SAP Sybase IQ is best presented in terms of three core capabilities.</a:t>
            </a:r>
          </a:p>
          <a:p>
            <a:endParaRPr lang="en-US" dirty="0" smtClean="0"/>
          </a:p>
          <a:p>
            <a:r>
              <a:rPr lang="en-US" dirty="0" smtClean="0"/>
              <a:t>First, SAP Sybase IQ </a:t>
            </a:r>
            <a:r>
              <a:rPr lang="en-US" dirty="0"/>
              <a:t>makes it simpler and more cost-effective for companies who want to exploit the value of </a:t>
            </a:r>
            <a:r>
              <a:rPr lang="en-US" dirty="0" smtClean="0"/>
              <a:t>Big Data, and massive </a:t>
            </a:r>
            <a:r>
              <a:rPr lang="en-US" dirty="0"/>
              <a:t>amounts of </a:t>
            </a:r>
            <a:r>
              <a:rPr lang="en-US" dirty="0" smtClean="0"/>
              <a:t>data.</a:t>
            </a:r>
          </a:p>
          <a:p>
            <a:endParaRPr lang="en-US" dirty="0" smtClean="0"/>
          </a:p>
          <a:p>
            <a:r>
              <a:rPr lang="en-US" dirty="0" smtClean="0"/>
              <a:t>Second, it supports more </a:t>
            </a:r>
            <a:r>
              <a:rPr lang="en-US" dirty="0"/>
              <a:t>accurate insight into business performance and market </a:t>
            </a:r>
            <a:r>
              <a:rPr lang="en-US" dirty="0" smtClean="0"/>
              <a:t>dynamics, and </a:t>
            </a:r>
          </a:p>
          <a:p>
            <a:endParaRPr lang="en-US" dirty="0" smtClean="0"/>
          </a:p>
          <a:p>
            <a:r>
              <a:rPr lang="en-US" dirty="0" smtClean="0"/>
              <a:t>Third, it makes it is designed specifically for companies</a:t>
            </a:r>
            <a:r>
              <a:rPr lang="en-US" baseline="0" dirty="0" smtClean="0"/>
              <a:t> that want </a:t>
            </a:r>
            <a:r>
              <a:rPr lang="en-US" dirty="0" smtClean="0"/>
              <a:t>to extend </a:t>
            </a:r>
            <a:r>
              <a:rPr lang="en-US" dirty="0"/>
              <a:t>the power of analytics </a:t>
            </a:r>
            <a:r>
              <a:rPr lang="en-US" dirty="0" smtClean="0"/>
              <a:t>to large numbers of users</a:t>
            </a:r>
            <a:r>
              <a:rPr lang="en-US" baseline="0" dirty="0" smtClean="0"/>
              <a:t> and workloads </a:t>
            </a:r>
            <a:r>
              <a:rPr lang="en-US" dirty="0" smtClean="0"/>
              <a:t>across </a:t>
            </a:r>
            <a:r>
              <a:rPr lang="en-US" dirty="0"/>
              <a:t>the entire enterprise</a:t>
            </a:r>
            <a:r>
              <a:rPr lang="en-US" dirty="0" smtClean="0"/>
              <a:t>.</a:t>
            </a:r>
          </a:p>
          <a:p>
            <a:endParaRPr lang="en-US" dirty="0">
              <a:latin typeface="Arial" pitchFamily="34" charset="0"/>
              <a:cs typeface="Arial" pitchFamily="34" charset="0"/>
            </a:endParaRPr>
          </a:p>
          <a:p>
            <a:r>
              <a:rPr lang="en-US" dirty="0" smtClean="0">
                <a:latin typeface="Arial" pitchFamily="34" charset="0"/>
                <a:cs typeface="Arial" pitchFamily="34" charset="0"/>
              </a:rPr>
              <a:t>Let’s get into more detail about how we do this</a:t>
            </a:r>
            <a:endParaRPr lang="en-US" dirty="0" smtClean="0"/>
          </a:p>
        </p:txBody>
      </p:sp>
      <p:sp>
        <p:nvSpPr>
          <p:cNvPr id="4" name="Slide Number Placeholder 3"/>
          <p:cNvSpPr>
            <a:spLocks noGrp="1"/>
          </p:cNvSpPr>
          <p:nvPr>
            <p:ph type="sldNum" sz="quarter" idx="10"/>
          </p:nvPr>
        </p:nvSpPr>
        <p:spPr>
          <a:xfrm>
            <a:off x="3884614" y="8685213"/>
            <a:ext cx="2971800" cy="457200"/>
          </a:xfrm>
          <a:prstGeom prst="rect">
            <a:avLst/>
          </a:prstGeom>
        </p:spPr>
        <p:txBody>
          <a:bodyPr/>
          <a:lstStyle/>
          <a:p>
            <a:fld id="{C261AB06-DA94-1849-95F5-B6032D9DEE91}" type="slidenum">
              <a:rPr smtClean="0">
                <a:solidFill>
                  <a:prstClr val="black"/>
                </a:solidFill>
              </a:rPr>
              <a:pPr/>
              <a:t>11</a:t>
            </a:fld>
            <a:endParaRPr dirty="0">
              <a:solidFill>
                <a:prstClr val="black"/>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900" dirty="0"/>
              <a:t>Big Data contains significant potential business value, yet it is unwieldy and difficult to incorporate all the new types of data into everyday business decision-making. Traditional BI tools and EDWs usually depend on weekly or nightly batch-oriented approaches to upload massive quantities of new data, providing limited value to time-sensitive business processes. Now, with the release of </a:t>
            </a:r>
            <a:r>
              <a:rPr lang="en-US" sz="900" dirty="0" smtClean="0"/>
              <a:t>SAP Sybase IQ </a:t>
            </a:r>
            <a:r>
              <a:rPr lang="en-US" sz="900" dirty="0"/>
              <a:t>16, companies have at their disposal a host of new ways to handle these huge volumes, from much faster loading, new compression techniques, to new ways to organize and partition data. </a:t>
            </a:r>
            <a:endParaRPr lang="en-US" sz="900" dirty="0" smtClean="0"/>
          </a:p>
          <a:p>
            <a:endParaRPr lang="en-US" sz="900" dirty="0"/>
          </a:p>
          <a:p>
            <a:pPr marL="166542" indent="-166542">
              <a:buFont typeface="Arial" pitchFamily="34" charset="0"/>
              <a:buChar char="•"/>
            </a:pPr>
            <a:r>
              <a:rPr lang="en-US" sz="900" dirty="0" smtClean="0"/>
              <a:t>In order to go from terabytes to petabytes you need to be able to load massive amounts of data fast – big volumes equal the need for fast velocity – otherwise your systems would be brought to a standstill. With high-performance </a:t>
            </a:r>
            <a:r>
              <a:rPr lang="en-US" sz="900" dirty="0"/>
              <a:t>data </a:t>
            </a:r>
            <a:r>
              <a:rPr lang="en-US" sz="900" dirty="0" smtClean="0"/>
              <a:t>loading, SAP Sybase IQ ingests </a:t>
            </a:r>
            <a:r>
              <a:rPr lang="en-US" sz="900" dirty="0"/>
              <a:t>large amounts of data faster than ever—from terabytes to petabytes—making Big Data available to applications and people faster, for in-the-moment decisions.  Essentially removing the constraints of traditional systems</a:t>
            </a:r>
          </a:p>
          <a:p>
            <a:pPr marL="166542" indent="-166542">
              <a:buFont typeface="Arial" pitchFamily="34" charset="0"/>
              <a:buChar char="•"/>
            </a:pPr>
            <a:endParaRPr lang="en-US" sz="900" dirty="0"/>
          </a:p>
          <a:p>
            <a:pPr marL="166542" indent="-166542">
              <a:buFont typeface="Arial" pitchFamily="34" charset="0"/>
              <a:buChar char="•"/>
            </a:pPr>
            <a:r>
              <a:rPr lang="en-US" sz="900" dirty="0" smtClean="0"/>
              <a:t>The expandable </a:t>
            </a:r>
            <a:r>
              <a:rPr lang="en-US" sz="900" dirty="0"/>
              <a:t>grid-based MPP architecture </a:t>
            </a:r>
            <a:r>
              <a:rPr lang="en-US" sz="900" dirty="0" smtClean="0"/>
              <a:t>of SAP Sybase IQ dynamically </a:t>
            </a:r>
            <a:r>
              <a:rPr lang="en-US" sz="900" dirty="0"/>
              <a:t>manages many analytics workloads in parallel, making it simpler and more cost-effective to support thousands of concurrent users, user-driven reports and ad hoc queries, along with data-driven processes across the entire enterprise.</a:t>
            </a:r>
          </a:p>
          <a:p>
            <a:pPr marL="166542" indent="-166542">
              <a:buFont typeface="Arial" pitchFamily="34" charset="0"/>
              <a:buChar char="•"/>
            </a:pPr>
            <a:endParaRPr lang="en-US" sz="900" dirty="0"/>
          </a:p>
          <a:p>
            <a:pPr marL="166542" marR="0" indent="-166542"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900" dirty="0" smtClean="0"/>
              <a:t>SAP Sybase IQ </a:t>
            </a:r>
            <a:r>
              <a:rPr lang="en-US" sz="900" dirty="0"/>
              <a:t>offers the whole picture through data integration </a:t>
            </a:r>
            <a:r>
              <a:rPr lang="en-US" sz="900" dirty="0" smtClean="0"/>
              <a:t>– multiple </a:t>
            </a:r>
            <a:r>
              <a:rPr lang="en-US" sz="900" dirty="0"/>
              <a:t>integration modes for using MapReduce and Hadoop, Predictive Model Markup Language (PMML) support, </a:t>
            </a:r>
            <a:r>
              <a:rPr lang="en-US" sz="900" dirty="0" smtClean="0"/>
              <a:t>In-database analytics </a:t>
            </a:r>
            <a:r>
              <a:rPr lang="en-US" sz="900" b="0" dirty="0" smtClean="0"/>
              <a:t>for high performance integration with third party libraries of statistical, data mining, and predictive analytics functions</a:t>
            </a:r>
            <a:r>
              <a:rPr lang="en-US" sz="900" b="0" baseline="0" dirty="0" smtClean="0"/>
              <a:t> and our r</a:t>
            </a:r>
            <a:r>
              <a:rPr lang="en-US" sz="900" dirty="0" smtClean="0"/>
              <a:t>ich partner ecosystem</a:t>
            </a:r>
            <a:r>
              <a:rPr lang="en-US" sz="900" baseline="0" dirty="0" smtClean="0"/>
              <a:t> </a:t>
            </a:r>
            <a:r>
              <a:rPr lang="en-US" sz="900" dirty="0" smtClean="0"/>
              <a:t>make </a:t>
            </a:r>
            <a:r>
              <a:rPr lang="en-US" sz="900" dirty="0"/>
              <a:t>it easier for organizations to incorporate Big Data into operational analytics and decision-making. </a:t>
            </a:r>
          </a:p>
          <a:p>
            <a:pPr marL="166542" indent="-166542">
              <a:buFont typeface="Arial" pitchFamily="34" charset="0"/>
              <a:buChar char="•"/>
            </a:pPr>
            <a:endParaRPr lang="en-US" sz="900" dirty="0"/>
          </a:p>
          <a:p>
            <a:pPr marL="166542" indent="-166542">
              <a:buFont typeface="Arial" pitchFamily="34" charset="0"/>
              <a:buChar char="•"/>
            </a:pPr>
            <a:r>
              <a:rPr lang="en-US" sz="900" dirty="0" smtClean="0"/>
              <a:t>Its next-generation </a:t>
            </a:r>
            <a:r>
              <a:rPr lang="en-US" sz="900" dirty="0"/>
              <a:t>column store compression allows for highly efficient compression of fixed and variable sized data reducing storage costs and improves performance by removing I/O bottlenecks. </a:t>
            </a:r>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12</a:t>
            </a:fld>
            <a:endParaRPr dirty="0">
              <a:solidFill>
                <a:prstClr val="black"/>
              </a:solidFill>
            </a:endParaRPr>
          </a:p>
        </p:txBody>
      </p:sp>
    </p:spTree>
    <p:extLst>
      <p:ext uri="{BB962C8B-B14F-4D97-AF65-F5344CB8AC3E}">
        <p14:creationId xmlns:p14="http://schemas.microsoft.com/office/powerpoint/2010/main" val="827985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explosion of data has also made it much more complex and challenging to bring insights that can transform for your business.</a:t>
            </a:r>
          </a:p>
          <a:p>
            <a:r>
              <a:rPr lang="en-US" dirty="0" smtClean="0"/>
              <a:t>SAP Sybase IQ helps you build a </a:t>
            </a:r>
            <a:r>
              <a:rPr lang="en-US" dirty="0"/>
              <a:t>more complete and accurate picture of the business </a:t>
            </a:r>
            <a:r>
              <a:rPr lang="en-US" dirty="0" smtClean="0"/>
              <a:t>by acting as a unified </a:t>
            </a:r>
            <a:r>
              <a:rPr lang="en-US" dirty="0"/>
              <a:t>platform – </a:t>
            </a:r>
            <a:r>
              <a:rPr lang="en-US" dirty="0" smtClean="0"/>
              <a:t>managing </a:t>
            </a:r>
            <a:r>
              <a:rPr lang="en-US" dirty="0"/>
              <a:t>both structured and unstructured data types in a unified analytical framework, </a:t>
            </a:r>
            <a:r>
              <a:rPr lang="en-US" dirty="0" smtClean="0"/>
              <a:t>and harmonizing </a:t>
            </a:r>
            <a:r>
              <a:rPr lang="en-US" dirty="0"/>
              <a:t>data from multiple systems and </a:t>
            </a:r>
            <a:r>
              <a:rPr lang="en-US" dirty="0" smtClean="0"/>
              <a:t>sources.</a:t>
            </a:r>
            <a:endParaRPr lang="en-US" dirty="0"/>
          </a:p>
          <a:p>
            <a:endParaRPr lang="en-US" dirty="0" smtClean="0"/>
          </a:p>
          <a:p>
            <a:r>
              <a:rPr lang="en-US" dirty="0" smtClean="0"/>
              <a:t>One of the keys to improved decision making in a rapidly </a:t>
            </a:r>
            <a:r>
              <a:rPr lang="en-US" dirty="0"/>
              <a:t>changing environment is enabling analytics on real-time </a:t>
            </a:r>
            <a:r>
              <a:rPr lang="en-US" dirty="0" smtClean="0"/>
              <a:t>information, so we’re introducing  low latency real-time analytics –the new </a:t>
            </a:r>
            <a:r>
              <a:rPr lang="en-US" dirty="0"/>
              <a:t>in-memory, read/write-optimized Row-level Versioning (RLV) store </a:t>
            </a:r>
            <a:r>
              <a:rPr lang="en-US" dirty="0" smtClean="0"/>
              <a:t>in SAP Sybase IQ provides </a:t>
            </a:r>
            <a:r>
              <a:rPr lang="en-US" dirty="0"/>
              <a:t>fast, concurrent ingestion of data from multiple </a:t>
            </a:r>
            <a:r>
              <a:rPr lang="en-US" dirty="0" smtClean="0"/>
              <a:t>sources.</a:t>
            </a:r>
            <a:endParaRPr lang="en-US" dirty="0"/>
          </a:p>
          <a:p>
            <a:endParaRPr lang="en-US" dirty="0"/>
          </a:p>
          <a:p>
            <a:r>
              <a:rPr lang="en-US" dirty="0" smtClean="0"/>
              <a:t>Comprehensive, in-the-moment </a:t>
            </a:r>
            <a:r>
              <a:rPr lang="en-US" dirty="0"/>
              <a:t>answers to complex questions </a:t>
            </a:r>
            <a:r>
              <a:rPr lang="en-US" dirty="0" smtClean="0"/>
              <a:t>require months</a:t>
            </a:r>
            <a:r>
              <a:rPr lang="en-US" dirty="0"/>
              <a:t>’ or even years’ worth of data </a:t>
            </a:r>
            <a:r>
              <a:rPr lang="en-US" dirty="0" smtClean="0"/>
              <a:t>to help </a:t>
            </a:r>
            <a:r>
              <a:rPr lang="en-US" dirty="0"/>
              <a:t>companies spot new market opportunities, delight customers, or reduce risk</a:t>
            </a:r>
            <a:r>
              <a:rPr lang="en-US" dirty="0" smtClean="0"/>
              <a:t>. </a:t>
            </a:r>
          </a:p>
          <a:p>
            <a:endParaRPr lang="en-US" dirty="0" smtClean="0"/>
          </a:p>
          <a:p>
            <a:r>
              <a:rPr lang="en-US" dirty="0" smtClean="0"/>
              <a:t>SAP Sybase IQ is able to handle extreme-scale data volumes, putting all this data at users’ fingertips.</a:t>
            </a:r>
            <a:endParaRPr lang="en-US" dirty="0"/>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13</a:t>
            </a:fld>
            <a:endParaRPr dirty="0">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smtClean="0"/>
              <a:t>And meeting high expectations for user-friendly tools, speed, availability and security is critical to extending analytics across the enterprise.</a:t>
            </a:r>
          </a:p>
          <a:p>
            <a:endParaRPr lang="en-US" dirty="0" smtClean="0"/>
          </a:p>
          <a:p>
            <a:r>
              <a:rPr lang="en-US" dirty="0" smtClean="0"/>
              <a:t>Users can perform </a:t>
            </a:r>
            <a:r>
              <a:rPr lang="en-US" dirty="0"/>
              <a:t>deep drill-down analysis on vast amounts of data using </a:t>
            </a:r>
            <a:r>
              <a:rPr lang="en-US" dirty="0" smtClean="0"/>
              <a:t>familiar BI </a:t>
            </a:r>
            <a:r>
              <a:rPr lang="en-US" dirty="0"/>
              <a:t>tools, without ongoing IT intervention, at “Google search” speeds. Users can get quick answers to any question, either recurring or one-of-a-kind.</a:t>
            </a:r>
          </a:p>
          <a:p>
            <a:endParaRPr lang="en-US" dirty="0"/>
          </a:p>
          <a:p>
            <a:r>
              <a:rPr lang="en-US" dirty="0" smtClean="0"/>
              <a:t>Highly </a:t>
            </a:r>
            <a:r>
              <a:rPr lang="en-US" dirty="0"/>
              <a:t>available – </a:t>
            </a:r>
            <a:r>
              <a:rPr lang="en-US" dirty="0" smtClean="0"/>
              <a:t>With SAP </a:t>
            </a:r>
            <a:r>
              <a:rPr lang="en-US" dirty="0"/>
              <a:t>Sybase IQ, enterprise data is always available regardless of how large the </a:t>
            </a:r>
            <a:r>
              <a:rPr lang="en-US" dirty="0" smtClean="0"/>
              <a:t>workloads and datasets, thanks to multiplex resiliency. </a:t>
            </a:r>
          </a:p>
          <a:p>
            <a:endParaRPr lang="en-US" dirty="0"/>
          </a:p>
          <a:p>
            <a:r>
              <a:rPr lang="en-US" dirty="0" smtClean="0"/>
              <a:t>Fast </a:t>
            </a:r>
            <a:r>
              <a:rPr lang="en-US" dirty="0"/>
              <a:t>and efficient </a:t>
            </a:r>
            <a:r>
              <a:rPr lang="en-US" dirty="0" smtClean="0"/>
              <a:t>–Analytics </a:t>
            </a:r>
            <a:r>
              <a:rPr lang="en-US" dirty="0"/>
              <a:t>performance </a:t>
            </a:r>
            <a:r>
              <a:rPr lang="en-US" dirty="0" smtClean="0"/>
              <a:t>is boosted at </a:t>
            </a:r>
            <a:r>
              <a:rPr lang="en-US" dirty="0"/>
              <a:t>least ten-fold over traditional data management systems </a:t>
            </a:r>
            <a:r>
              <a:rPr lang="en-US" dirty="0" smtClean="0"/>
              <a:t> with our column-oriented</a:t>
            </a:r>
            <a:r>
              <a:rPr lang="en-US" dirty="0"/>
              <a:t>, elastic grid-based massively parallel processing </a:t>
            </a:r>
            <a:r>
              <a:rPr lang="en-US" dirty="0" smtClean="0"/>
              <a:t>architecture  </a:t>
            </a:r>
            <a:r>
              <a:rPr lang="en-US" dirty="0"/>
              <a:t>and advanced query </a:t>
            </a:r>
            <a:r>
              <a:rPr lang="en-US" dirty="0" smtClean="0"/>
              <a:t>optimization.</a:t>
            </a:r>
          </a:p>
          <a:p>
            <a:endParaRPr lang="en-US" dirty="0"/>
          </a:p>
          <a:p>
            <a:r>
              <a:rPr lang="en-US" dirty="0" smtClean="0"/>
              <a:t>And new  security options make it easier to  increase the security of enterprise data in SAP Sybase IQ using existing enterprise LDAP infrastructure and role </a:t>
            </a:r>
            <a:r>
              <a:rPr lang="en-US" dirty="0"/>
              <a:t>based access control (RBAC) </a:t>
            </a:r>
            <a:r>
              <a:rPr lang="en-US" dirty="0" smtClean="0"/>
              <a:t>highly granular </a:t>
            </a:r>
            <a:r>
              <a:rPr lang="en-US" dirty="0"/>
              <a:t>management of data </a:t>
            </a:r>
            <a:r>
              <a:rPr lang="en-US" dirty="0" smtClean="0"/>
              <a:t>access. </a:t>
            </a:r>
          </a:p>
          <a:p>
            <a:endParaRPr lang="en-US" dirty="0" smtClean="0"/>
          </a:p>
          <a:p>
            <a:r>
              <a:rPr lang="en-US" dirty="0" smtClean="0"/>
              <a:t>All of these capabilities make SAP </a:t>
            </a:r>
            <a:r>
              <a:rPr lang="en-US" dirty="0"/>
              <a:t>Sybase IQ </a:t>
            </a:r>
            <a:r>
              <a:rPr lang="en-US" dirty="0" smtClean="0"/>
              <a:t>16 faster</a:t>
            </a:r>
            <a:r>
              <a:rPr lang="en-US" dirty="0"/>
              <a:t>, more secure, and more adaptable to changing business requirements. By extending the power of analytics to more people and processes with less effort and expense, SAP Sybase IQ is giving companies the power to act on insights that were previously impractical or impossible</a:t>
            </a:r>
            <a:r>
              <a:rPr lang="en-US" dirty="0" smtClean="0"/>
              <a:t>.</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smtClean="0">
                <a:solidFill>
                  <a:prstClr val="black"/>
                </a:solidFill>
              </a:rPr>
              <a:pPr/>
              <a:t>14</a:t>
            </a:fld>
            <a:endParaRPr dirty="0">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let’s look at some of the customers and partners that are taking advantage of these capabilities.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Tree>
    <p:extLst>
      <p:ext uri="{BB962C8B-B14F-4D97-AF65-F5344CB8AC3E}">
        <p14:creationId xmlns:p14="http://schemas.microsoft.com/office/powerpoint/2010/main" val="35628088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rPr>
              <a:t>Nielsen Media Research (OEM) - Created On-line Audience Data Warehouse with SAP Sybase IQ - </a:t>
            </a:r>
            <a:r>
              <a:rPr lang="en-US" sz="1200" kern="1200" dirty="0" smtClean="0">
                <a:solidFill>
                  <a:schemeClr val="tx1"/>
                </a:solidFill>
                <a:effectLst/>
                <a:latin typeface="+mn-lt"/>
                <a:ea typeface="+mn-ea"/>
                <a:cs typeface="+mn-cs"/>
              </a:rPr>
              <a:t>Nielsen Media Research (OEM) is the leading provider of television audience measurement and related services in the world. With hundreds of broadcast channels running 24/7, it’s not surprising that there are hundreds of terabytes of data on audience demographics and viewing habits residing in the company’s data center. This data is critical to broadcasters and advertisers alike who rely on it to make and fine-tune programming decisions and advertising placements.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effectLst/>
              </a:rPr>
              <a:t>BNP Paribas Securities Services - Ad hoc queries have grown from 5,000 to 10,000 per month using SAP Sybase IQ - </a:t>
            </a:r>
            <a:r>
              <a:rPr lang="en-US" sz="1200" b="0" kern="1200" dirty="0" smtClean="0">
                <a:solidFill>
                  <a:schemeClr val="tx1"/>
                </a:solidFill>
                <a:effectLst/>
                <a:latin typeface="+mn-lt"/>
                <a:ea typeface="+mn-ea"/>
                <a:cs typeface="+mn-cs"/>
              </a:rPr>
              <a:t>BNP Paribas Securities Services</a:t>
            </a:r>
            <a:r>
              <a:rPr lang="en-US" sz="1200" kern="1200" dirty="0" smtClean="0">
                <a:solidFill>
                  <a:schemeClr val="tx1"/>
                </a:solidFill>
                <a:effectLst/>
                <a:latin typeface="+mn-lt"/>
                <a:ea typeface="+mn-ea"/>
                <a:cs typeface="+mn-cs"/>
              </a:rPr>
              <a:t> is part of the BNP</a:t>
            </a:r>
            <a:r>
              <a:rPr lang="en-US" sz="1200" kern="1200" baseline="0" dirty="0" smtClean="0">
                <a:solidFill>
                  <a:schemeClr val="tx1"/>
                </a:solidFill>
                <a:effectLst/>
                <a:latin typeface="+mn-lt"/>
                <a:ea typeface="+mn-ea"/>
                <a:cs typeface="+mn-cs"/>
              </a:rPr>
              <a:t> Paribas </a:t>
            </a:r>
            <a:r>
              <a:rPr lang="en-US" sz="1200" kern="1200" dirty="0" smtClean="0">
                <a:solidFill>
                  <a:schemeClr val="tx1"/>
                </a:solidFill>
                <a:effectLst/>
                <a:latin typeface="+mn-lt"/>
                <a:ea typeface="+mn-ea"/>
                <a:cs typeface="+mn-cs"/>
              </a:rPr>
              <a:t>Investment</a:t>
            </a:r>
            <a:r>
              <a:rPr lang="en-US" sz="1200" kern="1200" baseline="0" dirty="0" smtClean="0">
                <a:solidFill>
                  <a:schemeClr val="tx1"/>
                </a:solidFill>
                <a:effectLst/>
                <a:latin typeface="+mn-lt"/>
                <a:ea typeface="+mn-ea"/>
                <a:cs typeface="+mn-cs"/>
              </a:rPr>
              <a:t> Solutions</a:t>
            </a:r>
            <a:r>
              <a:rPr lang="en-US" sz="1200" kern="1200" dirty="0" smtClean="0">
                <a:solidFill>
                  <a:schemeClr val="tx1"/>
                </a:solidFill>
                <a:effectLst/>
                <a:latin typeface="+mn-lt"/>
                <a:ea typeface="+mn-ea"/>
                <a:cs typeface="+mn-cs"/>
              </a:rPr>
              <a:t> group. Europe’s leading securities services provider. Operating across the entire investment cycle, BP2S provides post-trade solutions to buy-side and sell-side financial institutions and issuers.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endParaRPr lang="en-GB" sz="1200" dirty="0" smtClean="0">
              <a:latin typeface="Arial" charset="0"/>
              <a:cs typeface="Arial" charset="0"/>
            </a:endParaRPr>
          </a:p>
          <a:p>
            <a:r>
              <a:rPr lang="en-US" b="1" dirty="0" err="1" smtClean="0">
                <a:effectLst/>
              </a:rPr>
              <a:t>Mozzart</a:t>
            </a:r>
            <a:r>
              <a:rPr lang="en-US" b="1" dirty="0" smtClean="0">
                <a:effectLst/>
              </a:rPr>
              <a:t> - Betting on SAP Solutions to Increase Profitability and Improve Customer Service - </a:t>
            </a:r>
            <a:r>
              <a:rPr lang="en-US" sz="1200" kern="1200" dirty="0" smtClean="0">
                <a:solidFill>
                  <a:schemeClr val="tx1"/>
                </a:solidFill>
                <a:effectLst/>
                <a:latin typeface="+mn-lt"/>
                <a:ea typeface="+mn-ea"/>
                <a:cs typeface="+mn-cs"/>
              </a:rPr>
              <a:t>As a leader in sports betting in the western Balkans, </a:t>
            </a:r>
            <a:r>
              <a:rPr lang="en-US" sz="1200" kern="1200" dirty="0" err="1" smtClean="0">
                <a:solidFill>
                  <a:schemeClr val="tx1"/>
                </a:solidFill>
                <a:effectLst/>
                <a:latin typeface="+mn-lt"/>
                <a:ea typeface="+mn-ea"/>
                <a:cs typeface="+mn-cs"/>
              </a:rPr>
              <a:t>Mozzart</a:t>
            </a:r>
            <a:r>
              <a:rPr lang="en-US" sz="1200" kern="1200" dirty="0" smtClean="0">
                <a:solidFill>
                  <a:schemeClr val="tx1"/>
                </a:solidFill>
                <a:effectLst/>
                <a:latin typeface="+mn-lt"/>
                <a:ea typeface="+mn-ea"/>
                <a:cs typeface="+mn-cs"/>
              </a:rPr>
              <a:t> implemented SAP® Sybase® IQ server and SAP Sybase PowerDesigner® software to analyze production database the profitability of 50,000 daily betting games. It can now review each game’s performance in real time and adjust odds when necessary, improving profitability, and the customer experience and enabling expansion into new markets.</a:t>
            </a:r>
            <a:endParaRPr lang="en-GB" sz="1200" dirty="0" smtClean="0">
              <a:latin typeface="Arial" charset="0"/>
              <a:cs typeface="Arial" charset="0"/>
            </a:endParaRP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C160BFA8-CF48-408C-9EA7-EF8FB281BD02}"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latin typeface="+mn-lt"/>
                <a:ea typeface="+mn-ea"/>
                <a:cs typeface="+mn-cs"/>
              </a:rPr>
              <a:t>“The compression facility has allowed us to reduce the disk space required for each project considerably—by a ratio of 4 to 1.” Jean-Pierre </a:t>
            </a:r>
            <a:r>
              <a:rPr lang="en-US" sz="1200" kern="1200" dirty="0" err="1" smtClean="0">
                <a:effectLst/>
                <a:latin typeface="+mn-lt"/>
                <a:ea typeface="+mn-ea"/>
                <a:cs typeface="+mn-cs"/>
              </a:rPr>
              <a:t>Demont</a:t>
            </a:r>
            <a:r>
              <a:rPr lang="en-US" sz="1200" kern="1200" dirty="0" smtClean="0">
                <a:effectLst/>
                <a:latin typeface="+mn-lt"/>
                <a:ea typeface="+mn-ea"/>
                <a:cs typeface="+mn-cs"/>
              </a:rPr>
              <a:t>, Applications Manager, BNP Paribas Corporate and Investment Banking</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effectLst/>
                <a:latin typeface="+mn-lt"/>
                <a:ea typeface="+mn-ea"/>
                <a:cs typeface="+mn-cs"/>
              </a:rPr>
              <a:t>“Sybase IQ’s column-based architecture has really made a big difference for us. It’s improved performance dramatically. That has made our end-users happier and it has </a:t>
            </a:r>
            <a:r>
              <a:rPr lang="en-US" sz="1200" b="1" kern="1200" dirty="0" smtClean="0">
                <a:effectLst/>
                <a:latin typeface="+mn-lt"/>
                <a:ea typeface="+mn-ea"/>
                <a:cs typeface="+mn-cs"/>
              </a:rPr>
              <a:t>reduced daily database administration by 75%</a:t>
            </a:r>
            <a:r>
              <a:rPr lang="en-US" sz="1200" kern="1200" dirty="0" smtClean="0">
                <a:effectLst/>
                <a:latin typeface="+mn-lt"/>
                <a:ea typeface="+mn-ea"/>
                <a:cs typeface="+mn-cs"/>
              </a:rPr>
              <a:t> and cut hardware requirements in half. Sybase IQ delivers better performance at a fraction of the cost.” </a:t>
            </a:r>
            <a:r>
              <a:rPr lang="en-US" sz="1200" kern="1200" dirty="0" err="1" smtClean="0">
                <a:effectLst/>
                <a:latin typeface="+mn-lt"/>
                <a:ea typeface="+mn-ea"/>
                <a:cs typeface="+mn-cs"/>
              </a:rPr>
              <a:t>Tugce</a:t>
            </a:r>
            <a:r>
              <a:rPr lang="en-US" sz="1200" kern="1200" dirty="0" smtClean="0">
                <a:effectLst/>
                <a:latin typeface="+mn-lt"/>
                <a:ea typeface="+mn-ea"/>
                <a:cs typeface="+mn-cs"/>
              </a:rPr>
              <a:t> </a:t>
            </a:r>
            <a:r>
              <a:rPr lang="en-US" sz="1200" kern="1200" dirty="0" err="1" smtClean="0">
                <a:effectLst/>
                <a:latin typeface="+mn-lt"/>
                <a:ea typeface="+mn-ea"/>
                <a:cs typeface="+mn-cs"/>
              </a:rPr>
              <a:t>Denizlerkurdu</a:t>
            </a:r>
            <a:r>
              <a:rPr lang="en-US" sz="1200" kern="1200" dirty="0" smtClean="0">
                <a:effectLst/>
                <a:latin typeface="+mn-lt"/>
                <a:ea typeface="+mn-ea"/>
                <a:cs typeface="+mn-cs"/>
              </a:rPr>
              <a:t>, Head of the Decision Support Systems Unit, Digiturk</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effectLst/>
              <a:latin typeface="+mn-lt"/>
              <a:ea typeface="+mn-ea"/>
              <a:cs typeface="+mn-cs"/>
            </a:endParaRPr>
          </a:p>
          <a:p>
            <a:r>
              <a:rPr lang="en-US" sz="1200" i="0" dirty="0" smtClean="0"/>
              <a:t>I would venture to say SAP Sybase IQ is the fastest in the industry. We load almost 10 billion rows a month, a terabyte a quarter. With SAP Sybase IQ, it just flies.”</a:t>
            </a:r>
          </a:p>
          <a:p>
            <a:r>
              <a:rPr lang="en-US" sz="1200" dirty="0" smtClean="0"/>
              <a:t>Craig Silver, Senior Database Architect, Nielsen Media Research</a:t>
            </a:r>
            <a:endParaRPr lang="en-US" sz="1200" i="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extLst>
      <p:ext uri="{BB962C8B-B14F-4D97-AF65-F5344CB8AC3E}">
        <p14:creationId xmlns:p14="http://schemas.microsoft.com/office/powerpoint/2010/main" val="321031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SAP Sybase IQ is the original column-based RDBMS, designed and optimized for high performance enterprise data warehousing and analytics, with over </a:t>
            </a:r>
            <a:r>
              <a:rPr lang="en-US" dirty="0" smtClean="0"/>
              <a:t>2,100 </a:t>
            </a:r>
            <a:r>
              <a:rPr lang="en-US" dirty="0"/>
              <a:t>customers (twice that of the nearest competitor in the market</a:t>
            </a:r>
            <a:r>
              <a:rPr lang="en-US" dirty="0" smtClean="0"/>
              <a:t>), 4,500 installations, and a 96% customer satisfaction rating. </a:t>
            </a:r>
          </a:p>
          <a:p>
            <a:endParaRPr lang="en-US" dirty="0"/>
          </a:p>
          <a:p>
            <a:r>
              <a:rPr lang="en-US" dirty="0" smtClean="0"/>
              <a:t>Companies and organizations around the world and across many industries rely on SAP Sybase IQ to give them a competitive edge.</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extLst>
      <p:ext uri="{BB962C8B-B14F-4D97-AF65-F5344CB8AC3E}">
        <p14:creationId xmlns:p14="http://schemas.microsoft.com/office/powerpoint/2010/main" val="1413279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SAP Sybase IQ is also part of a rich ecosystem of SAP technologies.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extLst>
      <p:ext uri="{BB962C8B-B14F-4D97-AF65-F5344CB8AC3E}">
        <p14:creationId xmlns:p14="http://schemas.microsoft.com/office/powerpoint/2010/main" val="3562808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 we are going to discuss how SAP Sybase IQ can help organizations like yours to address the many challenges of Big Data and increasingly massive data volumes. </a:t>
            </a:r>
          </a:p>
          <a:p>
            <a:r>
              <a:rPr lang="en-US" dirty="0" smtClean="0"/>
              <a:t>The SAP Sybase IQ server is a column-based  analytics database that provides major </a:t>
            </a:r>
            <a:r>
              <a:rPr lang="en-US" dirty="0"/>
              <a:t>innovations in the areas of performance optimization, data compression and data protection. </a:t>
            </a:r>
            <a:endParaRPr lang="en-US" dirty="0" smtClean="0"/>
          </a:p>
          <a:p>
            <a:endParaRPr lang="en-US" dirty="0" smtClean="0"/>
          </a:p>
          <a:p>
            <a:r>
              <a:rPr lang="en-US" dirty="0" smtClean="0"/>
              <a:t>SAP Sybase IQ 16 was developed to address the Big Data and extreme scale  analytics </a:t>
            </a:r>
            <a:r>
              <a:rPr lang="en-US" dirty="0"/>
              <a:t>challenges </a:t>
            </a:r>
            <a:r>
              <a:rPr lang="en-US" dirty="0" smtClean="0"/>
              <a:t>that  many companies are struggling with today. As we will describe, </a:t>
            </a:r>
          </a:p>
          <a:p>
            <a:r>
              <a:rPr lang="en-US" dirty="0" smtClean="0"/>
              <a:t>SAP </a:t>
            </a:r>
            <a:r>
              <a:rPr lang="en-US" dirty="0"/>
              <a:t>Sybase IQ makes it simpler and more cost-effective to exploit the value of massive amounts of </a:t>
            </a:r>
            <a:r>
              <a:rPr lang="en-US" dirty="0" smtClean="0"/>
              <a:t>Big Data </a:t>
            </a:r>
            <a:r>
              <a:rPr lang="en-US" dirty="0"/>
              <a:t>at the speed of </a:t>
            </a:r>
            <a:r>
              <a:rPr lang="en-US" dirty="0" smtClean="0"/>
              <a:t>business. There</a:t>
            </a:r>
            <a:r>
              <a:rPr lang="en-US" baseline="0" dirty="0" smtClean="0"/>
              <a:t> are a lot of technology solutions available to you to analyze Big Data, but are often quite complex, expensive to scale, and difficult to integrate into your existing business landscape. As a result, Big Data analytics has remained out of reach for many organizations. SAP Sybase IQ can handle Big Data and extreme scale EDWs with high performance at an affordable price point.  This makes it possible to extend the transformational</a:t>
            </a:r>
            <a:r>
              <a:rPr lang="en-US" dirty="0" smtClean="0"/>
              <a:t> power and value of analytics beyond the “powerful</a:t>
            </a:r>
            <a:r>
              <a:rPr lang="en-US" baseline="0" dirty="0" smtClean="0"/>
              <a:t> few” and deploy it </a:t>
            </a:r>
            <a:r>
              <a:rPr lang="en-US" dirty="0" smtClean="0"/>
              <a:t>more broadly across the enterprise.</a:t>
            </a:r>
          </a:p>
          <a:p>
            <a:endParaRPr lang="en-US" dirty="0" smtClean="0"/>
          </a:p>
          <a:p>
            <a:r>
              <a:rPr lang="en-US" dirty="0" smtClean="0"/>
              <a:t>And SAP Sybase IQ is a trusted, proven solution with a strong ecosystem of partners.</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p:txBody>
          <a:bodyPr>
            <a:normAutofit fontScale="85000" lnSpcReduction="10000"/>
          </a:bodyPr>
          <a:lstStyle/>
          <a:p>
            <a:r>
              <a:rPr lang="en-US" sz="1200" b="0" i="0" kern="1200" dirty="0" smtClean="0">
                <a:solidFill>
                  <a:schemeClr val="tx1"/>
                </a:solidFill>
                <a:effectLst/>
                <a:latin typeface="+mn-lt"/>
                <a:ea typeface="+mn-ea"/>
                <a:cs typeface="+mn-cs"/>
              </a:rPr>
              <a:t>The purpose of this slide is to show</a:t>
            </a:r>
            <a:r>
              <a:rPr lang="en-US" sz="1200" b="0" i="0" kern="1200" baseline="0" dirty="0" smtClean="0">
                <a:solidFill>
                  <a:schemeClr val="tx1"/>
                </a:solidFill>
                <a:effectLst/>
                <a:latin typeface="+mn-lt"/>
                <a:ea typeface="+mn-ea"/>
                <a:cs typeface="+mn-cs"/>
              </a:rPr>
              <a:t> the products that are part of the RTDP.</a:t>
            </a:r>
          </a:p>
          <a:p>
            <a:endParaRPr lang="en-US" sz="1200" b="0" i="0" kern="1200" baseline="0" dirty="0" smtClean="0">
              <a:solidFill>
                <a:schemeClr val="tx1"/>
              </a:solidFill>
              <a:effectLst/>
              <a:latin typeface="+mn-lt"/>
              <a:ea typeface="+mn-ea"/>
              <a:cs typeface="+mn-cs"/>
            </a:endParaRPr>
          </a:p>
          <a:p>
            <a:r>
              <a:rPr lang="en-US" sz="1200" b="0" i="0" kern="1200" baseline="0" dirty="0" smtClean="0">
                <a:solidFill>
                  <a:schemeClr val="tx1"/>
                </a:solidFill>
                <a:effectLst/>
                <a:latin typeface="+mn-lt"/>
                <a:ea typeface="+mn-ea"/>
                <a:cs typeface="+mn-cs"/>
              </a:rPr>
              <a:t>There are four main areas:</a:t>
            </a:r>
          </a:p>
          <a:p>
            <a:endParaRPr lang="en-US" sz="1200" b="0" i="0" kern="1200" baseline="0" dirty="0" smtClean="0">
              <a:solidFill>
                <a:schemeClr val="tx1"/>
              </a:solidFill>
              <a:effectLst/>
              <a:latin typeface="+mn-lt"/>
              <a:ea typeface="+mn-ea"/>
              <a:cs typeface="+mn-cs"/>
            </a:endParaRPr>
          </a:p>
          <a:p>
            <a:pPr marL="228600" indent="-228600">
              <a:buAutoNum type="arabicPeriod"/>
            </a:pPr>
            <a:r>
              <a:rPr lang="en-US" sz="1200" b="0" i="0" kern="1200" baseline="0" dirty="0" smtClean="0">
                <a:solidFill>
                  <a:schemeClr val="tx1"/>
                </a:solidFill>
                <a:effectLst/>
                <a:latin typeface="+mn-lt"/>
                <a:ea typeface="+mn-ea"/>
                <a:cs typeface="+mn-cs"/>
              </a:rPr>
              <a:t>Database engines – HANA, ASE, IQ, SQLA and ESP</a:t>
            </a:r>
          </a:p>
          <a:p>
            <a:pPr marL="376238" lvl="1" indent="-228600">
              <a:buFont typeface="+mj-lt"/>
              <a:buAutoNum type="alphaLcPeriod"/>
            </a:pPr>
            <a:r>
              <a:rPr lang="en-US" sz="1200" b="0" i="0" kern="1200" baseline="0" dirty="0" smtClean="0">
                <a:solidFill>
                  <a:schemeClr val="tx1"/>
                </a:solidFill>
                <a:effectLst/>
                <a:latin typeface="+mn-lt"/>
                <a:ea typeface="+mn-ea"/>
                <a:cs typeface="+mn-cs"/>
              </a:rPr>
              <a:t>HANA is the core of the RTDP, and provides the in-memory acceleration for customers who need to dramatically speed up key processes, reports, </a:t>
            </a:r>
            <a:r>
              <a:rPr lang="en-US" sz="1200" b="0" i="0" kern="1200" baseline="0" dirty="0" err="1" smtClean="0">
                <a:solidFill>
                  <a:schemeClr val="tx1"/>
                </a:solidFill>
                <a:effectLst/>
                <a:latin typeface="+mn-lt"/>
                <a:ea typeface="+mn-ea"/>
                <a:cs typeface="+mn-cs"/>
              </a:rPr>
              <a:t>etc</a:t>
            </a:r>
            <a:endParaRPr lang="en-US" sz="1200" b="0" i="0" kern="1200" baseline="0" dirty="0" smtClean="0">
              <a:solidFill>
                <a:schemeClr val="tx1"/>
              </a:solidFill>
              <a:effectLst/>
              <a:latin typeface="+mn-lt"/>
              <a:ea typeface="+mn-ea"/>
              <a:cs typeface="+mn-cs"/>
            </a:endParaRPr>
          </a:p>
          <a:p>
            <a:pPr marL="376238" lvl="1" indent="-228600">
              <a:buFont typeface="+mj-lt"/>
              <a:buAutoNum type="alphaLcPeriod"/>
            </a:pPr>
            <a:r>
              <a:rPr lang="en-US" sz="1200" b="0" i="0" kern="1200" baseline="0" dirty="0" smtClean="0">
                <a:solidFill>
                  <a:schemeClr val="tx1"/>
                </a:solidFill>
                <a:effectLst/>
                <a:latin typeface="+mn-lt"/>
                <a:ea typeface="+mn-ea"/>
                <a:cs typeface="+mn-cs"/>
              </a:rPr>
              <a:t>ASE is the price performance leader for standard transaction processing, and a great selection for Business Suite</a:t>
            </a:r>
          </a:p>
          <a:p>
            <a:pPr marL="376238" lvl="1" indent="-228600">
              <a:buFont typeface="+mj-lt"/>
              <a:buAutoNum type="alphaLcPeriod"/>
            </a:pPr>
            <a:r>
              <a:rPr lang="en-US" sz="1200" b="0" i="0" kern="1200" baseline="0" dirty="0" smtClean="0">
                <a:solidFill>
                  <a:schemeClr val="tx1"/>
                </a:solidFill>
                <a:effectLst/>
                <a:latin typeface="+mn-lt"/>
                <a:ea typeface="+mn-ea"/>
                <a:cs typeface="+mn-cs"/>
              </a:rPr>
              <a:t>IQ provides large historical analytics as well as disk based analytics up to 1,000 times faster than traditional databases (i.e. Oracle, DB2, MSFT SQL)</a:t>
            </a:r>
          </a:p>
          <a:p>
            <a:pPr marL="376238" lvl="1" indent="-228600">
              <a:buFont typeface="+mj-lt"/>
              <a:buAutoNum type="alphaLcPeriod"/>
            </a:pPr>
            <a:r>
              <a:rPr lang="en-US" sz="1200" b="0" i="0" kern="1200" baseline="0" dirty="0" smtClean="0">
                <a:solidFill>
                  <a:schemeClr val="tx1"/>
                </a:solidFill>
                <a:effectLst/>
                <a:latin typeface="+mn-lt"/>
                <a:ea typeface="+mn-ea"/>
                <a:cs typeface="+mn-cs"/>
              </a:rPr>
              <a:t>SQL Anywhere is the leader in mobile data management, including sophisticated synchronization to ensure that data gets where it is needed and is safe, fresh and valuable</a:t>
            </a:r>
          </a:p>
          <a:p>
            <a:pPr marL="376238" lvl="1" indent="-228600">
              <a:buFont typeface="+mj-lt"/>
              <a:buAutoNum type="alphaLcPeriod"/>
            </a:pPr>
            <a:r>
              <a:rPr lang="en-US" sz="1200" b="0" i="0" kern="1200" baseline="0" dirty="0" smtClean="0">
                <a:solidFill>
                  <a:schemeClr val="tx1"/>
                </a:solidFill>
                <a:effectLst/>
                <a:latin typeface="+mn-lt"/>
                <a:ea typeface="+mn-ea"/>
                <a:cs typeface="+mn-cs"/>
              </a:rPr>
              <a:t>ESP (Event Stream Processor) can aggregate events from inside and outside the business and analyze them in real time. It can also feed HANA at up to 1.5M events/second to give HANA the real-time data it needs to run a real-time business</a:t>
            </a:r>
          </a:p>
          <a:p>
            <a:pPr marL="147638" lvl="1" indent="0">
              <a:buFont typeface="+mj-lt"/>
              <a:buNone/>
            </a:pPr>
            <a:endParaRPr lang="en-US" sz="1200" b="0" i="0" kern="1200" baseline="0" dirty="0" smtClean="0">
              <a:solidFill>
                <a:schemeClr val="tx1"/>
              </a:solidFill>
              <a:effectLst/>
              <a:latin typeface="+mn-lt"/>
              <a:ea typeface="+mn-ea"/>
              <a:cs typeface="+mn-cs"/>
            </a:endParaRPr>
          </a:p>
          <a:p>
            <a:pPr marL="228600" lvl="0" indent="-228600">
              <a:buFont typeface="+mj-lt"/>
              <a:buAutoNum type="arabicPeriod"/>
            </a:pPr>
            <a:r>
              <a:rPr lang="en-US" sz="1200" b="0" i="0" kern="1200" dirty="0" smtClean="0">
                <a:solidFill>
                  <a:schemeClr val="tx1"/>
                </a:solidFill>
                <a:effectLst/>
                <a:latin typeface="+mn-lt"/>
                <a:ea typeface="+mn-ea"/>
                <a:cs typeface="+mn-cs"/>
              </a:rPr>
              <a:t>Modeling</a:t>
            </a:r>
            <a:r>
              <a:rPr lang="en-US" sz="1200" b="0" i="0" kern="1200" baseline="0" dirty="0" smtClean="0">
                <a:solidFill>
                  <a:schemeClr val="tx1"/>
                </a:solidFill>
                <a:effectLst/>
                <a:latin typeface="+mn-lt"/>
                <a:ea typeface="+mn-ea"/>
                <a:cs typeface="+mn-cs"/>
              </a:rPr>
              <a:t> (LHS) – PowerDesigner is a market leading data modeling tool that can model all the data in your enterprise to ensure a clear vision of your data architecture</a:t>
            </a:r>
            <a:br>
              <a:rPr lang="en-US" sz="1200" b="0" i="0" kern="1200" baseline="0" dirty="0" smtClean="0">
                <a:solidFill>
                  <a:schemeClr val="tx1"/>
                </a:solidFill>
                <a:effectLst/>
                <a:latin typeface="+mn-lt"/>
                <a:ea typeface="+mn-ea"/>
                <a:cs typeface="+mn-cs"/>
              </a:rPr>
            </a:br>
            <a:endParaRPr lang="en-US" sz="1200" b="0" i="0" kern="1200" baseline="0" dirty="0" smtClean="0">
              <a:solidFill>
                <a:schemeClr val="tx1"/>
              </a:solidFill>
              <a:effectLst/>
              <a:latin typeface="+mn-lt"/>
              <a:ea typeface="+mn-ea"/>
              <a:cs typeface="+mn-cs"/>
            </a:endParaRPr>
          </a:p>
          <a:p>
            <a:pPr marL="228600" lvl="0" indent="-228600">
              <a:buFont typeface="+mj-lt"/>
              <a:buAutoNum type="arabicPeriod"/>
            </a:pPr>
            <a:r>
              <a:rPr lang="en-US" sz="1200" b="0" i="0" kern="1200" dirty="0" smtClean="0">
                <a:solidFill>
                  <a:schemeClr val="tx1"/>
                </a:solidFill>
                <a:effectLst/>
                <a:latin typeface="+mn-lt"/>
                <a:ea typeface="+mn-ea"/>
                <a:cs typeface="+mn-cs"/>
              </a:rPr>
              <a:t>Monitoring (RHS) –</a:t>
            </a:r>
            <a:r>
              <a:rPr lang="en-US" sz="1200" b="0" i="0" kern="1200" baseline="0" dirty="0" smtClean="0">
                <a:solidFill>
                  <a:schemeClr val="tx1"/>
                </a:solidFill>
                <a:effectLst/>
                <a:latin typeface="+mn-lt"/>
                <a:ea typeface="+mn-ea"/>
                <a:cs typeface="+mn-cs"/>
              </a:rPr>
              <a:t> The RTDP has monitoring capabilities – it is like your own NASA Control Center, but for the data in your enterprise</a:t>
            </a:r>
            <a:br>
              <a:rPr lang="en-US" sz="1200" b="0" i="0" kern="1200" baseline="0" dirty="0" smtClean="0">
                <a:solidFill>
                  <a:schemeClr val="tx1"/>
                </a:solidFill>
                <a:effectLst/>
                <a:latin typeface="+mn-lt"/>
                <a:ea typeface="+mn-ea"/>
                <a:cs typeface="+mn-cs"/>
              </a:rPr>
            </a:br>
            <a:endParaRPr lang="en-US" sz="1200" b="0" i="0" kern="1200" baseline="0" dirty="0" smtClean="0">
              <a:solidFill>
                <a:schemeClr val="tx1"/>
              </a:solidFill>
              <a:effectLst/>
              <a:latin typeface="+mn-lt"/>
              <a:ea typeface="+mn-ea"/>
              <a:cs typeface="+mn-cs"/>
            </a:endParaRPr>
          </a:p>
          <a:p>
            <a:pPr marL="228600" lvl="0" indent="-228600">
              <a:buFont typeface="+mj-lt"/>
              <a:buAutoNum type="arabicPeriod"/>
            </a:pPr>
            <a:r>
              <a:rPr lang="en-US" sz="1200" b="0" i="0" kern="1200" baseline="0" dirty="0" smtClean="0">
                <a:solidFill>
                  <a:schemeClr val="tx1"/>
                </a:solidFill>
                <a:effectLst/>
                <a:latin typeface="+mn-lt"/>
                <a:ea typeface="+mn-ea"/>
                <a:cs typeface="+mn-cs"/>
              </a:rPr>
              <a:t>SAP Data Services – This is the brains that can move data to the right place in real-time, and address the perennial problem facing organizations – data quality – with SAP Data Services you can feel more comfortable that the data you are using to make business decisions is as accurate as possible</a:t>
            </a:r>
          </a:p>
        </p:txBody>
      </p:sp>
      <p:sp>
        <p:nvSpPr>
          <p:cNvPr id="4" name="Slide Number Placeholder 3"/>
          <p:cNvSpPr>
            <a:spLocks noGrp="1"/>
          </p:cNvSpPr>
          <p:nvPr>
            <p:ph type="sldNum" sz="quarter" idx="10"/>
          </p:nvPr>
        </p:nvSpPr>
        <p:spPr/>
        <p:txBody>
          <a:bodyPr/>
          <a:lstStyle/>
          <a:p>
            <a:fld id="{43763684-8DC5-4BA7-8479-331AA4D7C215}" type="slidenum">
              <a:rPr lang="en-GB" smtClean="0">
                <a:solidFill>
                  <a:prstClr val="black"/>
                </a:solidFill>
              </a:rPr>
              <a:pPr/>
              <a:t>20</a:t>
            </a:fld>
            <a:endParaRPr lang="en-GB" dirty="0">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Finally, SAP Sybase IQ is supported by a wide range of system integrators, data providers and technology providers. These organizations offer a wide range of  expert services for installation, training, support, consulting, and customization. </a:t>
            </a:r>
          </a:p>
          <a:p>
            <a:endParaRPr lang="en-US" dirty="0" smtClean="0"/>
          </a:p>
          <a:p>
            <a:r>
              <a:rPr lang="en-US" dirty="0" smtClean="0"/>
              <a:t>SAP and its partners can ensure your success with SAP Sybase IQ by transforming the challenges of extreme-scale </a:t>
            </a:r>
            <a:r>
              <a:rPr lang="en-US" dirty="0"/>
              <a:t>enterprise data warehousing and Big Data analytics </a:t>
            </a:r>
            <a:r>
              <a:rPr lang="en-US" dirty="0" smtClean="0"/>
              <a:t>into business insights that deliver a competitive edge, with </a:t>
            </a:r>
            <a:r>
              <a:rPr lang="en-US" dirty="0"/>
              <a:t>dramatic affordability and </a:t>
            </a:r>
            <a:r>
              <a:rPr lang="en-US" dirty="0" smtClean="0"/>
              <a:t>efficiency.</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21</a:t>
            </a:fld>
            <a:endParaRPr lang="de-DE" dirty="0"/>
          </a:p>
        </p:txBody>
      </p:sp>
    </p:spTree>
    <p:extLst>
      <p:ext uri="{BB962C8B-B14F-4D97-AF65-F5344CB8AC3E}">
        <p14:creationId xmlns:p14="http://schemas.microsoft.com/office/powerpoint/2010/main" val="27163420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extLst>
      <p:ext uri="{BB962C8B-B14F-4D97-AF65-F5344CB8AC3E}">
        <p14:creationId xmlns:p14="http://schemas.microsoft.com/office/powerpoint/2010/main" val="3496456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68413" y="612775"/>
            <a:ext cx="4321175" cy="3241675"/>
          </a:xfrm>
        </p:spPr>
      </p:sp>
      <p:sp>
        <p:nvSpPr>
          <p:cNvPr id="3" name="Notes Placeholder 2"/>
          <p:cNvSpPr>
            <a:spLocks noGrp="1"/>
          </p:cNvSpPr>
          <p:nvPr>
            <p:ph type="body" idx="1"/>
          </p:nvPr>
        </p:nvSpPr>
        <p:spPr>
          <a:xfrm>
            <a:off x="409434" y="4406900"/>
            <a:ext cx="6073254" cy="4238476"/>
          </a:xfrm>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latin typeface="+mj-lt"/>
                <a:cs typeface="Arial" pitchFamily="34" charset="0"/>
              </a:rPr>
              <a:t>SAP Sybase IQ is the #1 column database in the market today. In fact, with </a:t>
            </a:r>
            <a:r>
              <a:rPr lang="en-US" sz="1200" dirty="0" smtClean="0">
                <a:latin typeface="+mj-lt"/>
                <a:cs typeface="Browallia New" pitchFamily="34" charset="-34"/>
              </a:rPr>
              <a:t>4,500 installments in 2,100 accounts, </a:t>
            </a:r>
            <a:r>
              <a:rPr lang="en-US" baseline="0" dirty="0" smtClean="0">
                <a:latin typeface="+mj-lt"/>
                <a:cs typeface="Arial" pitchFamily="34" charset="0"/>
              </a:rPr>
              <a:t>it has more customers than all the other column database vendors combined! And we win more new customers each year than some vendors have in total. Sybase IQ was the first column database in the market over 15 years ago, and continues a very aggressive innovation roadmap. Customers can use SAP Sybase IQ as a data mart sitting alongside their data warehouse, or some customers use it as their primary data warehouse such as the Internal Revenue Service (IRS) here in the U.S. </a:t>
            </a:r>
          </a:p>
          <a:p>
            <a:pPr eaLnBrk="1" hangingPunct="1"/>
            <a:endParaRPr lang="en-US" baseline="0" dirty="0" smtClean="0">
              <a:latin typeface="+mj-lt"/>
              <a:cs typeface="Arial" pitchFamily="34" charset="0"/>
            </a:endParaRPr>
          </a:p>
          <a:p>
            <a:pPr eaLnBrk="1" hangingPunct="1"/>
            <a:r>
              <a:rPr lang="en-US" baseline="0" dirty="0" smtClean="0">
                <a:latin typeface="+mj-lt"/>
                <a:cs typeface="Arial" pitchFamily="34" charset="0"/>
              </a:rPr>
              <a:t>We have learned that customers deploy SAP Sybase IQ for one of 3 reasons:</a:t>
            </a:r>
          </a:p>
          <a:p>
            <a:pPr eaLnBrk="1" hangingPunct="1"/>
            <a:endParaRPr lang="en-US" baseline="0" dirty="0" smtClean="0">
              <a:latin typeface="+mj-lt"/>
              <a:cs typeface="Arial" pitchFamily="34" charset="0"/>
            </a:endParaRPr>
          </a:p>
          <a:p>
            <a:pPr marL="171450" indent="-171450" eaLnBrk="1" hangingPunct="1">
              <a:buFont typeface="Arial" pitchFamily="34" charset="0"/>
              <a:buChar char="•"/>
            </a:pPr>
            <a:r>
              <a:rPr lang="en-US" baseline="0" dirty="0" smtClean="0">
                <a:latin typeface="+mj-lt"/>
                <a:cs typeface="Arial" pitchFamily="34" charset="0"/>
              </a:rPr>
              <a:t>First: query performance. Customers often get queries running 10 times faster, and some customers have been able to achieve up to 1,000 times faster. That’s the difference between a query taking 10 minutes instead of 7 days. While some customers choose to limit what their users can do, others unleash SAP Sybase IQ to large user communities. For these, SAP Sybase IQ supports hundreds even thousands of concurrent users running ad hoc queries.</a:t>
            </a:r>
          </a:p>
          <a:p>
            <a:pPr marL="0" indent="0" eaLnBrk="1" hangingPunct="1">
              <a:buFont typeface="Arial" pitchFamily="34" charset="0"/>
              <a:buNone/>
            </a:pPr>
            <a:endParaRPr lang="en-US" baseline="0" dirty="0" smtClean="0">
              <a:latin typeface="+mj-lt"/>
              <a:cs typeface="Arial" pitchFamily="34" charset="0"/>
            </a:endParaRPr>
          </a:p>
          <a:p>
            <a:pPr marL="171450" indent="-171450" eaLnBrk="1" hangingPunct="1">
              <a:buFont typeface="Arial" pitchFamily="34" charset="0"/>
              <a:buChar char="•"/>
            </a:pPr>
            <a:r>
              <a:rPr lang="en-US" baseline="0" dirty="0" smtClean="0">
                <a:latin typeface="+mj-lt"/>
                <a:cs typeface="Arial" pitchFamily="34" charset="0"/>
              </a:rPr>
              <a:t>Second: the ability to store and query more data, more affordably. The biggest SAP Sybase IQ customers are in the petabyte range, with many in the dozens to hundreds of terabyte range. Often they are spending a lot of time administering their current database; or using more hardware than is required. SAP Sybase IQ is well known for its ability to compress data, often up to 70%. That in turn reduces storage costs. And SAP Sybase IQ is easy to learn and use, which reduces personnel overhead.</a:t>
            </a:r>
          </a:p>
          <a:p>
            <a:pPr marL="171450" indent="-171450" eaLnBrk="1" hangingPunct="1">
              <a:buFont typeface="Arial" pitchFamily="34" charset="0"/>
              <a:buChar char="•"/>
            </a:pPr>
            <a:endParaRPr lang="en-US" baseline="0" dirty="0" smtClean="0">
              <a:latin typeface="+mj-lt"/>
              <a:cs typeface="Arial" pitchFamily="34" charset="0"/>
            </a:endParaRPr>
          </a:p>
          <a:p>
            <a:pPr marL="171450" indent="-171450" eaLnBrk="1" hangingPunct="1">
              <a:buFont typeface="Arial" pitchFamily="34" charset="0"/>
              <a:buChar char="•"/>
            </a:pPr>
            <a:r>
              <a:rPr lang="en-US" baseline="0" dirty="0" smtClean="0">
                <a:latin typeface="+mj-lt"/>
                <a:cs typeface="Arial" pitchFamily="34" charset="0"/>
              </a:rPr>
              <a:t>Third: it’s a mature and proven solution. When companies are looking for alternatives to relational disk-based databases for mission critical analytics or data warehouses, that want to go with a mature platform with an existing skill base and a strong ecosystem.</a:t>
            </a:r>
          </a:p>
          <a:p>
            <a:pPr eaLnBrk="1" hangingPunct="1"/>
            <a:endParaRPr lang="en-US" baseline="0" dirty="0" smtClean="0">
              <a:latin typeface="+mj-lt"/>
              <a:cs typeface="Arial" pitchFamily="34" charset="0"/>
            </a:endParaRPr>
          </a:p>
          <a:p>
            <a:pPr eaLnBrk="1" hangingPunct="1"/>
            <a:r>
              <a:rPr lang="en-US" baseline="0" dirty="0" smtClean="0">
                <a:latin typeface="+mj-lt"/>
                <a:cs typeface="Arial" pitchFamily="34" charset="0"/>
              </a:rPr>
              <a:t>Think of SAP Sybase IQ as having a three-tiered architecture.  At the foundation is a high performance column store, that scales with large data volumes and many users.  Above, is an application services layer to enable developers to build smart applications - we provide a rich dialect of SQL, built-in full text search, Web 2.0 drivers, and UDFs for extending IQ capability and integrating with other computing paradigms such as Hadoop and R. IQ is a trusted open platform – that has strong support for all the 3rd party BI tools as well. </a:t>
            </a:r>
          </a:p>
          <a:p>
            <a:pPr eaLnBrk="1" hangingPunct="1"/>
            <a:endParaRPr lang="en-US" baseline="0" dirty="0" smtClean="0">
              <a:latin typeface="+mj-lt"/>
              <a:cs typeface="Arial" pitchFamily="34" charset="0"/>
            </a:endParaRPr>
          </a:p>
          <a:p>
            <a:pPr eaLnBrk="1" hangingPunct="1"/>
            <a:r>
              <a:rPr lang="en-US" baseline="0" dirty="0" smtClean="0">
                <a:latin typeface="+mj-lt"/>
                <a:cs typeface="Arial" pitchFamily="34" charset="0"/>
              </a:rPr>
              <a:t>So if customers or partners have tools other than SAP they can use them with SAP Sybase IQ very successfully. And lastly, we have a rich integrated ecosystem of partners enabling advanced, in-database analytics, R integration, industry-standard PMML support, information lifecycle management, database management, and much, much more. </a:t>
            </a:r>
          </a:p>
          <a:p>
            <a:pPr eaLnBrk="1" hangingPunct="1"/>
            <a:endParaRPr lang="en-US" baseline="0" dirty="0" smtClean="0">
              <a:latin typeface="+mj-lt"/>
              <a:cs typeface="Arial" pitchFamily="34" charset="0"/>
            </a:endParaRPr>
          </a:p>
          <a:p>
            <a:pPr eaLnBrk="1" hangingPunct="1"/>
            <a:r>
              <a:rPr lang="en-US" baseline="0" dirty="0" smtClean="0">
                <a:latin typeface="+mj-lt"/>
                <a:cs typeface="Arial" pitchFamily="34" charset="0"/>
              </a:rPr>
              <a:t>So you can see IQ provides a comprehensive platform and partner ecosystem for advanced analytics against data sets, big or small; with relational data, text data or even multimedia content. And, there has been a lot of integration work between the Sybase IQ engineering and other SAP engineering teams. </a:t>
            </a:r>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extLst>
      <p:ext uri="{BB962C8B-B14F-4D97-AF65-F5344CB8AC3E}">
        <p14:creationId xmlns:p14="http://schemas.microsoft.com/office/powerpoint/2010/main" val="3244576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what are the most critical business challenges and trends today that are</a:t>
            </a:r>
            <a:r>
              <a:rPr lang="en-US" baseline="0" dirty="0" smtClean="0"/>
              <a:t> </a:t>
            </a:r>
            <a:r>
              <a:rPr lang="en-US" dirty="0" smtClean="0"/>
              <a:t>driving the need for this innovative approach?</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Tree>
    <p:extLst>
      <p:ext uri="{BB962C8B-B14F-4D97-AF65-F5344CB8AC3E}">
        <p14:creationId xmlns:p14="http://schemas.microsoft.com/office/powerpoint/2010/main" val="956808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w="9525"/>
        </p:spPr>
        <p:txBody>
          <a:bodyPr>
            <a:normAutofit/>
          </a:bodyPr>
          <a:lstStyle/>
          <a:p>
            <a:pPr lvl="0"/>
            <a:r>
              <a:rPr lang="en-US" dirty="0"/>
              <a:t>Data-driven analytics is making a measurable impact on businesses performance, helping companies pinpoint new sources of revenue and streamline operations.  But traditional computing systems are challenged to keep up with a rapidly evolving data management landscape: </a:t>
            </a:r>
          </a:p>
          <a:p>
            <a:pPr lvl="0"/>
            <a:endParaRPr lang="en-US" dirty="0"/>
          </a:p>
          <a:p>
            <a:pPr marL="166564" indent="-166564">
              <a:buFont typeface="Arial" pitchFamily="34" charset="0"/>
              <a:buChar char="•"/>
            </a:pPr>
            <a:r>
              <a:rPr lang="en-US" dirty="0"/>
              <a:t>Huge Volumes of Data. Across almost every industry or sector, companies are faced with vast and growing amounts of information generated by business operations and enterprise applications, coupled with the need to make more data available to users for deeper analysis or compliance.</a:t>
            </a:r>
          </a:p>
          <a:p>
            <a:pPr marL="166564" indent="-166564">
              <a:buFont typeface="Arial" pitchFamily="34" charset="0"/>
              <a:buChar char="•"/>
            </a:pPr>
            <a:endParaRPr lang="en-US" dirty="0"/>
          </a:p>
          <a:p>
            <a:pPr marL="166564" indent="-166564">
              <a:buFont typeface="Arial" pitchFamily="34" charset="0"/>
              <a:buChar char="•"/>
            </a:pPr>
            <a:r>
              <a:rPr lang="en-US" dirty="0"/>
              <a:t>Higher Expectations. Today’s business users demand dynamic access to information in real time. While IT departments grapple with the complexities associated with more data, new types of data, and an assortment of purpose-built systems, they must also address their users’ insatiable appetite for faster and more conveniently delivered results.  </a:t>
            </a:r>
          </a:p>
          <a:p>
            <a:pPr marL="166564" indent="-166564">
              <a:buFont typeface="Arial" pitchFamily="34" charset="0"/>
              <a:buChar char="•"/>
            </a:pPr>
            <a:endParaRPr lang="en-US" dirty="0"/>
          </a:p>
          <a:p>
            <a:pPr marL="166564" indent="-166564">
              <a:buFont typeface="Arial" pitchFamily="34" charset="0"/>
              <a:buChar char="•"/>
            </a:pPr>
            <a:r>
              <a:rPr lang="en-US" dirty="0"/>
              <a:t>Rising IT Cost and Complexity. The cost of managing data is exploding, despite Moore’s Law.  Although the cost of creating, capturing, managing, and storing information today is one-sixth of what it was in 2005, the total investment in managing data increased 50% because the amount of information grew by 900% over that same period. </a:t>
            </a:r>
          </a:p>
          <a:p>
            <a:endParaRPr lang="en-US" dirty="0"/>
          </a:p>
        </p:txBody>
      </p:sp>
      <p:sp>
        <p:nvSpPr>
          <p:cNvPr id="75780" name="Slide Number Placeholder 3"/>
          <p:cNvSpPr>
            <a:spLocks noGrp="1"/>
          </p:cNvSpPr>
          <p:nvPr>
            <p:ph type="sldNum" sz="quarter" idx="4294967295"/>
          </p:nvPr>
        </p:nvSpPr>
        <p:spPr bwMode="auto">
          <a:xfrm>
            <a:off x="3884853" y="8686170"/>
            <a:ext cx="2971593" cy="456253"/>
          </a:xfrm>
          <a:prstGeom prst="rect">
            <a:avLst/>
          </a:prstGeom>
          <a:noFill/>
          <a:ln>
            <a:miter lim="800000"/>
            <a:headEnd/>
            <a:tailEnd/>
          </a:ln>
        </p:spPr>
        <p:txBody>
          <a:bodyPr lIns="91413" tIns="45706" rIns="91413" bIns="45706"/>
          <a:lstStyle/>
          <a:p>
            <a:pPr algn="ctr">
              <a:buClr>
                <a:schemeClr val="accent1"/>
              </a:buClr>
              <a:buSzPct val="80000"/>
              <a:buFont typeface="Wingdings" pitchFamily="2" charset="2"/>
              <a:buNone/>
            </a:pPr>
            <a:fld id="{17510A1F-0096-41C5-B1ED-3889AC40EF79}" type="slidenum">
              <a:rPr lang="en-US"/>
              <a:pPr algn="ctr">
                <a:buClr>
                  <a:schemeClr val="accent1"/>
                </a:buClr>
                <a:buSzPct val="80000"/>
                <a:buFont typeface="Wingdings" pitchFamily="2" charset="2"/>
                <a:buNone/>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Notes Placeholder 2"/>
          <p:cNvSpPr>
            <a:spLocks noGrp="1"/>
          </p:cNvSpPr>
          <p:nvPr>
            <p:ph type="body" idx="1"/>
          </p:nvPr>
        </p:nvSpPr>
        <p:spPr/>
        <p:txBody>
          <a:bodyPr>
            <a:normAutofit fontScale="92500" lnSpcReduction="10000"/>
          </a:bodyPr>
          <a:lstStyle/>
          <a:p>
            <a:r>
              <a:rPr lang="en-US" dirty="0"/>
              <a:t>The ability to draw intelligence from all potentially valuable information is a top priority, yet organizations are not prepared for rapidly increasing volumes and variety of data. Insufficient or incomplete data can result in missed opportunities or lost revenues. IT organizations need new approaches for unlocking the value of both existing and new sources of data in order to help their organizations remain competitive in today’s data-driven business climate.</a:t>
            </a:r>
          </a:p>
          <a:p>
            <a:pPr defTabSz="914279">
              <a:defRPr/>
            </a:pPr>
            <a:endParaRPr lang="en-US" sz="1000" dirty="0"/>
          </a:p>
          <a:p>
            <a:pPr defTabSz="914279">
              <a:defRPr/>
            </a:pPr>
            <a:r>
              <a:rPr lang="en-US" sz="1000" dirty="0" smtClean="0"/>
              <a:t>Here are some of the challenges we see:</a:t>
            </a:r>
          </a:p>
          <a:p>
            <a:pPr defTabSz="914279">
              <a:defRPr/>
            </a:pPr>
            <a:endParaRPr lang="en-US" sz="1000" dirty="0"/>
          </a:p>
          <a:p>
            <a:pPr marL="228570" indent="-228570" defTabSz="914279">
              <a:buFont typeface="+mj-lt"/>
              <a:buAutoNum type="arabicPeriod"/>
              <a:defRPr/>
            </a:pPr>
            <a:r>
              <a:rPr lang="en-US" sz="1000" dirty="0" smtClean="0"/>
              <a:t>[Lost revenues] Big </a:t>
            </a:r>
            <a:r>
              <a:rPr lang="en-US" sz="1000" dirty="0"/>
              <a:t>Data and unstructured data contain significant potential business value, yet it is unwieldy and difficult to incorporate these new types of data into everyday business decision-making. Customer need to improve the ability to translate information into actionable insight across more business processes. </a:t>
            </a:r>
            <a:r>
              <a:rPr lang="en-US" sz="1000" dirty="0" smtClean="0"/>
              <a:t>Lack of timely</a:t>
            </a:r>
            <a:r>
              <a:rPr lang="en-US" sz="1000" baseline="0" dirty="0" smtClean="0"/>
              <a:t> </a:t>
            </a:r>
            <a:r>
              <a:rPr lang="en-US" sz="1000" dirty="0" smtClean="0"/>
              <a:t>insight</a:t>
            </a:r>
            <a:r>
              <a:rPr lang="en-US" sz="1000" baseline="0" dirty="0" smtClean="0"/>
              <a:t> results in </a:t>
            </a:r>
            <a:r>
              <a:rPr lang="en-US" sz="1000" dirty="0" smtClean="0"/>
              <a:t>missed opportunities due to poor decision-making.</a:t>
            </a:r>
            <a:endParaRPr lang="en-US" sz="1000" dirty="0"/>
          </a:p>
          <a:p>
            <a:pPr marL="228570" indent="-228570" defTabSz="914279">
              <a:buFont typeface="+mj-lt"/>
              <a:buAutoNum type="arabicPeriod"/>
              <a:defRPr/>
            </a:pPr>
            <a:endParaRPr lang="en-US" sz="1000" dirty="0"/>
          </a:p>
          <a:p>
            <a:pPr marL="228570" indent="-228570" defTabSz="914279">
              <a:buFont typeface="+mj-lt"/>
              <a:buAutoNum type="arabicPeriod"/>
              <a:defRPr/>
            </a:pPr>
            <a:r>
              <a:rPr lang="en-US" sz="1000" dirty="0" smtClean="0"/>
              <a:t>[High</a:t>
            </a:r>
            <a:r>
              <a:rPr lang="en-US" sz="1000" baseline="0" dirty="0" smtClean="0"/>
              <a:t> </a:t>
            </a:r>
            <a:r>
              <a:rPr lang="en-US" sz="1000" dirty="0" smtClean="0"/>
              <a:t>Costs</a:t>
            </a:r>
            <a:r>
              <a:rPr lang="en-US" sz="1000" dirty="0"/>
              <a:t>] </a:t>
            </a:r>
            <a:r>
              <a:rPr lang="en-US" sz="1000" dirty="0" smtClean="0"/>
              <a:t>The </a:t>
            </a:r>
            <a:r>
              <a:rPr lang="en-US" sz="1000" dirty="0"/>
              <a:t>cost of capturing, storing, and managing relevant business data is becoming excessive. Traditional data management approaches are difficult or expensive to scale to handle exploding volumes and varieties of </a:t>
            </a:r>
            <a:r>
              <a:rPr lang="en-US" sz="1000" dirty="0" smtClean="0"/>
              <a:t>data. Upgrading systems and tools to collect more accurate information is adding excessive</a:t>
            </a:r>
            <a:r>
              <a:rPr lang="en-US" sz="1000" baseline="0" dirty="0" smtClean="0"/>
              <a:t> cost and complexity to IT landscapes.</a:t>
            </a:r>
            <a:endParaRPr lang="en-US" sz="1000" dirty="0"/>
          </a:p>
          <a:p>
            <a:pPr marL="228570" indent="-228570" defTabSz="914279">
              <a:buFont typeface="+mj-lt"/>
              <a:buAutoNum type="arabicPeriod"/>
              <a:defRPr/>
            </a:pPr>
            <a:endParaRPr lang="en-US" sz="1000" dirty="0"/>
          </a:p>
          <a:p>
            <a:pPr marL="228570" indent="-228570" defTabSz="914279">
              <a:buFont typeface="+mj-lt"/>
              <a:buAutoNum type="arabicPeriod"/>
              <a:defRPr/>
            </a:pPr>
            <a:r>
              <a:rPr lang="en-US" sz="1000" dirty="0"/>
              <a:t>[Data Management] Providing access to new users and adding new data sets are big manageability challenges - Ensure business managers have access to timely information - Accurate, relevant data is not delivered to the right people in real-time, impeding productivity and quality of products and services</a:t>
            </a:r>
            <a:br>
              <a:rPr lang="en-US" sz="1000" dirty="0"/>
            </a:br>
            <a:endParaRPr lang="en-US" sz="1000" dirty="0"/>
          </a:p>
          <a:p>
            <a:pPr marL="228570" indent="-228570" defTabSz="914279">
              <a:buFont typeface="+mj-lt"/>
              <a:buAutoNum type="arabicPeriod"/>
              <a:defRPr/>
            </a:pPr>
            <a:r>
              <a:rPr lang="en-US" sz="1000" dirty="0"/>
              <a:t>Security risk and liability increases as data, users, applications and systems </a:t>
            </a:r>
            <a:r>
              <a:rPr lang="en-US" sz="1000" dirty="0" smtClean="0"/>
              <a:t>proliferate.</a:t>
            </a:r>
            <a:r>
              <a:rPr lang="en-US" sz="1000" dirty="0"/>
              <a:t/>
            </a:r>
            <a:br>
              <a:rPr lang="en-US" sz="1000" dirty="0"/>
            </a:br>
            <a:endParaRPr lang="en-US" sz="1000" dirty="0"/>
          </a:p>
          <a:p>
            <a:pPr marL="228570" indent="-228570" defTabSz="914279">
              <a:buFont typeface="+mj-lt"/>
              <a:buAutoNum type="arabicPeriod"/>
              <a:defRPr/>
            </a:pPr>
            <a:r>
              <a:rPr lang="en-US" sz="1000" dirty="0"/>
              <a:t>[Performance]….With the huge volumes and new formats of data you need to worry about…How large is the hard drive on your computer? How close are you to filling it? Things like iTunes and digital photos really start to eat up the memory, don’t they? And how do these kinds of applications impact your computer’s performance? If you have slow performance at home, you’re frustrated.  On the other hand, if performance slows at business, you’re losing money. </a:t>
            </a:r>
          </a:p>
          <a:p>
            <a:pPr defTabSz="914279">
              <a:defRPr/>
            </a:pPr>
            <a:endParaRPr lang="en-US" sz="1000" dirty="0"/>
          </a:p>
        </p:txBody>
      </p:sp>
      <p:sp>
        <p:nvSpPr>
          <p:cNvPr id="128004" name="Slide Number Placeholder 3"/>
          <p:cNvSpPr>
            <a:spLocks noGrp="1"/>
          </p:cNvSpPr>
          <p:nvPr>
            <p:ph type="sldNum" sz="quarter" idx="5"/>
          </p:nvPr>
        </p:nvSpPr>
        <p:spPr/>
        <p:txBody>
          <a:bodyPr/>
          <a:lstStyle/>
          <a:p>
            <a:fld id="{0AFC15C5-C42E-4301-BA81-823DEBDA8CD1}" type="slidenum">
              <a:rPr lang="en-US" smtClean="0"/>
              <a:pPr/>
              <a:t>6</a:t>
            </a:fld>
            <a:endParaRPr lang="en-US" smtClean="0"/>
          </a:p>
        </p:txBody>
      </p:sp>
      <p:sp>
        <p:nvSpPr>
          <p:cNvPr id="4" name="Slide Image Placeholder 3"/>
          <p:cNvSpPr>
            <a:spLocks noGrp="1" noRot="1" noChangeAspect="1"/>
          </p:cNvSpPr>
          <p:nvPr>
            <p:ph type="sldImg"/>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ln w="9525"/>
        </p:spPr>
        <p:txBody>
          <a:bodyPr>
            <a:normAutofit/>
          </a:bodyPr>
          <a:lstStyle/>
          <a:p>
            <a:pPr defTabSz="888340">
              <a:defRPr/>
            </a:pPr>
            <a:r>
              <a:rPr lang="en-US" dirty="0"/>
              <a:t>The </a:t>
            </a:r>
            <a:r>
              <a:rPr lang="en-US" dirty="0" smtClean="0"/>
              <a:t>new capabilities in SAP Sybase  IQ </a:t>
            </a:r>
            <a:r>
              <a:rPr lang="en-US" dirty="0"/>
              <a:t>16 </a:t>
            </a:r>
            <a:r>
              <a:rPr lang="en-US" dirty="0" smtClean="0"/>
              <a:t>were </a:t>
            </a:r>
            <a:r>
              <a:rPr lang="en-US" dirty="0"/>
              <a:t>motivated by </a:t>
            </a:r>
            <a:r>
              <a:rPr lang="en-US" dirty="0" smtClean="0"/>
              <a:t>these </a:t>
            </a:r>
            <a:r>
              <a:rPr lang="en-US" dirty="0"/>
              <a:t>changes happening in the business world.  </a:t>
            </a:r>
            <a:endParaRPr lang="en-US" dirty="0" smtClean="0"/>
          </a:p>
          <a:p>
            <a:pPr defTabSz="888340">
              <a:defRPr/>
            </a:pPr>
            <a:endParaRPr lang="en-US" dirty="0" smtClean="0"/>
          </a:p>
          <a:p>
            <a:pPr defTabSz="888340">
              <a:defRPr/>
            </a:pPr>
            <a:r>
              <a:rPr lang="en-US" dirty="0" smtClean="0"/>
              <a:t>Data-driven </a:t>
            </a:r>
            <a:r>
              <a:rPr lang="en-US" dirty="0"/>
              <a:t>analytics is </a:t>
            </a:r>
            <a:r>
              <a:rPr lang="en-US" dirty="0" smtClean="0"/>
              <a:t>becoming the new strategic advantage, </a:t>
            </a:r>
            <a:r>
              <a:rPr lang="en-US" dirty="0"/>
              <a:t>from operations to revenue generation to coming up with new strategic directions. </a:t>
            </a:r>
            <a:endParaRPr lang="en-US" dirty="0" smtClean="0"/>
          </a:p>
          <a:p>
            <a:pPr defTabSz="888340">
              <a:defRPr/>
            </a:pPr>
            <a:endParaRPr lang="en-US" dirty="0" smtClean="0"/>
          </a:p>
          <a:p>
            <a:pPr defTabSz="888340">
              <a:defRPr/>
            </a:pPr>
            <a:r>
              <a:rPr lang="en-US" dirty="0" smtClean="0"/>
              <a:t>But </a:t>
            </a:r>
            <a:r>
              <a:rPr lang="en-US" dirty="0"/>
              <a:t>as we have </a:t>
            </a:r>
            <a:r>
              <a:rPr lang="en-US" dirty="0" smtClean="0"/>
              <a:t>discussed, </a:t>
            </a:r>
            <a:r>
              <a:rPr lang="en-US" dirty="0"/>
              <a:t>traditional systems are being </a:t>
            </a:r>
            <a:r>
              <a:rPr lang="en-US" dirty="0" smtClean="0"/>
              <a:t>overwhelmed. Companies </a:t>
            </a:r>
            <a:r>
              <a:rPr lang="en-US" dirty="0"/>
              <a:t>acquiring massive amounts of data in different forms from different sources, ranging from traditional channels with structured formats to social media channels with unstructured </a:t>
            </a:r>
            <a:r>
              <a:rPr lang="en-US" dirty="0" smtClean="0"/>
              <a:t>formats. This is changing the </a:t>
            </a:r>
            <a:r>
              <a:rPr lang="en-US" dirty="0"/>
              <a:t>focus of analytics </a:t>
            </a:r>
            <a:r>
              <a:rPr lang="en-US" dirty="0" smtClean="0"/>
              <a:t>from highly</a:t>
            </a:r>
            <a:r>
              <a:rPr lang="en-US" baseline="0" dirty="0" smtClean="0"/>
              <a:t> specialized systems to more </a:t>
            </a:r>
            <a:r>
              <a:rPr lang="en-US" dirty="0" smtClean="0"/>
              <a:t>“</a:t>
            </a:r>
            <a:r>
              <a:rPr lang="en-US" dirty="0"/>
              <a:t>real-world” </a:t>
            </a:r>
            <a:r>
              <a:rPr lang="en-US" dirty="0" smtClean="0"/>
              <a:t>deployments, where traditional approaches are simply falling </a:t>
            </a:r>
            <a:r>
              <a:rPr lang="en-US" dirty="0"/>
              <a:t>short</a:t>
            </a:r>
            <a:r>
              <a:rPr lang="en-US" dirty="0" smtClean="0"/>
              <a:t>. </a:t>
            </a:r>
          </a:p>
          <a:p>
            <a:pPr defTabSz="888340">
              <a:defRPr/>
            </a:pPr>
            <a:endParaRPr lang="en-US" dirty="0" smtClean="0"/>
          </a:p>
          <a:p>
            <a:pPr defTabSz="888340">
              <a:defRPr/>
            </a:pPr>
            <a:endParaRPr lang="en-US" dirty="0"/>
          </a:p>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SAP Sybase IQ has long addressed the challenges of Big Data in terms of very large data sets, complex analytics, large number of users, near real-time analytics and support for a variety of multiple types of data.  Now, with version</a:t>
            </a:r>
            <a:r>
              <a:rPr lang="en-US" baseline="0" dirty="0" smtClean="0"/>
              <a:t> </a:t>
            </a:r>
            <a:r>
              <a:rPr lang="en-US" dirty="0" smtClean="0"/>
              <a:t>16, we are introducing a host of new ways to handle these huge volumes, from much faster loading, new compression techniques, to new ways to organize and partition data.</a:t>
            </a:r>
            <a:r>
              <a:rPr lang="en-US" b="1" dirty="0" smtClean="0"/>
              <a:t> </a:t>
            </a:r>
            <a:r>
              <a:rPr lang="en-US" dirty="0" smtClean="0"/>
              <a:t>So, while</a:t>
            </a:r>
            <a:r>
              <a:rPr lang="en-US" b="1" dirty="0" smtClean="0"/>
              <a:t> </a:t>
            </a:r>
            <a:r>
              <a:rPr lang="en-US" dirty="0" smtClean="0"/>
              <a:t>traditional approaches are struggling to address these problems, SAP Sybase IQ 16 has the answers with its new, innovative approach. Let’s talk about why. </a:t>
            </a:r>
          </a:p>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Tree>
    <p:extLst>
      <p:ext uri="{BB962C8B-B14F-4D97-AF65-F5344CB8AC3E}">
        <p14:creationId xmlns:p14="http://schemas.microsoft.com/office/powerpoint/2010/main" val="942878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now let’s dig into some of the new capabilities of SAP Sybase IQ 16</a:t>
            </a:r>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extLst>
      <p:ext uri="{BB962C8B-B14F-4D97-AF65-F5344CB8AC3E}">
        <p14:creationId xmlns:p14="http://schemas.microsoft.com/office/powerpoint/2010/main" val="35628088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dirty="0"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dirty="0"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7" name="Content Placeholder 2"/>
          <p:cNvSpPr>
            <a:spLocks noGrp="1"/>
          </p:cNvSpPr>
          <p:nvPr>
            <p:ph idx="1" hasCustomPrompt="1"/>
          </p:nvPr>
        </p:nvSpPr>
        <p:spPr>
          <a:xfrm>
            <a:off x="324000" y="1691998"/>
            <a:ext cx="8496000" cy="4392000"/>
          </a:xfrm>
        </p:spPr>
        <p:txBody>
          <a:bodyPr tIns="1440000"/>
          <a:lstStyle>
            <a:lvl1pPr algn="ctr">
              <a:defRPr b="0"/>
            </a:lvl1pPr>
          </a:lstStyle>
          <a:p>
            <a:pPr lvl="0"/>
            <a:r>
              <a:rPr lang="en-US" dirty="0" smtClean="0"/>
              <a:t>Click to add content</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with picture">
    <p:bg bwMode="gray">
      <p:bgPr>
        <a:solidFill>
          <a:schemeClr val="accent1"/>
        </a:solidFill>
        <a:effectLst/>
      </p:bgPr>
    </p:bg>
    <p:spTree>
      <p:nvGrpSpPr>
        <p:cNvPr id="1" name=""/>
        <p:cNvGrpSpPr/>
        <p:nvPr/>
      </p:nvGrpSpPr>
      <p:grpSpPr>
        <a:xfrm>
          <a:off x="0" y="0"/>
          <a:ext cx="0" cy="0"/>
          <a:chOff x="0" y="0"/>
          <a:chExt cx="0" cy="0"/>
        </a:xfrm>
      </p:grpSpPr>
      <p:grpSp>
        <p:nvGrpSpPr>
          <p:cNvPr id="9" name="Group 8"/>
          <p:cNvGrpSpPr/>
          <p:nvPr userDrawn="1"/>
        </p:nvGrpSpPr>
        <p:grpSpPr>
          <a:xfrm>
            <a:off x="324000" y="-1"/>
            <a:ext cx="8496000" cy="6535739"/>
            <a:chOff x="324000" y="-1"/>
            <a:chExt cx="8496000" cy="6535739"/>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grpSp>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4358116"/>
          </a:xfrm>
          <a:prstGeom prst="rect">
            <a:avLst/>
          </a:prstGeom>
          <a:noFill/>
        </p:spPr>
        <p:txBody>
          <a:bodyPr wrap="square" lIns="0" tIns="0" rIns="0" bIns="0" rtlCol="0">
            <a:spAutoFit/>
          </a:bodyPr>
          <a:lstStyle/>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No part of this publication may be reproduced or transmitted in any form or for any purpose without the express permission of SAP AG. The information contained herein may be changed without prior notice.</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Some software products marketed by SAP AG and its distributors contain proprietary software components of other software vendors.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Microsoft, Windows, Excel, Outlook, and PowerPoint are registered trademarks of Microsoft Corporation.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and Informix are trademarks or registered trademarks of IBM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Linux is the registered trademark of Linus Torvalds in the U.S. and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Adobe, the Adobe logo, Acrobat, PostScript, and Reader are either trademarks or registered trademarks of Adobe Systems Incorporated in the United States and/or other countries.</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Oracle is a registered trademark of Oracle Corporation.</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UNIX, X/Open, OSF/1, and Motif are registered trademarks of the Open Group.</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Citrix, ICA, Program Neighborhood, MetaFrame, WinFrame, VideoFrame, and MultiWin are trademarks or registered trademarks of Citrix 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HTML, XML, XHTML and W3C are trademarks or registered trademarks of W3C®, World Wide Web Consortium, Massachusetts Institute of Technology.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 is a registered trademark of Sun Microsystems, Inc.</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mn-lt"/>
                <a:ea typeface="MS PGothic" pitchFamily="34" charset="-128"/>
                <a:cs typeface="+mn-cs"/>
              </a:rPr>
              <a:t>JavaScript is a registered trademark of Sun Microsystems, Inc., used under license for technology invented and implemented by Netscape. </a:t>
            </a:r>
            <a:endParaRPr lang="de-DE" sz="800" kern="1200" noProof="1" smtClean="0">
              <a:solidFill>
                <a:schemeClr val="tx1"/>
              </a:solidFill>
              <a:latin typeface="+mn-lt"/>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mn-lt"/>
                <a:ea typeface="MS PGothic" pitchFamily="34" charset="-128"/>
                <a:cs typeface="+mn-cs"/>
              </a:rPr>
              <a:t>SAP, R/3, SAP NetWeaver, Duet, PartnerEdge, ByDesign, SAP BusinessObjects Explorer, StreamWork,</a:t>
            </a:r>
            <a:r>
              <a:rPr lang="en-US" sz="800" kern="1200" baseline="0" noProof="1" smtClean="0">
                <a:solidFill>
                  <a:schemeClr val="tx1"/>
                </a:solidFill>
                <a:latin typeface="+mn-lt"/>
                <a:ea typeface="MS PGothic" pitchFamily="34" charset="-128"/>
                <a:cs typeface="+mn-cs"/>
              </a:rPr>
              <a:t> </a:t>
            </a:r>
            <a:r>
              <a:rPr lang="en-US" sz="800" kern="1200" noProof="1" smtClean="0">
                <a:solidFill>
                  <a:schemeClr val="tx1"/>
                </a:solidFill>
                <a:latin typeface="+mn-lt"/>
                <a:ea typeface="MS PGothic" pitchFamily="34" charset="-128"/>
                <a:cs typeface="+mn-cs"/>
              </a:rPr>
              <a:t>and other SAP products and services mentioned herein as well as their respective logos are trademarks or registered trademarks of SAP AG in Germany and other countries.</a:t>
            </a:r>
            <a:endParaRPr lang="de-DE" sz="800" kern="1200" noProof="1" smtClean="0">
              <a:solidFill>
                <a:schemeClr val="tx1"/>
              </a:solidFill>
              <a:latin typeface="+mn-lt"/>
              <a:ea typeface="MS PGothic" pitchFamily="34" charset="-128"/>
              <a:cs typeface="+mn-cs"/>
            </a:endParaRPr>
          </a:p>
        </p:txBody>
      </p:sp>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 rights reserved</a:t>
            </a:r>
          </a:p>
        </p:txBody>
      </p:sp>
      <p:sp>
        <p:nvSpPr>
          <p:cNvPr id="6" name="TextBox 5"/>
          <p:cNvSpPr txBox="1"/>
          <p:nvPr userDrawn="1"/>
        </p:nvSpPr>
        <p:spPr bwMode="gray">
          <a:xfrm>
            <a:off x="4654800" y="1692000"/>
            <a:ext cx="4165200" cy="3867725"/>
          </a:xfrm>
          <a:prstGeom prst="rect">
            <a:avLst/>
          </a:prstGeom>
          <a:noFill/>
        </p:spPr>
        <p:txBody>
          <a:bodyPr wrap="square" lIns="0" tIns="0" rIns="0" bIns="0" rtlCol="0">
            <a:spAutoFit/>
          </a:bodyPr>
          <a:lstStyle/>
          <a:p>
            <a:pPr marL="0" algn="l" defTabSz="914400" rtl="0" eaLnBrk="1" fontAlgn="t" latinLnBrk="0" hangingPunct="1">
              <a:lnSpc>
                <a:spcPct val="95000"/>
              </a:lnSpc>
              <a:spcBef>
                <a:spcPts val="400"/>
              </a:spcBef>
            </a:pPr>
            <a:r>
              <a:rPr lang="en-US" sz="800" kern="1200" noProof="1" smtClean="0">
                <a:solidFill>
                  <a:schemeClr val="tx1"/>
                </a:solidFill>
                <a:latin typeface="Arial"/>
                <a:ea typeface="MS PGothic" pitchFamily="34" charset="-128"/>
                <a:cs typeface="+mn-cs"/>
              </a:rPr>
              <a:t>Business Objects and the Business Objects logo, BusinessObjects, Crystal Reports, Crystal Decisions, Web Intelligence, Xcelsius, and other Business Objects products and services mentioned herein as well as their respective logos are trademarks or registered trademarks of Business Objects Software Ltd. Business Objects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Sybase and Adaptive Server, iAnywhere, Sybase 365, SQL Anywhere, and other Sybase products and services mentioned herein as well as their respective logos are trademarks or registered trademarks of Sybase, Inc. Sybase is an SAP company.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GB" sz="800" kern="1200" noProof="1" smtClean="0">
                <a:solidFill>
                  <a:schemeClr val="tx1"/>
                </a:solidFill>
                <a:latin typeface="Arial"/>
                <a:ea typeface="MS PGothic" pitchFamily="34" charset="-128"/>
                <a:cs typeface="+mn-cs"/>
              </a:rPr>
              <a:t>All other product and service names mentioned are the trademarks of their respective companies. Data contained in this document serves informational purposes only. National product specifications may vary.</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information in this document is proprietary to SAP. No part of this document may be reproduced, copied, or transmitted in any form or for any purpose without the express prior written permission of SAP AG.</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This document is a preliminary version and not subject to your license agreement or any other agreement with SAP. This document contains only intended strategies, developments, and functionalities of the SAP® product and is not intended to be binding upon SAP to any particular course of business, product strategy, and/or development. Please note that this document is subject to change and may be changed by SAP at any time without notice.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assumes no responsibility for errors or omissions in this document. SAP does not warrant the accuracy or completeness of the information, text, graphics, links, or other items contained within this material. This document is provided without a warranty of any kind, either express or implied, including but not limited to the implied warranties of merchantability, fitness for a particular purpose, or non-infringement.</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SAP shall have no liability for damages of any kind including without limitation direct, special, indirect, or consequential damages that may result from the use of these materials. This limitation shall not apply in cases of intent or gross negligence.</a:t>
            </a:r>
            <a:endParaRPr lang="de-DE" sz="800" kern="1200" noProof="1" smtClean="0">
              <a:solidFill>
                <a:schemeClr val="tx1"/>
              </a:solidFill>
              <a:latin typeface="Arial"/>
              <a:ea typeface="MS PGothic" pitchFamily="34" charset="-128"/>
              <a:cs typeface="+mn-cs"/>
            </a:endParaRPr>
          </a:p>
          <a:p>
            <a:pPr marL="0" algn="l" defTabSz="914400" rtl="0" eaLnBrk="1" latinLnBrk="0" hangingPunct="1">
              <a:lnSpc>
                <a:spcPct val="95000"/>
              </a:lnSpc>
              <a:spcBef>
                <a:spcPts val="400"/>
              </a:spcBef>
            </a:pPr>
            <a:r>
              <a:rPr lang="en-US" sz="800" kern="1200" noProof="1" smtClean="0">
                <a:solidFill>
                  <a:schemeClr val="tx1"/>
                </a:solidFill>
                <a:latin typeface="Arial"/>
                <a:ea typeface="MS PGothic" pitchFamily="34" charset="-128"/>
                <a:cs typeface="+mn-cs"/>
              </a:rPr>
              <a:t>The statutory liability for personal injury and defective products is not affected. SAP has no control over the information that you may access through the use of hot links contained in these materials and does not endorse your use of third-party Web pages nor provide any warranty whatsoever relating to third-party Web pages.</a:t>
            </a:r>
            <a:endParaRPr lang="en-US" sz="800" kern="1200" noProof="1">
              <a:solidFill>
                <a:schemeClr val="tx1"/>
              </a:solidFill>
              <a:latin typeface="Arial"/>
              <a:ea typeface="MS PGothic" pitchFamily="34" charset="-128"/>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rman Copyright">
    <p:bg bwMode="gray">
      <p:bgRef idx="1001">
        <a:schemeClr val="bg1"/>
      </p:bgRef>
    </p:bg>
    <p:spTree>
      <p:nvGrpSpPr>
        <p:cNvPr id="1" name=""/>
        <p:cNvGrpSpPr/>
        <p:nvPr/>
      </p:nvGrpSpPr>
      <p:grpSpPr>
        <a:xfrm>
          <a:off x="0" y="0"/>
          <a:ext cx="0" cy="0"/>
          <a:chOff x="0" y="0"/>
          <a:chExt cx="0" cy="0"/>
        </a:xfrm>
      </p:grpSpPr>
      <p:sp>
        <p:nvSpPr>
          <p:cNvPr id="7" name="TextBox 6"/>
          <p:cNvSpPr txBox="1"/>
          <p:nvPr/>
        </p:nvSpPr>
        <p:spPr bwMode="gray">
          <a:xfrm>
            <a:off x="324000" y="1692000"/>
            <a:ext cx="4165200" cy="3539430"/>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Die von SAP AG oder deren Vertriebsfirmen angebotenen Softwareprodukte können Softwarekomponenten auch anderer Softwarehersteller enthalten.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Microsoft, Windows, Excel, Outlook, und PowerPoint sind eingetragene Marken der Microsoft Corporation. </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IBM, DB2, DB2 Universal Database, System i, System i5, System p, System p5, System x, System z, System z10, System z9, z10, z9, iSeries, pSeries, xSeries, zSeries, eServer, z/VM, z/OS, i5/OS, S/390, OS/390, OS/400, AS/400, S/390 Parallel Enterprise Server, PowerVM, Power Architecture, POWER6+, POWER6, POWER5+, POWER5, POWER, OpenPower, PowerPC, BatchPipes, BladeCenter, System Storage, GPFS, HACMP, RETAIN, DB2 Connect, RACF, Redbooks, OS/2, Parallel Sysplex, MVS/ESA, AIX, Intelligent Miner, WebSphere, Netfinity, Tivoli und Informix sind Marken oder eingetragene Marken der IBM Corporation.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Linux ist eine eingetragene Marke von Linus Torvalds in den USA und anderen Ländern.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Adobe, das Adobe-Logo, Acrobat, PostScript und Reader sind Marken oder eingetragene Marken von Adobe Systems Incorporated in den USA und/oder anderen Ländern.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Oracle ist eine eingetragene Marke der Oracle Corporation.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UNIX, X/Open, OSF/1 und Motif sind eingetragene Marken der Open Group.</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Citrix, ICA, Program Neighborhood, MetaFrame, WinFrame, VideoFrame und MultiWin sind Marken oder eingetragene Marken von Citrix Systems,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HTML, XML, XHTML und W3C sind Marken oder eingetragene Marken des W3C®, World Wide Web Consortium, Massachusetts Institute of Technology. </a:t>
            </a:r>
          </a:p>
        </p:txBody>
      </p:sp>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2012 SAP AG. Alle Rechte vorbehalten.</a:t>
            </a:r>
          </a:p>
        </p:txBody>
      </p:sp>
      <p:sp>
        <p:nvSpPr>
          <p:cNvPr id="6" name="TextBox 5"/>
          <p:cNvSpPr txBox="1"/>
          <p:nvPr userDrawn="1"/>
        </p:nvSpPr>
        <p:spPr bwMode="gray">
          <a:xfrm>
            <a:off x="4654800" y="1692000"/>
            <a:ext cx="4165200" cy="313932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Java ist eine eingetragene Marke von Sun Microsystems, Inc.</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JavaScript ist eine eingetragene Marke der Sun Microsystems, Inc., verwendet unter der Lizenz der von Netscape entwickelten und implementierten Technologie. </a:t>
            </a:r>
          </a:p>
          <a:p>
            <a:pPr marL="0" marR="0" indent="0" algn="l" defTabSz="914400" rtl="0" eaLnBrk="1" fontAlgn="t" latinLnBrk="0" hangingPunct="1">
              <a:lnSpc>
                <a:spcPct val="100000"/>
              </a:lnSpc>
              <a:spcBef>
                <a:spcPts val="400"/>
              </a:spcBef>
              <a:spcAft>
                <a:spcPts val="0"/>
              </a:spcAft>
              <a:buClrTx/>
              <a:buSzTx/>
              <a:buFontTx/>
              <a:buNone/>
              <a:tabLst/>
              <a:defRPr/>
            </a:pPr>
            <a:r>
              <a:rPr lang="de-DE" sz="800" kern="1200" noProof="1" smtClean="0">
                <a:solidFill>
                  <a:schemeClr val="tx1"/>
                </a:solidFill>
                <a:latin typeface="Arial"/>
                <a:ea typeface="MS PGothic" pitchFamily="34" charset="-128"/>
                <a:cs typeface="+mn-cs"/>
              </a:rPr>
              <a:t>SAP, R/3, SAP NetWeaver, Duet, PartnerEdge, ByDesign, SAP BusinessObjects Explorer, StreamWork und weitere im Text erwähnte SAP-Produkte und ­Dienstleistungen sowie die entsprechenden Logos sind Marken oder eingetragene Marken der SAP AG in Deutschland und anderen Ländern.</a:t>
            </a:r>
          </a:p>
          <a:p>
            <a:pPr marL="0" indent="0" algn="l" defTabSz="914400" rtl="0" eaLnBrk="1" fontAlgn="t" latinLnBrk="0" hangingPunct="1">
              <a:lnSpc>
                <a:spcPct val="100000"/>
              </a:lnSpc>
              <a:spcBef>
                <a:spcPts val="400"/>
              </a:spcBef>
            </a:pPr>
            <a:r>
              <a:rPr lang="de-DE" sz="800" kern="1200" noProof="1" smtClean="0">
                <a:solidFill>
                  <a:schemeClr val="tx1"/>
                </a:solidFill>
                <a:latin typeface="Arial"/>
                <a:ea typeface="MS PGothic" pitchFamily="34" charset="-128"/>
                <a:cs typeface="+mn-cs"/>
              </a:rPr>
              <a:t>Business Objects und das Business-Objects-Logo, BusinessObjects, Crystal Reports, Crystal Decisions, Web Intelligence, Xcelsius und andere im Text erwähnte Business-Objects-Produkte und ­Dienstleistungen sowie die entsprechenden Logos sind Marken oder eingetragene Marken der Business Objects Software Ltd. Business Objects ist ein Unternehmen der SAP AG.</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Sybase und Adaptive Server, iAnywhere, Sybase 365, SQL Anywhere und weitere im Text erwähnte Sybase-Produkte und -Dienstleistungen sowie die entsprechenden Logos sind Marken oder eingetragene Marken der Sybase Inc. Sybase ist ein Unternehmen der SAP AG.</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Alle anderen Namen von Produkten und Dienstleistungen sind Marken der jeweiligen Firmen. Die Angaben im Text sind unverbindlich und dienen lediglich zu Informationszwecken. Produkte können länderspezifische Unterschiede aufweisen.</a:t>
            </a:r>
          </a:p>
          <a:p>
            <a:pPr marL="0" indent="0" algn="l" defTabSz="914400" rtl="0" eaLnBrk="1" latinLnBrk="0" hangingPunct="1">
              <a:lnSpc>
                <a:spcPct val="100000"/>
              </a:lnSpc>
              <a:spcBef>
                <a:spcPts val="400"/>
              </a:spcBef>
            </a:pPr>
            <a:r>
              <a:rPr lang="de-DE" sz="800" kern="1200" noProof="1" smtClean="0">
                <a:solidFill>
                  <a:schemeClr val="tx1"/>
                </a:solidFill>
                <a:latin typeface="Arial"/>
                <a:ea typeface="MS PGothic" pitchFamily="34" charset="-128"/>
                <a:cs typeface="+mn-cs"/>
              </a:rPr>
              <a:t>Die in dieser Publikation enthaltene Information ist Eigentum der SAP. Weitergabe und Vervielfältigung dieser Publikation oder von Teilen daraus sind, zu welchem Zweck und in welcher Form auch immer, nur mit ausdrücklicher schriftlicher Genehmigung durch SAP AG gestattet.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extLst>
      <p:ext uri="{BB962C8B-B14F-4D97-AF65-F5344CB8AC3E}">
        <p14:creationId xmlns:p14="http://schemas.microsoft.com/office/powerpoint/2010/main" val="33116228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zo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zo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9238" y="1292225"/>
            <a:ext cx="4246562"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2225"/>
            <a:ext cx="4246563"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transition>
    <p:zo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 short titl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zo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zo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4175" y="201613"/>
            <a:ext cx="2160588"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01613"/>
            <a:ext cx="6332537"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49238" y="201613"/>
            <a:ext cx="7156450" cy="7159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9238" y="1292225"/>
            <a:ext cx="4246562" cy="48244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2225"/>
            <a:ext cx="4246563" cy="48244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zo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bg bwMode="gray">
      <p:bgPr>
        <a:solidFill>
          <a:srgbClr val="CCCCCC"/>
        </a:solid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152400" y="2987675"/>
            <a:ext cx="8839200" cy="3713163"/>
          </a:xfrm>
          <a:prstGeom prst="rect">
            <a:avLst/>
          </a:prstGeom>
          <a:solidFill>
            <a:schemeClr val="bg1"/>
          </a:solidFill>
          <a:ln w="9525">
            <a:noFill/>
            <a:prstDash val="sysDot"/>
            <a:miter lim="800000"/>
            <a:headEnd/>
            <a:tailEnd/>
          </a:ln>
        </p:spPr>
        <p:txBody>
          <a:bodyPr wrap="none" anchor="ct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5" name="Rectangle 3"/>
          <p:cNvSpPr>
            <a:spLocks noChangeArrowheads="1"/>
          </p:cNvSpPr>
          <p:nvPr/>
        </p:nvSpPr>
        <p:spPr bwMode="gray">
          <a:xfrm>
            <a:off x="152400" y="152400"/>
            <a:ext cx="8839200" cy="2738438"/>
          </a:xfrm>
          <a:prstGeom prst="rect">
            <a:avLst/>
          </a:prstGeom>
          <a:solidFill>
            <a:schemeClr val="accent1"/>
          </a:solidFill>
          <a:ln w="9525">
            <a:noFill/>
            <a:miter lim="800000"/>
            <a:headEnd/>
            <a:tailEnd/>
          </a:ln>
        </p:spPr>
        <p:txBody>
          <a:bodyPr wrap="none" anchor="ct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6" name="Freeform 28"/>
          <p:cNvSpPr>
            <a:spLocks/>
          </p:cNvSpPr>
          <p:nvPr/>
        </p:nvSpPr>
        <p:spPr bwMode="gray">
          <a:xfrm>
            <a:off x="8545513" y="6259513"/>
            <a:ext cx="457200" cy="457200"/>
          </a:xfrm>
          <a:custGeom>
            <a:avLst/>
            <a:gdLst/>
            <a:ahLst/>
            <a:cxnLst>
              <a:cxn ang="0">
                <a:pos x="288" y="0"/>
              </a:cxn>
              <a:cxn ang="0">
                <a:pos x="0" y="288"/>
              </a:cxn>
              <a:cxn ang="0">
                <a:pos x="288" y="288"/>
              </a:cxn>
              <a:cxn ang="0">
                <a:pos x="288" y="0"/>
              </a:cxn>
            </a:cxnLst>
            <a:rect l="0" t="0" r="r" b="b"/>
            <a:pathLst>
              <a:path w="288" h="288">
                <a:moveTo>
                  <a:pt x="288" y="0"/>
                </a:moveTo>
                <a:lnTo>
                  <a:pt x="0" y="288"/>
                </a:lnTo>
                <a:lnTo>
                  <a:pt x="288" y="288"/>
                </a:lnTo>
                <a:lnTo>
                  <a:pt x="288" y="0"/>
                </a:lnTo>
                <a:close/>
              </a:path>
            </a:pathLst>
          </a:custGeom>
          <a:solidFill>
            <a:srgbClr val="CCCCCC"/>
          </a:solidFill>
          <a:ln w="9525">
            <a:noFill/>
            <a:round/>
            <a:headEnd/>
            <a:tailEnd/>
          </a:ln>
        </p:spPr>
        <p:txBody>
          <a:bodyPr wrap="none" anchor="ct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grpSp>
        <p:nvGrpSpPr>
          <p:cNvPr id="2" name="Group 45"/>
          <p:cNvGrpSpPr>
            <a:grpSpLocks noChangeAspect="1"/>
          </p:cNvGrpSpPr>
          <p:nvPr/>
        </p:nvGrpSpPr>
        <p:grpSpPr bwMode="auto">
          <a:xfrm>
            <a:off x="4787900" y="6270625"/>
            <a:ext cx="4203700" cy="431800"/>
            <a:chOff x="3016" y="3950"/>
            <a:chExt cx="2648" cy="272"/>
          </a:xfrm>
        </p:grpSpPr>
        <p:sp>
          <p:nvSpPr>
            <p:cNvPr id="8" name="AutoShape 44"/>
            <p:cNvSpPr>
              <a:spLocks noChangeAspect="1" noChangeArrowheads="1" noTextEdit="1"/>
            </p:cNvSpPr>
            <p:nvPr/>
          </p:nvSpPr>
          <p:spPr bwMode="auto">
            <a:xfrm>
              <a:off x="3016" y="3950"/>
              <a:ext cx="2648" cy="272"/>
            </a:xfrm>
            <a:prstGeom prst="rect">
              <a:avLst/>
            </a:prstGeom>
            <a:noFill/>
            <a:ln w="9525">
              <a:noFill/>
              <a:miter lim="800000"/>
              <a:headEnd/>
              <a:tailEnd/>
            </a:ln>
          </p:spPr>
          <p:txBody>
            <a:bodyPr/>
            <a:lstStyle/>
            <a:p>
              <a:pPr algn="ctr" fontAlgn="base">
                <a:spcBef>
                  <a:spcPct val="0"/>
                </a:spcBef>
                <a:spcAft>
                  <a:spcPct val="0"/>
                </a:spcAft>
                <a:buClr>
                  <a:srgbClr val="F0AB00"/>
                </a:buClr>
                <a:buSzPct val="80000"/>
                <a:buFont typeface="Wingdings" pitchFamily="2" charset="2"/>
                <a:buNone/>
                <a:defRPr/>
              </a:pPr>
              <a:endParaRPr lang="en-US" sz="1600">
                <a:solidFill>
                  <a:srgbClr val="000000"/>
                </a:solidFill>
                <a:latin typeface="Arial" pitchFamily="34" charset="0"/>
              </a:endParaRPr>
            </a:p>
          </p:txBody>
        </p:sp>
        <p:sp>
          <p:nvSpPr>
            <p:cNvPr id="9" name="Freeform 46"/>
            <p:cNvSpPr>
              <a:spLocks/>
            </p:cNvSpPr>
            <p:nvPr/>
          </p:nvSpPr>
          <p:spPr bwMode="auto">
            <a:xfrm>
              <a:off x="5116" y="3950"/>
              <a:ext cx="548" cy="272"/>
            </a:xfrm>
            <a:custGeom>
              <a:avLst/>
              <a:gdLst/>
              <a:ahLst/>
              <a:cxnLst>
                <a:cxn ang="0">
                  <a:pos x="0" y="272"/>
                </a:cxn>
                <a:cxn ang="0">
                  <a:pos x="276" y="272"/>
                </a:cxn>
                <a:cxn ang="0">
                  <a:pos x="548" y="0"/>
                </a:cxn>
                <a:cxn ang="0">
                  <a:pos x="0" y="0"/>
                </a:cxn>
                <a:cxn ang="0">
                  <a:pos x="0" y="272"/>
                </a:cxn>
              </a:cxnLst>
              <a:rect l="0" t="0" r="r" b="b"/>
              <a:pathLst>
                <a:path w="548" h="272">
                  <a:moveTo>
                    <a:pt x="0" y="272"/>
                  </a:moveTo>
                  <a:lnTo>
                    <a:pt x="276" y="272"/>
                  </a:lnTo>
                  <a:lnTo>
                    <a:pt x="548" y="0"/>
                  </a:lnTo>
                  <a:lnTo>
                    <a:pt x="0" y="0"/>
                  </a:lnTo>
                  <a:lnTo>
                    <a:pt x="0" y="272"/>
                  </a:lnTo>
                  <a:close/>
                </a:path>
              </a:pathLst>
            </a:custGeom>
            <a:solidFill>
              <a:srgbClr val="04357B"/>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0" name="Freeform 47"/>
            <p:cNvSpPr>
              <a:spLocks/>
            </p:cNvSpPr>
            <p:nvPr/>
          </p:nvSpPr>
          <p:spPr bwMode="auto">
            <a:xfrm>
              <a:off x="5116" y="3950"/>
              <a:ext cx="548" cy="272"/>
            </a:xfrm>
            <a:custGeom>
              <a:avLst/>
              <a:gdLst/>
              <a:ahLst/>
              <a:cxnLst>
                <a:cxn ang="0">
                  <a:pos x="0" y="272"/>
                </a:cxn>
                <a:cxn ang="0">
                  <a:pos x="276" y="272"/>
                </a:cxn>
                <a:cxn ang="0">
                  <a:pos x="548" y="0"/>
                </a:cxn>
                <a:cxn ang="0">
                  <a:pos x="0" y="0"/>
                </a:cxn>
                <a:cxn ang="0">
                  <a:pos x="0" y="272"/>
                </a:cxn>
              </a:cxnLst>
              <a:rect l="0" t="0" r="r" b="b"/>
              <a:pathLst>
                <a:path w="548" h="272">
                  <a:moveTo>
                    <a:pt x="0" y="272"/>
                  </a:moveTo>
                  <a:lnTo>
                    <a:pt x="276" y="272"/>
                  </a:lnTo>
                  <a:lnTo>
                    <a:pt x="548" y="0"/>
                  </a:lnTo>
                  <a:lnTo>
                    <a:pt x="0" y="0"/>
                  </a:lnTo>
                  <a:lnTo>
                    <a:pt x="0" y="272"/>
                  </a:lnTo>
                </a:path>
              </a:pathLst>
            </a:custGeom>
            <a:no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1" name="Freeform 48"/>
            <p:cNvSpPr>
              <a:spLocks noEditPoints="1"/>
            </p:cNvSpPr>
            <p:nvPr/>
          </p:nvSpPr>
          <p:spPr bwMode="auto">
            <a:xfrm>
              <a:off x="5122" y="3998"/>
              <a:ext cx="394" cy="173"/>
            </a:xfrm>
            <a:custGeom>
              <a:avLst/>
              <a:gdLst/>
              <a:ahLst/>
              <a:cxnLst>
                <a:cxn ang="0">
                  <a:pos x="264" y="131"/>
                </a:cxn>
                <a:cxn ang="0">
                  <a:pos x="130" y="111"/>
                </a:cxn>
                <a:cxn ang="0">
                  <a:pos x="123" y="93"/>
                </a:cxn>
                <a:cxn ang="0">
                  <a:pos x="102" y="76"/>
                </a:cxn>
                <a:cxn ang="0">
                  <a:pos x="77" y="67"/>
                </a:cxn>
                <a:cxn ang="0">
                  <a:pos x="50" y="53"/>
                </a:cxn>
                <a:cxn ang="0">
                  <a:pos x="47" y="48"/>
                </a:cxn>
                <a:cxn ang="0">
                  <a:pos x="61" y="37"/>
                </a:cxn>
                <a:cxn ang="0">
                  <a:pos x="78" y="38"/>
                </a:cxn>
                <a:cxn ang="0">
                  <a:pos x="110" y="48"/>
                </a:cxn>
                <a:cxn ang="0">
                  <a:pos x="115" y="9"/>
                </a:cxn>
                <a:cxn ang="0">
                  <a:pos x="67" y="0"/>
                </a:cxn>
                <a:cxn ang="0">
                  <a:pos x="51" y="1"/>
                </a:cxn>
                <a:cxn ang="0">
                  <a:pos x="14" y="20"/>
                </a:cxn>
                <a:cxn ang="0">
                  <a:pos x="4" y="34"/>
                </a:cxn>
                <a:cxn ang="0">
                  <a:pos x="0" y="52"/>
                </a:cxn>
                <a:cxn ang="0">
                  <a:pos x="11" y="82"/>
                </a:cxn>
                <a:cxn ang="0">
                  <a:pos x="28" y="94"/>
                </a:cxn>
                <a:cxn ang="0">
                  <a:pos x="56" y="106"/>
                </a:cxn>
                <a:cxn ang="0">
                  <a:pos x="81" y="117"/>
                </a:cxn>
                <a:cxn ang="0">
                  <a:pos x="84" y="123"/>
                </a:cxn>
                <a:cxn ang="0">
                  <a:pos x="80" y="132"/>
                </a:cxn>
                <a:cxn ang="0">
                  <a:pos x="62" y="138"/>
                </a:cxn>
                <a:cxn ang="0">
                  <a:pos x="41" y="135"/>
                </a:cxn>
                <a:cxn ang="0">
                  <a:pos x="0" y="157"/>
                </a:cxn>
                <a:cxn ang="0">
                  <a:pos x="30" y="169"/>
                </a:cxn>
                <a:cxn ang="0">
                  <a:pos x="65" y="173"/>
                </a:cxn>
                <a:cxn ang="0">
                  <a:pos x="91" y="169"/>
                </a:cxn>
                <a:cxn ang="0">
                  <a:pos x="111" y="158"/>
                </a:cxn>
                <a:cxn ang="0">
                  <a:pos x="158" y="171"/>
                </a:cxn>
                <a:cxn ang="0">
                  <a:pos x="180" y="149"/>
                </a:cxn>
                <a:cxn ang="0">
                  <a:pos x="208" y="149"/>
                </a:cxn>
                <a:cxn ang="0">
                  <a:pos x="309" y="171"/>
                </a:cxn>
                <a:cxn ang="0">
                  <a:pos x="327" y="119"/>
                </a:cxn>
                <a:cxn ang="0">
                  <a:pos x="367" y="111"/>
                </a:cxn>
                <a:cxn ang="0">
                  <a:pos x="390" y="86"/>
                </a:cxn>
                <a:cxn ang="0">
                  <a:pos x="394" y="61"/>
                </a:cxn>
                <a:cxn ang="0">
                  <a:pos x="385" y="26"/>
                </a:cxn>
                <a:cxn ang="0">
                  <a:pos x="352" y="7"/>
                </a:cxn>
                <a:cxn ang="0">
                  <a:pos x="319" y="4"/>
                </a:cxn>
                <a:cxn ang="0">
                  <a:pos x="185" y="112"/>
                </a:cxn>
                <a:cxn ang="0">
                  <a:pos x="195" y="56"/>
                </a:cxn>
                <a:cxn ang="0">
                  <a:pos x="203" y="112"/>
                </a:cxn>
                <a:cxn ang="0">
                  <a:pos x="322" y="82"/>
                </a:cxn>
                <a:cxn ang="0">
                  <a:pos x="322" y="38"/>
                </a:cxn>
                <a:cxn ang="0">
                  <a:pos x="338" y="41"/>
                </a:cxn>
                <a:cxn ang="0">
                  <a:pos x="348" y="50"/>
                </a:cxn>
                <a:cxn ang="0">
                  <a:pos x="351" y="60"/>
                </a:cxn>
                <a:cxn ang="0">
                  <a:pos x="345" y="75"/>
                </a:cxn>
                <a:cxn ang="0">
                  <a:pos x="333" y="80"/>
                </a:cxn>
              </a:cxnLst>
              <a:rect l="0" t="0" r="r" b="b"/>
              <a:pathLst>
                <a:path w="394" h="173">
                  <a:moveTo>
                    <a:pt x="319" y="4"/>
                  </a:moveTo>
                  <a:lnTo>
                    <a:pt x="264" y="4"/>
                  </a:lnTo>
                  <a:lnTo>
                    <a:pt x="264" y="131"/>
                  </a:lnTo>
                  <a:lnTo>
                    <a:pt x="218" y="4"/>
                  </a:lnTo>
                  <a:lnTo>
                    <a:pt x="171" y="4"/>
                  </a:lnTo>
                  <a:lnTo>
                    <a:pt x="130" y="111"/>
                  </a:lnTo>
                  <a:lnTo>
                    <a:pt x="130" y="111"/>
                  </a:lnTo>
                  <a:lnTo>
                    <a:pt x="128" y="101"/>
                  </a:lnTo>
                  <a:lnTo>
                    <a:pt x="123" y="93"/>
                  </a:lnTo>
                  <a:lnTo>
                    <a:pt x="118" y="87"/>
                  </a:lnTo>
                  <a:lnTo>
                    <a:pt x="110" y="82"/>
                  </a:lnTo>
                  <a:lnTo>
                    <a:pt x="102" y="76"/>
                  </a:lnTo>
                  <a:lnTo>
                    <a:pt x="93" y="74"/>
                  </a:lnTo>
                  <a:lnTo>
                    <a:pt x="77" y="67"/>
                  </a:lnTo>
                  <a:lnTo>
                    <a:pt x="77" y="67"/>
                  </a:lnTo>
                  <a:lnTo>
                    <a:pt x="66" y="63"/>
                  </a:lnTo>
                  <a:lnTo>
                    <a:pt x="56" y="59"/>
                  </a:lnTo>
                  <a:lnTo>
                    <a:pt x="50" y="53"/>
                  </a:lnTo>
                  <a:lnTo>
                    <a:pt x="47" y="50"/>
                  </a:lnTo>
                  <a:lnTo>
                    <a:pt x="47" y="48"/>
                  </a:lnTo>
                  <a:lnTo>
                    <a:pt x="47" y="48"/>
                  </a:lnTo>
                  <a:lnTo>
                    <a:pt x="48" y="44"/>
                  </a:lnTo>
                  <a:lnTo>
                    <a:pt x="52" y="39"/>
                  </a:lnTo>
                  <a:lnTo>
                    <a:pt x="61" y="37"/>
                  </a:lnTo>
                  <a:lnTo>
                    <a:pt x="71" y="37"/>
                  </a:lnTo>
                  <a:lnTo>
                    <a:pt x="71" y="37"/>
                  </a:lnTo>
                  <a:lnTo>
                    <a:pt x="78" y="38"/>
                  </a:lnTo>
                  <a:lnTo>
                    <a:pt x="88" y="39"/>
                  </a:lnTo>
                  <a:lnTo>
                    <a:pt x="97" y="42"/>
                  </a:lnTo>
                  <a:lnTo>
                    <a:pt x="110" y="48"/>
                  </a:lnTo>
                  <a:lnTo>
                    <a:pt x="129" y="15"/>
                  </a:lnTo>
                  <a:lnTo>
                    <a:pt x="129" y="15"/>
                  </a:lnTo>
                  <a:lnTo>
                    <a:pt x="115" y="9"/>
                  </a:lnTo>
                  <a:lnTo>
                    <a:pt x="99" y="4"/>
                  </a:lnTo>
                  <a:lnTo>
                    <a:pt x="84" y="1"/>
                  </a:lnTo>
                  <a:lnTo>
                    <a:pt x="67" y="0"/>
                  </a:lnTo>
                  <a:lnTo>
                    <a:pt x="67" y="0"/>
                  </a:lnTo>
                  <a:lnTo>
                    <a:pt x="67" y="0"/>
                  </a:lnTo>
                  <a:lnTo>
                    <a:pt x="51" y="1"/>
                  </a:lnTo>
                  <a:lnTo>
                    <a:pt x="37" y="5"/>
                  </a:lnTo>
                  <a:lnTo>
                    <a:pt x="24" y="12"/>
                  </a:lnTo>
                  <a:lnTo>
                    <a:pt x="14" y="20"/>
                  </a:lnTo>
                  <a:lnTo>
                    <a:pt x="14" y="20"/>
                  </a:lnTo>
                  <a:lnTo>
                    <a:pt x="9" y="27"/>
                  </a:lnTo>
                  <a:lnTo>
                    <a:pt x="4" y="34"/>
                  </a:lnTo>
                  <a:lnTo>
                    <a:pt x="2" y="42"/>
                  </a:lnTo>
                  <a:lnTo>
                    <a:pt x="0" y="52"/>
                  </a:lnTo>
                  <a:lnTo>
                    <a:pt x="0" y="52"/>
                  </a:lnTo>
                  <a:lnTo>
                    <a:pt x="2" y="63"/>
                  </a:lnTo>
                  <a:lnTo>
                    <a:pt x="6" y="74"/>
                  </a:lnTo>
                  <a:lnTo>
                    <a:pt x="11" y="82"/>
                  </a:lnTo>
                  <a:lnTo>
                    <a:pt x="20" y="89"/>
                  </a:lnTo>
                  <a:lnTo>
                    <a:pt x="20" y="89"/>
                  </a:lnTo>
                  <a:lnTo>
                    <a:pt x="28" y="94"/>
                  </a:lnTo>
                  <a:lnTo>
                    <a:pt x="37" y="100"/>
                  </a:lnTo>
                  <a:lnTo>
                    <a:pt x="56" y="106"/>
                  </a:lnTo>
                  <a:lnTo>
                    <a:pt x="56" y="106"/>
                  </a:lnTo>
                  <a:lnTo>
                    <a:pt x="67" y="109"/>
                  </a:lnTo>
                  <a:lnTo>
                    <a:pt x="76" y="113"/>
                  </a:lnTo>
                  <a:lnTo>
                    <a:pt x="81" y="117"/>
                  </a:lnTo>
                  <a:lnTo>
                    <a:pt x="82" y="120"/>
                  </a:lnTo>
                  <a:lnTo>
                    <a:pt x="84" y="123"/>
                  </a:lnTo>
                  <a:lnTo>
                    <a:pt x="84" y="123"/>
                  </a:lnTo>
                  <a:lnTo>
                    <a:pt x="82" y="128"/>
                  </a:lnTo>
                  <a:lnTo>
                    <a:pt x="80" y="132"/>
                  </a:lnTo>
                  <a:lnTo>
                    <a:pt x="80" y="132"/>
                  </a:lnTo>
                  <a:lnTo>
                    <a:pt x="77" y="134"/>
                  </a:lnTo>
                  <a:lnTo>
                    <a:pt x="73" y="137"/>
                  </a:lnTo>
                  <a:lnTo>
                    <a:pt x="62" y="138"/>
                  </a:lnTo>
                  <a:lnTo>
                    <a:pt x="62" y="138"/>
                  </a:lnTo>
                  <a:lnTo>
                    <a:pt x="51" y="137"/>
                  </a:lnTo>
                  <a:lnTo>
                    <a:pt x="41" y="135"/>
                  </a:lnTo>
                  <a:lnTo>
                    <a:pt x="30" y="131"/>
                  </a:lnTo>
                  <a:lnTo>
                    <a:pt x="18" y="124"/>
                  </a:lnTo>
                  <a:lnTo>
                    <a:pt x="0" y="157"/>
                  </a:lnTo>
                  <a:lnTo>
                    <a:pt x="0" y="157"/>
                  </a:lnTo>
                  <a:lnTo>
                    <a:pt x="15" y="164"/>
                  </a:lnTo>
                  <a:lnTo>
                    <a:pt x="30" y="169"/>
                  </a:lnTo>
                  <a:lnTo>
                    <a:pt x="46" y="172"/>
                  </a:lnTo>
                  <a:lnTo>
                    <a:pt x="62" y="173"/>
                  </a:lnTo>
                  <a:lnTo>
                    <a:pt x="65" y="173"/>
                  </a:lnTo>
                  <a:lnTo>
                    <a:pt x="65" y="173"/>
                  </a:lnTo>
                  <a:lnTo>
                    <a:pt x="78" y="172"/>
                  </a:lnTo>
                  <a:lnTo>
                    <a:pt x="91" y="169"/>
                  </a:lnTo>
                  <a:lnTo>
                    <a:pt x="102" y="165"/>
                  </a:lnTo>
                  <a:lnTo>
                    <a:pt x="111" y="158"/>
                  </a:lnTo>
                  <a:lnTo>
                    <a:pt x="111" y="158"/>
                  </a:lnTo>
                  <a:lnTo>
                    <a:pt x="114" y="157"/>
                  </a:lnTo>
                  <a:lnTo>
                    <a:pt x="108" y="171"/>
                  </a:lnTo>
                  <a:lnTo>
                    <a:pt x="158" y="171"/>
                  </a:lnTo>
                  <a:lnTo>
                    <a:pt x="166" y="146"/>
                  </a:lnTo>
                  <a:lnTo>
                    <a:pt x="166" y="146"/>
                  </a:lnTo>
                  <a:lnTo>
                    <a:pt x="180" y="149"/>
                  </a:lnTo>
                  <a:lnTo>
                    <a:pt x="195" y="150"/>
                  </a:lnTo>
                  <a:lnTo>
                    <a:pt x="195" y="150"/>
                  </a:lnTo>
                  <a:lnTo>
                    <a:pt x="208" y="149"/>
                  </a:lnTo>
                  <a:lnTo>
                    <a:pt x="222" y="146"/>
                  </a:lnTo>
                  <a:lnTo>
                    <a:pt x="230" y="171"/>
                  </a:lnTo>
                  <a:lnTo>
                    <a:pt x="309" y="171"/>
                  </a:lnTo>
                  <a:lnTo>
                    <a:pt x="309" y="119"/>
                  </a:lnTo>
                  <a:lnTo>
                    <a:pt x="327" y="119"/>
                  </a:lnTo>
                  <a:lnTo>
                    <a:pt x="327" y="119"/>
                  </a:lnTo>
                  <a:lnTo>
                    <a:pt x="342" y="119"/>
                  </a:lnTo>
                  <a:lnTo>
                    <a:pt x="356" y="115"/>
                  </a:lnTo>
                  <a:lnTo>
                    <a:pt x="367" y="111"/>
                  </a:lnTo>
                  <a:lnTo>
                    <a:pt x="377" y="104"/>
                  </a:lnTo>
                  <a:lnTo>
                    <a:pt x="385" y="96"/>
                  </a:lnTo>
                  <a:lnTo>
                    <a:pt x="390" y="86"/>
                  </a:lnTo>
                  <a:lnTo>
                    <a:pt x="393" y="75"/>
                  </a:lnTo>
                  <a:lnTo>
                    <a:pt x="394" y="61"/>
                  </a:lnTo>
                  <a:lnTo>
                    <a:pt x="394" y="61"/>
                  </a:lnTo>
                  <a:lnTo>
                    <a:pt x="393" y="48"/>
                  </a:lnTo>
                  <a:lnTo>
                    <a:pt x="390" y="35"/>
                  </a:lnTo>
                  <a:lnTo>
                    <a:pt x="385" y="26"/>
                  </a:lnTo>
                  <a:lnTo>
                    <a:pt x="377" y="18"/>
                  </a:lnTo>
                  <a:lnTo>
                    <a:pt x="366" y="11"/>
                  </a:lnTo>
                  <a:lnTo>
                    <a:pt x="352" y="7"/>
                  </a:lnTo>
                  <a:lnTo>
                    <a:pt x="337" y="4"/>
                  </a:lnTo>
                  <a:lnTo>
                    <a:pt x="319" y="4"/>
                  </a:lnTo>
                  <a:lnTo>
                    <a:pt x="319" y="4"/>
                  </a:lnTo>
                  <a:close/>
                  <a:moveTo>
                    <a:pt x="195" y="113"/>
                  </a:moveTo>
                  <a:lnTo>
                    <a:pt x="195" y="113"/>
                  </a:lnTo>
                  <a:lnTo>
                    <a:pt x="185" y="112"/>
                  </a:lnTo>
                  <a:lnTo>
                    <a:pt x="177" y="111"/>
                  </a:lnTo>
                  <a:lnTo>
                    <a:pt x="193" y="56"/>
                  </a:lnTo>
                  <a:lnTo>
                    <a:pt x="195" y="56"/>
                  </a:lnTo>
                  <a:lnTo>
                    <a:pt x="211" y="111"/>
                  </a:lnTo>
                  <a:lnTo>
                    <a:pt x="211" y="111"/>
                  </a:lnTo>
                  <a:lnTo>
                    <a:pt x="203" y="112"/>
                  </a:lnTo>
                  <a:lnTo>
                    <a:pt x="195" y="113"/>
                  </a:lnTo>
                  <a:lnTo>
                    <a:pt x="195" y="113"/>
                  </a:lnTo>
                  <a:close/>
                  <a:moveTo>
                    <a:pt x="322" y="82"/>
                  </a:moveTo>
                  <a:lnTo>
                    <a:pt x="309" y="82"/>
                  </a:lnTo>
                  <a:lnTo>
                    <a:pt x="309" y="38"/>
                  </a:lnTo>
                  <a:lnTo>
                    <a:pt x="322" y="38"/>
                  </a:lnTo>
                  <a:lnTo>
                    <a:pt x="322" y="38"/>
                  </a:lnTo>
                  <a:lnTo>
                    <a:pt x="333" y="39"/>
                  </a:lnTo>
                  <a:lnTo>
                    <a:pt x="338" y="41"/>
                  </a:lnTo>
                  <a:lnTo>
                    <a:pt x="342" y="44"/>
                  </a:lnTo>
                  <a:lnTo>
                    <a:pt x="345" y="46"/>
                  </a:lnTo>
                  <a:lnTo>
                    <a:pt x="348" y="50"/>
                  </a:lnTo>
                  <a:lnTo>
                    <a:pt x="351" y="55"/>
                  </a:lnTo>
                  <a:lnTo>
                    <a:pt x="351" y="60"/>
                  </a:lnTo>
                  <a:lnTo>
                    <a:pt x="351" y="60"/>
                  </a:lnTo>
                  <a:lnTo>
                    <a:pt x="351" y="65"/>
                  </a:lnTo>
                  <a:lnTo>
                    <a:pt x="348" y="71"/>
                  </a:lnTo>
                  <a:lnTo>
                    <a:pt x="345" y="75"/>
                  </a:lnTo>
                  <a:lnTo>
                    <a:pt x="342" y="78"/>
                  </a:lnTo>
                  <a:lnTo>
                    <a:pt x="338" y="79"/>
                  </a:lnTo>
                  <a:lnTo>
                    <a:pt x="333" y="80"/>
                  </a:lnTo>
                  <a:lnTo>
                    <a:pt x="322" y="82"/>
                  </a:lnTo>
                  <a:close/>
                </a:path>
              </a:pathLst>
            </a:custGeom>
            <a:solidFill>
              <a:srgbClr val="FFFFFF"/>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2" name="Freeform 49"/>
            <p:cNvSpPr>
              <a:spLocks/>
            </p:cNvSpPr>
            <p:nvPr/>
          </p:nvSpPr>
          <p:spPr bwMode="auto">
            <a:xfrm>
              <a:off x="5122" y="3998"/>
              <a:ext cx="394" cy="173"/>
            </a:xfrm>
            <a:custGeom>
              <a:avLst/>
              <a:gdLst/>
              <a:ahLst/>
              <a:cxnLst>
                <a:cxn ang="0">
                  <a:pos x="264" y="4"/>
                </a:cxn>
                <a:cxn ang="0">
                  <a:pos x="218" y="4"/>
                </a:cxn>
                <a:cxn ang="0">
                  <a:pos x="130" y="111"/>
                </a:cxn>
                <a:cxn ang="0">
                  <a:pos x="128" y="101"/>
                </a:cxn>
                <a:cxn ang="0">
                  <a:pos x="118" y="87"/>
                </a:cxn>
                <a:cxn ang="0">
                  <a:pos x="102" y="76"/>
                </a:cxn>
                <a:cxn ang="0">
                  <a:pos x="77" y="67"/>
                </a:cxn>
                <a:cxn ang="0">
                  <a:pos x="66" y="63"/>
                </a:cxn>
                <a:cxn ang="0">
                  <a:pos x="50" y="53"/>
                </a:cxn>
                <a:cxn ang="0">
                  <a:pos x="47" y="48"/>
                </a:cxn>
                <a:cxn ang="0">
                  <a:pos x="48" y="44"/>
                </a:cxn>
                <a:cxn ang="0">
                  <a:pos x="61" y="37"/>
                </a:cxn>
                <a:cxn ang="0">
                  <a:pos x="71" y="37"/>
                </a:cxn>
                <a:cxn ang="0">
                  <a:pos x="88" y="39"/>
                </a:cxn>
                <a:cxn ang="0">
                  <a:pos x="110" y="48"/>
                </a:cxn>
                <a:cxn ang="0">
                  <a:pos x="129" y="15"/>
                </a:cxn>
                <a:cxn ang="0">
                  <a:pos x="99" y="4"/>
                </a:cxn>
                <a:cxn ang="0">
                  <a:pos x="67" y="0"/>
                </a:cxn>
                <a:cxn ang="0">
                  <a:pos x="67" y="0"/>
                </a:cxn>
                <a:cxn ang="0">
                  <a:pos x="37" y="5"/>
                </a:cxn>
                <a:cxn ang="0">
                  <a:pos x="14" y="20"/>
                </a:cxn>
                <a:cxn ang="0">
                  <a:pos x="9" y="27"/>
                </a:cxn>
                <a:cxn ang="0">
                  <a:pos x="2" y="42"/>
                </a:cxn>
                <a:cxn ang="0">
                  <a:pos x="0" y="52"/>
                </a:cxn>
                <a:cxn ang="0">
                  <a:pos x="6" y="74"/>
                </a:cxn>
                <a:cxn ang="0">
                  <a:pos x="20" y="89"/>
                </a:cxn>
                <a:cxn ang="0">
                  <a:pos x="28" y="94"/>
                </a:cxn>
                <a:cxn ang="0">
                  <a:pos x="56" y="106"/>
                </a:cxn>
                <a:cxn ang="0">
                  <a:pos x="67" y="109"/>
                </a:cxn>
                <a:cxn ang="0">
                  <a:pos x="81" y="117"/>
                </a:cxn>
                <a:cxn ang="0">
                  <a:pos x="84" y="123"/>
                </a:cxn>
                <a:cxn ang="0">
                  <a:pos x="82" y="128"/>
                </a:cxn>
                <a:cxn ang="0">
                  <a:pos x="80" y="132"/>
                </a:cxn>
                <a:cxn ang="0">
                  <a:pos x="73" y="137"/>
                </a:cxn>
                <a:cxn ang="0">
                  <a:pos x="62" y="138"/>
                </a:cxn>
                <a:cxn ang="0">
                  <a:pos x="41" y="135"/>
                </a:cxn>
                <a:cxn ang="0">
                  <a:pos x="18" y="124"/>
                </a:cxn>
                <a:cxn ang="0">
                  <a:pos x="0" y="157"/>
                </a:cxn>
                <a:cxn ang="0">
                  <a:pos x="30" y="169"/>
                </a:cxn>
                <a:cxn ang="0">
                  <a:pos x="62" y="173"/>
                </a:cxn>
                <a:cxn ang="0">
                  <a:pos x="65" y="173"/>
                </a:cxn>
                <a:cxn ang="0">
                  <a:pos x="91" y="169"/>
                </a:cxn>
                <a:cxn ang="0">
                  <a:pos x="111" y="158"/>
                </a:cxn>
                <a:cxn ang="0">
                  <a:pos x="114" y="157"/>
                </a:cxn>
                <a:cxn ang="0">
                  <a:pos x="158" y="171"/>
                </a:cxn>
                <a:cxn ang="0">
                  <a:pos x="166" y="146"/>
                </a:cxn>
                <a:cxn ang="0">
                  <a:pos x="195" y="150"/>
                </a:cxn>
                <a:cxn ang="0">
                  <a:pos x="208" y="149"/>
                </a:cxn>
                <a:cxn ang="0">
                  <a:pos x="230" y="171"/>
                </a:cxn>
                <a:cxn ang="0">
                  <a:pos x="309" y="119"/>
                </a:cxn>
                <a:cxn ang="0">
                  <a:pos x="327" y="119"/>
                </a:cxn>
                <a:cxn ang="0">
                  <a:pos x="356" y="115"/>
                </a:cxn>
                <a:cxn ang="0">
                  <a:pos x="377" y="104"/>
                </a:cxn>
                <a:cxn ang="0">
                  <a:pos x="390" y="86"/>
                </a:cxn>
                <a:cxn ang="0">
                  <a:pos x="394" y="61"/>
                </a:cxn>
                <a:cxn ang="0">
                  <a:pos x="393" y="48"/>
                </a:cxn>
                <a:cxn ang="0">
                  <a:pos x="385" y="26"/>
                </a:cxn>
                <a:cxn ang="0">
                  <a:pos x="366" y="11"/>
                </a:cxn>
                <a:cxn ang="0">
                  <a:pos x="337" y="4"/>
                </a:cxn>
                <a:cxn ang="0">
                  <a:pos x="319" y="4"/>
                </a:cxn>
              </a:cxnLst>
              <a:rect l="0" t="0" r="r" b="b"/>
              <a:pathLst>
                <a:path w="394" h="173">
                  <a:moveTo>
                    <a:pt x="319" y="4"/>
                  </a:moveTo>
                  <a:lnTo>
                    <a:pt x="264" y="4"/>
                  </a:lnTo>
                  <a:lnTo>
                    <a:pt x="264" y="131"/>
                  </a:lnTo>
                  <a:lnTo>
                    <a:pt x="218" y="4"/>
                  </a:lnTo>
                  <a:lnTo>
                    <a:pt x="171" y="4"/>
                  </a:lnTo>
                  <a:lnTo>
                    <a:pt x="130" y="111"/>
                  </a:lnTo>
                  <a:lnTo>
                    <a:pt x="130" y="111"/>
                  </a:lnTo>
                  <a:lnTo>
                    <a:pt x="128" y="101"/>
                  </a:lnTo>
                  <a:lnTo>
                    <a:pt x="123" y="93"/>
                  </a:lnTo>
                  <a:lnTo>
                    <a:pt x="118" y="87"/>
                  </a:lnTo>
                  <a:lnTo>
                    <a:pt x="110" y="82"/>
                  </a:lnTo>
                  <a:lnTo>
                    <a:pt x="102" y="76"/>
                  </a:lnTo>
                  <a:lnTo>
                    <a:pt x="93" y="74"/>
                  </a:lnTo>
                  <a:lnTo>
                    <a:pt x="77" y="67"/>
                  </a:lnTo>
                  <a:lnTo>
                    <a:pt x="77" y="67"/>
                  </a:lnTo>
                  <a:lnTo>
                    <a:pt x="66" y="63"/>
                  </a:lnTo>
                  <a:lnTo>
                    <a:pt x="56" y="59"/>
                  </a:lnTo>
                  <a:lnTo>
                    <a:pt x="50" y="53"/>
                  </a:lnTo>
                  <a:lnTo>
                    <a:pt x="47" y="50"/>
                  </a:lnTo>
                  <a:lnTo>
                    <a:pt x="47" y="48"/>
                  </a:lnTo>
                  <a:lnTo>
                    <a:pt x="47" y="48"/>
                  </a:lnTo>
                  <a:lnTo>
                    <a:pt x="48" y="44"/>
                  </a:lnTo>
                  <a:lnTo>
                    <a:pt x="52" y="39"/>
                  </a:lnTo>
                  <a:lnTo>
                    <a:pt x="61" y="37"/>
                  </a:lnTo>
                  <a:lnTo>
                    <a:pt x="71" y="37"/>
                  </a:lnTo>
                  <a:lnTo>
                    <a:pt x="71" y="37"/>
                  </a:lnTo>
                  <a:lnTo>
                    <a:pt x="78" y="38"/>
                  </a:lnTo>
                  <a:lnTo>
                    <a:pt x="88" y="39"/>
                  </a:lnTo>
                  <a:lnTo>
                    <a:pt x="97" y="42"/>
                  </a:lnTo>
                  <a:lnTo>
                    <a:pt x="110" y="48"/>
                  </a:lnTo>
                  <a:lnTo>
                    <a:pt x="129" y="15"/>
                  </a:lnTo>
                  <a:lnTo>
                    <a:pt x="129" y="15"/>
                  </a:lnTo>
                  <a:lnTo>
                    <a:pt x="115" y="9"/>
                  </a:lnTo>
                  <a:lnTo>
                    <a:pt x="99" y="4"/>
                  </a:lnTo>
                  <a:lnTo>
                    <a:pt x="84" y="1"/>
                  </a:lnTo>
                  <a:lnTo>
                    <a:pt x="67" y="0"/>
                  </a:lnTo>
                  <a:lnTo>
                    <a:pt x="67" y="0"/>
                  </a:lnTo>
                  <a:lnTo>
                    <a:pt x="67" y="0"/>
                  </a:lnTo>
                  <a:lnTo>
                    <a:pt x="51" y="1"/>
                  </a:lnTo>
                  <a:lnTo>
                    <a:pt x="37" y="5"/>
                  </a:lnTo>
                  <a:lnTo>
                    <a:pt x="24" y="12"/>
                  </a:lnTo>
                  <a:lnTo>
                    <a:pt x="14" y="20"/>
                  </a:lnTo>
                  <a:lnTo>
                    <a:pt x="14" y="20"/>
                  </a:lnTo>
                  <a:lnTo>
                    <a:pt x="9" y="27"/>
                  </a:lnTo>
                  <a:lnTo>
                    <a:pt x="4" y="34"/>
                  </a:lnTo>
                  <a:lnTo>
                    <a:pt x="2" y="42"/>
                  </a:lnTo>
                  <a:lnTo>
                    <a:pt x="0" y="52"/>
                  </a:lnTo>
                  <a:lnTo>
                    <a:pt x="0" y="52"/>
                  </a:lnTo>
                  <a:lnTo>
                    <a:pt x="2" y="63"/>
                  </a:lnTo>
                  <a:lnTo>
                    <a:pt x="6" y="74"/>
                  </a:lnTo>
                  <a:lnTo>
                    <a:pt x="11" y="82"/>
                  </a:lnTo>
                  <a:lnTo>
                    <a:pt x="20" y="89"/>
                  </a:lnTo>
                  <a:lnTo>
                    <a:pt x="20" y="89"/>
                  </a:lnTo>
                  <a:lnTo>
                    <a:pt x="28" y="94"/>
                  </a:lnTo>
                  <a:lnTo>
                    <a:pt x="37" y="100"/>
                  </a:lnTo>
                  <a:lnTo>
                    <a:pt x="56" y="106"/>
                  </a:lnTo>
                  <a:lnTo>
                    <a:pt x="56" y="106"/>
                  </a:lnTo>
                  <a:lnTo>
                    <a:pt x="67" y="109"/>
                  </a:lnTo>
                  <a:lnTo>
                    <a:pt x="76" y="113"/>
                  </a:lnTo>
                  <a:lnTo>
                    <a:pt x="81" y="117"/>
                  </a:lnTo>
                  <a:lnTo>
                    <a:pt x="82" y="120"/>
                  </a:lnTo>
                  <a:lnTo>
                    <a:pt x="84" y="123"/>
                  </a:lnTo>
                  <a:lnTo>
                    <a:pt x="84" y="123"/>
                  </a:lnTo>
                  <a:lnTo>
                    <a:pt x="82" y="128"/>
                  </a:lnTo>
                  <a:lnTo>
                    <a:pt x="80" y="132"/>
                  </a:lnTo>
                  <a:lnTo>
                    <a:pt x="80" y="132"/>
                  </a:lnTo>
                  <a:lnTo>
                    <a:pt x="77" y="134"/>
                  </a:lnTo>
                  <a:lnTo>
                    <a:pt x="73" y="137"/>
                  </a:lnTo>
                  <a:lnTo>
                    <a:pt x="62" y="138"/>
                  </a:lnTo>
                  <a:lnTo>
                    <a:pt x="62" y="138"/>
                  </a:lnTo>
                  <a:lnTo>
                    <a:pt x="51" y="137"/>
                  </a:lnTo>
                  <a:lnTo>
                    <a:pt x="41" y="135"/>
                  </a:lnTo>
                  <a:lnTo>
                    <a:pt x="30" y="131"/>
                  </a:lnTo>
                  <a:lnTo>
                    <a:pt x="18" y="124"/>
                  </a:lnTo>
                  <a:lnTo>
                    <a:pt x="0" y="157"/>
                  </a:lnTo>
                  <a:lnTo>
                    <a:pt x="0" y="157"/>
                  </a:lnTo>
                  <a:lnTo>
                    <a:pt x="15" y="164"/>
                  </a:lnTo>
                  <a:lnTo>
                    <a:pt x="30" y="169"/>
                  </a:lnTo>
                  <a:lnTo>
                    <a:pt x="46" y="172"/>
                  </a:lnTo>
                  <a:lnTo>
                    <a:pt x="62" y="173"/>
                  </a:lnTo>
                  <a:lnTo>
                    <a:pt x="65" y="173"/>
                  </a:lnTo>
                  <a:lnTo>
                    <a:pt x="65" y="173"/>
                  </a:lnTo>
                  <a:lnTo>
                    <a:pt x="78" y="172"/>
                  </a:lnTo>
                  <a:lnTo>
                    <a:pt x="91" y="169"/>
                  </a:lnTo>
                  <a:lnTo>
                    <a:pt x="102" y="165"/>
                  </a:lnTo>
                  <a:lnTo>
                    <a:pt x="111" y="158"/>
                  </a:lnTo>
                  <a:lnTo>
                    <a:pt x="111" y="158"/>
                  </a:lnTo>
                  <a:lnTo>
                    <a:pt x="114" y="157"/>
                  </a:lnTo>
                  <a:lnTo>
                    <a:pt x="108" y="171"/>
                  </a:lnTo>
                  <a:lnTo>
                    <a:pt x="158" y="171"/>
                  </a:lnTo>
                  <a:lnTo>
                    <a:pt x="166" y="146"/>
                  </a:lnTo>
                  <a:lnTo>
                    <a:pt x="166" y="146"/>
                  </a:lnTo>
                  <a:lnTo>
                    <a:pt x="180" y="149"/>
                  </a:lnTo>
                  <a:lnTo>
                    <a:pt x="195" y="150"/>
                  </a:lnTo>
                  <a:lnTo>
                    <a:pt x="195" y="150"/>
                  </a:lnTo>
                  <a:lnTo>
                    <a:pt x="208" y="149"/>
                  </a:lnTo>
                  <a:lnTo>
                    <a:pt x="222" y="146"/>
                  </a:lnTo>
                  <a:lnTo>
                    <a:pt x="230" y="171"/>
                  </a:lnTo>
                  <a:lnTo>
                    <a:pt x="309" y="171"/>
                  </a:lnTo>
                  <a:lnTo>
                    <a:pt x="309" y="119"/>
                  </a:lnTo>
                  <a:lnTo>
                    <a:pt x="327" y="119"/>
                  </a:lnTo>
                  <a:lnTo>
                    <a:pt x="327" y="119"/>
                  </a:lnTo>
                  <a:lnTo>
                    <a:pt x="342" y="119"/>
                  </a:lnTo>
                  <a:lnTo>
                    <a:pt x="356" y="115"/>
                  </a:lnTo>
                  <a:lnTo>
                    <a:pt x="367" y="111"/>
                  </a:lnTo>
                  <a:lnTo>
                    <a:pt x="377" y="104"/>
                  </a:lnTo>
                  <a:lnTo>
                    <a:pt x="385" y="96"/>
                  </a:lnTo>
                  <a:lnTo>
                    <a:pt x="390" y="86"/>
                  </a:lnTo>
                  <a:lnTo>
                    <a:pt x="393" y="75"/>
                  </a:lnTo>
                  <a:lnTo>
                    <a:pt x="394" y="61"/>
                  </a:lnTo>
                  <a:lnTo>
                    <a:pt x="394" y="61"/>
                  </a:lnTo>
                  <a:lnTo>
                    <a:pt x="393" y="48"/>
                  </a:lnTo>
                  <a:lnTo>
                    <a:pt x="390" y="35"/>
                  </a:lnTo>
                  <a:lnTo>
                    <a:pt x="385" y="26"/>
                  </a:lnTo>
                  <a:lnTo>
                    <a:pt x="377" y="18"/>
                  </a:lnTo>
                  <a:lnTo>
                    <a:pt x="366" y="11"/>
                  </a:lnTo>
                  <a:lnTo>
                    <a:pt x="352" y="7"/>
                  </a:lnTo>
                  <a:lnTo>
                    <a:pt x="337" y="4"/>
                  </a:lnTo>
                  <a:lnTo>
                    <a:pt x="319" y="4"/>
                  </a:lnTo>
                  <a:lnTo>
                    <a:pt x="319" y="4"/>
                  </a:lnTo>
                </a:path>
              </a:pathLst>
            </a:custGeom>
            <a:no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3" name="Freeform 50"/>
            <p:cNvSpPr>
              <a:spLocks/>
            </p:cNvSpPr>
            <p:nvPr/>
          </p:nvSpPr>
          <p:spPr bwMode="auto">
            <a:xfrm>
              <a:off x="5299" y="4054"/>
              <a:ext cx="34" cy="57"/>
            </a:xfrm>
            <a:custGeom>
              <a:avLst/>
              <a:gdLst/>
              <a:ahLst/>
              <a:cxnLst>
                <a:cxn ang="0">
                  <a:pos x="18" y="57"/>
                </a:cxn>
                <a:cxn ang="0">
                  <a:pos x="18" y="57"/>
                </a:cxn>
                <a:cxn ang="0">
                  <a:pos x="8" y="56"/>
                </a:cxn>
                <a:cxn ang="0">
                  <a:pos x="0" y="55"/>
                </a:cxn>
                <a:cxn ang="0">
                  <a:pos x="16" y="0"/>
                </a:cxn>
                <a:cxn ang="0">
                  <a:pos x="18" y="0"/>
                </a:cxn>
                <a:cxn ang="0">
                  <a:pos x="34" y="55"/>
                </a:cxn>
                <a:cxn ang="0">
                  <a:pos x="34" y="55"/>
                </a:cxn>
                <a:cxn ang="0">
                  <a:pos x="26" y="56"/>
                </a:cxn>
                <a:cxn ang="0">
                  <a:pos x="18" y="57"/>
                </a:cxn>
                <a:cxn ang="0">
                  <a:pos x="18" y="57"/>
                </a:cxn>
              </a:cxnLst>
              <a:rect l="0" t="0" r="r" b="b"/>
              <a:pathLst>
                <a:path w="34" h="57">
                  <a:moveTo>
                    <a:pt x="18" y="57"/>
                  </a:moveTo>
                  <a:lnTo>
                    <a:pt x="18" y="57"/>
                  </a:lnTo>
                  <a:lnTo>
                    <a:pt x="8" y="56"/>
                  </a:lnTo>
                  <a:lnTo>
                    <a:pt x="0" y="55"/>
                  </a:lnTo>
                  <a:lnTo>
                    <a:pt x="16" y="0"/>
                  </a:lnTo>
                  <a:lnTo>
                    <a:pt x="18" y="0"/>
                  </a:lnTo>
                  <a:lnTo>
                    <a:pt x="34" y="55"/>
                  </a:lnTo>
                  <a:lnTo>
                    <a:pt x="34" y="55"/>
                  </a:lnTo>
                  <a:lnTo>
                    <a:pt x="26" y="56"/>
                  </a:lnTo>
                  <a:lnTo>
                    <a:pt x="18" y="57"/>
                  </a:lnTo>
                  <a:lnTo>
                    <a:pt x="18" y="57"/>
                  </a:lnTo>
                </a:path>
              </a:pathLst>
            </a:custGeom>
            <a:no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4" name="Freeform 51"/>
            <p:cNvSpPr>
              <a:spLocks/>
            </p:cNvSpPr>
            <p:nvPr/>
          </p:nvSpPr>
          <p:spPr bwMode="auto">
            <a:xfrm>
              <a:off x="5431" y="4036"/>
              <a:ext cx="42" cy="44"/>
            </a:xfrm>
            <a:custGeom>
              <a:avLst/>
              <a:gdLst/>
              <a:ahLst/>
              <a:cxnLst>
                <a:cxn ang="0">
                  <a:pos x="13" y="44"/>
                </a:cxn>
                <a:cxn ang="0">
                  <a:pos x="0" y="44"/>
                </a:cxn>
                <a:cxn ang="0">
                  <a:pos x="0" y="0"/>
                </a:cxn>
                <a:cxn ang="0">
                  <a:pos x="13" y="0"/>
                </a:cxn>
                <a:cxn ang="0">
                  <a:pos x="13" y="0"/>
                </a:cxn>
                <a:cxn ang="0">
                  <a:pos x="24" y="1"/>
                </a:cxn>
                <a:cxn ang="0">
                  <a:pos x="29" y="3"/>
                </a:cxn>
                <a:cxn ang="0">
                  <a:pos x="33" y="6"/>
                </a:cxn>
                <a:cxn ang="0">
                  <a:pos x="36" y="8"/>
                </a:cxn>
                <a:cxn ang="0">
                  <a:pos x="39" y="12"/>
                </a:cxn>
                <a:cxn ang="0">
                  <a:pos x="42" y="17"/>
                </a:cxn>
                <a:cxn ang="0">
                  <a:pos x="42" y="22"/>
                </a:cxn>
                <a:cxn ang="0">
                  <a:pos x="42" y="22"/>
                </a:cxn>
                <a:cxn ang="0">
                  <a:pos x="42" y="27"/>
                </a:cxn>
                <a:cxn ang="0">
                  <a:pos x="39" y="33"/>
                </a:cxn>
                <a:cxn ang="0">
                  <a:pos x="36" y="37"/>
                </a:cxn>
                <a:cxn ang="0">
                  <a:pos x="33" y="40"/>
                </a:cxn>
                <a:cxn ang="0">
                  <a:pos x="29" y="41"/>
                </a:cxn>
                <a:cxn ang="0">
                  <a:pos x="24" y="42"/>
                </a:cxn>
                <a:cxn ang="0">
                  <a:pos x="13" y="44"/>
                </a:cxn>
              </a:cxnLst>
              <a:rect l="0" t="0" r="r" b="b"/>
              <a:pathLst>
                <a:path w="42" h="44">
                  <a:moveTo>
                    <a:pt x="13" y="44"/>
                  </a:moveTo>
                  <a:lnTo>
                    <a:pt x="0" y="44"/>
                  </a:lnTo>
                  <a:lnTo>
                    <a:pt x="0" y="0"/>
                  </a:lnTo>
                  <a:lnTo>
                    <a:pt x="13" y="0"/>
                  </a:lnTo>
                  <a:lnTo>
                    <a:pt x="13" y="0"/>
                  </a:lnTo>
                  <a:lnTo>
                    <a:pt x="24" y="1"/>
                  </a:lnTo>
                  <a:lnTo>
                    <a:pt x="29" y="3"/>
                  </a:lnTo>
                  <a:lnTo>
                    <a:pt x="33" y="6"/>
                  </a:lnTo>
                  <a:lnTo>
                    <a:pt x="36" y="8"/>
                  </a:lnTo>
                  <a:lnTo>
                    <a:pt x="39" y="12"/>
                  </a:lnTo>
                  <a:lnTo>
                    <a:pt x="42" y="17"/>
                  </a:lnTo>
                  <a:lnTo>
                    <a:pt x="42" y="22"/>
                  </a:lnTo>
                  <a:lnTo>
                    <a:pt x="42" y="22"/>
                  </a:lnTo>
                  <a:lnTo>
                    <a:pt x="42" y="27"/>
                  </a:lnTo>
                  <a:lnTo>
                    <a:pt x="39" y="33"/>
                  </a:lnTo>
                  <a:lnTo>
                    <a:pt x="36" y="37"/>
                  </a:lnTo>
                  <a:lnTo>
                    <a:pt x="33" y="40"/>
                  </a:lnTo>
                  <a:lnTo>
                    <a:pt x="29" y="41"/>
                  </a:lnTo>
                  <a:lnTo>
                    <a:pt x="24" y="42"/>
                  </a:lnTo>
                  <a:lnTo>
                    <a:pt x="13" y="44"/>
                  </a:lnTo>
                </a:path>
              </a:pathLst>
            </a:custGeom>
            <a:no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5" name="Freeform 52"/>
            <p:cNvSpPr>
              <a:spLocks noEditPoints="1"/>
            </p:cNvSpPr>
            <p:nvPr/>
          </p:nvSpPr>
          <p:spPr bwMode="auto">
            <a:xfrm>
              <a:off x="5456" y="4186"/>
              <a:ext cx="36" cy="36"/>
            </a:xfrm>
            <a:custGeom>
              <a:avLst/>
              <a:gdLst/>
              <a:ahLst/>
              <a:cxnLst>
                <a:cxn ang="0">
                  <a:pos x="3" y="18"/>
                </a:cxn>
                <a:cxn ang="0">
                  <a:pos x="7" y="7"/>
                </a:cxn>
                <a:cxn ang="0">
                  <a:pos x="18" y="3"/>
                </a:cxn>
                <a:cxn ang="0">
                  <a:pos x="23" y="5"/>
                </a:cxn>
                <a:cxn ang="0">
                  <a:pos x="30" y="11"/>
                </a:cxn>
                <a:cxn ang="0">
                  <a:pos x="32" y="18"/>
                </a:cxn>
                <a:cxn ang="0">
                  <a:pos x="27" y="28"/>
                </a:cxn>
                <a:cxn ang="0">
                  <a:pos x="18" y="32"/>
                </a:cxn>
                <a:cxn ang="0">
                  <a:pos x="12" y="32"/>
                </a:cxn>
                <a:cxn ang="0">
                  <a:pos x="4" y="24"/>
                </a:cxn>
                <a:cxn ang="0">
                  <a:pos x="3" y="18"/>
                </a:cxn>
                <a:cxn ang="0">
                  <a:pos x="18" y="36"/>
                </a:cxn>
                <a:cxn ang="0">
                  <a:pos x="30" y="31"/>
                </a:cxn>
                <a:cxn ang="0">
                  <a:pos x="36" y="18"/>
                </a:cxn>
                <a:cxn ang="0">
                  <a:pos x="34" y="11"/>
                </a:cxn>
                <a:cxn ang="0">
                  <a:pos x="25" y="2"/>
                </a:cxn>
                <a:cxn ang="0">
                  <a:pos x="18" y="0"/>
                </a:cxn>
                <a:cxn ang="0">
                  <a:pos x="6" y="5"/>
                </a:cxn>
                <a:cxn ang="0">
                  <a:pos x="0" y="18"/>
                </a:cxn>
                <a:cxn ang="0">
                  <a:pos x="1" y="25"/>
                </a:cxn>
                <a:cxn ang="0">
                  <a:pos x="11" y="35"/>
                </a:cxn>
                <a:cxn ang="0">
                  <a:pos x="18" y="36"/>
                </a:cxn>
                <a:cxn ang="0">
                  <a:pos x="18" y="20"/>
                </a:cxn>
                <a:cxn ang="0">
                  <a:pos x="26" y="28"/>
                </a:cxn>
                <a:cxn ang="0">
                  <a:pos x="21" y="20"/>
                </a:cxn>
                <a:cxn ang="0">
                  <a:pos x="25" y="15"/>
                </a:cxn>
                <a:cxn ang="0">
                  <a:pos x="26" y="14"/>
                </a:cxn>
                <a:cxn ang="0">
                  <a:pos x="23" y="9"/>
                </a:cxn>
                <a:cxn ang="0">
                  <a:pos x="18" y="7"/>
                </a:cxn>
                <a:cxn ang="0">
                  <a:pos x="11" y="28"/>
                </a:cxn>
                <a:cxn ang="0">
                  <a:pos x="14" y="20"/>
                </a:cxn>
                <a:cxn ang="0">
                  <a:pos x="14" y="10"/>
                </a:cxn>
                <a:cxn ang="0">
                  <a:pos x="18" y="10"/>
                </a:cxn>
                <a:cxn ang="0">
                  <a:pos x="22" y="11"/>
                </a:cxn>
                <a:cxn ang="0">
                  <a:pos x="22" y="13"/>
                </a:cxn>
                <a:cxn ang="0">
                  <a:pos x="21" y="15"/>
                </a:cxn>
                <a:cxn ang="0">
                  <a:pos x="14" y="17"/>
                </a:cxn>
              </a:cxnLst>
              <a:rect l="0" t="0" r="r" b="b"/>
              <a:pathLst>
                <a:path w="36" h="36">
                  <a:moveTo>
                    <a:pt x="3" y="18"/>
                  </a:moveTo>
                  <a:lnTo>
                    <a:pt x="3" y="18"/>
                  </a:lnTo>
                  <a:lnTo>
                    <a:pt x="4" y="11"/>
                  </a:lnTo>
                  <a:lnTo>
                    <a:pt x="7" y="7"/>
                  </a:lnTo>
                  <a:lnTo>
                    <a:pt x="12" y="5"/>
                  </a:lnTo>
                  <a:lnTo>
                    <a:pt x="18" y="3"/>
                  </a:lnTo>
                  <a:lnTo>
                    <a:pt x="18" y="3"/>
                  </a:lnTo>
                  <a:lnTo>
                    <a:pt x="23" y="5"/>
                  </a:lnTo>
                  <a:lnTo>
                    <a:pt x="27" y="7"/>
                  </a:lnTo>
                  <a:lnTo>
                    <a:pt x="30" y="11"/>
                  </a:lnTo>
                  <a:lnTo>
                    <a:pt x="32" y="18"/>
                  </a:lnTo>
                  <a:lnTo>
                    <a:pt x="32" y="18"/>
                  </a:lnTo>
                  <a:lnTo>
                    <a:pt x="30" y="24"/>
                  </a:lnTo>
                  <a:lnTo>
                    <a:pt x="27" y="28"/>
                  </a:lnTo>
                  <a:lnTo>
                    <a:pt x="23" y="32"/>
                  </a:lnTo>
                  <a:lnTo>
                    <a:pt x="18" y="32"/>
                  </a:lnTo>
                  <a:lnTo>
                    <a:pt x="18" y="32"/>
                  </a:lnTo>
                  <a:lnTo>
                    <a:pt x="12" y="32"/>
                  </a:lnTo>
                  <a:lnTo>
                    <a:pt x="7" y="28"/>
                  </a:lnTo>
                  <a:lnTo>
                    <a:pt x="4" y="24"/>
                  </a:lnTo>
                  <a:lnTo>
                    <a:pt x="3" y="18"/>
                  </a:lnTo>
                  <a:lnTo>
                    <a:pt x="3" y="18"/>
                  </a:lnTo>
                  <a:close/>
                  <a:moveTo>
                    <a:pt x="18" y="36"/>
                  </a:moveTo>
                  <a:lnTo>
                    <a:pt x="18" y="36"/>
                  </a:lnTo>
                  <a:lnTo>
                    <a:pt x="25" y="35"/>
                  </a:lnTo>
                  <a:lnTo>
                    <a:pt x="30" y="31"/>
                  </a:lnTo>
                  <a:lnTo>
                    <a:pt x="34" y="25"/>
                  </a:lnTo>
                  <a:lnTo>
                    <a:pt x="36" y="18"/>
                  </a:lnTo>
                  <a:lnTo>
                    <a:pt x="36" y="18"/>
                  </a:lnTo>
                  <a:lnTo>
                    <a:pt x="34" y="11"/>
                  </a:lnTo>
                  <a:lnTo>
                    <a:pt x="30" y="5"/>
                  </a:lnTo>
                  <a:lnTo>
                    <a:pt x="25" y="2"/>
                  </a:lnTo>
                  <a:lnTo>
                    <a:pt x="18" y="0"/>
                  </a:lnTo>
                  <a:lnTo>
                    <a:pt x="18" y="0"/>
                  </a:lnTo>
                  <a:lnTo>
                    <a:pt x="11" y="2"/>
                  </a:lnTo>
                  <a:lnTo>
                    <a:pt x="6" y="5"/>
                  </a:lnTo>
                  <a:lnTo>
                    <a:pt x="1" y="11"/>
                  </a:lnTo>
                  <a:lnTo>
                    <a:pt x="0" y="18"/>
                  </a:lnTo>
                  <a:lnTo>
                    <a:pt x="0" y="18"/>
                  </a:lnTo>
                  <a:lnTo>
                    <a:pt x="1" y="25"/>
                  </a:lnTo>
                  <a:lnTo>
                    <a:pt x="6" y="31"/>
                  </a:lnTo>
                  <a:lnTo>
                    <a:pt x="11" y="35"/>
                  </a:lnTo>
                  <a:lnTo>
                    <a:pt x="18" y="36"/>
                  </a:lnTo>
                  <a:lnTo>
                    <a:pt x="18" y="36"/>
                  </a:lnTo>
                  <a:close/>
                  <a:moveTo>
                    <a:pt x="14" y="20"/>
                  </a:moveTo>
                  <a:lnTo>
                    <a:pt x="18" y="20"/>
                  </a:lnTo>
                  <a:lnTo>
                    <a:pt x="23" y="28"/>
                  </a:lnTo>
                  <a:lnTo>
                    <a:pt x="26" y="28"/>
                  </a:lnTo>
                  <a:lnTo>
                    <a:pt x="21" y="20"/>
                  </a:lnTo>
                  <a:lnTo>
                    <a:pt x="21" y="20"/>
                  </a:lnTo>
                  <a:lnTo>
                    <a:pt x="25" y="17"/>
                  </a:lnTo>
                  <a:lnTo>
                    <a:pt x="25" y="15"/>
                  </a:lnTo>
                  <a:lnTo>
                    <a:pt x="26" y="14"/>
                  </a:lnTo>
                  <a:lnTo>
                    <a:pt x="26" y="14"/>
                  </a:lnTo>
                  <a:lnTo>
                    <a:pt x="25" y="11"/>
                  </a:lnTo>
                  <a:lnTo>
                    <a:pt x="23" y="9"/>
                  </a:lnTo>
                  <a:lnTo>
                    <a:pt x="22" y="9"/>
                  </a:lnTo>
                  <a:lnTo>
                    <a:pt x="18" y="7"/>
                  </a:lnTo>
                  <a:lnTo>
                    <a:pt x="11" y="7"/>
                  </a:lnTo>
                  <a:lnTo>
                    <a:pt x="11" y="28"/>
                  </a:lnTo>
                  <a:lnTo>
                    <a:pt x="14" y="28"/>
                  </a:lnTo>
                  <a:lnTo>
                    <a:pt x="14" y="20"/>
                  </a:lnTo>
                  <a:close/>
                  <a:moveTo>
                    <a:pt x="14" y="17"/>
                  </a:moveTo>
                  <a:lnTo>
                    <a:pt x="14" y="10"/>
                  </a:lnTo>
                  <a:lnTo>
                    <a:pt x="18" y="10"/>
                  </a:lnTo>
                  <a:lnTo>
                    <a:pt x="18" y="10"/>
                  </a:lnTo>
                  <a:lnTo>
                    <a:pt x="21" y="11"/>
                  </a:lnTo>
                  <a:lnTo>
                    <a:pt x="22" y="11"/>
                  </a:lnTo>
                  <a:lnTo>
                    <a:pt x="22" y="13"/>
                  </a:lnTo>
                  <a:lnTo>
                    <a:pt x="22" y="13"/>
                  </a:lnTo>
                  <a:lnTo>
                    <a:pt x="22" y="15"/>
                  </a:lnTo>
                  <a:lnTo>
                    <a:pt x="21" y="15"/>
                  </a:lnTo>
                  <a:lnTo>
                    <a:pt x="18" y="17"/>
                  </a:lnTo>
                  <a:lnTo>
                    <a:pt x="14" y="17"/>
                  </a:lnTo>
                  <a:close/>
                </a:path>
              </a:pathLst>
            </a:custGeom>
            <a:solidFill>
              <a:srgbClr val="04357B"/>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6" name="Rectangle 53"/>
            <p:cNvSpPr>
              <a:spLocks noChangeArrowheads="1"/>
            </p:cNvSpPr>
            <p:nvPr/>
          </p:nvSpPr>
          <p:spPr bwMode="auto">
            <a:xfrm>
              <a:off x="3517" y="4132"/>
              <a:ext cx="31" cy="13"/>
            </a:xfrm>
            <a:prstGeom prst="rect">
              <a:avLst/>
            </a:prstGeom>
            <a:solidFill>
              <a:srgbClr val="999999"/>
            </a:solidFill>
            <a:ln w="9525">
              <a:noFill/>
              <a:miter lim="800000"/>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7" name="Freeform 54"/>
            <p:cNvSpPr>
              <a:spLocks/>
            </p:cNvSpPr>
            <p:nvPr/>
          </p:nvSpPr>
          <p:spPr bwMode="auto">
            <a:xfrm>
              <a:off x="3016" y="4107"/>
              <a:ext cx="51" cy="62"/>
            </a:xfrm>
            <a:custGeom>
              <a:avLst/>
              <a:gdLst/>
              <a:ahLst/>
              <a:cxnLst>
                <a:cxn ang="0">
                  <a:pos x="0" y="0"/>
                </a:cxn>
                <a:cxn ang="0">
                  <a:pos x="51" y="0"/>
                </a:cxn>
                <a:cxn ang="0">
                  <a:pos x="51" y="15"/>
                </a:cxn>
                <a:cxn ang="0">
                  <a:pos x="37" y="15"/>
                </a:cxn>
                <a:cxn ang="0">
                  <a:pos x="37" y="62"/>
                </a:cxn>
                <a:cxn ang="0">
                  <a:pos x="14" y="62"/>
                </a:cxn>
                <a:cxn ang="0">
                  <a:pos x="14" y="15"/>
                </a:cxn>
                <a:cxn ang="0">
                  <a:pos x="0" y="15"/>
                </a:cxn>
                <a:cxn ang="0">
                  <a:pos x="0" y="0"/>
                </a:cxn>
              </a:cxnLst>
              <a:rect l="0" t="0" r="r" b="b"/>
              <a:pathLst>
                <a:path w="51" h="62">
                  <a:moveTo>
                    <a:pt x="0" y="0"/>
                  </a:moveTo>
                  <a:lnTo>
                    <a:pt x="51" y="0"/>
                  </a:lnTo>
                  <a:lnTo>
                    <a:pt x="51" y="15"/>
                  </a:lnTo>
                  <a:lnTo>
                    <a:pt x="37" y="15"/>
                  </a:lnTo>
                  <a:lnTo>
                    <a:pt x="37" y="62"/>
                  </a:lnTo>
                  <a:lnTo>
                    <a:pt x="14" y="62"/>
                  </a:lnTo>
                  <a:lnTo>
                    <a:pt x="14" y="15"/>
                  </a:lnTo>
                  <a:lnTo>
                    <a:pt x="0" y="15"/>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8" name="Freeform 55"/>
            <p:cNvSpPr>
              <a:spLocks/>
            </p:cNvSpPr>
            <p:nvPr/>
          </p:nvSpPr>
          <p:spPr bwMode="auto">
            <a:xfrm>
              <a:off x="3080" y="4107"/>
              <a:ext cx="55" cy="62"/>
            </a:xfrm>
            <a:custGeom>
              <a:avLst/>
              <a:gdLst/>
              <a:ahLst/>
              <a:cxnLst>
                <a:cxn ang="0">
                  <a:pos x="0" y="0"/>
                </a:cxn>
                <a:cxn ang="0">
                  <a:pos x="24" y="0"/>
                </a:cxn>
                <a:cxn ang="0">
                  <a:pos x="24" y="21"/>
                </a:cxn>
                <a:cxn ang="0">
                  <a:pos x="32" y="21"/>
                </a:cxn>
                <a:cxn ang="0">
                  <a:pos x="32" y="0"/>
                </a:cxn>
                <a:cxn ang="0">
                  <a:pos x="55" y="0"/>
                </a:cxn>
                <a:cxn ang="0">
                  <a:pos x="55" y="62"/>
                </a:cxn>
                <a:cxn ang="0">
                  <a:pos x="32" y="62"/>
                </a:cxn>
                <a:cxn ang="0">
                  <a:pos x="32" y="38"/>
                </a:cxn>
                <a:cxn ang="0">
                  <a:pos x="24" y="38"/>
                </a:cxn>
                <a:cxn ang="0">
                  <a:pos x="24" y="62"/>
                </a:cxn>
                <a:cxn ang="0">
                  <a:pos x="0" y="62"/>
                </a:cxn>
                <a:cxn ang="0">
                  <a:pos x="0" y="0"/>
                </a:cxn>
              </a:cxnLst>
              <a:rect l="0" t="0" r="r" b="b"/>
              <a:pathLst>
                <a:path w="55" h="62">
                  <a:moveTo>
                    <a:pt x="0" y="0"/>
                  </a:moveTo>
                  <a:lnTo>
                    <a:pt x="24" y="0"/>
                  </a:lnTo>
                  <a:lnTo>
                    <a:pt x="24" y="21"/>
                  </a:lnTo>
                  <a:lnTo>
                    <a:pt x="32" y="21"/>
                  </a:lnTo>
                  <a:lnTo>
                    <a:pt x="32" y="0"/>
                  </a:lnTo>
                  <a:lnTo>
                    <a:pt x="55" y="0"/>
                  </a:lnTo>
                  <a:lnTo>
                    <a:pt x="55" y="62"/>
                  </a:lnTo>
                  <a:lnTo>
                    <a:pt x="32" y="62"/>
                  </a:lnTo>
                  <a:lnTo>
                    <a:pt x="32" y="38"/>
                  </a:lnTo>
                  <a:lnTo>
                    <a:pt x="24" y="38"/>
                  </a:lnTo>
                  <a:lnTo>
                    <a:pt x="24"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9" name="Freeform 56"/>
            <p:cNvSpPr>
              <a:spLocks/>
            </p:cNvSpPr>
            <p:nvPr/>
          </p:nvSpPr>
          <p:spPr bwMode="auto">
            <a:xfrm>
              <a:off x="3154" y="4107"/>
              <a:ext cx="47" cy="62"/>
            </a:xfrm>
            <a:custGeom>
              <a:avLst/>
              <a:gdLst/>
              <a:ahLst/>
              <a:cxnLst>
                <a:cxn ang="0">
                  <a:pos x="0" y="0"/>
                </a:cxn>
                <a:cxn ang="0">
                  <a:pos x="47" y="0"/>
                </a:cxn>
                <a:cxn ang="0">
                  <a:pos x="47" y="15"/>
                </a:cxn>
                <a:cxn ang="0">
                  <a:pos x="22" y="15"/>
                </a:cxn>
                <a:cxn ang="0">
                  <a:pos x="22" y="25"/>
                </a:cxn>
                <a:cxn ang="0">
                  <a:pos x="45" y="25"/>
                </a:cxn>
                <a:cxn ang="0">
                  <a:pos x="45" y="37"/>
                </a:cxn>
                <a:cxn ang="0">
                  <a:pos x="22" y="37"/>
                </a:cxn>
                <a:cxn ang="0">
                  <a:pos x="22" y="48"/>
                </a:cxn>
                <a:cxn ang="0">
                  <a:pos x="47" y="48"/>
                </a:cxn>
                <a:cxn ang="0">
                  <a:pos x="47" y="62"/>
                </a:cxn>
                <a:cxn ang="0">
                  <a:pos x="0" y="62"/>
                </a:cxn>
                <a:cxn ang="0">
                  <a:pos x="0" y="0"/>
                </a:cxn>
              </a:cxnLst>
              <a:rect l="0" t="0" r="r" b="b"/>
              <a:pathLst>
                <a:path w="47" h="62">
                  <a:moveTo>
                    <a:pt x="0" y="0"/>
                  </a:moveTo>
                  <a:lnTo>
                    <a:pt x="47" y="0"/>
                  </a:lnTo>
                  <a:lnTo>
                    <a:pt x="47" y="15"/>
                  </a:lnTo>
                  <a:lnTo>
                    <a:pt x="22" y="15"/>
                  </a:lnTo>
                  <a:lnTo>
                    <a:pt x="22" y="25"/>
                  </a:lnTo>
                  <a:lnTo>
                    <a:pt x="45" y="25"/>
                  </a:lnTo>
                  <a:lnTo>
                    <a:pt x="45" y="37"/>
                  </a:lnTo>
                  <a:lnTo>
                    <a:pt x="22" y="37"/>
                  </a:lnTo>
                  <a:lnTo>
                    <a:pt x="22" y="48"/>
                  </a:lnTo>
                  <a:lnTo>
                    <a:pt x="47" y="48"/>
                  </a:lnTo>
                  <a:lnTo>
                    <a:pt x="47"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0" name="Freeform 57"/>
            <p:cNvSpPr>
              <a:spLocks noEditPoints="1"/>
            </p:cNvSpPr>
            <p:nvPr/>
          </p:nvSpPr>
          <p:spPr bwMode="auto">
            <a:xfrm>
              <a:off x="3259" y="4107"/>
              <a:ext cx="57" cy="62"/>
            </a:xfrm>
            <a:custGeom>
              <a:avLst/>
              <a:gdLst/>
              <a:ahLst/>
              <a:cxnLst>
                <a:cxn ang="0">
                  <a:pos x="24" y="37"/>
                </a:cxn>
                <a:cxn ang="0">
                  <a:pos x="29" y="37"/>
                </a:cxn>
                <a:cxn ang="0">
                  <a:pos x="29" y="37"/>
                </a:cxn>
                <a:cxn ang="0">
                  <a:pos x="32" y="38"/>
                </a:cxn>
                <a:cxn ang="0">
                  <a:pos x="33" y="40"/>
                </a:cxn>
                <a:cxn ang="0">
                  <a:pos x="33" y="43"/>
                </a:cxn>
                <a:cxn ang="0">
                  <a:pos x="33" y="43"/>
                </a:cxn>
                <a:cxn ang="0">
                  <a:pos x="32" y="47"/>
                </a:cxn>
                <a:cxn ang="0">
                  <a:pos x="31" y="49"/>
                </a:cxn>
                <a:cxn ang="0">
                  <a:pos x="28" y="49"/>
                </a:cxn>
                <a:cxn ang="0">
                  <a:pos x="24" y="49"/>
                </a:cxn>
                <a:cxn ang="0">
                  <a:pos x="24" y="37"/>
                </a:cxn>
                <a:cxn ang="0">
                  <a:pos x="0" y="62"/>
                </a:cxn>
                <a:cxn ang="0">
                  <a:pos x="37" y="62"/>
                </a:cxn>
                <a:cxn ang="0">
                  <a:pos x="37" y="62"/>
                </a:cxn>
                <a:cxn ang="0">
                  <a:pos x="43" y="62"/>
                </a:cxn>
                <a:cxn ang="0">
                  <a:pos x="47" y="60"/>
                </a:cxn>
                <a:cxn ang="0">
                  <a:pos x="50" y="59"/>
                </a:cxn>
                <a:cxn ang="0">
                  <a:pos x="52" y="58"/>
                </a:cxn>
                <a:cxn ang="0">
                  <a:pos x="57" y="52"/>
                </a:cxn>
                <a:cxn ang="0">
                  <a:pos x="57" y="47"/>
                </a:cxn>
                <a:cxn ang="0">
                  <a:pos x="57" y="47"/>
                </a:cxn>
                <a:cxn ang="0">
                  <a:pos x="55" y="40"/>
                </a:cxn>
                <a:cxn ang="0">
                  <a:pos x="52" y="36"/>
                </a:cxn>
                <a:cxn ang="0">
                  <a:pos x="47" y="32"/>
                </a:cxn>
                <a:cxn ang="0">
                  <a:pos x="41" y="30"/>
                </a:cxn>
                <a:cxn ang="0">
                  <a:pos x="41" y="30"/>
                </a:cxn>
                <a:cxn ang="0">
                  <a:pos x="41" y="30"/>
                </a:cxn>
                <a:cxn ang="0">
                  <a:pos x="47" y="29"/>
                </a:cxn>
                <a:cxn ang="0">
                  <a:pos x="51" y="26"/>
                </a:cxn>
                <a:cxn ang="0">
                  <a:pos x="55" y="22"/>
                </a:cxn>
                <a:cxn ang="0">
                  <a:pos x="55" y="15"/>
                </a:cxn>
                <a:cxn ang="0">
                  <a:pos x="55" y="15"/>
                </a:cxn>
                <a:cxn ang="0">
                  <a:pos x="55" y="10"/>
                </a:cxn>
                <a:cxn ang="0">
                  <a:pos x="54" y="7"/>
                </a:cxn>
                <a:cxn ang="0">
                  <a:pos x="51" y="4"/>
                </a:cxn>
                <a:cxn ang="0">
                  <a:pos x="44" y="2"/>
                </a:cxn>
                <a:cxn ang="0">
                  <a:pos x="33" y="0"/>
                </a:cxn>
                <a:cxn ang="0">
                  <a:pos x="0" y="0"/>
                </a:cxn>
                <a:cxn ang="0">
                  <a:pos x="0" y="62"/>
                </a:cxn>
                <a:cxn ang="0">
                  <a:pos x="24" y="14"/>
                </a:cxn>
                <a:cxn ang="0">
                  <a:pos x="28" y="14"/>
                </a:cxn>
                <a:cxn ang="0">
                  <a:pos x="28" y="14"/>
                </a:cxn>
                <a:cxn ang="0">
                  <a:pos x="31" y="14"/>
                </a:cxn>
                <a:cxn ang="0">
                  <a:pos x="32" y="15"/>
                </a:cxn>
                <a:cxn ang="0">
                  <a:pos x="33" y="19"/>
                </a:cxn>
                <a:cxn ang="0">
                  <a:pos x="33" y="19"/>
                </a:cxn>
                <a:cxn ang="0">
                  <a:pos x="32" y="23"/>
                </a:cxn>
                <a:cxn ang="0">
                  <a:pos x="31" y="25"/>
                </a:cxn>
                <a:cxn ang="0">
                  <a:pos x="28" y="25"/>
                </a:cxn>
                <a:cxn ang="0">
                  <a:pos x="24" y="25"/>
                </a:cxn>
                <a:cxn ang="0">
                  <a:pos x="24" y="14"/>
                </a:cxn>
              </a:cxnLst>
              <a:rect l="0" t="0" r="r" b="b"/>
              <a:pathLst>
                <a:path w="57" h="62">
                  <a:moveTo>
                    <a:pt x="24" y="37"/>
                  </a:moveTo>
                  <a:lnTo>
                    <a:pt x="29" y="37"/>
                  </a:lnTo>
                  <a:lnTo>
                    <a:pt x="29" y="37"/>
                  </a:lnTo>
                  <a:lnTo>
                    <a:pt x="32" y="38"/>
                  </a:lnTo>
                  <a:lnTo>
                    <a:pt x="33" y="40"/>
                  </a:lnTo>
                  <a:lnTo>
                    <a:pt x="33" y="43"/>
                  </a:lnTo>
                  <a:lnTo>
                    <a:pt x="33" y="43"/>
                  </a:lnTo>
                  <a:lnTo>
                    <a:pt x="32" y="47"/>
                  </a:lnTo>
                  <a:lnTo>
                    <a:pt x="31" y="49"/>
                  </a:lnTo>
                  <a:lnTo>
                    <a:pt x="28" y="49"/>
                  </a:lnTo>
                  <a:lnTo>
                    <a:pt x="24" y="49"/>
                  </a:lnTo>
                  <a:lnTo>
                    <a:pt x="24" y="37"/>
                  </a:lnTo>
                  <a:close/>
                  <a:moveTo>
                    <a:pt x="0" y="62"/>
                  </a:moveTo>
                  <a:lnTo>
                    <a:pt x="37" y="62"/>
                  </a:lnTo>
                  <a:lnTo>
                    <a:pt x="37" y="62"/>
                  </a:lnTo>
                  <a:lnTo>
                    <a:pt x="43" y="62"/>
                  </a:lnTo>
                  <a:lnTo>
                    <a:pt x="47" y="60"/>
                  </a:lnTo>
                  <a:lnTo>
                    <a:pt x="50" y="59"/>
                  </a:lnTo>
                  <a:lnTo>
                    <a:pt x="52" y="58"/>
                  </a:lnTo>
                  <a:lnTo>
                    <a:pt x="57" y="52"/>
                  </a:lnTo>
                  <a:lnTo>
                    <a:pt x="57" y="47"/>
                  </a:lnTo>
                  <a:lnTo>
                    <a:pt x="57" y="47"/>
                  </a:lnTo>
                  <a:lnTo>
                    <a:pt x="55" y="40"/>
                  </a:lnTo>
                  <a:lnTo>
                    <a:pt x="52" y="36"/>
                  </a:lnTo>
                  <a:lnTo>
                    <a:pt x="47" y="32"/>
                  </a:lnTo>
                  <a:lnTo>
                    <a:pt x="41" y="30"/>
                  </a:lnTo>
                  <a:lnTo>
                    <a:pt x="41" y="30"/>
                  </a:lnTo>
                  <a:lnTo>
                    <a:pt x="41" y="30"/>
                  </a:lnTo>
                  <a:lnTo>
                    <a:pt x="47" y="29"/>
                  </a:lnTo>
                  <a:lnTo>
                    <a:pt x="51" y="26"/>
                  </a:lnTo>
                  <a:lnTo>
                    <a:pt x="55" y="22"/>
                  </a:lnTo>
                  <a:lnTo>
                    <a:pt x="55" y="15"/>
                  </a:lnTo>
                  <a:lnTo>
                    <a:pt x="55" y="15"/>
                  </a:lnTo>
                  <a:lnTo>
                    <a:pt x="55" y="10"/>
                  </a:lnTo>
                  <a:lnTo>
                    <a:pt x="54" y="7"/>
                  </a:lnTo>
                  <a:lnTo>
                    <a:pt x="51" y="4"/>
                  </a:lnTo>
                  <a:lnTo>
                    <a:pt x="44" y="2"/>
                  </a:lnTo>
                  <a:lnTo>
                    <a:pt x="33" y="0"/>
                  </a:lnTo>
                  <a:lnTo>
                    <a:pt x="0" y="0"/>
                  </a:lnTo>
                  <a:lnTo>
                    <a:pt x="0" y="62"/>
                  </a:lnTo>
                  <a:close/>
                  <a:moveTo>
                    <a:pt x="24" y="14"/>
                  </a:moveTo>
                  <a:lnTo>
                    <a:pt x="28" y="14"/>
                  </a:lnTo>
                  <a:lnTo>
                    <a:pt x="28" y="14"/>
                  </a:lnTo>
                  <a:lnTo>
                    <a:pt x="31" y="14"/>
                  </a:lnTo>
                  <a:lnTo>
                    <a:pt x="32" y="15"/>
                  </a:lnTo>
                  <a:lnTo>
                    <a:pt x="33" y="19"/>
                  </a:lnTo>
                  <a:lnTo>
                    <a:pt x="33" y="19"/>
                  </a:lnTo>
                  <a:lnTo>
                    <a:pt x="32" y="23"/>
                  </a:lnTo>
                  <a:lnTo>
                    <a:pt x="31" y="25"/>
                  </a:lnTo>
                  <a:lnTo>
                    <a:pt x="28" y="25"/>
                  </a:lnTo>
                  <a:lnTo>
                    <a:pt x="24" y="25"/>
                  </a:lnTo>
                  <a:lnTo>
                    <a:pt x="24" y="14"/>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1" name="Freeform 58"/>
            <p:cNvSpPr>
              <a:spLocks/>
            </p:cNvSpPr>
            <p:nvPr/>
          </p:nvSpPr>
          <p:spPr bwMode="auto">
            <a:xfrm>
              <a:off x="3332" y="4107"/>
              <a:ext cx="46" cy="62"/>
            </a:xfrm>
            <a:custGeom>
              <a:avLst/>
              <a:gdLst/>
              <a:ahLst/>
              <a:cxnLst>
                <a:cxn ang="0">
                  <a:pos x="0" y="0"/>
                </a:cxn>
                <a:cxn ang="0">
                  <a:pos x="46" y="0"/>
                </a:cxn>
                <a:cxn ang="0">
                  <a:pos x="46" y="15"/>
                </a:cxn>
                <a:cxn ang="0">
                  <a:pos x="23" y="15"/>
                </a:cxn>
                <a:cxn ang="0">
                  <a:pos x="23" y="25"/>
                </a:cxn>
                <a:cxn ang="0">
                  <a:pos x="45" y="25"/>
                </a:cxn>
                <a:cxn ang="0">
                  <a:pos x="45" y="37"/>
                </a:cxn>
                <a:cxn ang="0">
                  <a:pos x="23" y="37"/>
                </a:cxn>
                <a:cxn ang="0">
                  <a:pos x="23" y="48"/>
                </a:cxn>
                <a:cxn ang="0">
                  <a:pos x="46" y="48"/>
                </a:cxn>
                <a:cxn ang="0">
                  <a:pos x="46" y="62"/>
                </a:cxn>
                <a:cxn ang="0">
                  <a:pos x="0" y="62"/>
                </a:cxn>
                <a:cxn ang="0">
                  <a:pos x="0" y="0"/>
                </a:cxn>
              </a:cxnLst>
              <a:rect l="0" t="0" r="r" b="b"/>
              <a:pathLst>
                <a:path w="46" h="62">
                  <a:moveTo>
                    <a:pt x="0" y="0"/>
                  </a:moveTo>
                  <a:lnTo>
                    <a:pt x="46" y="0"/>
                  </a:lnTo>
                  <a:lnTo>
                    <a:pt x="46" y="15"/>
                  </a:lnTo>
                  <a:lnTo>
                    <a:pt x="23" y="15"/>
                  </a:lnTo>
                  <a:lnTo>
                    <a:pt x="23" y="25"/>
                  </a:lnTo>
                  <a:lnTo>
                    <a:pt x="45" y="25"/>
                  </a:lnTo>
                  <a:lnTo>
                    <a:pt x="45" y="37"/>
                  </a:lnTo>
                  <a:lnTo>
                    <a:pt x="23" y="37"/>
                  </a:lnTo>
                  <a:lnTo>
                    <a:pt x="23" y="48"/>
                  </a:lnTo>
                  <a:lnTo>
                    <a:pt x="46" y="48"/>
                  </a:lnTo>
                  <a:lnTo>
                    <a:pt x="46"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2" name="Freeform 59"/>
            <p:cNvSpPr>
              <a:spLocks/>
            </p:cNvSpPr>
            <p:nvPr/>
          </p:nvSpPr>
          <p:spPr bwMode="auto">
            <a:xfrm>
              <a:off x="3391" y="4106"/>
              <a:ext cx="56" cy="65"/>
            </a:xfrm>
            <a:custGeom>
              <a:avLst/>
              <a:gdLst/>
              <a:ahLst/>
              <a:cxnLst>
                <a:cxn ang="0">
                  <a:pos x="34" y="19"/>
                </a:cxn>
                <a:cxn ang="0">
                  <a:pos x="33" y="13"/>
                </a:cxn>
                <a:cxn ang="0">
                  <a:pos x="28" y="12"/>
                </a:cxn>
                <a:cxn ang="0">
                  <a:pos x="26" y="13"/>
                </a:cxn>
                <a:cxn ang="0">
                  <a:pos x="24" y="16"/>
                </a:cxn>
                <a:cxn ang="0">
                  <a:pos x="28" y="23"/>
                </a:cxn>
                <a:cxn ang="0">
                  <a:pos x="46" y="29"/>
                </a:cxn>
                <a:cxn ang="0">
                  <a:pos x="54" y="37"/>
                </a:cxn>
                <a:cxn ang="0">
                  <a:pos x="56" y="44"/>
                </a:cxn>
                <a:cxn ang="0">
                  <a:pos x="54" y="53"/>
                </a:cxn>
                <a:cxn ang="0">
                  <a:pos x="49" y="60"/>
                </a:cxn>
                <a:cxn ang="0">
                  <a:pos x="39" y="64"/>
                </a:cxn>
                <a:cxn ang="0">
                  <a:pos x="30" y="65"/>
                </a:cxn>
                <a:cxn ang="0">
                  <a:pos x="13" y="63"/>
                </a:cxn>
                <a:cxn ang="0">
                  <a:pos x="5" y="59"/>
                </a:cxn>
                <a:cxn ang="0">
                  <a:pos x="1" y="52"/>
                </a:cxn>
                <a:cxn ang="0">
                  <a:pos x="23" y="45"/>
                </a:cxn>
                <a:cxn ang="0">
                  <a:pos x="24" y="52"/>
                </a:cxn>
                <a:cxn ang="0">
                  <a:pos x="26" y="53"/>
                </a:cxn>
                <a:cxn ang="0">
                  <a:pos x="28" y="53"/>
                </a:cxn>
                <a:cxn ang="0">
                  <a:pos x="31" y="52"/>
                </a:cxn>
                <a:cxn ang="0">
                  <a:pos x="33" y="48"/>
                </a:cxn>
                <a:cxn ang="0">
                  <a:pos x="31" y="44"/>
                </a:cxn>
                <a:cxn ang="0">
                  <a:pos x="18" y="38"/>
                </a:cxn>
                <a:cxn ang="0">
                  <a:pos x="7" y="33"/>
                </a:cxn>
                <a:cxn ang="0">
                  <a:pos x="1" y="20"/>
                </a:cxn>
                <a:cxn ang="0">
                  <a:pos x="1" y="16"/>
                </a:cxn>
                <a:cxn ang="0">
                  <a:pos x="5" y="8"/>
                </a:cxn>
                <a:cxn ang="0">
                  <a:pos x="12" y="3"/>
                </a:cxn>
                <a:cxn ang="0">
                  <a:pos x="28" y="0"/>
                </a:cxn>
                <a:cxn ang="0">
                  <a:pos x="35" y="0"/>
                </a:cxn>
                <a:cxn ang="0">
                  <a:pos x="46" y="3"/>
                </a:cxn>
                <a:cxn ang="0">
                  <a:pos x="52" y="8"/>
                </a:cxn>
                <a:cxn ang="0">
                  <a:pos x="54" y="19"/>
                </a:cxn>
              </a:cxnLst>
              <a:rect l="0" t="0" r="r" b="b"/>
              <a:pathLst>
                <a:path w="56" h="65">
                  <a:moveTo>
                    <a:pt x="34" y="19"/>
                  </a:moveTo>
                  <a:lnTo>
                    <a:pt x="34" y="19"/>
                  </a:lnTo>
                  <a:lnTo>
                    <a:pt x="33" y="13"/>
                  </a:lnTo>
                  <a:lnTo>
                    <a:pt x="33" y="13"/>
                  </a:lnTo>
                  <a:lnTo>
                    <a:pt x="31" y="12"/>
                  </a:lnTo>
                  <a:lnTo>
                    <a:pt x="28" y="12"/>
                  </a:lnTo>
                  <a:lnTo>
                    <a:pt x="28" y="12"/>
                  </a:lnTo>
                  <a:lnTo>
                    <a:pt x="26" y="13"/>
                  </a:lnTo>
                  <a:lnTo>
                    <a:pt x="24" y="16"/>
                  </a:lnTo>
                  <a:lnTo>
                    <a:pt x="24" y="16"/>
                  </a:lnTo>
                  <a:lnTo>
                    <a:pt x="26" y="20"/>
                  </a:lnTo>
                  <a:lnTo>
                    <a:pt x="28" y="23"/>
                  </a:lnTo>
                  <a:lnTo>
                    <a:pt x="41" y="26"/>
                  </a:lnTo>
                  <a:lnTo>
                    <a:pt x="46" y="29"/>
                  </a:lnTo>
                  <a:lnTo>
                    <a:pt x="52" y="31"/>
                  </a:lnTo>
                  <a:lnTo>
                    <a:pt x="54" y="37"/>
                  </a:lnTo>
                  <a:lnTo>
                    <a:pt x="56" y="44"/>
                  </a:lnTo>
                  <a:lnTo>
                    <a:pt x="56" y="44"/>
                  </a:lnTo>
                  <a:lnTo>
                    <a:pt x="56" y="49"/>
                  </a:lnTo>
                  <a:lnTo>
                    <a:pt x="54" y="53"/>
                  </a:lnTo>
                  <a:lnTo>
                    <a:pt x="52" y="57"/>
                  </a:lnTo>
                  <a:lnTo>
                    <a:pt x="49" y="60"/>
                  </a:lnTo>
                  <a:lnTo>
                    <a:pt x="45" y="63"/>
                  </a:lnTo>
                  <a:lnTo>
                    <a:pt x="39" y="64"/>
                  </a:lnTo>
                  <a:lnTo>
                    <a:pt x="30" y="65"/>
                  </a:lnTo>
                  <a:lnTo>
                    <a:pt x="30" y="65"/>
                  </a:lnTo>
                  <a:lnTo>
                    <a:pt x="19" y="64"/>
                  </a:lnTo>
                  <a:lnTo>
                    <a:pt x="13" y="63"/>
                  </a:lnTo>
                  <a:lnTo>
                    <a:pt x="9" y="61"/>
                  </a:lnTo>
                  <a:lnTo>
                    <a:pt x="5" y="59"/>
                  </a:lnTo>
                  <a:lnTo>
                    <a:pt x="3" y="56"/>
                  </a:lnTo>
                  <a:lnTo>
                    <a:pt x="1" y="52"/>
                  </a:lnTo>
                  <a:lnTo>
                    <a:pt x="0" y="45"/>
                  </a:lnTo>
                  <a:lnTo>
                    <a:pt x="23" y="45"/>
                  </a:lnTo>
                  <a:lnTo>
                    <a:pt x="23" y="45"/>
                  </a:lnTo>
                  <a:lnTo>
                    <a:pt x="24" y="52"/>
                  </a:lnTo>
                  <a:lnTo>
                    <a:pt x="24" y="52"/>
                  </a:lnTo>
                  <a:lnTo>
                    <a:pt x="26" y="53"/>
                  </a:lnTo>
                  <a:lnTo>
                    <a:pt x="28" y="53"/>
                  </a:lnTo>
                  <a:lnTo>
                    <a:pt x="28" y="53"/>
                  </a:lnTo>
                  <a:lnTo>
                    <a:pt x="30" y="53"/>
                  </a:lnTo>
                  <a:lnTo>
                    <a:pt x="31" y="52"/>
                  </a:lnTo>
                  <a:lnTo>
                    <a:pt x="33" y="50"/>
                  </a:lnTo>
                  <a:lnTo>
                    <a:pt x="33" y="48"/>
                  </a:lnTo>
                  <a:lnTo>
                    <a:pt x="33" y="48"/>
                  </a:lnTo>
                  <a:lnTo>
                    <a:pt x="31" y="44"/>
                  </a:lnTo>
                  <a:lnTo>
                    <a:pt x="28" y="41"/>
                  </a:lnTo>
                  <a:lnTo>
                    <a:pt x="18" y="38"/>
                  </a:lnTo>
                  <a:lnTo>
                    <a:pt x="11" y="35"/>
                  </a:lnTo>
                  <a:lnTo>
                    <a:pt x="7" y="33"/>
                  </a:lnTo>
                  <a:lnTo>
                    <a:pt x="3" y="29"/>
                  </a:lnTo>
                  <a:lnTo>
                    <a:pt x="1" y="20"/>
                  </a:lnTo>
                  <a:lnTo>
                    <a:pt x="1" y="20"/>
                  </a:lnTo>
                  <a:lnTo>
                    <a:pt x="1" y="16"/>
                  </a:lnTo>
                  <a:lnTo>
                    <a:pt x="3" y="11"/>
                  </a:lnTo>
                  <a:lnTo>
                    <a:pt x="5" y="8"/>
                  </a:lnTo>
                  <a:lnTo>
                    <a:pt x="8" y="5"/>
                  </a:lnTo>
                  <a:lnTo>
                    <a:pt x="12" y="3"/>
                  </a:lnTo>
                  <a:lnTo>
                    <a:pt x="16" y="1"/>
                  </a:lnTo>
                  <a:lnTo>
                    <a:pt x="28" y="0"/>
                  </a:lnTo>
                  <a:lnTo>
                    <a:pt x="28" y="0"/>
                  </a:lnTo>
                  <a:lnTo>
                    <a:pt x="35" y="0"/>
                  </a:lnTo>
                  <a:lnTo>
                    <a:pt x="41" y="1"/>
                  </a:lnTo>
                  <a:lnTo>
                    <a:pt x="46" y="3"/>
                  </a:lnTo>
                  <a:lnTo>
                    <a:pt x="49" y="5"/>
                  </a:lnTo>
                  <a:lnTo>
                    <a:pt x="52" y="8"/>
                  </a:lnTo>
                  <a:lnTo>
                    <a:pt x="53" y="11"/>
                  </a:lnTo>
                  <a:lnTo>
                    <a:pt x="54" y="19"/>
                  </a:lnTo>
                  <a:lnTo>
                    <a:pt x="34" y="19"/>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3" name="Freeform 60"/>
            <p:cNvSpPr>
              <a:spLocks/>
            </p:cNvSpPr>
            <p:nvPr/>
          </p:nvSpPr>
          <p:spPr bwMode="auto">
            <a:xfrm>
              <a:off x="3456" y="4107"/>
              <a:ext cx="51" cy="62"/>
            </a:xfrm>
            <a:custGeom>
              <a:avLst/>
              <a:gdLst/>
              <a:ahLst/>
              <a:cxnLst>
                <a:cxn ang="0">
                  <a:pos x="0" y="0"/>
                </a:cxn>
                <a:cxn ang="0">
                  <a:pos x="51" y="0"/>
                </a:cxn>
                <a:cxn ang="0">
                  <a:pos x="51" y="15"/>
                </a:cxn>
                <a:cxn ang="0">
                  <a:pos x="37" y="15"/>
                </a:cxn>
                <a:cxn ang="0">
                  <a:pos x="37" y="62"/>
                </a:cxn>
                <a:cxn ang="0">
                  <a:pos x="14" y="62"/>
                </a:cxn>
                <a:cxn ang="0">
                  <a:pos x="14" y="15"/>
                </a:cxn>
                <a:cxn ang="0">
                  <a:pos x="0" y="15"/>
                </a:cxn>
                <a:cxn ang="0">
                  <a:pos x="0" y="0"/>
                </a:cxn>
              </a:cxnLst>
              <a:rect l="0" t="0" r="r" b="b"/>
              <a:pathLst>
                <a:path w="51" h="62">
                  <a:moveTo>
                    <a:pt x="0" y="0"/>
                  </a:moveTo>
                  <a:lnTo>
                    <a:pt x="51" y="0"/>
                  </a:lnTo>
                  <a:lnTo>
                    <a:pt x="51" y="15"/>
                  </a:lnTo>
                  <a:lnTo>
                    <a:pt x="37" y="15"/>
                  </a:lnTo>
                  <a:lnTo>
                    <a:pt x="37" y="62"/>
                  </a:lnTo>
                  <a:lnTo>
                    <a:pt x="14" y="62"/>
                  </a:lnTo>
                  <a:lnTo>
                    <a:pt x="14" y="15"/>
                  </a:lnTo>
                  <a:lnTo>
                    <a:pt x="0" y="15"/>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4" name="Freeform 61"/>
            <p:cNvSpPr>
              <a:spLocks noEditPoints="1"/>
            </p:cNvSpPr>
            <p:nvPr/>
          </p:nvSpPr>
          <p:spPr bwMode="auto">
            <a:xfrm>
              <a:off x="3567" y="4107"/>
              <a:ext cx="59" cy="62"/>
            </a:xfrm>
            <a:custGeom>
              <a:avLst/>
              <a:gdLst/>
              <a:ahLst/>
              <a:cxnLst>
                <a:cxn ang="0">
                  <a:pos x="23" y="12"/>
                </a:cxn>
                <a:cxn ang="0">
                  <a:pos x="26" y="12"/>
                </a:cxn>
                <a:cxn ang="0">
                  <a:pos x="26" y="12"/>
                </a:cxn>
                <a:cxn ang="0">
                  <a:pos x="29" y="12"/>
                </a:cxn>
                <a:cxn ang="0">
                  <a:pos x="30" y="14"/>
                </a:cxn>
                <a:cxn ang="0">
                  <a:pos x="32" y="15"/>
                </a:cxn>
                <a:cxn ang="0">
                  <a:pos x="33" y="18"/>
                </a:cxn>
                <a:cxn ang="0">
                  <a:pos x="33" y="18"/>
                </a:cxn>
                <a:cxn ang="0">
                  <a:pos x="33" y="21"/>
                </a:cxn>
                <a:cxn ang="0">
                  <a:pos x="32" y="23"/>
                </a:cxn>
                <a:cxn ang="0">
                  <a:pos x="30" y="25"/>
                </a:cxn>
                <a:cxn ang="0">
                  <a:pos x="28" y="25"/>
                </a:cxn>
                <a:cxn ang="0">
                  <a:pos x="23" y="25"/>
                </a:cxn>
                <a:cxn ang="0">
                  <a:pos x="23" y="12"/>
                </a:cxn>
                <a:cxn ang="0">
                  <a:pos x="0" y="62"/>
                </a:cxn>
                <a:cxn ang="0">
                  <a:pos x="23" y="62"/>
                </a:cxn>
                <a:cxn ang="0">
                  <a:pos x="23" y="37"/>
                </a:cxn>
                <a:cxn ang="0">
                  <a:pos x="26" y="37"/>
                </a:cxn>
                <a:cxn ang="0">
                  <a:pos x="26" y="37"/>
                </a:cxn>
                <a:cxn ang="0">
                  <a:pos x="29" y="37"/>
                </a:cxn>
                <a:cxn ang="0">
                  <a:pos x="32" y="38"/>
                </a:cxn>
                <a:cxn ang="0">
                  <a:pos x="32" y="41"/>
                </a:cxn>
                <a:cxn ang="0">
                  <a:pos x="33" y="44"/>
                </a:cxn>
                <a:cxn ang="0">
                  <a:pos x="33" y="58"/>
                </a:cxn>
                <a:cxn ang="0">
                  <a:pos x="33" y="58"/>
                </a:cxn>
                <a:cxn ang="0">
                  <a:pos x="33" y="60"/>
                </a:cxn>
                <a:cxn ang="0">
                  <a:pos x="36" y="62"/>
                </a:cxn>
                <a:cxn ang="0">
                  <a:pos x="59" y="62"/>
                </a:cxn>
                <a:cxn ang="0">
                  <a:pos x="59" y="62"/>
                </a:cxn>
                <a:cxn ang="0">
                  <a:pos x="59" y="62"/>
                </a:cxn>
                <a:cxn ang="0">
                  <a:pos x="56" y="60"/>
                </a:cxn>
                <a:cxn ang="0">
                  <a:pos x="56" y="56"/>
                </a:cxn>
                <a:cxn ang="0">
                  <a:pos x="56" y="43"/>
                </a:cxn>
                <a:cxn ang="0">
                  <a:pos x="56" y="43"/>
                </a:cxn>
                <a:cxn ang="0">
                  <a:pos x="55" y="37"/>
                </a:cxn>
                <a:cxn ang="0">
                  <a:pos x="52" y="34"/>
                </a:cxn>
                <a:cxn ang="0">
                  <a:pos x="48" y="32"/>
                </a:cxn>
                <a:cxn ang="0">
                  <a:pos x="44" y="32"/>
                </a:cxn>
                <a:cxn ang="0">
                  <a:pos x="44" y="32"/>
                </a:cxn>
                <a:cxn ang="0">
                  <a:pos x="44" y="32"/>
                </a:cxn>
                <a:cxn ang="0">
                  <a:pos x="49" y="30"/>
                </a:cxn>
                <a:cxn ang="0">
                  <a:pos x="52" y="28"/>
                </a:cxn>
                <a:cxn ang="0">
                  <a:pos x="55" y="23"/>
                </a:cxn>
                <a:cxn ang="0">
                  <a:pos x="56" y="18"/>
                </a:cxn>
                <a:cxn ang="0">
                  <a:pos x="56" y="18"/>
                </a:cxn>
                <a:cxn ang="0">
                  <a:pos x="55" y="10"/>
                </a:cxn>
                <a:cxn ang="0">
                  <a:pos x="54" y="7"/>
                </a:cxn>
                <a:cxn ang="0">
                  <a:pos x="51" y="4"/>
                </a:cxn>
                <a:cxn ang="0">
                  <a:pos x="45" y="2"/>
                </a:cxn>
                <a:cxn ang="0">
                  <a:pos x="36" y="0"/>
                </a:cxn>
                <a:cxn ang="0">
                  <a:pos x="0" y="0"/>
                </a:cxn>
                <a:cxn ang="0">
                  <a:pos x="0" y="62"/>
                </a:cxn>
              </a:cxnLst>
              <a:rect l="0" t="0" r="r" b="b"/>
              <a:pathLst>
                <a:path w="59" h="62">
                  <a:moveTo>
                    <a:pt x="23" y="12"/>
                  </a:moveTo>
                  <a:lnTo>
                    <a:pt x="26" y="12"/>
                  </a:lnTo>
                  <a:lnTo>
                    <a:pt x="26" y="12"/>
                  </a:lnTo>
                  <a:lnTo>
                    <a:pt x="29" y="12"/>
                  </a:lnTo>
                  <a:lnTo>
                    <a:pt x="30" y="14"/>
                  </a:lnTo>
                  <a:lnTo>
                    <a:pt x="32" y="15"/>
                  </a:lnTo>
                  <a:lnTo>
                    <a:pt x="33" y="18"/>
                  </a:lnTo>
                  <a:lnTo>
                    <a:pt x="33" y="18"/>
                  </a:lnTo>
                  <a:lnTo>
                    <a:pt x="33" y="21"/>
                  </a:lnTo>
                  <a:lnTo>
                    <a:pt x="32" y="23"/>
                  </a:lnTo>
                  <a:lnTo>
                    <a:pt x="30" y="25"/>
                  </a:lnTo>
                  <a:lnTo>
                    <a:pt x="28" y="25"/>
                  </a:lnTo>
                  <a:lnTo>
                    <a:pt x="23" y="25"/>
                  </a:lnTo>
                  <a:lnTo>
                    <a:pt x="23" y="12"/>
                  </a:lnTo>
                  <a:close/>
                  <a:moveTo>
                    <a:pt x="0" y="62"/>
                  </a:moveTo>
                  <a:lnTo>
                    <a:pt x="23" y="62"/>
                  </a:lnTo>
                  <a:lnTo>
                    <a:pt x="23" y="37"/>
                  </a:lnTo>
                  <a:lnTo>
                    <a:pt x="26" y="37"/>
                  </a:lnTo>
                  <a:lnTo>
                    <a:pt x="26" y="37"/>
                  </a:lnTo>
                  <a:lnTo>
                    <a:pt x="29" y="37"/>
                  </a:lnTo>
                  <a:lnTo>
                    <a:pt x="32" y="38"/>
                  </a:lnTo>
                  <a:lnTo>
                    <a:pt x="32" y="41"/>
                  </a:lnTo>
                  <a:lnTo>
                    <a:pt x="33" y="44"/>
                  </a:lnTo>
                  <a:lnTo>
                    <a:pt x="33" y="58"/>
                  </a:lnTo>
                  <a:lnTo>
                    <a:pt x="33" y="58"/>
                  </a:lnTo>
                  <a:lnTo>
                    <a:pt x="33" y="60"/>
                  </a:lnTo>
                  <a:lnTo>
                    <a:pt x="36" y="62"/>
                  </a:lnTo>
                  <a:lnTo>
                    <a:pt x="59" y="62"/>
                  </a:lnTo>
                  <a:lnTo>
                    <a:pt x="59" y="62"/>
                  </a:lnTo>
                  <a:lnTo>
                    <a:pt x="59" y="62"/>
                  </a:lnTo>
                  <a:lnTo>
                    <a:pt x="56" y="60"/>
                  </a:lnTo>
                  <a:lnTo>
                    <a:pt x="56" y="56"/>
                  </a:lnTo>
                  <a:lnTo>
                    <a:pt x="56" y="43"/>
                  </a:lnTo>
                  <a:lnTo>
                    <a:pt x="56" y="43"/>
                  </a:lnTo>
                  <a:lnTo>
                    <a:pt x="55" y="37"/>
                  </a:lnTo>
                  <a:lnTo>
                    <a:pt x="52" y="34"/>
                  </a:lnTo>
                  <a:lnTo>
                    <a:pt x="48" y="32"/>
                  </a:lnTo>
                  <a:lnTo>
                    <a:pt x="44" y="32"/>
                  </a:lnTo>
                  <a:lnTo>
                    <a:pt x="44" y="32"/>
                  </a:lnTo>
                  <a:lnTo>
                    <a:pt x="44" y="32"/>
                  </a:lnTo>
                  <a:lnTo>
                    <a:pt x="49" y="30"/>
                  </a:lnTo>
                  <a:lnTo>
                    <a:pt x="52" y="28"/>
                  </a:lnTo>
                  <a:lnTo>
                    <a:pt x="55" y="23"/>
                  </a:lnTo>
                  <a:lnTo>
                    <a:pt x="56" y="18"/>
                  </a:lnTo>
                  <a:lnTo>
                    <a:pt x="56" y="18"/>
                  </a:lnTo>
                  <a:lnTo>
                    <a:pt x="55" y="10"/>
                  </a:lnTo>
                  <a:lnTo>
                    <a:pt x="54" y="7"/>
                  </a:lnTo>
                  <a:lnTo>
                    <a:pt x="51" y="4"/>
                  </a:lnTo>
                  <a:lnTo>
                    <a:pt x="45" y="2"/>
                  </a:lnTo>
                  <a:lnTo>
                    <a:pt x="36" y="0"/>
                  </a:lnTo>
                  <a:lnTo>
                    <a:pt x="0" y="0"/>
                  </a:lnTo>
                  <a:lnTo>
                    <a:pt x="0" y="62"/>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5" name="Freeform 62"/>
            <p:cNvSpPr>
              <a:spLocks/>
            </p:cNvSpPr>
            <p:nvPr/>
          </p:nvSpPr>
          <p:spPr bwMode="auto">
            <a:xfrm>
              <a:off x="3638" y="4107"/>
              <a:ext cx="56" cy="64"/>
            </a:xfrm>
            <a:custGeom>
              <a:avLst/>
              <a:gdLst/>
              <a:ahLst/>
              <a:cxnLst>
                <a:cxn ang="0">
                  <a:pos x="56" y="40"/>
                </a:cxn>
                <a:cxn ang="0">
                  <a:pos x="56" y="40"/>
                </a:cxn>
                <a:cxn ang="0">
                  <a:pos x="55" y="47"/>
                </a:cxn>
                <a:cxn ang="0">
                  <a:pos x="54" y="52"/>
                </a:cxn>
                <a:cxn ang="0">
                  <a:pos x="51" y="56"/>
                </a:cxn>
                <a:cxn ang="0">
                  <a:pos x="47" y="60"/>
                </a:cxn>
                <a:cxn ang="0">
                  <a:pos x="43" y="62"/>
                </a:cxn>
                <a:cxn ang="0">
                  <a:pos x="39" y="63"/>
                </a:cxn>
                <a:cxn ang="0">
                  <a:pos x="28" y="64"/>
                </a:cxn>
                <a:cxn ang="0">
                  <a:pos x="28" y="64"/>
                </a:cxn>
                <a:cxn ang="0">
                  <a:pos x="18" y="63"/>
                </a:cxn>
                <a:cxn ang="0">
                  <a:pos x="13" y="62"/>
                </a:cxn>
                <a:cxn ang="0">
                  <a:pos x="9" y="60"/>
                </a:cxn>
                <a:cxn ang="0">
                  <a:pos x="6" y="56"/>
                </a:cxn>
                <a:cxn ang="0">
                  <a:pos x="3" y="52"/>
                </a:cxn>
                <a:cxn ang="0">
                  <a:pos x="0" y="47"/>
                </a:cxn>
                <a:cxn ang="0">
                  <a:pos x="0" y="40"/>
                </a:cxn>
                <a:cxn ang="0">
                  <a:pos x="0" y="0"/>
                </a:cxn>
                <a:cxn ang="0">
                  <a:pos x="24" y="0"/>
                </a:cxn>
                <a:cxn ang="0">
                  <a:pos x="24" y="45"/>
                </a:cxn>
                <a:cxn ang="0">
                  <a:pos x="24" y="45"/>
                </a:cxn>
                <a:cxn ang="0">
                  <a:pos x="25" y="49"/>
                </a:cxn>
                <a:cxn ang="0">
                  <a:pos x="26" y="51"/>
                </a:cxn>
                <a:cxn ang="0">
                  <a:pos x="28" y="51"/>
                </a:cxn>
                <a:cxn ang="0">
                  <a:pos x="28" y="51"/>
                </a:cxn>
                <a:cxn ang="0">
                  <a:pos x="30" y="51"/>
                </a:cxn>
                <a:cxn ang="0">
                  <a:pos x="32" y="49"/>
                </a:cxn>
                <a:cxn ang="0">
                  <a:pos x="33" y="45"/>
                </a:cxn>
                <a:cxn ang="0">
                  <a:pos x="33" y="0"/>
                </a:cxn>
                <a:cxn ang="0">
                  <a:pos x="56" y="0"/>
                </a:cxn>
                <a:cxn ang="0">
                  <a:pos x="56" y="40"/>
                </a:cxn>
              </a:cxnLst>
              <a:rect l="0" t="0" r="r" b="b"/>
              <a:pathLst>
                <a:path w="56" h="64">
                  <a:moveTo>
                    <a:pt x="56" y="40"/>
                  </a:moveTo>
                  <a:lnTo>
                    <a:pt x="56" y="40"/>
                  </a:lnTo>
                  <a:lnTo>
                    <a:pt x="55" y="47"/>
                  </a:lnTo>
                  <a:lnTo>
                    <a:pt x="54" y="52"/>
                  </a:lnTo>
                  <a:lnTo>
                    <a:pt x="51" y="56"/>
                  </a:lnTo>
                  <a:lnTo>
                    <a:pt x="47" y="60"/>
                  </a:lnTo>
                  <a:lnTo>
                    <a:pt x="43" y="62"/>
                  </a:lnTo>
                  <a:lnTo>
                    <a:pt x="39" y="63"/>
                  </a:lnTo>
                  <a:lnTo>
                    <a:pt x="28" y="64"/>
                  </a:lnTo>
                  <a:lnTo>
                    <a:pt x="28" y="64"/>
                  </a:lnTo>
                  <a:lnTo>
                    <a:pt x="18" y="63"/>
                  </a:lnTo>
                  <a:lnTo>
                    <a:pt x="13" y="62"/>
                  </a:lnTo>
                  <a:lnTo>
                    <a:pt x="9" y="60"/>
                  </a:lnTo>
                  <a:lnTo>
                    <a:pt x="6" y="56"/>
                  </a:lnTo>
                  <a:lnTo>
                    <a:pt x="3" y="52"/>
                  </a:lnTo>
                  <a:lnTo>
                    <a:pt x="0" y="47"/>
                  </a:lnTo>
                  <a:lnTo>
                    <a:pt x="0" y="40"/>
                  </a:lnTo>
                  <a:lnTo>
                    <a:pt x="0" y="0"/>
                  </a:lnTo>
                  <a:lnTo>
                    <a:pt x="24" y="0"/>
                  </a:lnTo>
                  <a:lnTo>
                    <a:pt x="24" y="45"/>
                  </a:lnTo>
                  <a:lnTo>
                    <a:pt x="24" y="45"/>
                  </a:lnTo>
                  <a:lnTo>
                    <a:pt x="25" y="49"/>
                  </a:lnTo>
                  <a:lnTo>
                    <a:pt x="26" y="51"/>
                  </a:lnTo>
                  <a:lnTo>
                    <a:pt x="28" y="51"/>
                  </a:lnTo>
                  <a:lnTo>
                    <a:pt x="28" y="51"/>
                  </a:lnTo>
                  <a:lnTo>
                    <a:pt x="30" y="51"/>
                  </a:lnTo>
                  <a:lnTo>
                    <a:pt x="32" y="49"/>
                  </a:lnTo>
                  <a:lnTo>
                    <a:pt x="33" y="45"/>
                  </a:lnTo>
                  <a:lnTo>
                    <a:pt x="33" y="0"/>
                  </a:lnTo>
                  <a:lnTo>
                    <a:pt x="56" y="0"/>
                  </a:lnTo>
                  <a:lnTo>
                    <a:pt x="56" y="4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6" name="Freeform 63"/>
            <p:cNvSpPr>
              <a:spLocks/>
            </p:cNvSpPr>
            <p:nvPr/>
          </p:nvSpPr>
          <p:spPr bwMode="auto">
            <a:xfrm>
              <a:off x="3708" y="4107"/>
              <a:ext cx="63" cy="62"/>
            </a:xfrm>
            <a:custGeom>
              <a:avLst/>
              <a:gdLst/>
              <a:ahLst/>
              <a:cxnLst>
                <a:cxn ang="0">
                  <a:pos x="0" y="0"/>
                </a:cxn>
                <a:cxn ang="0">
                  <a:pos x="30" y="0"/>
                </a:cxn>
                <a:cxn ang="0">
                  <a:pos x="44" y="38"/>
                </a:cxn>
                <a:cxn ang="0">
                  <a:pos x="44" y="38"/>
                </a:cxn>
                <a:cxn ang="0">
                  <a:pos x="44" y="0"/>
                </a:cxn>
                <a:cxn ang="0">
                  <a:pos x="63" y="0"/>
                </a:cxn>
                <a:cxn ang="0">
                  <a:pos x="63" y="62"/>
                </a:cxn>
                <a:cxn ang="0">
                  <a:pos x="34" y="62"/>
                </a:cxn>
                <a:cxn ang="0">
                  <a:pos x="21" y="26"/>
                </a:cxn>
                <a:cxn ang="0">
                  <a:pos x="21" y="26"/>
                </a:cxn>
                <a:cxn ang="0">
                  <a:pos x="21" y="62"/>
                </a:cxn>
                <a:cxn ang="0">
                  <a:pos x="0" y="62"/>
                </a:cxn>
                <a:cxn ang="0">
                  <a:pos x="0" y="0"/>
                </a:cxn>
              </a:cxnLst>
              <a:rect l="0" t="0" r="r" b="b"/>
              <a:pathLst>
                <a:path w="63" h="62">
                  <a:moveTo>
                    <a:pt x="0" y="0"/>
                  </a:moveTo>
                  <a:lnTo>
                    <a:pt x="30" y="0"/>
                  </a:lnTo>
                  <a:lnTo>
                    <a:pt x="44" y="38"/>
                  </a:lnTo>
                  <a:lnTo>
                    <a:pt x="44" y="38"/>
                  </a:lnTo>
                  <a:lnTo>
                    <a:pt x="44" y="0"/>
                  </a:lnTo>
                  <a:lnTo>
                    <a:pt x="63" y="0"/>
                  </a:lnTo>
                  <a:lnTo>
                    <a:pt x="63" y="62"/>
                  </a:lnTo>
                  <a:lnTo>
                    <a:pt x="34" y="62"/>
                  </a:lnTo>
                  <a:lnTo>
                    <a:pt x="21" y="26"/>
                  </a:lnTo>
                  <a:lnTo>
                    <a:pt x="21" y="26"/>
                  </a:lnTo>
                  <a:lnTo>
                    <a:pt x="21"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7" name="Freeform 64"/>
            <p:cNvSpPr>
              <a:spLocks noEditPoints="1"/>
            </p:cNvSpPr>
            <p:nvPr/>
          </p:nvSpPr>
          <p:spPr bwMode="auto">
            <a:xfrm>
              <a:off x="3833" y="4107"/>
              <a:ext cx="56" cy="62"/>
            </a:xfrm>
            <a:custGeom>
              <a:avLst/>
              <a:gdLst/>
              <a:ahLst/>
              <a:cxnLst>
                <a:cxn ang="0">
                  <a:pos x="21" y="37"/>
                </a:cxn>
                <a:cxn ang="0">
                  <a:pos x="27" y="37"/>
                </a:cxn>
                <a:cxn ang="0">
                  <a:pos x="27" y="37"/>
                </a:cxn>
                <a:cxn ang="0">
                  <a:pos x="31" y="38"/>
                </a:cxn>
                <a:cxn ang="0">
                  <a:pos x="31" y="40"/>
                </a:cxn>
                <a:cxn ang="0">
                  <a:pos x="32" y="43"/>
                </a:cxn>
                <a:cxn ang="0">
                  <a:pos x="32" y="43"/>
                </a:cxn>
                <a:cxn ang="0">
                  <a:pos x="31" y="47"/>
                </a:cxn>
                <a:cxn ang="0">
                  <a:pos x="28" y="49"/>
                </a:cxn>
                <a:cxn ang="0">
                  <a:pos x="27" y="49"/>
                </a:cxn>
                <a:cxn ang="0">
                  <a:pos x="21" y="49"/>
                </a:cxn>
                <a:cxn ang="0">
                  <a:pos x="21" y="37"/>
                </a:cxn>
                <a:cxn ang="0">
                  <a:pos x="0" y="62"/>
                </a:cxn>
                <a:cxn ang="0">
                  <a:pos x="35" y="62"/>
                </a:cxn>
                <a:cxn ang="0">
                  <a:pos x="35" y="62"/>
                </a:cxn>
                <a:cxn ang="0">
                  <a:pos x="41" y="62"/>
                </a:cxn>
                <a:cxn ang="0">
                  <a:pos x="45" y="60"/>
                </a:cxn>
                <a:cxn ang="0">
                  <a:pos x="49" y="59"/>
                </a:cxn>
                <a:cxn ang="0">
                  <a:pos x="52" y="58"/>
                </a:cxn>
                <a:cxn ang="0">
                  <a:pos x="54" y="52"/>
                </a:cxn>
                <a:cxn ang="0">
                  <a:pos x="56" y="47"/>
                </a:cxn>
                <a:cxn ang="0">
                  <a:pos x="56" y="47"/>
                </a:cxn>
                <a:cxn ang="0">
                  <a:pos x="54" y="40"/>
                </a:cxn>
                <a:cxn ang="0">
                  <a:pos x="50" y="36"/>
                </a:cxn>
                <a:cxn ang="0">
                  <a:pos x="46" y="32"/>
                </a:cxn>
                <a:cxn ang="0">
                  <a:pos x="39" y="30"/>
                </a:cxn>
                <a:cxn ang="0">
                  <a:pos x="39" y="30"/>
                </a:cxn>
                <a:cxn ang="0">
                  <a:pos x="39" y="30"/>
                </a:cxn>
                <a:cxn ang="0">
                  <a:pos x="45" y="29"/>
                </a:cxn>
                <a:cxn ang="0">
                  <a:pos x="50" y="26"/>
                </a:cxn>
                <a:cxn ang="0">
                  <a:pos x="53" y="22"/>
                </a:cxn>
                <a:cxn ang="0">
                  <a:pos x="54" y="15"/>
                </a:cxn>
                <a:cxn ang="0">
                  <a:pos x="54" y="15"/>
                </a:cxn>
                <a:cxn ang="0">
                  <a:pos x="53" y="10"/>
                </a:cxn>
                <a:cxn ang="0">
                  <a:pos x="52" y="7"/>
                </a:cxn>
                <a:cxn ang="0">
                  <a:pos x="49" y="4"/>
                </a:cxn>
                <a:cxn ang="0">
                  <a:pos x="42" y="2"/>
                </a:cxn>
                <a:cxn ang="0">
                  <a:pos x="31" y="0"/>
                </a:cxn>
                <a:cxn ang="0">
                  <a:pos x="0" y="0"/>
                </a:cxn>
                <a:cxn ang="0">
                  <a:pos x="0" y="62"/>
                </a:cxn>
                <a:cxn ang="0">
                  <a:pos x="21" y="14"/>
                </a:cxn>
                <a:cxn ang="0">
                  <a:pos x="27" y="14"/>
                </a:cxn>
                <a:cxn ang="0">
                  <a:pos x="27" y="14"/>
                </a:cxn>
                <a:cxn ang="0">
                  <a:pos x="28" y="14"/>
                </a:cxn>
                <a:cxn ang="0">
                  <a:pos x="30" y="15"/>
                </a:cxn>
                <a:cxn ang="0">
                  <a:pos x="31" y="19"/>
                </a:cxn>
                <a:cxn ang="0">
                  <a:pos x="31" y="19"/>
                </a:cxn>
                <a:cxn ang="0">
                  <a:pos x="30" y="23"/>
                </a:cxn>
                <a:cxn ang="0">
                  <a:pos x="28" y="25"/>
                </a:cxn>
                <a:cxn ang="0">
                  <a:pos x="27" y="25"/>
                </a:cxn>
                <a:cxn ang="0">
                  <a:pos x="21" y="25"/>
                </a:cxn>
                <a:cxn ang="0">
                  <a:pos x="21" y="14"/>
                </a:cxn>
              </a:cxnLst>
              <a:rect l="0" t="0" r="r" b="b"/>
              <a:pathLst>
                <a:path w="56" h="62">
                  <a:moveTo>
                    <a:pt x="21" y="37"/>
                  </a:moveTo>
                  <a:lnTo>
                    <a:pt x="27" y="37"/>
                  </a:lnTo>
                  <a:lnTo>
                    <a:pt x="27" y="37"/>
                  </a:lnTo>
                  <a:lnTo>
                    <a:pt x="31" y="38"/>
                  </a:lnTo>
                  <a:lnTo>
                    <a:pt x="31" y="40"/>
                  </a:lnTo>
                  <a:lnTo>
                    <a:pt x="32" y="43"/>
                  </a:lnTo>
                  <a:lnTo>
                    <a:pt x="32" y="43"/>
                  </a:lnTo>
                  <a:lnTo>
                    <a:pt x="31" y="47"/>
                  </a:lnTo>
                  <a:lnTo>
                    <a:pt x="28" y="49"/>
                  </a:lnTo>
                  <a:lnTo>
                    <a:pt x="27" y="49"/>
                  </a:lnTo>
                  <a:lnTo>
                    <a:pt x="21" y="49"/>
                  </a:lnTo>
                  <a:lnTo>
                    <a:pt x="21" y="37"/>
                  </a:lnTo>
                  <a:close/>
                  <a:moveTo>
                    <a:pt x="0" y="62"/>
                  </a:moveTo>
                  <a:lnTo>
                    <a:pt x="35" y="62"/>
                  </a:lnTo>
                  <a:lnTo>
                    <a:pt x="35" y="62"/>
                  </a:lnTo>
                  <a:lnTo>
                    <a:pt x="41" y="62"/>
                  </a:lnTo>
                  <a:lnTo>
                    <a:pt x="45" y="60"/>
                  </a:lnTo>
                  <a:lnTo>
                    <a:pt x="49" y="59"/>
                  </a:lnTo>
                  <a:lnTo>
                    <a:pt x="52" y="58"/>
                  </a:lnTo>
                  <a:lnTo>
                    <a:pt x="54" y="52"/>
                  </a:lnTo>
                  <a:lnTo>
                    <a:pt x="56" y="47"/>
                  </a:lnTo>
                  <a:lnTo>
                    <a:pt x="56" y="47"/>
                  </a:lnTo>
                  <a:lnTo>
                    <a:pt x="54" y="40"/>
                  </a:lnTo>
                  <a:lnTo>
                    <a:pt x="50" y="36"/>
                  </a:lnTo>
                  <a:lnTo>
                    <a:pt x="46" y="32"/>
                  </a:lnTo>
                  <a:lnTo>
                    <a:pt x="39" y="30"/>
                  </a:lnTo>
                  <a:lnTo>
                    <a:pt x="39" y="30"/>
                  </a:lnTo>
                  <a:lnTo>
                    <a:pt x="39" y="30"/>
                  </a:lnTo>
                  <a:lnTo>
                    <a:pt x="45" y="29"/>
                  </a:lnTo>
                  <a:lnTo>
                    <a:pt x="50" y="26"/>
                  </a:lnTo>
                  <a:lnTo>
                    <a:pt x="53" y="22"/>
                  </a:lnTo>
                  <a:lnTo>
                    <a:pt x="54" y="15"/>
                  </a:lnTo>
                  <a:lnTo>
                    <a:pt x="54" y="15"/>
                  </a:lnTo>
                  <a:lnTo>
                    <a:pt x="53" y="10"/>
                  </a:lnTo>
                  <a:lnTo>
                    <a:pt x="52" y="7"/>
                  </a:lnTo>
                  <a:lnTo>
                    <a:pt x="49" y="4"/>
                  </a:lnTo>
                  <a:lnTo>
                    <a:pt x="42" y="2"/>
                  </a:lnTo>
                  <a:lnTo>
                    <a:pt x="31" y="0"/>
                  </a:lnTo>
                  <a:lnTo>
                    <a:pt x="0" y="0"/>
                  </a:lnTo>
                  <a:lnTo>
                    <a:pt x="0" y="62"/>
                  </a:lnTo>
                  <a:close/>
                  <a:moveTo>
                    <a:pt x="21" y="14"/>
                  </a:moveTo>
                  <a:lnTo>
                    <a:pt x="27" y="14"/>
                  </a:lnTo>
                  <a:lnTo>
                    <a:pt x="27" y="14"/>
                  </a:lnTo>
                  <a:lnTo>
                    <a:pt x="28" y="14"/>
                  </a:lnTo>
                  <a:lnTo>
                    <a:pt x="30" y="15"/>
                  </a:lnTo>
                  <a:lnTo>
                    <a:pt x="31" y="19"/>
                  </a:lnTo>
                  <a:lnTo>
                    <a:pt x="31" y="19"/>
                  </a:lnTo>
                  <a:lnTo>
                    <a:pt x="30" y="23"/>
                  </a:lnTo>
                  <a:lnTo>
                    <a:pt x="28" y="25"/>
                  </a:lnTo>
                  <a:lnTo>
                    <a:pt x="27" y="25"/>
                  </a:lnTo>
                  <a:lnTo>
                    <a:pt x="21" y="25"/>
                  </a:lnTo>
                  <a:lnTo>
                    <a:pt x="21" y="14"/>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8" name="Freeform 65"/>
            <p:cNvSpPr>
              <a:spLocks/>
            </p:cNvSpPr>
            <p:nvPr/>
          </p:nvSpPr>
          <p:spPr bwMode="auto">
            <a:xfrm>
              <a:off x="3904" y="4107"/>
              <a:ext cx="56" cy="64"/>
            </a:xfrm>
            <a:custGeom>
              <a:avLst/>
              <a:gdLst/>
              <a:ahLst/>
              <a:cxnLst>
                <a:cxn ang="0">
                  <a:pos x="56" y="40"/>
                </a:cxn>
                <a:cxn ang="0">
                  <a:pos x="56" y="40"/>
                </a:cxn>
                <a:cxn ang="0">
                  <a:pos x="56" y="47"/>
                </a:cxn>
                <a:cxn ang="0">
                  <a:pos x="53" y="52"/>
                </a:cxn>
                <a:cxn ang="0">
                  <a:pos x="50" y="56"/>
                </a:cxn>
                <a:cxn ang="0">
                  <a:pos x="48" y="60"/>
                </a:cxn>
                <a:cxn ang="0">
                  <a:pos x="43" y="62"/>
                </a:cxn>
                <a:cxn ang="0">
                  <a:pos x="38" y="63"/>
                </a:cxn>
                <a:cxn ang="0">
                  <a:pos x="28" y="64"/>
                </a:cxn>
                <a:cxn ang="0">
                  <a:pos x="28" y="64"/>
                </a:cxn>
                <a:cxn ang="0">
                  <a:pos x="17" y="63"/>
                </a:cxn>
                <a:cxn ang="0">
                  <a:pos x="13" y="62"/>
                </a:cxn>
                <a:cxn ang="0">
                  <a:pos x="9" y="60"/>
                </a:cxn>
                <a:cxn ang="0">
                  <a:pos x="5" y="56"/>
                </a:cxn>
                <a:cxn ang="0">
                  <a:pos x="2" y="52"/>
                </a:cxn>
                <a:cxn ang="0">
                  <a:pos x="1" y="47"/>
                </a:cxn>
                <a:cxn ang="0">
                  <a:pos x="0" y="40"/>
                </a:cxn>
                <a:cxn ang="0">
                  <a:pos x="0" y="0"/>
                </a:cxn>
                <a:cxn ang="0">
                  <a:pos x="23" y="0"/>
                </a:cxn>
                <a:cxn ang="0">
                  <a:pos x="23" y="45"/>
                </a:cxn>
                <a:cxn ang="0">
                  <a:pos x="23" y="45"/>
                </a:cxn>
                <a:cxn ang="0">
                  <a:pos x="24" y="49"/>
                </a:cxn>
                <a:cxn ang="0">
                  <a:pos x="26" y="51"/>
                </a:cxn>
                <a:cxn ang="0">
                  <a:pos x="28" y="51"/>
                </a:cxn>
                <a:cxn ang="0">
                  <a:pos x="28" y="51"/>
                </a:cxn>
                <a:cxn ang="0">
                  <a:pos x="30" y="51"/>
                </a:cxn>
                <a:cxn ang="0">
                  <a:pos x="31" y="49"/>
                </a:cxn>
                <a:cxn ang="0">
                  <a:pos x="33" y="45"/>
                </a:cxn>
                <a:cxn ang="0">
                  <a:pos x="33" y="0"/>
                </a:cxn>
                <a:cxn ang="0">
                  <a:pos x="56" y="0"/>
                </a:cxn>
                <a:cxn ang="0">
                  <a:pos x="56" y="40"/>
                </a:cxn>
              </a:cxnLst>
              <a:rect l="0" t="0" r="r" b="b"/>
              <a:pathLst>
                <a:path w="56" h="64">
                  <a:moveTo>
                    <a:pt x="56" y="40"/>
                  </a:moveTo>
                  <a:lnTo>
                    <a:pt x="56" y="40"/>
                  </a:lnTo>
                  <a:lnTo>
                    <a:pt x="56" y="47"/>
                  </a:lnTo>
                  <a:lnTo>
                    <a:pt x="53" y="52"/>
                  </a:lnTo>
                  <a:lnTo>
                    <a:pt x="50" y="56"/>
                  </a:lnTo>
                  <a:lnTo>
                    <a:pt x="48" y="60"/>
                  </a:lnTo>
                  <a:lnTo>
                    <a:pt x="43" y="62"/>
                  </a:lnTo>
                  <a:lnTo>
                    <a:pt x="38" y="63"/>
                  </a:lnTo>
                  <a:lnTo>
                    <a:pt x="28" y="64"/>
                  </a:lnTo>
                  <a:lnTo>
                    <a:pt x="28" y="64"/>
                  </a:lnTo>
                  <a:lnTo>
                    <a:pt x="17" y="63"/>
                  </a:lnTo>
                  <a:lnTo>
                    <a:pt x="13" y="62"/>
                  </a:lnTo>
                  <a:lnTo>
                    <a:pt x="9" y="60"/>
                  </a:lnTo>
                  <a:lnTo>
                    <a:pt x="5" y="56"/>
                  </a:lnTo>
                  <a:lnTo>
                    <a:pt x="2" y="52"/>
                  </a:lnTo>
                  <a:lnTo>
                    <a:pt x="1" y="47"/>
                  </a:lnTo>
                  <a:lnTo>
                    <a:pt x="0" y="40"/>
                  </a:lnTo>
                  <a:lnTo>
                    <a:pt x="0" y="0"/>
                  </a:lnTo>
                  <a:lnTo>
                    <a:pt x="23" y="0"/>
                  </a:lnTo>
                  <a:lnTo>
                    <a:pt x="23" y="45"/>
                  </a:lnTo>
                  <a:lnTo>
                    <a:pt x="23" y="45"/>
                  </a:lnTo>
                  <a:lnTo>
                    <a:pt x="24" y="49"/>
                  </a:lnTo>
                  <a:lnTo>
                    <a:pt x="26" y="51"/>
                  </a:lnTo>
                  <a:lnTo>
                    <a:pt x="28" y="51"/>
                  </a:lnTo>
                  <a:lnTo>
                    <a:pt x="28" y="51"/>
                  </a:lnTo>
                  <a:lnTo>
                    <a:pt x="30" y="51"/>
                  </a:lnTo>
                  <a:lnTo>
                    <a:pt x="31" y="49"/>
                  </a:lnTo>
                  <a:lnTo>
                    <a:pt x="33" y="45"/>
                  </a:lnTo>
                  <a:lnTo>
                    <a:pt x="33" y="0"/>
                  </a:lnTo>
                  <a:lnTo>
                    <a:pt x="56" y="0"/>
                  </a:lnTo>
                  <a:lnTo>
                    <a:pt x="56" y="4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29" name="Freeform 66"/>
            <p:cNvSpPr>
              <a:spLocks/>
            </p:cNvSpPr>
            <p:nvPr/>
          </p:nvSpPr>
          <p:spPr bwMode="auto">
            <a:xfrm>
              <a:off x="3975" y="4106"/>
              <a:ext cx="56" cy="65"/>
            </a:xfrm>
            <a:custGeom>
              <a:avLst/>
              <a:gdLst/>
              <a:ahLst/>
              <a:cxnLst>
                <a:cxn ang="0">
                  <a:pos x="33" y="19"/>
                </a:cxn>
                <a:cxn ang="0">
                  <a:pos x="33" y="13"/>
                </a:cxn>
                <a:cxn ang="0">
                  <a:pos x="27" y="12"/>
                </a:cxn>
                <a:cxn ang="0">
                  <a:pos x="24" y="13"/>
                </a:cxn>
                <a:cxn ang="0">
                  <a:pos x="23" y="16"/>
                </a:cxn>
                <a:cxn ang="0">
                  <a:pos x="29" y="23"/>
                </a:cxn>
                <a:cxn ang="0">
                  <a:pos x="45" y="29"/>
                </a:cxn>
                <a:cxn ang="0">
                  <a:pos x="55" y="37"/>
                </a:cxn>
                <a:cxn ang="0">
                  <a:pos x="56" y="44"/>
                </a:cxn>
                <a:cxn ang="0">
                  <a:pos x="53" y="53"/>
                </a:cxn>
                <a:cxn ang="0">
                  <a:pos x="48" y="60"/>
                </a:cxn>
                <a:cxn ang="0">
                  <a:pos x="39" y="64"/>
                </a:cxn>
                <a:cxn ang="0">
                  <a:pos x="29" y="65"/>
                </a:cxn>
                <a:cxn ang="0">
                  <a:pos x="13" y="63"/>
                </a:cxn>
                <a:cxn ang="0">
                  <a:pos x="5" y="59"/>
                </a:cxn>
                <a:cxn ang="0">
                  <a:pos x="0" y="52"/>
                </a:cxn>
                <a:cxn ang="0">
                  <a:pos x="23" y="45"/>
                </a:cxn>
                <a:cxn ang="0">
                  <a:pos x="23" y="52"/>
                </a:cxn>
                <a:cxn ang="0">
                  <a:pos x="24" y="53"/>
                </a:cxn>
                <a:cxn ang="0">
                  <a:pos x="27" y="53"/>
                </a:cxn>
                <a:cxn ang="0">
                  <a:pos x="31" y="52"/>
                </a:cxn>
                <a:cxn ang="0">
                  <a:pos x="33" y="48"/>
                </a:cxn>
                <a:cxn ang="0">
                  <a:pos x="31" y="44"/>
                </a:cxn>
                <a:cxn ang="0">
                  <a:pos x="16" y="38"/>
                </a:cxn>
                <a:cxn ang="0">
                  <a:pos x="5" y="33"/>
                </a:cxn>
                <a:cxn ang="0">
                  <a:pos x="1" y="20"/>
                </a:cxn>
                <a:cxn ang="0">
                  <a:pos x="1" y="16"/>
                </a:cxn>
                <a:cxn ang="0">
                  <a:pos x="4" y="8"/>
                </a:cxn>
                <a:cxn ang="0">
                  <a:pos x="11" y="3"/>
                </a:cxn>
                <a:cxn ang="0">
                  <a:pos x="27" y="0"/>
                </a:cxn>
                <a:cxn ang="0">
                  <a:pos x="35" y="0"/>
                </a:cxn>
                <a:cxn ang="0">
                  <a:pos x="45" y="3"/>
                </a:cxn>
                <a:cxn ang="0">
                  <a:pos x="52" y="8"/>
                </a:cxn>
                <a:cxn ang="0">
                  <a:pos x="55" y="19"/>
                </a:cxn>
              </a:cxnLst>
              <a:rect l="0" t="0" r="r" b="b"/>
              <a:pathLst>
                <a:path w="56" h="65">
                  <a:moveTo>
                    <a:pt x="33" y="19"/>
                  </a:moveTo>
                  <a:lnTo>
                    <a:pt x="33" y="19"/>
                  </a:lnTo>
                  <a:lnTo>
                    <a:pt x="33" y="13"/>
                  </a:lnTo>
                  <a:lnTo>
                    <a:pt x="33" y="13"/>
                  </a:lnTo>
                  <a:lnTo>
                    <a:pt x="30" y="12"/>
                  </a:lnTo>
                  <a:lnTo>
                    <a:pt x="27" y="12"/>
                  </a:lnTo>
                  <a:lnTo>
                    <a:pt x="27" y="12"/>
                  </a:lnTo>
                  <a:lnTo>
                    <a:pt x="24" y="13"/>
                  </a:lnTo>
                  <a:lnTo>
                    <a:pt x="23" y="16"/>
                  </a:lnTo>
                  <a:lnTo>
                    <a:pt x="23" y="16"/>
                  </a:lnTo>
                  <a:lnTo>
                    <a:pt x="24" y="20"/>
                  </a:lnTo>
                  <a:lnTo>
                    <a:pt x="29" y="23"/>
                  </a:lnTo>
                  <a:lnTo>
                    <a:pt x="39" y="26"/>
                  </a:lnTo>
                  <a:lnTo>
                    <a:pt x="45" y="29"/>
                  </a:lnTo>
                  <a:lnTo>
                    <a:pt x="50" y="31"/>
                  </a:lnTo>
                  <a:lnTo>
                    <a:pt x="55" y="37"/>
                  </a:lnTo>
                  <a:lnTo>
                    <a:pt x="56" y="44"/>
                  </a:lnTo>
                  <a:lnTo>
                    <a:pt x="56" y="44"/>
                  </a:lnTo>
                  <a:lnTo>
                    <a:pt x="55" y="49"/>
                  </a:lnTo>
                  <a:lnTo>
                    <a:pt x="53" y="53"/>
                  </a:lnTo>
                  <a:lnTo>
                    <a:pt x="52" y="57"/>
                  </a:lnTo>
                  <a:lnTo>
                    <a:pt x="48" y="60"/>
                  </a:lnTo>
                  <a:lnTo>
                    <a:pt x="44" y="63"/>
                  </a:lnTo>
                  <a:lnTo>
                    <a:pt x="39" y="64"/>
                  </a:lnTo>
                  <a:lnTo>
                    <a:pt x="29" y="65"/>
                  </a:lnTo>
                  <a:lnTo>
                    <a:pt x="29" y="65"/>
                  </a:lnTo>
                  <a:lnTo>
                    <a:pt x="18" y="64"/>
                  </a:lnTo>
                  <a:lnTo>
                    <a:pt x="13" y="63"/>
                  </a:lnTo>
                  <a:lnTo>
                    <a:pt x="8" y="61"/>
                  </a:lnTo>
                  <a:lnTo>
                    <a:pt x="5" y="59"/>
                  </a:lnTo>
                  <a:lnTo>
                    <a:pt x="1" y="56"/>
                  </a:lnTo>
                  <a:lnTo>
                    <a:pt x="0" y="52"/>
                  </a:lnTo>
                  <a:lnTo>
                    <a:pt x="0" y="45"/>
                  </a:lnTo>
                  <a:lnTo>
                    <a:pt x="23" y="45"/>
                  </a:lnTo>
                  <a:lnTo>
                    <a:pt x="23" y="45"/>
                  </a:lnTo>
                  <a:lnTo>
                    <a:pt x="23" y="52"/>
                  </a:lnTo>
                  <a:lnTo>
                    <a:pt x="23" y="52"/>
                  </a:lnTo>
                  <a:lnTo>
                    <a:pt x="24" y="53"/>
                  </a:lnTo>
                  <a:lnTo>
                    <a:pt x="27" y="53"/>
                  </a:lnTo>
                  <a:lnTo>
                    <a:pt x="27" y="53"/>
                  </a:lnTo>
                  <a:lnTo>
                    <a:pt x="30" y="53"/>
                  </a:lnTo>
                  <a:lnTo>
                    <a:pt x="31" y="52"/>
                  </a:lnTo>
                  <a:lnTo>
                    <a:pt x="33" y="50"/>
                  </a:lnTo>
                  <a:lnTo>
                    <a:pt x="33" y="48"/>
                  </a:lnTo>
                  <a:lnTo>
                    <a:pt x="33" y="48"/>
                  </a:lnTo>
                  <a:lnTo>
                    <a:pt x="31" y="44"/>
                  </a:lnTo>
                  <a:lnTo>
                    <a:pt x="27" y="41"/>
                  </a:lnTo>
                  <a:lnTo>
                    <a:pt x="16" y="38"/>
                  </a:lnTo>
                  <a:lnTo>
                    <a:pt x="11" y="35"/>
                  </a:lnTo>
                  <a:lnTo>
                    <a:pt x="5" y="33"/>
                  </a:lnTo>
                  <a:lnTo>
                    <a:pt x="3" y="29"/>
                  </a:lnTo>
                  <a:lnTo>
                    <a:pt x="1" y="20"/>
                  </a:lnTo>
                  <a:lnTo>
                    <a:pt x="1" y="20"/>
                  </a:lnTo>
                  <a:lnTo>
                    <a:pt x="1" y="16"/>
                  </a:lnTo>
                  <a:lnTo>
                    <a:pt x="3" y="11"/>
                  </a:lnTo>
                  <a:lnTo>
                    <a:pt x="4" y="8"/>
                  </a:lnTo>
                  <a:lnTo>
                    <a:pt x="8" y="5"/>
                  </a:lnTo>
                  <a:lnTo>
                    <a:pt x="11" y="3"/>
                  </a:lnTo>
                  <a:lnTo>
                    <a:pt x="16" y="1"/>
                  </a:lnTo>
                  <a:lnTo>
                    <a:pt x="27" y="0"/>
                  </a:lnTo>
                  <a:lnTo>
                    <a:pt x="27" y="0"/>
                  </a:lnTo>
                  <a:lnTo>
                    <a:pt x="35" y="0"/>
                  </a:lnTo>
                  <a:lnTo>
                    <a:pt x="41" y="1"/>
                  </a:lnTo>
                  <a:lnTo>
                    <a:pt x="45" y="3"/>
                  </a:lnTo>
                  <a:lnTo>
                    <a:pt x="49" y="5"/>
                  </a:lnTo>
                  <a:lnTo>
                    <a:pt x="52" y="8"/>
                  </a:lnTo>
                  <a:lnTo>
                    <a:pt x="53" y="11"/>
                  </a:lnTo>
                  <a:lnTo>
                    <a:pt x="55" y="19"/>
                  </a:lnTo>
                  <a:lnTo>
                    <a:pt x="33" y="19"/>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0" name="Rectangle 67"/>
            <p:cNvSpPr>
              <a:spLocks noChangeArrowheads="1"/>
            </p:cNvSpPr>
            <p:nvPr/>
          </p:nvSpPr>
          <p:spPr bwMode="auto">
            <a:xfrm>
              <a:off x="4046" y="4107"/>
              <a:ext cx="23" cy="62"/>
            </a:xfrm>
            <a:prstGeom prst="rect">
              <a:avLst/>
            </a:prstGeom>
            <a:solidFill>
              <a:srgbClr val="999999"/>
            </a:solidFill>
            <a:ln w="9525">
              <a:noFill/>
              <a:miter lim="800000"/>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1" name="Freeform 68"/>
            <p:cNvSpPr>
              <a:spLocks/>
            </p:cNvSpPr>
            <p:nvPr/>
          </p:nvSpPr>
          <p:spPr bwMode="auto">
            <a:xfrm>
              <a:off x="4087" y="4107"/>
              <a:ext cx="63" cy="62"/>
            </a:xfrm>
            <a:custGeom>
              <a:avLst/>
              <a:gdLst/>
              <a:ahLst/>
              <a:cxnLst>
                <a:cxn ang="0">
                  <a:pos x="0" y="0"/>
                </a:cxn>
                <a:cxn ang="0">
                  <a:pos x="30" y="0"/>
                </a:cxn>
                <a:cxn ang="0">
                  <a:pos x="44" y="38"/>
                </a:cxn>
                <a:cxn ang="0">
                  <a:pos x="44" y="38"/>
                </a:cxn>
                <a:cxn ang="0">
                  <a:pos x="44" y="0"/>
                </a:cxn>
                <a:cxn ang="0">
                  <a:pos x="63" y="0"/>
                </a:cxn>
                <a:cxn ang="0">
                  <a:pos x="63" y="62"/>
                </a:cxn>
                <a:cxn ang="0">
                  <a:pos x="33" y="62"/>
                </a:cxn>
                <a:cxn ang="0">
                  <a:pos x="20" y="26"/>
                </a:cxn>
                <a:cxn ang="0">
                  <a:pos x="20" y="26"/>
                </a:cxn>
                <a:cxn ang="0">
                  <a:pos x="20" y="62"/>
                </a:cxn>
                <a:cxn ang="0">
                  <a:pos x="0" y="62"/>
                </a:cxn>
                <a:cxn ang="0">
                  <a:pos x="0" y="0"/>
                </a:cxn>
              </a:cxnLst>
              <a:rect l="0" t="0" r="r" b="b"/>
              <a:pathLst>
                <a:path w="63" h="62">
                  <a:moveTo>
                    <a:pt x="0" y="0"/>
                  </a:moveTo>
                  <a:lnTo>
                    <a:pt x="30" y="0"/>
                  </a:lnTo>
                  <a:lnTo>
                    <a:pt x="44" y="38"/>
                  </a:lnTo>
                  <a:lnTo>
                    <a:pt x="44" y="38"/>
                  </a:lnTo>
                  <a:lnTo>
                    <a:pt x="44" y="0"/>
                  </a:lnTo>
                  <a:lnTo>
                    <a:pt x="63" y="0"/>
                  </a:lnTo>
                  <a:lnTo>
                    <a:pt x="63" y="62"/>
                  </a:lnTo>
                  <a:lnTo>
                    <a:pt x="33" y="62"/>
                  </a:lnTo>
                  <a:lnTo>
                    <a:pt x="20" y="26"/>
                  </a:lnTo>
                  <a:lnTo>
                    <a:pt x="20" y="26"/>
                  </a:lnTo>
                  <a:lnTo>
                    <a:pt x="20"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2" name="Freeform 69"/>
            <p:cNvSpPr>
              <a:spLocks/>
            </p:cNvSpPr>
            <p:nvPr/>
          </p:nvSpPr>
          <p:spPr bwMode="auto">
            <a:xfrm>
              <a:off x="4168" y="4107"/>
              <a:ext cx="48" cy="62"/>
            </a:xfrm>
            <a:custGeom>
              <a:avLst/>
              <a:gdLst/>
              <a:ahLst/>
              <a:cxnLst>
                <a:cxn ang="0">
                  <a:pos x="0" y="0"/>
                </a:cxn>
                <a:cxn ang="0">
                  <a:pos x="48" y="0"/>
                </a:cxn>
                <a:cxn ang="0">
                  <a:pos x="48" y="15"/>
                </a:cxn>
                <a:cxn ang="0">
                  <a:pos x="23" y="15"/>
                </a:cxn>
                <a:cxn ang="0">
                  <a:pos x="23" y="25"/>
                </a:cxn>
                <a:cxn ang="0">
                  <a:pos x="45" y="25"/>
                </a:cxn>
                <a:cxn ang="0">
                  <a:pos x="45" y="37"/>
                </a:cxn>
                <a:cxn ang="0">
                  <a:pos x="23" y="37"/>
                </a:cxn>
                <a:cxn ang="0">
                  <a:pos x="23" y="48"/>
                </a:cxn>
                <a:cxn ang="0">
                  <a:pos x="48" y="48"/>
                </a:cxn>
                <a:cxn ang="0">
                  <a:pos x="48" y="62"/>
                </a:cxn>
                <a:cxn ang="0">
                  <a:pos x="0" y="62"/>
                </a:cxn>
                <a:cxn ang="0">
                  <a:pos x="0" y="0"/>
                </a:cxn>
              </a:cxnLst>
              <a:rect l="0" t="0" r="r" b="b"/>
              <a:pathLst>
                <a:path w="48" h="62">
                  <a:moveTo>
                    <a:pt x="0" y="0"/>
                  </a:moveTo>
                  <a:lnTo>
                    <a:pt x="48" y="0"/>
                  </a:lnTo>
                  <a:lnTo>
                    <a:pt x="48" y="15"/>
                  </a:lnTo>
                  <a:lnTo>
                    <a:pt x="23" y="15"/>
                  </a:lnTo>
                  <a:lnTo>
                    <a:pt x="23" y="25"/>
                  </a:lnTo>
                  <a:lnTo>
                    <a:pt x="45" y="25"/>
                  </a:lnTo>
                  <a:lnTo>
                    <a:pt x="45" y="37"/>
                  </a:lnTo>
                  <a:lnTo>
                    <a:pt x="23" y="37"/>
                  </a:lnTo>
                  <a:lnTo>
                    <a:pt x="23" y="48"/>
                  </a:lnTo>
                  <a:lnTo>
                    <a:pt x="48" y="48"/>
                  </a:lnTo>
                  <a:lnTo>
                    <a:pt x="48"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3" name="Freeform 70"/>
            <p:cNvSpPr>
              <a:spLocks/>
            </p:cNvSpPr>
            <p:nvPr/>
          </p:nvSpPr>
          <p:spPr bwMode="auto">
            <a:xfrm>
              <a:off x="4228" y="4106"/>
              <a:ext cx="56" cy="65"/>
            </a:xfrm>
            <a:custGeom>
              <a:avLst/>
              <a:gdLst/>
              <a:ahLst/>
              <a:cxnLst>
                <a:cxn ang="0">
                  <a:pos x="33" y="19"/>
                </a:cxn>
                <a:cxn ang="0">
                  <a:pos x="31" y="13"/>
                </a:cxn>
                <a:cxn ang="0">
                  <a:pos x="27" y="12"/>
                </a:cxn>
                <a:cxn ang="0">
                  <a:pos x="24" y="13"/>
                </a:cxn>
                <a:cxn ang="0">
                  <a:pos x="23" y="16"/>
                </a:cxn>
                <a:cxn ang="0">
                  <a:pos x="29" y="23"/>
                </a:cxn>
                <a:cxn ang="0">
                  <a:pos x="45" y="29"/>
                </a:cxn>
                <a:cxn ang="0">
                  <a:pos x="55" y="37"/>
                </a:cxn>
                <a:cxn ang="0">
                  <a:pos x="56" y="44"/>
                </a:cxn>
                <a:cxn ang="0">
                  <a:pos x="53" y="53"/>
                </a:cxn>
                <a:cxn ang="0">
                  <a:pos x="48" y="60"/>
                </a:cxn>
                <a:cxn ang="0">
                  <a:pos x="40" y="64"/>
                </a:cxn>
                <a:cxn ang="0">
                  <a:pos x="29" y="65"/>
                </a:cxn>
                <a:cxn ang="0">
                  <a:pos x="12" y="63"/>
                </a:cxn>
                <a:cxn ang="0">
                  <a:pos x="4" y="59"/>
                </a:cxn>
                <a:cxn ang="0">
                  <a:pos x="0" y="52"/>
                </a:cxn>
                <a:cxn ang="0">
                  <a:pos x="22" y="45"/>
                </a:cxn>
                <a:cxn ang="0">
                  <a:pos x="23" y="52"/>
                </a:cxn>
                <a:cxn ang="0">
                  <a:pos x="24" y="53"/>
                </a:cxn>
                <a:cxn ang="0">
                  <a:pos x="27" y="53"/>
                </a:cxn>
                <a:cxn ang="0">
                  <a:pos x="31" y="52"/>
                </a:cxn>
                <a:cxn ang="0">
                  <a:pos x="33" y="48"/>
                </a:cxn>
                <a:cxn ang="0">
                  <a:pos x="31" y="44"/>
                </a:cxn>
                <a:cxn ang="0">
                  <a:pos x="16" y="38"/>
                </a:cxn>
                <a:cxn ang="0">
                  <a:pos x="5" y="33"/>
                </a:cxn>
                <a:cxn ang="0">
                  <a:pos x="0" y="20"/>
                </a:cxn>
                <a:cxn ang="0">
                  <a:pos x="1" y="16"/>
                </a:cxn>
                <a:cxn ang="0">
                  <a:pos x="4" y="8"/>
                </a:cxn>
                <a:cxn ang="0">
                  <a:pos x="11" y="3"/>
                </a:cxn>
                <a:cxn ang="0">
                  <a:pos x="27" y="0"/>
                </a:cxn>
                <a:cxn ang="0">
                  <a:pos x="34" y="0"/>
                </a:cxn>
                <a:cxn ang="0">
                  <a:pos x="45" y="3"/>
                </a:cxn>
                <a:cxn ang="0">
                  <a:pos x="52" y="8"/>
                </a:cxn>
                <a:cxn ang="0">
                  <a:pos x="55" y="19"/>
                </a:cxn>
              </a:cxnLst>
              <a:rect l="0" t="0" r="r" b="b"/>
              <a:pathLst>
                <a:path w="56" h="65">
                  <a:moveTo>
                    <a:pt x="33" y="19"/>
                  </a:moveTo>
                  <a:lnTo>
                    <a:pt x="33" y="19"/>
                  </a:lnTo>
                  <a:lnTo>
                    <a:pt x="31" y="13"/>
                  </a:lnTo>
                  <a:lnTo>
                    <a:pt x="31" y="13"/>
                  </a:lnTo>
                  <a:lnTo>
                    <a:pt x="30" y="12"/>
                  </a:lnTo>
                  <a:lnTo>
                    <a:pt x="27" y="12"/>
                  </a:lnTo>
                  <a:lnTo>
                    <a:pt x="27" y="12"/>
                  </a:lnTo>
                  <a:lnTo>
                    <a:pt x="24" y="13"/>
                  </a:lnTo>
                  <a:lnTo>
                    <a:pt x="23" y="16"/>
                  </a:lnTo>
                  <a:lnTo>
                    <a:pt x="23" y="16"/>
                  </a:lnTo>
                  <a:lnTo>
                    <a:pt x="24" y="20"/>
                  </a:lnTo>
                  <a:lnTo>
                    <a:pt x="29" y="23"/>
                  </a:lnTo>
                  <a:lnTo>
                    <a:pt x="40" y="26"/>
                  </a:lnTo>
                  <a:lnTo>
                    <a:pt x="45" y="29"/>
                  </a:lnTo>
                  <a:lnTo>
                    <a:pt x="50" y="31"/>
                  </a:lnTo>
                  <a:lnTo>
                    <a:pt x="55" y="37"/>
                  </a:lnTo>
                  <a:lnTo>
                    <a:pt x="56" y="44"/>
                  </a:lnTo>
                  <a:lnTo>
                    <a:pt x="56" y="44"/>
                  </a:lnTo>
                  <a:lnTo>
                    <a:pt x="55" y="49"/>
                  </a:lnTo>
                  <a:lnTo>
                    <a:pt x="53" y="53"/>
                  </a:lnTo>
                  <a:lnTo>
                    <a:pt x="50" y="57"/>
                  </a:lnTo>
                  <a:lnTo>
                    <a:pt x="48" y="60"/>
                  </a:lnTo>
                  <a:lnTo>
                    <a:pt x="44" y="63"/>
                  </a:lnTo>
                  <a:lnTo>
                    <a:pt x="40" y="64"/>
                  </a:lnTo>
                  <a:lnTo>
                    <a:pt x="29" y="65"/>
                  </a:lnTo>
                  <a:lnTo>
                    <a:pt x="29" y="65"/>
                  </a:lnTo>
                  <a:lnTo>
                    <a:pt x="18" y="64"/>
                  </a:lnTo>
                  <a:lnTo>
                    <a:pt x="12" y="63"/>
                  </a:lnTo>
                  <a:lnTo>
                    <a:pt x="8" y="61"/>
                  </a:lnTo>
                  <a:lnTo>
                    <a:pt x="4" y="59"/>
                  </a:lnTo>
                  <a:lnTo>
                    <a:pt x="1" y="56"/>
                  </a:lnTo>
                  <a:lnTo>
                    <a:pt x="0" y="52"/>
                  </a:lnTo>
                  <a:lnTo>
                    <a:pt x="0" y="45"/>
                  </a:lnTo>
                  <a:lnTo>
                    <a:pt x="22" y="45"/>
                  </a:lnTo>
                  <a:lnTo>
                    <a:pt x="22" y="45"/>
                  </a:lnTo>
                  <a:lnTo>
                    <a:pt x="23" y="52"/>
                  </a:lnTo>
                  <a:lnTo>
                    <a:pt x="23" y="52"/>
                  </a:lnTo>
                  <a:lnTo>
                    <a:pt x="24" y="53"/>
                  </a:lnTo>
                  <a:lnTo>
                    <a:pt x="27" y="53"/>
                  </a:lnTo>
                  <a:lnTo>
                    <a:pt x="27" y="53"/>
                  </a:lnTo>
                  <a:lnTo>
                    <a:pt x="30" y="53"/>
                  </a:lnTo>
                  <a:lnTo>
                    <a:pt x="31" y="52"/>
                  </a:lnTo>
                  <a:lnTo>
                    <a:pt x="33" y="50"/>
                  </a:lnTo>
                  <a:lnTo>
                    <a:pt x="33" y="48"/>
                  </a:lnTo>
                  <a:lnTo>
                    <a:pt x="33" y="48"/>
                  </a:lnTo>
                  <a:lnTo>
                    <a:pt x="31" y="44"/>
                  </a:lnTo>
                  <a:lnTo>
                    <a:pt x="27" y="41"/>
                  </a:lnTo>
                  <a:lnTo>
                    <a:pt x="16" y="38"/>
                  </a:lnTo>
                  <a:lnTo>
                    <a:pt x="11" y="35"/>
                  </a:lnTo>
                  <a:lnTo>
                    <a:pt x="5" y="33"/>
                  </a:lnTo>
                  <a:lnTo>
                    <a:pt x="1" y="29"/>
                  </a:lnTo>
                  <a:lnTo>
                    <a:pt x="0" y="20"/>
                  </a:lnTo>
                  <a:lnTo>
                    <a:pt x="0" y="20"/>
                  </a:lnTo>
                  <a:lnTo>
                    <a:pt x="1" y="16"/>
                  </a:lnTo>
                  <a:lnTo>
                    <a:pt x="3" y="11"/>
                  </a:lnTo>
                  <a:lnTo>
                    <a:pt x="4" y="8"/>
                  </a:lnTo>
                  <a:lnTo>
                    <a:pt x="7" y="5"/>
                  </a:lnTo>
                  <a:lnTo>
                    <a:pt x="11" y="3"/>
                  </a:lnTo>
                  <a:lnTo>
                    <a:pt x="15" y="1"/>
                  </a:lnTo>
                  <a:lnTo>
                    <a:pt x="27" y="0"/>
                  </a:lnTo>
                  <a:lnTo>
                    <a:pt x="27" y="0"/>
                  </a:lnTo>
                  <a:lnTo>
                    <a:pt x="34" y="0"/>
                  </a:lnTo>
                  <a:lnTo>
                    <a:pt x="41" y="1"/>
                  </a:lnTo>
                  <a:lnTo>
                    <a:pt x="45" y="3"/>
                  </a:lnTo>
                  <a:lnTo>
                    <a:pt x="49" y="5"/>
                  </a:lnTo>
                  <a:lnTo>
                    <a:pt x="52" y="8"/>
                  </a:lnTo>
                  <a:lnTo>
                    <a:pt x="53" y="11"/>
                  </a:lnTo>
                  <a:lnTo>
                    <a:pt x="55" y="19"/>
                  </a:lnTo>
                  <a:lnTo>
                    <a:pt x="33" y="19"/>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4" name="Freeform 71"/>
            <p:cNvSpPr>
              <a:spLocks/>
            </p:cNvSpPr>
            <p:nvPr/>
          </p:nvSpPr>
          <p:spPr bwMode="auto">
            <a:xfrm>
              <a:off x="4295" y="4106"/>
              <a:ext cx="56" cy="65"/>
            </a:xfrm>
            <a:custGeom>
              <a:avLst/>
              <a:gdLst/>
              <a:ahLst/>
              <a:cxnLst>
                <a:cxn ang="0">
                  <a:pos x="33" y="19"/>
                </a:cxn>
                <a:cxn ang="0">
                  <a:pos x="33" y="13"/>
                </a:cxn>
                <a:cxn ang="0">
                  <a:pos x="27" y="12"/>
                </a:cxn>
                <a:cxn ang="0">
                  <a:pos x="24" y="13"/>
                </a:cxn>
                <a:cxn ang="0">
                  <a:pos x="23" y="16"/>
                </a:cxn>
                <a:cxn ang="0">
                  <a:pos x="29" y="23"/>
                </a:cxn>
                <a:cxn ang="0">
                  <a:pos x="46" y="29"/>
                </a:cxn>
                <a:cxn ang="0">
                  <a:pos x="55" y="37"/>
                </a:cxn>
                <a:cxn ang="0">
                  <a:pos x="56" y="44"/>
                </a:cxn>
                <a:cxn ang="0">
                  <a:pos x="55" y="53"/>
                </a:cxn>
                <a:cxn ang="0">
                  <a:pos x="48" y="60"/>
                </a:cxn>
                <a:cxn ang="0">
                  <a:pos x="40" y="64"/>
                </a:cxn>
                <a:cxn ang="0">
                  <a:pos x="30" y="65"/>
                </a:cxn>
                <a:cxn ang="0">
                  <a:pos x="14" y="63"/>
                </a:cxn>
                <a:cxn ang="0">
                  <a:pos x="5" y="59"/>
                </a:cxn>
                <a:cxn ang="0">
                  <a:pos x="0" y="52"/>
                </a:cxn>
                <a:cxn ang="0">
                  <a:pos x="23" y="45"/>
                </a:cxn>
                <a:cxn ang="0">
                  <a:pos x="24" y="52"/>
                </a:cxn>
                <a:cxn ang="0">
                  <a:pos x="26" y="53"/>
                </a:cxn>
                <a:cxn ang="0">
                  <a:pos x="27" y="53"/>
                </a:cxn>
                <a:cxn ang="0">
                  <a:pos x="31" y="52"/>
                </a:cxn>
                <a:cxn ang="0">
                  <a:pos x="33" y="48"/>
                </a:cxn>
                <a:cxn ang="0">
                  <a:pos x="31" y="44"/>
                </a:cxn>
                <a:cxn ang="0">
                  <a:pos x="16" y="38"/>
                </a:cxn>
                <a:cxn ang="0">
                  <a:pos x="5" y="33"/>
                </a:cxn>
                <a:cxn ang="0">
                  <a:pos x="1" y="20"/>
                </a:cxn>
                <a:cxn ang="0">
                  <a:pos x="1" y="16"/>
                </a:cxn>
                <a:cxn ang="0">
                  <a:pos x="5" y="8"/>
                </a:cxn>
                <a:cxn ang="0">
                  <a:pos x="12" y="3"/>
                </a:cxn>
                <a:cxn ang="0">
                  <a:pos x="27" y="0"/>
                </a:cxn>
                <a:cxn ang="0">
                  <a:pos x="35" y="0"/>
                </a:cxn>
                <a:cxn ang="0">
                  <a:pos x="46" y="3"/>
                </a:cxn>
                <a:cxn ang="0">
                  <a:pos x="52" y="8"/>
                </a:cxn>
                <a:cxn ang="0">
                  <a:pos x="55" y="19"/>
                </a:cxn>
              </a:cxnLst>
              <a:rect l="0" t="0" r="r" b="b"/>
              <a:pathLst>
                <a:path w="56" h="65">
                  <a:moveTo>
                    <a:pt x="33" y="19"/>
                  </a:moveTo>
                  <a:lnTo>
                    <a:pt x="33" y="19"/>
                  </a:lnTo>
                  <a:lnTo>
                    <a:pt x="33" y="13"/>
                  </a:lnTo>
                  <a:lnTo>
                    <a:pt x="33" y="13"/>
                  </a:lnTo>
                  <a:lnTo>
                    <a:pt x="31" y="12"/>
                  </a:lnTo>
                  <a:lnTo>
                    <a:pt x="27" y="12"/>
                  </a:lnTo>
                  <a:lnTo>
                    <a:pt x="27" y="12"/>
                  </a:lnTo>
                  <a:lnTo>
                    <a:pt x="24" y="13"/>
                  </a:lnTo>
                  <a:lnTo>
                    <a:pt x="23" y="16"/>
                  </a:lnTo>
                  <a:lnTo>
                    <a:pt x="23" y="16"/>
                  </a:lnTo>
                  <a:lnTo>
                    <a:pt x="24" y="20"/>
                  </a:lnTo>
                  <a:lnTo>
                    <a:pt x="29" y="23"/>
                  </a:lnTo>
                  <a:lnTo>
                    <a:pt x="40" y="26"/>
                  </a:lnTo>
                  <a:lnTo>
                    <a:pt x="46" y="29"/>
                  </a:lnTo>
                  <a:lnTo>
                    <a:pt x="50" y="31"/>
                  </a:lnTo>
                  <a:lnTo>
                    <a:pt x="55" y="37"/>
                  </a:lnTo>
                  <a:lnTo>
                    <a:pt x="56" y="44"/>
                  </a:lnTo>
                  <a:lnTo>
                    <a:pt x="56" y="44"/>
                  </a:lnTo>
                  <a:lnTo>
                    <a:pt x="56" y="49"/>
                  </a:lnTo>
                  <a:lnTo>
                    <a:pt x="55" y="53"/>
                  </a:lnTo>
                  <a:lnTo>
                    <a:pt x="52" y="57"/>
                  </a:lnTo>
                  <a:lnTo>
                    <a:pt x="48" y="60"/>
                  </a:lnTo>
                  <a:lnTo>
                    <a:pt x="44" y="63"/>
                  </a:lnTo>
                  <a:lnTo>
                    <a:pt x="40" y="64"/>
                  </a:lnTo>
                  <a:lnTo>
                    <a:pt x="30" y="65"/>
                  </a:lnTo>
                  <a:lnTo>
                    <a:pt x="30" y="65"/>
                  </a:lnTo>
                  <a:lnTo>
                    <a:pt x="19" y="64"/>
                  </a:lnTo>
                  <a:lnTo>
                    <a:pt x="14" y="63"/>
                  </a:lnTo>
                  <a:lnTo>
                    <a:pt x="9" y="61"/>
                  </a:lnTo>
                  <a:lnTo>
                    <a:pt x="5" y="59"/>
                  </a:lnTo>
                  <a:lnTo>
                    <a:pt x="3" y="56"/>
                  </a:lnTo>
                  <a:lnTo>
                    <a:pt x="0" y="52"/>
                  </a:lnTo>
                  <a:lnTo>
                    <a:pt x="0" y="45"/>
                  </a:lnTo>
                  <a:lnTo>
                    <a:pt x="23" y="45"/>
                  </a:lnTo>
                  <a:lnTo>
                    <a:pt x="23" y="45"/>
                  </a:lnTo>
                  <a:lnTo>
                    <a:pt x="24" y="52"/>
                  </a:lnTo>
                  <a:lnTo>
                    <a:pt x="24" y="52"/>
                  </a:lnTo>
                  <a:lnTo>
                    <a:pt x="26" y="53"/>
                  </a:lnTo>
                  <a:lnTo>
                    <a:pt x="27" y="53"/>
                  </a:lnTo>
                  <a:lnTo>
                    <a:pt x="27" y="53"/>
                  </a:lnTo>
                  <a:lnTo>
                    <a:pt x="30" y="53"/>
                  </a:lnTo>
                  <a:lnTo>
                    <a:pt x="31" y="52"/>
                  </a:lnTo>
                  <a:lnTo>
                    <a:pt x="33" y="50"/>
                  </a:lnTo>
                  <a:lnTo>
                    <a:pt x="33" y="48"/>
                  </a:lnTo>
                  <a:lnTo>
                    <a:pt x="33" y="48"/>
                  </a:lnTo>
                  <a:lnTo>
                    <a:pt x="31" y="44"/>
                  </a:lnTo>
                  <a:lnTo>
                    <a:pt x="29" y="41"/>
                  </a:lnTo>
                  <a:lnTo>
                    <a:pt x="16" y="38"/>
                  </a:lnTo>
                  <a:lnTo>
                    <a:pt x="11" y="35"/>
                  </a:lnTo>
                  <a:lnTo>
                    <a:pt x="5" y="33"/>
                  </a:lnTo>
                  <a:lnTo>
                    <a:pt x="3" y="29"/>
                  </a:lnTo>
                  <a:lnTo>
                    <a:pt x="1" y="20"/>
                  </a:lnTo>
                  <a:lnTo>
                    <a:pt x="1" y="20"/>
                  </a:lnTo>
                  <a:lnTo>
                    <a:pt x="1" y="16"/>
                  </a:lnTo>
                  <a:lnTo>
                    <a:pt x="3" y="11"/>
                  </a:lnTo>
                  <a:lnTo>
                    <a:pt x="5" y="8"/>
                  </a:lnTo>
                  <a:lnTo>
                    <a:pt x="8" y="5"/>
                  </a:lnTo>
                  <a:lnTo>
                    <a:pt x="12" y="3"/>
                  </a:lnTo>
                  <a:lnTo>
                    <a:pt x="16" y="1"/>
                  </a:lnTo>
                  <a:lnTo>
                    <a:pt x="27" y="0"/>
                  </a:lnTo>
                  <a:lnTo>
                    <a:pt x="27" y="0"/>
                  </a:lnTo>
                  <a:lnTo>
                    <a:pt x="35" y="0"/>
                  </a:lnTo>
                  <a:lnTo>
                    <a:pt x="41" y="1"/>
                  </a:lnTo>
                  <a:lnTo>
                    <a:pt x="46" y="3"/>
                  </a:lnTo>
                  <a:lnTo>
                    <a:pt x="49" y="5"/>
                  </a:lnTo>
                  <a:lnTo>
                    <a:pt x="52" y="8"/>
                  </a:lnTo>
                  <a:lnTo>
                    <a:pt x="53" y="11"/>
                  </a:lnTo>
                  <a:lnTo>
                    <a:pt x="55" y="19"/>
                  </a:lnTo>
                  <a:lnTo>
                    <a:pt x="33" y="19"/>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5" name="Freeform 72"/>
            <p:cNvSpPr>
              <a:spLocks/>
            </p:cNvSpPr>
            <p:nvPr/>
          </p:nvSpPr>
          <p:spPr bwMode="auto">
            <a:xfrm>
              <a:off x="4366" y="4107"/>
              <a:ext cx="48" cy="62"/>
            </a:xfrm>
            <a:custGeom>
              <a:avLst/>
              <a:gdLst/>
              <a:ahLst/>
              <a:cxnLst>
                <a:cxn ang="0">
                  <a:pos x="0" y="0"/>
                </a:cxn>
                <a:cxn ang="0">
                  <a:pos x="48" y="0"/>
                </a:cxn>
                <a:cxn ang="0">
                  <a:pos x="48" y="15"/>
                </a:cxn>
                <a:cxn ang="0">
                  <a:pos x="23" y="15"/>
                </a:cxn>
                <a:cxn ang="0">
                  <a:pos x="23" y="25"/>
                </a:cxn>
                <a:cxn ang="0">
                  <a:pos x="45" y="25"/>
                </a:cxn>
                <a:cxn ang="0">
                  <a:pos x="45" y="37"/>
                </a:cxn>
                <a:cxn ang="0">
                  <a:pos x="23" y="37"/>
                </a:cxn>
                <a:cxn ang="0">
                  <a:pos x="23" y="48"/>
                </a:cxn>
                <a:cxn ang="0">
                  <a:pos x="48" y="48"/>
                </a:cxn>
                <a:cxn ang="0">
                  <a:pos x="48" y="62"/>
                </a:cxn>
                <a:cxn ang="0">
                  <a:pos x="0" y="62"/>
                </a:cxn>
                <a:cxn ang="0">
                  <a:pos x="0" y="0"/>
                </a:cxn>
              </a:cxnLst>
              <a:rect l="0" t="0" r="r" b="b"/>
              <a:pathLst>
                <a:path w="48" h="62">
                  <a:moveTo>
                    <a:pt x="0" y="0"/>
                  </a:moveTo>
                  <a:lnTo>
                    <a:pt x="48" y="0"/>
                  </a:lnTo>
                  <a:lnTo>
                    <a:pt x="48" y="15"/>
                  </a:lnTo>
                  <a:lnTo>
                    <a:pt x="23" y="15"/>
                  </a:lnTo>
                  <a:lnTo>
                    <a:pt x="23" y="25"/>
                  </a:lnTo>
                  <a:lnTo>
                    <a:pt x="45" y="25"/>
                  </a:lnTo>
                  <a:lnTo>
                    <a:pt x="45" y="37"/>
                  </a:lnTo>
                  <a:lnTo>
                    <a:pt x="23" y="37"/>
                  </a:lnTo>
                  <a:lnTo>
                    <a:pt x="23" y="48"/>
                  </a:lnTo>
                  <a:lnTo>
                    <a:pt x="48" y="48"/>
                  </a:lnTo>
                  <a:lnTo>
                    <a:pt x="48"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6" name="Freeform 73"/>
            <p:cNvSpPr>
              <a:spLocks/>
            </p:cNvSpPr>
            <p:nvPr/>
          </p:nvSpPr>
          <p:spPr bwMode="auto">
            <a:xfrm>
              <a:off x="4426" y="4106"/>
              <a:ext cx="55" cy="65"/>
            </a:xfrm>
            <a:custGeom>
              <a:avLst/>
              <a:gdLst/>
              <a:ahLst/>
              <a:cxnLst>
                <a:cxn ang="0">
                  <a:pos x="33" y="19"/>
                </a:cxn>
                <a:cxn ang="0">
                  <a:pos x="32" y="13"/>
                </a:cxn>
                <a:cxn ang="0">
                  <a:pos x="28" y="12"/>
                </a:cxn>
                <a:cxn ang="0">
                  <a:pos x="25" y="13"/>
                </a:cxn>
                <a:cxn ang="0">
                  <a:pos x="23" y="16"/>
                </a:cxn>
                <a:cxn ang="0">
                  <a:pos x="28" y="23"/>
                </a:cxn>
                <a:cxn ang="0">
                  <a:pos x="45" y="29"/>
                </a:cxn>
                <a:cxn ang="0">
                  <a:pos x="54" y="37"/>
                </a:cxn>
                <a:cxn ang="0">
                  <a:pos x="55" y="44"/>
                </a:cxn>
                <a:cxn ang="0">
                  <a:pos x="54" y="53"/>
                </a:cxn>
                <a:cxn ang="0">
                  <a:pos x="48" y="60"/>
                </a:cxn>
                <a:cxn ang="0">
                  <a:pos x="38" y="64"/>
                </a:cxn>
                <a:cxn ang="0">
                  <a:pos x="29" y="65"/>
                </a:cxn>
                <a:cxn ang="0">
                  <a:pos x="12" y="63"/>
                </a:cxn>
                <a:cxn ang="0">
                  <a:pos x="4" y="59"/>
                </a:cxn>
                <a:cxn ang="0">
                  <a:pos x="0" y="52"/>
                </a:cxn>
                <a:cxn ang="0">
                  <a:pos x="22" y="45"/>
                </a:cxn>
                <a:cxn ang="0">
                  <a:pos x="23" y="52"/>
                </a:cxn>
                <a:cxn ang="0">
                  <a:pos x="25" y="53"/>
                </a:cxn>
                <a:cxn ang="0">
                  <a:pos x="28" y="53"/>
                </a:cxn>
                <a:cxn ang="0">
                  <a:pos x="30" y="52"/>
                </a:cxn>
                <a:cxn ang="0">
                  <a:pos x="33" y="48"/>
                </a:cxn>
                <a:cxn ang="0">
                  <a:pos x="32" y="44"/>
                </a:cxn>
                <a:cxn ang="0">
                  <a:pos x="17" y="38"/>
                </a:cxn>
                <a:cxn ang="0">
                  <a:pos x="6" y="33"/>
                </a:cxn>
                <a:cxn ang="0">
                  <a:pos x="0" y="20"/>
                </a:cxn>
                <a:cxn ang="0">
                  <a:pos x="0" y="16"/>
                </a:cxn>
                <a:cxn ang="0">
                  <a:pos x="4" y="8"/>
                </a:cxn>
                <a:cxn ang="0">
                  <a:pos x="11" y="3"/>
                </a:cxn>
                <a:cxn ang="0">
                  <a:pos x="28" y="0"/>
                </a:cxn>
                <a:cxn ang="0">
                  <a:pos x="34" y="0"/>
                </a:cxn>
                <a:cxn ang="0">
                  <a:pos x="45" y="3"/>
                </a:cxn>
                <a:cxn ang="0">
                  <a:pos x="51" y="8"/>
                </a:cxn>
                <a:cxn ang="0">
                  <a:pos x="54" y="19"/>
                </a:cxn>
              </a:cxnLst>
              <a:rect l="0" t="0" r="r" b="b"/>
              <a:pathLst>
                <a:path w="55" h="65">
                  <a:moveTo>
                    <a:pt x="33" y="19"/>
                  </a:moveTo>
                  <a:lnTo>
                    <a:pt x="33" y="19"/>
                  </a:lnTo>
                  <a:lnTo>
                    <a:pt x="32" y="13"/>
                  </a:lnTo>
                  <a:lnTo>
                    <a:pt x="32" y="13"/>
                  </a:lnTo>
                  <a:lnTo>
                    <a:pt x="30" y="12"/>
                  </a:lnTo>
                  <a:lnTo>
                    <a:pt x="28" y="12"/>
                  </a:lnTo>
                  <a:lnTo>
                    <a:pt x="28" y="12"/>
                  </a:lnTo>
                  <a:lnTo>
                    <a:pt x="25" y="13"/>
                  </a:lnTo>
                  <a:lnTo>
                    <a:pt x="23" y="16"/>
                  </a:lnTo>
                  <a:lnTo>
                    <a:pt x="23" y="16"/>
                  </a:lnTo>
                  <a:lnTo>
                    <a:pt x="25" y="20"/>
                  </a:lnTo>
                  <a:lnTo>
                    <a:pt x="28" y="23"/>
                  </a:lnTo>
                  <a:lnTo>
                    <a:pt x="40" y="26"/>
                  </a:lnTo>
                  <a:lnTo>
                    <a:pt x="45" y="29"/>
                  </a:lnTo>
                  <a:lnTo>
                    <a:pt x="51" y="31"/>
                  </a:lnTo>
                  <a:lnTo>
                    <a:pt x="54" y="37"/>
                  </a:lnTo>
                  <a:lnTo>
                    <a:pt x="55" y="44"/>
                  </a:lnTo>
                  <a:lnTo>
                    <a:pt x="55" y="44"/>
                  </a:lnTo>
                  <a:lnTo>
                    <a:pt x="55" y="49"/>
                  </a:lnTo>
                  <a:lnTo>
                    <a:pt x="54" y="53"/>
                  </a:lnTo>
                  <a:lnTo>
                    <a:pt x="51" y="57"/>
                  </a:lnTo>
                  <a:lnTo>
                    <a:pt x="48" y="60"/>
                  </a:lnTo>
                  <a:lnTo>
                    <a:pt x="44" y="63"/>
                  </a:lnTo>
                  <a:lnTo>
                    <a:pt x="38" y="64"/>
                  </a:lnTo>
                  <a:lnTo>
                    <a:pt x="29" y="65"/>
                  </a:lnTo>
                  <a:lnTo>
                    <a:pt x="29" y="65"/>
                  </a:lnTo>
                  <a:lnTo>
                    <a:pt x="18" y="64"/>
                  </a:lnTo>
                  <a:lnTo>
                    <a:pt x="12" y="63"/>
                  </a:lnTo>
                  <a:lnTo>
                    <a:pt x="8" y="61"/>
                  </a:lnTo>
                  <a:lnTo>
                    <a:pt x="4" y="59"/>
                  </a:lnTo>
                  <a:lnTo>
                    <a:pt x="2" y="56"/>
                  </a:lnTo>
                  <a:lnTo>
                    <a:pt x="0" y="52"/>
                  </a:lnTo>
                  <a:lnTo>
                    <a:pt x="0" y="45"/>
                  </a:lnTo>
                  <a:lnTo>
                    <a:pt x="22" y="45"/>
                  </a:lnTo>
                  <a:lnTo>
                    <a:pt x="22" y="45"/>
                  </a:lnTo>
                  <a:lnTo>
                    <a:pt x="23" y="52"/>
                  </a:lnTo>
                  <a:lnTo>
                    <a:pt x="23" y="52"/>
                  </a:lnTo>
                  <a:lnTo>
                    <a:pt x="25" y="53"/>
                  </a:lnTo>
                  <a:lnTo>
                    <a:pt x="28" y="53"/>
                  </a:lnTo>
                  <a:lnTo>
                    <a:pt x="28" y="53"/>
                  </a:lnTo>
                  <a:lnTo>
                    <a:pt x="29" y="53"/>
                  </a:lnTo>
                  <a:lnTo>
                    <a:pt x="30" y="52"/>
                  </a:lnTo>
                  <a:lnTo>
                    <a:pt x="32" y="50"/>
                  </a:lnTo>
                  <a:lnTo>
                    <a:pt x="33" y="48"/>
                  </a:lnTo>
                  <a:lnTo>
                    <a:pt x="33" y="48"/>
                  </a:lnTo>
                  <a:lnTo>
                    <a:pt x="32" y="44"/>
                  </a:lnTo>
                  <a:lnTo>
                    <a:pt x="28" y="41"/>
                  </a:lnTo>
                  <a:lnTo>
                    <a:pt x="17" y="38"/>
                  </a:lnTo>
                  <a:lnTo>
                    <a:pt x="11" y="35"/>
                  </a:lnTo>
                  <a:lnTo>
                    <a:pt x="6" y="33"/>
                  </a:lnTo>
                  <a:lnTo>
                    <a:pt x="2" y="29"/>
                  </a:lnTo>
                  <a:lnTo>
                    <a:pt x="0" y="20"/>
                  </a:lnTo>
                  <a:lnTo>
                    <a:pt x="0" y="20"/>
                  </a:lnTo>
                  <a:lnTo>
                    <a:pt x="0" y="16"/>
                  </a:lnTo>
                  <a:lnTo>
                    <a:pt x="2" y="11"/>
                  </a:lnTo>
                  <a:lnTo>
                    <a:pt x="4" y="8"/>
                  </a:lnTo>
                  <a:lnTo>
                    <a:pt x="7" y="5"/>
                  </a:lnTo>
                  <a:lnTo>
                    <a:pt x="11" y="3"/>
                  </a:lnTo>
                  <a:lnTo>
                    <a:pt x="15" y="1"/>
                  </a:lnTo>
                  <a:lnTo>
                    <a:pt x="28" y="0"/>
                  </a:lnTo>
                  <a:lnTo>
                    <a:pt x="28" y="0"/>
                  </a:lnTo>
                  <a:lnTo>
                    <a:pt x="34" y="0"/>
                  </a:lnTo>
                  <a:lnTo>
                    <a:pt x="41" y="1"/>
                  </a:lnTo>
                  <a:lnTo>
                    <a:pt x="45" y="3"/>
                  </a:lnTo>
                  <a:lnTo>
                    <a:pt x="49" y="5"/>
                  </a:lnTo>
                  <a:lnTo>
                    <a:pt x="51" y="8"/>
                  </a:lnTo>
                  <a:lnTo>
                    <a:pt x="54" y="11"/>
                  </a:lnTo>
                  <a:lnTo>
                    <a:pt x="54" y="19"/>
                  </a:lnTo>
                  <a:lnTo>
                    <a:pt x="33" y="19"/>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7" name="Freeform 74"/>
            <p:cNvSpPr>
              <a:spLocks noEditPoints="1"/>
            </p:cNvSpPr>
            <p:nvPr/>
          </p:nvSpPr>
          <p:spPr bwMode="auto">
            <a:xfrm>
              <a:off x="4540" y="4107"/>
              <a:ext cx="59" cy="62"/>
            </a:xfrm>
            <a:custGeom>
              <a:avLst/>
              <a:gdLst/>
              <a:ahLst/>
              <a:cxnLst>
                <a:cxn ang="0">
                  <a:pos x="23" y="12"/>
                </a:cxn>
                <a:cxn ang="0">
                  <a:pos x="27" y="12"/>
                </a:cxn>
                <a:cxn ang="0">
                  <a:pos x="27" y="12"/>
                </a:cxn>
                <a:cxn ang="0">
                  <a:pos x="30" y="12"/>
                </a:cxn>
                <a:cxn ang="0">
                  <a:pos x="31" y="14"/>
                </a:cxn>
                <a:cxn ang="0">
                  <a:pos x="33" y="15"/>
                </a:cxn>
                <a:cxn ang="0">
                  <a:pos x="33" y="18"/>
                </a:cxn>
                <a:cxn ang="0">
                  <a:pos x="33" y="18"/>
                </a:cxn>
                <a:cxn ang="0">
                  <a:pos x="33" y="21"/>
                </a:cxn>
                <a:cxn ang="0">
                  <a:pos x="31" y="23"/>
                </a:cxn>
                <a:cxn ang="0">
                  <a:pos x="30" y="25"/>
                </a:cxn>
                <a:cxn ang="0">
                  <a:pos x="27" y="25"/>
                </a:cxn>
                <a:cxn ang="0">
                  <a:pos x="23" y="25"/>
                </a:cxn>
                <a:cxn ang="0">
                  <a:pos x="23" y="12"/>
                </a:cxn>
                <a:cxn ang="0">
                  <a:pos x="0" y="62"/>
                </a:cxn>
                <a:cxn ang="0">
                  <a:pos x="23" y="62"/>
                </a:cxn>
                <a:cxn ang="0">
                  <a:pos x="23" y="37"/>
                </a:cxn>
                <a:cxn ang="0">
                  <a:pos x="27" y="37"/>
                </a:cxn>
                <a:cxn ang="0">
                  <a:pos x="27" y="37"/>
                </a:cxn>
                <a:cxn ang="0">
                  <a:pos x="30" y="37"/>
                </a:cxn>
                <a:cxn ang="0">
                  <a:pos x="31" y="38"/>
                </a:cxn>
                <a:cxn ang="0">
                  <a:pos x="33" y="41"/>
                </a:cxn>
                <a:cxn ang="0">
                  <a:pos x="33" y="44"/>
                </a:cxn>
                <a:cxn ang="0">
                  <a:pos x="33" y="58"/>
                </a:cxn>
                <a:cxn ang="0">
                  <a:pos x="33" y="58"/>
                </a:cxn>
                <a:cxn ang="0">
                  <a:pos x="34" y="60"/>
                </a:cxn>
                <a:cxn ang="0">
                  <a:pos x="37" y="62"/>
                </a:cxn>
                <a:cxn ang="0">
                  <a:pos x="59" y="62"/>
                </a:cxn>
                <a:cxn ang="0">
                  <a:pos x="59" y="62"/>
                </a:cxn>
                <a:cxn ang="0">
                  <a:pos x="59" y="62"/>
                </a:cxn>
                <a:cxn ang="0">
                  <a:pos x="57" y="60"/>
                </a:cxn>
                <a:cxn ang="0">
                  <a:pos x="56" y="56"/>
                </a:cxn>
                <a:cxn ang="0">
                  <a:pos x="56" y="43"/>
                </a:cxn>
                <a:cxn ang="0">
                  <a:pos x="56" y="43"/>
                </a:cxn>
                <a:cxn ang="0">
                  <a:pos x="54" y="37"/>
                </a:cxn>
                <a:cxn ang="0">
                  <a:pos x="52" y="34"/>
                </a:cxn>
                <a:cxn ang="0">
                  <a:pos x="48" y="32"/>
                </a:cxn>
                <a:cxn ang="0">
                  <a:pos x="43" y="32"/>
                </a:cxn>
                <a:cxn ang="0">
                  <a:pos x="43" y="32"/>
                </a:cxn>
                <a:cxn ang="0">
                  <a:pos x="43" y="32"/>
                </a:cxn>
                <a:cxn ang="0">
                  <a:pos x="49" y="30"/>
                </a:cxn>
                <a:cxn ang="0">
                  <a:pos x="53" y="28"/>
                </a:cxn>
                <a:cxn ang="0">
                  <a:pos x="56" y="23"/>
                </a:cxn>
                <a:cxn ang="0">
                  <a:pos x="56" y="18"/>
                </a:cxn>
                <a:cxn ang="0">
                  <a:pos x="56" y="18"/>
                </a:cxn>
                <a:cxn ang="0">
                  <a:pos x="54" y="10"/>
                </a:cxn>
                <a:cxn ang="0">
                  <a:pos x="53" y="7"/>
                </a:cxn>
                <a:cxn ang="0">
                  <a:pos x="52" y="4"/>
                </a:cxn>
                <a:cxn ang="0">
                  <a:pos x="45" y="2"/>
                </a:cxn>
                <a:cxn ang="0">
                  <a:pos x="37" y="0"/>
                </a:cxn>
                <a:cxn ang="0">
                  <a:pos x="0" y="0"/>
                </a:cxn>
                <a:cxn ang="0">
                  <a:pos x="0" y="62"/>
                </a:cxn>
              </a:cxnLst>
              <a:rect l="0" t="0" r="r" b="b"/>
              <a:pathLst>
                <a:path w="59" h="62">
                  <a:moveTo>
                    <a:pt x="23" y="12"/>
                  </a:moveTo>
                  <a:lnTo>
                    <a:pt x="27" y="12"/>
                  </a:lnTo>
                  <a:lnTo>
                    <a:pt x="27" y="12"/>
                  </a:lnTo>
                  <a:lnTo>
                    <a:pt x="30" y="12"/>
                  </a:lnTo>
                  <a:lnTo>
                    <a:pt x="31" y="14"/>
                  </a:lnTo>
                  <a:lnTo>
                    <a:pt x="33" y="15"/>
                  </a:lnTo>
                  <a:lnTo>
                    <a:pt x="33" y="18"/>
                  </a:lnTo>
                  <a:lnTo>
                    <a:pt x="33" y="18"/>
                  </a:lnTo>
                  <a:lnTo>
                    <a:pt x="33" y="21"/>
                  </a:lnTo>
                  <a:lnTo>
                    <a:pt x="31" y="23"/>
                  </a:lnTo>
                  <a:lnTo>
                    <a:pt x="30" y="25"/>
                  </a:lnTo>
                  <a:lnTo>
                    <a:pt x="27" y="25"/>
                  </a:lnTo>
                  <a:lnTo>
                    <a:pt x="23" y="25"/>
                  </a:lnTo>
                  <a:lnTo>
                    <a:pt x="23" y="12"/>
                  </a:lnTo>
                  <a:close/>
                  <a:moveTo>
                    <a:pt x="0" y="62"/>
                  </a:moveTo>
                  <a:lnTo>
                    <a:pt x="23" y="62"/>
                  </a:lnTo>
                  <a:lnTo>
                    <a:pt x="23" y="37"/>
                  </a:lnTo>
                  <a:lnTo>
                    <a:pt x="27" y="37"/>
                  </a:lnTo>
                  <a:lnTo>
                    <a:pt x="27" y="37"/>
                  </a:lnTo>
                  <a:lnTo>
                    <a:pt x="30" y="37"/>
                  </a:lnTo>
                  <a:lnTo>
                    <a:pt x="31" y="38"/>
                  </a:lnTo>
                  <a:lnTo>
                    <a:pt x="33" y="41"/>
                  </a:lnTo>
                  <a:lnTo>
                    <a:pt x="33" y="44"/>
                  </a:lnTo>
                  <a:lnTo>
                    <a:pt x="33" y="58"/>
                  </a:lnTo>
                  <a:lnTo>
                    <a:pt x="33" y="58"/>
                  </a:lnTo>
                  <a:lnTo>
                    <a:pt x="34" y="60"/>
                  </a:lnTo>
                  <a:lnTo>
                    <a:pt x="37" y="62"/>
                  </a:lnTo>
                  <a:lnTo>
                    <a:pt x="59" y="62"/>
                  </a:lnTo>
                  <a:lnTo>
                    <a:pt x="59" y="62"/>
                  </a:lnTo>
                  <a:lnTo>
                    <a:pt x="59" y="62"/>
                  </a:lnTo>
                  <a:lnTo>
                    <a:pt x="57" y="60"/>
                  </a:lnTo>
                  <a:lnTo>
                    <a:pt x="56" y="56"/>
                  </a:lnTo>
                  <a:lnTo>
                    <a:pt x="56" y="43"/>
                  </a:lnTo>
                  <a:lnTo>
                    <a:pt x="56" y="43"/>
                  </a:lnTo>
                  <a:lnTo>
                    <a:pt x="54" y="37"/>
                  </a:lnTo>
                  <a:lnTo>
                    <a:pt x="52" y="34"/>
                  </a:lnTo>
                  <a:lnTo>
                    <a:pt x="48" y="32"/>
                  </a:lnTo>
                  <a:lnTo>
                    <a:pt x="43" y="32"/>
                  </a:lnTo>
                  <a:lnTo>
                    <a:pt x="43" y="32"/>
                  </a:lnTo>
                  <a:lnTo>
                    <a:pt x="43" y="32"/>
                  </a:lnTo>
                  <a:lnTo>
                    <a:pt x="49" y="30"/>
                  </a:lnTo>
                  <a:lnTo>
                    <a:pt x="53" y="28"/>
                  </a:lnTo>
                  <a:lnTo>
                    <a:pt x="56" y="23"/>
                  </a:lnTo>
                  <a:lnTo>
                    <a:pt x="56" y="18"/>
                  </a:lnTo>
                  <a:lnTo>
                    <a:pt x="56" y="18"/>
                  </a:lnTo>
                  <a:lnTo>
                    <a:pt x="54" y="10"/>
                  </a:lnTo>
                  <a:lnTo>
                    <a:pt x="53" y="7"/>
                  </a:lnTo>
                  <a:lnTo>
                    <a:pt x="52" y="4"/>
                  </a:lnTo>
                  <a:lnTo>
                    <a:pt x="45" y="2"/>
                  </a:lnTo>
                  <a:lnTo>
                    <a:pt x="37" y="0"/>
                  </a:lnTo>
                  <a:lnTo>
                    <a:pt x="0" y="0"/>
                  </a:lnTo>
                  <a:lnTo>
                    <a:pt x="0" y="62"/>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8" name="Freeform 75"/>
            <p:cNvSpPr>
              <a:spLocks/>
            </p:cNvSpPr>
            <p:nvPr/>
          </p:nvSpPr>
          <p:spPr bwMode="auto">
            <a:xfrm>
              <a:off x="4611" y="4107"/>
              <a:ext cx="56" cy="64"/>
            </a:xfrm>
            <a:custGeom>
              <a:avLst/>
              <a:gdLst/>
              <a:ahLst/>
              <a:cxnLst>
                <a:cxn ang="0">
                  <a:pos x="56" y="40"/>
                </a:cxn>
                <a:cxn ang="0">
                  <a:pos x="56" y="40"/>
                </a:cxn>
                <a:cxn ang="0">
                  <a:pos x="56" y="47"/>
                </a:cxn>
                <a:cxn ang="0">
                  <a:pos x="53" y="52"/>
                </a:cxn>
                <a:cxn ang="0">
                  <a:pos x="50" y="56"/>
                </a:cxn>
                <a:cxn ang="0">
                  <a:pos x="48" y="60"/>
                </a:cxn>
                <a:cxn ang="0">
                  <a:pos x="44" y="62"/>
                </a:cxn>
                <a:cxn ang="0">
                  <a:pos x="38" y="63"/>
                </a:cxn>
                <a:cxn ang="0">
                  <a:pos x="29" y="64"/>
                </a:cxn>
                <a:cxn ang="0">
                  <a:pos x="29" y="64"/>
                </a:cxn>
                <a:cxn ang="0">
                  <a:pos x="18" y="63"/>
                </a:cxn>
                <a:cxn ang="0">
                  <a:pos x="13" y="62"/>
                </a:cxn>
                <a:cxn ang="0">
                  <a:pos x="9" y="60"/>
                </a:cxn>
                <a:cxn ang="0">
                  <a:pos x="5" y="56"/>
                </a:cxn>
                <a:cxn ang="0">
                  <a:pos x="3" y="52"/>
                </a:cxn>
                <a:cxn ang="0">
                  <a:pos x="1" y="47"/>
                </a:cxn>
                <a:cxn ang="0">
                  <a:pos x="0" y="40"/>
                </a:cxn>
                <a:cxn ang="0">
                  <a:pos x="0" y="0"/>
                </a:cxn>
                <a:cxn ang="0">
                  <a:pos x="23" y="0"/>
                </a:cxn>
                <a:cxn ang="0">
                  <a:pos x="23" y="45"/>
                </a:cxn>
                <a:cxn ang="0">
                  <a:pos x="23" y="45"/>
                </a:cxn>
                <a:cxn ang="0">
                  <a:pos x="24" y="49"/>
                </a:cxn>
                <a:cxn ang="0">
                  <a:pos x="26" y="51"/>
                </a:cxn>
                <a:cxn ang="0">
                  <a:pos x="29" y="51"/>
                </a:cxn>
                <a:cxn ang="0">
                  <a:pos x="29" y="51"/>
                </a:cxn>
                <a:cxn ang="0">
                  <a:pos x="30" y="51"/>
                </a:cxn>
                <a:cxn ang="0">
                  <a:pos x="31" y="49"/>
                </a:cxn>
                <a:cxn ang="0">
                  <a:pos x="33" y="45"/>
                </a:cxn>
                <a:cxn ang="0">
                  <a:pos x="33" y="0"/>
                </a:cxn>
                <a:cxn ang="0">
                  <a:pos x="56" y="0"/>
                </a:cxn>
                <a:cxn ang="0">
                  <a:pos x="56" y="40"/>
                </a:cxn>
              </a:cxnLst>
              <a:rect l="0" t="0" r="r" b="b"/>
              <a:pathLst>
                <a:path w="56" h="64">
                  <a:moveTo>
                    <a:pt x="56" y="40"/>
                  </a:moveTo>
                  <a:lnTo>
                    <a:pt x="56" y="40"/>
                  </a:lnTo>
                  <a:lnTo>
                    <a:pt x="56" y="47"/>
                  </a:lnTo>
                  <a:lnTo>
                    <a:pt x="53" y="52"/>
                  </a:lnTo>
                  <a:lnTo>
                    <a:pt x="50" y="56"/>
                  </a:lnTo>
                  <a:lnTo>
                    <a:pt x="48" y="60"/>
                  </a:lnTo>
                  <a:lnTo>
                    <a:pt x="44" y="62"/>
                  </a:lnTo>
                  <a:lnTo>
                    <a:pt x="38" y="63"/>
                  </a:lnTo>
                  <a:lnTo>
                    <a:pt x="29" y="64"/>
                  </a:lnTo>
                  <a:lnTo>
                    <a:pt x="29" y="64"/>
                  </a:lnTo>
                  <a:lnTo>
                    <a:pt x="18" y="63"/>
                  </a:lnTo>
                  <a:lnTo>
                    <a:pt x="13" y="62"/>
                  </a:lnTo>
                  <a:lnTo>
                    <a:pt x="9" y="60"/>
                  </a:lnTo>
                  <a:lnTo>
                    <a:pt x="5" y="56"/>
                  </a:lnTo>
                  <a:lnTo>
                    <a:pt x="3" y="52"/>
                  </a:lnTo>
                  <a:lnTo>
                    <a:pt x="1" y="47"/>
                  </a:lnTo>
                  <a:lnTo>
                    <a:pt x="0" y="40"/>
                  </a:lnTo>
                  <a:lnTo>
                    <a:pt x="0" y="0"/>
                  </a:lnTo>
                  <a:lnTo>
                    <a:pt x="23" y="0"/>
                  </a:lnTo>
                  <a:lnTo>
                    <a:pt x="23" y="45"/>
                  </a:lnTo>
                  <a:lnTo>
                    <a:pt x="23" y="45"/>
                  </a:lnTo>
                  <a:lnTo>
                    <a:pt x="24" y="49"/>
                  </a:lnTo>
                  <a:lnTo>
                    <a:pt x="26" y="51"/>
                  </a:lnTo>
                  <a:lnTo>
                    <a:pt x="29" y="51"/>
                  </a:lnTo>
                  <a:lnTo>
                    <a:pt x="29" y="51"/>
                  </a:lnTo>
                  <a:lnTo>
                    <a:pt x="30" y="51"/>
                  </a:lnTo>
                  <a:lnTo>
                    <a:pt x="31" y="49"/>
                  </a:lnTo>
                  <a:lnTo>
                    <a:pt x="33" y="45"/>
                  </a:lnTo>
                  <a:lnTo>
                    <a:pt x="33" y="0"/>
                  </a:lnTo>
                  <a:lnTo>
                    <a:pt x="56" y="0"/>
                  </a:lnTo>
                  <a:lnTo>
                    <a:pt x="56" y="4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39" name="Freeform 76"/>
            <p:cNvSpPr>
              <a:spLocks/>
            </p:cNvSpPr>
            <p:nvPr/>
          </p:nvSpPr>
          <p:spPr bwMode="auto">
            <a:xfrm>
              <a:off x="4682" y="4107"/>
              <a:ext cx="63" cy="62"/>
            </a:xfrm>
            <a:custGeom>
              <a:avLst/>
              <a:gdLst/>
              <a:ahLst/>
              <a:cxnLst>
                <a:cxn ang="0">
                  <a:pos x="0" y="0"/>
                </a:cxn>
                <a:cxn ang="0">
                  <a:pos x="30" y="0"/>
                </a:cxn>
                <a:cxn ang="0">
                  <a:pos x="42" y="38"/>
                </a:cxn>
                <a:cxn ang="0">
                  <a:pos x="42" y="38"/>
                </a:cxn>
                <a:cxn ang="0">
                  <a:pos x="42" y="0"/>
                </a:cxn>
                <a:cxn ang="0">
                  <a:pos x="63" y="0"/>
                </a:cxn>
                <a:cxn ang="0">
                  <a:pos x="63" y="62"/>
                </a:cxn>
                <a:cxn ang="0">
                  <a:pos x="33" y="62"/>
                </a:cxn>
                <a:cxn ang="0">
                  <a:pos x="19" y="26"/>
                </a:cxn>
                <a:cxn ang="0">
                  <a:pos x="19" y="26"/>
                </a:cxn>
                <a:cxn ang="0">
                  <a:pos x="19" y="62"/>
                </a:cxn>
                <a:cxn ang="0">
                  <a:pos x="0" y="62"/>
                </a:cxn>
                <a:cxn ang="0">
                  <a:pos x="0" y="0"/>
                </a:cxn>
              </a:cxnLst>
              <a:rect l="0" t="0" r="r" b="b"/>
              <a:pathLst>
                <a:path w="63" h="62">
                  <a:moveTo>
                    <a:pt x="0" y="0"/>
                  </a:moveTo>
                  <a:lnTo>
                    <a:pt x="30" y="0"/>
                  </a:lnTo>
                  <a:lnTo>
                    <a:pt x="42" y="38"/>
                  </a:lnTo>
                  <a:lnTo>
                    <a:pt x="42" y="38"/>
                  </a:lnTo>
                  <a:lnTo>
                    <a:pt x="42" y="0"/>
                  </a:lnTo>
                  <a:lnTo>
                    <a:pt x="63" y="0"/>
                  </a:lnTo>
                  <a:lnTo>
                    <a:pt x="63" y="62"/>
                  </a:lnTo>
                  <a:lnTo>
                    <a:pt x="33" y="62"/>
                  </a:lnTo>
                  <a:lnTo>
                    <a:pt x="19" y="26"/>
                  </a:lnTo>
                  <a:lnTo>
                    <a:pt x="19" y="26"/>
                  </a:lnTo>
                  <a:lnTo>
                    <a:pt x="19" y="62"/>
                  </a:lnTo>
                  <a:lnTo>
                    <a:pt x="0" y="62"/>
                  </a:lnTo>
                  <a:lnTo>
                    <a:pt x="0" y="0"/>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40" name="Freeform 77"/>
            <p:cNvSpPr>
              <a:spLocks/>
            </p:cNvSpPr>
            <p:nvPr/>
          </p:nvSpPr>
          <p:spPr bwMode="auto">
            <a:xfrm>
              <a:off x="4804" y="4106"/>
              <a:ext cx="56" cy="65"/>
            </a:xfrm>
            <a:custGeom>
              <a:avLst/>
              <a:gdLst/>
              <a:ahLst/>
              <a:cxnLst>
                <a:cxn ang="0">
                  <a:pos x="33" y="19"/>
                </a:cxn>
                <a:cxn ang="0">
                  <a:pos x="31" y="13"/>
                </a:cxn>
                <a:cxn ang="0">
                  <a:pos x="27" y="12"/>
                </a:cxn>
                <a:cxn ang="0">
                  <a:pos x="24" y="13"/>
                </a:cxn>
                <a:cxn ang="0">
                  <a:pos x="23" y="16"/>
                </a:cxn>
                <a:cxn ang="0">
                  <a:pos x="28" y="23"/>
                </a:cxn>
                <a:cxn ang="0">
                  <a:pos x="45" y="29"/>
                </a:cxn>
                <a:cxn ang="0">
                  <a:pos x="54" y="37"/>
                </a:cxn>
                <a:cxn ang="0">
                  <a:pos x="56" y="44"/>
                </a:cxn>
                <a:cxn ang="0">
                  <a:pos x="53" y="53"/>
                </a:cxn>
                <a:cxn ang="0">
                  <a:pos x="48" y="60"/>
                </a:cxn>
                <a:cxn ang="0">
                  <a:pos x="39" y="64"/>
                </a:cxn>
                <a:cxn ang="0">
                  <a:pos x="28" y="65"/>
                </a:cxn>
                <a:cxn ang="0">
                  <a:pos x="12" y="63"/>
                </a:cxn>
                <a:cxn ang="0">
                  <a:pos x="4" y="59"/>
                </a:cxn>
                <a:cxn ang="0">
                  <a:pos x="0" y="52"/>
                </a:cxn>
                <a:cxn ang="0">
                  <a:pos x="22" y="45"/>
                </a:cxn>
                <a:cxn ang="0">
                  <a:pos x="23" y="52"/>
                </a:cxn>
                <a:cxn ang="0">
                  <a:pos x="24" y="53"/>
                </a:cxn>
                <a:cxn ang="0">
                  <a:pos x="27" y="53"/>
                </a:cxn>
                <a:cxn ang="0">
                  <a:pos x="31" y="52"/>
                </a:cxn>
                <a:cxn ang="0">
                  <a:pos x="33" y="48"/>
                </a:cxn>
                <a:cxn ang="0">
                  <a:pos x="31" y="44"/>
                </a:cxn>
                <a:cxn ang="0">
                  <a:pos x="16" y="38"/>
                </a:cxn>
                <a:cxn ang="0">
                  <a:pos x="5" y="33"/>
                </a:cxn>
                <a:cxn ang="0">
                  <a:pos x="0" y="20"/>
                </a:cxn>
                <a:cxn ang="0">
                  <a:pos x="0" y="16"/>
                </a:cxn>
                <a:cxn ang="0">
                  <a:pos x="4" y="8"/>
                </a:cxn>
                <a:cxn ang="0">
                  <a:pos x="11" y="3"/>
                </a:cxn>
                <a:cxn ang="0">
                  <a:pos x="27" y="0"/>
                </a:cxn>
                <a:cxn ang="0">
                  <a:pos x="34" y="0"/>
                </a:cxn>
                <a:cxn ang="0">
                  <a:pos x="45" y="3"/>
                </a:cxn>
                <a:cxn ang="0">
                  <a:pos x="50" y="8"/>
                </a:cxn>
                <a:cxn ang="0">
                  <a:pos x="53" y="19"/>
                </a:cxn>
              </a:cxnLst>
              <a:rect l="0" t="0" r="r" b="b"/>
              <a:pathLst>
                <a:path w="56" h="65">
                  <a:moveTo>
                    <a:pt x="33" y="19"/>
                  </a:moveTo>
                  <a:lnTo>
                    <a:pt x="33" y="19"/>
                  </a:lnTo>
                  <a:lnTo>
                    <a:pt x="31" y="13"/>
                  </a:lnTo>
                  <a:lnTo>
                    <a:pt x="31" y="13"/>
                  </a:lnTo>
                  <a:lnTo>
                    <a:pt x="30" y="12"/>
                  </a:lnTo>
                  <a:lnTo>
                    <a:pt x="27" y="12"/>
                  </a:lnTo>
                  <a:lnTo>
                    <a:pt x="27" y="12"/>
                  </a:lnTo>
                  <a:lnTo>
                    <a:pt x="24" y="13"/>
                  </a:lnTo>
                  <a:lnTo>
                    <a:pt x="23" y="16"/>
                  </a:lnTo>
                  <a:lnTo>
                    <a:pt x="23" y="16"/>
                  </a:lnTo>
                  <a:lnTo>
                    <a:pt x="24" y="20"/>
                  </a:lnTo>
                  <a:lnTo>
                    <a:pt x="28" y="23"/>
                  </a:lnTo>
                  <a:lnTo>
                    <a:pt x="39" y="26"/>
                  </a:lnTo>
                  <a:lnTo>
                    <a:pt x="45" y="29"/>
                  </a:lnTo>
                  <a:lnTo>
                    <a:pt x="50" y="31"/>
                  </a:lnTo>
                  <a:lnTo>
                    <a:pt x="54" y="37"/>
                  </a:lnTo>
                  <a:lnTo>
                    <a:pt x="56" y="44"/>
                  </a:lnTo>
                  <a:lnTo>
                    <a:pt x="56" y="44"/>
                  </a:lnTo>
                  <a:lnTo>
                    <a:pt x="54" y="49"/>
                  </a:lnTo>
                  <a:lnTo>
                    <a:pt x="53" y="53"/>
                  </a:lnTo>
                  <a:lnTo>
                    <a:pt x="50" y="57"/>
                  </a:lnTo>
                  <a:lnTo>
                    <a:pt x="48" y="60"/>
                  </a:lnTo>
                  <a:lnTo>
                    <a:pt x="43" y="63"/>
                  </a:lnTo>
                  <a:lnTo>
                    <a:pt x="39" y="64"/>
                  </a:lnTo>
                  <a:lnTo>
                    <a:pt x="28" y="65"/>
                  </a:lnTo>
                  <a:lnTo>
                    <a:pt x="28" y="65"/>
                  </a:lnTo>
                  <a:lnTo>
                    <a:pt x="17" y="64"/>
                  </a:lnTo>
                  <a:lnTo>
                    <a:pt x="12" y="63"/>
                  </a:lnTo>
                  <a:lnTo>
                    <a:pt x="8" y="61"/>
                  </a:lnTo>
                  <a:lnTo>
                    <a:pt x="4" y="59"/>
                  </a:lnTo>
                  <a:lnTo>
                    <a:pt x="1" y="56"/>
                  </a:lnTo>
                  <a:lnTo>
                    <a:pt x="0" y="52"/>
                  </a:lnTo>
                  <a:lnTo>
                    <a:pt x="0" y="45"/>
                  </a:lnTo>
                  <a:lnTo>
                    <a:pt x="22" y="45"/>
                  </a:lnTo>
                  <a:lnTo>
                    <a:pt x="22" y="45"/>
                  </a:lnTo>
                  <a:lnTo>
                    <a:pt x="23" y="52"/>
                  </a:lnTo>
                  <a:lnTo>
                    <a:pt x="23" y="52"/>
                  </a:lnTo>
                  <a:lnTo>
                    <a:pt x="24" y="53"/>
                  </a:lnTo>
                  <a:lnTo>
                    <a:pt x="27" y="53"/>
                  </a:lnTo>
                  <a:lnTo>
                    <a:pt x="27" y="53"/>
                  </a:lnTo>
                  <a:lnTo>
                    <a:pt x="28" y="53"/>
                  </a:lnTo>
                  <a:lnTo>
                    <a:pt x="31" y="52"/>
                  </a:lnTo>
                  <a:lnTo>
                    <a:pt x="31" y="50"/>
                  </a:lnTo>
                  <a:lnTo>
                    <a:pt x="33" y="48"/>
                  </a:lnTo>
                  <a:lnTo>
                    <a:pt x="33" y="48"/>
                  </a:lnTo>
                  <a:lnTo>
                    <a:pt x="31" y="44"/>
                  </a:lnTo>
                  <a:lnTo>
                    <a:pt x="27" y="41"/>
                  </a:lnTo>
                  <a:lnTo>
                    <a:pt x="16" y="38"/>
                  </a:lnTo>
                  <a:lnTo>
                    <a:pt x="11" y="35"/>
                  </a:lnTo>
                  <a:lnTo>
                    <a:pt x="5" y="33"/>
                  </a:lnTo>
                  <a:lnTo>
                    <a:pt x="1" y="29"/>
                  </a:lnTo>
                  <a:lnTo>
                    <a:pt x="0" y="20"/>
                  </a:lnTo>
                  <a:lnTo>
                    <a:pt x="0" y="20"/>
                  </a:lnTo>
                  <a:lnTo>
                    <a:pt x="0" y="16"/>
                  </a:lnTo>
                  <a:lnTo>
                    <a:pt x="1" y="11"/>
                  </a:lnTo>
                  <a:lnTo>
                    <a:pt x="4" y="8"/>
                  </a:lnTo>
                  <a:lnTo>
                    <a:pt x="7" y="5"/>
                  </a:lnTo>
                  <a:lnTo>
                    <a:pt x="11" y="3"/>
                  </a:lnTo>
                  <a:lnTo>
                    <a:pt x="15" y="1"/>
                  </a:lnTo>
                  <a:lnTo>
                    <a:pt x="27" y="0"/>
                  </a:lnTo>
                  <a:lnTo>
                    <a:pt x="27" y="0"/>
                  </a:lnTo>
                  <a:lnTo>
                    <a:pt x="34" y="0"/>
                  </a:lnTo>
                  <a:lnTo>
                    <a:pt x="41" y="1"/>
                  </a:lnTo>
                  <a:lnTo>
                    <a:pt x="45" y="3"/>
                  </a:lnTo>
                  <a:lnTo>
                    <a:pt x="49" y="5"/>
                  </a:lnTo>
                  <a:lnTo>
                    <a:pt x="50" y="8"/>
                  </a:lnTo>
                  <a:lnTo>
                    <a:pt x="53" y="11"/>
                  </a:lnTo>
                  <a:lnTo>
                    <a:pt x="53" y="19"/>
                  </a:lnTo>
                  <a:lnTo>
                    <a:pt x="33" y="19"/>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41" name="Freeform 78"/>
            <p:cNvSpPr>
              <a:spLocks noEditPoints="1"/>
            </p:cNvSpPr>
            <p:nvPr/>
          </p:nvSpPr>
          <p:spPr bwMode="auto">
            <a:xfrm>
              <a:off x="4869" y="4107"/>
              <a:ext cx="63" cy="62"/>
            </a:xfrm>
            <a:custGeom>
              <a:avLst/>
              <a:gdLst/>
              <a:ahLst/>
              <a:cxnLst>
                <a:cxn ang="0">
                  <a:pos x="32" y="12"/>
                </a:cxn>
                <a:cxn ang="0">
                  <a:pos x="32" y="12"/>
                </a:cxn>
                <a:cxn ang="0">
                  <a:pos x="36" y="41"/>
                </a:cxn>
                <a:cxn ang="0">
                  <a:pos x="28" y="41"/>
                </a:cxn>
                <a:cxn ang="0">
                  <a:pos x="32" y="12"/>
                </a:cxn>
                <a:cxn ang="0">
                  <a:pos x="0" y="62"/>
                </a:cxn>
                <a:cxn ang="0">
                  <a:pos x="24" y="62"/>
                </a:cxn>
                <a:cxn ang="0">
                  <a:pos x="25" y="52"/>
                </a:cxn>
                <a:cxn ang="0">
                  <a:pos x="39" y="52"/>
                </a:cxn>
                <a:cxn ang="0">
                  <a:pos x="40" y="62"/>
                </a:cxn>
                <a:cxn ang="0">
                  <a:pos x="63" y="62"/>
                </a:cxn>
                <a:cxn ang="0">
                  <a:pos x="48" y="0"/>
                </a:cxn>
                <a:cxn ang="0">
                  <a:pos x="15" y="0"/>
                </a:cxn>
                <a:cxn ang="0">
                  <a:pos x="0" y="62"/>
                </a:cxn>
              </a:cxnLst>
              <a:rect l="0" t="0" r="r" b="b"/>
              <a:pathLst>
                <a:path w="63" h="62">
                  <a:moveTo>
                    <a:pt x="32" y="12"/>
                  </a:moveTo>
                  <a:lnTo>
                    <a:pt x="32" y="12"/>
                  </a:lnTo>
                  <a:lnTo>
                    <a:pt x="36" y="41"/>
                  </a:lnTo>
                  <a:lnTo>
                    <a:pt x="28" y="41"/>
                  </a:lnTo>
                  <a:lnTo>
                    <a:pt x="32" y="12"/>
                  </a:lnTo>
                  <a:close/>
                  <a:moveTo>
                    <a:pt x="0" y="62"/>
                  </a:moveTo>
                  <a:lnTo>
                    <a:pt x="24" y="62"/>
                  </a:lnTo>
                  <a:lnTo>
                    <a:pt x="25" y="52"/>
                  </a:lnTo>
                  <a:lnTo>
                    <a:pt x="39" y="52"/>
                  </a:lnTo>
                  <a:lnTo>
                    <a:pt x="40" y="62"/>
                  </a:lnTo>
                  <a:lnTo>
                    <a:pt x="63" y="62"/>
                  </a:lnTo>
                  <a:lnTo>
                    <a:pt x="48" y="0"/>
                  </a:lnTo>
                  <a:lnTo>
                    <a:pt x="15" y="0"/>
                  </a:lnTo>
                  <a:lnTo>
                    <a:pt x="0" y="62"/>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42" name="Freeform 79"/>
            <p:cNvSpPr>
              <a:spLocks noEditPoints="1"/>
            </p:cNvSpPr>
            <p:nvPr/>
          </p:nvSpPr>
          <p:spPr bwMode="auto">
            <a:xfrm>
              <a:off x="4946" y="4107"/>
              <a:ext cx="56" cy="62"/>
            </a:xfrm>
            <a:custGeom>
              <a:avLst/>
              <a:gdLst/>
              <a:ahLst/>
              <a:cxnLst>
                <a:cxn ang="0">
                  <a:pos x="23" y="14"/>
                </a:cxn>
                <a:cxn ang="0">
                  <a:pos x="27" y="14"/>
                </a:cxn>
                <a:cxn ang="0">
                  <a:pos x="27" y="14"/>
                </a:cxn>
                <a:cxn ang="0">
                  <a:pos x="29" y="14"/>
                </a:cxn>
                <a:cxn ang="0">
                  <a:pos x="31" y="15"/>
                </a:cxn>
                <a:cxn ang="0">
                  <a:pos x="33" y="18"/>
                </a:cxn>
                <a:cxn ang="0">
                  <a:pos x="33" y="21"/>
                </a:cxn>
                <a:cxn ang="0">
                  <a:pos x="33" y="21"/>
                </a:cxn>
                <a:cxn ang="0">
                  <a:pos x="33" y="25"/>
                </a:cxn>
                <a:cxn ang="0">
                  <a:pos x="31" y="28"/>
                </a:cxn>
                <a:cxn ang="0">
                  <a:pos x="30" y="29"/>
                </a:cxn>
                <a:cxn ang="0">
                  <a:pos x="27" y="30"/>
                </a:cxn>
                <a:cxn ang="0">
                  <a:pos x="23" y="30"/>
                </a:cxn>
                <a:cxn ang="0">
                  <a:pos x="23" y="14"/>
                </a:cxn>
                <a:cxn ang="0">
                  <a:pos x="0" y="62"/>
                </a:cxn>
                <a:cxn ang="0">
                  <a:pos x="23" y="62"/>
                </a:cxn>
                <a:cxn ang="0">
                  <a:pos x="23" y="43"/>
                </a:cxn>
                <a:cxn ang="0">
                  <a:pos x="38" y="43"/>
                </a:cxn>
                <a:cxn ang="0">
                  <a:pos x="38" y="43"/>
                </a:cxn>
                <a:cxn ang="0">
                  <a:pos x="42" y="43"/>
                </a:cxn>
                <a:cxn ang="0">
                  <a:pos x="46" y="41"/>
                </a:cxn>
                <a:cxn ang="0">
                  <a:pos x="49" y="40"/>
                </a:cxn>
                <a:cxn ang="0">
                  <a:pos x="52" y="37"/>
                </a:cxn>
                <a:cxn ang="0">
                  <a:pos x="55" y="30"/>
                </a:cxn>
                <a:cxn ang="0">
                  <a:pos x="56" y="22"/>
                </a:cxn>
                <a:cxn ang="0">
                  <a:pos x="56" y="22"/>
                </a:cxn>
                <a:cxn ang="0">
                  <a:pos x="55" y="12"/>
                </a:cxn>
                <a:cxn ang="0">
                  <a:pos x="53" y="8"/>
                </a:cxn>
                <a:cxn ang="0">
                  <a:pos x="51" y="6"/>
                </a:cxn>
                <a:cxn ang="0">
                  <a:pos x="48" y="3"/>
                </a:cxn>
                <a:cxn ang="0">
                  <a:pos x="44" y="2"/>
                </a:cxn>
                <a:cxn ang="0">
                  <a:pos x="34" y="0"/>
                </a:cxn>
                <a:cxn ang="0">
                  <a:pos x="0" y="0"/>
                </a:cxn>
                <a:cxn ang="0">
                  <a:pos x="0" y="62"/>
                </a:cxn>
              </a:cxnLst>
              <a:rect l="0" t="0" r="r" b="b"/>
              <a:pathLst>
                <a:path w="56" h="62">
                  <a:moveTo>
                    <a:pt x="23" y="14"/>
                  </a:moveTo>
                  <a:lnTo>
                    <a:pt x="27" y="14"/>
                  </a:lnTo>
                  <a:lnTo>
                    <a:pt x="27" y="14"/>
                  </a:lnTo>
                  <a:lnTo>
                    <a:pt x="29" y="14"/>
                  </a:lnTo>
                  <a:lnTo>
                    <a:pt x="31" y="15"/>
                  </a:lnTo>
                  <a:lnTo>
                    <a:pt x="33" y="18"/>
                  </a:lnTo>
                  <a:lnTo>
                    <a:pt x="33" y="21"/>
                  </a:lnTo>
                  <a:lnTo>
                    <a:pt x="33" y="21"/>
                  </a:lnTo>
                  <a:lnTo>
                    <a:pt x="33" y="25"/>
                  </a:lnTo>
                  <a:lnTo>
                    <a:pt x="31" y="28"/>
                  </a:lnTo>
                  <a:lnTo>
                    <a:pt x="30" y="29"/>
                  </a:lnTo>
                  <a:lnTo>
                    <a:pt x="27" y="30"/>
                  </a:lnTo>
                  <a:lnTo>
                    <a:pt x="23" y="30"/>
                  </a:lnTo>
                  <a:lnTo>
                    <a:pt x="23" y="14"/>
                  </a:lnTo>
                  <a:close/>
                  <a:moveTo>
                    <a:pt x="0" y="62"/>
                  </a:moveTo>
                  <a:lnTo>
                    <a:pt x="23" y="62"/>
                  </a:lnTo>
                  <a:lnTo>
                    <a:pt x="23" y="43"/>
                  </a:lnTo>
                  <a:lnTo>
                    <a:pt x="38" y="43"/>
                  </a:lnTo>
                  <a:lnTo>
                    <a:pt x="38" y="43"/>
                  </a:lnTo>
                  <a:lnTo>
                    <a:pt x="42" y="43"/>
                  </a:lnTo>
                  <a:lnTo>
                    <a:pt x="46" y="41"/>
                  </a:lnTo>
                  <a:lnTo>
                    <a:pt x="49" y="40"/>
                  </a:lnTo>
                  <a:lnTo>
                    <a:pt x="52" y="37"/>
                  </a:lnTo>
                  <a:lnTo>
                    <a:pt x="55" y="30"/>
                  </a:lnTo>
                  <a:lnTo>
                    <a:pt x="56" y="22"/>
                  </a:lnTo>
                  <a:lnTo>
                    <a:pt x="56" y="22"/>
                  </a:lnTo>
                  <a:lnTo>
                    <a:pt x="55" y="12"/>
                  </a:lnTo>
                  <a:lnTo>
                    <a:pt x="53" y="8"/>
                  </a:lnTo>
                  <a:lnTo>
                    <a:pt x="51" y="6"/>
                  </a:lnTo>
                  <a:lnTo>
                    <a:pt x="48" y="3"/>
                  </a:lnTo>
                  <a:lnTo>
                    <a:pt x="44" y="2"/>
                  </a:lnTo>
                  <a:lnTo>
                    <a:pt x="34" y="0"/>
                  </a:lnTo>
                  <a:lnTo>
                    <a:pt x="0" y="0"/>
                  </a:lnTo>
                  <a:lnTo>
                    <a:pt x="0" y="62"/>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43" name="Freeform 80"/>
            <p:cNvSpPr>
              <a:spLocks/>
            </p:cNvSpPr>
            <p:nvPr/>
          </p:nvSpPr>
          <p:spPr bwMode="auto">
            <a:xfrm>
              <a:off x="5006" y="4107"/>
              <a:ext cx="15" cy="21"/>
            </a:xfrm>
            <a:custGeom>
              <a:avLst/>
              <a:gdLst/>
              <a:ahLst/>
              <a:cxnLst>
                <a:cxn ang="0">
                  <a:pos x="15" y="4"/>
                </a:cxn>
                <a:cxn ang="0">
                  <a:pos x="10" y="4"/>
                </a:cxn>
                <a:cxn ang="0">
                  <a:pos x="10" y="21"/>
                </a:cxn>
                <a:cxn ang="0">
                  <a:pos x="6" y="21"/>
                </a:cxn>
                <a:cxn ang="0">
                  <a:pos x="6" y="4"/>
                </a:cxn>
                <a:cxn ang="0">
                  <a:pos x="0" y="4"/>
                </a:cxn>
                <a:cxn ang="0">
                  <a:pos x="0" y="0"/>
                </a:cxn>
                <a:cxn ang="0">
                  <a:pos x="15" y="0"/>
                </a:cxn>
                <a:cxn ang="0">
                  <a:pos x="15" y="4"/>
                </a:cxn>
              </a:cxnLst>
              <a:rect l="0" t="0" r="r" b="b"/>
              <a:pathLst>
                <a:path w="15" h="21">
                  <a:moveTo>
                    <a:pt x="15" y="4"/>
                  </a:moveTo>
                  <a:lnTo>
                    <a:pt x="10" y="4"/>
                  </a:lnTo>
                  <a:lnTo>
                    <a:pt x="10" y="21"/>
                  </a:lnTo>
                  <a:lnTo>
                    <a:pt x="6" y="21"/>
                  </a:lnTo>
                  <a:lnTo>
                    <a:pt x="6" y="4"/>
                  </a:lnTo>
                  <a:lnTo>
                    <a:pt x="0" y="4"/>
                  </a:lnTo>
                  <a:lnTo>
                    <a:pt x="0" y="0"/>
                  </a:lnTo>
                  <a:lnTo>
                    <a:pt x="15" y="0"/>
                  </a:lnTo>
                  <a:lnTo>
                    <a:pt x="15" y="4"/>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44" name="Freeform 81"/>
            <p:cNvSpPr>
              <a:spLocks/>
            </p:cNvSpPr>
            <p:nvPr/>
          </p:nvSpPr>
          <p:spPr bwMode="auto">
            <a:xfrm>
              <a:off x="5024" y="4107"/>
              <a:ext cx="23" cy="21"/>
            </a:xfrm>
            <a:custGeom>
              <a:avLst/>
              <a:gdLst/>
              <a:ahLst/>
              <a:cxnLst>
                <a:cxn ang="0">
                  <a:pos x="23" y="21"/>
                </a:cxn>
                <a:cxn ang="0">
                  <a:pos x="19" y="21"/>
                </a:cxn>
                <a:cxn ang="0">
                  <a:pos x="19" y="6"/>
                </a:cxn>
                <a:cxn ang="0">
                  <a:pos x="14" y="21"/>
                </a:cxn>
                <a:cxn ang="0">
                  <a:pos x="11" y="21"/>
                </a:cxn>
                <a:cxn ang="0">
                  <a:pos x="4" y="6"/>
                </a:cxn>
                <a:cxn ang="0">
                  <a:pos x="4" y="21"/>
                </a:cxn>
                <a:cxn ang="0">
                  <a:pos x="0" y="21"/>
                </a:cxn>
                <a:cxn ang="0">
                  <a:pos x="0" y="0"/>
                </a:cxn>
                <a:cxn ang="0">
                  <a:pos x="7" y="0"/>
                </a:cxn>
                <a:cxn ang="0">
                  <a:pos x="12" y="15"/>
                </a:cxn>
                <a:cxn ang="0">
                  <a:pos x="18" y="0"/>
                </a:cxn>
                <a:cxn ang="0">
                  <a:pos x="23" y="0"/>
                </a:cxn>
                <a:cxn ang="0">
                  <a:pos x="23" y="21"/>
                </a:cxn>
              </a:cxnLst>
              <a:rect l="0" t="0" r="r" b="b"/>
              <a:pathLst>
                <a:path w="23" h="21">
                  <a:moveTo>
                    <a:pt x="23" y="21"/>
                  </a:moveTo>
                  <a:lnTo>
                    <a:pt x="19" y="21"/>
                  </a:lnTo>
                  <a:lnTo>
                    <a:pt x="19" y="6"/>
                  </a:lnTo>
                  <a:lnTo>
                    <a:pt x="14" y="21"/>
                  </a:lnTo>
                  <a:lnTo>
                    <a:pt x="11" y="21"/>
                  </a:lnTo>
                  <a:lnTo>
                    <a:pt x="4" y="6"/>
                  </a:lnTo>
                  <a:lnTo>
                    <a:pt x="4" y="21"/>
                  </a:lnTo>
                  <a:lnTo>
                    <a:pt x="0" y="21"/>
                  </a:lnTo>
                  <a:lnTo>
                    <a:pt x="0" y="0"/>
                  </a:lnTo>
                  <a:lnTo>
                    <a:pt x="7" y="0"/>
                  </a:lnTo>
                  <a:lnTo>
                    <a:pt x="12" y="15"/>
                  </a:lnTo>
                  <a:lnTo>
                    <a:pt x="18" y="0"/>
                  </a:lnTo>
                  <a:lnTo>
                    <a:pt x="23" y="0"/>
                  </a:lnTo>
                  <a:lnTo>
                    <a:pt x="23" y="21"/>
                  </a:lnTo>
                  <a:close/>
                </a:path>
              </a:pathLst>
            </a:custGeom>
            <a:solidFill>
              <a:srgbClr val="999999"/>
            </a:solidFill>
            <a:ln w="9525">
              <a:noFill/>
              <a:round/>
              <a:headEnd/>
              <a:tailEnd/>
            </a:ln>
          </p:spPr>
          <p:txBody>
            <a:bodyP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grpSp>
      <p:pic>
        <p:nvPicPr>
          <p:cNvPr id="45" name="Picture 45" descr="SAP_BO_08_CG10_R_tm_p_150dpi"/>
          <p:cNvPicPr>
            <a:picLocks noChangeAspect="1" noChangeArrowheads="1"/>
          </p:cNvPicPr>
          <p:nvPr userDrawn="1"/>
        </p:nvPicPr>
        <p:blipFill>
          <a:blip r:embed="rId2" cstate="print"/>
          <a:srcRect/>
          <a:stretch>
            <a:fillRect/>
          </a:stretch>
        </p:blipFill>
        <p:spPr bwMode="auto">
          <a:xfrm>
            <a:off x="239713" y="6148388"/>
            <a:ext cx="1798637" cy="395287"/>
          </a:xfrm>
          <a:prstGeom prst="rect">
            <a:avLst/>
          </a:prstGeom>
          <a:noFill/>
          <a:ln w="9525">
            <a:noFill/>
            <a:miter lim="800000"/>
            <a:headEnd/>
            <a:tailEnd/>
          </a:ln>
        </p:spPr>
      </p:pic>
      <p:sp>
        <p:nvSpPr>
          <p:cNvPr id="665605" name="Rectangle 5"/>
          <p:cNvSpPr>
            <a:spLocks noGrp="1" noChangeArrowheads="1"/>
          </p:cNvSpPr>
          <p:nvPr>
            <p:ph type="subTitle" idx="1"/>
          </p:nvPr>
        </p:nvSpPr>
        <p:spPr>
          <a:xfrm>
            <a:off x="249238" y="3108325"/>
            <a:ext cx="8643937" cy="1752600"/>
          </a:xfrm>
          <a:ln w="9525"/>
        </p:spPr>
        <p:txBody>
          <a:bodyPr/>
          <a:lstStyle>
            <a:lvl1pPr eaLnBrk="0" hangingPunct="0">
              <a:spcBef>
                <a:spcPct val="0"/>
              </a:spcBef>
              <a:buClrTx/>
              <a:buSzTx/>
              <a:buFontTx/>
              <a:buNone/>
              <a:defRPr sz="2000">
                <a:solidFill>
                  <a:srgbClr val="666666"/>
                </a:solidFill>
              </a:defRPr>
            </a:lvl1pPr>
          </a:lstStyle>
          <a:p>
            <a:r>
              <a:rPr lang="en-US"/>
              <a:t>Click to edit Master subtitle style</a:t>
            </a:r>
          </a:p>
          <a:p>
            <a:endParaRPr lang="en-US"/>
          </a:p>
        </p:txBody>
      </p:sp>
      <p:sp>
        <p:nvSpPr>
          <p:cNvPr id="665630" name="Rectangle 30"/>
          <p:cNvSpPr>
            <a:spLocks noGrp="1" noChangeArrowheads="1"/>
          </p:cNvSpPr>
          <p:nvPr>
            <p:ph type="ctrTitle"/>
          </p:nvPr>
        </p:nvSpPr>
        <p:spPr>
          <a:xfrm>
            <a:off x="249238" y="200025"/>
            <a:ext cx="8643937" cy="2559050"/>
          </a:xfrm>
        </p:spPr>
        <p:txBody>
          <a:bodyPr/>
          <a:lstStyle>
            <a:lvl1pPr>
              <a:defRPr/>
            </a:lvl1pPr>
          </a:lstStyle>
          <a:p>
            <a:r>
              <a:rPr lang="en-US"/>
              <a:t>Click to edit Master title style</a:t>
            </a:r>
          </a:p>
        </p:txBody>
      </p:sp>
    </p:spTree>
  </p:cSld>
  <p:clrMapOvr>
    <a:masterClrMapping/>
  </p:clrMapOvr>
  <p:transition>
    <p:zo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393700" indent="-201613">
              <a:defRPr/>
            </a:lvl3pPr>
            <a:lvl4pPr marL="593725" indent="-182563">
              <a:defRPr/>
            </a:lvl4pPr>
            <a:lvl5pPr marL="749300" indent="-14605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AP_Footnote_2007_1"/>
          <p:cNvSpPr>
            <a:spLocks noGrp="1" noChangeArrowheads="1"/>
          </p:cNvSpPr>
          <p:nvPr>
            <p:ph type="sldNum" sz="quarter" idx="10"/>
          </p:nvPr>
        </p:nvSpPr>
        <p:spPr>
          <a:ln/>
        </p:spPr>
        <p:txBody>
          <a:bodyPr/>
          <a:lstStyle>
            <a:lvl1pPr>
              <a:defRPr/>
            </a:lvl1pPr>
          </a:lstStyle>
          <a:p>
            <a:r>
              <a:rPr lang="en-US"/>
              <a:t>© SAP 2008 / Page </a:t>
            </a:r>
            <a:fld id="{02D0BC99-A0B6-4645-9A82-893E76E71945}" type="slidenum">
              <a:rPr lang="en-US"/>
              <a:pPr/>
              <a:t>‹#›</a:t>
            </a:fld>
            <a:endParaRPr lang="en-US"/>
          </a:p>
        </p:txBody>
      </p:sp>
    </p:spTree>
  </p:cSld>
  <p:clrMapOvr>
    <a:masterClrMapping/>
  </p:clrMapOvr>
  <p:transition>
    <p:zo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AP_Footnote_2007_1"/>
          <p:cNvSpPr>
            <a:spLocks noGrp="1" noChangeArrowheads="1"/>
          </p:cNvSpPr>
          <p:nvPr>
            <p:ph type="sldNum" sz="quarter" idx="10"/>
          </p:nvPr>
        </p:nvSpPr>
        <p:spPr>
          <a:ln/>
        </p:spPr>
        <p:txBody>
          <a:bodyPr/>
          <a:lstStyle>
            <a:lvl1pPr>
              <a:defRPr/>
            </a:lvl1pPr>
          </a:lstStyle>
          <a:p>
            <a:r>
              <a:rPr lang="en-US"/>
              <a:t>© SAP 2008 / Page </a:t>
            </a:r>
            <a:fld id="{EE178E50-7B65-4CE8-9295-8243D2D334F9}" type="slidenum">
              <a:rPr lang="en-US"/>
              <a:pPr/>
              <a:t>‹#›</a:t>
            </a:fld>
            <a:endParaRPr lang="en-US"/>
          </a:p>
        </p:txBody>
      </p:sp>
    </p:spTree>
  </p:cSld>
  <p:clrMapOvr>
    <a:masterClrMapping/>
  </p:clrMapOvr>
  <p:transition>
    <p:zo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9238" y="1292225"/>
            <a:ext cx="4246562"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2225"/>
            <a:ext cx="4246563"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AP_Footnote_2007_1"/>
          <p:cNvSpPr>
            <a:spLocks noGrp="1" noChangeArrowheads="1"/>
          </p:cNvSpPr>
          <p:nvPr>
            <p:ph type="sldNum" sz="quarter" idx="10"/>
          </p:nvPr>
        </p:nvSpPr>
        <p:spPr>
          <a:ln/>
        </p:spPr>
        <p:txBody>
          <a:bodyPr/>
          <a:lstStyle>
            <a:lvl1pPr>
              <a:defRPr/>
            </a:lvl1pPr>
          </a:lstStyle>
          <a:p>
            <a:r>
              <a:rPr lang="en-US"/>
              <a:t>© SAP 2008 / Page </a:t>
            </a:r>
            <a:fld id="{7BEBE62B-28EB-4D9D-ABFD-D83974AB37AC}" type="slidenum">
              <a:rPr lang="en-US"/>
              <a:pPr/>
              <a:t>‹#›</a:t>
            </a:fld>
            <a:endParaRPr lang="en-US"/>
          </a:p>
        </p:txBody>
      </p:sp>
    </p:spTree>
  </p:cSld>
  <p:clrMapOvr>
    <a:masterClrMapping/>
  </p:clrMapOvr>
  <p:transition>
    <p:zo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AP_Footnote_2007_1"/>
          <p:cNvSpPr>
            <a:spLocks noGrp="1" noChangeArrowheads="1"/>
          </p:cNvSpPr>
          <p:nvPr>
            <p:ph type="sldNum" sz="quarter" idx="10"/>
          </p:nvPr>
        </p:nvSpPr>
        <p:spPr>
          <a:ln/>
        </p:spPr>
        <p:txBody>
          <a:bodyPr/>
          <a:lstStyle>
            <a:lvl1pPr>
              <a:defRPr/>
            </a:lvl1pPr>
          </a:lstStyle>
          <a:p>
            <a:r>
              <a:rPr lang="en-US"/>
              <a:t>© SAP 2008 / Page </a:t>
            </a:r>
            <a:fld id="{402FBD9B-3348-40E4-9E22-2E88BF844288}" type="slidenum">
              <a:rPr lang="en-US"/>
              <a:pPr/>
              <a:t>‹#›</a:t>
            </a:fld>
            <a:endParaRPr lang="en-US"/>
          </a:p>
        </p:txBody>
      </p:sp>
    </p:spTree>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itle Slide - two line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414000" y="324000"/>
            <a:ext cx="8280000" cy="923330"/>
          </a:xfrm>
        </p:spPr>
        <p:txBody>
          <a:bodyPr>
            <a:noAutofit/>
          </a:bodyPr>
          <a:lstStyle>
            <a:lvl1pPr>
              <a:defRPr sz="3000">
                <a:solidFill>
                  <a:sysClr val="windowText" lastClr="000000"/>
                </a:solidFill>
                <a:latin typeface="+mj-lt"/>
              </a:defRPr>
            </a:lvl1pPr>
          </a:lstStyle>
          <a:p>
            <a:r>
              <a:rPr lang="en-US" dirty="0" smtClean="0"/>
              <a:t>Alternate Presentation Title</a:t>
            </a:r>
            <a:br>
              <a:rPr lang="en-US" dirty="0" smtClean="0"/>
            </a:br>
            <a:r>
              <a:rPr lang="en-US" dirty="0" smtClean="0"/>
              <a:t>Breaks to Two Lines</a:t>
            </a:r>
            <a:endParaRPr lang="de-DE" dirty="0"/>
          </a:p>
        </p:txBody>
      </p:sp>
      <p:sp>
        <p:nvSpPr>
          <p:cNvPr id="3" name="Subtitle 2"/>
          <p:cNvSpPr>
            <a:spLocks noGrp="1"/>
          </p:cNvSpPr>
          <p:nvPr>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8" name="Picture 7"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AP_Footnote_2007_1"/>
          <p:cNvSpPr>
            <a:spLocks noGrp="1" noChangeArrowheads="1"/>
          </p:cNvSpPr>
          <p:nvPr>
            <p:ph type="sldNum" sz="quarter" idx="10"/>
          </p:nvPr>
        </p:nvSpPr>
        <p:spPr>
          <a:ln/>
        </p:spPr>
        <p:txBody>
          <a:bodyPr/>
          <a:lstStyle>
            <a:lvl1pPr>
              <a:defRPr/>
            </a:lvl1pPr>
          </a:lstStyle>
          <a:p>
            <a:r>
              <a:rPr lang="en-US"/>
              <a:t>© SAP 2008 / Page </a:t>
            </a:r>
            <a:fld id="{80B66FF6-C965-4CC1-B0C6-F66F886DA3A2}" type="slidenum">
              <a:rPr lang="en-US"/>
              <a:pPr/>
              <a:t>‹#›</a:t>
            </a:fld>
            <a:endParaRPr lang="en-US"/>
          </a:p>
        </p:txBody>
      </p:sp>
    </p:spTree>
  </p:cSld>
  <p:clrMapOvr>
    <a:masterClrMapping/>
  </p:clrMapOvr>
  <p:transition>
    <p:zo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AP_Footnote_2007_1"/>
          <p:cNvSpPr>
            <a:spLocks noGrp="1" noChangeArrowheads="1"/>
          </p:cNvSpPr>
          <p:nvPr>
            <p:ph type="sldNum" sz="quarter" idx="10"/>
          </p:nvPr>
        </p:nvSpPr>
        <p:spPr>
          <a:ln/>
        </p:spPr>
        <p:txBody>
          <a:bodyPr/>
          <a:lstStyle>
            <a:lvl1pPr>
              <a:defRPr/>
            </a:lvl1pPr>
          </a:lstStyle>
          <a:p>
            <a:r>
              <a:rPr lang="en-US"/>
              <a:t>© SAP 2008 / Page </a:t>
            </a:r>
            <a:fld id="{3EA6EF18-0899-4C75-B46D-721795D484E2}" type="slidenum">
              <a:rPr lang="en-US"/>
              <a:pPr/>
              <a:t>‹#›</a:t>
            </a:fld>
            <a:endParaRPr lang="en-US"/>
          </a:p>
        </p:txBody>
      </p:sp>
    </p:spTree>
  </p:cSld>
  <p:clrMapOvr>
    <a:masterClrMapping/>
  </p:clrMapOvr>
  <p:transition>
    <p:zo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AP_Footnote_2007_1"/>
          <p:cNvSpPr>
            <a:spLocks noGrp="1" noChangeArrowheads="1"/>
          </p:cNvSpPr>
          <p:nvPr>
            <p:ph type="sldNum" sz="quarter" idx="10"/>
          </p:nvPr>
        </p:nvSpPr>
        <p:spPr>
          <a:ln/>
        </p:spPr>
        <p:txBody>
          <a:bodyPr/>
          <a:lstStyle>
            <a:lvl1pPr>
              <a:defRPr/>
            </a:lvl1pPr>
          </a:lstStyle>
          <a:p>
            <a:r>
              <a:rPr lang="en-US"/>
              <a:t>© SAP 2008 / Page </a:t>
            </a:r>
            <a:fld id="{99800340-38EF-4483-A745-761873FA68BC}" type="slidenum">
              <a:rPr lang="en-US"/>
              <a:pPr/>
              <a:t>‹#›</a:t>
            </a:fld>
            <a:endParaRPr lang="en-US"/>
          </a:p>
        </p:txBody>
      </p:sp>
    </p:spTree>
  </p:cSld>
  <p:clrMapOvr>
    <a:masterClrMapping/>
  </p:clrMapOvr>
  <p:transition>
    <p:zo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AP_Footnote_2007_1"/>
          <p:cNvSpPr>
            <a:spLocks noGrp="1" noChangeArrowheads="1"/>
          </p:cNvSpPr>
          <p:nvPr>
            <p:ph type="sldNum" sz="quarter" idx="10"/>
          </p:nvPr>
        </p:nvSpPr>
        <p:spPr>
          <a:ln/>
        </p:spPr>
        <p:txBody>
          <a:bodyPr/>
          <a:lstStyle>
            <a:lvl1pPr>
              <a:defRPr/>
            </a:lvl1pPr>
          </a:lstStyle>
          <a:p>
            <a:r>
              <a:rPr lang="en-US"/>
              <a:t>© SAP 2008 / Page </a:t>
            </a:r>
            <a:fld id="{08F6B890-DD63-4E08-B4FD-EEFA1C6C5C9C}" type="slidenum">
              <a:rPr lang="en-US"/>
              <a:pPr/>
              <a:t>‹#›</a:t>
            </a:fld>
            <a:endParaRPr lang="en-US"/>
          </a:p>
        </p:txBody>
      </p:sp>
    </p:spTree>
  </p:cSld>
  <p:clrMapOvr>
    <a:masterClrMapping/>
  </p:clrMapOvr>
  <p:transition>
    <p:zo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AP_Footnote_2007_1"/>
          <p:cNvSpPr>
            <a:spLocks noGrp="1" noChangeArrowheads="1"/>
          </p:cNvSpPr>
          <p:nvPr>
            <p:ph type="sldNum" sz="quarter" idx="10"/>
          </p:nvPr>
        </p:nvSpPr>
        <p:spPr>
          <a:ln/>
        </p:spPr>
        <p:txBody>
          <a:bodyPr/>
          <a:lstStyle>
            <a:lvl1pPr>
              <a:defRPr/>
            </a:lvl1pPr>
          </a:lstStyle>
          <a:p>
            <a:r>
              <a:rPr lang="en-US"/>
              <a:t>© SAP 2008 / Page </a:t>
            </a:r>
            <a:fld id="{BCEDF34B-833B-45B1-8F32-0475BE9412D5}" type="slidenum">
              <a:rPr lang="en-US"/>
              <a:pPr/>
              <a:t>‹#›</a:t>
            </a:fld>
            <a:endParaRPr lang="en-US"/>
          </a:p>
        </p:txBody>
      </p:sp>
    </p:spTree>
  </p:cSld>
  <p:clrMapOvr>
    <a:masterClrMapping/>
  </p:clrMapOvr>
  <p:transition>
    <p:zo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4175" y="201613"/>
            <a:ext cx="2160588"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01613"/>
            <a:ext cx="6332537"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AP_Footnote_2007_1"/>
          <p:cNvSpPr>
            <a:spLocks noGrp="1" noChangeArrowheads="1"/>
          </p:cNvSpPr>
          <p:nvPr>
            <p:ph type="sldNum" sz="quarter" idx="10"/>
          </p:nvPr>
        </p:nvSpPr>
        <p:spPr>
          <a:ln/>
        </p:spPr>
        <p:txBody>
          <a:bodyPr/>
          <a:lstStyle>
            <a:lvl1pPr>
              <a:defRPr/>
            </a:lvl1pPr>
          </a:lstStyle>
          <a:p>
            <a:r>
              <a:rPr lang="en-US"/>
              <a:t>© SAP 2008 / Page </a:t>
            </a:r>
            <a:fld id="{B19080CB-7035-4655-805B-077A5E5DC260}" type="slidenum">
              <a:rPr lang="en-US"/>
              <a:pPr/>
              <a:t>‹#›</a:t>
            </a:fld>
            <a:endParaRPr lang="en-US"/>
          </a:p>
        </p:txBody>
      </p:sp>
    </p:spTree>
  </p:cSld>
  <p:clrMapOvr>
    <a:masterClrMapping/>
  </p:clrMapOvr>
  <p:transition>
    <p:zo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49238" y="201613"/>
            <a:ext cx="7156450" cy="715962"/>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249238" y="1292225"/>
            <a:ext cx="8645525" cy="4824413"/>
          </a:xfrm>
        </p:spPr>
        <p:txBody>
          <a:bodyPr/>
          <a:lstStyle/>
          <a:p>
            <a:endParaRPr lang="en-US"/>
          </a:p>
        </p:txBody>
      </p:sp>
      <p:sp>
        <p:nvSpPr>
          <p:cNvPr id="4" name="Slide Number Placeholder 3"/>
          <p:cNvSpPr>
            <a:spLocks noGrp="1"/>
          </p:cNvSpPr>
          <p:nvPr>
            <p:ph type="sldNum" sz="quarter" idx="10"/>
          </p:nvPr>
        </p:nvSpPr>
        <p:spPr>
          <a:xfrm>
            <a:off x="152400" y="6721475"/>
            <a:ext cx="906463" cy="106363"/>
          </a:xfrm>
        </p:spPr>
        <p:txBody>
          <a:bodyPr/>
          <a:lstStyle>
            <a:lvl1pPr>
              <a:defRPr/>
            </a:lvl1pPr>
          </a:lstStyle>
          <a:p>
            <a:r>
              <a:rPr lang="en-US"/>
              <a:t>© SAP 2008 / Page </a:t>
            </a:r>
            <a:fld id="{024A4FA7-5516-4452-968E-051B6AE9E9DD}" type="slidenum">
              <a:rPr lang="en-US"/>
              <a:pPr/>
              <a:t>‹#›</a:t>
            </a:fld>
            <a:endParaRPr lang="en-US"/>
          </a:p>
        </p:txBody>
      </p:sp>
    </p:spTree>
  </p:cSld>
  <p:clrMapOvr>
    <a:masterClrMapping/>
  </p:clrMapOvr>
  <p:transition>
    <p:zo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r>
              <a:rPr lang="en-US"/>
              <a:t>© SAP 2009 / Page </a:t>
            </a:r>
            <a:fld id="{96AFFFDE-A500-48EC-B818-EC3C2BC969F6}" type="slidenum">
              <a:rPr lang="en-US"/>
              <a:pPr/>
              <a:t>‹#›</a:t>
            </a:fld>
            <a:endParaRPr lang="en-US"/>
          </a:p>
        </p:txBody>
      </p:sp>
    </p:spTree>
  </p:cSld>
  <p:clrMapOvr>
    <a:masterClrMapping/>
  </p:clrMapOvr>
  <p:transition>
    <p:zo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SAP 2009 / Page </a:t>
            </a:r>
            <a:fld id="{2CC664CD-6229-4BA2-9B56-76C9BDDCC558}" type="slidenum">
              <a:rPr lang="en-US"/>
              <a:pPr/>
              <a:t>‹#›</a:t>
            </a:fld>
            <a:endParaRPr lang="en-US"/>
          </a:p>
        </p:txBody>
      </p:sp>
    </p:spTree>
  </p:cSld>
  <p:clrMapOvr>
    <a:masterClrMapping/>
  </p:clrMapOvr>
  <p:transition>
    <p:zo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sz="quarter" idx="10"/>
          </p:nvPr>
        </p:nvSpPr>
        <p:spPr/>
        <p:txBody>
          <a:bodyPr/>
          <a:lstStyle>
            <a:lvl1pPr>
              <a:defRPr/>
            </a:lvl1pPr>
          </a:lstStyle>
          <a:p>
            <a:r>
              <a:rPr lang="en-US"/>
              <a:t>© SAP 2009 / Page </a:t>
            </a:r>
            <a:fld id="{28B4ED91-1322-447E-BA24-52EE2B8CA7C5}" type="slidenum">
              <a:rPr lang="en-US"/>
              <a:pPr/>
              <a:t>‹#›</a:t>
            </a:fld>
            <a:endParaRPr lang="en-US"/>
          </a:p>
        </p:txBody>
      </p:sp>
    </p:spTree>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with event logo">
    <p:bg bwMode="gray">
      <p:bgPr>
        <a:solidFill>
          <a:schemeClr val="accent1"/>
        </a:solidFill>
        <a:effectLst/>
      </p:bgPr>
    </p:bg>
    <p:spTree>
      <p:nvGrpSpPr>
        <p:cNvPr id="1" name=""/>
        <p:cNvGrpSpPr/>
        <p:nvPr/>
      </p:nvGrpSpPr>
      <p:grpSpPr>
        <a:xfrm>
          <a:off x="0" y="0"/>
          <a:ext cx="0" cy="0"/>
          <a:chOff x="0" y="0"/>
          <a:chExt cx="0" cy="0"/>
        </a:xfrm>
      </p:grpSpPr>
      <p:sp>
        <p:nvSpPr>
          <p:cNvPr id="6" name="Rectangle 5"/>
          <p:cNvSpPr/>
          <p:nvPr userDrawn="1"/>
        </p:nvSpPr>
        <p:spPr bwMode="gray">
          <a:xfrm>
            <a:off x="324000" y="-1"/>
            <a:ext cx="8496000" cy="2143126"/>
          </a:xfrm>
          <a:prstGeom prst="rect">
            <a:avLst/>
          </a:prstGeom>
          <a:solidFill>
            <a:schemeClr val="tx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72" name="Rectangle 17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userDrawn="1">
            <p:ph type="ctrTitle" hasCustomPrompt="1"/>
          </p:nvPr>
        </p:nvSpPr>
        <p:spPr bwMode="gray">
          <a:xfrm>
            <a:off x="414000" y="324000"/>
            <a:ext cx="8280000" cy="738664"/>
          </a:xfrm>
        </p:spPr>
        <p:txBody>
          <a:bodyPr>
            <a:noAutofit/>
          </a:bodyPr>
          <a:lstStyle>
            <a:lvl1pPr>
              <a:defRPr sz="4800">
                <a:solidFill>
                  <a:sysClr val="windowText" lastClr="000000"/>
                </a:solidFill>
                <a:latin typeface="+mj-lt"/>
              </a:defRPr>
            </a:lvl1pPr>
          </a:lstStyle>
          <a:p>
            <a:r>
              <a:rPr lang="en-US" noProof="0" dirty="0" smtClean="0"/>
              <a:t>Short Presentation Title</a:t>
            </a:r>
            <a:endParaRPr lang="de-DE" dirty="0"/>
          </a:p>
        </p:txBody>
      </p:sp>
      <p:sp>
        <p:nvSpPr>
          <p:cNvPr id="3" name="Subtitle 2"/>
          <p:cNvSpPr>
            <a:spLocks noGrp="1"/>
          </p:cNvSpPr>
          <p:nvPr userDrawn="1">
            <p:ph type="subTitle" idx="1" hasCustomPrompt="1"/>
          </p:nvPr>
        </p:nvSpPr>
        <p:spPr bwMode="gray">
          <a:xfrm>
            <a:off x="414000" y="1499870"/>
            <a:ext cx="828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2010</a:t>
            </a:r>
          </a:p>
        </p:txBody>
      </p:sp>
      <p:pic>
        <p:nvPicPr>
          <p:cNvPr id="9" name="Picture 8" descr="SAP_FKOM_KO.png"/>
          <p:cNvPicPr>
            <a:picLocks noChangeAspect="1"/>
          </p:cNvPicPr>
          <p:nvPr userDrawn="1"/>
        </p:nvPicPr>
        <p:blipFill>
          <a:blip r:embed="rId2" cstate="print"/>
          <a:stretch>
            <a:fillRect/>
          </a:stretch>
        </p:blipFill>
        <p:spPr>
          <a:xfrm>
            <a:off x="323850" y="6080400"/>
            <a:ext cx="1832544" cy="453600"/>
          </a:xfrm>
          <a:prstGeom prst="rect">
            <a:avLst/>
          </a:prstGeom>
        </p:spPr>
      </p:pic>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49238" y="1292225"/>
            <a:ext cx="4246562"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92225"/>
            <a:ext cx="4246563" cy="48244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r>
              <a:rPr lang="en-US"/>
              <a:t>© SAP 2009 / Page </a:t>
            </a:r>
            <a:fld id="{D461EFF1-5755-43D4-B437-3F4942974C52}" type="slidenum">
              <a:rPr lang="en-US"/>
              <a:pPr/>
              <a:t>‹#›</a:t>
            </a:fld>
            <a:endParaRPr lang="en-US"/>
          </a:p>
        </p:txBody>
      </p:sp>
    </p:spTree>
  </p:cSld>
  <p:clrMapOvr>
    <a:masterClrMapping/>
  </p:clrMapOvr>
  <p:transition>
    <p:zo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r>
              <a:rPr lang="en-US"/>
              <a:t>© SAP 2009 / Page </a:t>
            </a:r>
            <a:fld id="{E5E28562-A0CC-42B0-87DE-BCD7728D3FE3}" type="slidenum">
              <a:rPr lang="en-US"/>
              <a:pPr/>
              <a:t>‹#›</a:t>
            </a:fld>
            <a:endParaRPr lang="en-US"/>
          </a:p>
        </p:txBody>
      </p:sp>
    </p:spTree>
  </p:cSld>
  <p:clrMapOvr>
    <a:masterClrMapping/>
  </p:clrMapOvr>
  <p:transition>
    <p:zo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r>
              <a:rPr lang="en-US"/>
              <a:t>© SAP 2009 / Page </a:t>
            </a:r>
            <a:fld id="{F54C24F9-158A-40E4-8249-00E472FB2086}" type="slidenum">
              <a:rPr lang="en-US"/>
              <a:pPr/>
              <a:t>‹#›</a:t>
            </a:fld>
            <a:endParaRPr lang="en-US"/>
          </a:p>
        </p:txBody>
      </p:sp>
    </p:spTree>
  </p:cSld>
  <p:clrMapOvr>
    <a:masterClrMapping/>
  </p:clrMapOvr>
  <p:transition>
    <p:zo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r>
              <a:rPr lang="en-US"/>
              <a:t>© SAP 2009 / Page </a:t>
            </a:r>
            <a:fld id="{163D3A70-2998-4362-A797-29F64B68C77B}" type="slidenum">
              <a:rPr lang="en-US"/>
              <a:pPr/>
              <a:t>‹#›</a:t>
            </a:fld>
            <a:endParaRPr lang="en-US"/>
          </a:p>
        </p:txBody>
      </p:sp>
    </p:spTree>
  </p:cSld>
  <p:clrMapOvr>
    <a:masterClrMapping/>
  </p:clrMapOvr>
  <p:transition>
    <p:zo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SAP 2009 / Page </a:t>
            </a:r>
            <a:fld id="{B1170086-9557-40AE-ADCA-04A081E55827}" type="slidenum">
              <a:rPr lang="en-US"/>
              <a:pPr/>
              <a:t>‹#›</a:t>
            </a:fld>
            <a:endParaRPr lang="en-US"/>
          </a:p>
        </p:txBody>
      </p:sp>
    </p:spTree>
  </p:cSld>
  <p:clrMapOvr>
    <a:masterClrMapping/>
  </p:clrMapOvr>
  <p:transition>
    <p:zo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sz="quarter" idx="10"/>
          </p:nvPr>
        </p:nvSpPr>
        <p:spPr/>
        <p:txBody>
          <a:bodyPr/>
          <a:lstStyle>
            <a:lvl1pPr>
              <a:defRPr/>
            </a:lvl1pPr>
          </a:lstStyle>
          <a:p>
            <a:r>
              <a:rPr lang="en-US"/>
              <a:t>© SAP 2009 / Page </a:t>
            </a:r>
            <a:fld id="{2CE1A17A-8C44-4A27-9AB6-AE64EA5B590A}" type="slidenum">
              <a:rPr lang="en-US"/>
              <a:pPr/>
              <a:t>‹#›</a:t>
            </a:fld>
            <a:endParaRPr lang="en-US"/>
          </a:p>
        </p:txBody>
      </p:sp>
    </p:spTree>
  </p:cSld>
  <p:clrMapOvr>
    <a:masterClrMapping/>
  </p:clrMapOvr>
  <p:transition>
    <p:zo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SAP 2009 / Page </a:t>
            </a:r>
            <a:fld id="{C75DC1BC-41F6-43FC-BDA4-832FB794EAAE}" type="slidenum">
              <a:rPr lang="en-US"/>
              <a:pPr/>
              <a:t>‹#›</a:t>
            </a:fld>
            <a:endParaRPr lang="en-US"/>
          </a:p>
        </p:txBody>
      </p:sp>
    </p:spTree>
  </p:cSld>
  <p:clrMapOvr>
    <a:masterClrMapping/>
  </p:clrMapOvr>
  <p:transition>
    <p:zo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4175" y="201613"/>
            <a:ext cx="2160588" cy="59150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49238" y="201613"/>
            <a:ext cx="6332537" cy="59150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sz="quarter" idx="10"/>
          </p:nvPr>
        </p:nvSpPr>
        <p:spPr/>
        <p:txBody>
          <a:bodyPr/>
          <a:lstStyle>
            <a:lvl1pPr>
              <a:defRPr/>
            </a:lvl1pPr>
          </a:lstStyle>
          <a:p>
            <a:r>
              <a:rPr lang="en-US"/>
              <a:t>© SAP 2009 / Page </a:t>
            </a:r>
            <a:fld id="{74B2485E-95FF-4CE3-BA15-582F6B215316}" type="slidenum">
              <a:rPr lang="en-US"/>
              <a:pPr/>
              <a:t>‹#›</a:t>
            </a:fld>
            <a:endParaRPr lang="en-US"/>
          </a:p>
        </p:txBody>
      </p:sp>
    </p:spTree>
  </p:cSld>
  <p:clrMapOvr>
    <a:masterClrMapping/>
  </p:clrMapOvr>
  <p:transition>
    <p:zo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extLst>
      <p:ext uri="{BB962C8B-B14F-4D97-AF65-F5344CB8AC3E}">
        <p14:creationId xmlns:p14="http://schemas.microsoft.com/office/powerpoint/2010/main" val="12577790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extLst>
      <p:ext uri="{BB962C8B-B14F-4D97-AF65-F5344CB8AC3E}">
        <p14:creationId xmlns:p14="http://schemas.microsoft.com/office/powerpoint/2010/main" val="68806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00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extLst>
      <p:ext uri="{BB962C8B-B14F-4D97-AF65-F5344CB8AC3E}">
        <p14:creationId xmlns:p14="http://schemas.microsoft.com/office/powerpoint/2010/main" val="37350634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extLst>
      <p:ext uri="{BB962C8B-B14F-4D97-AF65-F5344CB8AC3E}">
        <p14:creationId xmlns:p14="http://schemas.microsoft.com/office/powerpoint/2010/main" val="70228994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3119317272"/>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extLst>
      <p:ext uri="{BB962C8B-B14F-4D97-AF65-F5344CB8AC3E}">
        <p14:creationId xmlns:p14="http://schemas.microsoft.com/office/powerpoint/2010/main" val="4226772721"/>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extLst>
      <p:ext uri="{BB962C8B-B14F-4D97-AF65-F5344CB8AC3E}">
        <p14:creationId xmlns:p14="http://schemas.microsoft.com/office/powerpoint/2010/main" val="4195784956"/>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extLst>
      <p:ext uri="{BB962C8B-B14F-4D97-AF65-F5344CB8AC3E}">
        <p14:creationId xmlns:p14="http://schemas.microsoft.com/office/powerpoint/2010/main" val="231185016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extLst>
      <p:ext uri="{BB962C8B-B14F-4D97-AF65-F5344CB8AC3E}">
        <p14:creationId xmlns:p14="http://schemas.microsoft.com/office/powerpoint/2010/main" val="380774860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439721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48610656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9655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dirty="0" smtClean="0"/>
              <a:t>Click icon to add picture</a:t>
            </a:r>
            <a:endParaRPr lang="en-US" dirty="0"/>
          </a:p>
        </p:txBody>
      </p:sp>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8613"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12263041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19818396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extLst>
      <p:ext uri="{BB962C8B-B14F-4D97-AF65-F5344CB8AC3E}">
        <p14:creationId xmlns:p14="http://schemas.microsoft.com/office/powerpoint/2010/main" val="309828656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extLst>
      <p:ext uri="{BB962C8B-B14F-4D97-AF65-F5344CB8AC3E}">
        <p14:creationId xmlns:p14="http://schemas.microsoft.com/office/powerpoint/2010/main" val="242730423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extLst>
      <p:ext uri="{BB962C8B-B14F-4D97-AF65-F5344CB8AC3E}">
        <p14:creationId xmlns:p14="http://schemas.microsoft.com/office/powerpoint/2010/main" val="3733338113"/>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extLst>
      <p:ext uri="{BB962C8B-B14F-4D97-AF65-F5344CB8AC3E}">
        <p14:creationId xmlns:p14="http://schemas.microsoft.com/office/powerpoint/2010/main" val="347054797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2" name="TextBox 1"/>
          <p:cNvSpPr txBox="1"/>
          <p:nvPr userDrawn="1"/>
        </p:nvSpPr>
        <p:spPr bwMode="black">
          <a:xfrm>
            <a:off x="324000" y="6636183"/>
            <a:ext cx="1689565" cy="123111"/>
          </a:xfrm>
          <a:prstGeom prst="rect">
            <a:avLst/>
          </a:prstGeom>
          <a:noFill/>
        </p:spPr>
        <p:txBody>
          <a:bodyPr wrap="none" lIns="0" tIns="0" rIns="0" bIns="0" rtlCol="0">
            <a:spAutoFit/>
          </a:bodyPr>
          <a:lstStyle/>
          <a:p>
            <a:pPr marL="133350" indent="-133350">
              <a:buClr>
                <a:srgbClr val="000000"/>
              </a:buClr>
              <a:buFont typeface="Arial" pitchFamily="34" charset="0"/>
              <a:buChar char="©"/>
            </a:pPr>
            <a:r>
              <a:rPr lang="en-US" sz="800" dirty="0" smtClean="0">
                <a:solidFill>
                  <a:sysClr val="windowText" lastClr="000000"/>
                </a:solidFill>
              </a:rPr>
              <a:t>2013 SAP AG. All rights reserved.</a:t>
            </a:r>
          </a:p>
        </p:txBody>
      </p:sp>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rgbClr val="666666"/>
              </a:buClr>
              <a:buFont typeface="Arial" pitchFamily="34" charset="0"/>
              <a:buNone/>
            </a:pPr>
            <a:fld id="{0BDC132A-5C91-4078-9777-31DA19A62E0A}" type="slidenum">
              <a:rPr lang="en-US" sz="800" smtClean="0">
                <a:solidFill>
                  <a:srgbClr val="000000"/>
                </a:solidFill>
              </a:rPr>
              <a:pPr marL="93663" indent="-93663" algn="r">
                <a:buClr>
                  <a:srgbClr val="666666"/>
                </a:buClr>
                <a:buFont typeface="Arial" pitchFamily="34" charset="0"/>
                <a:buNone/>
              </a:pPr>
              <a:t>‹#›</a:t>
            </a:fld>
            <a:endParaRPr lang="en-US" sz="800" dirty="0" smtClean="0">
              <a:solidFill>
                <a:srgbClr val="000000"/>
              </a:solidFill>
            </a:endParaRPr>
          </a:p>
        </p:txBody>
      </p:sp>
    </p:spTree>
    <p:extLst>
      <p:ext uri="{BB962C8B-B14F-4D97-AF65-F5344CB8AC3E}">
        <p14:creationId xmlns:p14="http://schemas.microsoft.com/office/powerpoint/2010/main" val="24031823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5311198" cy="756000"/>
          </a:xfrm>
          <a:prstGeom prst="rect">
            <a:avLst/>
          </a:prstGeom>
        </p:spPr>
        <p:txBody>
          <a:bodyPr vert="horz" lIns="0" tIns="0" rIns="0" bIns="0" rtlCol="0" anchor="ctr" anchorCtr="0">
            <a:noAutofit/>
          </a:bodyPr>
          <a:lstStyle/>
          <a:p>
            <a:pPr>
              <a:spcBef>
                <a:spcPct val="0"/>
              </a:spcBef>
            </a:pPr>
            <a:r>
              <a:rPr lang="en-GB" sz="2400" b="1" dirty="0" smtClean="0">
                <a:solidFill>
                  <a:srgbClr val="666666"/>
                </a:solidFill>
              </a:rPr>
              <a:t>© </a:t>
            </a:r>
            <a:r>
              <a:rPr sz="2400" b="1" dirty="0" smtClean="0">
                <a:solidFill>
                  <a:srgbClr val="666666"/>
                </a:solidFill>
              </a:rPr>
              <a:t>2013 SAP AG. All rights reserved.</a:t>
            </a:r>
          </a:p>
        </p:txBody>
      </p:sp>
      <p:sp>
        <p:nvSpPr>
          <p:cNvPr id="5" name="TextBox 4"/>
          <p:cNvSpPr txBox="1"/>
          <p:nvPr userDrawn="1"/>
        </p:nvSpPr>
        <p:spPr bwMode="gray">
          <a:xfrm>
            <a:off x="324000" y="1692000"/>
            <a:ext cx="8404364" cy="2308324"/>
          </a:xfrm>
          <a:prstGeom prst="rect">
            <a:avLst/>
          </a:prstGeom>
          <a:noFill/>
        </p:spPr>
        <p:txBody>
          <a:bodyPr wrap="square" lIns="0" tIns="0" rIns="0" bIns="0" rtlCol="0">
            <a:spAutoFit/>
          </a:bodyPr>
          <a:lstStyle/>
          <a:p>
            <a:pPr>
              <a:spcBef>
                <a:spcPts val="1200"/>
              </a:spcBef>
            </a:pPr>
            <a:r>
              <a:rPr lang="en-US" sz="1000" noProof="1" smtClean="0">
                <a:solidFill>
                  <a:srgbClr val="000000"/>
                </a:solidFill>
                <a:ea typeface="MS PGothic" pitchFamily="34" charset="-128"/>
              </a:rPr>
              <a:t>No part of this publication may be reproduced or transmitted in any form or for any purpose without the express permission of SAP AG. </a:t>
            </a:r>
            <a:br>
              <a:rPr lang="en-US" sz="1000" noProof="1" smtClean="0">
                <a:solidFill>
                  <a:srgbClr val="000000"/>
                </a:solidFill>
                <a:ea typeface="MS PGothic" pitchFamily="34" charset="-128"/>
              </a:rPr>
            </a:br>
            <a:r>
              <a:rPr lang="en-US" sz="1000" noProof="1" smtClean="0">
                <a:solidFill>
                  <a:srgbClr val="000000"/>
                </a:solidFill>
                <a:ea typeface="MS PGothic" pitchFamily="34" charset="-128"/>
              </a:rPr>
              <a:t>The information contained herein may be changed without prior notice.</a:t>
            </a:r>
          </a:p>
          <a:p>
            <a:pPr>
              <a:spcBef>
                <a:spcPts val="1200"/>
              </a:spcBef>
            </a:pPr>
            <a:r>
              <a:rPr lang="en-US" sz="1000" noProof="1" smtClean="0">
                <a:solidFill>
                  <a:srgbClr val="000000"/>
                </a:solidFill>
                <a:ea typeface="MS PGothic" pitchFamily="34" charset="-128"/>
              </a:rPr>
              <a:t>Some software products marketed by SAP AG and its distributors contain proprietary software components of other software vendors.</a:t>
            </a:r>
          </a:p>
          <a:p>
            <a:pPr>
              <a:spcBef>
                <a:spcPts val="1200"/>
              </a:spcBef>
            </a:pPr>
            <a:r>
              <a:rPr lang="en-US" sz="1000" noProof="1" smtClean="0">
                <a:solidFill>
                  <a:srgbClr val="000000"/>
                </a:solidFill>
                <a:ea typeface="MS PGothic" pitchFamily="34" charset="-128"/>
              </a:rPr>
              <a:t>National product specifications may vary.</a:t>
            </a:r>
          </a:p>
          <a:p>
            <a:pPr>
              <a:spcBef>
                <a:spcPts val="1200"/>
              </a:spcBef>
            </a:pPr>
            <a:r>
              <a:rPr lang="en-US" sz="1000" noProof="1" smtClean="0">
                <a:solidFill>
                  <a:srgbClr val="000000"/>
                </a:solidFill>
                <a:ea typeface="MS PGothic" pitchFamily="34" charset="-128"/>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a:spcBef>
                <a:spcPts val="1200"/>
              </a:spcBef>
            </a:pPr>
            <a:r>
              <a:rPr lang="en-US" sz="1000" noProof="1" smtClean="0">
                <a:solidFill>
                  <a:srgbClr val="000000"/>
                </a:solidFill>
                <a:ea typeface="MS PGothic" pitchFamily="34" charset="-128"/>
              </a:rPr>
              <a:t>SAP and other SAP products and services mentioned herein as well as their respective logos are trademarks or registered trademarks of SAP AG in Germany and other countries.  </a:t>
            </a:r>
            <a:br>
              <a:rPr lang="en-US" sz="1000" noProof="1" smtClean="0">
                <a:solidFill>
                  <a:srgbClr val="000000"/>
                </a:solidFill>
                <a:ea typeface="MS PGothic" pitchFamily="34" charset="-128"/>
              </a:rPr>
            </a:br>
            <a:r>
              <a:rPr lang="en-US" sz="1000" noProof="1" smtClean="0">
                <a:solidFill>
                  <a:srgbClr val="000000"/>
                </a:solidFill>
                <a:ea typeface="MS PGothic" pitchFamily="34" charset="-128"/>
              </a:rPr>
              <a:t>Please see </a:t>
            </a:r>
            <a:r>
              <a:rPr lang="en-US" sz="1000" noProof="1" smtClean="0">
                <a:solidFill>
                  <a:srgbClr val="000000"/>
                </a:solidFill>
                <a:ea typeface="MS PGothic" pitchFamily="34" charset="-128"/>
                <a:hlinkClick r:id="rId2"/>
              </a:rPr>
              <a:t>http://www.sap.com/corporate-en/legal/copyright/index.epx#trademark</a:t>
            </a:r>
            <a:r>
              <a:rPr lang="en-US" sz="1000" noProof="1" smtClean="0">
                <a:solidFill>
                  <a:srgbClr val="000000"/>
                </a:solidFill>
                <a:ea typeface="MS PGothic" pitchFamily="34" charset="-128"/>
              </a:rPr>
              <a:t> for additional trademark information and notices.</a:t>
            </a:r>
          </a:p>
        </p:txBody>
      </p:sp>
    </p:spTree>
    <p:extLst>
      <p:ext uri="{BB962C8B-B14F-4D97-AF65-F5344CB8AC3E}">
        <p14:creationId xmlns:p14="http://schemas.microsoft.com/office/powerpoint/2010/main" val="403893986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7359500" cy="756000"/>
          </a:xfrm>
          <a:prstGeom prst="rect">
            <a:avLst/>
          </a:prstGeom>
        </p:spPr>
        <p:txBody>
          <a:bodyPr vert="horz" lIns="0" tIns="0" rIns="0" bIns="0" rtlCol="0" anchor="ctr" anchorCtr="0">
            <a:noAutofit/>
          </a:bodyPr>
          <a:lstStyle/>
          <a:p>
            <a:pPr>
              <a:spcBef>
                <a:spcPct val="0"/>
              </a:spcBef>
              <a:defRPr/>
            </a:pPr>
            <a:r>
              <a:rPr lang="en-GB" sz="2400" b="1" dirty="0" smtClean="0">
                <a:solidFill>
                  <a:srgbClr val="666666"/>
                </a:solidFill>
              </a:rPr>
              <a:t>© </a:t>
            </a:r>
            <a:r>
              <a:rPr sz="2400" b="1" dirty="0" smtClean="0">
                <a:solidFill>
                  <a:srgbClr val="666666"/>
                </a:solidFill>
              </a:rPr>
              <a:t>2013 SAP AG. Alle Rechte vorbehalten.</a:t>
            </a:r>
          </a:p>
        </p:txBody>
      </p:sp>
      <p:sp>
        <p:nvSpPr>
          <p:cNvPr id="6" name="TextBox 5"/>
          <p:cNvSpPr txBox="1"/>
          <p:nvPr userDrawn="1"/>
        </p:nvSpPr>
        <p:spPr bwMode="gray">
          <a:xfrm>
            <a:off x="324000" y="1692000"/>
            <a:ext cx="8404364" cy="2616101"/>
          </a:xfrm>
          <a:prstGeom prst="rect">
            <a:avLst/>
          </a:prstGeom>
          <a:noFill/>
        </p:spPr>
        <p:txBody>
          <a:bodyPr wrap="square" lIns="0" tIns="0" rIns="0" bIns="0" rtlCol="0">
            <a:spAutoFit/>
          </a:bodyPr>
          <a:lstStyle/>
          <a:p>
            <a:pPr>
              <a:spcBef>
                <a:spcPts val="1200"/>
              </a:spcBef>
            </a:pPr>
            <a:r>
              <a:rPr sz="1000" noProof="1" smtClean="0">
                <a:solidFill>
                  <a:srgbClr val="000000"/>
                </a:solidFill>
                <a:ea typeface="MS PGothic" pitchFamily="34" charset="-128"/>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a:spcBef>
                <a:spcPts val="1200"/>
              </a:spcBef>
            </a:pPr>
            <a:r>
              <a:rPr sz="1000" noProof="1" smtClean="0">
                <a:solidFill>
                  <a:srgbClr val="000000"/>
                </a:solidFill>
                <a:ea typeface="MS PGothic" pitchFamily="34" charset="-128"/>
              </a:rPr>
              <a:t>Einige der von der SAP AG und ihren Distributoren vermarkteten Softwareprodukte enthalten proprietäre Softwarekomponenten anderer Softwareanbieter.</a:t>
            </a:r>
          </a:p>
          <a:p>
            <a:pPr>
              <a:spcBef>
                <a:spcPts val="1200"/>
              </a:spcBef>
            </a:pPr>
            <a:r>
              <a:rPr sz="1000" noProof="1" smtClean="0">
                <a:solidFill>
                  <a:srgbClr val="000000"/>
                </a:solidFill>
                <a:ea typeface="MS PGothic" pitchFamily="34" charset="-128"/>
              </a:rPr>
              <a:t>Produkte können länderspezifische Unterschiede aufweisen.</a:t>
            </a:r>
          </a:p>
          <a:p>
            <a:pPr>
              <a:spcBef>
                <a:spcPts val="1200"/>
              </a:spcBef>
            </a:pPr>
            <a:r>
              <a:rPr sz="1000" noProof="1" smtClean="0">
                <a:solidFill>
                  <a:srgbClr val="000000"/>
                </a:solidFill>
                <a:ea typeface="MS PGothic" pitchFamily="34" charset="-128"/>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1200"/>
              </a:spcBef>
            </a:pPr>
            <a:r>
              <a:rPr sz="1000" noProof="1" smtClean="0">
                <a:solidFill>
                  <a:srgbClr val="000000"/>
                </a:solidFill>
                <a:ea typeface="MS PGothic" pitchFamily="34" charset="-128"/>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sz="1000" noProof="1" smtClean="0">
                <a:solidFill>
                  <a:srgbClr val="000000"/>
                </a:solidFill>
                <a:ea typeface="MS PGothic" pitchFamily="34" charset="-128"/>
                <a:hlinkClick r:id="rId2"/>
              </a:rPr>
              <a:t>http://www.sap.com/corporate-en/legal/copyright/index.epx#trademark</a:t>
            </a:r>
            <a:r>
              <a:rPr sz="1000" noProof="1" smtClean="0">
                <a:solidFill>
                  <a:srgbClr val="000000"/>
                </a:solidFill>
                <a:ea typeface="MS PGothic" pitchFamily="34" charset="-128"/>
              </a:rPr>
              <a:t>.</a:t>
            </a:r>
          </a:p>
        </p:txBody>
      </p:sp>
    </p:spTree>
    <p:extLst>
      <p:ext uri="{BB962C8B-B14F-4D97-AF65-F5344CB8AC3E}">
        <p14:creationId xmlns:p14="http://schemas.microsoft.com/office/powerpoint/2010/main" val="3883641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4000" y="478631"/>
            <a:ext cx="1832305" cy="907257"/>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Agenda</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2400"/>
              </a:spcBef>
              <a:spcAft>
                <a:spcPts val="0"/>
              </a:spcAft>
              <a:buClr>
                <a:schemeClr val="accent1"/>
              </a:buClr>
              <a:buSzPct val="80000"/>
              <a:buFontTx/>
              <a:buNone/>
              <a:tabLst/>
              <a:defRPr b="0"/>
            </a:lvl1pPr>
            <a:lvl2pPr marL="0" marR="0" indent="0" algn="l" defTabSz="914400" rtl="0" eaLnBrk="1" fontAlgn="auto" latinLnBrk="0" hangingPunct="1">
              <a:lnSpc>
                <a:spcPct val="100000"/>
              </a:lnSpc>
              <a:spcBef>
                <a:spcPts val="1200"/>
              </a:spcBef>
              <a:spcAft>
                <a:spcPts val="0"/>
              </a:spcAft>
              <a:buClr>
                <a:schemeClr val="accent1"/>
              </a:buClr>
              <a:buSzPct val="80000"/>
              <a:buFontTx/>
              <a:buNone/>
              <a:tabLst/>
              <a:defRPr/>
            </a:lvl2pPr>
            <a:lvl3pPr marL="0" marR="0" indent="0" algn="l" defTabSz="914400" rtl="0" eaLnBrk="1" fontAlgn="auto" latinLnBrk="0" hangingPunct="1">
              <a:lnSpc>
                <a:spcPct val="100000"/>
              </a:lnSpc>
              <a:spcBef>
                <a:spcPts val="2400"/>
              </a:spcBef>
              <a:spcAft>
                <a:spcPts val="0"/>
              </a:spcAft>
              <a:buClr>
                <a:schemeClr val="accent1"/>
              </a:buClr>
              <a:buSzPct val="80000"/>
              <a:buFontTx/>
              <a:buNone/>
              <a:tabLst/>
              <a:defRPr/>
            </a:lvl3pPr>
            <a:lvl4pPr marL="270000" indent="-180000">
              <a:spcBef>
                <a:spcPts val="600"/>
              </a:spcBef>
              <a:buClr>
                <a:schemeClr val="accent1"/>
              </a:buClr>
              <a:buFont typeface="Wingdings" pitchFamily="2" charset="2"/>
              <a:buChar char=""/>
              <a:defRPr sz="1800"/>
            </a:lvl4pPr>
          </a:lstStyle>
          <a:p>
            <a:pPr lvl="1"/>
            <a:r>
              <a:rPr lang="en-US" dirty="0" smtClean="0"/>
              <a:t>Agenda Item/Divider Headline</a:t>
            </a:r>
          </a:p>
          <a:p>
            <a:pPr lvl="3"/>
            <a:r>
              <a:rPr lang="en-US" dirty="0" smtClean="0"/>
              <a:t>Details</a:t>
            </a:r>
          </a:p>
          <a:p>
            <a:endParaRPr lang="en-US" dirty="0" smtClean="0"/>
          </a:p>
          <a:p>
            <a:endParaRPr 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2.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4.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theme" Target="../theme/theme3.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5" Type="http://schemas.openxmlformats.org/officeDocument/2006/relationships/image" Target="../media/image6.png"/><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5.jpeg"/><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theme" Target="../theme/theme4.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5" Type="http://schemas.openxmlformats.org/officeDocument/2006/relationships/slideLayout" Target="../slideLayouts/slideLayout51.xml"/><Relationship Id="rId10" Type="http://schemas.openxmlformats.org/officeDocument/2006/relationships/slideLayout" Target="../slideLayouts/slideLayout56.xml"/><Relationship Id="rId4" Type="http://schemas.openxmlformats.org/officeDocument/2006/relationships/slideLayout" Target="../slideLayouts/slideLayout50.xml"/><Relationship Id="rId9" Type="http://schemas.openxmlformats.org/officeDocument/2006/relationships/slideLayout" Target="../slideLayouts/slideLayout5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slideLayout" Target="../slideLayouts/slideLayout70.xml"/><Relationship Id="rId18" Type="http://schemas.openxmlformats.org/officeDocument/2006/relationships/slideLayout" Target="../slideLayouts/slideLayout75.xml"/><Relationship Id="rId3" Type="http://schemas.openxmlformats.org/officeDocument/2006/relationships/slideLayout" Target="../slideLayouts/slideLayout60.xml"/><Relationship Id="rId21" Type="http://schemas.openxmlformats.org/officeDocument/2006/relationships/slideLayout" Target="../slideLayouts/slideLayout78.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17" Type="http://schemas.openxmlformats.org/officeDocument/2006/relationships/slideLayout" Target="../slideLayouts/slideLayout74.xml"/><Relationship Id="rId2" Type="http://schemas.openxmlformats.org/officeDocument/2006/relationships/slideLayout" Target="../slideLayouts/slideLayout59.xml"/><Relationship Id="rId16" Type="http://schemas.openxmlformats.org/officeDocument/2006/relationships/slideLayout" Target="../slideLayouts/slideLayout73.xml"/><Relationship Id="rId20" Type="http://schemas.openxmlformats.org/officeDocument/2006/relationships/slideLayout" Target="../slideLayouts/slideLayout77.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5" Type="http://schemas.openxmlformats.org/officeDocument/2006/relationships/slideLayout" Target="../slideLayouts/slideLayout72.xml"/><Relationship Id="rId10" Type="http://schemas.openxmlformats.org/officeDocument/2006/relationships/slideLayout" Target="../slideLayouts/slideLayout67.xml"/><Relationship Id="rId19" Type="http://schemas.openxmlformats.org/officeDocument/2006/relationships/slideLayout" Target="../slideLayouts/slideLayout76.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slideLayout" Target="../slideLayouts/slideLayout71.xml"/><Relationship Id="rId22"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gray">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10" name="TextBox 9"/>
          <p:cNvSpPr txBox="1"/>
          <p:nvPr/>
        </p:nvSpPr>
        <p:spPr bwMode="gray">
          <a:xfrm>
            <a:off x="324000" y="6636183"/>
            <a:ext cx="1810358"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2011 SAP AG. All rights reserved.</a:t>
            </a:r>
          </a:p>
        </p:txBody>
      </p:sp>
      <p:sp>
        <p:nvSpPr>
          <p:cNvPr id="34" name="TextBox 33"/>
          <p:cNvSpPr txBox="1"/>
          <p:nvPr/>
        </p:nvSpPr>
        <p:spPr bwMode="gray">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693" r:id="rId1"/>
    <p:sldLayoutId id="2147483697" r:id="rId2"/>
    <p:sldLayoutId id="2147483698" r:id="rId3"/>
    <p:sldLayoutId id="2147483699" r:id="rId4"/>
    <p:sldLayoutId id="2147483701" r:id="rId5"/>
    <p:sldLayoutId id="2147483704" r:id="rId6"/>
    <p:sldLayoutId id="2147483689" r:id="rId7"/>
    <p:sldLayoutId id="2147483702" r:id="rId8"/>
    <p:sldLayoutId id="2147483684" r:id="rId9"/>
    <p:sldLayoutId id="2147483665" r:id="rId10"/>
    <p:sldLayoutId id="2147483683" r:id="rId11"/>
    <p:sldLayoutId id="2147483687"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 id="2147483746" r:id="rId22"/>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64578" name="Rectangle 2"/>
          <p:cNvSpPr>
            <a:spLocks noChangeArrowheads="1"/>
          </p:cNvSpPr>
          <p:nvPr/>
        </p:nvSpPr>
        <p:spPr bwMode="gray">
          <a:xfrm>
            <a:off x="152400" y="152400"/>
            <a:ext cx="7350125" cy="835025"/>
          </a:xfrm>
          <a:prstGeom prst="rect">
            <a:avLst/>
          </a:prstGeom>
          <a:solidFill>
            <a:srgbClr val="CCCCCC"/>
          </a:solidFill>
          <a:ln w="9525">
            <a:noFill/>
            <a:miter lim="800000"/>
            <a:headEnd/>
            <a:tailEnd/>
          </a:ln>
        </p:spPr>
        <p:txBody>
          <a:bodyPr wrap="none" anchor="ctr"/>
          <a:lstStyle/>
          <a:p>
            <a:pPr algn="ctr" fontAlgn="base">
              <a:spcBef>
                <a:spcPct val="0"/>
              </a:spcBef>
              <a:spcAft>
                <a:spcPct val="0"/>
              </a:spcAft>
              <a:buClr>
                <a:srgbClr val="F0AB00"/>
              </a:buClr>
              <a:buSzPct val="80000"/>
              <a:buFont typeface="Wingdings" pitchFamily="2" charset="2"/>
              <a:buNone/>
              <a:defRPr/>
            </a:pPr>
            <a:endParaRPr lang="en-US" sz="1600">
              <a:solidFill>
                <a:srgbClr val="000000"/>
              </a:solidFill>
              <a:latin typeface="Arial" pitchFamily="34" charset="0"/>
            </a:endParaRPr>
          </a:p>
        </p:txBody>
      </p:sp>
      <p:sp>
        <p:nvSpPr>
          <p:cNvPr id="664582" name="Rectangle 6"/>
          <p:cNvSpPr>
            <a:spLocks noChangeArrowheads="1"/>
          </p:cNvSpPr>
          <p:nvPr/>
        </p:nvSpPr>
        <p:spPr bwMode="gray">
          <a:xfrm>
            <a:off x="7599363" y="152400"/>
            <a:ext cx="1392237" cy="835025"/>
          </a:xfrm>
          <a:prstGeom prst="rect">
            <a:avLst/>
          </a:prstGeom>
          <a:solidFill>
            <a:srgbClr val="F0AB00"/>
          </a:solidFill>
          <a:ln w="9525">
            <a:noFill/>
            <a:miter lim="800000"/>
            <a:headEnd/>
            <a:tailEnd/>
          </a:ln>
        </p:spPr>
        <p:txBody>
          <a:bodyPr wrap="none" anchor="ctr"/>
          <a:lstStyle/>
          <a:p>
            <a:pPr algn="ctr" fontAlgn="base">
              <a:spcBef>
                <a:spcPct val="0"/>
              </a:spcBef>
              <a:spcAft>
                <a:spcPct val="0"/>
              </a:spcAft>
              <a:buClr>
                <a:srgbClr val="F0AB00"/>
              </a:buClr>
              <a:buSzPct val="80000"/>
              <a:buFont typeface="Wingdings" pitchFamily="2" charset="2"/>
              <a:buNone/>
              <a:defRPr/>
            </a:pPr>
            <a:endParaRPr lang="en-US" sz="1600">
              <a:solidFill>
                <a:srgbClr val="000000"/>
              </a:solidFill>
              <a:latin typeface="Arial" pitchFamily="34" charset="0"/>
            </a:endParaRPr>
          </a:p>
        </p:txBody>
      </p:sp>
      <p:pic>
        <p:nvPicPr>
          <p:cNvPr id="22532" name="Picture 14" descr="SAP"/>
          <p:cNvPicPr>
            <a:picLocks noChangeAspect="1" noChangeArrowheads="1"/>
          </p:cNvPicPr>
          <p:nvPr/>
        </p:nvPicPr>
        <p:blipFill>
          <a:blip r:embed="rId14" cstate="print"/>
          <a:srcRect/>
          <a:stretch>
            <a:fillRect/>
          </a:stretch>
        </p:blipFill>
        <p:spPr bwMode="auto">
          <a:xfrm>
            <a:off x="8399463" y="695325"/>
            <a:ext cx="592137" cy="292100"/>
          </a:xfrm>
          <a:prstGeom prst="rect">
            <a:avLst/>
          </a:prstGeom>
          <a:noFill/>
          <a:ln w="9525">
            <a:noFill/>
            <a:miter lim="800000"/>
            <a:headEnd/>
            <a:tailEnd/>
          </a:ln>
        </p:spPr>
      </p:pic>
      <p:sp>
        <p:nvSpPr>
          <p:cNvPr id="7" name="Rectangle 6"/>
          <p:cNvSpPr>
            <a:spLocks noChangeArrowheads="1"/>
          </p:cNvSpPr>
          <p:nvPr/>
        </p:nvSpPr>
        <p:spPr bwMode="auto">
          <a:xfrm>
            <a:off x="160338" y="1065213"/>
            <a:ext cx="2874962" cy="2984500"/>
          </a:xfrm>
          <a:prstGeom prst="rect">
            <a:avLst/>
          </a:prstGeom>
          <a:solidFill>
            <a:schemeClr val="accent1"/>
          </a:solidFill>
          <a:ln w="19050" algn="ctr">
            <a:solidFill>
              <a:schemeClr val="accent1"/>
            </a:solidFill>
            <a:round/>
            <a:headEnd/>
            <a:tailEnd/>
          </a:ln>
        </p:spPr>
        <p:txBody>
          <a:bodyPr wrap="none" lIns="90000" tIns="46800" rIns="90000" bIns="46800" anchor="ctr"/>
          <a:lstStyle/>
          <a:p>
            <a:pPr marL="244475" indent="-244475" algn="ctr" fontAlgn="base">
              <a:spcBef>
                <a:spcPct val="0"/>
              </a:spcBef>
              <a:spcAft>
                <a:spcPct val="0"/>
              </a:spcAft>
              <a:buClr>
                <a:srgbClr val="F0AB00"/>
              </a:buClr>
              <a:buSzPct val="80000"/>
              <a:buFont typeface="Wingdings" pitchFamily="2" charset="2"/>
              <a:buNone/>
              <a:defRPr/>
            </a:pPr>
            <a:endParaRPr lang="en-US" sz="1600">
              <a:solidFill>
                <a:srgbClr val="000000"/>
              </a:solidFill>
              <a:latin typeface="Arial" charset="0"/>
            </a:endParaRPr>
          </a:p>
        </p:txBody>
      </p:sp>
      <p:sp>
        <p:nvSpPr>
          <p:cNvPr id="8" name="Rectangle 7"/>
          <p:cNvSpPr>
            <a:spLocks noChangeArrowheads="1"/>
          </p:cNvSpPr>
          <p:nvPr/>
        </p:nvSpPr>
        <p:spPr bwMode="auto">
          <a:xfrm>
            <a:off x="160338" y="4179888"/>
            <a:ext cx="2874962" cy="2513012"/>
          </a:xfrm>
          <a:prstGeom prst="rect">
            <a:avLst/>
          </a:prstGeom>
          <a:solidFill>
            <a:schemeClr val="bg2"/>
          </a:solidFill>
          <a:ln w="19050" algn="ctr">
            <a:noFill/>
            <a:round/>
            <a:headEnd/>
            <a:tailEnd/>
          </a:ln>
        </p:spPr>
        <p:txBody>
          <a:bodyPr wrap="none" lIns="90000" tIns="46800" rIns="90000" bIns="46800" anchor="ctr"/>
          <a:lstStyle/>
          <a:p>
            <a:pPr marL="244475" indent="-244475" algn="ctr" fontAlgn="base">
              <a:spcBef>
                <a:spcPct val="0"/>
              </a:spcBef>
              <a:spcAft>
                <a:spcPct val="0"/>
              </a:spcAft>
              <a:buClr>
                <a:srgbClr val="F0AB00"/>
              </a:buClr>
              <a:buSzPct val="80000"/>
              <a:buFont typeface="Wingdings" pitchFamily="2" charset="2"/>
              <a:buNone/>
              <a:defRPr/>
            </a:pPr>
            <a:endParaRPr lang="en-US" sz="1600">
              <a:solidFill>
                <a:srgbClr val="000000"/>
              </a:solidFill>
              <a:latin typeface="Arial" charset="0"/>
            </a:endParaRPr>
          </a:p>
        </p:txBody>
      </p:sp>
      <p:cxnSp>
        <p:nvCxnSpPr>
          <p:cNvPr id="9" name="Straight Connector 15"/>
          <p:cNvCxnSpPr>
            <a:cxnSpLocks noChangeShapeType="1"/>
          </p:cNvCxnSpPr>
          <p:nvPr/>
        </p:nvCxnSpPr>
        <p:spPr bwMode="auto">
          <a:xfrm>
            <a:off x="247650" y="1422400"/>
            <a:ext cx="2667000" cy="1588"/>
          </a:xfrm>
          <a:prstGeom prst="line">
            <a:avLst/>
          </a:prstGeom>
          <a:noFill/>
          <a:ln w="6350" algn="ctr">
            <a:solidFill>
              <a:schemeClr val="accent4"/>
            </a:solidFill>
            <a:round/>
            <a:headEnd/>
            <a:tailEnd/>
          </a:ln>
        </p:spPr>
      </p:cxnSp>
      <p:sp>
        <p:nvSpPr>
          <p:cNvPr id="10" name="TextBox 9"/>
          <p:cNvSpPr txBox="1"/>
          <p:nvPr/>
        </p:nvSpPr>
        <p:spPr>
          <a:xfrm>
            <a:off x="161925" y="1114425"/>
            <a:ext cx="2790825" cy="276225"/>
          </a:xfrm>
          <a:prstGeom prst="rect">
            <a:avLst/>
          </a:prstGeom>
          <a:noFill/>
        </p:spPr>
        <p:txBody>
          <a:bodyPr>
            <a:spAutoFit/>
          </a:bodyPr>
          <a:lstStyle/>
          <a:p>
            <a:pPr fontAlgn="base">
              <a:spcBef>
                <a:spcPct val="0"/>
              </a:spcBef>
              <a:spcAft>
                <a:spcPts val="1500"/>
              </a:spcAft>
              <a:buClr>
                <a:srgbClr val="F0AB00"/>
              </a:buClr>
              <a:buSzPct val="80000"/>
              <a:buFont typeface="Wingdings" pitchFamily="2" charset="2"/>
              <a:buNone/>
              <a:defRPr/>
            </a:pPr>
            <a:r>
              <a:rPr lang="en-US" sz="1200" dirty="0">
                <a:solidFill>
                  <a:srgbClr val="000000"/>
                </a:solidFill>
                <a:latin typeface="Arial" pitchFamily="34" charset="0"/>
              </a:rPr>
              <a:t>QUICK FACTS</a:t>
            </a:r>
          </a:p>
        </p:txBody>
      </p:sp>
      <p:sp>
        <p:nvSpPr>
          <p:cNvPr id="22537" name="Rectangle 3"/>
          <p:cNvSpPr>
            <a:spLocks noGrp="1" noChangeArrowheads="1"/>
          </p:cNvSpPr>
          <p:nvPr>
            <p:ph type="body" idx="1"/>
          </p:nvPr>
        </p:nvSpPr>
        <p:spPr bwMode="gray">
          <a:xfrm>
            <a:off x="249238" y="1292225"/>
            <a:ext cx="8645525" cy="4824413"/>
          </a:xfrm>
          <a:prstGeom prst="rect">
            <a:avLst/>
          </a:prstGeom>
          <a:noFill/>
          <a:ln w="12700"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22538" name="Rectangle 7"/>
          <p:cNvSpPr>
            <a:spLocks noGrp="1" noChangeArrowheads="1"/>
          </p:cNvSpPr>
          <p:nvPr>
            <p:ph type="title"/>
          </p:nvPr>
        </p:nvSpPr>
        <p:spPr bwMode="gray">
          <a:xfrm>
            <a:off x="249238" y="201613"/>
            <a:ext cx="7156450" cy="715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zoom/>
  </p:transition>
  <p:timing>
    <p:tnLst>
      <p:par>
        <p:cTn id="1" dur="indefinite" restart="never" nodeType="tmRoot"/>
      </p:par>
    </p:tnLst>
  </p:timing>
  <p:hf hdr="0" ftr="0" dt="0"/>
  <p:txStyles>
    <p:titleStyle>
      <a:lvl1pPr algn="l" rtl="0" fontAlgn="base">
        <a:spcBef>
          <a:spcPct val="0"/>
        </a:spcBef>
        <a:spcAft>
          <a:spcPct val="0"/>
        </a:spcAft>
        <a:defRPr sz="2200">
          <a:solidFill>
            <a:schemeClr val="tx2"/>
          </a:solidFill>
          <a:latin typeface="+mj-lt"/>
          <a:ea typeface="+mj-ea"/>
          <a:cs typeface="+mj-cs"/>
        </a:defRPr>
      </a:lvl1pPr>
      <a:lvl2pPr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2pPr>
      <a:lvl3pPr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3pPr>
      <a:lvl4pPr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4pPr>
      <a:lvl5pPr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5pPr>
      <a:lvl6pPr marL="4572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6pPr>
      <a:lvl7pPr marL="9144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7pPr>
      <a:lvl8pPr marL="13716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8pPr>
      <a:lvl9pPr marL="18288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9pPr>
    </p:titleStyle>
    <p:bodyStyle>
      <a:lvl1pPr marL="342900" indent="-342900" algn="l" rtl="0" fontAlgn="base">
        <a:spcBef>
          <a:spcPct val="75000"/>
        </a:spcBef>
        <a:spcAft>
          <a:spcPct val="0"/>
        </a:spcAft>
        <a:buClr>
          <a:schemeClr val="tx1"/>
        </a:buClr>
        <a:buSzPct val="80000"/>
        <a:buFont typeface="Wingdings" pitchFamily="2" charset="2"/>
        <a:buChar char="•"/>
        <a:defRPr sz="1400" b="1">
          <a:solidFill>
            <a:schemeClr val="tx2"/>
          </a:solidFill>
          <a:latin typeface="+mn-lt"/>
          <a:ea typeface="+mn-ea"/>
          <a:cs typeface="+mn-cs"/>
        </a:defRPr>
      </a:lvl1pPr>
      <a:lvl2pPr marL="184150" indent="-182563" algn="l" rtl="0" fontAlgn="base">
        <a:spcBef>
          <a:spcPct val="25000"/>
        </a:spcBef>
        <a:spcAft>
          <a:spcPct val="0"/>
        </a:spcAft>
        <a:buClr>
          <a:srgbClr val="F0AB00"/>
        </a:buClr>
        <a:buSzPct val="80000"/>
        <a:buFont typeface="Wingdings" pitchFamily="2" charset="2"/>
        <a:buChar char="n"/>
        <a:defRPr sz="1200">
          <a:solidFill>
            <a:schemeClr val="tx1"/>
          </a:solidFill>
          <a:latin typeface="+mn-lt"/>
          <a:ea typeface="+mn-ea"/>
          <a:cs typeface="+mn-cs"/>
        </a:defRPr>
      </a:lvl2pPr>
      <a:lvl3pPr marL="541338" indent="-195263" algn="l" rtl="0" fontAlgn="base">
        <a:spcBef>
          <a:spcPct val="25000"/>
        </a:spcBef>
        <a:spcAft>
          <a:spcPct val="0"/>
        </a:spcAft>
        <a:buClr>
          <a:srgbClr val="666666"/>
        </a:buClr>
        <a:buSzPct val="80000"/>
        <a:buFont typeface="Wingdings" pitchFamily="2" charset="2"/>
        <a:buChar char="n"/>
        <a:defRPr sz="1000">
          <a:solidFill>
            <a:schemeClr val="tx1"/>
          </a:solidFill>
          <a:latin typeface="+mn-lt"/>
          <a:ea typeface="+mn-ea"/>
          <a:cs typeface="+mn-cs"/>
        </a:defRPr>
      </a:lvl3pPr>
      <a:lvl4pPr marL="708025" indent="-165100" algn="l" rtl="0" fontAlgn="base">
        <a:spcBef>
          <a:spcPct val="25000"/>
        </a:spcBef>
        <a:spcAft>
          <a:spcPct val="0"/>
        </a:spcAft>
        <a:buClr>
          <a:srgbClr val="666666"/>
        </a:buClr>
        <a:buSzPct val="80000"/>
        <a:buFont typeface="Arial" charset="0"/>
        <a:buChar char="–"/>
        <a:defRPr sz="1600">
          <a:solidFill>
            <a:schemeClr val="tx1"/>
          </a:solidFill>
          <a:latin typeface="+mn-lt"/>
          <a:ea typeface="+mn-ea"/>
          <a:cs typeface="+mn-cs"/>
        </a:defRPr>
      </a:lvl4pPr>
      <a:lvl5pPr marL="904875" indent="-195263" algn="l" rtl="0" fontAlgn="base">
        <a:spcBef>
          <a:spcPct val="15000"/>
        </a:spcBef>
        <a:spcAft>
          <a:spcPct val="0"/>
        </a:spcAft>
        <a:buClr>
          <a:srgbClr val="666666"/>
        </a:buClr>
        <a:buSzPct val="80000"/>
        <a:buFont typeface="Arial" charset="0"/>
        <a:buChar char="–"/>
        <a:defRPr sz="1400">
          <a:solidFill>
            <a:schemeClr val="tx1"/>
          </a:solidFill>
          <a:latin typeface="+mn-lt"/>
          <a:ea typeface="+mn-ea"/>
          <a:cs typeface="+mn-cs"/>
        </a:defRPr>
      </a:lvl5pPr>
      <a:lvl6pPr marL="1362075" indent="-195263" algn="l" rtl="0" fontAlgn="base">
        <a:spcBef>
          <a:spcPct val="15000"/>
        </a:spcBef>
        <a:spcAft>
          <a:spcPct val="0"/>
        </a:spcAft>
        <a:buClr>
          <a:srgbClr val="666666"/>
        </a:buClr>
        <a:buSzPct val="80000"/>
        <a:buFont typeface="Arial" charset="0"/>
        <a:buChar char="–"/>
        <a:defRPr sz="1400">
          <a:solidFill>
            <a:schemeClr val="tx1"/>
          </a:solidFill>
          <a:latin typeface="+mn-lt"/>
          <a:ea typeface="+mn-ea"/>
          <a:cs typeface="+mn-cs"/>
        </a:defRPr>
      </a:lvl6pPr>
      <a:lvl7pPr marL="1819275" indent="-195263" algn="l" rtl="0" fontAlgn="base">
        <a:spcBef>
          <a:spcPct val="15000"/>
        </a:spcBef>
        <a:spcAft>
          <a:spcPct val="0"/>
        </a:spcAft>
        <a:buClr>
          <a:srgbClr val="666666"/>
        </a:buClr>
        <a:buSzPct val="80000"/>
        <a:buFont typeface="Arial" charset="0"/>
        <a:buChar char="–"/>
        <a:defRPr sz="1400">
          <a:solidFill>
            <a:schemeClr val="tx1"/>
          </a:solidFill>
          <a:latin typeface="+mn-lt"/>
          <a:ea typeface="+mn-ea"/>
          <a:cs typeface="+mn-cs"/>
        </a:defRPr>
      </a:lvl7pPr>
      <a:lvl8pPr marL="2276475" indent="-195263" algn="l" rtl="0" fontAlgn="base">
        <a:spcBef>
          <a:spcPct val="15000"/>
        </a:spcBef>
        <a:spcAft>
          <a:spcPct val="0"/>
        </a:spcAft>
        <a:buClr>
          <a:srgbClr val="666666"/>
        </a:buClr>
        <a:buSzPct val="80000"/>
        <a:buFont typeface="Arial" charset="0"/>
        <a:buChar char="–"/>
        <a:defRPr sz="1400">
          <a:solidFill>
            <a:schemeClr val="tx1"/>
          </a:solidFill>
          <a:latin typeface="+mn-lt"/>
          <a:ea typeface="+mn-ea"/>
          <a:cs typeface="+mn-cs"/>
        </a:defRPr>
      </a:lvl8pPr>
      <a:lvl9pPr marL="2733675" indent="-195263" algn="l" rtl="0" fontAlgn="base">
        <a:spcBef>
          <a:spcPct val="15000"/>
        </a:spcBef>
        <a:spcAft>
          <a:spcPct val="0"/>
        </a:spcAft>
        <a:buClr>
          <a:srgbClr val="666666"/>
        </a:buClr>
        <a:buSzPct val="80000"/>
        <a:buFont typeface="Arial" charset="0"/>
        <a:buChar char="–"/>
        <a:defRPr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664578" name="Rectangle 2"/>
          <p:cNvSpPr>
            <a:spLocks noChangeArrowheads="1"/>
          </p:cNvSpPr>
          <p:nvPr/>
        </p:nvSpPr>
        <p:spPr bwMode="gray">
          <a:xfrm>
            <a:off x="152400" y="152400"/>
            <a:ext cx="7350125" cy="835025"/>
          </a:xfrm>
          <a:prstGeom prst="rect">
            <a:avLst/>
          </a:prstGeom>
          <a:solidFill>
            <a:srgbClr val="CCCCCC"/>
          </a:solidFill>
          <a:ln w="9525">
            <a:noFill/>
            <a:miter lim="800000"/>
            <a:headEnd/>
            <a:tailEnd/>
          </a:ln>
        </p:spPr>
        <p:txBody>
          <a:bodyPr wrap="none" anchor="ctr"/>
          <a:lstStyle/>
          <a:p>
            <a:pPr algn="ctr" fontAlgn="base">
              <a:spcBef>
                <a:spcPct val="0"/>
              </a:spcBef>
              <a:spcAft>
                <a:spcPct val="0"/>
              </a:spcAft>
              <a:buClr>
                <a:srgbClr val="F0AB00"/>
              </a:buClr>
              <a:buSzPct val="80000"/>
              <a:buFont typeface="Wingdings" pitchFamily="2" charset="2"/>
              <a:buNone/>
            </a:pPr>
            <a:endParaRPr lang="en-US" sz="1600">
              <a:solidFill>
                <a:srgbClr val="000000"/>
              </a:solidFill>
              <a:latin typeface="Arial" charset="0"/>
            </a:endParaRPr>
          </a:p>
        </p:txBody>
      </p:sp>
      <p:sp>
        <p:nvSpPr>
          <p:cNvPr id="1027" name="Rectangle 3"/>
          <p:cNvSpPr>
            <a:spLocks noGrp="1" noChangeArrowheads="1"/>
          </p:cNvSpPr>
          <p:nvPr>
            <p:ph type="body" idx="1"/>
          </p:nvPr>
        </p:nvSpPr>
        <p:spPr bwMode="gray">
          <a:xfrm>
            <a:off x="249238" y="1292225"/>
            <a:ext cx="8645525" cy="4824413"/>
          </a:xfrm>
          <a:prstGeom prst="rect">
            <a:avLst/>
          </a:prstGeom>
          <a:noFill/>
          <a:ln w="12700">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664581" name="SAP_Footnote_2007_1"/>
          <p:cNvSpPr>
            <a:spLocks noGrp="1" noChangeArrowheads="1"/>
          </p:cNvSpPr>
          <p:nvPr>
            <p:ph type="sldNum" sz="quarter" idx="4"/>
          </p:nvPr>
        </p:nvSpPr>
        <p:spPr bwMode="gray">
          <a:xfrm>
            <a:off x="152400" y="6721475"/>
            <a:ext cx="906463" cy="106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lvl1pPr eaLnBrk="0" hangingPunct="0">
              <a:defRPr sz="700">
                <a:solidFill>
                  <a:srgbClr val="666666"/>
                </a:solidFill>
              </a:defRPr>
            </a:lvl1pPr>
          </a:lstStyle>
          <a:p>
            <a:pPr fontAlgn="base">
              <a:spcBef>
                <a:spcPct val="0"/>
              </a:spcBef>
              <a:spcAft>
                <a:spcPct val="0"/>
              </a:spcAft>
            </a:pPr>
            <a:r>
              <a:rPr lang="en-US">
                <a:latin typeface="Arial" charset="0"/>
              </a:rPr>
              <a:t>© SAP 2008 / Page </a:t>
            </a:r>
            <a:fld id="{BC5E470C-6776-48A5-B645-49AFC45B558D}" type="slidenum">
              <a:rPr lang="en-US">
                <a:latin typeface="Arial" charset="0"/>
              </a:rPr>
              <a:pPr fontAlgn="base">
                <a:spcBef>
                  <a:spcPct val="0"/>
                </a:spcBef>
                <a:spcAft>
                  <a:spcPct val="0"/>
                </a:spcAft>
              </a:pPr>
              <a:t>‹#›</a:t>
            </a:fld>
            <a:endParaRPr lang="en-US">
              <a:latin typeface="Arial" charset="0"/>
            </a:endParaRPr>
          </a:p>
        </p:txBody>
      </p:sp>
      <p:sp>
        <p:nvSpPr>
          <p:cNvPr id="1029" name="Rectangle 7"/>
          <p:cNvSpPr>
            <a:spLocks noGrp="1" noChangeArrowheads="1"/>
          </p:cNvSpPr>
          <p:nvPr>
            <p:ph type="title"/>
          </p:nvPr>
        </p:nvSpPr>
        <p:spPr bwMode="gray">
          <a:xfrm>
            <a:off x="249238" y="201613"/>
            <a:ext cx="7156450" cy="715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pic>
        <p:nvPicPr>
          <p:cNvPr id="1030" name="Picture 37" descr="logo_fläche"/>
          <p:cNvPicPr>
            <a:picLocks noChangeAspect="1" noChangeArrowheads="1"/>
          </p:cNvPicPr>
          <p:nvPr/>
        </p:nvPicPr>
        <p:blipFill>
          <a:blip r:embed="rId14" cstate="print"/>
          <a:srcRect/>
          <a:stretch>
            <a:fillRect/>
          </a:stretch>
        </p:blipFill>
        <p:spPr bwMode="auto">
          <a:xfrm>
            <a:off x="7599363" y="150813"/>
            <a:ext cx="1392237" cy="836612"/>
          </a:xfrm>
          <a:prstGeom prst="rect">
            <a:avLst/>
          </a:prstGeom>
          <a:noFill/>
          <a:ln w="9525">
            <a:noFill/>
            <a:miter lim="800000"/>
            <a:headEnd/>
            <a:tailEnd/>
          </a:ln>
        </p:spPr>
      </p:pic>
      <p:pic>
        <p:nvPicPr>
          <p:cNvPr id="1031" name="Picture 7" descr="SAP_BO_08_CG10_R_tm_p_150dpi"/>
          <p:cNvPicPr>
            <a:picLocks noChangeAspect="1" noChangeArrowheads="1"/>
          </p:cNvPicPr>
          <p:nvPr/>
        </p:nvPicPr>
        <p:blipFill>
          <a:blip r:embed="rId15" cstate="print"/>
          <a:srcRect/>
          <a:stretch>
            <a:fillRect/>
          </a:stretch>
        </p:blipFill>
        <p:spPr bwMode="auto">
          <a:xfrm>
            <a:off x="7192963" y="6337300"/>
            <a:ext cx="1798637" cy="395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33" r:id="rId12"/>
  </p:sldLayoutIdLst>
  <p:transition>
    <p:zoom/>
  </p:transition>
  <p:hf hdr="0" ftr="0" dt="0"/>
  <p:txStyles>
    <p:titleStyle>
      <a:lvl1pPr algn="l" rtl="0" eaLnBrk="0" fontAlgn="base" hangingPunct="0">
        <a:spcBef>
          <a:spcPct val="0"/>
        </a:spcBef>
        <a:spcAft>
          <a:spcPct val="0"/>
        </a:spcAft>
        <a:defRPr sz="2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2pPr>
      <a:lvl3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3pPr>
      <a:lvl4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4pPr>
      <a:lvl5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5pPr>
      <a:lvl6pPr marL="4572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6pPr>
      <a:lvl7pPr marL="9144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7pPr>
      <a:lvl8pPr marL="13716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8pPr>
      <a:lvl9pPr marL="1828800" algn="l" rtl="0" fontAlgn="base">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9pPr>
    </p:titleStyle>
    <p:bodyStyle>
      <a:lvl1pPr marL="342900" indent="-342900" algn="l" rtl="0" eaLnBrk="0" fontAlgn="base" hangingPunct="0">
        <a:spcBef>
          <a:spcPct val="75000"/>
        </a:spcBef>
        <a:spcAft>
          <a:spcPct val="0"/>
        </a:spcAft>
        <a:buClr>
          <a:schemeClr val="tx1"/>
        </a:buClr>
        <a:buSzPct val="80000"/>
        <a:buFont typeface="Wingdings" pitchFamily="2" charset="2"/>
        <a:defRPr>
          <a:solidFill>
            <a:schemeClr val="tx1"/>
          </a:solidFill>
          <a:latin typeface="+mn-lt"/>
          <a:ea typeface="+mn-ea"/>
          <a:cs typeface="+mn-cs"/>
        </a:defRPr>
      </a:lvl1pPr>
      <a:lvl2pPr marL="184150" indent="-182563" algn="l" rtl="0" eaLnBrk="0" fontAlgn="base" hangingPunct="0">
        <a:spcBef>
          <a:spcPct val="25000"/>
        </a:spcBef>
        <a:spcAft>
          <a:spcPct val="0"/>
        </a:spcAft>
        <a:buClr>
          <a:srgbClr val="F0AB00"/>
        </a:buClr>
        <a:buSzPct val="80000"/>
        <a:buFont typeface="Wingdings" pitchFamily="2" charset="2"/>
        <a:buChar char="n"/>
        <a:defRPr sz="1600">
          <a:solidFill>
            <a:schemeClr val="tx1"/>
          </a:solidFill>
          <a:latin typeface="+mn-lt"/>
          <a:ea typeface="+mn-ea"/>
          <a:cs typeface="+mn-cs"/>
        </a:defRPr>
      </a:lvl2pPr>
      <a:lvl3pPr marL="374650" indent="-192088" algn="l" rtl="0" eaLnBrk="0" fontAlgn="base" hangingPunct="0">
        <a:spcBef>
          <a:spcPct val="25000"/>
        </a:spcBef>
        <a:spcAft>
          <a:spcPct val="0"/>
        </a:spcAft>
        <a:buClr>
          <a:srgbClr val="666666"/>
        </a:buClr>
        <a:buSzPct val="80000"/>
        <a:buFont typeface="Wingdings" pitchFamily="2" charset="2"/>
        <a:buChar char="n"/>
        <a:defRPr sz="1600">
          <a:solidFill>
            <a:schemeClr val="tx1"/>
          </a:solidFill>
          <a:latin typeface="+mn-lt"/>
          <a:ea typeface="+mn-ea"/>
          <a:cs typeface="+mn-cs"/>
        </a:defRPr>
      </a:lvl3pPr>
      <a:lvl4pPr marL="557213" indent="-182563" algn="l" rtl="0" eaLnBrk="0" fontAlgn="base" hangingPunct="0">
        <a:spcBef>
          <a:spcPct val="25000"/>
        </a:spcBef>
        <a:spcAft>
          <a:spcPct val="0"/>
        </a:spcAft>
        <a:buClr>
          <a:srgbClr val="666666"/>
        </a:buClr>
        <a:buSzPct val="80000"/>
        <a:buFont typeface="Arial" charset="0"/>
        <a:buChar char="–"/>
        <a:defRPr sz="1600">
          <a:solidFill>
            <a:schemeClr val="tx1"/>
          </a:solidFill>
          <a:latin typeface="+mn-lt"/>
          <a:ea typeface="+mn-ea"/>
          <a:cs typeface="+mn-cs"/>
        </a:defRPr>
      </a:lvl4pPr>
      <a:lvl5pPr marL="741363" indent="-174625" algn="l" rtl="0" eaLnBrk="0" fontAlgn="base" hangingPunct="0">
        <a:spcBef>
          <a:spcPct val="15000"/>
        </a:spcBef>
        <a:spcAft>
          <a:spcPct val="0"/>
        </a:spcAft>
        <a:buClr>
          <a:srgbClr val="666666"/>
        </a:buClr>
        <a:buSzPct val="80000"/>
        <a:buFont typeface="Arial" charset="0"/>
        <a:buChar char="–"/>
        <a:defRPr sz="1400">
          <a:solidFill>
            <a:schemeClr val="tx1"/>
          </a:solidFill>
          <a:latin typeface="+mn-lt"/>
          <a:ea typeface="+mn-ea"/>
          <a:cs typeface="+mn-cs"/>
        </a:defRPr>
      </a:lvl5pPr>
      <a:lvl6pPr marL="1362075" indent="-195263" algn="l" rtl="0" fontAlgn="base">
        <a:spcBef>
          <a:spcPct val="15000"/>
        </a:spcBef>
        <a:spcAft>
          <a:spcPct val="0"/>
        </a:spcAft>
        <a:buClr>
          <a:srgbClr val="666666"/>
        </a:buClr>
        <a:buSzPct val="80000"/>
        <a:buFont typeface="Arial" pitchFamily="34" charset="0"/>
        <a:buChar char="–"/>
        <a:defRPr sz="1400">
          <a:solidFill>
            <a:schemeClr val="tx1"/>
          </a:solidFill>
          <a:latin typeface="+mn-lt"/>
          <a:ea typeface="+mn-ea"/>
          <a:cs typeface="+mn-cs"/>
        </a:defRPr>
      </a:lvl6pPr>
      <a:lvl7pPr marL="1819275" indent="-195263" algn="l" rtl="0" fontAlgn="base">
        <a:spcBef>
          <a:spcPct val="15000"/>
        </a:spcBef>
        <a:spcAft>
          <a:spcPct val="0"/>
        </a:spcAft>
        <a:buClr>
          <a:srgbClr val="666666"/>
        </a:buClr>
        <a:buSzPct val="80000"/>
        <a:buFont typeface="Arial" pitchFamily="34" charset="0"/>
        <a:buChar char="–"/>
        <a:defRPr sz="1400">
          <a:solidFill>
            <a:schemeClr val="tx1"/>
          </a:solidFill>
          <a:latin typeface="+mn-lt"/>
          <a:ea typeface="+mn-ea"/>
          <a:cs typeface="+mn-cs"/>
        </a:defRPr>
      </a:lvl7pPr>
      <a:lvl8pPr marL="2276475" indent="-195263" algn="l" rtl="0" fontAlgn="base">
        <a:spcBef>
          <a:spcPct val="15000"/>
        </a:spcBef>
        <a:spcAft>
          <a:spcPct val="0"/>
        </a:spcAft>
        <a:buClr>
          <a:srgbClr val="666666"/>
        </a:buClr>
        <a:buSzPct val="80000"/>
        <a:buFont typeface="Arial" pitchFamily="34" charset="0"/>
        <a:buChar char="–"/>
        <a:defRPr sz="1400">
          <a:solidFill>
            <a:schemeClr val="tx1"/>
          </a:solidFill>
          <a:latin typeface="+mn-lt"/>
          <a:ea typeface="+mn-ea"/>
          <a:cs typeface="+mn-cs"/>
        </a:defRPr>
      </a:lvl8pPr>
      <a:lvl9pPr marL="2733675" indent="-195263" algn="l" rtl="0" fontAlgn="base">
        <a:spcBef>
          <a:spcPct val="15000"/>
        </a:spcBef>
        <a:spcAft>
          <a:spcPct val="0"/>
        </a:spcAft>
        <a:buClr>
          <a:srgbClr val="666666"/>
        </a:buClr>
        <a:buSzPct val="80000"/>
        <a:buFont typeface="Arial" pitchFamily="34" charset="0"/>
        <a:buChar char="–"/>
        <a:defRPr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gray">
          <a:xfrm>
            <a:off x="152400" y="152400"/>
            <a:ext cx="7348538" cy="835025"/>
          </a:xfrm>
          <a:prstGeom prst="rect">
            <a:avLst/>
          </a:prstGeom>
          <a:solidFill>
            <a:schemeClr val="bg2"/>
          </a:solidFill>
          <a:ln w="9525">
            <a:noFill/>
            <a:miter lim="800000"/>
            <a:headEnd/>
            <a:tailEnd/>
          </a:ln>
        </p:spPr>
        <p:txBody>
          <a:bodyPr wrap="none" anchor="ctr"/>
          <a:lstStyle/>
          <a:p>
            <a:pPr algn="ctr" fontAlgn="base">
              <a:spcBef>
                <a:spcPct val="50000"/>
              </a:spcBef>
              <a:spcAft>
                <a:spcPct val="0"/>
              </a:spcAft>
              <a:buClr>
                <a:srgbClr val="F0AB00"/>
              </a:buClr>
              <a:buSzPct val="80000"/>
              <a:buFont typeface="Wingdings" pitchFamily="2" charset="2"/>
              <a:buNone/>
            </a:pPr>
            <a:endParaRPr lang="en-US" sz="5400">
              <a:solidFill>
                <a:srgbClr val="9E3039"/>
              </a:solidFill>
              <a:latin typeface="SAPFolioBold" pitchFamily="2" charset="0"/>
            </a:endParaRPr>
          </a:p>
        </p:txBody>
      </p:sp>
      <p:sp>
        <p:nvSpPr>
          <p:cNvPr id="33795" name="Rectangle 3"/>
          <p:cNvSpPr>
            <a:spLocks noGrp="1" noChangeArrowheads="1"/>
          </p:cNvSpPr>
          <p:nvPr>
            <p:ph type="body" idx="1"/>
          </p:nvPr>
        </p:nvSpPr>
        <p:spPr bwMode="gray">
          <a:xfrm>
            <a:off x="249238" y="1292225"/>
            <a:ext cx="8645525" cy="4824413"/>
          </a:xfrm>
          <a:prstGeom prst="rect">
            <a:avLst/>
          </a:prstGeom>
          <a:noFill/>
          <a:ln w="12700" algn="ctr">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196" name="SAP_Footnote_2007_1"/>
          <p:cNvSpPr>
            <a:spLocks noGrp="1" noChangeArrowheads="1"/>
          </p:cNvSpPr>
          <p:nvPr>
            <p:ph type="sldNum" sz="quarter" idx="4"/>
          </p:nvPr>
        </p:nvSpPr>
        <p:spPr bwMode="gray">
          <a:xfrm>
            <a:off x="152400" y="6721475"/>
            <a:ext cx="906463" cy="106363"/>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lvl1pPr eaLnBrk="0" hangingPunct="0">
              <a:spcBef>
                <a:spcPct val="0"/>
              </a:spcBef>
              <a:buClrTx/>
              <a:buSzTx/>
              <a:buFontTx/>
              <a:buNone/>
              <a:defRPr sz="700">
                <a:solidFill>
                  <a:srgbClr val="666666"/>
                </a:solidFill>
              </a:defRPr>
            </a:lvl1pPr>
          </a:lstStyle>
          <a:p>
            <a:pPr fontAlgn="base">
              <a:spcAft>
                <a:spcPct val="0"/>
              </a:spcAft>
            </a:pPr>
            <a:r>
              <a:rPr lang="en-US">
                <a:latin typeface="Arial" charset="0"/>
              </a:rPr>
              <a:t>© SAP 2009 / Page </a:t>
            </a:r>
            <a:fld id="{B0178FC1-2FB3-4C56-A50B-5D35EFE783FD}" type="slidenum">
              <a:rPr lang="en-US">
                <a:latin typeface="Arial" charset="0"/>
              </a:rPr>
              <a:pPr fontAlgn="base">
                <a:spcAft>
                  <a:spcPct val="0"/>
                </a:spcAft>
              </a:pPr>
              <a:t>‹#›</a:t>
            </a:fld>
            <a:endParaRPr lang="en-US">
              <a:latin typeface="Arial" charset="0"/>
            </a:endParaRPr>
          </a:p>
        </p:txBody>
      </p:sp>
      <p:sp>
        <p:nvSpPr>
          <p:cNvPr id="33797" name="Rectangle 5"/>
          <p:cNvSpPr>
            <a:spLocks noGrp="1" noChangeArrowheads="1"/>
          </p:cNvSpPr>
          <p:nvPr>
            <p:ph type="title"/>
          </p:nvPr>
        </p:nvSpPr>
        <p:spPr bwMode="gray">
          <a:xfrm>
            <a:off x="249238" y="201613"/>
            <a:ext cx="7172325" cy="7159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smtClean="0"/>
              <a:t>Click to edit Master title style</a:t>
            </a:r>
          </a:p>
        </p:txBody>
      </p:sp>
      <p:pic>
        <p:nvPicPr>
          <p:cNvPr id="33798" name="Picture 6" descr="logo_fläche"/>
          <p:cNvPicPr>
            <a:picLocks noChangeAspect="1" noChangeArrowheads="1"/>
          </p:cNvPicPr>
          <p:nvPr/>
        </p:nvPicPr>
        <p:blipFill>
          <a:blip r:embed="rId13" cstate="print"/>
          <a:srcRect/>
          <a:stretch>
            <a:fillRect/>
          </a:stretch>
        </p:blipFill>
        <p:spPr bwMode="auto">
          <a:xfrm>
            <a:off x="7599363" y="150813"/>
            <a:ext cx="1392237" cy="83661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ransition>
    <p:zoom/>
  </p:transition>
  <p:txStyles>
    <p:titleStyle>
      <a:lvl1pPr algn="l" rtl="0" eaLnBrk="0" fontAlgn="base" hangingPunct="0">
        <a:spcBef>
          <a:spcPct val="0"/>
        </a:spcBef>
        <a:spcAft>
          <a:spcPct val="0"/>
        </a:spcAft>
        <a:defRPr sz="2200">
          <a:solidFill>
            <a:schemeClr val="tx2"/>
          </a:solidFill>
          <a:latin typeface="+mj-lt"/>
          <a:ea typeface="+mj-ea"/>
          <a:cs typeface="+mj-cs"/>
        </a:defRPr>
      </a:lvl1pPr>
      <a:lvl2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2pPr>
      <a:lvl3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3pPr>
      <a:lvl4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4pPr>
      <a:lvl5pPr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5pPr>
      <a:lvl6pPr marL="457200"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6pPr>
      <a:lvl7pPr marL="914400"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7pPr>
      <a:lvl8pPr marL="1371600"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8pPr>
      <a:lvl9pPr marL="1828800" algn="l" rtl="0" eaLnBrk="0" fontAlgn="base" hangingPunct="0">
        <a:spcBef>
          <a:spcPct val="0"/>
        </a:spcBef>
        <a:spcAft>
          <a:spcPct val="0"/>
        </a:spcAft>
        <a:defRPr sz="2200">
          <a:solidFill>
            <a:schemeClr val="tx2"/>
          </a:solidFill>
          <a:latin typeface="Arial Black" pitchFamily="34" charset="0"/>
          <a:ea typeface="Arial Unicode MS" pitchFamily="34" charset="-128"/>
          <a:cs typeface="Arial Unicode MS" pitchFamily="34" charset="-128"/>
        </a:defRPr>
      </a:lvl9pPr>
    </p:titleStyle>
    <p:bodyStyle>
      <a:lvl1pPr marL="342900" indent="-342900" algn="l" rtl="0" eaLnBrk="0" fontAlgn="base" hangingPunct="0">
        <a:spcBef>
          <a:spcPct val="75000"/>
        </a:spcBef>
        <a:spcAft>
          <a:spcPct val="0"/>
        </a:spcAft>
        <a:buClr>
          <a:schemeClr val="tx1"/>
        </a:buClr>
        <a:buSzPct val="80000"/>
        <a:buFont typeface="Wingdings" pitchFamily="2" charset="2"/>
        <a:defRPr>
          <a:solidFill>
            <a:schemeClr val="tx1"/>
          </a:solidFill>
          <a:latin typeface="+mn-lt"/>
          <a:ea typeface="+mn-ea"/>
          <a:cs typeface="+mn-cs"/>
        </a:defRPr>
      </a:lvl1pPr>
      <a:lvl2pPr marL="184150" indent="-182563" algn="l" rtl="0" eaLnBrk="0" fontAlgn="base" hangingPunct="0">
        <a:spcBef>
          <a:spcPct val="25000"/>
        </a:spcBef>
        <a:spcAft>
          <a:spcPct val="0"/>
        </a:spcAft>
        <a:buClr>
          <a:srgbClr val="F0AB00"/>
        </a:buClr>
        <a:buSzPct val="80000"/>
        <a:buFont typeface="Wingdings" pitchFamily="2" charset="2"/>
        <a:buChar char="n"/>
        <a:defRPr sz="1600">
          <a:solidFill>
            <a:schemeClr val="tx1"/>
          </a:solidFill>
          <a:latin typeface="+mn-lt"/>
          <a:ea typeface="+mn-ea"/>
          <a:cs typeface="+mn-cs"/>
        </a:defRPr>
      </a:lvl2pPr>
      <a:lvl3pPr marL="541338" indent="-195263" algn="l" rtl="0" eaLnBrk="0" fontAlgn="base" hangingPunct="0">
        <a:spcBef>
          <a:spcPct val="25000"/>
        </a:spcBef>
        <a:spcAft>
          <a:spcPct val="0"/>
        </a:spcAft>
        <a:buClr>
          <a:srgbClr val="666666"/>
        </a:buClr>
        <a:buSzPct val="80000"/>
        <a:buFont typeface="Wingdings" pitchFamily="2" charset="2"/>
        <a:buChar char="n"/>
        <a:defRPr sz="1600">
          <a:solidFill>
            <a:schemeClr val="tx1"/>
          </a:solidFill>
          <a:latin typeface="+mn-lt"/>
          <a:ea typeface="+mn-ea"/>
          <a:cs typeface="+mn-cs"/>
        </a:defRPr>
      </a:lvl3pPr>
      <a:lvl4pPr marL="708025" indent="-165100" algn="l" rtl="0" eaLnBrk="0" fontAlgn="base" hangingPunct="0">
        <a:spcBef>
          <a:spcPct val="25000"/>
        </a:spcBef>
        <a:spcAft>
          <a:spcPct val="0"/>
        </a:spcAft>
        <a:buClr>
          <a:srgbClr val="666666"/>
        </a:buClr>
        <a:buSzPct val="80000"/>
        <a:buFont typeface="Arial" charset="0"/>
        <a:buChar char="–"/>
        <a:defRPr sz="1600">
          <a:solidFill>
            <a:schemeClr val="tx1"/>
          </a:solidFill>
          <a:latin typeface="+mn-lt"/>
          <a:ea typeface="+mn-ea"/>
          <a:cs typeface="+mn-cs"/>
        </a:defRPr>
      </a:lvl4pPr>
      <a:lvl5pPr marL="904875" indent="-195263" algn="l" rtl="0" eaLnBrk="0" fontAlgn="base" hangingPunct="0">
        <a:spcBef>
          <a:spcPct val="15000"/>
        </a:spcBef>
        <a:spcAft>
          <a:spcPct val="0"/>
        </a:spcAft>
        <a:buClr>
          <a:srgbClr val="666666"/>
        </a:buClr>
        <a:buSzPct val="80000"/>
        <a:buFont typeface="Arial" charset="0"/>
        <a:buChar char="–"/>
        <a:defRPr sz="1400">
          <a:solidFill>
            <a:schemeClr val="tx1"/>
          </a:solidFill>
          <a:latin typeface="+mn-lt"/>
          <a:ea typeface="+mn-ea"/>
          <a:cs typeface="+mn-cs"/>
        </a:defRPr>
      </a:lvl5pPr>
      <a:lvl6pPr marL="1362075" indent="-195263" algn="l" rtl="0" eaLnBrk="0" fontAlgn="base" hangingPunct="0">
        <a:spcBef>
          <a:spcPct val="15000"/>
        </a:spcBef>
        <a:spcAft>
          <a:spcPct val="0"/>
        </a:spcAft>
        <a:buClr>
          <a:srgbClr val="666666"/>
        </a:buClr>
        <a:buSzPct val="80000"/>
        <a:buFont typeface="Arial" charset="0"/>
        <a:buChar char="–"/>
        <a:defRPr sz="1400">
          <a:solidFill>
            <a:schemeClr val="tx1"/>
          </a:solidFill>
          <a:latin typeface="+mn-lt"/>
          <a:ea typeface="+mn-ea"/>
          <a:cs typeface="+mn-cs"/>
        </a:defRPr>
      </a:lvl6pPr>
      <a:lvl7pPr marL="1819275" indent="-195263" algn="l" rtl="0" eaLnBrk="0" fontAlgn="base" hangingPunct="0">
        <a:spcBef>
          <a:spcPct val="15000"/>
        </a:spcBef>
        <a:spcAft>
          <a:spcPct val="0"/>
        </a:spcAft>
        <a:buClr>
          <a:srgbClr val="666666"/>
        </a:buClr>
        <a:buSzPct val="80000"/>
        <a:buFont typeface="Arial" charset="0"/>
        <a:buChar char="–"/>
        <a:defRPr sz="1400">
          <a:solidFill>
            <a:schemeClr val="tx1"/>
          </a:solidFill>
          <a:latin typeface="+mn-lt"/>
          <a:ea typeface="+mn-ea"/>
          <a:cs typeface="+mn-cs"/>
        </a:defRPr>
      </a:lvl7pPr>
      <a:lvl8pPr marL="2276475" indent="-195263" algn="l" rtl="0" eaLnBrk="0" fontAlgn="base" hangingPunct="0">
        <a:spcBef>
          <a:spcPct val="15000"/>
        </a:spcBef>
        <a:spcAft>
          <a:spcPct val="0"/>
        </a:spcAft>
        <a:buClr>
          <a:srgbClr val="666666"/>
        </a:buClr>
        <a:buSzPct val="80000"/>
        <a:buFont typeface="Arial" charset="0"/>
        <a:buChar char="–"/>
        <a:defRPr sz="1400">
          <a:solidFill>
            <a:schemeClr val="tx1"/>
          </a:solidFill>
          <a:latin typeface="+mn-lt"/>
          <a:ea typeface="+mn-ea"/>
          <a:cs typeface="+mn-cs"/>
        </a:defRPr>
      </a:lvl8pPr>
      <a:lvl9pPr marL="2733675" indent="-195263" algn="l" rtl="0" eaLnBrk="0" fontAlgn="base" hangingPunct="0">
        <a:spcBef>
          <a:spcPct val="15000"/>
        </a:spcBef>
        <a:spcAft>
          <a:spcPct val="0"/>
        </a:spcAft>
        <a:buClr>
          <a:srgbClr val="666666"/>
        </a:buClr>
        <a:buSzPct val="80000"/>
        <a:buFont typeface="Arial" charset="0"/>
        <a:buChar char="–"/>
        <a:defRPr sz="14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10" name="TextBox 9"/>
          <p:cNvSpPr txBox="1"/>
          <p:nvPr/>
        </p:nvSpPr>
        <p:spPr bwMode="black">
          <a:xfrm>
            <a:off x="324000" y="6636183"/>
            <a:ext cx="1762268" cy="123111"/>
          </a:xfrm>
          <a:prstGeom prst="rect">
            <a:avLst/>
          </a:prstGeom>
          <a:noFill/>
        </p:spPr>
        <p:txBody>
          <a:bodyPr wrap="none" lIns="72000" tIns="0" rIns="0" bIns="0" rtlCol="0">
            <a:spAutoFit/>
          </a:bodyPr>
          <a:lstStyle/>
          <a:p>
            <a:pPr marL="133350" indent="-133350">
              <a:buClr>
                <a:srgbClr val="FFFFFF"/>
              </a:buClr>
              <a:buFont typeface="Arial" pitchFamily="34" charset="0"/>
              <a:buChar char="©"/>
            </a:pPr>
            <a:r>
              <a:rPr lang="en-US" sz="800" dirty="0" smtClean="0">
                <a:solidFill>
                  <a:srgbClr val="FFFFFF"/>
                </a:solidFill>
              </a:rPr>
              <a:t>2013 SAP AG.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rgbClr val="666666"/>
              </a:buClr>
              <a:buFont typeface="Arial" pitchFamily="34" charset="0"/>
              <a:buNone/>
            </a:pPr>
            <a:fld id="{0BDC132A-5C91-4078-9777-31DA19A62E0A}" type="slidenum">
              <a:rPr lang="en-US" sz="800" smtClean="0">
                <a:solidFill>
                  <a:srgbClr val="FFFFFF"/>
                </a:solidFill>
              </a:rPr>
              <a:pPr marL="93663" indent="-93663" algn="r">
                <a:buClr>
                  <a:srgbClr val="666666"/>
                </a:buClr>
                <a:buFont typeface="Arial" pitchFamily="34" charset="0"/>
                <a:buNone/>
              </a:pPr>
              <a:t>‹#›</a:t>
            </a:fld>
            <a:endParaRPr lang="en-US" sz="800" dirty="0" smtClean="0">
              <a:solidFill>
                <a:srgbClr val="FFFFFF"/>
              </a:solidFill>
            </a:endParaRPr>
          </a:p>
        </p:txBody>
      </p:sp>
      <p:sp>
        <p:nvSpPr>
          <p:cNvPr id="4" name="Information_Classification"/>
          <p:cNvSpPr txBox="1"/>
          <p:nvPr/>
        </p:nvSpPr>
        <p:spPr>
          <a:xfrm>
            <a:off x="7721600" y="6638354"/>
            <a:ext cx="347852" cy="153888"/>
          </a:xfrm>
          <a:prstGeom prst="rect">
            <a:avLst/>
          </a:prstGeom>
          <a:noFill/>
        </p:spPr>
        <p:txBody>
          <a:bodyPr vert="horz" wrap="none" lIns="0" tIns="0" rIns="0" bIns="0" rtlCol="0">
            <a:spAutoFit/>
          </a:bodyPr>
          <a:lstStyle/>
          <a:p>
            <a:pPr fontAlgn="base">
              <a:spcBef>
                <a:spcPct val="50000"/>
              </a:spcBef>
              <a:spcAft>
                <a:spcPct val="0"/>
              </a:spcAft>
              <a:buClr>
                <a:srgbClr val="F0AB00"/>
              </a:buClr>
              <a:buSzPct val="80000"/>
            </a:pPr>
            <a:r>
              <a:rPr lang="en-US" sz="1000" kern="0" dirty="0" smtClean="0">
                <a:solidFill>
                  <a:srgbClr val="FFFFFF"/>
                </a:solidFill>
                <a:ea typeface="Arial Unicode MS"/>
                <a:cs typeface="Arial Unicode MS" pitchFamily="34" charset="-128"/>
                <a:sym typeface="Arial"/>
              </a:rPr>
              <a:t>Public</a:t>
            </a:r>
          </a:p>
        </p:txBody>
      </p:sp>
    </p:spTree>
    <p:extLst>
      <p:ext uri="{BB962C8B-B14F-4D97-AF65-F5344CB8AC3E}">
        <p14:creationId xmlns:p14="http://schemas.microsoft.com/office/powerpoint/2010/main" val="345597289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7" r:id="rId20"/>
    <p:sldLayoutId id="2147483768"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59.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10.xml"/><Relationship Id="rId6" Type="http://schemas.openxmlformats.org/officeDocument/2006/relationships/image" Target="../media/image36.jpeg"/><Relationship Id="rId5" Type="http://schemas.openxmlformats.org/officeDocument/2006/relationships/image" Target="../media/image35.png"/><Relationship Id="rId4" Type="http://schemas.openxmlformats.org/officeDocument/2006/relationships/hyperlink" Target="http://www.digiturk.com.tr/"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6.gif"/><Relationship Id="rId18" Type="http://schemas.openxmlformats.org/officeDocument/2006/relationships/image" Target="../media/image34.png"/><Relationship Id="rId3" Type="http://schemas.openxmlformats.org/officeDocument/2006/relationships/image" Target="../media/image37.jpeg"/><Relationship Id="rId21" Type="http://schemas.openxmlformats.org/officeDocument/2006/relationships/image" Target="../media/image36.jpeg"/><Relationship Id="rId7" Type="http://schemas.openxmlformats.org/officeDocument/2006/relationships/image" Target="../media/image41.png"/><Relationship Id="rId12" Type="http://schemas.openxmlformats.org/officeDocument/2006/relationships/hyperlink" Target="http://www.comscore.com/" TargetMode="External"/><Relationship Id="rId17" Type="http://schemas.openxmlformats.org/officeDocument/2006/relationships/image" Target="../media/image50.gif"/><Relationship Id="rId2" Type="http://schemas.openxmlformats.org/officeDocument/2006/relationships/notesSlide" Target="../notesSlides/notesSlide18.xml"/><Relationship Id="rId16" Type="http://schemas.openxmlformats.org/officeDocument/2006/relationships/image" Target="../media/image49.png"/><Relationship Id="rId20" Type="http://schemas.openxmlformats.org/officeDocument/2006/relationships/image" Target="../media/image35.png"/><Relationship Id="rId1" Type="http://schemas.openxmlformats.org/officeDocument/2006/relationships/slideLayout" Target="../slideLayouts/slideLayout10.xml"/><Relationship Id="rId6" Type="http://schemas.openxmlformats.org/officeDocument/2006/relationships/image" Target="../media/image40.jpeg"/><Relationship Id="rId11" Type="http://schemas.openxmlformats.org/officeDocument/2006/relationships/image" Target="../media/image45.gif"/><Relationship Id="rId5" Type="http://schemas.openxmlformats.org/officeDocument/2006/relationships/image" Target="../media/image39.png"/><Relationship Id="rId15" Type="http://schemas.openxmlformats.org/officeDocument/2006/relationships/image" Target="../media/image48.jpeg"/><Relationship Id="rId10" Type="http://schemas.openxmlformats.org/officeDocument/2006/relationships/image" Target="../media/image44.png"/><Relationship Id="rId19" Type="http://schemas.openxmlformats.org/officeDocument/2006/relationships/hyperlink" Target="http://www.digiturk.com.tr/" TargetMode="External"/><Relationship Id="rId4" Type="http://schemas.openxmlformats.org/officeDocument/2006/relationships/image" Target="../media/image38.jpeg"/><Relationship Id="rId9" Type="http://schemas.openxmlformats.org/officeDocument/2006/relationships/image" Target="../media/image43.png"/><Relationship Id="rId14" Type="http://schemas.openxmlformats.org/officeDocument/2006/relationships/image" Target="../media/image47.gif"/></Relationships>
</file>

<file path=ppt/slides/_rels/slide1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13" Type="http://schemas.openxmlformats.org/officeDocument/2006/relationships/image" Target="../media/image62.png"/><Relationship Id="rId18" Type="http://schemas.openxmlformats.org/officeDocument/2006/relationships/image" Target="../media/image67.png"/><Relationship Id="rId26" Type="http://schemas.openxmlformats.org/officeDocument/2006/relationships/image" Target="../media/image74.png"/><Relationship Id="rId39" Type="http://schemas.openxmlformats.org/officeDocument/2006/relationships/image" Target="../media/image84.png"/><Relationship Id="rId3" Type="http://schemas.openxmlformats.org/officeDocument/2006/relationships/image" Target="../media/image52.jpeg"/><Relationship Id="rId21" Type="http://schemas.openxmlformats.org/officeDocument/2006/relationships/image" Target="../media/image70.png"/><Relationship Id="rId34" Type="http://schemas.openxmlformats.org/officeDocument/2006/relationships/image" Target="../media/image79.png"/><Relationship Id="rId42" Type="http://schemas.openxmlformats.org/officeDocument/2006/relationships/image" Target="../media/image86.png"/><Relationship Id="rId7" Type="http://schemas.openxmlformats.org/officeDocument/2006/relationships/image" Target="../media/image56.jpeg"/><Relationship Id="rId12" Type="http://schemas.openxmlformats.org/officeDocument/2006/relationships/image" Target="../media/image61.png"/><Relationship Id="rId17" Type="http://schemas.openxmlformats.org/officeDocument/2006/relationships/image" Target="../media/image66.png"/><Relationship Id="rId25" Type="http://schemas.openxmlformats.org/officeDocument/2006/relationships/hyperlink" Target="http://www.bayerbbs.com/bbs/com/inter/byc_cpstd_de.nsf/LPSNavigationLUByContentID/MOTU-632E9T?OpenDocument&amp;nav=MOTU-632DTJ" TargetMode="External"/><Relationship Id="rId33" Type="http://schemas.openxmlformats.org/officeDocument/2006/relationships/image" Target="../media/image78.png"/><Relationship Id="rId38" Type="http://schemas.openxmlformats.org/officeDocument/2006/relationships/image" Target="../media/image83.png"/><Relationship Id="rId46" Type="http://schemas.openxmlformats.org/officeDocument/2006/relationships/image" Target="../media/image90.jpeg"/><Relationship Id="rId2" Type="http://schemas.openxmlformats.org/officeDocument/2006/relationships/notesSlide" Target="../notesSlides/notesSlide21.xml"/><Relationship Id="rId16" Type="http://schemas.openxmlformats.org/officeDocument/2006/relationships/image" Target="../media/image65.png"/><Relationship Id="rId20" Type="http://schemas.openxmlformats.org/officeDocument/2006/relationships/image" Target="../media/image69.png"/><Relationship Id="rId29" Type="http://schemas.openxmlformats.org/officeDocument/2006/relationships/hyperlink" Target="http://www.cbs-consulting.com/nn_71106/DE/Services/BusinessTechnology/SAPSystMan/SAPSystMan__node,naviExpand=.html__nnn=true" TargetMode="External"/><Relationship Id="rId41" Type="http://schemas.openxmlformats.org/officeDocument/2006/relationships/image" Target="../media/image85.gif"/><Relationship Id="rId1" Type="http://schemas.openxmlformats.org/officeDocument/2006/relationships/slideLayout" Target="../slideLayouts/slideLayout10.xml"/><Relationship Id="rId6" Type="http://schemas.openxmlformats.org/officeDocument/2006/relationships/image" Target="../media/image55.png"/><Relationship Id="rId11" Type="http://schemas.openxmlformats.org/officeDocument/2006/relationships/image" Target="../media/image60.png"/><Relationship Id="rId24" Type="http://schemas.openxmlformats.org/officeDocument/2006/relationships/image" Target="../media/image73.png"/><Relationship Id="rId32" Type="http://schemas.openxmlformats.org/officeDocument/2006/relationships/hyperlink" Target="http://www.freudenberg-it.com/index.php" TargetMode="External"/><Relationship Id="rId37" Type="http://schemas.openxmlformats.org/officeDocument/2006/relationships/image" Target="../media/image82.png"/><Relationship Id="rId40" Type="http://schemas.openxmlformats.org/officeDocument/2006/relationships/hyperlink" Target="http://www.all-for-one.com/de/home.html" TargetMode="External"/><Relationship Id="rId45" Type="http://schemas.openxmlformats.org/officeDocument/2006/relationships/image" Target="../media/image89.png"/><Relationship Id="rId5" Type="http://schemas.openxmlformats.org/officeDocument/2006/relationships/image" Target="../media/image54.png"/><Relationship Id="rId15" Type="http://schemas.openxmlformats.org/officeDocument/2006/relationships/image" Target="../media/image64.png"/><Relationship Id="rId23" Type="http://schemas.openxmlformats.org/officeDocument/2006/relationships/image" Target="../media/image72.jpeg"/><Relationship Id="rId28" Type="http://schemas.openxmlformats.org/officeDocument/2006/relationships/image" Target="../media/image75.png"/><Relationship Id="rId36" Type="http://schemas.openxmlformats.org/officeDocument/2006/relationships/image" Target="../media/image81.png"/><Relationship Id="rId10" Type="http://schemas.openxmlformats.org/officeDocument/2006/relationships/image" Target="../media/image59.png"/><Relationship Id="rId19" Type="http://schemas.openxmlformats.org/officeDocument/2006/relationships/image" Target="../media/image68.png"/><Relationship Id="rId31" Type="http://schemas.openxmlformats.org/officeDocument/2006/relationships/image" Target="../media/image77.png"/><Relationship Id="rId44" Type="http://schemas.openxmlformats.org/officeDocument/2006/relationships/image" Target="../media/image88.png"/><Relationship Id="rId4" Type="http://schemas.openxmlformats.org/officeDocument/2006/relationships/image" Target="../media/image53.jpeg"/><Relationship Id="rId9" Type="http://schemas.openxmlformats.org/officeDocument/2006/relationships/image" Target="../media/image58.png"/><Relationship Id="rId14" Type="http://schemas.openxmlformats.org/officeDocument/2006/relationships/image" Target="../media/image63.png"/><Relationship Id="rId22" Type="http://schemas.openxmlformats.org/officeDocument/2006/relationships/image" Target="../media/image71.jpeg"/><Relationship Id="rId27" Type="http://schemas.openxmlformats.org/officeDocument/2006/relationships/hyperlink" Target="http://www.lodestonemc.com/" TargetMode="External"/><Relationship Id="rId30" Type="http://schemas.openxmlformats.org/officeDocument/2006/relationships/image" Target="../media/image76.png"/><Relationship Id="rId35" Type="http://schemas.openxmlformats.org/officeDocument/2006/relationships/image" Target="../media/image80.png"/><Relationship Id="rId43" Type="http://schemas.openxmlformats.org/officeDocument/2006/relationships/image" Target="../media/image87.jpe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11.jpe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10.xml"/><Relationship Id="rId5" Type="http://schemas.openxmlformats.org/officeDocument/2006/relationships/image" Target="../media/image15.jpe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image" Target="../media/image16.jpeg"/><Relationship Id="rId7" Type="http://schemas.openxmlformats.org/officeDocument/2006/relationships/image" Target="../media/image19.jpe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8.jpeg"/><Relationship Id="rId5" Type="http://schemas.openxmlformats.org/officeDocument/2006/relationships/image" Target="../media/image17.png"/><Relationship Id="rId4" Type="http://schemas.microsoft.com/office/2007/relationships/hdphoto" Target="../media/hdphoto1.wdp"/><Relationship Id="rId9"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hyperlink" Target="http://www.wintercorp.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C:\Users\Martha Olsen\Downloads\274620_l_srgb_s_gl.jpg"/>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130"/>
          <a:stretch/>
        </p:blipFill>
        <p:spPr bwMode="auto">
          <a:xfrm flipH="1">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bwMode="gray">
          <a:xfrm>
            <a:off x="343871"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1600" kern="0" dirty="0" err="1" smtClean="0">
              <a:solidFill>
                <a:srgbClr val="000000"/>
              </a:solidFill>
              <a:ea typeface="Arial Unicode MS" pitchFamily="34" charset="-128"/>
              <a:cs typeface="Arial Unicode MS" pitchFamily="34" charset="-128"/>
            </a:endParaRPr>
          </a:p>
        </p:txBody>
      </p:sp>
      <p:sp>
        <p:nvSpPr>
          <p:cNvPr id="3" name="Subtitle 2"/>
          <p:cNvSpPr>
            <a:spLocks noGrp="1"/>
          </p:cNvSpPr>
          <p:nvPr>
            <p:ph type="subTitle" idx="1"/>
          </p:nvPr>
        </p:nvSpPr>
        <p:spPr/>
        <p:txBody>
          <a:bodyPr/>
          <a:lstStyle/>
          <a:p>
            <a:r>
              <a:rPr lang="en-US" dirty="0" smtClean="0"/>
              <a:t>[Speaker’s name]</a:t>
            </a:r>
            <a:r>
              <a:rPr lang="en-US" dirty="0"/>
              <a:t/>
            </a:r>
            <a:br>
              <a:rPr lang="en-US" dirty="0"/>
            </a:br>
            <a:r>
              <a:rPr lang="en-US" dirty="0"/>
              <a:t>[Date]</a:t>
            </a:r>
          </a:p>
        </p:txBody>
      </p:sp>
      <p:sp>
        <p:nvSpPr>
          <p:cNvPr id="2" name="Title 1"/>
          <p:cNvSpPr>
            <a:spLocks noGrp="1"/>
          </p:cNvSpPr>
          <p:nvPr>
            <p:ph type="ctrTitle"/>
          </p:nvPr>
        </p:nvSpPr>
        <p:spPr/>
        <p:txBody>
          <a:bodyPr/>
          <a:lstStyle/>
          <a:p>
            <a:r>
              <a:rPr lang="en-US" dirty="0" smtClean="0"/>
              <a:t>SAP Sybase IQ 16</a:t>
            </a:r>
            <a:br>
              <a:rPr lang="en-US" dirty="0" smtClean="0"/>
            </a:br>
            <a:r>
              <a:rPr lang="en-US" dirty="0" smtClean="0"/>
              <a:t>Tap Into Big Data at the Speed of Business</a:t>
            </a:r>
            <a:endParaRPr lang="en-US" dirty="0"/>
          </a:p>
        </p:txBody>
      </p:sp>
    </p:spTree>
    <p:extLst>
      <p:ext uri="{BB962C8B-B14F-4D97-AF65-F5344CB8AC3E}">
        <p14:creationId xmlns:p14="http://schemas.microsoft.com/office/powerpoint/2010/main" val="12953772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SAP Sybase IQ 16</a:t>
            </a:r>
            <a:endParaRPr lang="en-US" dirty="0"/>
          </a:p>
        </p:txBody>
      </p:sp>
      <p:sp>
        <p:nvSpPr>
          <p:cNvPr id="6" name="Text Placeholder 5"/>
          <p:cNvSpPr>
            <a:spLocks noGrp="1"/>
          </p:cNvSpPr>
          <p:nvPr>
            <p:ph type="body" sz="quarter" idx="10"/>
          </p:nvPr>
        </p:nvSpPr>
        <p:spPr>
          <a:xfrm>
            <a:off x="324000" y="1690687"/>
            <a:ext cx="5281153" cy="4391026"/>
          </a:xfrm>
        </p:spPr>
        <p:txBody>
          <a:bodyPr/>
          <a:lstStyle/>
          <a:p>
            <a:r>
              <a:rPr lang="en-US" sz="2400" dirty="0" smtClean="0"/>
              <a:t>SAP Sybase IQ transforms the way companies compete and win through actionable intelligence delivered at the speed of business to more people and processes.</a:t>
            </a:r>
          </a:p>
          <a:p>
            <a:endParaRPr lang="en-US" sz="2400" dirty="0"/>
          </a:p>
        </p:txBody>
      </p:sp>
      <p:pic>
        <p:nvPicPr>
          <p:cNvPr id="3" name="Picture 2" descr="C:\Users\Martha Olsen\Downloads\272823_l_srgb_s_gl.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33028" y="3670435"/>
            <a:ext cx="2983460" cy="2552235"/>
          </a:xfrm>
          <a:prstGeom prst="rect">
            <a:avLst/>
          </a:prstGeom>
          <a:noFill/>
          <a:ln>
            <a:noFill/>
          </a:ln>
        </p:spPr>
      </p:pic>
    </p:spTree>
    <p:extLst>
      <p:ext uri="{BB962C8B-B14F-4D97-AF65-F5344CB8AC3E}">
        <p14:creationId xmlns:p14="http://schemas.microsoft.com/office/powerpoint/2010/main" val="3983137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Capabilities</a:t>
            </a:r>
            <a:br>
              <a:rPr lang="en-US" dirty="0" smtClean="0"/>
            </a:br>
            <a:r>
              <a:rPr lang="en-US" sz="2000" b="0" dirty="0" smtClean="0"/>
              <a:t>The Value of SAP Sybase IQ 16</a:t>
            </a:r>
            <a:endParaRPr lang="en-US" b="0" dirty="0"/>
          </a:p>
        </p:txBody>
      </p:sp>
      <p:sp>
        <p:nvSpPr>
          <p:cNvPr id="14" name="Rectangle 13"/>
          <p:cNvSpPr/>
          <p:nvPr/>
        </p:nvSpPr>
        <p:spPr bwMode="gray">
          <a:xfrm>
            <a:off x="315274" y="3993742"/>
            <a:ext cx="7212106" cy="800256"/>
          </a:xfrm>
          <a:prstGeom prst="rect">
            <a:avLst/>
          </a:prstGeom>
          <a:noFill/>
          <a:ln w="6350" algn="ctr">
            <a:noFill/>
            <a:miter lim="800000"/>
            <a:headEnd/>
            <a:tailEnd/>
          </a:ln>
        </p:spPr>
        <p:txBody>
          <a:bodyPr lIns="360000" tIns="72000" rIns="90000" bIns="72000" rtlCol="0" anchor="b" anchorCtr="0"/>
          <a:lstStyle/>
          <a:p>
            <a:pPr marL="137160" fontAlgn="base">
              <a:spcAft>
                <a:spcPct val="0"/>
              </a:spcAft>
              <a:buClr>
                <a:srgbClr val="F0AB00"/>
              </a:buClr>
              <a:buSzPct val="80000"/>
            </a:pPr>
            <a:r>
              <a:rPr lang="en-US" sz="2000" b="1" kern="0" dirty="0" smtClean="0">
                <a:solidFill>
                  <a:srgbClr val="000000"/>
                </a:solidFill>
                <a:ea typeface="Arial Unicode MS" pitchFamily="34" charset="-128"/>
                <a:cs typeface="BentonSans Medium"/>
              </a:rPr>
              <a:t>Extend the power of analytics across the entire enterprise</a:t>
            </a:r>
            <a:endParaRPr lang="en-US" sz="2000" b="1" kern="0" dirty="0">
              <a:solidFill>
                <a:srgbClr val="000000"/>
              </a:solidFill>
              <a:ea typeface="Arial Unicode MS" pitchFamily="34" charset="-128"/>
              <a:cs typeface="BentonSans Medium"/>
            </a:endParaRPr>
          </a:p>
        </p:txBody>
      </p:sp>
      <p:sp>
        <p:nvSpPr>
          <p:cNvPr id="20" name="Rectangle 19"/>
          <p:cNvSpPr/>
          <p:nvPr/>
        </p:nvSpPr>
        <p:spPr bwMode="gray">
          <a:xfrm>
            <a:off x="315274" y="1724778"/>
            <a:ext cx="7214616" cy="800256"/>
          </a:xfrm>
          <a:prstGeom prst="rect">
            <a:avLst/>
          </a:prstGeom>
          <a:noFill/>
          <a:ln w="6350" algn="ctr">
            <a:noFill/>
            <a:miter lim="800000"/>
            <a:headEnd/>
            <a:tailEnd/>
          </a:ln>
        </p:spPr>
        <p:txBody>
          <a:bodyPr lIns="360000" tIns="72000" rIns="90000" bIns="72000" rtlCol="0" anchor="b" anchorCtr="0"/>
          <a:lstStyle/>
          <a:p>
            <a:pPr marL="137160" fontAlgn="base">
              <a:spcAft>
                <a:spcPct val="0"/>
              </a:spcAft>
              <a:buClr>
                <a:srgbClr val="F0AB00"/>
              </a:buClr>
              <a:buSzPct val="80000"/>
            </a:pPr>
            <a:r>
              <a:rPr lang="en-US" sz="2000" b="1" kern="0" dirty="0" smtClean="0">
                <a:solidFill>
                  <a:srgbClr val="000000"/>
                </a:solidFill>
                <a:ea typeface="Arial Unicode MS" pitchFamily="34" charset="-128"/>
                <a:cs typeface="BentonSans Medium"/>
              </a:rPr>
              <a:t>Exploit the value of Big Data </a:t>
            </a:r>
            <a:endParaRPr lang="en-US" sz="2000" b="1" kern="0" dirty="0">
              <a:solidFill>
                <a:srgbClr val="000000"/>
              </a:solidFill>
              <a:ea typeface="Arial Unicode MS" pitchFamily="34" charset="-128"/>
              <a:cs typeface="BentonSans Medium"/>
            </a:endParaRPr>
          </a:p>
        </p:txBody>
      </p:sp>
      <p:sp>
        <p:nvSpPr>
          <p:cNvPr id="21" name="Rectangle 20"/>
          <p:cNvSpPr/>
          <p:nvPr/>
        </p:nvSpPr>
        <p:spPr bwMode="gray">
          <a:xfrm>
            <a:off x="315274" y="2859260"/>
            <a:ext cx="7212106" cy="800256"/>
          </a:xfrm>
          <a:prstGeom prst="rect">
            <a:avLst/>
          </a:prstGeom>
          <a:noFill/>
          <a:ln w="6350" algn="ctr">
            <a:noFill/>
            <a:miter lim="800000"/>
            <a:headEnd/>
            <a:tailEnd/>
          </a:ln>
        </p:spPr>
        <p:txBody>
          <a:bodyPr lIns="360000" tIns="72000" rIns="90000" bIns="72000" rtlCol="0" anchor="b" anchorCtr="0"/>
          <a:lstStyle/>
          <a:p>
            <a:pPr marL="137160" fontAlgn="base">
              <a:spcAft>
                <a:spcPct val="0"/>
              </a:spcAft>
              <a:buClr>
                <a:srgbClr val="F0AB00"/>
              </a:buClr>
              <a:buSzPct val="80000"/>
            </a:pPr>
            <a:r>
              <a:rPr lang="en-US" sz="2000" b="1" kern="0" dirty="0" smtClean="0">
                <a:solidFill>
                  <a:srgbClr val="000000"/>
                </a:solidFill>
                <a:ea typeface="Arial Unicode MS" pitchFamily="34" charset="-128"/>
                <a:cs typeface="BentonSans Medium"/>
              </a:rPr>
              <a:t>Transform businesses through deeper insights</a:t>
            </a:r>
            <a:endParaRPr lang="en-US" sz="2000" b="1" kern="0" dirty="0">
              <a:solidFill>
                <a:srgbClr val="000000"/>
              </a:solidFill>
              <a:ea typeface="Arial Unicode MS" pitchFamily="34" charset="-128"/>
              <a:cs typeface="BentonSans Medium"/>
            </a:endParaRPr>
          </a:p>
        </p:txBody>
      </p:sp>
      <p:sp>
        <p:nvSpPr>
          <p:cNvPr id="22" name="Rectangle 21"/>
          <p:cNvSpPr/>
          <p:nvPr/>
        </p:nvSpPr>
        <p:spPr bwMode="gray">
          <a:xfrm>
            <a:off x="336923" y="2012559"/>
            <a:ext cx="338859" cy="451812"/>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b="1" kern="0" dirty="0" smtClean="0">
                <a:solidFill>
                  <a:srgbClr val="000000"/>
                </a:solidFill>
                <a:ea typeface="Arial Unicode MS" pitchFamily="34" charset="-128"/>
                <a:cs typeface="Arial Unicode MS" pitchFamily="34" charset="-128"/>
              </a:rPr>
              <a:t>1</a:t>
            </a:r>
          </a:p>
        </p:txBody>
      </p:sp>
      <p:sp>
        <p:nvSpPr>
          <p:cNvPr id="23" name="Rectangle 22"/>
          <p:cNvSpPr/>
          <p:nvPr/>
        </p:nvSpPr>
        <p:spPr bwMode="gray">
          <a:xfrm>
            <a:off x="336923" y="3135419"/>
            <a:ext cx="338859" cy="451812"/>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b="1" kern="0" dirty="0" smtClean="0">
                <a:solidFill>
                  <a:srgbClr val="000000"/>
                </a:solidFill>
                <a:ea typeface="Arial Unicode MS" pitchFamily="34" charset="-128"/>
                <a:cs typeface="Arial Unicode MS" pitchFamily="34" charset="-128"/>
              </a:rPr>
              <a:t>2</a:t>
            </a:r>
          </a:p>
        </p:txBody>
      </p:sp>
      <p:sp>
        <p:nvSpPr>
          <p:cNvPr id="24" name="Rectangle 23"/>
          <p:cNvSpPr/>
          <p:nvPr/>
        </p:nvSpPr>
        <p:spPr bwMode="gray">
          <a:xfrm>
            <a:off x="336923" y="4258279"/>
            <a:ext cx="338859" cy="451812"/>
          </a:xfrm>
          <a:prstGeom prst="rect">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sz="1600" b="1" kern="0" dirty="0" smtClean="0">
                <a:solidFill>
                  <a:srgbClr val="000000"/>
                </a:solidFill>
                <a:ea typeface="Arial Unicode MS" pitchFamily="34" charset="-128"/>
                <a:cs typeface="Arial Unicode MS" pitchFamily="34" charset="-128"/>
              </a:rPr>
              <a:t>3</a:t>
            </a:r>
          </a:p>
        </p:txBody>
      </p:sp>
      <p:cxnSp>
        <p:nvCxnSpPr>
          <p:cNvPr id="26" name="Straight Connector 25"/>
          <p:cNvCxnSpPr/>
          <p:nvPr/>
        </p:nvCxnSpPr>
        <p:spPr>
          <a:xfrm>
            <a:off x="357705" y="2464370"/>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7705" y="3587230"/>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357705" y="4710090"/>
            <a:ext cx="65836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0022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Exploit the value of Big Data</a:t>
            </a:r>
            <a:endParaRPr lang="en-US" dirty="0"/>
          </a:p>
        </p:txBody>
      </p:sp>
      <p:sp>
        <p:nvSpPr>
          <p:cNvPr id="3" name="Text Placeholder 2"/>
          <p:cNvSpPr>
            <a:spLocks noGrp="1"/>
          </p:cNvSpPr>
          <p:nvPr>
            <p:ph type="body" sz="quarter" idx="10"/>
          </p:nvPr>
        </p:nvSpPr>
        <p:spPr>
          <a:xfrm>
            <a:off x="324000" y="1690687"/>
            <a:ext cx="3951117" cy="4391026"/>
          </a:xfrm>
        </p:spPr>
        <p:txBody>
          <a:bodyPr/>
          <a:lstStyle/>
          <a:p>
            <a:pPr marL="166688" indent="-166688">
              <a:buSzPct val="120000"/>
              <a:buFont typeface="Wingdings" pitchFamily="2" charset="2"/>
              <a:buChar char="§"/>
            </a:pPr>
            <a:r>
              <a:rPr lang="en-US" dirty="0" smtClean="0"/>
              <a:t>Unconstrained, unlimited, fast access</a:t>
            </a:r>
          </a:p>
          <a:p>
            <a:pPr marL="166688" indent="-166688">
              <a:buSzPct val="120000"/>
              <a:buFont typeface="Wingdings" pitchFamily="2" charset="2"/>
              <a:buChar char="§"/>
            </a:pPr>
            <a:r>
              <a:rPr lang="en-US" dirty="0" smtClean="0"/>
              <a:t>Flexible, expandable grid architecture</a:t>
            </a:r>
          </a:p>
          <a:p>
            <a:pPr marL="166688" indent="-166688">
              <a:buSzPct val="120000"/>
              <a:buFont typeface="Wingdings" pitchFamily="2" charset="2"/>
              <a:buChar char="§"/>
            </a:pPr>
            <a:r>
              <a:rPr lang="en-US" dirty="0" smtClean="0"/>
              <a:t>Integral native frameworks</a:t>
            </a:r>
          </a:p>
          <a:p>
            <a:pPr marL="166688" indent="-166688">
              <a:buSzPct val="120000"/>
              <a:buFont typeface="Wingdings" pitchFamily="2" charset="2"/>
              <a:buChar char="§"/>
            </a:pPr>
            <a:r>
              <a:rPr lang="en-US" dirty="0" smtClean="0"/>
              <a:t>Cost-effective compression</a:t>
            </a:r>
          </a:p>
          <a:p>
            <a:pPr lvl="0"/>
            <a:endParaRPr lang="en-US" dirty="0" smtClean="0"/>
          </a:p>
          <a:p>
            <a:endParaRPr lang="en-US" dirty="0"/>
          </a:p>
        </p:txBody>
      </p:sp>
      <p:pic>
        <p:nvPicPr>
          <p:cNvPr id="11" name="Picture Placeholder 2"/>
          <p:cNvPicPr>
            <a:picLocks noChangeAspect="1"/>
          </p:cNvPicPr>
          <p:nvPr/>
        </p:nvPicPr>
        <p:blipFill rotWithShape="1">
          <a:blip r:embed="rId3">
            <a:extLst>
              <a:ext uri="{28A0092B-C50C-407E-A947-70E740481C1C}">
                <a14:useLocalDpi xmlns:a14="http://schemas.microsoft.com/office/drawing/2010/main" val="0"/>
              </a:ext>
            </a:extLst>
          </a:blip>
          <a:srcRect l="31453" t="-248" r="38769" b="248"/>
          <a:stretch/>
        </p:blipFill>
        <p:spPr bwMode="gray">
          <a:xfrm>
            <a:off x="4654800" y="1692000"/>
            <a:ext cx="4165200" cy="4392000"/>
          </a:xfrm>
          <a:prstGeom prst="rect">
            <a:avLst/>
          </a:prstGeom>
        </p:spPr>
      </p:pic>
    </p:spTree>
    <p:extLst>
      <p:ext uri="{BB962C8B-B14F-4D97-AF65-F5344CB8AC3E}">
        <p14:creationId xmlns:p14="http://schemas.microsoft.com/office/powerpoint/2010/main" val="2508018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 business through deeper insights</a:t>
            </a:r>
            <a:endParaRPr lang="en-US" dirty="0"/>
          </a:p>
        </p:txBody>
      </p:sp>
      <p:pic>
        <p:nvPicPr>
          <p:cNvPr id="8" name="Picture Placeholder 7"/>
          <p:cNvPicPr>
            <a:picLocks noGrp="1" noChangeAspect="1"/>
          </p:cNvPicPr>
          <p:nvPr>
            <p:ph type="pic" sz="quarter" idx="4294967295"/>
          </p:nvPr>
        </p:nvPicPr>
        <p:blipFill>
          <a:blip r:embed="rId3" cstate="print">
            <a:extLst>
              <a:ext uri="{28A0092B-C50C-407E-A947-70E740481C1C}">
                <a14:useLocalDpi xmlns:a14="http://schemas.microsoft.com/office/drawing/2010/main" val="0"/>
              </a:ext>
            </a:extLst>
          </a:blip>
          <a:srcRect l="8496" r="8496"/>
          <a:stretch>
            <a:fillRect/>
          </a:stretch>
        </p:blipFill>
        <p:spPr>
          <a:xfrm>
            <a:off x="4978400" y="1692275"/>
            <a:ext cx="4165600" cy="4391025"/>
          </a:xfrm>
        </p:spPr>
      </p:pic>
      <p:sp>
        <p:nvSpPr>
          <p:cNvPr id="7" name="Text Placeholder 2"/>
          <p:cNvSpPr txBox="1">
            <a:spLocks/>
          </p:cNvSpPr>
          <p:nvPr/>
        </p:nvSpPr>
        <p:spPr>
          <a:xfrm>
            <a:off x="324001" y="1690687"/>
            <a:ext cx="4485506" cy="4391026"/>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6688" indent="-166688">
              <a:buSzPct val="120000"/>
              <a:buFont typeface="Wingdings" pitchFamily="2" charset="2"/>
              <a:buChar char="§"/>
            </a:pPr>
            <a:r>
              <a:rPr lang="en-US" dirty="0"/>
              <a:t>Unified platform for all data</a:t>
            </a:r>
          </a:p>
          <a:p>
            <a:pPr marL="166688" indent="-166688">
              <a:buSzPct val="120000"/>
              <a:buFont typeface="Wingdings" pitchFamily="2" charset="2"/>
              <a:buChar char="§"/>
            </a:pPr>
            <a:r>
              <a:rPr lang="en-US" dirty="0" smtClean="0"/>
              <a:t>Low </a:t>
            </a:r>
            <a:r>
              <a:rPr lang="en-US" dirty="0"/>
              <a:t>latency for immediate updates</a:t>
            </a:r>
          </a:p>
          <a:p>
            <a:pPr marL="166688" indent="-166688">
              <a:buSzPct val="120000"/>
              <a:buFont typeface="Wingdings" pitchFamily="2" charset="2"/>
              <a:buChar char="§"/>
            </a:pPr>
            <a:r>
              <a:rPr lang="en-US" dirty="0" smtClean="0"/>
              <a:t>Comprehensive </a:t>
            </a:r>
            <a:r>
              <a:rPr lang="en-US" dirty="0"/>
              <a:t>answers using massive volumes</a:t>
            </a:r>
          </a:p>
          <a:p>
            <a:endParaRPr lang="en-US" dirty="0" smtClean="0"/>
          </a:p>
          <a:p>
            <a:endParaRPr lang="en-US" dirty="0"/>
          </a:p>
        </p:txBody>
      </p:sp>
    </p:spTree>
    <p:extLst>
      <p:ext uri="{BB962C8B-B14F-4D97-AF65-F5344CB8AC3E}">
        <p14:creationId xmlns:p14="http://schemas.microsoft.com/office/powerpoint/2010/main" val="2108932435"/>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 the power of analytics across the entire enterprise</a:t>
            </a:r>
            <a:endParaRPr lang="en-US" dirty="0"/>
          </a:p>
        </p:txBody>
      </p:sp>
      <p:pic>
        <p:nvPicPr>
          <p:cNvPr id="3" name="Picture Placeholder 2"/>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5731" r="15731"/>
          <a:stretch/>
        </p:blipFill>
        <p:spPr>
          <a:xfrm>
            <a:off x="4642925" y="1525745"/>
            <a:ext cx="4165200" cy="4392000"/>
          </a:xfrm>
        </p:spPr>
      </p:pic>
      <p:sp>
        <p:nvSpPr>
          <p:cNvPr id="11" name="Text Placeholder 2"/>
          <p:cNvSpPr txBox="1">
            <a:spLocks/>
          </p:cNvSpPr>
          <p:nvPr/>
        </p:nvSpPr>
        <p:spPr>
          <a:xfrm>
            <a:off x="324001" y="1690687"/>
            <a:ext cx="4176747" cy="4391026"/>
          </a:xfrm>
          <a:prstGeom prst="rect">
            <a:avLst/>
          </a:prstGeom>
        </p:spPr>
        <p:txBody>
          <a:bodyPr/>
          <a:lst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500"/>
              </a:spcBef>
              <a:buClr>
                <a:schemeClr val="accent1"/>
              </a:buClr>
              <a:buSzPct val="80000"/>
              <a:buFont typeface="Wingdings" pitchFamily="2" charset="2"/>
              <a:buNone/>
              <a:defRPr sz="1800" kern="1200">
                <a:solidFill>
                  <a:schemeClr val="tx1"/>
                </a:solidFill>
                <a:latin typeface="+mn-lt"/>
                <a:ea typeface="+mn-ea"/>
                <a:cs typeface="+mn-cs"/>
              </a:defRPr>
            </a:lvl2pPr>
            <a:lvl3pPr marL="269875" indent="-180975" algn="l" defTabSz="914400" rtl="0" eaLnBrk="1" latinLnBrk="0" hangingPunct="1">
              <a:spcBef>
                <a:spcPts val="420"/>
              </a:spcBef>
              <a:buClr>
                <a:schemeClr val="accent1"/>
              </a:buClr>
              <a:buSzPct val="100000"/>
              <a:buFont typeface="Wingdings" pitchFamily="2" charset="2"/>
              <a:buChar char=""/>
              <a:defRPr sz="1600" kern="1200">
                <a:solidFill>
                  <a:schemeClr val="tx1"/>
                </a:solidFill>
                <a:latin typeface="+mn-lt"/>
                <a:ea typeface="+mn-ea"/>
                <a:cs typeface="+mn-cs"/>
              </a:defRPr>
            </a:lvl3pPr>
            <a:lvl4pPr marL="447675" indent="-177800" algn="l" defTabSz="914400" rtl="0" eaLnBrk="1" latinLnBrk="0" hangingPunct="1">
              <a:spcBef>
                <a:spcPts val="420"/>
              </a:spcBef>
              <a:buClr>
                <a:schemeClr val="accent2"/>
              </a:buClr>
              <a:buSzPct val="100000"/>
              <a:buFont typeface="Arial" pitchFamily="34" charset="0"/>
              <a:buChar char="–"/>
              <a:defRPr sz="1400" kern="1200">
                <a:solidFill>
                  <a:schemeClr val="tx1"/>
                </a:solidFill>
                <a:latin typeface="+mn-lt"/>
                <a:ea typeface="+mn-ea"/>
                <a:cs typeface="+mn-cs"/>
              </a:defRPr>
            </a:lvl4pPr>
            <a:lvl5pPr marL="627063" indent="-179388" algn="l" defTabSz="914400" rtl="0" eaLnBrk="1" latinLnBrk="0" hangingPunct="1">
              <a:spcBef>
                <a:spcPts val="252"/>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66688" indent="-166688">
              <a:buSzPct val="120000"/>
              <a:buFont typeface="Wingdings" pitchFamily="2" charset="2"/>
              <a:buChar char="§"/>
            </a:pPr>
            <a:r>
              <a:rPr lang="en-US" dirty="0"/>
              <a:t>User driven self-service at “Google speed”</a:t>
            </a:r>
          </a:p>
          <a:p>
            <a:pPr marL="166688" indent="-166688">
              <a:buSzPct val="120000"/>
              <a:buFont typeface="Wingdings" pitchFamily="2" charset="2"/>
              <a:buChar char="§"/>
            </a:pPr>
            <a:r>
              <a:rPr lang="en-US" dirty="0" smtClean="0"/>
              <a:t>Highly </a:t>
            </a:r>
            <a:r>
              <a:rPr lang="en-US" dirty="0"/>
              <a:t>available enterprise data</a:t>
            </a:r>
          </a:p>
          <a:p>
            <a:pPr marL="166688" indent="-166688">
              <a:buSzPct val="120000"/>
              <a:buFont typeface="Wingdings" pitchFamily="2" charset="2"/>
              <a:buChar char="§"/>
            </a:pPr>
            <a:r>
              <a:rPr lang="en-US" dirty="0" smtClean="0"/>
              <a:t>Fast </a:t>
            </a:r>
            <a:r>
              <a:rPr lang="en-US" dirty="0"/>
              <a:t>and efficient MPP and query </a:t>
            </a:r>
            <a:r>
              <a:rPr lang="en-US" dirty="0" smtClean="0"/>
              <a:t>optimization</a:t>
            </a:r>
          </a:p>
          <a:p>
            <a:pPr marL="166688" indent="-166688">
              <a:buSzPct val="120000"/>
              <a:buFont typeface="Wingdings" pitchFamily="2" charset="2"/>
              <a:buChar char="§"/>
            </a:pPr>
            <a:r>
              <a:rPr lang="en-US" dirty="0" smtClean="0"/>
              <a:t>Secure </a:t>
            </a:r>
            <a:r>
              <a:rPr lang="en-US" dirty="0"/>
              <a:t>data and systems</a:t>
            </a:r>
          </a:p>
          <a:p>
            <a:endParaRPr lang="en-US" dirty="0" smtClean="0"/>
          </a:p>
          <a:p>
            <a:endParaRPr lang="en-US" dirty="0"/>
          </a:p>
        </p:txBody>
      </p:sp>
    </p:spTree>
    <p:extLst>
      <p:ext uri="{BB962C8B-B14F-4D97-AF65-F5344CB8AC3E}">
        <p14:creationId xmlns:p14="http://schemas.microsoft.com/office/powerpoint/2010/main" val="1817153726"/>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Customer &amp; Partner Success</a:t>
            </a:r>
            <a:endParaRPr lang="en-US" sz="3600" dirty="0"/>
          </a:p>
        </p:txBody>
      </p:sp>
      <p:pic>
        <p:nvPicPr>
          <p:cNvPr id="2050" name="Picture 2" descr="C:\Users\Martha Olsen\Downloads\274519_l_srgb_s_gl (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4248" y="3794212"/>
            <a:ext cx="3767959" cy="2598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02216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itle 13"/>
          <p:cNvSpPr txBox="1">
            <a:spLocks/>
          </p:cNvSpPr>
          <p:nvPr/>
        </p:nvSpPr>
        <p:spPr>
          <a:xfrm>
            <a:off x="245377" y="153166"/>
            <a:ext cx="9081503" cy="53910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4000" b="1" i="0" u="none" strike="noStrike" kern="1200" cap="none" spc="0" normalizeH="0" baseline="0" noProof="0" dirty="0" smtClean="0">
              <a:ln>
                <a:noFill/>
              </a:ln>
              <a:effectLst/>
              <a:uLnTx/>
              <a:uFillTx/>
              <a:latin typeface="Arial" pitchFamily="34" charset="0"/>
              <a:ea typeface="+mj-ea"/>
              <a:cs typeface="Arial" pitchFamily="34" charset="0"/>
            </a:endParaRPr>
          </a:p>
        </p:txBody>
      </p:sp>
      <p:sp>
        <p:nvSpPr>
          <p:cNvPr id="90" name="Title 82"/>
          <p:cNvSpPr txBox="1">
            <a:spLocks/>
          </p:cNvSpPr>
          <p:nvPr/>
        </p:nvSpPr>
        <p:spPr>
          <a:xfrm>
            <a:off x="232944" y="146547"/>
            <a:ext cx="8229600" cy="996013"/>
          </a:xfrm>
          <a:prstGeom prst="rect">
            <a:avLst/>
          </a:prstGeom>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1200" cap="none" spc="0" normalizeH="0" baseline="0" noProof="0" dirty="0">
              <a:ln>
                <a:noFill/>
              </a:ln>
              <a:solidFill>
                <a:schemeClr val="accent2"/>
              </a:solidFill>
              <a:effectLst/>
              <a:uLnTx/>
              <a:uFillTx/>
              <a:latin typeface="+mn-lt"/>
              <a:ea typeface="+mj-ea"/>
              <a:cs typeface="+mj-cs"/>
            </a:endParaRPr>
          </a:p>
        </p:txBody>
      </p:sp>
      <p:sp>
        <p:nvSpPr>
          <p:cNvPr id="70" name="Title 69"/>
          <p:cNvSpPr>
            <a:spLocks noGrp="1"/>
          </p:cNvSpPr>
          <p:nvPr>
            <p:ph type="title"/>
          </p:nvPr>
        </p:nvSpPr>
        <p:spPr/>
        <p:txBody>
          <a:bodyPr/>
          <a:lstStyle/>
          <a:p>
            <a:r>
              <a:rPr lang="en-US" dirty="0" smtClean="0"/>
              <a:t/>
            </a:r>
            <a:br>
              <a:rPr lang="en-US" dirty="0" smtClean="0"/>
            </a:br>
            <a:r>
              <a:rPr lang="en-US" dirty="0" smtClean="0"/>
              <a:t>SAP Sybase IQ</a:t>
            </a:r>
            <a:br>
              <a:rPr lang="en-US" dirty="0" smtClean="0"/>
            </a:br>
            <a:r>
              <a:rPr lang="en-US" sz="2000" b="0" dirty="0" smtClean="0"/>
              <a:t>Global Presence in a Range of Data-Driven Industries</a:t>
            </a:r>
            <a:r>
              <a:rPr lang="en-US" dirty="0" smtClean="0"/>
              <a:t/>
            </a:r>
            <a:br>
              <a:rPr lang="en-US" dirty="0" smtClean="0"/>
            </a:br>
            <a:endParaRPr lang="en-US" dirty="0" smtClean="0"/>
          </a:p>
        </p:txBody>
      </p:sp>
      <p:sp>
        <p:nvSpPr>
          <p:cNvPr id="30" name="TextBox 29"/>
          <p:cNvSpPr txBox="1"/>
          <p:nvPr/>
        </p:nvSpPr>
        <p:spPr>
          <a:xfrm>
            <a:off x="3246622" y="2754499"/>
            <a:ext cx="2611253" cy="2239074"/>
          </a:xfrm>
          <a:prstGeom prst="rect">
            <a:avLst/>
          </a:prstGeom>
          <a:noFill/>
        </p:spPr>
        <p:txBody>
          <a:bodyPr wrap="square" lIns="0" rIns="0" rtlCol="0">
            <a:spAutoFit/>
          </a:bodyPr>
          <a:lstStyle/>
          <a:p>
            <a:r>
              <a:rPr lang="en-US" sz="1200" dirty="0" smtClean="0"/>
              <a:t>Since </a:t>
            </a:r>
            <a:r>
              <a:rPr lang="en-US" sz="1200" dirty="0"/>
              <a:t>adding Sybase IQ, the demand for reports has risen dramatically as users realize just how much more helpful the information is that we can now </a:t>
            </a:r>
            <a:r>
              <a:rPr lang="en-US" sz="1200" dirty="0" smtClean="0"/>
              <a:t>provide. We </a:t>
            </a:r>
            <a:r>
              <a:rPr lang="en-US" sz="1200" dirty="0"/>
              <a:t>receive requests for 10-20,000 more reports per month, and ad hoc queries have grown from 5,000 to 10,000 per month</a:t>
            </a:r>
            <a:r>
              <a:rPr lang="en-US" sz="1200" dirty="0" smtClean="0"/>
              <a:t>. </a:t>
            </a:r>
            <a:endParaRPr lang="en-US" sz="1200" dirty="0"/>
          </a:p>
          <a:p>
            <a:endParaRPr lang="en-US" sz="1200" dirty="0" smtClean="0"/>
          </a:p>
          <a:p>
            <a:endParaRPr lang="fr-FR" sz="1050" dirty="0" smtClean="0">
              <a:solidFill>
                <a:schemeClr val="accent2"/>
              </a:solidFill>
            </a:endParaRPr>
          </a:p>
          <a:p>
            <a:r>
              <a:rPr lang="fr-FR" sz="1050" i="1" dirty="0" smtClean="0">
                <a:solidFill>
                  <a:schemeClr val="accent2"/>
                </a:solidFill>
              </a:rPr>
              <a:t>Marc </a:t>
            </a:r>
            <a:r>
              <a:rPr lang="fr-FR" sz="1050" i="1" dirty="0">
                <a:solidFill>
                  <a:schemeClr val="accent2"/>
                </a:solidFill>
              </a:rPr>
              <a:t>Guillard, DBA , BNP Paribas Securities Services</a:t>
            </a:r>
            <a:endParaRPr lang="en-US" sz="1050" i="1" kern="0" dirty="0">
              <a:solidFill>
                <a:schemeClr val="accent2"/>
              </a:solidFill>
              <a:ea typeface="Arial Unicode MS" pitchFamily="34" charset="-128"/>
              <a:cs typeface="Arial Unicode MS" pitchFamily="34" charset="-128"/>
            </a:endParaRPr>
          </a:p>
        </p:txBody>
      </p:sp>
      <p:sp>
        <p:nvSpPr>
          <p:cNvPr id="36" name="Rectangle 35"/>
          <p:cNvSpPr/>
          <p:nvPr/>
        </p:nvSpPr>
        <p:spPr bwMode="gray">
          <a:xfrm>
            <a:off x="6206322" y="2522572"/>
            <a:ext cx="182893" cy="182893"/>
          </a:xfrm>
          <a:prstGeom prst="rect">
            <a:avLst/>
          </a:prstGeom>
          <a:solidFill>
            <a:schemeClr val="accent1"/>
          </a:solidFill>
          <a:ln w="6350" algn="ctr">
            <a:noFill/>
            <a:miter lim="800000"/>
            <a:headEnd/>
            <a:tailEnd/>
          </a:ln>
        </p:spPr>
        <p:txBody>
          <a:bodyPr lIns="0" tIns="118872" rIns="0" bIns="0" rtlCol="0" anchor="ctr"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smtClean="0">
                <a:ln>
                  <a:noFill/>
                </a:ln>
                <a:effectLst/>
                <a:uLnTx/>
                <a:uFillTx/>
                <a:ea typeface="Arial Unicode MS" pitchFamily="34" charset="-128"/>
                <a:cs typeface="Arial Unicode MS" pitchFamily="34" charset="-128"/>
              </a:rPr>
              <a:t>“</a:t>
            </a:r>
          </a:p>
        </p:txBody>
      </p:sp>
      <p:cxnSp>
        <p:nvCxnSpPr>
          <p:cNvPr id="37" name="Straight Connector 36"/>
          <p:cNvCxnSpPr/>
          <p:nvPr/>
        </p:nvCxnSpPr>
        <p:spPr>
          <a:xfrm>
            <a:off x="6442710" y="2525621"/>
            <a:ext cx="2377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bwMode="gray">
          <a:xfrm>
            <a:off x="8637258" y="4840934"/>
            <a:ext cx="182892" cy="182893"/>
          </a:xfrm>
          <a:prstGeom prst="rect">
            <a:avLst/>
          </a:prstGeom>
          <a:solidFill>
            <a:schemeClr val="accent1"/>
          </a:solidFill>
          <a:ln w="6350" algn="ctr">
            <a:noFill/>
            <a:miter lim="800000"/>
            <a:headEnd/>
            <a:tailEnd/>
          </a:ln>
        </p:spPr>
        <p:txBody>
          <a:bodyPr lIns="0" tIns="118872" rIns="0" bIns="0" rtlCol="0" anchor="ctr"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smtClean="0">
                <a:ln>
                  <a:noFill/>
                </a:ln>
                <a:effectLst/>
                <a:uLnTx/>
                <a:uFillTx/>
                <a:ea typeface="Arial Unicode MS" pitchFamily="34" charset="-128"/>
                <a:cs typeface="Arial Unicode MS" pitchFamily="34" charset="-128"/>
              </a:rPr>
              <a:t>”</a:t>
            </a:r>
          </a:p>
        </p:txBody>
      </p:sp>
      <p:cxnSp>
        <p:nvCxnSpPr>
          <p:cNvPr id="39" name="Straight Connector 38"/>
          <p:cNvCxnSpPr/>
          <p:nvPr/>
        </p:nvCxnSpPr>
        <p:spPr>
          <a:xfrm>
            <a:off x="6188241" y="5023827"/>
            <a:ext cx="2377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gray">
          <a:xfrm>
            <a:off x="3244048" y="2527493"/>
            <a:ext cx="182893" cy="182893"/>
          </a:xfrm>
          <a:prstGeom prst="rect">
            <a:avLst/>
          </a:prstGeom>
          <a:solidFill>
            <a:schemeClr val="accent1"/>
          </a:solidFill>
          <a:ln w="6350" algn="ctr">
            <a:noFill/>
            <a:miter lim="800000"/>
            <a:headEnd/>
            <a:tailEnd/>
          </a:ln>
        </p:spPr>
        <p:txBody>
          <a:bodyPr lIns="0" tIns="118872" rIns="0" bIns="0" rtlCol="0" anchor="ctr"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smtClean="0">
                <a:ln>
                  <a:noFill/>
                </a:ln>
                <a:effectLst/>
                <a:uLnTx/>
                <a:uFillTx/>
                <a:ea typeface="Arial Unicode MS" pitchFamily="34" charset="-128"/>
                <a:cs typeface="Arial Unicode MS" pitchFamily="34" charset="-128"/>
              </a:rPr>
              <a:t>“</a:t>
            </a:r>
          </a:p>
        </p:txBody>
      </p:sp>
      <p:cxnSp>
        <p:nvCxnSpPr>
          <p:cNvPr id="41" name="Straight Connector 40"/>
          <p:cNvCxnSpPr/>
          <p:nvPr/>
        </p:nvCxnSpPr>
        <p:spPr>
          <a:xfrm>
            <a:off x="3480436" y="2530542"/>
            <a:ext cx="2377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gray">
          <a:xfrm>
            <a:off x="5674984" y="4840934"/>
            <a:ext cx="182892" cy="182893"/>
          </a:xfrm>
          <a:prstGeom prst="rect">
            <a:avLst/>
          </a:prstGeom>
          <a:solidFill>
            <a:schemeClr val="accent1"/>
          </a:solidFill>
          <a:ln w="6350" algn="ctr">
            <a:noFill/>
            <a:miter lim="800000"/>
            <a:headEnd/>
            <a:tailEnd/>
          </a:ln>
        </p:spPr>
        <p:txBody>
          <a:bodyPr lIns="0" tIns="118872" rIns="0" bIns="0" rtlCol="0" anchor="ctr"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smtClean="0">
                <a:ln>
                  <a:noFill/>
                </a:ln>
                <a:effectLst/>
                <a:uLnTx/>
                <a:uFillTx/>
                <a:ea typeface="Arial Unicode MS" pitchFamily="34" charset="-128"/>
                <a:cs typeface="Arial Unicode MS" pitchFamily="34" charset="-128"/>
              </a:rPr>
              <a:t>”</a:t>
            </a:r>
          </a:p>
        </p:txBody>
      </p:sp>
      <p:cxnSp>
        <p:nvCxnSpPr>
          <p:cNvPr id="43" name="Straight Connector 42"/>
          <p:cNvCxnSpPr/>
          <p:nvPr/>
        </p:nvCxnSpPr>
        <p:spPr>
          <a:xfrm>
            <a:off x="3225967" y="5023827"/>
            <a:ext cx="2377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p:cNvSpPr/>
          <p:nvPr/>
        </p:nvSpPr>
        <p:spPr bwMode="gray">
          <a:xfrm>
            <a:off x="321425" y="2524444"/>
            <a:ext cx="182893" cy="182893"/>
          </a:xfrm>
          <a:prstGeom prst="rect">
            <a:avLst/>
          </a:prstGeom>
          <a:solidFill>
            <a:schemeClr val="accent1"/>
          </a:solidFill>
          <a:ln w="6350" algn="ctr">
            <a:noFill/>
            <a:miter lim="800000"/>
            <a:headEnd/>
            <a:tailEnd/>
          </a:ln>
        </p:spPr>
        <p:txBody>
          <a:bodyPr lIns="0" tIns="118872" rIns="0" bIns="0" rtlCol="0" anchor="ctr"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smtClean="0">
                <a:ln>
                  <a:noFill/>
                </a:ln>
                <a:effectLst/>
                <a:uLnTx/>
                <a:uFillTx/>
                <a:ea typeface="Arial Unicode MS" pitchFamily="34" charset="-128"/>
                <a:cs typeface="Arial Unicode MS" pitchFamily="34" charset="-128"/>
              </a:rPr>
              <a:t>“</a:t>
            </a:r>
          </a:p>
        </p:txBody>
      </p:sp>
      <p:cxnSp>
        <p:nvCxnSpPr>
          <p:cNvPr id="33" name="Straight Connector 32"/>
          <p:cNvCxnSpPr/>
          <p:nvPr/>
        </p:nvCxnSpPr>
        <p:spPr>
          <a:xfrm>
            <a:off x="557813" y="2527493"/>
            <a:ext cx="2377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gray">
          <a:xfrm>
            <a:off x="2752361" y="4840934"/>
            <a:ext cx="182892" cy="182893"/>
          </a:xfrm>
          <a:prstGeom prst="rect">
            <a:avLst/>
          </a:prstGeom>
          <a:solidFill>
            <a:schemeClr val="accent1"/>
          </a:solidFill>
          <a:ln w="6350" algn="ctr">
            <a:noFill/>
            <a:miter lim="800000"/>
            <a:headEnd/>
            <a:tailEnd/>
          </a:ln>
        </p:spPr>
        <p:txBody>
          <a:bodyPr lIns="0" tIns="118872" rIns="0" bIns="0" rtlCol="0" anchor="ctr" anchorCtr="0"/>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2400" b="1" i="0" u="none" strike="noStrike" kern="0" cap="none" spc="0" normalizeH="0" baseline="0" noProof="0" dirty="0" smtClean="0">
                <a:ln>
                  <a:noFill/>
                </a:ln>
                <a:effectLst/>
                <a:uLnTx/>
                <a:uFillTx/>
                <a:ea typeface="Arial Unicode MS" pitchFamily="34" charset="-128"/>
                <a:cs typeface="Arial Unicode MS" pitchFamily="34" charset="-128"/>
              </a:rPr>
              <a:t>”</a:t>
            </a:r>
          </a:p>
        </p:txBody>
      </p:sp>
      <p:cxnSp>
        <p:nvCxnSpPr>
          <p:cNvPr id="35" name="Straight Connector 34"/>
          <p:cNvCxnSpPr/>
          <p:nvPr/>
        </p:nvCxnSpPr>
        <p:spPr>
          <a:xfrm>
            <a:off x="324000" y="5023827"/>
            <a:ext cx="237744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239822" y="2759294"/>
            <a:ext cx="2611253" cy="2331407"/>
          </a:xfrm>
          <a:prstGeom prst="rect">
            <a:avLst/>
          </a:prstGeom>
          <a:noFill/>
        </p:spPr>
        <p:txBody>
          <a:bodyPr wrap="square" lIns="0" rIns="0" rtlCol="0">
            <a:spAutoFit/>
          </a:bodyPr>
          <a:lstStyle/>
          <a:p>
            <a:r>
              <a:rPr lang="en-GB" sz="1200" dirty="0">
                <a:latin typeface="Arial" charset="0"/>
                <a:cs typeface="Arial" charset="0"/>
              </a:rPr>
              <a:t>SAP Sybase technology added a new dimension to our business – we can now report on any data our executives need within minutes. Previously, reports were impossible or took a full day to generate.</a:t>
            </a:r>
          </a:p>
          <a:p>
            <a:endParaRPr lang="en-GB" sz="1050" dirty="0">
              <a:latin typeface="Arial" charset="0"/>
              <a:cs typeface="Arial" charset="0"/>
            </a:endParaRPr>
          </a:p>
          <a:p>
            <a:endParaRPr lang="en-GB" sz="1050" dirty="0" smtClean="0">
              <a:latin typeface="Arial" charset="0"/>
              <a:cs typeface="Arial" charset="0"/>
            </a:endParaRPr>
          </a:p>
          <a:p>
            <a:endParaRPr lang="en-GB" sz="1050" dirty="0">
              <a:latin typeface="Arial" charset="0"/>
              <a:cs typeface="Arial" charset="0"/>
            </a:endParaRPr>
          </a:p>
          <a:p>
            <a:endParaRPr lang="en-GB" sz="1050" dirty="0" smtClean="0">
              <a:latin typeface="Arial" charset="0"/>
              <a:cs typeface="Arial" charset="0"/>
            </a:endParaRPr>
          </a:p>
          <a:p>
            <a:r>
              <a:rPr lang="en-GB" sz="1050" i="1" dirty="0" err="1" smtClean="0">
                <a:solidFill>
                  <a:schemeClr val="tx1">
                    <a:lumMod val="65000"/>
                    <a:lumOff val="35000"/>
                  </a:schemeClr>
                </a:solidFill>
                <a:latin typeface="Arial" charset="0"/>
                <a:cs typeface="Arial" charset="0"/>
              </a:rPr>
              <a:t>Bonjan</a:t>
            </a:r>
            <a:r>
              <a:rPr lang="en-GB" sz="1050" i="1" dirty="0" smtClean="0">
                <a:solidFill>
                  <a:schemeClr val="tx1">
                    <a:lumMod val="65000"/>
                    <a:lumOff val="35000"/>
                  </a:schemeClr>
                </a:solidFill>
                <a:latin typeface="Arial" charset="0"/>
                <a:cs typeface="Arial" charset="0"/>
              </a:rPr>
              <a:t> </a:t>
            </a:r>
            <a:r>
              <a:rPr lang="en-GB" sz="1050" i="1" dirty="0" err="1">
                <a:solidFill>
                  <a:schemeClr val="tx1">
                    <a:lumMod val="65000"/>
                    <a:lumOff val="35000"/>
                  </a:schemeClr>
                </a:solidFill>
                <a:latin typeface="Arial" charset="0"/>
                <a:cs typeface="Arial" charset="0"/>
              </a:rPr>
              <a:t>Sovilj</a:t>
            </a:r>
            <a:r>
              <a:rPr lang="en-GB" sz="1050" i="1" dirty="0">
                <a:solidFill>
                  <a:schemeClr val="tx1">
                    <a:lumMod val="65000"/>
                    <a:lumOff val="35000"/>
                  </a:schemeClr>
                </a:solidFill>
                <a:latin typeface="Arial" charset="0"/>
                <a:cs typeface="Arial" charset="0"/>
              </a:rPr>
              <a:t>, Research and Development Manager, </a:t>
            </a:r>
            <a:r>
              <a:rPr lang="en-GB" sz="1050" i="1" dirty="0" err="1">
                <a:solidFill>
                  <a:schemeClr val="tx1">
                    <a:lumMod val="65000"/>
                    <a:lumOff val="35000"/>
                  </a:schemeClr>
                </a:solidFill>
                <a:latin typeface="Arial" charset="0"/>
                <a:cs typeface="Arial" charset="0"/>
              </a:rPr>
              <a:t>Mozzart</a:t>
            </a:r>
            <a:endParaRPr lang="en-GB" sz="1050" i="1" dirty="0">
              <a:solidFill>
                <a:schemeClr val="tx1">
                  <a:lumMod val="65000"/>
                  <a:lumOff val="35000"/>
                </a:schemeClr>
              </a:solidFill>
              <a:latin typeface="Arial" charset="0"/>
              <a:cs typeface="Arial" charset="0"/>
            </a:endParaRPr>
          </a:p>
          <a:p>
            <a:endParaRPr lang="en-US" sz="1050" i="1" kern="0" dirty="0" smtClean="0">
              <a:solidFill>
                <a:schemeClr val="accent2"/>
              </a:solidFill>
              <a:ea typeface="Arial Unicode MS" pitchFamily="34" charset="-128"/>
              <a:cs typeface="Arial Unicode MS" pitchFamily="34" charset="-128"/>
            </a:endParaRPr>
          </a:p>
        </p:txBody>
      </p:sp>
      <p:sp>
        <p:nvSpPr>
          <p:cNvPr id="28" name="TextBox 27"/>
          <p:cNvSpPr txBox="1"/>
          <p:nvPr/>
        </p:nvSpPr>
        <p:spPr bwMode="gray">
          <a:xfrm>
            <a:off x="321425" y="1678676"/>
            <a:ext cx="2680780" cy="416823"/>
          </a:xfrm>
          <a:prstGeom prst="rect">
            <a:avLst/>
          </a:prstGeom>
          <a:solidFill>
            <a:schemeClr val="accent1"/>
          </a:solidFill>
          <a:ln w="9525" algn="ctr">
            <a:noFill/>
            <a:miter lim="800000"/>
            <a:headEnd/>
            <a:tailEnd/>
          </a:ln>
        </p:spPr>
        <p:txBody>
          <a:bodyPr lIns="90000" tIns="91440" rIns="90000" bIns="91440" rtlCol="0" anchor="ctr" anchorCtr="0"/>
          <a:lstStyle/>
          <a:p>
            <a:pPr algn="ctr">
              <a:spcBef>
                <a:spcPts val="1800"/>
              </a:spcBef>
              <a:buClr>
                <a:srgbClr val="F0AB00"/>
              </a:buClr>
              <a:buSzPct val="80000"/>
            </a:pPr>
            <a:r>
              <a:rPr lang="en-US" sz="1600" b="1" kern="0" dirty="0" smtClean="0">
                <a:ea typeface="Arial Unicode MS" pitchFamily="34" charset="-128"/>
                <a:cs typeface="Arial Unicode MS" pitchFamily="34" charset="-128"/>
              </a:rPr>
              <a:t>…in North America</a:t>
            </a:r>
          </a:p>
        </p:txBody>
      </p:sp>
      <p:sp>
        <p:nvSpPr>
          <p:cNvPr id="29" name="TextBox 28"/>
          <p:cNvSpPr txBox="1"/>
          <p:nvPr/>
        </p:nvSpPr>
        <p:spPr bwMode="gray">
          <a:xfrm>
            <a:off x="3225967" y="1678517"/>
            <a:ext cx="2691078" cy="417141"/>
          </a:xfrm>
          <a:prstGeom prst="rect">
            <a:avLst/>
          </a:prstGeom>
          <a:solidFill>
            <a:schemeClr val="accent1"/>
          </a:solidFill>
          <a:ln w="9525" algn="ctr">
            <a:noFill/>
            <a:miter lim="800000"/>
            <a:headEnd/>
            <a:tailEnd/>
          </a:ln>
        </p:spPr>
        <p:txBody>
          <a:bodyPr lIns="90000" tIns="91440" rIns="90000" bIns="91440" rtlCol="0" anchor="ctr" anchorCtr="0"/>
          <a:lstStyle/>
          <a:p>
            <a:pPr algn="ctr">
              <a:spcBef>
                <a:spcPts val="1800"/>
              </a:spcBef>
              <a:buClr>
                <a:srgbClr val="F0AB00"/>
              </a:buClr>
              <a:buSzPct val="80000"/>
            </a:pPr>
            <a:r>
              <a:rPr lang="en-US" sz="1600" b="1" kern="0" dirty="0" smtClean="0">
                <a:ea typeface="Arial Unicode MS" pitchFamily="34" charset="-128"/>
                <a:cs typeface="Arial Unicode MS" pitchFamily="34" charset="-128"/>
              </a:rPr>
              <a:t>…in EMEA</a:t>
            </a:r>
          </a:p>
        </p:txBody>
      </p:sp>
      <p:sp>
        <p:nvSpPr>
          <p:cNvPr id="44" name="TextBox 43"/>
          <p:cNvSpPr txBox="1"/>
          <p:nvPr/>
        </p:nvSpPr>
        <p:spPr bwMode="gray">
          <a:xfrm>
            <a:off x="6140808" y="1678517"/>
            <a:ext cx="2679192" cy="417141"/>
          </a:xfrm>
          <a:prstGeom prst="rect">
            <a:avLst/>
          </a:prstGeom>
          <a:solidFill>
            <a:schemeClr val="accent1"/>
          </a:solidFill>
          <a:ln w="9525" algn="ctr">
            <a:noFill/>
            <a:miter lim="800000"/>
            <a:headEnd/>
            <a:tailEnd/>
          </a:ln>
        </p:spPr>
        <p:txBody>
          <a:bodyPr lIns="90000" tIns="91440" rIns="90000" bIns="91440" rtlCol="0" anchor="ctr" anchorCtr="0"/>
          <a:lstStyle/>
          <a:p>
            <a:pPr algn="ctr">
              <a:spcBef>
                <a:spcPts val="1800"/>
              </a:spcBef>
              <a:buClr>
                <a:srgbClr val="F0AB00"/>
              </a:buClr>
              <a:buSzPct val="80000"/>
            </a:pPr>
            <a:r>
              <a:rPr lang="en-US" sz="1600" b="1" kern="0" dirty="0" smtClean="0">
                <a:ea typeface="Arial Unicode MS" pitchFamily="34" charset="-128"/>
                <a:cs typeface="Arial Unicode MS" pitchFamily="34" charset="-128"/>
              </a:rPr>
              <a:t>…in EMEA</a:t>
            </a:r>
          </a:p>
        </p:txBody>
      </p:sp>
      <p:sp>
        <p:nvSpPr>
          <p:cNvPr id="23" name="TextBox 22"/>
          <p:cNvSpPr txBox="1"/>
          <p:nvPr/>
        </p:nvSpPr>
        <p:spPr>
          <a:xfrm>
            <a:off x="324000" y="2739252"/>
            <a:ext cx="2611253" cy="3046988"/>
          </a:xfrm>
          <a:prstGeom prst="rect">
            <a:avLst/>
          </a:prstGeom>
          <a:noFill/>
        </p:spPr>
        <p:txBody>
          <a:bodyPr wrap="square" lIns="0" rIns="0" rtlCol="0">
            <a:spAutoFit/>
          </a:bodyPr>
          <a:lstStyle/>
          <a:p>
            <a:r>
              <a:rPr lang="en-US" sz="1200" dirty="0"/>
              <a:t>I would venture to say SAP Sybase IQ is the fastest in the industry. We load almost 10 billion rows a month, a terabyte a quarter. With SAP Sybase IQ, it just flies</a:t>
            </a:r>
            <a:r>
              <a:rPr lang="en-US" sz="1200" dirty="0" smtClean="0"/>
              <a:t>.</a:t>
            </a:r>
          </a:p>
          <a:p>
            <a:endParaRPr lang="en-US" sz="1200" i="1" dirty="0"/>
          </a:p>
          <a:p>
            <a:endParaRPr lang="en-US" sz="1200" i="1" dirty="0" smtClean="0"/>
          </a:p>
          <a:p>
            <a:endParaRPr lang="en-US" sz="1200" i="1" dirty="0"/>
          </a:p>
          <a:p>
            <a:endParaRPr lang="en-US" sz="1200" i="1" dirty="0" smtClean="0"/>
          </a:p>
          <a:p>
            <a:endParaRPr lang="en-US" sz="1200" i="1" dirty="0"/>
          </a:p>
          <a:p>
            <a:r>
              <a:rPr lang="en-US" sz="1100" i="1" dirty="0">
                <a:solidFill>
                  <a:schemeClr val="accent2"/>
                </a:solidFill>
              </a:rPr>
              <a:t>Craig Silver, Senior Database Architect, Nielsen Media Research</a:t>
            </a:r>
          </a:p>
          <a:p>
            <a:endParaRPr lang="en-US" sz="1200" dirty="0" smtClean="0"/>
          </a:p>
          <a:p>
            <a:endParaRPr lang="en-US" sz="1200" dirty="0" smtClean="0"/>
          </a:p>
          <a:p>
            <a:endParaRPr lang="en-US" sz="1200" dirty="0" smtClean="0"/>
          </a:p>
          <a:p>
            <a:endParaRPr lang="en-US" sz="1200" dirty="0" smtClean="0"/>
          </a:p>
        </p:txBody>
      </p:sp>
    </p:spTree>
    <p:extLst>
      <p:ext uri="{BB962C8B-B14F-4D97-AF65-F5344CB8AC3E}">
        <p14:creationId xmlns:p14="http://schemas.microsoft.com/office/powerpoint/2010/main" val="3702132240"/>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Measurable benefits for our customers</a:t>
            </a:r>
            <a:endParaRPr lang="en-US" dirty="0"/>
          </a:p>
        </p:txBody>
      </p:sp>
      <p:sp>
        <p:nvSpPr>
          <p:cNvPr id="7" name="TextBox 6"/>
          <p:cNvSpPr txBox="1"/>
          <p:nvPr/>
        </p:nvSpPr>
        <p:spPr>
          <a:xfrm>
            <a:off x="616286" y="1790465"/>
            <a:ext cx="1839679"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6000" b="1" kern="0" dirty="0">
                <a:solidFill>
                  <a:srgbClr val="92D050"/>
                </a:solidFill>
                <a:ea typeface="Arial Unicode MS" pitchFamily="34" charset="-128"/>
                <a:cs typeface="Arial Unicode MS" pitchFamily="34" charset="-128"/>
              </a:rPr>
              <a:t>7</a:t>
            </a:r>
            <a:r>
              <a:rPr lang="en-US" sz="6000" b="1" kern="0" dirty="0" smtClean="0">
                <a:solidFill>
                  <a:srgbClr val="92D050"/>
                </a:solidFill>
                <a:ea typeface="Arial Unicode MS" pitchFamily="34" charset="-128"/>
                <a:cs typeface="Arial Unicode MS" pitchFamily="34" charset="-128"/>
              </a:rPr>
              <a:t>5%</a:t>
            </a:r>
          </a:p>
        </p:txBody>
      </p:sp>
      <p:sp>
        <p:nvSpPr>
          <p:cNvPr id="11" name="TextBox 10"/>
          <p:cNvSpPr txBox="1"/>
          <p:nvPr/>
        </p:nvSpPr>
        <p:spPr>
          <a:xfrm>
            <a:off x="3502961" y="1790465"/>
            <a:ext cx="1839679"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6000" b="1" kern="0" dirty="0" smtClean="0">
                <a:solidFill>
                  <a:schemeClr val="accent6"/>
                </a:solidFill>
                <a:ea typeface="Arial Unicode MS" pitchFamily="34" charset="-128"/>
                <a:cs typeface="Arial Unicode MS" pitchFamily="34" charset="-128"/>
              </a:rPr>
              <a:t>75%</a:t>
            </a:r>
          </a:p>
        </p:txBody>
      </p:sp>
      <p:sp>
        <p:nvSpPr>
          <p:cNvPr id="12" name="TextBox 11"/>
          <p:cNvSpPr txBox="1"/>
          <p:nvPr/>
        </p:nvSpPr>
        <p:spPr>
          <a:xfrm>
            <a:off x="6460887" y="1790465"/>
            <a:ext cx="2034527"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6000" b="1" kern="0" dirty="0" smtClean="0">
                <a:solidFill>
                  <a:schemeClr val="tx2"/>
                </a:solidFill>
                <a:ea typeface="Arial Unicode MS" pitchFamily="34" charset="-128"/>
                <a:cs typeface="Arial Unicode MS" pitchFamily="34" charset="-128"/>
              </a:rPr>
              <a:t>800%</a:t>
            </a:r>
          </a:p>
        </p:txBody>
      </p:sp>
      <p:cxnSp>
        <p:nvCxnSpPr>
          <p:cNvPr id="13" name="Straight Connector 12"/>
          <p:cNvCxnSpPr/>
          <p:nvPr/>
        </p:nvCxnSpPr>
        <p:spPr>
          <a:xfrm>
            <a:off x="393125" y="4075597"/>
            <a:ext cx="228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468457" y="4075597"/>
            <a:ext cx="228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426383" y="4075597"/>
            <a:ext cx="2286000"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446709" y="2708957"/>
            <a:ext cx="2276738" cy="92333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2000" dirty="0" smtClean="0">
                <a:solidFill>
                  <a:srgbClr val="000000"/>
                </a:solidFill>
                <a:latin typeface="Arial" charset="0"/>
              </a:rPr>
              <a:t>Reduced </a:t>
            </a:r>
            <a:r>
              <a:rPr lang="en-US" sz="2000" dirty="0">
                <a:solidFill>
                  <a:srgbClr val="000000"/>
                </a:solidFill>
                <a:latin typeface="Arial" charset="0"/>
              </a:rPr>
              <a:t>daily </a:t>
            </a:r>
            <a:r>
              <a:rPr lang="en-US" sz="2000" dirty="0" smtClean="0">
                <a:solidFill>
                  <a:srgbClr val="000000"/>
                </a:solidFill>
                <a:latin typeface="Arial" charset="0"/>
              </a:rPr>
              <a:t>DB administration </a:t>
            </a:r>
            <a:r>
              <a:rPr lang="en-US" sz="2000" dirty="0">
                <a:solidFill>
                  <a:srgbClr val="000000"/>
                </a:solidFill>
                <a:latin typeface="Arial" charset="0"/>
              </a:rPr>
              <a:t>by 75% </a:t>
            </a:r>
            <a:endParaRPr lang="en-US" sz="2000" kern="0" dirty="0" smtClean="0">
              <a:ea typeface="Arial Unicode MS" pitchFamily="34" charset="-128"/>
              <a:cs typeface="Arial Unicode MS" pitchFamily="34" charset="-128"/>
            </a:endParaRPr>
          </a:p>
        </p:txBody>
      </p:sp>
      <p:sp>
        <p:nvSpPr>
          <p:cNvPr id="19" name="TextBox 18"/>
          <p:cNvSpPr txBox="1"/>
          <p:nvPr/>
        </p:nvSpPr>
        <p:spPr>
          <a:xfrm>
            <a:off x="6441836" y="2654504"/>
            <a:ext cx="2351289" cy="1738938"/>
          </a:xfrm>
          <a:prstGeom prst="rect">
            <a:avLst/>
          </a:prstGeom>
          <a:noFill/>
        </p:spPr>
        <p:txBody>
          <a:bodyPr wrap="square" lIns="0" tIns="0" rIns="0" rtlCol="0">
            <a:spAutoFit/>
          </a:bodyPr>
          <a:lstStyle/>
          <a:p>
            <a:pPr fontAlgn="base">
              <a:spcBef>
                <a:spcPct val="50000"/>
              </a:spcBef>
              <a:spcAft>
                <a:spcPct val="0"/>
              </a:spcAft>
              <a:buClr>
                <a:srgbClr val="F0AB00"/>
              </a:buClr>
              <a:buSzPct val="80000"/>
            </a:pPr>
            <a:r>
              <a:rPr lang="en-US" sz="2000" dirty="0" smtClean="0"/>
              <a:t>Faster data loads - </a:t>
            </a:r>
            <a:r>
              <a:rPr lang="en-US" sz="2000" dirty="0"/>
              <a:t>increase productivity during maintenance window</a:t>
            </a:r>
          </a:p>
          <a:p>
            <a:pPr fontAlgn="base">
              <a:spcBef>
                <a:spcPct val="50000"/>
              </a:spcBef>
              <a:spcAft>
                <a:spcPct val="0"/>
              </a:spcAft>
              <a:buClr>
                <a:srgbClr val="F0AB00"/>
              </a:buClr>
              <a:buSzPct val="80000"/>
            </a:pPr>
            <a:endParaRPr lang="en-US" sz="2000" kern="0" dirty="0" smtClean="0">
              <a:ea typeface="Arial Unicode MS" pitchFamily="34" charset="-128"/>
              <a:cs typeface="Arial Unicode MS" pitchFamily="34" charset="-128"/>
            </a:endParaRPr>
          </a:p>
        </p:txBody>
      </p:sp>
      <p:sp>
        <p:nvSpPr>
          <p:cNvPr id="17" name="TextBox 16"/>
          <p:cNvSpPr txBox="1"/>
          <p:nvPr/>
        </p:nvSpPr>
        <p:spPr>
          <a:xfrm>
            <a:off x="393125" y="2808392"/>
            <a:ext cx="2472682" cy="969496"/>
          </a:xfrm>
          <a:prstGeom prst="rect">
            <a:avLst/>
          </a:prstGeom>
          <a:noFill/>
        </p:spPr>
        <p:txBody>
          <a:bodyPr wrap="square" lIns="0" tIns="0" rIns="0" rtlCol="0">
            <a:spAutoFit/>
          </a:bodyPr>
          <a:lstStyle/>
          <a:p>
            <a:r>
              <a:rPr lang="en-US" sz="2000" dirty="0" smtClean="0"/>
              <a:t>Reduced BI storage </a:t>
            </a:r>
            <a:r>
              <a:rPr lang="en-US" sz="2000" dirty="0"/>
              <a:t>requirements by </a:t>
            </a:r>
            <a:r>
              <a:rPr lang="en-US" sz="2000" dirty="0" smtClean="0"/>
              <a:t>75% a ratio of 4 to 1</a:t>
            </a:r>
            <a:endParaRPr lang="en-US" sz="2000" kern="0" dirty="0" smtClean="0">
              <a:ea typeface="Arial Unicode MS" pitchFamily="34" charset="-128"/>
              <a:cs typeface="Arial Unicode MS" pitchFamily="34" charset="-128"/>
            </a:endParaRPr>
          </a:p>
        </p:txBody>
      </p:sp>
      <p:pic>
        <p:nvPicPr>
          <p:cNvPr id="23" name="Picture 2"/>
          <p:cNvPicPr>
            <a:picLocks noChangeAspect="1" noChangeArrowheads="1"/>
          </p:cNvPicPr>
          <p:nvPr/>
        </p:nvPicPr>
        <p:blipFill>
          <a:blip r:embed="rId3" cstate="print"/>
          <a:srcRect/>
          <a:stretch>
            <a:fillRect/>
          </a:stretch>
        </p:blipFill>
        <p:spPr bwMode="auto">
          <a:xfrm>
            <a:off x="318091" y="4284922"/>
            <a:ext cx="2216226" cy="728036"/>
          </a:xfrm>
          <a:prstGeom prst="rect">
            <a:avLst/>
          </a:prstGeom>
          <a:noFill/>
          <a:ln w="9525">
            <a:noFill/>
            <a:miter lim="800000"/>
            <a:headEnd/>
            <a:tailEnd/>
          </a:ln>
        </p:spPr>
      </p:pic>
      <p:pic>
        <p:nvPicPr>
          <p:cNvPr id="2050" name="Picture 2" descr="http://www.digiturk.com.tr/App_Themes/Basic/image/Logo.pn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1965" y="4399924"/>
            <a:ext cx="1590675" cy="561975"/>
          </a:xfrm>
          <a:prstGeom prst="rect">
            <a:avLst/>
          </a:prstGeom>
          <a:solidFill>
            <a:schemeClr val="accent6"/>
          </a:solidFill>
        </p:spPr>
      </p:pic>
      <p:pic>
        <p:nvPicPr>
          <p:cNvPr id="24" name="Picture 23" descr="https://encrypted-tbn2.google.com/images?q=tbn:ANd9GcT6oqJzMk6tfKv3cudr0vBGjExHorZWdrdxNfaT0hrAbYRbaR6O"/>
          <p:cNvPicPr>
            <a:picLocks noChangeAspect="1" noChangeArrowheads="1"/>
          </p:cNvPicPr>
          <p:nvPr/>
        </p:nvPicPr>
        <p:blipFill>
          <a:blip r:embed="rId6" cstate="print"/>
          <a:srcRect/>
          <a:stretch>
            <a:fillRect/>
          </a:stretch>
        </p:blipFill>
        <p:spPr bwMode="auto">
          <a:xfrm>
            <a:off x="6546450" y="4264632"/>
            <a:ext cx="2045865" cy="820658"/>
          </a:xfrm>
          <a:prstGeom prst="rect">
            <a:avLst/>
          </a:prstGeom>
          <a:noFill/>
        </p:spPr>
      </p:pic>
    </p:spTree>
    <p:extLst>
      <p:ext uri="{BB962C8B-B14F-4D97-AF65-F5344CB8AC3E}">
        <p14:creationId xmlns:p14="http://schemas.microsoft.com/office/powerpoint/2010/main" val="36201868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Picture 64" descr="iStock_000012593576XSmall.jpg"/>
          <p:cNvPicPr>
            <a:picLocks noChangeAspect="1"/>
          </p:cNvPicPr>
          <p:nvPr/>
        </p:nvPicPr>
        <p:blipFill>
          <a:blip r:embed="rId3" cstate="print">
            <a:duotone>
              <a:schemeClr val="accent1">
                <a:shade val="45000"/>
                <a:satMod val="135000"/>
              </a:schemeClr>
              <a:prstClr val="white"/>
            </a:duotone>
            <a:lum contrast="20000"/>
          </a:blip>
          <a:stretch>
            <a:fillRect/>
          </a:stretch>
        </p:blipFill>
        <p:spPr>
          <a:xfrm>
            <a:off x="429119" y="1986749"/>
            <a:ext cx="1901700" cy="1896218"/>
          </a:xfrm>
          <a:prstGeom prst="rect">
            <a:avLst/>
          </a:prstGeom>
        </p:spPr>
      </p:pic>
      <p:sp>
        <p:nvSpPr>
          <p:cNvPr id="51" name="Rectangle 7"/>
          <p:cNvSpPr>
            <a:spLocks noChangeArrowheads="1"/>
          </p:cNvSpPr>
          <p:nvPr/>
        </p:nvSpPr>
        <p:spPr bwMode="gray">
          <a:xfrm>
            <a:off x="282731" y="3841436"/>
            <a:ext cx="2572848" cy="382164"/>
          </a:xfrm>
          <a:prstGeom prst="rect">
            <a:avLst/>
          </a:prstGeom>
          <a:noFill/>
          <a:ln w="12700" algn="ctr">
            <a:noFill/>
            <a:miter lim="800000"/>
            <a:headEnd/>
            <a:tailEnd/>
          </a:ln>
        </p:spPr>
        <p:txBody>
          <a:bodyPr lIns="0" tIns="0" rIns="0" bIns="0"/>
          <a:lstStyle/>
          <a:p>
            <a:pPr marL="227013" indent="-227013" algn="l">
              <a:lnSpc>
                <a:spcPct val="90000"/>
              </a:lnSpc>
              <a:spcBef>
                <a:spcPct val="50000"/>
              </a:spcBef>
              <a:buClr>
                <a:schemeClr val="accent2"/>
              </a:buClr>
              <a:buSzPct val="100000"/>
              <a:buNone/>
            </a:pPr>
            <a:r>
              <a:rPr lang="en-US" sz="2000" b="1" i="1" dirty="0" smtClean="0">
                <a:solidFill>
                  <a:schemeClr val="accent2">
                    <a:lumMod val="50000"/>
                  </a:schemeClr>
                </a:solidFill>
              </a:rPr>
              <a:t>2,100 + Customers</a:t>
            </a:r>
            <a:endParaRPr lang="en-US" sz="1600" dirty="0">
              <a:solidFill>
                <a:schemeClr val="accent2">
                  <a:lumMod val="50000"/>
                </a:schemeClr>
              </a:solidFill>
            </a:endParaRPr>
          </a:p>
        </p:txBody>
      </p:sp>
      <p:sp>
        <p:nvSpPr>
          <p:cNvPr id="56" name="Rectangle 7"/>
          <p:cNvSpPr>
            <a:spLocks noChangeArrowheads="1"/>
          </p:cNvSpPr>
          <p:nvPr/>
        </p:nvSpPr>
        <p:spPr bwMode="gray">
          <a:xfrm>
            <a:off x="260279" y="5109915"/>
            <a:ext cx="3093719" cy="628513"/>
          </a:xfrm>
          <a:prstGeom prst="rect">
            <a:avLst/>
          </a:prstGeom>
          <a:noFill/>
          <a:ln w="12700" algn="ctr">
            <a:noFill/>
            <a:miter lim="800000"/>
            <a:headEnd/>
            <a:tailEnd/>
          </a:ln>
        </p:spPr>
        <p:txBody>
          <a:bodyPr lIns="0" tIns="0" rIns="0" bIns="0"/>
          <a:lstStyle/>
          <a:p>
            <a:r>
              <a:rPr lang="en-US" sz="2000" b="1" i="1" dirty="0" smtClean="0">
                <a:solidFill>
                  <a:schemeClr val="bg2">
                    <a:lumMod val="25000"/>
                  </a:schemeClr>
                </a:solidFill>
                <a:latin typeface="+mn-lt"/>
                <a:cs typeface="Browallia New" pitchFamily="34" charset="-34"/>
              </a:rPr>
              <a:t>96% Customer satisfaction rating</a:t>
            </a:r>
            <a:endParaRPr lang="en-US" sz="2000" b="1" i="1" dirty="0">
              <a:solidFill>
                <a:schemeClr val="bg2">
                  <a:lumMod val="25000"/>
                </a:schemeClr>
              </a:solidFill>
              <a:latin typeface="+mn-lt"/>
              <a:cs typeface="Browallia New" pitchFamily="34" charset="-34"/>
            </a:endParaRPr>
          </a:p>
        </p:txBody>
      </p:sp>
      <p:grpSp>
        <p:nvGrpSpPr>
          <p:cNvPr id="4" name="Group 29"/>
          <p:cNvGrpSpPr/>
          <p:nvPr/>
        </p:nvGrpSpPr>
        <p:grpSpPr>
          <a:xfrm>
            <a:off x="260279" y="4546058"/>
            <a:ext cx="3056358" cy="608445"/>
            <a:chOff x="543243" y="2127987"/>
            <a:chExt cx="4951335" cy="295307"/>
          </a:xfrm>
        </p:grpSpPr>
        <p:sp>
          <p:nvSpPr>
            <p:cNvPr id="63" name="Rectangle 7"/>
            <p:cNvSpPr>
              <a:spLocks noChangeArrowheads="1"/>
            </p:cNvSpPr>
            <p:nvPr/>
          </p:nvSpPr>
          <p:spPr bwMode="gray">
            <a:xfrm>
              <a:off x="543243" y="2127987"/>
              <a:ext cx="4800690" cy="208270"/>
            </a:xfrm>
            <a:prstGeom prst="rect">
              <a:avLst/>
            </a:prstGeom>
            <a:noFill/>
            <a:ln w="12700" algn="ctr">
              <a:noFill/>
              <a:miter lim="800000"/>
              <a:headEnd/>
              <a:tailEnd/>
            </a:ln>
          </p:spPr>
          <p:txBody>
            <a:bodyPr lIns="0" tIns="0" rIns="0" bIns="0"/>
            <a:lstStyle/>
            <a:p>
              <a:pPr>
                <a:lnSpc>
                  <a:spcPct val="90000"/>
                </a:lnSpc>
                <a:spcBef>
                  <a:spcPct val="50000"/>
                </a:spcBef>
                <a:buClr>
                  <a:schemeClr val="accent2"/>
                </a:buClr>
                <a:buSzPct val="100000"/>
                <a:buNone/>
              </a:pPr>
              <a:r>
                <a:rPr lang="en-US" sz="2000" b="1" i="1" dirty="0" smtClean="0">
                  <a:solidFill>
                    <a:schemeClr val="accent2">
                      <a:lumMod val="50000"/>
                    </a:schemeClr>
                  </a:solidFill>
                </a:rPr>
                <a:t>4,500 Installations</a:t>
              </a:r>
              <a:endParaRPr lang="en-US" sz="1600" dirty="0">
                <a:solidFill>
                  <a:schemeClr val="accent2">
                    <a:lumMod val="50000"/>
                  </a:schemeClr>
                </a:solidFill>
              </a:endParaRPr>
            </a:p>
          </p:txBody>
        </p:sp>
        <p:sp>
          <p:nvSpPr>
            <p:cNvPr id="64" name="Rectangle 63"/>
            <p:cNvSpPr/>
            <p:nvPr/>
          </p:nvSpPr>
          <p:spPr>
            <a:xfrm>
              <a:off x="5195312" y="2284372"/>
              <a:ext cx="299266" cy="138922"/>
            </a:xfrm>
            <a:prstGeom prst="rect">
              <a:avLst/>
            </a:prstGeom>
          </p:spPr>
          <p:txBody>
            <a:bodyPr wrap="none">
              <a:spAutoFit/>
            </a:bodyPr>
            <a:lstStyle/>
            <a:p>
              <a:pPr algn="r">
                <a:lnSpc>
                  <a:spcPct val="90000"/>
                </a:lnSpc>
                <a:spcBef>
                  <a:spcPct val="50000"/>
                </a:spcBef>
                <a:buClr>
                  <a:schemeClr val="accent2"/>
                </a:buClr>
                <a:buSzPct val="100000"/>
                <a:buNone/>
              </a:pPr>
              <a:endParaRPr lang="en-US" sz="1400" dirty="0"/>
            </a:p>
          </p:txBody>
        </p:sp>
      </p:grpSp>
      <p:sp>
        <p:nvSpPr>
          <p:cNvPr id="66" name="Title 65"/>
          <p:cNvSpPr>
            <a:spLocks noGrp="1"/>
          </p:cNvSpPr>
          <p:nvPr>
            <p:ph type="title"/>
          </p:nvPr>
        </p:nvSpPr>
        <p:spPr/>
        <p:txBody>
          <a:bodyPr/>
          <a:lstStyle/>
          <a:p>
            <a:r>
              <a:rPr lang="en-US" dirty="0" smtClean="0"/>
              <a:t>SAP Sybase IQ </a:t>
            </a:r>
            <a:br>
              <a:rPr lang="en-US" dirty="0" smtClean="0"/>
            </a:br>
            <a:r>
              <a:rPr lang="en-US" sz="2000" b="0" dirty="0" smtClean="0"/>
              <a:t>Market-Leading RDBMS Platform for EDW</a:t>
            </a:r>
            <a:endParaRPr lang="en-US" sz="2000" b="0" dirty="0"/>
          </a:p>
        </p:txBody>
      </p:sp>
      <p:pic>
        <p:nvPicPr>
          <p:cNvPr id="50" name="Picture 73" descr="spice_logo_top1"/>
          <p:cNvPicPr>
            <a:picLocks noChangeAspect="1" noChangeArrowheads="1"/>
          </p:cNvPicPr>
          <p:nvPr/>
        </p:nvPicPr>
        <p:blipFill>
          <a:blip r:embed="rId4" cstate="print"/>
          <a:srcRect/>
          <a:stretch>
            <a:fillRect/>
          </a:stretch>
        </p:blipFill>
        <p:spPr bwMode="auto">
          <a:xfrm>
            <a:off x="3223646" y="1288783"/>
            <a:ext cx="1406325" cy="799255"/>
          </a:xfrm>
          <a:prstGeom prst="rect">
            <a:avLst/>
          </a:prstGeom>
          <a:noFill/>
        </p:spPr>
      </p:pic>
      <p:pic>
        <p:nvPicPr>
          <p:cNvPr id="53" name="Picture 14" descr="bayerlogo"/>
          <p:cNvPicPr>
            <a:picLocks noChangeAspect="1" noChangeArrowheads="1"/>
          </p:cNvPicPr>
          <p:nvPr/>
        </p:nvPicPr>
        <p:blipFill>
          <a:blip r:embed="rId5" cstate="print"/>
          <a:srcRect/>
          <a:stretch>
            <a:fillRect/>
          </a:stretch>
        </p:blipFill>
        <p:spPr bwMode="auto">
          <a:xfrm>
            <a:off x="3989591" y="2170404"/>
            <a:ext cx="1280763" cy="521240"/>
          </a:xfrm>
          <a:prstGeom prst="rect">
            <a:avLst/>
          </a:prstGeom>
          <a:noFill/>
          <a:ln w="9525">
            <a:noFill/>
            <a:miter lim="800000"/>
            <a:headEnd/>
            <a:tailEnd/>
          </a:ln>
        </p:spPr>
      </p:pic>
      <p:pic>
        <p:nvPicPr>
          <p:cNvPr id="54" name="Picture 2" descr="C:\Documents and Settings\Administrator\Desktop\acxiom_pms_dl.jpg"/>
          <p:cNvPicPr>
            <a:picLocks noChangeAspect="1" noChangeArrowheads="1"/>
          </p:cNvPicPr>
          <p:nvPr/>
        </p:nvPicPr>
        <p:blipFill>
          <a:blip r:embed="rId6"/>
          <a:srcRect/>
          <a:stretch>
            <a:fillRect/>
          </a:stretch>
        </p:blipFill>
        <p:spPr bwMode="auto">
          <a:xfrm>
            <a:off x="3505580" y="2934858"/>
            <a:ext cx="1540457" cy="523915"/>
          </a:xfrm>
          <a:prstGeom prst="rect">
            <a:avLst/>
          </a:prstGeom>
          <a:noFill/>
        </p:spPr>
      </p:pic>
      <p:pic>
        <p:nvPicPr>
          <p:cNvPr id="59" name="Picture 11" descr="Experian_logo"/>
          <p:cNvPicPr>
            <a:picLocks noChangeAspect="1" noChangeArrowheads="1"/>
          </p:cNvPicPr>
          <p:nvPr/>
        </p:nvPicPr>
        <p:blipFill>
          <a:blip r:embed="rId7" cstate="print"/>
          <a:srcRect/>
          <a:stretch>
            <a:fillRect/>
          </a:stretch>
        </p:blipFill>
        <p:spPr bwMode="auto">
          <a:xfrm>
            <a:off x="4014082" y="3562453"/>
            <a:ext cx="1438880" cy="661147"/>
          </a:xfrm>
          <a:prstGeom prst="rect">
            <a:avLst/>
          </a:prstGeom>
          <a:noFill/>
          <a:ln w="9525">
            <a:noFill/>
            <a:miter lim="800000"/>
            <a:headEnd/>
            <a:tailEnd/>
          </a:ln>
        </p:spPr>
      </p:pic>
      <p:pic>
        <p:nvPicPr>
          <p:cNvPr id="62" name="Picture 2" descr="C:\Documents and Settings\Administrator\Desktop\logo_allianz.png"/>
          <p:cNvPicPr>
            <a:picLocks noChangeAspect="1" noChangeArrowheads="1"/>
          </p:cNvPicPr>
          <p:nvPr/>
        </p:nvPicPr>
        <p:blipFill>
          <a:blip r:embed="rId8"/>
          <a:srcRect/>
          <a:stretch>
            <a:fillRect/>
          </a:stretch>
        </p:blipFill>
        <p:spPr bwMode="auto">
          <a:xfrm>
            <a:off x="3290448" y="4400700"/>
            <a:ext cx="1894391" cy="489597"/>
          </a:xfrm>
          <a:prstGeom prst="rect">
            <a:avLst/>
          </a:prstGeom>
          <a:noFill/>
        </p:spPr>
      </p:pic>
      <p:pic>
        <p:nvPicPr>
          <p:cNvPr id="67" name="Picture 26" descr="HealthTrans Logo"/>
          <p:cNvPicPr>
            <a:picLocks noChangeAspect="1" noChangeArrowheads="1"/>
          </p:cNvPicPr>
          <p:nvPr/>
        </p:nvPicPr>
        <p:blipFill>
          <a:blip r:embed="rId9" cstate="print"/>
          <a:srcRect/>
          <a:stretch>
            <a:fillRect/>
          </a:stretch>
        </p:blipFill>
        <p:spPr bwMode="auto">
          <a:xfrm>
            <a:off x="3505580" y="5716285"/>
            <a:ext cx="1521811" cy="725014"/>
          </a:xfrm>
          <a:prstGeom prst="rect">
            <a:avLst/>
          </a:prstGeom>
          <a:noFill/>
        </p:spPr>
      </p:pic>
      <p:pic>
        <p:nvPicPr>
          <p:cNvPr id="68" name="Picture 37" descr="GSA Adv_Header"/>
          <p:cNvPicPr>
            <a:picLocks noChangeAspect="1" noChangeArrowheads="1"/>
          </p:cNvPicPr>
          <p:nvPr/>
        </p:nvPicPr>
        <p:blipFill>
          <a:blip r:embed="rId10" cstate="print"/>
          <a:srcRect/>
          <a:stretch>
            <a:fillRect/>
          </a:stretch>
        </p:blipFill>
        <p:spPr bwMode="auto">
          <a:xfrm>
            <a:off x="3714376" y="5022234"/>
            <a:ext cx="2038292" cy="401779"/>
          </a:xfrm>
          <a:prstGeom prst="rect">
            <a:avLst/>
          </a:prstGeom>
          <a:noFill/>
        </p:spPr>
      </p:pic>
      <p:pic>
        <p:nvPicPr>
          <p:cNvPr id="69" name="Picture 35" descr="Bank of Montreal logo"/>
          <p:cNvPicPr>
            <a:picLocks noChangeAspect="1" noChangeArrowheads="1"/>
          </p:cNvPicPr>
          <p:nvPr/>
        </p:nvPicPr>
        <p:blipFill>
          <a:blip r:embed="rId11"/>
          <a:srcRect t="22243" b="20395"/>
          <a:stretch>
            <a:fillRect/>
          </a:stretch>
        </p:blipFill>
        <p:spPr bwMode="auto">
          <a:xfrm>
            <a:off x="5520193" y="1427319"/>
            <a:ext cx="2982143" cy="437915"/>
          </a:xfrm>
          <a:prstGeom prst="rect">
            <a:avLst/>
          </a:prstGeom>
          <a:noFill/>
        </p:spPr>
      </p:pic>
      <p:pic>
        <p:nvPicPr>
          <p:cNvPr id="70" name="Picture 2" descr="comScore, Inc.">
            <a:hlinkClick r:id="rId12" tooltip="comScore, Inc"/>
          </p:cNvPr>
          <p:cNvPicPr>
            <a:picLocks noChangeAspect="1" noChangeArrowheads="1"/>
          </p:cNvPicPr>
          <p:nvPr/>
        </p:nvPicPr>
        <p:blipFill>
          <a:blip r:embed="rId13" cstate="print"/>
          <a:srcRect/>
          <a:stretch>
            <a:fillRect/>
          </a:stretch>
        </p:blipFill>
        <p:spPr bwMode="auto">
          <a:xfrm>
            <a:off x="6790530" y="1931451"/>
            <a:ext cx="1832910" cy="313173"/>
          </a:xfrm>
          <a:prstGeom prst="rect">
            <a:avLst/>
          </a:prstGeom>
          <a:noFill/>
        </p:spPr>
      </p:pic>
      <p:pic>
        <p:nvPicPr>
          <p:cNvPr id="71" name="Picture 4" descr="http://www.laserapp.com/img/links/software/sungard_protegent.gif"/>
          <p:cNvPicPr>
            <a:picLocks noChangeAspect="1" noChangeArrowheads="1"/>
          </p:cNvPicPr>
          <p:nvPr/>
        </p:nvPicPr>
        <p:blipFill>
          <a:blip r:embed="rId14" cstate="print"/>
          <a:srcRect/>
          <a:stretch>
            <a:fillRect/>
          </a:stretch>
        </p:blipFill>
        <p:spPr bwMode="auto">
          <a:xfrm>
            <a:off x="5306788" y="2382880"/>
            <a:ext cx="2069392" cy="752506"/>
          </a:xfrm>
          <a:prstGeom prst="rect">
            <a:avLst/>
          </a:prstGeom>
          <a:noFill/>
        </p:spPr>
      </p:pic>
      <p:pic>
        <p:nvPicPr>
          <p:cNvPr id="72" name="Picture 2" descr="http://t0.gstatic.com/images?q=tbn:ANd9GcRvE-hGuFIox6EqO-0jLaiNa1b8_hOuzjI5wnBBYAv0PK0G3Dms"/>
          <p:cNvPicPr>
            <a:picLocks noChangeAspect="1" noChangeArrowheads="1"/>
          </p:cNvPicPr>
          <p:nvPr/>
        </p:nvPicPr>
        <p:blipFill>
          <a:blip r:embed="rId15" cstate="print"/>
          <a:srcRect/>
          <a:stretch>
            <a:fillRect/>
          </a:stretch>
        </p:blipFill>
        <p:spPr bwMode="auto">
          <a:xfrm>
            <a:off x="6548321" y="3209766"/>
            <a:ext cx="2075119" cy="498014"/>
          </a:xfrm>
          <a:prstGeom prst="rect">
            <a:avLst/>
          </a:prstGeom>
          <a:noFill/>
        </p:spPr>
      </p:pic>
      <p:pic>
        <p:nvPicPr>
          <p:cNvPr id="73" name="Picture 2"/>
          <p:cNvPicPr>
            <a:picLocks noChangeAspect="1" noChangeArrowheads="1"/>
          </p:cNvPicPr>
          <p:nvPr/>
        </p:nvPicPr>
        <p:blipFill>
          <a:blip r:embed="rId16" cstate="print"/>
          <a:srcRect/>
          <a:stretch>
            <a:fillRect/>
          </a:stretch>
        </p:blipFill>
        <p:spPr bwMode="auto">
          <a:xfrm>
            <a:off x="5829863" y="3767728"/>
            <a:ext cx="2014911" cy="646607"/>
          </a:xfrm>
          <a:prstGeom prst="rect">
            <a:avLst/>
          </a:prstGeom>
          <a:noFill/>
          <a:ln w="9525">
            <a:noFill/>
            <a:miter lim="800000"/>
            <a:headEnd/>
            <a:tailEnd/>
          </a:ln>
        </p:spPr>
      </p:pic>
      <p:pic>
        <p:nvPicPr>
          <p:cNvPr id="74" name="Picture 73" descr="logo_hmv_cat_top.gif"/>
          <p:cNvPicPr>
            <a:picLocks noChangeAspect="1"/>
          </p:cNvPicPr>
          <p:nvPr/>
        </p:nvPicPr>
        <p:blipFill>
          <a:blip r:embed="rId17" cstate="print"/>
          <a:stretch>
            <a:fillRect/>
          </a:stretch>
        </p:blipFill>
        <p:spPr>
          <a:xfrm>
            <a:off x="5743518" y="4570554"/>
            <a:ext cx="1472783" cy="481594"/>
          </a:xfrm>
          <a:prstGeom prst="rect">
            <a:avLst/>
          </a:prstGeom>
        </p:spPr>
      </p:pic>
      <p:pic>
        <p:nvPicPr>
          <p:cNvPr id="75" name="Picture 2"/>
          <p:cNvPicPr>
            <a:picLocks noChangeAspect="1" noChangeArrowheads="1"/>
          </p:cNvPicPr>
          <p:nvPr/>
        </p:nvPicPr>
        <p:blipFill>
          <a:blip r:embed="rId18" cstate="print"/>
          <a:srcRect/>
          <a:stretch>
            <a:fillRect/>
          </a:stretch>
        </p:blipFill>
        <p:spPr bwMode="auto">
          <a:xfrm>
            <a:off x="7073005" y="5076491"/>
            <a:ext cx="1694369" cy="556605"/>
          </a:xfrm>
          <a:prstGeom prst="rect">
            <a:avLst/>
          </a:prstGeom>
          <a:noFill/>
          <a:ln w="9525">
            <a:noFill/>
            <a:miter lim="800000"/>
            <a:headEnd/>
            <a:tailEnd/>
          </a:ln>
        </p:spPr>
      </p:pic>
      <p:pic>
        <p:nvPicPr>
          <p:cNvPr id="76" name="Picture 2" descr="http://www.digiturk.com.tr/App_Themes/Basic/image/Logo.png">
            <a:hlinkClick r:id="rId19"/>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06788" y="5673281"/>
            <a:ext cx="1353038" cy="478019"/>
          </a:xfrm>
          <a:prstGeom prst="rect">
            <a:avLst/>
          </a:prstGeom>
          <a:solidFill>
            <a:schemeClr val="accent6"/>
          </a:solidFill>
        </p:spPr>
      </p:pic>
      <p:pic>
        <p:nvPicPr>
          <p:cNvPr id="77" name="Picture 76" descr="https://encrypted-tbn2.google.com/images?q=tbn:ANd9GcT6oqJzMk6tfKv3cudr0vBGjExHorZWdrdxNfaT0hrAbYRbaR6O"/>
          <p:cNvPicPr>
            <a:picLocks noChangeAspect="1" noChangeArrowheads="1"/>
          </p:cNvPicPr>
          <p:nvPr/>
        </p:nvPicPr>
        <p:blipFill>
          <a:blip r:embed="rId21" cstate="print"/>
          <a:srcRect/>
          <a:stretch>
            <a:fillRect/>
          </a:stretch>
        </p:blipFill>
        <p:spPr bwMode="auto">
          <a:xfrm>
            <a:off x="6976617" y="5621314"/>
            <a:ext cx="1736313" cy="696487"/>
          </a:xfrm>
          <a:prstGeom prst="rect">
            <a:avLst/>
          </a:prstGeom>
          <a:noFill/>
        </p:spPr>
      </p:pic>
      <p:cxnSp>
        <p:nvCxnSpPr>
          <p:cNvPr id="6" name="Straight Connector 5"/>
          <p:cNvCxnSpPr/>
          <p:nvPr/>
        </p:nvCxnSpPr>
        <p:spPr>
          <a:xfrm>
            <a:off x="2855579" y="1805703"/>
            <a:ext cx="0" cy="4245962"/>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SAP Ecosystem</a:t>
            </a:r>
            <a:endParaRPr lang="en-US" sz="36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9191" y="3935120"/>
            <a:ext cx="3783723" cy="2607569"/>
          </a:xfrm>
          <a:prstGeom prst="rect">
            <a:avLst/>
          </a:prstGeom>
        </p:spPr>
      </p:pic>
    </p:spTree>
    <p:extLst>
      <p:ext uri="{BB962C8B-B14F-4D97-AF65-F5344CB8AC3E}">
        <p14:creationId xmlns:p14="http://schemas.microsoft.com/office/powerpoint/2010/main" val="21946775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topics</a:t>
            </a:r>
            <a:endParaRPr lang="en-US" dirty="0"/>
          </a:p>
        </p:txBody>
      </p:sp>
      <p:sp>
        <p:nvSpPr>
          <p:cNvPr id="5" name="Text Placeholder 2"/>
          <p:cNvSpPr>
            <a:spLocks noGrp="1"/>
          </p:cNvSpPr>
          <p:nvPr>
            <p:ph type="body" sz="quarter" idx="10"/>
          </p:nvPr>
        </p:nvSpPr>
        <p:spPr/>
        <p:txBody>
          <a:bodyPr/>
          <a:lstStyle/>
          <a:p>
            <a:pPr lvl="1"/>
            <a:r>
              <a:rPr lang="en-US" smtClean="0"/>
              <a:t>Introduction to SAP Sybase IQ </a:t>
            </a:r>
          </a:p>
          <a:p>
            <a:pPr lvl="1"/>
            <a:r>
              <a:rPr lang="en-US" smtClean="0"/>
              <a:t>Challenges and Trends</a:t>
            </a:r>
          </a:p>
          <a:p>
            <a:pPr lvl="1"/>
            <a:r>
              <a:rPr lang="en-US" smtClean="0"/>
              <a:t>Key Capabilities:</a:t>
            </a:r>
          </a:p>
          <a:p>
            <a:pPr lvl="3"/>
            <a:r>
              <a:rPr lang="en-US" smtClean="0"/>
              <a:t>Exploit the value of Big Data</a:t>
            </a:r>
          </a:p>
          <a:p>
            <a:pPr lvl="3"/>
            <a:r>
              <a:rPr lang="en-US" smtClean="0"/>
              <a:t>Transform businesses through deeper insights</a:t>
            </a:r>
          </a:p>
          <a:p>
            <a:pPr lvl="3"/>
            <a:r>
              <a:rPr lang="en-US" smtClean="0"/>
              <a:t>Extend the power of analytics across the entire enterprise</a:t>
            </a:r>
          </a:p>
          <a:p>
            <a:pPr lvl="1"/>
            <a:r>
              <a:rPr lang="en-US" smtClean="0"/>
              <a:t>Customer and Ecosystem Success</a:t>
            </a:r>
            <a:endParaRPr lang="en-US" dirty="0" smtClean="0"/>
          </a:p>
        </p:txBody>
      </p:sp>
      <p:pic>
        <p:nvPicPr>
          <p:cNvPr id="7" name="Picture 1" descr="C:\Documents and Settings\i012196\My Documents\Documents\Logos\RGB\SAP_grad_R_pref.jpg"/>
          <p:cNvPicPr>
            <a:picLocks noChangeAspect="1" noChangeArrowheads="1"/>
          </p:cNvPicPr>
          <p:nvPr/>
        </p:nvPicPr>
        <p:blipFill>
          <a:blip r:embed="rId3" cstate="print"/>
          <a:srcRect/>
          <a:stretch>
            <a:fillRect/>
          </a:stretch>
        </p:blipFill>
        <p:spPr bwMode="auto">
          <a:xfrm>
            <a:off x="323850" y="6051550"/>
            <a:ext cx="914400" cy="450850"/>
          </a:xfrm>
          <a:prstGeom prst="rect">
            <a:avLst/>
          </a:prstGeom>
          <a:noFill/>
        </p:spPr>
      </p:pic>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SAP Real-Time Data Platform</a:t>
            </a:r>
            <a:br>
              <a:rPr lang="en-US" dirty="0" smtClean="0"/>
            </a:br>
            <a:r>
              <a:rPr lang="en-US" sz="2000" b="0" dirty="0" smtClean="0"/>
              <a:t>Unified open software platform for real-time business</a:t>
            </a:r>
            <a:endParaRPr lang="en-US" sz="2000" b="0" dirty="0"/>
          </a:p>
        </p:txBody>
      </p:sp>
      <p:sp>
        <p:nvSpPr>
          <p:cNvPr id="54" name="Content Placeholder 2"/>
          <p:cNvSpPr txBox="1">
            <a:spLocks/>
          </p:cNvSpPr>
          <p:nvPr/>
        </p:nvSpPr>
        <p:spPr bwMode="gray">
          <a:xfrm>
            <a:off x="5410200" y="1710851"/>
            <a:ext cx="3598717" cy="4419158"/>
          </a:xfrm>
          <a:prstGeom prst="rect">
            <a:avLst/>
          </a:prstGeom>
        </p:spPr>
        <p:txBody>
          <a:bodyPr vert="horz" wrap="square" lIns="0" tIns="0" rIns="0" bIns="0" rtlCol="0">
            <a:spAutoFit/>
          </a:bodyPr>
          <a:lstStyle/>
          <a:p>
            <a:pPr indent="-146633">
              <a:spcBef>
                <a:spcPts val="1360"/>
              </a:spcBef>
              <a:buClr>
                <a:srgbClr val="F0AB00"/>
              </a:buClr>
              <a:buSzPct val="80000"/>
              <a:defRPr/>
            </a:pPr>
            <a:r>
              <a:rPr lang="en-US" sz="1400" b="1" kern="0" dirty="0">
                <a:solidFill>
                  <a:schemeClr val="accent1"/>
                </a:solidFill>
                <a:ea typeface="Arial Unicode MS" pitchFamily="34" charset="-128"/>
                <a:cs typeface="Arial Unicode MS" pitchFamily="34" charset="-128"/>
              </a:rPr>
              <a:t>SAP </a:t>
            </a:r>
            <a:r>
              <a:rPr lang="en-US" sz="1400" b="1" kern="0" dirty="0" smtClean="0">
                <a:solidFill>
                  <a:schemeClr val="accent1"/>
                </a:solidFill>
                <a:ea typeface="Arial Unicode MS" pitchFamily="34" charset="-128"/>
                <a:cs typeface="Arial Unicode MS" pitchFamily="34" charset="-128"/>
              </a:rPr>
              <a:t>Real-Time </a:t>
            </a:r>
            <a:r>
              <a:rPr lang="en-US" sz="1400" b="1" kern="0" dirty="0">
                <a:solidFill>
                  <a:schemeClr val="accent1"/>
                </a:solidFill>
                <a:ea typeface="Arial Unicode MS" pitchFamily="34" charset="-128"/>
                <a:cs typeface="Arial Unicode MS" pitchFamily="34" charset="-128"/>
              </a:rPr>
              <a:t>D</a:t>
            </a:r>
            <a:r>
              <a:rPr lang="en-US" sz="1400" b="1" kern="0" dirty="0" smtClean="0">
                <a:solidFill>
                  <a:schemeClr val="accent1"/>
                </a:solidFill>
                <a:ea typeface="Arial Unicode MS" pitchFamily="34" charset="-128"/>
                <a:cs typeface="Arial Unicode MS" pitchFamily="34" charset="-128"/>
              </a:rPr>
              <a:t>ata </a:t>
            </a:r>
            <a:r>
              <a:rPr lang="en-US" sz="1400" b="1" kern="0" dirty="0">
                <a:solidFill>
                  <a:schemeClr val="accent1"/>
                </a:solidFill>
                <a:ea typeface="Arial Unicode MS" pitchFamily="34" charset="-128"/>
                <a:cs typeface="Arial Unicode MS" pitchFamily="34" charset="-128"/>
              </a:rPr>
              <a:t>P</a:t>
            </a:r>
            <a:r>
              <a:rPr lang="en-US" sz="1400" b="1" kern="0" dirty="0" smtClean="0">
                <a:solidFill>
                  <a:schemeClr val="accent1"/>
                </a:solidFill>
                <a:ea typeface="Arial Unicode MS" pitchFamily="34" charset="-128"/>
                <a:cs typeface="Arial Unicode MS" pitchFamily="34" charset="-128"/>
              </a:rPr>
              <a:t>latform </a:t>
            </a:r>
            <a:r>
              <a:rPr lang="en-US" sz="1400" b="1" kern="0" dirty="0">
                <a:solidFill>
                  <a:schemeClr val="accent1"/>
                </a:solidFill>
                <a:ea typeface="Arial Unicode MS" pitchFamily="34" charset="-128"/>
                <a:cs typeface="Arial Unicode MS" pitchFamily="34" charset="-128"/>
              </a:rPr>
              <a:t>foundations</a:t>
            </a:r>
            <a:endParaRPr lang="en-US" sz="500" b="1" dirty="0">
              <a:solidFill>
                <a:srgbClr val="008FCC"/>
              </a:solidFill>
            </a:endParaRPr>
          </a:p>
          <a:p>
            <a:pPr marL="242610" lvl="2" indent="-146633">
              <a:spcBef>
                <a:spcPts val="336"/>
              </a:spcBef>
              <a:spcAft>
                <a:spcPts val="756"/>
              </a:spcAft>
              <a:buClr>
                <a:schemeClr val="accent1"/>
              </a:buClr>
              <a:buFont typeface="Arial" pitchFamily="34" charset="0"/>
              <a:buChar char="●"/>
              <a:defRPr/>
            </a:pPr>
            <a:r>
              <a:rPr lang="en-US" sz="1400" b="1" dirty="0" smtClean="0">
                <a:latin typeface="+mn-lt"/>
                <a:sym typeface="Wingdings" pitchFamily="2" charset="2"/>
              </a:rPr>
              <a:t>Cross-paradigm data access </a:t>
            </a:r>
            <a:r>
              <a:rPr lang="en-US" sz="1400" dirty="0" smtClean="0">
                <a:latin typeface="+mn-lt"/>
                <a:sym typeface="Wingdings" pitchFamily="2" charset="2"/>
              </a:rPr>
              <a:t>for new models of value discovery.</a:t>
            </a:r>
          </a:p>
          <a:p>
            <a:pPr marL="242610" lvl="2" indent="-146633">
              <a:spcBef>
                <a:spcPts val="336"/>
              </a:spcBef>
              <a:spcAft>
                <a:spcPts val="756"/>
              </a:spcAft>
              <a:buClr>
                <a:schemeClr val="accent1"/>
              </a:buClr>
              <a:buFont typeface="Arial" pitchFamily="34" charset="0"/>
              <a:buChar char="●"/>
              <a:defRPr/>
            </a:pPr>
            <a:r>
              <a:rPr lang="en-US" sz="1400" b="1" dirty="0" smtClean="0">
                <a:latin typeface="+mn-lt"/>
                <a:sym typeface="Wingdings" pitchFamily="2" charset="2"/>
              </a:rPr>
              <a:t>Hyper-performance </a:t>
            </a:r>
            <a:r>
              <a:rPr lang="en-US" sz="1400" dirty="0" smtClean="0">
                <a:latin typeface="+mn-lt"/>
                <a:sym typeface="Wingdings" pitchFamily="2" charset="2"/>
              </a:rPr>
              <a:t>on all classes of application and usage scenarios </a:t>
            </a:r>
          </a:p>
          <a:p>
            <a:pPr marL="242610" lvl="2" indent="-146633">
              <a:spcBef>
                <a:spcPts val="336"/>
              </a:spcBef>
              <a:spcAft>
                <a:spcPts val="756"/>
              </a:spcAft>
              <a:buClr>
                <a:schemeClr val="accent1"/>
              </a:buClr>
              <a:buFont typeface="Arial" pitchFamily="34" charset="0"/>
              <a:buChar char="●"/>
              <a:defRPr/>
            </a:pPr>
            <a:r>
              <a:rPr lang="en-US" b="1" dirty="0" smtClean="0">
                <a:latin typeface="+mn-lt"/>
                <a:sym typeface="Wingdings" pitchFamily="2" charset="2"/>
              </a:rPr>
              <a:t>Price-Performance </a:t>
            </a:r>
            <a:r>
              <a:rPr lang="en-US" dirty="0" smtClean="0">
                <a:latin typeface="+mn-lt"/>
                <a:sym typeface="Wingdings" pitchFamily="2" charset="2"/>
              </a:rPr>
              <a:t>value across all use cases</a:t>
            </a:r>
            <a:endParaRPr lang="en-US" sz="1400" dirty="0">
              <a:latin typeface="+mn-lt"/>
              <a:sym typeface="Wingdings" pitchFamily="2" charset="2"/>
            </a:endParaRPr>
          </a:p>
          <a:p>
            <a:pPr indent="-146633">
              <a:spcBef>
                <a:spcPts val="504"/>
              </a:spcBef>
              <a:buClr>
                <a:srgbClr val="F0AB00"/>
              </a:buClr>
              <a:buSzPct val="80000"/>
              <a:defRPr/>
            </a:pPr>
            <a:r>
              <a:rPr lang="en-US" sz="1400" b="1" kern="0" dirty="0" smtClean="0">
                <a:solidFill>
                  <a:schemeClr val="accent1"/>
                </a:solidFill>
                <a:latin typeface="+mn-lt"/>
                <a:ea typeface="Arial Unicode MS" pitchFamily="34" charset="-128"/>
                <a:cs typeface="Arial Unicode MS" pitchFamily="34" charset="-128"/>
              </a:rPr>
              <a:t>Benefits</a:t>
            </a:r>
          </a:p>
          <a:p>
            <a:pPr marL="242610" lvl="2" indent="-146633">
              <a:spcAft>
                <a:spcPts val="504"/>
              </a:spcAft>
              <a:buClr>
                <a:schemeClr val="accent1"/>
              </a:buClr>
              <a:buFont typeface="Arial" pitchFamily="34" charset="0"/>
              <a:buChar char="●"/>
              <a:defRPr/>
            </a:pPr>
            <a:r>
              <a:rPr lang="en-US" sz="1400" dirty="0" smtClean="0">
                <a:latin typeface="+mn-lt"/>
                <a:sym typeface="Wingdings" pitchFamily="2" charset="2"/>
              </a:rPr>
              <a:t>Execute, record, analyze, and optimize without system limitations</a:t>
            </a:r>
          </a:p>
          <a:p>
            <a:pPr marL="242610" lvl="2" indent="-146633">
              <a:spcAft>
                <a:spcPts val="504"/>
              </a:spcAft>
              <a:buClr>
                <a:schemeClr val="accent1"/>
              </a:buClr>
              <a:buFont typeface="Arial" pitchFamily="34" charset="0"/>
              <a:buChar char="●"/>
              <a:defRPr/>
            </a:pPr>
            <a:r>
              <a:rPr lang="en-US" sz="1400" dirty="0" smtClean="0">
                <a:latin typeface="+mn-lt"/>
                <a:sym typeface="Wingdings" pitchFamily="2" charset="2"/>
              </a:rPr>
              <a:t>Embrace and extend across variations of data forms and processing models</a:t>
            </a:r>
          </a:p>
          <a:p>
            <a:pPr marL="242610" lvl="2" indent="-146633">
              <a:spcBef>
                <a:spcPts val="252"/>
              </a:spcBef>
              <a:spcAft>
                <a:spcPts val="504"/>
              </a:spcAft>
              <a:buClr>
                <a:schemeClr val="accent1"/>
              </a:buClr>
              <a:buFont typeface="Arial" pitchFamily="34" charset="0"/>
              <a:buChar char="●"/>
              <a:defRPr/>
            </a:pPr>
            <a:r>
              <a:rPr lang="en-US" sz="1400" dirty="0" smtClean="0">
                <a:latin typeface="+mn-lt"/>
                <a:sym typeface="Wingdings" pitchFamily="2" charset="2"/>
              </a:rPr>
              <a:t>Common modeling, integrated development environment, shared systems management infrastructure, and deployment-independent solutions</a:t>
            </a:r>
          </a:p>
          <a:p>
            <a:pPr marL="242610" lvl="2" indent="-146633">
              <a:spcBef>
                <a:spcPts val="252"/>
              </a:spcBef>
              <a:spcAft>
                <a:spcPts val="504"/>
              </a:spcAft>
              <a:buClr>
                <a:schemeClr val="accent1"/>
              </a:buClr>
              <a:buFont typeface="Arial" pitchFamily="34" charset="0"/>
              <a:buChar char="●"/>
              <a:defRPr/>
            </a:pPr>
            <a:r>
              <a:rPr lang="en-US" sz="1400" dirty="0" smtClean="0">
                <a:latin typeface="+mn-lt"/>
                <a:sym typeface="Wingdings" pitchFamily="2" charset="2"/>
              </a:rPr>
              <a:t>Trusted and unified data environment</a:t>
            </a:r>
            <a:endParaRPr lang="en-US" sz="1400" dirty="0">
              <a:latin typeface="+mn-lt"/>
              <a:sym typeface="Wingdings" pitchFamily="2" charset="2"/>
            </a:endParaRPr>
          </a:p>
        </p:txBody>
      </p:sp>
      <p:grpSp>
        <p:nvGrpSpPr>
          <p:cNvPr id="27" name="Group 26"/>
          <p:cNvGrpSpPr/>
          <p:nvPr/>
        </p:nvGrpSpPr>
        <p:grpSpPr>
          <a:xfrm>
            <a:off x="316646" y="1407883"/>
            <a:ext cx="4932247" cy="4601031"/>
            <a:chOff x="234173" y="1427992"/>
            <a:chExt cx="5113079" cy="4525112"/>
          </a:xfrm>
        </p:grpSpPr>
        <p:grpSp>
          <p:nvGrpSpPr>
            <p:cNvPr id="28" name="Group 27"/>
            <p:cNvGrpSpPr/>
            <p:nvPr/>
          </p:nvGrpSpPr>
          <p:grpSpPr>
            <a:xfrm>
              <a:off x="234173" y="1427992"/>
              <a:ext cx="5113079" cy="4525112"/>
              <a:chOff x="1698170" y="1299488"/>
              <a:chExt cx="5633359" cy="4868409"/>
            </a:xfrm>
          </p:grpSpPr>
          <p:sp>
            <p:nvSpPr>
              <p:cNvPr id="43" name="L-Shape 42"/>
              <p:cNvSpPr/>
              <p:nvPr/>
            </p:nvSpPr>
            <p:spPr bwMode="gray">
              <a:xfrm>
                <a:off x="1822822" y="1803890"/>
                <a:ext cx="5392379" cy="4206873"/>
              </a:xfrm>
              <a:prstGeom prst="corner">
                <a:avLst>
                  <a:gd name="adj1" fmla="val 26722"/>
                  <a:gd name="adj2" fmla="val 168982"/>
                </a:avLst>
              </a:prstGeom>
              <a:solidFill>
                <a:schemeClr val="bg1">
                  <a:lumMod val="75000"/>
                  <a:alpha val="72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44" name="Rectangle 43"/>
              <p:cNvSpPr/>
              <p:nvPr/>
            </p:nvSpPr>
            <p:spPr bwMode="gray">
              <a:xfrm>
                <a:off x="2563588" y="2382430"/>
                <a:ext cx="3933429" cy="2901726"/>
              </a:xfrm>
              <a:prstGeom prst="rect">
                <a:avLst/>
              </a:prstGeom>
              <a:solidFill>
                <a:schemeClr val="bg1">
                  <a:lumMod val="9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45" name="Rectangle 44"/>
              <p:cNvSpPr/>
              <p:nvPr/>
            </p:nvSpPr>
            <p:spPr bwMode="gray">
              <a:xfrm>
                <a:off x="3472386" y="3274962"/>
                <a:ext cx="2092359" cy="994705"/>
              </a:xfrm>
              <a:prstGeom prst="rect">
                <a:avLst/>
              </a:prstGeom>
              <a:solidFill>
                <a:schemeClr val="accent1"/>
              </a:solidFill>
              <a:ln w="28575" algn="ctr">
                <a:solidFill>
                  <a:schemeClr val="bg1"/>
                </a:solidFill>
                <a:miter lim="800000"/>
                <a:headEnd/>
                <a:tailEnd/>
              </a:ln>
            </p:spPr>
            <p:txBody>
              <a:bodyPr lIns="90000" tIns="72000" rIns="90000" bIns="72000" rtlCol="0" anchor="ctr"/>
              <a:lstStyle/>
              <a:p>
                <a:pPr algn="ctr" fontAlgn="base">
                  <a:spcAft>
                    <a:spcPct val="0"/>
                  </a:spcAft>
                  <a:buClr>
                    <a:srgbClr val="F0AB00"/>
                  </a:buClr>
                  <a:buSzPct val="80000"/>
                </a:pPr>
                <a:r>
                  <a:rPr lang="en-US" sz="1600" b="1" kern="0" dirty="0" smtClean="0">
                    <a:latin typeface="Arial Narrow" pitchFamily="34" charset="0"/>
                    <a:ea typeface="Arial Unicode MS" pitchFamily="34" charset="-128"/>
                    <a:cs typeface="Arial Unicode MS" pitchFamily="34" charset="-128"/>
                  </a:rPr>
                  <a:t>In-memory/real-time</a:t>
                </a:r>
                <a:endParaRPr lang="en-US" sz="1600" b="1" kern="0" dirty="0">
                  <a:latin typeface="Arial Narrow" pitchFamily="34" charset="0"/>
                  <a:ea typeface="Arial Unicode MS" pitchFamily="34" charset="-128"/>
                  <a:cs typeface="Arial Unicode MS" pitchFamily="34" charset="-128"/>
                </a:endParaRPr>
              </a:p>
              <a:p>
                <a:pPr algn="ctr" fontAlgn="base">
                  <a:spcAft>
                    <a:spcPct val="0"/>
                  </a:spcAft>
                  <a:buClr>
                    <a:srgbClr val="F0AB00"/>
                  </a:buClr>
                  <a:buSzPct val="80000"/>
                </a:pPr>
                <a:r>
                  <a:rPr lang="en-US" sz="1600" b="1" kern="0" dirty="0">
                    <a:latin typeface="Arial Narrow" pitchFamily="34" charset="0"/>
                    <a:ea typeface="Arial Unicode MS" pitchFamily="34" charset="-128"/>
                    <a:cs typeface="Arial Unicode MS" pitchFamily="34" charset="-128"/>
                  </a:rPr>
                  <a:t>SAP HANA</a:t>
                </a:r>
              </a:p>
            </p:txBody>
          </p:sp>
          <p:sp>
            <p:nvSpPr>
              <p:cNvPr id="46" name="Rectangle 45"/>
              <p:cNvSpPr/>
              <p:nvPr/>
            </p:nvSpPr>
            <p:spPr bwMode="gray">
              <a:xfrm>
                <a:off x="3434321" y="3221196"/>
                <a:ext cx="2147201" cy="1120160"/>
              </a:xfrm>
              <a:prstGeom prst="rect">
                <a:avLst/>
              </a:prstGeom>
              <a:noFill/>
              <a:ln w="28575" algn="ctr">
                <a:solidFill>
                  <a:schemeClr val="bg1">
                    <a:lumMod val="65000"/>
                  </a:schemeClr>
                </a:solidFill>
                <a:prstDash val="lgDash"/>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47" name="Rectangle 46"/>
              <p:cNvSpPr/>
              <p:nvPr/>
            </p:nvSpPr>
            <p:spPr bwMode="gray">
              <a:xfrm>
                <a:off x="1698171" y="1682441"/>
                <a:ext cx="5633358" cy="4485456"/>
              </a:xfrm>
              <a:prstGeom prst="rect">
                <a:avLst/>
              </a:prstGeom>
              <a:noFill/>
              <a:ln w="19050">
                <a:solidFill>
                  <a:schemeClr val="accent1"/>
                </a:solidFill>
              </a:ln>
            </p:spPr>
            <p:txBody>
              <a:bodyPr wrap="square" lIns="91410" tIns="45704" rIns="91410" bIns="45704" rtlCol="0" anchor="ctr" anchorCtr="1">
                <a:noAutofit/>
              </a:bodyPr>
              <a:lstStyle/>
              <a:p>
                <a:pPr algn="ctr"/>
                <a:endParaRPr lang="en-US" sz="1050" dirty="0">
                  <a:solidFill>
                    <a:schemeClr val="accent1"/>
                  </a:solidFill>
                  <a:latin typeface="Arial Narrow" pitchFamily="34" charset="0"/>
                  <a:cs typeface="Arial"/>
                </a:endParaRPr>
              </a:p>
            </p:txBody>
          </p:sp>
          <p:sp>
            <p:nvSpPr>
              <p:cNvPr id="48" name="Rectangle 47"/>
              <p:cNvSpPr/>
              <p:nvPr/>
            </p:nvSpPr>
            <p:spPr bwMode="gray">
              <a:xfrm>
                <a:off x="1698170" y="1299488"/>
                <a:ext cx="5633358" cy="382954"/>
              </a:xfrm>
              <a:prstGeom prst="rect">
                <a:avLst/>
              </a:prstGeom>
              <a:solidFill>
                <a:schemeClr val="accent1">
                  <a:lumMod val="40000"/>
                  <a:lumOff val="60000"/>
                </a:schemeClr>
              </a:solidFill>
              <a:ln w="19050">
                <a:solidFill>
                  <a:schemeClr val="accent1"/>
                </a:solidFill>
              </a:ln>
            </p:spPr>
            <p:txBody>
              <a:bodyPr wrap="square" lIns="91410" tIns="45704" rIns="91410" bIns="45704" rtlCol="0" anchor="ctr" anchorCtr="1">
                <a:noAutofit/>
              </a:bodyPr>
              <a:lstStyle/>
              <a:p>
                <a:pPr algn="ctr"/>
                <a:r>
                  <a:rPr lang="en-US" sz="1600" b="1" dirty="0">
                    <a:latin typeface="+mn-lt"/>
                    <a:cs typeface="Arial"/>
                  </a:rPr>
                  <a:t>SAP </a:t>
                </a:r>
                <a:r>
                  <a:rPr lang="en-US" sz="1600" b="1" dirty="0" smtClean="0">
                    <a:latin typeface="+mn-lt"/>
                    <a:cs typeface="Arial"/>
                  </a:rPr>
                  <a:t>Real-time </a:t>
                </a:r>
                <a:r>
                  <a:rPr lang="en-US" sz="1600" b="1" dirty="0">
                    <a:latin typeface="+mn-lt"/>
                    <a:cs typeface="Arial"/>
                  </a:rPr>
                  <a:t>D</a:t>
                </a:r>
                <a:r>
                  <a:rPr lang="en-US" sz="1600" b="1" dirty="0" smtClean="0">
                    <a:latin typeface="+mn-lt"/>
                    <a:cs typeface="Arial"/>
                  </a:rPr>
                  <a:t>ata Platform</a:t>
                </a:r>
                <a:endParaRPr lang="en-US" sz="1600" b="1" dirty="0">
                  <a:latin typeface="+mn-lt"/>
                  <a:cs typeface="Arial"/>
                </a:endParaRPr>
              </a:p>
            </p:txBody>
          </p:sp>
          <p:sp>
            <p:nvSpPr>
              <p:cNvPr id="49" name="L-Shape 48"/>
              <p:cNvSpPr/>
              <p:nvPr/>
            </p:nvSpPr>
            <p:spPr bwMode="gray">
              <a:xfrm rot="5400000">
                <a:off x="3044763" y="2199972"/>
                <a:ext cx="1062791" cy="1841696"/>
              </a:xfrm>
              <a:prstGeom prst="corner">
                <a:avLst>
                  <a:gd name="adj1" fmla="val 66526"/>
                  <a:gd name="adj2" fmla="val 55628"/>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0" name="L-Shape 49"/>
              <p:cNvSpPr/>
              <p:nvPr/>
            </p:nvSpPr>
            <p:spPr bwMode="gray">
              <a:xfrm>
                <a:off x="2655310" y="3792652"/>
                <a:ext cx="1841697" cy="1319700"/>
              </a:xfrm>
              <a:prstGeom prst="corner">
                <a:avLst>
                  <a:gd name="adj1" fmla="val 54998"/>
                  <a:gd name="adj2" fmla="val 53457"/>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1" name="L-Shape 50"/>
              <p:cNvSpPr/>
              <p:nvPr/>
            </p:nvSpPr>
            <p:spPr bwMode="gray">
              <a:xfrm rot="16200000">
                <a:off x="4824646" y="3521627"/>
                <a:ext cx="1319701" cy="1861750"/>
              </a:xfrm>
              <a:prstGeom prst="corner">
                <a:avLst>
                  <a:gd name="adj1" fmla="val 55123"/>
                  <a:gd name="adj2" fmla="val 54485"/>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2" name="L-Shape 51"/>
              <p:cNvSpPr/>
              <p:nvPr/>
            </p:nvSpPr>
            <p:spPr bwMode="gray">
              <a:xfrm rot="10800000">
                <a:off x="4553621" y="2589421"/>
                <a:ext cx="1861750" cy="1079121"/>
              </a:xfrm>
              <a:prstGeom prst="corner">
                <a:avLst>
                  <a:gd name="adj1" fmla="val 54312"/>
                  <a:gd name="adj2" fmla="val 68750"/>
                </a:avLst>
              </a:prstGeom>
              <a:solidFill>
                <a:srgbClr val="00B0F0"/>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53" name="Rectangle 52"/>
              <p:cNvSpPr/>
              <p:nvPr/>
            </p:nvSpPr>
            <p:spPr>
              <a:xfrm>
                <a:off x="2588577" y="4368414"/>
                <a:ext cx="1908429" cy="576368"/>
              </a:xfrm>
              <a:prstGeom prst="rect">
                <a:avLst/>
              </a:prstGeom>
            </p:spPr>
            <p:txBody>
              <a:bodyPr wrap="square">
                <a:spAutoFit/>
              </a:bodyPr>
              <a:lstStyle/>
              <a:p>
                <a:pP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ESP</a:t>
                </a:r>
              </a:p>
              <a:p>
                <a:pP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s</a:t>
                </a:r>
                <a:r>
                  <a:rPr lang="en-US" sz="1200" b="1" kern="0" dirty="0" smtClean="0">
                    <a:latin typeface="Arial Narrow" pitchFamily="34" charset="0"/>
                    <a:ea typeface="Arial Unicode MS" pitchFamily="34" charset="-128"/>
                    <a:cs typeface="Arial Unicode MS" pitchFamily="34" charset="-128"/>
                  </a:rPr>
                  <a:t>treams</a:t>
                </a:r>
                <a:endParaRPr lang="en-US" sz="1200" b="1" kern="0" dirty="0">
                  <a:latin typeface="Arial Narrow" pitchFamily="34" charset="0"/>
                  <a:ea typeface="Arial Unicode MS" pitchFamily="34" charset="-128"/>
                  <a:cs typeface="Arial Unicode MS" pitchFamily="34" charset="-128"/>
                </a:endParaRPr>
              </a:p>
            </p:txBody>
          </p:sp>
          <p:sp>
            <p:nvSpPr>
              <p:cNvPr id="68" name="Rectangle 67"/>
              <p:cNvSpPr/>
              <p:nvPr/>
            </p:nvSpPr>
            <p:spPr>
              <a:xfrm>
                <a:off x="4334692" y="4363071"/>
                <a:ext cx="2143954" cy="841337"/>
              </a:xfrm>
              <a:prstGeom prst="rect">
                <a:avLst/>
              </a:prstGeom>
            </p:spPr>
            <p:txBody>
              <a:bodyPr wrap="square">
                <a:noAutofit/>
              </a:bodyPr>
              <a:lstStyle/>
              <a:p>
                <a:pPr algn="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SQL Anywhere</a:t>
                </a:r>
              </a:p>
              <a:p>
                <a:pPr algn="r" fontAlgn="base">
                  <a:spcAft>
                    <a:spcPct val="0"/>
                  </a:spcAft>
                  <a:buClr>
                    <a:srgbClr val="F0AB00"/>
                  </a:buClr>
                  <a:buSzPct val="80000"/>
                </a:pPr>
                <a:r>
                  <a:rPr lang="en-US" sz="1200" b="1" kern="0" dirty="0" smtClean="0">
                    <a:latin typeface="Arial Narrow" pitchFamily="34" charset="0"/>
                    <a:ea typeface="Arial Unicode MS" pitchFamily="34" charset="-128"/>
                    <a:cs typeface="Arial Unicode MS" pitchFamily="34" charset="-128"/>
                  </a:rPr>
                  <a:t>mobile </a:t>
                </a:r>
                <a:r>
                  <a:rPr lang="en-US" sz="1200" b="1" kern="0" dirty="0">
                    <a:latin typeface="Arial Narrow" pitchFamily="34" charset="0"/>
                    <a:ea typeface="Arial Unicode MS" pitchFamily="34" charset="-128"/>
                    <a:cs typeface="Arial Unicode MS" pitchFamily="34" charset="-128"/>
                  </a:rPr>
                  <a:t>and e</a:t>
                </a:r>
                <a:r>
                  <a:rPr lang="en-US" sz="1200" b="1" kern="0" dirty="0" smtClean="0">
                    <a:latin typeface="Arial Narrow" pitchFamily="34" charset="0"/>
                    <a:ea typeface="Arial Unicode MS" pitchFamily="34" charset="-128"/>
                    <a:cs typeface="Arial Unicode MS" pitchFamily="34" charset="-128"/>
                  </a:rPr>
                  <a:t>mbedded</a:t>
                </a:r>
                <a:endParaRPr lang="en-US" sz="1200" b="1" kern="0" dirty="0">
                  <a:latin typeface="Arial Narrow" pitchFamily="34" charset="0"/>
                  <a:ea typeface="Arial Unicode MS" pitchFamily="34" charset="-128"/>
                  <a:cs typeface="Arial Unicode MS" pitchFamily="34" charset="-128"/>
                </a:endParaRPr>
              </a:p>
            </p:txBody>
          </p:sp>
          <p:sp>
            <p:nvSpPr>
              <p:cNvPr id="69" name="Rectangle 68"/>
              <p:cNvSpPr/>
              <p:nvPr/>
            </p:nvSpPr>
            <p:spPr>
              <a:xfrm>
                <a:off x="4425973" y="2619580"/>
                <a:ext cx="1989394" cy="588305"/>
              </a:xfrm>
              <a:prstGeom prst="rect">
                <a:avLst/>
              </a:prstGeom>
            </p:spPr>
            <p:txBody>
              <a:bodyPr wrap="square">
                <a:spAutoFit/>
              </a:bodyPr>
              <a:lstStyle/>
              <a:p>
                <a:pPr algn="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IQ</a:t>
                </a:r>
              </a:p>
              <a:p>
                <a:pPr algn="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EDW</a:t>
                </a:r>
              </a:p>
            </p:txBody>
          </p:sp>
          <p:sp>
            <p:nvSpPr>
              <p:cNvPr id="70" name="Rectangle 69"/>
              <p:cNvSpPr/>
              <p:nvPr/>
            </p:nvSpPr>
            <p:spPr>
              <a:xfrm>
                <a:off x="2645225" y="2619206"/>
                <a:ext cx="1747871" cy="576368"/>
              </a:xfrm>
              <a:prstGeom prst="rect">
                <a:avLst/>
              </a:prstGeom>
            </p:spPr>
            <p:txBody>
              <a:bodyPr wrap="square">
                <a:spAutoFit/>
              </a:bodyPr>
              <a:lstStyle/>
              <a:p>
                <a:pP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ASE</a:t>
                </a:r>
              </a:p>
              <a:p>
                <a:pPr fontAlgn="base">
                  <a:spcAft>
                    <a:spcPct val="0"/>
                  </a:spcAft>
                  <a:buClr>
                    <a:srgbClr val="F0AB00"/>
                  </a:buClr>
                  <a:buSzPct val="80000"/>
                </a:pPr>
                <a:r>
                  <a:rPr lang="en-US" sz="1200" b="1" kern="0" dirty="0">
                    <a:latin typeface="Arial Narrow" pitchFamily="34" charset="0"/>
                    <a:ea typeface="Arial Unicode MS" pitchFamily="34" charset="-128"/>
                    <a:cs typeface="Arial Unicode MS" pitchFamily="34" charset="-128"/>
                  </a:rPr>
                  <a:t>t</a:t>
                </a:r>
                <a:r>
                  <a:rPr lang="en-US" sz="1200" b="1" kern="0" dirty="0" smtClean="0">
                    <a:latin typeface="Arial Narrow" pitchFamily="34" charset="0"/>
                    <a:ea typeface="Arial Unicode MS" pitchFamily="34" charset="-128"/>
                    <a:cs typeface="Arial Unicode MS" pitchFamily="34" charset="-128"/>
                  </a:rPr>
                  <a:t>ransactions</a:t>
                </a:r>
                <a:endParaRPr lang="en-US" sz="1200" b="1" kern="0" dirty="0">
                  <a:latin typeface="Arial Narrow" pitchFamily="34" charset="0"/>
                  <a:ea typeface="Arial Unicode MS" pitchFamily="34" charset="-128"/>
                  <a:cs typeface="Arial Unicode MS" pitchFamily="34" charset="-128"/>
                </a:endParaRPr>
              </a:p>
            </p:txBody>
          </p:sp>
          <p:sp>
            <p:nvSpPr>
              <p:cNvPr id="71" name="Rectangle 70"/>
              <p:cNvSpPr/>
              <p:nvPr/>
            </p:nvSpPr>
            <p:spPr bwMode="gray">
              <a:xfrm>
                <a:off x="2473064" y="5366605"/>
                <a:ext cx="4058712" cy="537681"/>
              </a:xfrm>
              <a:prstGeom prst="rect">
                <a:avLst/>
              </a:prstGeom>
              <a:solidFill>
                <a:schemeClr val="bg1">
                  <a:lumMod val="85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72" name="Rectangle 71"/>
              <p:cNvSpPr/>
              <p:nvPr/>
            </p:nvSpPr>
            <p:spPr>
              <a:xfrm>
                <a:off x="2367990" y="5333708"/>
                <a:ext cx="4293719" cy="576368"/>
              </a:xfrm>
              <a:prstGeom prst="rect">
                <a:avLst/>
              </a:prstGeom>
            </p:spPr>
            <p:txBody>
              <a:bodyPr wrap="square">
                <a:spAutoFit/>
              </a:bodyPr>
              <a:lstStyle/>
              <a:p>
                <a:pPr algn="ctr" fontAlgn="base">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Data Services / SAP Information Steward</a:t>
                </a:r>
              </a:p>
              <a:p>
                <a:pPr algn="ctr" fontAlgn="base">
                  <a:spcAft>
                    <a:spcPct val="0"/>
                  </a:spcAft>
                  <a:buClr>
                    <a:srgbClr val="F0AB00"/>
                  </a:buClr>
                  <a:buSzPct val="80000"/>
                </a:pPr>
                <a:r>
                  <a:rPr lang="en-US" sz="1200" b="1" kern="0" dirty="0" smtClean="0">
                    <a:latin typeface="Arial Narrow" pitchFamily="34" charset="0"/>
                    <a:ea typeface="Arial Unicode MS" pitchFamily="34" charset="-128"/>
                    <a:cs typeface="Arial Unicode MS" pitchFamily="34" charset="-128"/>
                  </a:rPr>
                  <a:t>information management</a:t>
                </a:r>
                <a:endParaRPr lang="en-US" sz="800" kern="0" dirty="0">
                  <a:latin typeface="Arial Narrow" pitchFamily="34" charset="0"/>
                  <a:ea typeface="Arial Unicode MS" pitchFamily="34" charset="-128"/>
                  <a:cs typeface="Arial Unicode MS" pitchFamily="34" charset="-128"/>
                </a:endParaRPr>
              </a:p>
            </p:txBody>
          </p:sp>
        </p:grpSp>
        <p:sp>
          <p:nvSpPr>
            <p:cNvPr id="31" name="Rectangle 30"/>
            <p:cNvSpPr/>
            <p:nvPr/>
          </p:nvSpPr>
          <p:spPr>
            <a:xfrm>
              <a:off x="1912988" y="1865382"/>
              <a:ext cx="1934729" cy="569190"/>
            </a:xfrm>
            <a:prstGeom prst="rect">
              <a:avLst/>
            </a:prstGeom>
          </p:spPr>
          <p:txBody>
            <a:bodyPr wrap="square" lIns="91425" tIns="45712" rIns="91425" bIns="45712">
              <a:spAutoFit/>
            </a:bodyPr>
            <a:lstStyle/>
            <a:p>
              <a:pPr algn="ctr" fontAlgn="base">
                <a:spcBef>
                  <a:spcPct val="50000"/>
                </a:spcBef>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Common programming APIs</a:t>
              </a:r>
            </a:p>
          </p:txBody>
        </p:sp>
        <p:sp>
          <p:nvSpPr>
            <p:cNvPr id="32" name="Rectangle 31"/>
            <p:cNvSpPr/>
            <p:nvPr/>
          </p:nvSpPr>
          <p:spPr bwMode="gray">
            <a:xfrm rot="16200000">
              <a:off x="-806145" y="3426953"/>
              <a:ext cx="3010847" cy="476443"/>
            </a:xfrm>
            <a:prstGeom prst="rect">
              <a:avLst/>
            </a:prstGeom>
            <a:solidFill>
              <a:schemeClr val="bg1">
                <a:lumMod val="85000"/>
              </a:schemeClr>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33" name="Rectangle 32"/>
            <p:cNvSpPr/>
            <p:nvPr/>
          </p:nvSpPr>
          <p:spPr bwMode="gray">
            <a:xfrm rot="16200000">
              <a:off x="3414131" y="3488225"/>
              <a:ext cx="3010847" cy="476443"/>
            </a:xfrm>
            <a:prstGeom prst="rect">
              <a:avLst/>
            </a:prstGeom>
            <a:solidFill>
              <a:schemeClr val="bg1">
                <a:lumMod val="85000"/>
              </a:schemeClr>
            </a:solidFill>
            <a:ln w="6350" algn="ctr">
              <a:noFill/>
              <a:miter lim="800000"/>
              <a:headEnd/>
              <a:tailEnd/>
            </a:ln>
          </p:spPr>
          <p:txBody>
            <a:bodyPr lIns="89985" tIns="71987" rIns="89985" bIns="71987" rtlCol="0" anchor="ctr"/>
            <a:lstStyle/>
            <a:p>
              <a:pPr algn="ctr" fontAlgn="base">
                <a:spcBef>
                  <a:spcPct val="50000"/>
                </a:spcBef>
                <a:spcAft>
                  <a:spcPct val="0"/>
                </a:spcAft>
                <a:buClr>
                  <a:srgbClr val="F0AB00"/>
                </a:buClr>
                <a:buSzPct val="80000"/>
              </a:pPr>
              <a:endParaRPr lang="en-US" sz="2400" kern="0" dirty="0">
                <a:latin typeface="Arial Narrow" pitchFamily="34" charset="0"/>
                <a:ea typeface="Arial Unicode MS" pitchFamily="34" charset="-128"/>
                <a:cs typeface="Arial Unicode MS" pitchFamily="34" charset="-128"/>
              </a:endParaRPr>
            </a:p>
          </p:txBody>
        </p:sp>
        <p:sp>
          <p:nvSpPr>
            <p:cNvPr id="34" name="Rectangle 33"/>
            <p:cNvSpPr/>
            <p:nvPr/>
          </p:nvSpPr>
          <p:spPr>
            <a:xfrm rot="16200000">
              <a:off x="-795014" y="3492031"/>
              <a:ext cx="2947705" cy="549380"/>
            </a:xfrm>
            <a:prstGeom prst="rect">
              <a:avLst/>
            </a:prstGeom>
          </p:spPr>
          <p:txBody>
            <a:bodyPr wrap="square" lIns="91425" tIns="45712" rIns="91425" bIns="45712">
              <a:spAutoFit/>
            </a:bodyPr>
            <a:lstStyle/>
            <a:p>
              <a:pPr algn="ctr" fontAlgn="base">
                <a:spcBef>
                  <a:spcPct val="50000"/>
                </a:spcBef>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PowerDesigner</a:t>
              </a:r>
              <a:br>
                <a:rPr lang="en-US" sz="1400" b="1" kern="0" dirty="0">
                  <a:latin typeface="Arial Narrow" pitchFamily="34" charset="0"/>
                  <a:ea typeface="Arial Unicode MS" pitchFamily="34" charset="-128"/>
                  <a:cs typeface="Arial Unicode MS" pitchFamily="34" charset="-128"/>
                </a:rPr>
              </a:br>
              <a:r>
                <a:rPr lang="en-US" sz="1200" b="1" kern="0" dirty="0">
                  <a:latin typeface="Arial Narrow" pitchFamily="34" charset="0"/>
                  <a:ea typeface="Arial Unicode MS" pitchFamily="34" charset="-128"/>
                  <a:cs typeface="Arial Unicode MS" pitchFamily="34" charset="-128"/>
                </a:rPr>
                <a:t>m</a:t>
              </a:r>
              <a:r>
                <a:rPr lang="en-US" sz="1200" b="1" kern="0" dirty="0" smtClean="0">
                  <a:latin typeface="Arial Narrow" pitchFamily="34" charset="0"/>
                  <a:ea typeface="Arial Unicode MS" pitchFamily="34" charset="-128"/>
                  <a:cs typeface="Arial Unicode MS" pitchFamily="34" charset="-128"/>
                </a:rPr>
                <a:t>odeling</a:t>
              </a:r>
              <a:endParaRPr lang="en-US" sz="1200" b="1" kern="0" dirty="0">
                <a:latin typeface="Arial Narrow" pitchFamily="34" charset="0"/>
                <a:ea typeface="Arial Unicode MS" pitchFamily="34" charset="-128"/>
                <a:cs typeface="Arial Unicode MS" pitchFamily="34" charset="-128"/>
              </a:endParaRPr>
            </a:p>
          </p:txBody>
        </p:sp>
        <p:sp>
          <p:nvSpPr>
            <p:cNvPr id="41" name="Rectangle 40"/>
            <p:cNvSpPr/>
            <p:nvPr/>
          </p:nvSpPr>
          <p:spPr>
            <a:xfrm rot="5400000">
              <a:off x="3494715" y="3434588"/>
              <a:ext cx="2887464" cy="583718"/>
            </a:xfrm>
            <a:prstGeom prst="rect">
              <a:avLst/>
            </a:prstGeom>
          </p:spPr>
          <p:txBody>
            <a:bodyPr wrap="square" lIns="91425" tIns="45712" rIns="91425" bIns="45712">
              <a:spAutoFit/>
            </a:bodyPr>
            <a:lstStyle/>
            <a:p>
              <a:pPr algn="ctr" fontAlgn="base">
                <a:spcBef>
                  <a:spcPct val="50000"/>
                </a:spcBef>
                <a:spcAft>
                  <a:spcPct val="0"/>
                </a:spcAft>
                <a:buClr>
                  <a:srgbClr val="F0AB00"/>
                </a:buClr>
                <a:buSzPct val="80000"/>
              </a:pPr>
              <a:r>
                <a:rPr lang="en-US" sz="1400" b="1" kern="0" dirty="0">
                  <a:latin typeface="Arial Narrow" pitchFamily="34" charset="0"/>
                  <a:ea typeface="Arial Unicode MS" pitchFamily="34" charset="-128"/>
                  <a:cs typeface="Arial Unicode MS" pitchFamily="34" charset="-128"/>
                </a:rPr>
                <a:t>SAP Sybase </a:t>
              </a:r>
              <a:r>
                <a:rPr lang="en-US" sz="1400" b="1" kern="0" dirty="0" smtClean="0">
                  <a:latin typeface="Arial Narrow" pitchFamily="34" charset="0"/>
                  <a:ea typeface="Arial Unicode MS" pitchFamily="34" charset="-128"/>
                  <a:cs typeface="Arial Unicode MS" pitchFamily="34" charset="-128"/>
                </a:rPr>
                <a:t>Control </a:t>
              </a:r>
              <a:r>
                <a:rPr lang="en-US" sz="1400" b="1" kern="0" dirty="0">
                  <a:latin typeface="Arial Narrow" pitchFamily="34" charset="0"/>
                  <a:ea typeface="Arial Unicode MS" pitchFamily="34" charset="-128"/>
                  <a:cs typeface="Arial Unicode MS" pitchFamily="34" charset="-128"/>
                </a:rPr>
                <a:t>C</a:t>
              </a:r>
              <a:r>
                <a:rPr lang="en-US" sz="1400" b="1" kern="0" dirty="0" smtClean="0">
                  <a:latin typeface="Arial Narrow" pitchFamily="34" charset="0"/>
                  <a:ea typeface="Arial Unicode MS" pitchFamily="34" charset="-128"/>
                  <a:cs typeface="Arial Unicode MS" pitchFamily="34" charset="-128"/>
                </a:rPr>
                <a:t>enter </a:t>
              </a:r>
              <a:r>
                <a:rPr lang="en-US" sz="1200" b="1" kern="0" dirty="0">
                  <a:latin typeface="Arial Narrow" pitchFamily="34" charset="0"/>
                  <a:ea typeface="Arial Unicode MS" pitchFamily="34" charset="-128"/>
                  <a:cs typeface="Arial Unicode MS" pitchFamily="34" charset="-128"/>
                </a:rPr>
                <a:t>m</a:t>
              </a:r>
              <a:r>
                <a:rPr lang="en-US" sz="1200" b="1" kern="0" dirty="0" smtClean="0">
                  <a:latin typeface="Arial Narrow" pitchFamily="34" charset="0"/>
                  <a:ea typeface="Arial Unicode MS" pitchFamily="34" charset="-128"/>
                  <a:cs typeface="Arial Unicode MS" pitchFamily="34" charset="-128"/>
                </a:rPr>
                <a:t>onitoring</a:t>
              </a:r>
              <a:r>
                <a:rPr lang="en-US" sz="1400" b="1" kern="0" dirty="0" smtClean="0">
                  <a:latin typeface="Arial Narrow" pitchFamily="34" charset="0"/>
                  <a:ea typeface="Arial Unicode MS" pitchFamily="34" charset="-128"/>
                  <a:cs typeface="Arial Unicode MS" pitchFamily="34" charset="-128"/>
                </a:rPr>
                <a:t> </a:t>
              </a:r>
              <a:endParaRPr lang="en-US" sz="1400" b="1" kern="0" dirty="0">
                <a:latin typeface="Arial Narrow" pitchFamily="34" charset="0"/>
                <a:ea typeface="Arial Unicode MS" pitchFamily="34" charset="-128"/>
                <a:cs typeface="Arial Unicode MS" pitchFamily="34" charset="-128"/>
              </a:endParaRPr>
            </a:p>
          </p:txBody>
        </p:sp>
        <p:sp>
          <p:nvSpPr>
            <p:cNvPr id="42" name="Rounded Rectangle 41"/>
            <p:cNvSpPr/>
            <p:nvPr/>
          </p:nvSpPr>
          <p:spPr bwMode="gray">
            <a:xfrm>
              <a:off x="2350450" y="4440453"/>
              <a:ext cx="889706" cy="336854"/>
            </a:xfrm>
            <a:prstGeom prst="roundRect">
              <a:avLst/>
            </a:prstGeom>
            <a:solidFill>
              <a:schemeClr val="bg1">
                <a:lumMod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1" i="0" u="none" strike="noStrike" kern="0" cap="none" spc="0" normalizeH="0" baseline="0" noProof="0" dirty="0" err="1" smtClean="0">
                  <a:ln>
                    <a:noFill/>
                  </a:ln>
                  <a:effectLst/>
                  <a:uLnTx/>
                  <a:uFillTx/>
                  <a:ea typeface="Arial Unicode MS" pitchFamily="34" charset="-128"/>
                  <a:cs typeface="Arial Unicode MS" pitchFamily="34" charset="-128"/>
                </a:rPr>
                <a:t>Hadoop</a:t>
              </a:r>
              <a:r>
                <a:rPr kumimoji="0" lang="en-US" sz="1200" b="1" i="0" u="none" strike="noStrike" kern="0" cap="none" spc="0" normalizeH="0" baseline="0" noProof="0" dirty="0" smtClean="0">
                  <a:ln>
                    <a:noFill/>
                  </a:ln>
                  <a:effectLst/>
                  <a:uLnTx/>
                  <a:uFillTx/>
                  <a:ea typeface="Arial Unicode MS" pitchFamily="34" charset="-128"/>
                  <a:cs typeface="Arial Unicode MS" pitchFamily="34" charset="-128"/>
                </a:rPr>
                <a:t> </a:t>
              </a:r>
              <a:r>
                <a:rPr kumimoji="0" lang="en-US" sz="1100" b="1" i="1" u="none" strike="noStrike" kern="0" cap="none" spc="0" normalizeH="0" baseline="0" noProof="0" dirty="0" smtClean="0">
                  <a:ln>
                    <a:noFill/>
                  </a:ln>
                  <a:effectLst/>
                  <a:uLnTx/>
                  <a:uFillTx/>
                  <a:ea typeface="Arial Unicode MS" pitchFamily="34" charset="-128"/>
                  <a:cs typeface="Arial Unicode MS" pitchFamily="34" charset="-128"/>
                </a:rPr>
                <a:t>Big Data</a:t>
              </a:r>
            </a:p>
          </p:txBody>
        </p:sp>
      </p:grpSp>
    </p:spTree>
    <p:extLst>
      <p:ext uri="{BB962C8B-B14F-4D97-AF65-F5344CB8AC3E}">
        <p14:creationId xmlns:p14="http://schemas.microsoft.com/office/powerpoint/2010/main" val="27974127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Comprehensive Worldwide Partner Ecosystem</a:t>
            </a:r>
            <a:endParaRPr lang="de-DE" dirty="0"/>
          </a:p>
        </p:txBody>
      </p:sp>
      <p:pic>
        <p:nvPicPr>
          <p:cNvPr id="4" name="Picture 28" descr="quote"/>
          <p:cNvPicPr>
            <a:picLocks noChangeAspect="1" noChangeArrowheads="1"/>
          </p:cNvPicPr>
          <p:nvPr/>
        </p:nvPicPr>
        <p:blipFill>
          <a:blip r:embed="rId3" cstate="print"/>
          <a:srcRect/>
          <a:stretch>
            <a:fillRect/>
          </a:stretch>
        </p:blipFill>
        <p:spPr bwMode="auto">
          <a:xfrm>
            <a:off x="406281" y="1282390"/>
            <a:ext cx="8351837" cy="4873083"/>
          </a:xfrm>
          <a:prstGeom prst="rect">
            <a:avLst/>
          </a:prstGeom>
          <a:solidFill>
            <a:schemeClr val="bg1"/>
          </a:solidFill>
          <a:ln w="9525">
            <a:noFill/>
            <a:miter lim="800000"/>
            <a:headEnd/>
            <a:tailEnd/>
          </a:ln>
        </p:spPr>
      </p:pic>
      <p:sp>
        <p:nvSpPr>
          <p:cNvPr id="7" name="Rectangle 32"/>
          <p:cNvSpPr>
            <a:spLocks noChangeArrowheads="1"/>
          </p:cNvSpPr>
          <p:nvPr/>
        </p:nvSpPr>
        <p:spPr bwMode="gray">
          <a:xfrm>
            <a:off x="566616" y="4184629"/>
            <a:ext cx="3817938" cy="1458912"/>
          </a:xfrm>
          <a:prstGeom prst="rect">
            <a:avLst/>
          </a:prstGeom>
          <a:solidFill>
            <a:schemeClr val="bg1"/>
          </a:solidFill>
          <a:ln w="12700" algn="ctr">
            <a:noFill/>
            <a:miter lim="800000"/>
            <a:headEnd/>
            <a:tailEnd/>
          </a:ln>
          <a:effectLst>
            <a:prstShdw prst="shdw17" dist="17961" dir="2700000">
              <a:schemeClr val="bg1">
                <a:gamma/>
                <a:shade val="60000"/>
                <a:invGamma/>
                <a:alpha val="39999"/>
              </a:schemeClr>
            </a:prstShdw>
          </a:effectLst>
        </p:spPr>
        <p:txBody>
          <a:bodyPr wrap="none" tIns="91440" bIns="91440" anchor="ctr"/>
          <a:lstStyle/>
          <a:p>
            <a:pPr>
              <a:defRPr/>
            </a:pPr>
            <a:endParaRPr lang="de-DE"/>
          </a:p>
        </p:txBody>
      </p:sp>
      <p:sp>
        <p:nvSpPr>
          <p:cNvPr id="8" name="Rectangle 33"/>
          <p:cNvSpPr>
            <a:spLocks noChangeArrowheads="1"/>
          </p:cNvSpPr>
          <p:nvPr/>
        </p:nvSpPr>
        <p:spPr bwMode="gray">
          <a:xfrm>
            <a:off x="4705232" y="4184629"/>
            <a:ext cx="3827462" cy="1458912"/>
          </a:xfrm>
          <a:prstGeom prst="rect">
            <a:avLst/>
          </a:prstGeom>
          <a:solidFill>
            <a:schemeClr val="bg1"/>
          </a:solidFill>
          <a:ln w="12700" algn="ctr">
            <a:noFill/>
            <a:miter lim="800000"/>
            <a:headEnd/>
            <a:tailEnd/>
          </a:ln>
          <a:effectLst>
            <a:prstShdw prst="shdw17" dist="17961" dir="2700000">
              <a:schemeClr val="bg1">
                <a:gamma/>
                <a:shade val="60000"/>
                <a:invGamma/>
                <a:alpha val="39999"/>
              </a:schemeClr>
            </a:prstShdw>
          </a:effectLst>
        </p:spPr>
        <p:txBody>
          <a:bodyPr wrap="none" tIns="91440" bIns="91440" anchor="ctr"/>
          <a:lstStyle/>
          <a:p>
            <a:pPr>
              <a:defRPr/>
            </a:pPr>
            <a:endParaRPr lang="de-DE"/>
          </a:p>
        </p:txBody>
      </p:sp>
      <p:sp>
        <p:nvSpPr>
          <p:cNvPr id="9" name="Rectangle 31"/>
          <p:cNvSpPr>
            <a:spLocks noChangeArrowheads="1"/>
          </p:cNvSpPr>
          <p:nvPr/>
        </p:nvSpPr>
        <p:spPr bwMode="gray">
          <a:xfrm>
            <a:off x="595191" y="1650383"/>
            <a:ext cx="7994650" cy="2029521"/>
          </a:xfrm>
          <a:prstGeom prst="rect">
            <a:avLst/>
          </a:prstGeom>
          <a:solidFill>
            <a:schemeClr val="bg1"/>
          </a:solidFill>
          <a:ln w="12700" algn="ctr">
            <a:noFill/>
            <a:miter lim="800000"/>
            <a:headEnd/>
            <a:tailEnd/>
          </a:ln>
          <a:effectLst>
            <a:prstShdw prst="shdw17" dist="17961" dir="2700000">
              <a:schemeClr val="bg1">
                <a:gamma/>
                <a:shade val="60000"/>
                <a:invGamma/>
                <a:alpha val="39999"/>
              </a:schemeClr>
            </a:prstShdw>
          </a:effectLst>
        </p:spPr>
        <p:txBody>
          <a:bodyPr wrap="none" tIns="91440" bIns="91440" anchor="ctr"/>
          <a:lstStyle/>
          <a:p>
            <a:pPr>
              <a:defRPr/>
            </a:pPr>
            <a:endParaRPr lang="de-DE"/>
          </a:p>
        </p:txBody>
      </p:sp>
      <p:grpSp>
        <p:nvGrpSpPr>
          <p:cNvPr id="2" name="Group 43"/>
          <p:cNvGrpSpPr>
            <a:grpSpLocks/>
          </p:cNvGrpSpPr>
          <p:nvPr/>
        </p:nvGrpSpPr>
        <p:grpSpPr bwMode="auto">
          <a:xfrm>
            <a:off x="407866" y="3434577"/>
            <a:ext cx="8418513" cy="3084889"/>
            <a:chOff x="166" y="1995"/>
            <a:chExt cx="5303" cy="1774"/>
          </a:xfrm>
        </p:grpSpPr>
        <p:grpSp>
          <p:nvGrpSpPr>
            <p:cNvPr id="3" name="Group 36"/>
            <p:cNvGrpSpPr>
              <a:grpSpLocks/>
            </p:cNvGrpSpPr>
            <p:nvPr/>
          </p:nvGrpSpPr>
          <p:grpSpPr bwMode="auto">
            <a:xfrm>
              <a:off x="166" y="1995"/>
              <a:ext cx="5303" cy="309"/>
              <a:chOff x="166" y="1841"/>
              <a:chExt cx="5303" cy="309"/>
            </a:xfrm>
          </p:grpSpPr>
          <p:sp>
            <p:nvSpPr>
              <p:cNvPr id="15" name="Line 34"/>
              <p:cNvSpPr>
                <a:spLocks noChangeShapeType="1"/>
              </p:cNvSpPr>
              <p:nvPr/>
            </p:nvSpPr>
            <p:spPr bwMode="gray">
              <a:xfrm>
                <a:off x="166" y="2150"/>
                <a:ext cx="5261" cy="0"/>
              </a:xfrm>
              <a:prstGeom prst="line">
                <a:avLst/>
              </a:prstGeom>
              <a:noFill/>
              <a:ln w="12700">
                <a:solidFill>
                  <a:srgbClr val="C6C6C6"/>
                </a:solidFill>
                <a:round/>
                <a:headEnd/>
                <a:tailEnd/>
              </a:ln>
            </p:spPr>
            <p:txBody>
              <a:bodyPr wrap="none" tIns="91440" bIns="91440" anchor="ctr"/>
              <a:lstStyle/>
              <a:p>
                <a:endParaRPr lang="de-DE"/>
              </a:p>
            </p:txBody>
          </p:sp>
          <p:sp>
            <p:nvSpPr>
              <p:cNvPr id="16" name="Line 35"/>
              <p:cNvSpPr>
                <a:spLocks noChangeShapeType="1"/>
              </p:cNvSpPr>
              <p:nvPr/>
            </p:nvSpPr>
            <p:spPr bwMode="gray">
              <a:xfrm>
                <a:off x="208" y="1841"/>
                <a:ext cx="5261" cy="0"/>
              </a:xfrm>
              <a:prstGeom prst="line">
                <a:avLst/>
              </a:prstGeom>
              <a:noFill/>
              <a:ln w="12700">
                <a:solidFill>
                  <a:schemeClr val="bg1"/>
                </a:solidFill>
                <a:round/>
                <a:headEnd/>
                <a:tailEnd/>
              </a:ln>
            </p:spPr>
            <p:txBody>
              <a:bodyPr wrap="none" tIns="91440" bIns="91440" anchor="ctr"/>
              <a:lstStyle/>
              <a:p>
                <a:endParaRPr lang="de-DE"/>
              </a:p>
            </p:txBody>
          </p:sp>
        </p:grpSp>
        <p:grpSp>
          <p:nvGrpSpPr>
            <p:cNvPr id="6" name="Group 39"/>
            <p:cNvGrpSpPr>
              <a:grpSpLocks/>
            </p:cNvGrpSpPr>
            <p:nvPr/>
          </p:nvGrpSpPr>
          <p:grpSpPr bwMode="auto">
            <a:xfrm>
              <a:off x="2761" y="2091"/>
              <a:ext cx="5" cy="1678"/>
              <a:chOff x="2761" y="2156"/>
              <a:chExt cx="5" cy="1863"/>
            </a:xfrm>
          </p:grpSpPr>
          <p:sp>
            <p:nvSpPr>
              <p:cNvPr id="13" name="Line 37"/>
              <p:cNvSpPr>
                <a:spLocks noChangeShapeType="1"/>
              </p:cNvSpPr>
              <p:nvPr/>
            </p:nvSpPr>
            <p:spPr bwMode="gray">
              <a:xfrm>
                <a:off x="2761" y="2156"/>
                <a:ext cx="0" cy="1567"/>
              </a:xfrm>
              <a:prstGeom prst="line">
                <a:avLst/>
              </a:prstGeom>
              <a:noFill/>
              <a:ln w="12700">
                <a:solidFill>
                  <a:srgbClr val="C6C6C6"/>
                </a:solidFill>
                <a:round/>
                <a:headEnd/>
                <a:tailEnd/>
              </a:ln>
            </p:spPr>
            <p:txBody>
              <a:bodyPr wrap="none" tIns="91440" bIns="91440" anchor="ctr"/>
              <a:lstStyle/>
              <a:p>
                <a:endParaRPr lang="de-DE"/>
              </a:p>
            </p:txBody>
          </p:sp>
          <p:sp>
            <p:nvSpPr>
              <p:cNvPr id="14" name="Line 38"/>
              <p:cNvSpPr>
                <a:spLocks noChangeShapeType="1"/>
              </p:cNvSpPr>
              <p:nvPr/>
            </p:nvSpPr>
            <p:spPr bwMode="gray">
              <a:xfrm>
                <a:off x="2766" y="2446"/>
                <a:ext cx="0" cy="1573"/>
              </a:xfrm>
              <a:prstGeom prst="line">
                <a:avLst/>
              </a:prstGeom>
              <a:noFill/>
              <a:ln w="12700">
                <a:solidFill>
                  <a:schemeClr val="bg1"/>
                </a:solidFill>
                <a:round/>
                <a:headEnd/>
                <a:tailEnd/>
              </a:ln>
            </p:spPr>
            <p:txBody>
              <a:bodyPr wrap="none" tIns="91440" bIns="91440" anchor="ctr"/>
              <a:lstStyle/>
              <a:p>
                <a:endParaRPr lang="de-DE"/>
              </a:p>
            </p:txBody>
          </p:sp>
        </p:grpSp>
      </p:grpSp>
      <p:pic>
        <p:nvPicPr>
          <p:cNvPr id="18" name="Picture 16" descr="logo,property=default"/>
          <p:cNvPicPr>
            <a:picLocks noChangeAspect="1" noChangeArrowheads="1"/>
          </p:cNvPicPr>
          <p:nvPr/>
        </p:nvPicPr>
        <p:blipFill>
          <a:blip r:embed="rId4" cstate="print">
            <a:grayscl/>
          </a:blip>
          <a:srcRect/>
          <a:stretch>
            <a:fillRect/>
          </a:stretch>
        </p:blipFill>
        <p:spPr bwMode="auto">
          <a:xfrm>
            <a:off x="736248" y="2841538"/>
            <a:ext cx="1028700" cy="346075"/>
          </a:xfrm>
          <a:prstGeom prst="rect">
            <a:avLst/>
          </a:prstGeom>
          <a:noFill/>
          <a:ln w="9525">
            <a:noFill/>
            <a:miter lim="800000"/>
            <a:headEnd/>
            <a:tailEnd/>
          </a:ln>
        </p:spPr>
      </p:pic>
      <p:pic>
        <p:nvPicPr>
          <p:cNvPr id="19" name="Picture 2"/>
          <p:cNvPicPr>
            <a:picLocks noChangeAspect="1" noChangeArrowheads="1"/>
          </p:cNvPicPr>
          <p:nvPr/>
        </p:nvPicPr>
        <p:blipFill>
          <a:blip r:embed="rId5" cstate="print"/>
          <a:srcRect t="21078" b="2942"/>
          <a:stretch>
            <a:fillRect/>
          </a:stretch>
        </p:blipFill>
        <p:spPr bwMode="auto">
          <a:xfrm>
            <a:off x="2580764" y="4269332"/>
            <a:ext cx="1499095" cy="273365"/>
          </a:xfrm>
          <a:prstGeom prst="rect">
            <a:avLst/>
          </a:prstGeom>
          <a:noFill/>
          <a:ln w="9525">
            <a:noFill/>
            <a:miter lim="800000"/>
            <a:headEnd/>
            <a:tailEnd/>
          </a:ln>
        </p:spPr>
      </p:pic>
      <p:pic>
        <p:nvPicPr>
          <p:cNvPr id="21" name="Picture 18" descr="pwc.gif"/>
          <p:cNvPicPr>
            <a:picLocks noChangeAspect="1"/>
          </p:cNvPicPr>
          <p:nvPr/>
        </p:nvPicPr>
        <p:blipFill>
          <a:blip r:embed="rId6" cstate="print"/>
          <a:srcRect/>
          <a:stretch>
            <a:fillRect/>
          </a:stretch>
        </p:blipFill>
        <p:spPr bwMode="auto">
          <a:xfrm>
            <a:off x="1497958" y="2224823"/>
            <a:ext cx="1606550" cy="269875"/>
          </a:xfrm>
          <a:prstGeom prst="rect">
            <a:avLst/>
          </a:prstGeom>
          <a:noFill/>
          <a:ln w="9525">
            <a:noFill/>
            <a:miter lim="800000"/>
            <a:headEnd/>
            <a:tailEnd/>
          </a:ln>
        </p:spPr>
      </p:pic>
      <p:sp>
        <p:nvSpPr>
          <p:cNvPr id="22" name="Rectangle 31"/>
          <p:cNvSpPr>
            <a:spLocks noChangeArrowheads="1"/>
          </p:cNvSpPr>
          <p:nvPr/>
        </p:nvSpPr>
        <p:spPr bwMode="gray">
          <a:xfrm>
            <a:off x="479304" y="5746735"/>
            <a:ext cx="1828800" cy="274637"/>
          </a:xfrm>
          <a:prstGeom prst="rect">
            <a:avLst/>
          </a:prstGeom>
          <a:noFill/>
          <a:ln w="12700" algn="ctr">
            <a:noFill/>
            <a:miter lim="800000"/>
            <a:headEnd/>
            <a:tailEnd/>
          </a:ln>
        </p:spPr>
        <p:txBody>
          <a:bodyPr wrap="none" tIns="91440" bIns="91440" anchor="ctr"/>
          <a:lstStyle/>
          <a:p>
            <a:pPr marL="244475" indent="-244475" algn="l">
              <a:buFont typeface="Wingdings" pitchFamily="2" charset="2"/>
              <a:buNone/>
            </a:pPr>
            <a:r>
              <a:rPr lang="en-US" b="1" dirty="0"/>
              <a:t>Data Providers</a:t>
            </a:r>
            <a:endParaRPr lang="en-US" dirty="0"/>
          </a:p>
        </p:txBody>
      </p:sp>
      <p:sp>
        <p:nvSpPr>
          <p:cNvPr id="23" name="Rectangle 32"/>
          <p:cNvSpPr>
            <a:spLocks noChangeArrowheads="1"/>
          </p:cNvSpPr>
          <p:nvPr/>
        </p:nvSpPr>
        <p:spPr bwMode="gray">
          <a:xfrm>
            <a:off x="2180435" y="1330704"/>
            <a:ext cx="4787900" cy="274637"/>
          </a:xfrm>
          <a:prstGeom prst="rect">
            <a:avLst/>
          </a:prstGeom>
          <a:noFill/>
          <a:ln w="12700" algn="ctr">
            <a:noFill/>
            <a:miter lim="800000"/>
            <a:headEnd/>
            <a:tailEnd/>
          </a:ln>
        </p:spPr>
        <p:txBody>
          <a:bodyPr wrap="none" tIns="91440" bIns="91440" anchor="ctr"/>
          <a:lstStyle/>
          <a:p>
            <a:pPr marL="244475" indent="-244475" algn="l">
              <a:lnSpc>
                <a:spcPct val="100000"/>
              </a:lnSpc>
              <a:spcBef>
                <a:spcPct val="0"/>
              </a:spcBef>
              <a:buClr>
                <a:srgbClr val="F48B00"/>
              </a:buClr>
              <a:buFont typeface="Wingdings" pitchFamily="2" charset="2"/>
              <a:buNone/>
            </a:pPr>
            <a:r>
              <a:rPr lang="en-US" b="1" dirty="0"/>
              <a:t>System Integrators and Global Trade Experts</a:t>
            </a:r>
          </a:p>
        </p:txBody>
      </p:sp>
      <p:sp>
        <p:nvSpPr>
          <p:cNvPr id="24" name="Rectangle 33"/>
          <p:cNvSpPr>
            <a:spLocks noChangeArrowheads="1"/>
          </p:cNvSpPr>
          <p:nvPr/>
        </p:nvSpPr>
        <p:spPr bwMode="gray">
          <a:xfrm>
            <a:off x="6092704" y="5651479"/>
            <a:ext cx="2571750" cy="463550"/>
          </a:xfrm>
          <a:prstGeom prst="rect">
            <a:avLst/>
          </a:prstGeom>
          <a:noFill/>
          <a:ln w="12700" algn="ctr">
            <a:noFill/>
            <a:miter lim="800000"/>
            <a:headEnd/>
            <a:tailEnd/>
          </a:ln>
        </p:spPr>
        <p:txBody>
          <a:bodyPr wrap="none" tIns="91440" bIns="91440" anchor="ctr"/>
          <a:lstStyle/>
          <a:p>
            <a:pPr marL="244475" indent="-244475" algn="r">
              <a:lnSpc>
                <a:spcPct val="90000"/>
              </a:lnSpc>
              <a:spcBef>
                <a:spcPct val="40000"/>
              </a:spcBef>
              <a:buFont typeface="Wingdings" pitchFamily="2" charset="2"/>
              <a:buNone/>
            </a:pPr>
            <a:r>
              <a:rPr lang="en-US" b="1" dirty="0"/>
              <a:t>Technology Partners</a:t>
            </a:r>
          </a:p>
        </p:txBody>
      </p:sp>
      <p:pic>
        <p:nvPicPr>
          <p:cNvPr id="25" name="Picture 39" descr="fedex_logo"/>
          <p:cNvPicPr>
            <a:picLocks noChangeAspect="1" noChangeArrowheads="1"/>
          </p:cNvPicPr>
          <p:nvPr/>
        </p:nvPicPr>
        <p:blipFill>
          <a:blip r:embed="rId7" cstate="print">
            <a:clrChange>
              <a:clrFrom>
                <a:srgbClr val="FFFFFF"/>
              </a:clrFrom>
              <a:clrTo>
                <a:srgbClr val="FFFFFF">
                  <a:alpha val="0"/>
                </a:srgbClr>
              </a:clrTo>
            </a:clrChange>
          </a:blip>
          <a:srcRect t="9305" b="31902"/>
          <a:stretch>
            <a:fillRect/>
          </a:stretch>
        </p:blipFill>
        <p:spPr bwMode="auto">
          <a:xfrm>
            <a:off x="1449662" y="4405147"/>
            <a:ext cx="1034965" cy="304974"/>
          </a:xfrm>
          <a:prstGeom prst="rect">
            <a:avLst/>
          </a:prstGeom>
          <a:noFill/>
          <a:ln w="9525">
            <a:noFill/>
            <a:miter lim="800000"/>
            <a:headEnd/>
            <a:tailEnd/>
          </a:ln>
        </p:spPr>
      </p:pic>
      <p:pic>
        <p:nvPicPr>
          <p:cNvPr id="26" name="Picture 41" descr="logo_bundesanzeiger"/>
          <p:cNvPicPr>
            <a:picLocks noChangeAspect="1" noChangeArrowheads="1"/>
          </p:cNvPicPr>
          <p:nvPr/>
        </p:nvPicPr>
        <p:blipFill>
          <a:blip r:embed="rId8" cstate="print">
            <a:clrChange>
              <a:clrFrom>
                <a:srgbClr val="FEFEFE"/>
              </a:clrFrom>
              <a:clrTo>
                <a:srgbClr val="FEFEFE">
                  <a:alpha val="0"/>
                </a:srgbClr>
              </a:clrTo>
            </a:clrChange>
            <a:lum bright="-6000"/>
          </a:blip>
          <a:srcRect/>
          <a:stretch>
            <a:fillRect/>
          </a:stretch>
        </p:blipFill>
        <p:spPr bwMode="auto">
          <a:xfrm>
            <a:off x="587433" y="4816852"/>
            <a:ext cx="1575903" cy="431755"/>
          </a:xfrm>
          <a:prstGeom prst="rect">
            <a:avLst/>
          </a:prstGeom>
          <a:noFill/>
          <a:ln w="9525">
            <a:noFill/>
            <a:miter lim="800000"/>
            <a:headEnd/>
            <a:tailEnd/>
          </a:ln>
        </p:spPr>
      </p:pic>
      <p:pic>
        <p:nvPicPr>
          <p:cNvPr id="27" name="Picture 7"/>
          <p:cNvPicPr>
            <a:picLocks noChangeAspect="1" noChangeArrowheads="1"/>
          </p:cNvPicPr>
          <p:nvPr/>
        </p:nvPicPr>
        <p:blipFill>
          <a:blip r:embed="rId9" cstate="print">
            <a:clrChange>
              <a:clrFrom>
                <a:srgbClr val="FEFEFE"/>
              </a:clrFrom>
              <a:clrTo>
                <a:srgbClr val="FEFEFE">
                  <a:alpha val="0"/>
                </a:srgbClr>
              </a:clrTo>
            </a:clrChange>
          </a:blip>
          <a:srcRect/>
          <a:stretch>
            <a:fillRect/>
          </a:stretch>
        </p:blipFill>
        <p:spPr bwMode="auto">
          <a:xfrm>
            <a:off x="4112049" y="1656485"/>
            <a:ext cx="4411663" cy="1162050"/>
          </a:xfrm>
          <a:prstGeom prst="rect">
            <a:avLst/>
          </a:prstGeom>
          <a:noFill/>
          <a:ln w="12700" algn="ctr">
            <a:noFill/>
            <a:miter lim="800000"/>
            <a:headEnd/>
            <a:tailEnd/>
          </a:ln>
        </p:spPr>
      </p:pic>
      <p:pic>
        <p:nvPicPr>
          <p:cNvPr id="28" name="Picture 43" descr="logo"/>
          <p:cNvPicPr>
            <a:picLocks noChangeAspect="1" noChangeArrowheads="1"/>
          </p:cNvPicPr>
          <p:nvPr/>
        </p:nvPicPr>
        <p:blipFill>
          <a:blip r:embed="rId10" cstate="print">
            <a:clrChange>
              <a:clrFrom>
                <a:srgbClr val="FFFFFF"/>
              </a:clrFrom>
              <a:clrTo>
                <a:srgbClr val="FFFFFF">
                  <a:alpha val="0"/>
                </a:srgbClr>
              </a:clrTo>
            </a:clrChange>
          </a:blip>
          <a:srcRect t="26500" b="27834"/>
          <a:stretch>
            <a:fillRect/>
          </a:stretch>
        </p:blipFill>
        <p:spPr bwMode="auto">
          <a:xfrm>
            <a:off x="1643077" y="1761897"/>
            <a:ext cx="1208506" cy="317205"/>
          </a:xfrm>
          <a:prstGeom prst="rect">
            <a:avLst/>
          </a:prstGeom>
          <a:noFill/>
          <a:ln w="9525">
            <a:noFill/>
            <a:miter lim="800000"/>
            <a:headEnd/>
            <a:tailEnd/>
          </a:ln>
        </p:spPr>
      </p:pic>
      <p:pic>
        <p:nvPicPr>
          <p:cNvPr id="30" name="Picture 35" descr="seeburger_logo"/>
          <p:cNvPicPr>
            <a:picLocks noChangeAspect="1" noChangeArrowheads="1"/>
          </p:cNvPicPr>
          <p:nvPr/>
        </p:nvPicPr>
        <p:blipFill>
          <a:blip r:embed="rId11" cstate="print">
            <a:clrChange>
              <a:clrFrom>
                <a:srgbClr val="FFFFFF"/>
              </a:clrFrom>
              <a:clrTo>
                <a:srgbClr val="FFFFFF">
                  <a:alpha val="0"/>
                </a:srgbClr>
              </a:clrTo>
            </a:clrChange>
          </a:blip>
          <a:srcRect/>
          <a:stretch>
            <a:fillRect/>
          </a:stretch>
        </p:blipFill>
        <p:spPr bwMode="auto">
          <a:xfrm>
            <a:off x="5905270" y="4776770"/>
            <a:ext cx="1248142" cy="520059"/>
          </a:xfrm>
          <a:prstGeom prst="rect">
            <a:avLst/>
          </a:prstGeom>
          <a:noFill/>
          <a:ln w="9525">
            <a:noFill/>
            <a:miter lim="800000"/>
            <a:headEnd/>
            <a:tailEnd/>
          </a:ln>
        </p:spPr>
      </p:pic>
      <p:pic>
        <p:nvPicPr>
          <p:cNvPr id="31" name="Picture 37" descr="adobe-logo"/>
          <p:cNvPicPr>
            <a:picLocks noChangeAspect="1" noChangeArrowheads="1"/>
          </p:cNvPicPr>
          <p:nvPr/>
        </p:nvPicPr>
        <p:blipFill>
          <a:blip r:embed="rId12" cstate="print">
            <a:clrChange>
              <a:clrFrom>
                <a:srgbClr val="FFFFFF"/>
              </a:clrFrom>
              <a:clrTo>
                <a:srgbClr val="FFFFFF">
                  <a:alpha val="0"/>
                </a:srgbClr>
              </a:clrTo>
            </a:clrChange>
          </a:blip>
          <a:srcRect/>
          <a:stretch>
            <a:fillRect/>
          </a:stretch>
        </p:blipFill>
        <p:spPr bwMode="auto">
          <a:xfrm>
            <a:off x="5068112" y="4586383"/>
            <a:ext cx="596711" cy="692150"/>
          </a:xfrm>
          <a:prstGeom prst="rect">
            <a:avLst/>
          </a:prstGeom>
          <a:noFill/>
          <a:ln w="9525">
            <a:noFill/>
            <a:miter lim="800000"/>
            <a:headEnd/>
            <a:tailEnd/>
          </a:ln>
        </p:spPr>
      </p:pic>
      <p:pic>
        <p:nvPicPr>
          <p:cNvPr id="32" name="Picture 7"/>
          <p:cNvPicPr>
            <a:picLocks noChangeAspect="1" noChangeArrowheads="1"/>
          </p:cNvPicPr>
          <p:nvPr/>
        </p:nvPicPr>
        <p:blipFill>
          <a:blip r:embed="rId13" cstate="print">
            <a:clrChange>
              <a:clrFrom>
                <a:srgbClr val="FEFEFE"/>
              </a:clrFrom>
              <a:clrTo>
                <a:srgbClr val="FEFEFE">
                  <a:alpha val="0"/>
                </a:srgbClr>
              </a:clrTo>
            </a:clrChange>
          </a:blip>
          <a:srcRect l="-7848"/>
          <a:stretch>
            <a:fillRect/>
          </a:stretch>
        </p:blipFill>
        <p:spPr bwMode="auto">
          <a:xfrm>
            <a:off x="3529441" y="2115597"/>
            <a:ext cx="1133475" cy="407987"/>
          </a:xfrm>
          <a:prstGeom prst="rect">
            <a:avLst/>
          </a:prstGeom>
          <a:noFill/>
          <a:ln w="12700" algn="ctr">
            <a:noFill/>
            <a:miter lim="800000"/>
            <a:headEnd/>
            <a:tailEnd/>
          </a:ln>
        </p:spPr>
      </p:pic>
      <p:pic>
        <p:nvPicPr>
          <p:cNvPr id="33" name="Picture 28" descr="SAP logo"/>
          <p:cNvPicPr>
            <a:picLocks noChangeAspect="1" noChangeArrowheads="1"/>
          </p:cNvPicPr>
          <p:nvPr/>
        </p:nvPicPr>
        <p:blipFill>
          <a:blip r:embed="rId14" cstate="print"/>
          <a:srcRect/>
          <a:stretch>
            <a:fillRect/>
          </a:stretch>
        </p:blipFill>
        <p:spPr bwMode="auto">
          <a:xfrm>
            <a:off x="4062333" y="3599890"/>
            <a:ext cx="1285875" cy="639762"/>
          </a:xfrm>
          <a:prstGeom prst="rect">
            <a:avLst/>
          </a:prstGeom>
          <a:noFill/>
          <a:ln w="9525">
            <a:noFill/>
            <a:miter lim="800000"/>
            <a:headEnd/>
            <a:tailEnd/>
          </a:ln>
        </p:spPr>
      </p:pic>
      <p:pic>
        <p:nvPicPr>
          <p:cNvPr id="37" name="Picture 34"/>
          <p:cNvPicPr>
            <a:picLocks noChangeAspect="1" noChangeArrowheads="1"/>
          </p:cNvPicPr>
          <p:nvPr/>
        </p:nvPicPr>
        <p:blipFill>
          <a:blip r:embed="rId15" cstate="print"/>
          <a:srcRect/>
          <a:stretch>
            <a:fillRect/>
          </a:stretch>
        </p:blipFill>
        <p:spPr bwMode="gray">
          <a:xfrm>
            <a:off x="4693512" y="2836718"/>
            <a:ext cx="967126" cy="441747"/>
          </a:xfrm>
          <a:prstGeom prst="rect">
            <a:avLst/>
          </a:prstGeom>
          <a:noFill/>
          <a:ln w="12700" algn="ctr">
            <a:noFill/>
            <a:miter lim="800000"/>
            <a:headEnd/>
            <a:tailEnd/>
          </a:ln>
        </p:spPr>
      </p:pic>
      <p:pic>
        <p:nvPicPr>
          <p:cNvPr id="73730" name="Picture 2"/>
          <p:cNvPicPr>
            <a:picLocks noChangeAspect="1" noChangeArrowheads="1"/>
          </p:cNvPicPr>
          <p:nvPr/>
        </p:nvPicPr>
        <p:blipFill>
          <a:blip r:embed="rId16" cstate="print"/>
          <a:srcRect/>
          <a:stretch>
            <a:fillRect/>
          </a:stretch>
        </p:blipFill>
        <p:spPr bwMode="auto">
          <a:xfrm>
            <a:off x="767385" y="5381458"/>
            <a:ext cx="1435319" cy="215298"/>
          </a:xfrm>
          <a:prstGeom prst="rect">
            <a:avLst/>
          </a:prstGeom>
          <a:noFill/>
          <a:ln w="9525">
            <a:noFill/>
            <a:miter lim="800000"/>
            <a:headEnd/>
            <a:tailEnd/>
          </a:ln>
        </p:spPr>
      </p:pic>
      <p:pic>
        <p:nvPicPr>
          <p:cNvPr id="73731" name="Picture 3"/>
          <p:cNvPicPr>
            <a:picLocks noChangeAspect="1" noChangeArrowheads="1"/>
          </p:cNvPicPr>
          <p:nvPr/>
        </p:nvPicPr>
        <p:blipFill>
          <a:blip r:embed="rId17" cstate="print"/>
          <a:srcRect/>
          <a:stretch>
            <a:fillRect/>
          </a:stretch>
        </p:blipFill>
        <p:spPr bwMode="auto">
          <a:xfrm>
            <a:off x="2171740" y="4798383"/>
            <a:ext cx="692203" cy="179912"/>
          </a:xfrm>
          <a:prstGeom prst="rect">
            <a:avLst/>
          </a:prstGeom>
          <a:noFill/>
          <a:ln w="9525">
            <a:noFill/>
            <a:miter lim="800000"/>
            <a:headEnd/>
            <a:tailEnd/>
          </a:ln>
        </p:spPr>
      </p:pic>
      <p:pic>
        <p:nvPicPr>
          <p:cNvPr id="73732" name="Picture 4"/>
          <p:cNvPicPr>
            <a:picLocks noChangeAspect="1" noChangeArrowheads="1"/>
          </p:cNvPicPr>
          <p:nvPr/>
        </p:nvPicPr>
        <p:blipFill>
          <a:blip r:embed="rId18" cstate="print"/>
          <a:srcRect/>
          <a:stretch>
            <a:fillRect/>
          </a:stretch>
        </p:blipFill>
        <p:spPr bwMode="auto">
          <a:xfrm>
            <a:off x="2775372" y="5262539"/>
            <a:ext cx="1474956" cy="286797"/>
          </a:xfrm>
          <a:prstGeom prst="rect">
            <a:avLst/>
          </a:prstGeom>
          <a:noFill/>
          <a:ln w="9525">
            <a:noFill/>
            <a:miter lim="800000"/>
            <a:headEnd/>
            <a:tailEnd/>
          </a:ln>
        </p:spPr>
      </p:pic>
      <p:pic>
        <p:nvPicPr>
          <p:cNvPr id="73733" name="Picture 5"/>
          <p:cNvPicPr>
            <a:picLocks noChangeAspect="1" noChangeArrowheads="1"/>
          </p:cNvPicPr>
          <p:nvPr/>
        </p:nvPicPr>
        <p:blipFill>
          <a:blip r:embed="rId19" cstate="print"/>
          <a:srcRect/>
          <a:stretch>
            <a:fillRect/>
          </a:stretch>
        </p:blipFill>
        <p:spPr bwMode="auto">
          <a:xfrm>
            <a:off x="677011" y="4431615"/>
            <a:ext cx="586741" cy="374300"/>
          </a:xfrm>
          <a:prstGeom prst="rect">
            <a:avLst/>
          </a:prstGeom>
          <a:noFill/>
          <a:ln w="9525">
            <a:noFill/>
            <a:miter lim="800000"/>
            <a:headEnd/>
            <a:tailEnd/>
          </a:ln>
        </p:spPr>
      </p:pic>
      <p:pic>
        <p:nvPicPr>
          <p:cNvPr id="73734" name="Picture 6"/>
          <p:cNvPicPr>
            <a:picLocks noChangeAspect="1" noChangeArrowheads="1"/>
          </p:cNvPicPr>
          <p:nvPr/>
        </p:nvPicPr>
        <p:blipFill>
          <a:blip r:embed="rId20" cstate="print"/>
          <a:srcRect/>
          <a:stretch>
            <a:fillRect/>
          </a:stretch>
        </p:blipFill>
        <p:spPr bwMode="auto">
          <a:xfrm>
            <a:off x="4974762" y="2171182"/>
            <a:ext cx="828335" cy="310095"/>
          </a:xfrm>
          <a:prstGeom prst="rect">
            <a:avLst/>
          </a:prstGeom>
          <a:noFill/>
          <a:ln w="9525">
            <a:noFill/>
            <a:miter lim="800000"/>
            <a:headEnd/>
            <a:tailEnd/>
          </a:ln>
        </p:spPr>
      </p:pic>
      <p:pic>
        <p:nvPicPr>
          <p:cNvPr id="73735" name="Picture 7"/>
          <p:cNvPicPr>
            <a:picLocks noChangeAspect="1" noChangeArrowheads="1"/>
          </p:cNvPicPr>
          <p:nvPr/>
        </p:nvPicPr>
        <p:blipFill>
          <a:blip r:embed="rId21" cstate="print"/>
          <a:srcRect/>
          <a:stretch>
            <a:fillRect/>
          </a:stretch>
        </p:blipFill>
        <p:spPr bwMode="auto">
          <a:xfrm>
            <a:off x="3133493" y="1785036"/>
            <a:ext cx="840214" cy="266943"/>
          </a:xfrm>
          <a:prstGeom prst="rect">
            <a:avLst/>
          </a:prstGeom>
          <a:noFill/>
          <a:ln w="9525">
            <a:noFill/>
            <a:miter lim="800000"/>
            <a:headEnd/>
            <a:tailEnd/>
          </a:ln>
        </p:spPr>
      </p:pic>
      <p:pic>
        <p:nvPicPr>
          <p:cNvPr id="41" name="Picture 13" descr="186_logo-huebner-edv-140_inet_veranst"/>
          <p:cNvPicPr>
            <a:picLocks noChangeAspect="1" noChangeArrowheads="1"/>
          </p:cNvPicPr>
          <p:nvPr/>
        </p:nvPicPr>
        <p:blipFill>
          <a:blip r:embed="rId22" cstate="print"/>
          <a:srcRect/>
          <a:stretch>
            <a:fillRect/>
          </a:stretch>
        </p:blipFill>
        <p:spPr bwMode="auto">
          <a:xfrm>
            <a:off x="3883528" y="2955073"/>
            <a:ext cx="704379" cy="410198"/>
          </a:xfrm>
          <a:prstGeom prst="rect">
            <a:avLst/>
          </a:prstGeom>
          <a:noFill/>
          <a:ln w="9525">
            <a:noFill/>
            <a:miter lim="800000"/>
            <a:headEnd/>
            <a:tailEnd/>
          </a:ln>
        </p:spPr>
      </p:pic>
      <p:pic>
        <p:nvPicPr>
          <p:cNvPr id="42" name="Picture 92" descr="orbis.JPG"/>
          <p:cNvPicPr>
            <a:picLocks noChangeAspect="1"/>
          </p:cNvPicPr>
          <p:nvPr/>
        </p:nvPicPr>
        <p:blipFill>
          <a:blip r:embed="rId23" cstate="print"/>
          <a:srcRect/>
          <a:stretch>
            <a:fillRect/>
          </a:stretch>
        </p:blipFill>
        <p:spPr bwMode="auto">
          <a:xfrm>
            <a:off x="1968974" y="3178101"/>
            <a:ext cx="962751" cy="501805"/>
          </a:xfrm>
          <a:prstGeom prst="rect">
            <a:avLst/>
          </a:prstGeom>
          <a:noFill/>
          <a:ln w="9525">
            <a:noFill/>
            <a:miter lim="800000"/>
            <a:headEnd/>
            <a:tailEnd/>
          </a:ln>
        </p:spPr>
      </p:pic>
      <p:pic>
        <p:nvPicPr>
          <p:cNvPr id="43" name="Picture 15"/>
          <p:cNvPicPr>
            <a:picLocks noChangeAspect="1" noChangeArrowheads="1"/>
          </p:cNvPicPr>
          <p:nvPr/>
        </p:nvPicPr>
        <p:blipFill>
          <a:blip r:embed="rId24" cstate="print"/>
          <a:srcRect/>
          <a:stretch>
            <a:fillRect/>
          </a:stretch>
        </p:blipFill>
        <p:spPr bwMode="auto">
          <a:xfrm>
            <a:off x="2998984" y="3267470"/>
            <a:ext cx="799180" cy="380030"/>
          </a:xfrm>
          <a:prstGeom prst="rect">
            <a:avLst/>
          </a:prstGeom>
          <a:noFill/>
          <a:ln w="12700" algn="ctr">
            <a:noFill/>
            <a:miter lim="800000"/>
            <a:headEnd/>
            <a:tailEnd/>
          </a:ln>
        </p:spPr>
      </p:pic>
      <p:pic>
        <p:nvPicPr>
          <p:cNvPr id="45" name="Picture 19" descr="bayerbs">
            <a:hlinkClick r:id="rId25"/>
          </p:cNvPr>
          <p:cNvPicPr>
            <a:picLocks noChangeAspect="1" noChangeArrowheads="1"/>
          </p:cNvPicPr>
          <p:nvPr/>
        </p:nvPicPr>
        <p:blipFill>
          <a:blip r:embed="rId26" cstate="print"/>
          <a:srcRect/>
          <a:stretch>
            <a:fillRect/>
          </a:stretch>
        </p:blipFill>
        <p:spPr bwMode="auto">
          <a:xfrm>
            <a:off x="2551666" y="2508364"/>
            <a:ext cx="1515012" cy="296503"/>
          </a:xfrm>
          <a:prstGeom prst="rect">
            <a:avLst/>
          </a:prstGeom>
          <a:noFill/>
          <a:ln w="9525">
            <a:noFill/>
            <a:miter lim="800000"/>
            <a:headEnd/>
            <a:tailEnd/>
          </a:ln>
        </p:spPr>
      </p:pic>
      <p:pic>
        <p:nvPicPr>
          <p:cNvPr id="47" name="Picture 4" descr="Lodestone">
            <a:hlinkClick r:id="rId27"/>
          </p:cNvPr>
          <p:cNvPicPr>
            <a:picLocks noChangeAspect="1" noChangeArrowheads="1"/>
          </p:cNvPicPr>
          <p:nvPr/>
        </p:nvPicPr>
        <p:blipFill>
          <a:blip r:embed="rId28" cstate="print"/>
          <a:srcRect t="36942" r="11938"/>
          <a:stretch>
            <a:fillRect/>
          </a:stretch>
        </p:blipFill>
        <p:spPr bwMode="auto">
          <a:xfrm>
            <a:off x="4031181" y="1815011"/>
            <a:ext cx="953415" cy="203360"/>
          </a:xfrm>
          <a:prstGeom prst="rect">
            <a:avLst/>
          </a:prstGeom>
          <a:noFill/>
        </p:spPr>
      </p:pic>
      <p:pic>
        <p:nvPicPr>
          <p:cNvPr id="48" name="Picture 18" descr="cbs">
            <a:hlinkClick r:id="rId29"/>
          </p:cNvPr>
          <p:cNvPicPr>
            <a:picLocks noChangeAspect="1" noChangeArrowheads="1"/>
          </p:cNvPicPr>
          <p:nvPr/>
        </p:nvPicPr>
        <p:blipFill>
          <a:blip r:embed="rId30" cstate="print"/>
          <a:srcRect/>
          <a:stretch>
            <a:fillRect/>
          </a:stretch>
        </p:blipFill>
        <p:spPr bwMode="auto">
          <a:xfrm>
            <a:off x="6730020" y="3146965"/>
            <a:ext cx="763600" cy="521793"/>
          </a:xfrm>
          <a:prstGeom prst="rect">
            <a:avLst/>
          </a:prstGeom>
          <a:noFill/>
          <a:ln w="9525">
            <a:noFill/>
            <a:miter lim="800000"/>
            <a:headEnd/>
            <a:tailEnd/>
          </a:ln>
        </p:spPr>
      </p:pic>
      <p:pic>
        <p:nvPicPr>
          <p:cNvPr id="49" name="Picture 11"/>
          <p:cNvPicPr>
            <a:picLocks noChangeAspect="1" noChangeArrowheads="1"/>
          </p:cNvPicPr>
          <p:nvPr/>
        </p:nvPicPr>
        <p:blipFill>
          <a:blip r:embed="rId31" cstate="print"/>
          <a:srcRect/>
          <a:stretch>
            <a:fillRect/>
          </a:stretch>
        </p:blipFill>
        <p:spPr bwMode="auto">
          <a:xfrm>
            <a:off x="669076" y="3314318"/>
            <a:ext cx="992459" cy="290784"/>
          </a:xfrm>
          <a:prstGeom prst="rect">
            <a:avLst/>
          </a:prstGeom>
          <a:noFill/>
          <a:ln w="9525">
            <a:noFill/>
            <a:miter lim="800000"/>
            <a:headEnd/>
            <a:tailEnd/>
          </a:ln>
        </p:spPr>
      </p:pic>
      <p:pic>
        <p:nvPicPr>
          <p:cNvPr id="50" name="Picture 8" descr="Logo FIT">
            <a:hlinkClick r:id="rId32" tooltip="Home"/>
          </p:cNvPr>
          <p:cNvPicPr>
            <a:picLocks noChangeAspect="1" noChangeArrowheads="1"/>
          </p:cNvPicPr>
          <p:nvPr/>
        </p:nvPicPr>
        <p:blipFill>
          <a:blip r:embed="rId33" cstate="print"/>
          <a:srcRect/>
          <a:stretch>
            <a:fillRect/>
          </a:stretch>
        </p:blipFill>
        <p:spPr bwMode="auto">
          <a:xfrm>
            <a:off x="2002760" y="2854719"/>
            <a:ext cx="897345" cy="356839"/>
          </a:xfrm>
          <a:prstGeom prst="rect">
            <a:avLst/>
          </a:prstGeom>
          <a:noFill/>
        </p:spPr>
      </p:pic>
      <p:pic>
        <p:nvPicPr>
          <p:cNvPr id="51" name="Picture 12"/>
          <p:cNvPicPr>
            <a:picLocks noChangeAspect="1" noChangeArrowheads="1"/>
          </p:cNvPicPr>
          <p:nvPr/>
        </p:nvPicPr>
        <p:blipFill>
          <a:blip r:embed="rId34" cstate="print"/>
          <a:srcRect/>
          <a:stretch>
            <a:fillRect/>
          </a:stretch>
        </p:blipFill>
        <p:spPr bwMode="auto">
          <a:xfrm>
            <a:off x="7037625" y="2907768"/>
            <a:ext cx="1380958" cy="324442"/>
          </a:xfrm>
          <a:prstGeom prst="rect">
            <a:avLst/>
          </a:prstGeom>
          <a:noFill/>
          <a:ln w="9525">
            <a:noFill/>
            <a:miter lim="800000"/>
            <a:headEnd/>
            <a:tailEnd/>
          </a:ln>
        </p:spPr>
      </p:pic>
      <p:pic>
        <p:nvPicPr>
          <p:cNvPr id="10" name="Picture 2"/>
          <p:cNvPicPr>
            <a:picLocks noChangeAspect="1" noChangeArrowheads="1"/>
          </p:cNvPicPr>
          <p:nvPr/>
        </p:nvPicPr>
        <p:blipFill>
          <a:blip r:embed="rId35" cstate="print"/>
          <a:srcRect/>
          <a:stretch>
            <a:fillRect/>
          </a:stretch>
        </p:blipFill>
        <p:spPr bwMode="auto">
          <a:xfrm>
            <a:off x="7529177" y="3289611"/>
            <a:ext cx="988741" cy="312234"/>
          </a:xfrm>
          <a:prstGeom prst="rect">
            <a:avLst/>
          </a:prstGeom>
          <a:noFill/>
          <a:ln w="9525">
            <a:noFill/>
            <a:miter lim="800000"/>
            <a:headEnd/>
            <a:tailEnd/>
          </a:ln>
        </p:spPr>
      </p:pic>
      <p:pic>
        <p:nvPicPr>
          <p:cNvPr id="11" name="Picture 3"/>
          <p:cNvPicPr>
            <a:picLocks noChangeAspect="1" noChangeArrowheads="1"/>
          </p:cNvPicPr>
          <p:nvPr/>
        </p:nvPicPr>
        <p:blipFill>
          <a:blip r:embed="rId36" cstate="print"/>
          <a:srcRect/>
          <a:stretch>
            <a:fillRect/>
          </a:stretch>
        </p:blipFill>
        <p:spPr bwMode="auto">
          <a:xfrm>
            <a:off x="5609065" y="2933626"/>
            <a:ext cx="1368255" cy="212079"/>
          </a:xfrm>
          <a:prstGeom prst="rect">
            <a:avLst/>
          </a:prstGeom>
          <a:noFill/>
          <a:ln w="9525">
            <a:noFill/>
            <a:miter lim="800000"/>
            <a:headEnd/>
            <a:tailEnd/>
          </a:ln>
        </p:spPr>
      </p:pic>
      <p:pic>
        <p:nvPicPr>
          <p:cNvPr id="12" name="Picture 4"/>
          <p:cNvPicPr>
            <a:picLocks noChangeAspect="1" noChangeArrowheads="1"/>
          </p:cNvPicPr>
          <p:nvPr/>
        </p:nvPicPr>
        <p:blipFill>
          <a:blip r:embed="rId37" cstate="print"/>
          <a:srcRect/>
          <a:stretch>
            <a:fillRect/>
          </a:stretch>
        </p:blipFill>
        <p:spPr bwMode="auto">
          <a:xfrm>
            <a:off x="5564462" y="3312843"/>
            <a:ext cx="1044869" cy="286826"/>
          </a:xfrm>
          <a:prstGeom prst="rect">
            <a:avLst/>
          </a:prstGeom>
          <a:noFill/>
          <a:ln w="9525">
            <a:noFill/>
            <a:miter lim="800000"/>
            <a:headEnd/>
            <a:tailEnd/>
          </a:ln>
        </p:spPr>
      </p:pic>
      <p:grpSp>
        <p:nvGrpSpPr>
          <p:cNvPr id="17" name="Gruppieren 46"/>
          <p:cNvGrpSpPr/>
          <p:nvPr/>
        </p:nvGrpSpPr>
        <p:grpSpPr>
          <a:xfrm>
            <a:off x="630194" y="1728441"/>
            <a:ext cx="919829" cy="580462"/>
            <a:chOff x="3198814" y="1349375"/>
            <a:chExt cx="1398441" cy="749877"/>
          </a:xfrm>
        </p:grpSpPr>
        <p:pic>
          <p:nvPicPr>
            <p:cNvPr id="53" name="Picture 31"/>
            <p:cNvPicPr>
              <a:picLocks noChangeAspect="1" noChangeArrowheads="1"/>
            </p:cNvPicPr>
            <p:nvPr/>
          </p:nvPicPr>
          <p:blipFill>
            <a:blip r:embed="rId38" cstate="print"/>
            <a:srcRect/>
            <a:stretch>
              <a:fillRect/>
            </a:stretch>
          </p:blipFill>
          <p:spPr bwMode="gray">
            <a:xfrm>
              <a:off x="3230563" y="1349375"/>
              <a:ext cx="1106487" cy="509588"/>
            </a:xfrm>
            <a:prstGeom prst="rect">
              <a:avLst/>
            </a:prstGeom>
            <a:noFill/>
            <a:ln w="12700">
              <a:noFill/>
              <a:miter lim="800000"/>
              <a:headEnd/>
              <a:tailEnd/>
            </a:ln>
          </p:spPr>
        </p:pic>
        <p:sp>
          <p:nvSpPr>
            <p:cNvPr id="54" name="Text Box 32"/>
            <p:cNvSpPr txBox="1">
              <a:spLocks noChangeArrowheads="1"/>
            </p:cNvSpPr>
            <p:nvPr/>
          </p:nvSpPr>
          <p:spPr bwMode="white">
            <a:xfrm>
              <a:off x="3198814" y="1778351"/>
              <a:ext cx="1398441" cy="320901"/>
            </a:xfrm>
            <a:prstGeom prst="rect">
              <a:avLst/>
            </a:prstGeom>
            <a:noFill/>
            <a:ln w="9525" algn="ctr">
              <a:noFill/>
              <a:miter lim="800000"/>
              <a:headEnd/>
              <a:tailEnd type="none" w="sm" len="lg"/>
            </a:ln>
          </p:spPr>
          <p:txBody>
            <a:bodyPr wrap="square" lIns="90000" tIns="46800" rIns="90000" bIns="46800">
              <a:spAutoFit/>
            </a:bodyPr>
            <a:lstStyle/>
            <a:p>
              <a:pPr marL="244475" indent="-244475">
                <a:spcBef>
                  <a:spcPct val="50000"/>
                </a:spcBef>
                <a:buClr>
                  <a:schemeClr val="accent1"/>
                </a:buClr>
                <a:buSzPct val="80000"/>
                <a:buFont typeface="Wingdings" pitchFamily="2" charset="2"/>
                <a:buNone/>
              </a:pPr>
              <a:r>
                <a:rPr lang="de-DE" sz="1000" b="1" dirty="0">
                  <a:solidFill>
                    <a:schemeClr val="accent2"/>
                  </a:solidFill>
                </a:rPr>
                <a:t>Consulting</a:t>
              </a:r>
              <a:endParaRPr lang="en-US" sz="1000" b="1" dirty="0">
                <a:solidFill>
                  <a:schemeClr val="accent2"/>
                </a:solidFill>
              </a:endParaRPr>
            </a:p>
          </p:txBody>
        </p:sp>
      </p:grpSp>
      <p:pic>
        <p:nvPicPr>
          <p:cNvPr id="57" name="Picture 3"/>
          <p:cNvPicPr>
            <a:picLocks noChangeAspect="1" noChangeArrowheads="1"/>
          </p:cNvPicPr>
          <p:nvPr/>
        </p:nvPicPr>
        <p:blipFill>
          <a:blip r:embed="rId39" cstate="print"/>
          <a:srcRect/>
          <a:stretch>
            <a:fillRect/>
          </a:stretch>
        </p:blipFill>
        <p:spPr bwMode="auto">
          <a:xfrm>
            <a:off x="7870716" y="2286428"/>
            <a:ext cx="665163" cy="370055"/>
          </a:xfrm>
          <a:prstGeom prst="rect">
            <a:avLst/>
          </a:prstGeom>
          <a:noFill/>
          <a:ln w="9525">
            <a:noFill/>
            <a:miter lim="800000"/>
            <a:headEnd/>
            <a:tailEnd/>
          </a:ln>
        </p:spPr>
      </p:pic>
      <p:pic>
        <p:nvPicPr>
          <p:cNvPr id="58" name="Picture 45" descr="allforone Home">
            <a:hlinkClick r:id="rId40"/>
          </p:cNvPr>
          <p:cNvPicPr>
            <a:picLocks noChangeAspect="1" noChangeArrowheads="1"/>
          </p:cNvPicPr>
          <p:nvPr/>
        </p:nvPicPr>
        <p:blipFill>
          <a:blip r:embed="rId41" cstate="print"/>
          <a:srcRect/>
          <a:stretch>
            <a:fillRect/>
          </a:stretch>
        </p:blipFill>
        <p:spPr bwMode="auto">
          <a:xfrm>
            <a:off x="719719" y="2453274"/>
            <a:ext cx="1604963" cy="314225"/>
          </a:xfrm>
          <a:prstGeom prst="rect">
            <a:avLst/>
          </a:prstGeom>
          <a:noFill/>
        </p:spPr>
      </p:pic>
      <p:pic>
        <p:nvPicPr>
          <p:cNvPr id="63" name="Picture 30" descr="TMSlogo"/>
          <p:cNvPicPr>
            <a:picLocks noChangeAspect="1" noChangeArrowheads="1"/>
          </p:cNvPicPr>
          <p:nvPr/>
        </p:nvPicPr>
        <p:blipFill>
          <a:blip r:embed="rId42" cstate="print"/>
          <a:srcRect/>
          <a:stretch>
            <a:fillRect/>
          </a:stretch>
        </p:blipFill>
        <p:spPr bwMode="auto">
          <a:xfrm>
            <a:off x="1483111" y="5032201"/>
            <a:ext cx="1282392" cy="328359"/>
          </a:xfrm>
          <a:prstGeom prst="rect">
            <a:avLst/>
          </a:prstGeom>
          <a:noFill/>
          <a:ln w="9525">
            <a:noFill/>
            <a:miter lim="800000"/>
            <a:headEnd/>
            <a:tailEnd/>
          </a:ln>
        </p:spPr>
      </p:pic>
      <p:pic>
        <p:nvPicPr>
          <p:cNvPr id="64" name="Picture 24" descr="logo,property=default"/>
          <p:cNvPicPr>
            <a:picLocks noChangeAspect="1" noChangeArrowheads="1"/>
          </p:cNvPicPr>
          <p:nvPr/>
        </p:nvPicPr>
        <p:blipFill>
          <a:blip r:embed="rId43" cstate="print"/>
          <a:srcRect l="15715" t="17920" r="25510" b="39380"/>
          <a:stretch>
            <a:fillRect/>
          </a:stretch>
        </p:blipFill>
        <p:spPr bwMode="auto">
          <a:xfrm>
            <a:off x="7308928" y="5233987"/>
            <a:ext cx="931824" cy="320278"/>
          </a:xfrm>
          <a:prstGeom prst="rect">
            <a:avLst/>
          </a:prstGeom>
          <a:noFill/>
          <a:ln w="9525">
            <a:noFill/>
            <a:miter lim="800000"/>
            <a:headEnd/>
            <a:tailEnd/>
          </a:ln>
        </p:spPr>
      </p:pic>
      <p:pic>
        <p:nvPicPr>
          <p:cNvPr id="65" name="Picture 25" descr="showimg"/>
          <p:cNvPicPr>
            <a:picLocks noChangeAspect="1" noChangeArrowheads="1"/>
          </p:cNvPicPr>
          <p:nvPr/>
        </p:nvPicPr>
        <p:blipFill>
          <a:blip r:embed="rId44" cstate="print"/>
          <a:srcRect/>
          <a:stretch>
            <a:fillRect/>
          </a:stretch>
        </p:blipFill>
        <p:spPr bwMode="auto">
          <a:xfrm>
            <a:off x="4846331" y="5249144"/>
            <a:ext cx="785034" cy="374002"/>
          </a:xfrm>
          <a:prstGeom prst="rect">
            <a:avLst/>
          </a:prstGeom>
          <a:noFill/>
          <a:ln w="9525">
            <a:noFill/>
            <a:miter lim="800000"/>
            <a:headEnd/>
            <a:tailEnd/>
          </a:ln>
        </p:spPr>
      </p:pic>
      <p:pic>
        <p:nvPicPr>
          <p:cNvPr id="66" name="Picture 26" descr="Itelligence"/>
          <p:cNvPicPr>
            <a:picLocks noChangeAspect="1" noChangeArrowheads="1"/>
          </p:cNvPicPr>
          <p:nvPr/>
        </p:nvPicPr>
        <p:blipFill>
          <a:blip r:embed="rId45" cstate="print"/>
          <a:srcRect/>
          <a:stretch>
            <a:fillRect/>
          </a:stretch>
        </p:blipFill>
        <p:spPr bwMode="auto">
          <a:xfrm>
            <a:off x="6902606" y="4497363"/>
            <a:ext cx="1329241" cy="304075"/>
          </a:xfrm>
          <a:prstGeom prst="rect">
            <a:avLst/>
          </a:prstGeom>
          <a:noFill/>
          <a:ln w="9525">
            <a:noFill/>
            <a:miter lim="800000"/>
            <a:headEnd/>
            <a:tailEnd/>
          </a:ln>
        </p:spPr>
      </p:pic>
      <p:pic>
        <p:nvPicPr>
          <p:cNvPr id="62" name="Picture 61" descr="MKdatalogo_standard.jpg"/>
          <p:cNvPicPr>
            <a:picLocks noChangeAspect="1"/>
          </p:cNvPicPr>
          <p:nvPr/>
        </p:nvPicPr>
        <p:blipFill>
          <a:blip r:embed="rId46" cstate="print"/>
          <a:stretch>
            <a:fillRect/>
          </a:stretch>
        </p:blipFill>
        <p:spPr>
          <a:xfrm>
            <a:off x="2940939" y="4624197"/>
            <a:ext cx="1278636" cy="590244"/>
          </a:xfrm>
          <a:prstGeom prst="rect">
            <a:avLst/>
          </a:prstGeom>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dirty="0" smtClean="0"/>
              <a:t>Questions?</a:t>
            </a:r>
            <a:endParaRPr lang="en-US" sz="36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p:cNvGrpSpPr/>
          <p:nvPr/>
        </p:nvGrpSpPr>
        <p:grpSpPr>
          <a:xfrm>
            <a:off x="323999" y="324000"/>
            <a:ext cx="8496000" cy="5761738"/>
            <a:chOff x="323999" y="324000"/>
            <a:chExt cx="8496000" cy="5761738"/>
          </a:xfrm>
        </p:grpSpPr>
        <p:grpSp>
          <p:nvGrpSpPr>
            <p:cNvPr id="5" name="Group 73"/>
            <p:cNvGrpSpPr/>
            <p:nvPr/>
          </p:nvGrpSpPr>
          <p:grpSpPr>
            <a:xfrm>
              <a:off x="1245790" y="325738"/>
              <a:ext cx="163513" cy="5760000"/>
              <a:chOff x="0" y="0"/>
              <a:chExt cx="163513" cy="6858000"/>
            </a:xfrm>
          </p:grpSpPr>
          <p:cxnSp>
            <p:nvCxnSpPr>
              <p:cNvPr id="73" name="Straight Connector 72"/>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Group 76"/>
            <p:cNvGrpSpPr/>
            <p:nvPr/>
          </p:nvGrpSpPr>
          <p:grpSpPr>
            <a:xfrm>
              <a:off x="2328068" y="325738"/>
              <a:ext cx="163513" cy="5760000"/>
              <a:chOff x="0" y="0"/>
              <a:chExt cx="163513" cy="6858000"/>
            </a:xfrm>
          </p:grpSpPr>
          <p:cxnSp>
            <p:nvCxnSpPr>
              <p:cNvPr id="71" name="Straight Connector 70"/>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8" name="Group 79"/>
            <p:cNvGrpSpPr/>
            <p:nvPr/>
          </p:nvGrpSpPr>
          <p:grpSpPr>
            <a:xfrm>
              <a:off x="3410346" y="325738"/>
              <a:ext cx="163513" cy="5760000"/>
              <a:chOff x="0" y="0"/>
              <a:chExt cx="163513" cy="6858000"/>
            </a:xfrm>
          </p:grpSpPr>
          <p:cxnSp>
            <p:nvCxnSpPr>
              <p:cNvPr id="69" name="Straight Connector 68"/>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9" name="Group 82"/>
            <p:cNvGrpSpPr/>
            <p:nvPr/>
          </p:nvGrpSpPr>
          <p:grpSpPr>
            <a:xfrm>
              <a:off x="4492624" y="325738"/>
              <a:ext cx="163513" cy="5760000"/>
              <a:chOff x="0" y="0"/>
              <a:chExt cx="163513" cy="6858000"/>
            </a:xfrm>
          </p:grpSpPr>
          <p:cxnSp>
            <p:nvCxnSpPr>
              <p:cNvPr id="67" name="Straight Connector 66"/>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0" name="Group 85"/>
            <p:cNvGrpSpPr/>
            <p:nvPr/>
          </p:nvGrpSpPr>
          <p:grpSpPr>
            <a:xfrm>
              <a:off x="5574902" y="325738"/>
              <a:ext cx="163513" cy="5760000"/>
              <a:chOff x="0" y="0"/>
              <a:chExt cx="163513" cy="6858000"/>
            </a:xfrm>
          </p:grpSpPr>
          <p:cxnSp>
            <p:nvCxnSpPr>
              <p:cNvPr id="65" name="Straight Connector 64"/>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1" name="Group 88"/>
            <p:cNvGrpSpPr/>
            <p:nvPr/>
          </p:nvGrpSpPr>
          <p:grpSpPr>
            <a:xfrm>
              <a:off x="6657180" y="325738"/>
              <a:ext cx="163513" cy="5760000"/>
              <a:chOff x="0" y="0"/>
              <a:chExt cx="163513" cy="6858000"/>
            </a:xfrm>
          </p:grpSpPr>
          <p:cxnSp>
            <p:nvCxnSpPr>
              <p:cNvPr id="63" name="Straight Connector 62"/>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12" name="Group 91"/>
            <p:cNvGrpSpPr/>
            <p:nvPr/>
          </p:nvGrpSpPr>
          <p:grpSpPr>
            <a:xfrm>
              <a:off x="7739458" y="325738"/>
              <a:ext cx="163513" cy="5760000"/>
              <a:chOff x="0" y="0"/>
              <a:chExt cx="163513" cy="6858000"/>
            </a:xfrm>
          </p:grpSpPr>
          <p:cxnSp>
            <p:nvCxnSpPr>
              <p:cNvPr id="61" name="Straight Connector 60"/>
              <p:cNvCxnSpPr/>
              <p:nvPr/>
            </p:nvCxnSpPr>
            <p:spPr>
              <a:xfrm rot="5400000">
                <a:off x="-3429000"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a:off x="-3265487" y="3429000"/>
                <a:ext cx="6858000" cy="0"/>
              </a:xfrm>
              <a:prstGeom prst="line">
                <a:avLst/>
              </a:prstGeom>
              <a:ln w="3175">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28" name="Group 27"/>
            <p:cNvGrpSpPr/>
            <p:nvPr/>
          </p:nvGrpSpPr>
          <p:grpSpPr>
            <a:xfrm>
              <a:off x="323999" y="324000"/>
              <a:ext cx="8496000" cy="5760000"/>
              <a:chOff x="323999" y="324000"/>
              <a:chExt cx="8496000" cy="5760000"/>
            </a:xfrm>
          </p:grpSpPr>
          <p:sp>
            <p:nvSpPr>
              <p:cNvPr id="60" name="Rectangle 59"/>
              <p:cNvSpPr/>
              <p:nvPr/>
            </p:nvSpPr>
            <p:spPr bwMode="gray">
              <a:xfrm>
                <a:off x="324000" y="324000"/>
                <a:ext cx="8494713" cy="912663"/>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tx2"/>
                    </a:solidFill>
                    <a:effectLst/>
                    <a:uLnTx/>
                    <a:uFillTx/>
                    <a:ea typeface="Arial Unicode MS" pitchFamily="34" charset="-128"/>
                    <a:cs typeface="Arial Unicode MS" pitchFamily="34" charset="-128"/>
                  </a:rPr>
                  <a:t>Headline area</a:t>
                </a:r>
              </a:p>
            </p:txBody>
          </p:sp>
          <p:sp>
            <p:nvSpPr>
              <p:cNvPr id="3" name="Rectangle 2"/>
              <p:cNvSpPr/>
              <p:nvPr/>
            </p:nvSpPr>
            <p:spPr bwMode="gray">
              <a:xfrm>
                <a:off x="324000" y="1690688"/>
                <a:ext cx="8494713" cy="4391025"/>
              </a:xfrm>
              <a:prstGeom prst="rect">
                <a:avLst/>
              </a:prstGeom>
              <a:solidFill>
                <a:schemeClr val="tx2">
                  <a:lumMod val="20000"/>
                  <a:lumOff val="80000"/>
                  <a:alpha val="40000"/>
                </a:schemeClr>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r>
                  <a:rPr lang="en-US" kern="0" dirty="0" smtClean="0">
                    <a:solidFill>
                      <a:schemeClr val="tx2"/>
                    </a:solidFill>
                    <a:ea typeface="Arial Unicode MS" pitchFamily="34" charset="-128"/>
                    <a:cs typeface="Arial Unicode MS" pitchFamily="34" charset="-128"/>
                  </a:rPr>
                  <a:t>Drawing area</a:t>
                </a:r>
              </a:p>
            </p:txBody>
          </p:sp>
          <p:sp>
            <p:nvSpPr>
              <p:cNvPr id="164" name="Rectangle 163"/>
              <p:cNvSpPr/>
              <p:nvPr/>
            </p:nvSpPr>
            <p:spPr bwMode="gray">
              <a:xfrm>
                <a:off x="323999" y="324000"/>
                <a:ext cx="8496000" cy="5760000"/>
              </a:xfrm>
              <a:prstGeom prst="rect">
                <a:avLst/>
              </a:prstGeom>
              <a:noFill/>
              <a:ln w="3175" algn="ctr">
                <a:solidFill>
                  <a:schemeClr val="accent2"/>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83" name="Rectangle 82"/>
              <p:cNvSpPr/>
              <p:nvPr/>
            </p:nvSpPr>
            <p:spPr bwMode="gray">
              <a:xfrm>
                <a:off x="324000" y="1236663"/>
                <a:ext cx="8494712" cy="453600"/>
              </a:xfrm>
              <a:prstGeom prst="rect">
                <a:avLst/>
              </a:prstGeom>
              <a:solidFill>
                <a:schemeClr val="tx2">
                  <a:alpha val="53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solidFill>
                      <a:schemeClr val="bg1"/>
                    </a:solidFill>
                    <a:effectLst/>
                    <a:uLnTx/>
                    <a:uFillTx/>
                    <a:ea typeface="Arial Unicode MS" pitchFamily="34" charset="-128"/>
                    <a:cs typeface="Arial Unicode MS" pitchFamily="34" charset="-128"/>
                  </a:rPr>
                  <a:t>White space</a:t>
                </a:r>
              </a:p>
            </p:txBody>
          </p:sp>
        </p:grpSp>
      </p:grpSp>
      <p:sp>
        <p:nvSpPr>
          <p:cNvPr id="55" name="Title 54"/>
          <p:cNvSpPr>
            <a:spLocks noGrp="1"/>
          </p:cNvSpPr>
          <p:nvPr>
            <p:ph type="title"/>
          </p:nvPr>
        </p:nvSpPr>
        <p:spPr/>
        <p:txBody>
          <a:bodyPr/>
          <a:lstStyle/>
          <a:p>
            <a:r>
              <a:rPr lang="en-US" dirty="0" smtClean="0"/>
              <a:t>The Grid</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SAP Sybase IQ: smarter answers now</a:t>
            </a:r>
            <a:endParaRPr lang="en-US" dirty="0"/>
          </a:p>
        </p:txBody>
      </p:sp>
      <p:sp>
        <p:nvSpPr>
          <p:cNvPr id="10" name="TextBox 9"/>
          <p:cNvSpPr txBox="1"/>
          <p:nvPr/>
        </p:nvSpPr>
        <p:spPr>
          <a:xfrm>
            <a:off x="402700" y="3464185"/>
            <a:ext cx="2818020" cy="2062103"/>
          </a:xfrm>
          <a:prstGeom prst="rect">
            <a:avLst/>
          </a:prstGeom>
          <a:noFill/>
        </p:spPr>
        <p:txBody>
          <a:bodyPr wrap="square" rtlCol="0">
            <a:spAutoFit/>
          </a:bodyPr>
          <a:lstStyle/>
          <a:p>
            <a:pPr marL="285750" indent="-285750" fontAlgn="base">
              <a:spcBef>
                <a:spcPct val="50000"/>
              </a:spcBef>
              <a:spcAft>
                <a:spcPct val="0"/>
              </a:spcAft>
              <a:buClr>
                <a:srgbClr val="F0AB00"/>
              </a:buClr>
              <a:buSzPct val="80000"/>
              <a:buFont typeface="Wingdings" pitchFamily="2" charset="2"/>
              <a:buChar char="§"/>
            </a:pPr>
            <a:r>
              <a:rPr lang="en-US" sz="1600" dirty="0" smtClean="0"/>
              <a:t>Up to 1,000x faster</a:t>
            </a:r>
            <a:r>
              <a:rPr lang="en-US" sz="1600" kern="0" dirty="0" smtClean="0">
                <a:ea typeface="Arial Unicode MS" pitchFamily="34" charset="-128"/>
                <a:cs typeface="Arial Unicode MS" pitchFamily="34" charset="-128"/>
              </a:rPr>
              <a:t> than traditional </a:t>
            </a:r>
            <a:r>
              <a:rPr lang="en-US" sz="1600" kern="0" dirty="0">
                <a:ea typeface="Arial Unicode MS" pitchFamily="34" charset="-128"/>
                <a:cs typeface="Arial Unicode MS" pitchFamily="34" charset="-128"/>
              </a:rPr>
              <a:t>DBMS</a:t>
            </a:r>
          </a:p>
          <a:p>
            <a:pPr marL="285750" indent="-285750" fontAlgn="base">
              <a:spcBef>
                <a:spcPct val="50000"/>
              </a:spcBef>
              <a:spcAft>
                <a:spcPct val="0"/>
              </a:spcAft>
              <a:buClr>
                <a:srgbClr val="F0AB00"/>
              </a:buClr>
              <a:buSzPct val="80000"/>
              <a:buFont typeface="Wingdings" pitchFamily="2" charset="2"/>
              <a:buChar char="§"/>
            </a:pPr>
            <a:r>
              <a:rPr lang="en-US" sz="1600" kern="0" dirty="0" smtClean="0">
                <a:ea typeface="Arial Unicode MS" pitchFamily="34" charset="-128"/>
                <a:cs typeface="Arial Unicode MS" pitchFamily="34" charset="-128"/>
              </a:rPr>
              <a:t>Handles volumes of ad hoc queries in real time</a:t>
            </a:r>
            <a:endParaRPr lang="en-US"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itchFamily="2" charset="2"/>
              <a:buChar char="§"/>
            </a:pPr>
            <a:r>
              <a:rPr lang="en-US" sz="1600" kern="0" dirty="0" smtClean="0">
                <a:ea typeface="Arial Unicode MS" pitchFamily="34" charset="-128"/>
                <a:cs typeface="Arial Unicode MS" pitchFamily="34" charset="-128"/>
              </a:rPr>
              <a:t>Simple and complex analytics on structured and unstructured data</a:t>
            </a:r>
            <a:endParaRPr lang="en-US" sz="1600" kern="0" dirty="0">
              <a:ea typeface="Arial Unicode MS" pitchFamily="34" charset="-128"/>
              <a:cs typeface="Arial Unicode MS" pitchFamily="34" charset="-128"/>
            </a:endParaRPr>
          </a:p>
        </p:txBody>
      </p:sp>
      <p:sp>
        <p:nvSpPr>
          <p:cNvPr id="11" name="Rectangle 10">
            <a:hlinkClick r:id="" action="ppaction://noaction"/>
          </p:cNvPr>
          <p:cNvSpPr/>
          <p:nvPr/>
        </p:nvSpPr>
        <p:spPr bwMode="gray">
          <a:xfrm>
            <a:off x="287004" y="2878500"/>
            <a:ext cx="2933716" cy="408252"/>
          </a:xfrm>
          <a:prstGeom prst="rect">
            <a:avLst/>
          </a:prstGeom>
          <a:noFill/>
          <a:ln w="6350" algn="ctr">
            <a:no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Speed &amp; Flexibility</a:t>
            </a:r>
          </a:p>
        </p:txBody>
      </p:sp>
      <p:sp>
        <p:nvSpPr>
          <p:cNvPr id="13" name="TextBox 12"/>
          <p:cNvSpPr txBox="1"/>
          <p:nvPr/>
        </p:nvSpPr>
        <p:spPr>
          <a:xfrm>
            <a:off x="6188149" y="3464183"/>
            <a:ext cx="2849525" cy="2062103"/>
          </a:xfrm>
          <a:prstGeom prst="rect">
            <a:avLst/>
          </a:prstGeom>
          <a:noFill/>
        </p:spPr>
        <p:txBody>
          <a:bodyPr wrap="square" rtlCol="0">
            <a:spAutoFit/>
          </a:bodyPr>
          <a:lstStyle/>
          <a:p>
            <a:pPr marL="285750" indent="-285750" fontAlgn="base">
              <a:spcBef>
                <a:spcPct val="50000"/>
              </a:spcBef>
              <a:spcAft>
                <a:spcPct val="0"/>
              </a:spcAft>
              <a:buClr>
                <a:schemeClr val="accent1"/>
              </a:buClr>
              <a:buSzPct val="80000"/>
              <a:buFont typeface="Wingdings" pitchFamily="2" charset="2"/>
              <a:buChar char="§"/>
            </a:pPr>
            <a:r>
              <a:rPr lang="en-US" sz="1600" dirty="0" smtClean="0">
                <a:latin typeface="+mn-lt"/>
                <a:cs typeface="Browallia New" pitchFamily="34" charset="-34"/>
              </a:rPr>
              <a:t>2x as many customers </a:t>
            </a:r>
            <a:r>
              <a:rPr lang="en-US" sz="1600" dirty="0">
                <a:latin typeface="+mn-lt"/>
                <a:cs typeface="Browallia New" pitchFamily="34" charset="-34"/>
              </a:rPr>
              <a:t>as the next leading </a:t>
            </a:r>
            <a:r>
              <a:rPr lang="en-US" sz="1600" dirty="0" smtClean="0">
                <a:latin typeface="+mn-lt"/>
                <a:cs typeface="Browallia New" pitchFamily="34" charset="-34"/>
              </a:rPr>
              <a:t>provider </a:t>
            </a:r>
          </a:p>
          <a:p>
            <a:pPr marL="285750" indent="-285750" fontAlgn="base">
              <a:spcBef>
                <a:spcPct val="50000"/>
              </a:spcBef>
              <a:spcAft>
                <a:spcPct val="0"/>
              </a:spcAft>
              <a:buClr>
                <a:schemeClr val="accent1"/>
              </a:buClr>
              <a:buSzPct val="80000"/>
              <a:buFont typeface="Wingdings" pitchFamily="2" charset="2"/>
              <a:buChar char="§"/>
            </a:pPr>
            <a:r>
              <a:rPr lang="en-US" sz="1600" dirty="0" smtClean="0">
                <a:latin typeface="+mn-lt"/>
                <a:cs typeface="Browallia New" pitchFamily="34" charset="-34"/>
              </a:rPr>
              <a:t>96</a:t>
            </a:r>
            <a:r>
              <a:rPr lang="en-US" sz="1600" dirty="0">
                <a:latin typeface="+mn-lt"/>
                <a:cs typeface="Browallia New" pitchFamily="34" charset="-34"/>
              </a:rPr>
              <a:t>%+ customer satisfaction </a:t>
            </a:r>
            <a:r>
              <a:rPr lang="en-US" sz="1600" dirty="0" smtClean="0">
                <a:latin typeface="+mn-lt"/>
                <a:cs typeface="Browallia New" pitchFamily="34" charset="-34"/>
              </a:rPr>
              <a:t>rates </a:t>
            </a:r>
            <a:endParaRPr lang="en-US" sz="1600" kern="0" dirty="0" smtClean="0">
              <a:latin typeface="+mn-lt"/>
              <a:ea typeface="Arial Unicode MS" pitchFamily="34" charset="-128"/>
              <a:cs typeface="Arial Unicode MS" pitchFamily="34" charset="-128"/>
            </a:endParaRPr>
          </a:p>
          <a:p>
            <a:pPr marL="285750" indent="-285750" fontAlgn="base">
              <a:spcBef>
                <a:spcPct val="50000"/>
              </a:spcBef>
              <a:spcAft>
                <a:spcPct val="0"/>
              </a:spcAft>
              <a:buClr>
                <a:schemeClr val="accent1"/>
              </a:buClr>
              <a:buSzPct val="80000"/>
              <a:buFont typeface="Wingdings" pitchFamily="2" charset="2"/>
              <a:buChar char="§"/>
            </a:pPr>
            <a:r>
              <a:rPr lang="en-US" sz="1600" kern="0" dirty="0" smtClean="0">
                <a:latin typeface="+mn-lt"/>
                <a:ea typeface="Arial Unicode MS" pitchFamily="34" charset="-128"/>
                <a:cs typeface="Arial Unicode MS" pitchFamily="34" charset="-128"/>
              </a:rPr>
              <a:t>Consistently ranked as EDW market leader by leading analysts*</a:t>
            </a:r>
            <a:endParaRPr lang="en-US" sz="1600" kern="0" dirty="0">
              <a:latin typeface="+mn-lt"/>
              <a:ea typeface="Arial Unicode MS" pitchFamily="34" charset="-128"/>
              <a:cs typeface="Arial Unicode MS" pitchFamily="34" charset="-128"/>
            </a:endParaRPr>
          </a:p>
        </p:txBody>
      </p:sp>
      <p:sp>
        <p:nvSpPr>
          <p:cNvPr id="14" name="Rectangle 13">
            <a:hlinkClick r:id="" action="ppaction://noaction"/>
          </p:cNvPr>
          <p:cNvSpPr/>
          <p:nvPr/>
        </p:nvSpPr>
        <p:spPr bwMode="gray">
          <a:xfrm>
            <a:off x="6386223" y="2847923"/>
            <a:ext cx="2453376" cy="408252"/>
          </a:xfrm>
          <a:prstGeom prst="rect">
            <a:avLst/>
          </a:prstGeom>
          <a:noFill/>
          <a:ln w="6350" algn="ctr">
            <a:no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Mature and Proven</a:t>
            </a:r>
          </a:p>
        </p:txBody>
      </p:sp>
      <p:sp>
        <p:nvSpPr>
          <p:cNvPr id="4" name="TextBox 3"/>
          <p:cNvSpPr txBox="1"/>
          <p:nvPr/>
        </p:nvSpPr>
        <p:spPr>
          <a:xfrm>
            <a:off x="3220721" y="3473329"/>
            <a:ext cx="2967428" cy="1815882"/>
          </a:xfrm>
          <a:prstGeom prst="rect">
            <a:avLst/>
          </a:prstGeom>
          <a:noFill/>
        </p:spPr>
        <p:txBody>
          <a:bodyPr wrap="square" rtlCol="0">
            <a:spAutoFit/>
          </a:bodyPr>
          <a:lstStyle/>
          <a:p>
            <a:pPr marL="285750" indent="-285750" fontAlgn="base">
              <a:spcBef>
                <a:spcPct val="50000"/>
              </a:spcBef>
              <a:spcAft>
                <a:spcPct val="0"/>
              </a:spcAft>
              <a:buClr>
                <a:srgbClr val="F0AB00"/>
              </a:buClr>
              <a:buSzPct val="80000"/>
              <a:buFont typeface="Wingdings" pitchFamily="2" charset="2"/>
              <a:buChar char="§"/>
            </a:pPr>
            <a:r>
              <a:rPr lang="en-US" sz="1600" kern="0" dirty="0" smtClean="0">
                <a:ea typeface="Arial Unicode MS" pitchFamily="34" charset="-128"/>
                <a:cs typeface="Arial Unicode MS" pitchFamily="34" charset="-128"/>
              </a:rPr>
              <a:t>Compression reduces data volume by up to 70%</a:t>
            </a:r>
            <a:endParaRPr lang="en-US"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itchFamily="2" charset="2"/>
              <a:buChar char="§"/>
            </a:pPr>
            <a:r>
              <a:rPr lang="en-US" sz="1600" kern="0" dirty="0" smtClean="0">
                <a:ea typeface="Arial Unicode MS" pitchFamily="34" charset="-128"/>
                <a:cs typeface="Arial Unicode MS" pitchFamily="34" charset="-128"/>
              </a:rPr>
              <a:t>Less storage and maintenance required</a:t>
            </a:r>
            <a:endParaRPr lang="en-US" sz="1600" kern="0" dirty="0">
              <a:ea typeface="Arial Unicode MS" pitchFamily="34" charset="-128"/>
              <a:cs typeface="Arial Unicode MS" pitchFamily="34" charset="-128"/>
            </a:endParaRPr>
          </a:p>
          <a:p>
            <a:pPr marL="285750" indent="-285750" fontAlgn="base">
              <a:spcBef>
                <a:spcPct val="50000"/>
              </a:spcBef>
              <a:spcAft>
                <a:spcPct val="0"/>
              </a:spcAft>
              <a:buClr>
                <a:srgbClr val="F0AB00"/>
              </a:buClr>
              <a:buSzPct val="80000"/>
              <a:buFont typeface="Wingdings" pitchFamily="2" charset="2"/>
              <a:buChar char="§"/>
            </a:pPr>
            <a:r>
              <a:rPr lang="en-US" sz="1600" kern="0" dirty="0" smtClean="0">
                <a:ea typeface="Arial Unicode MS" pitchFamily="34" charset="-128"/>
                <a:cs typeface="Arial Unicode MS" pitchFamily="34" charset="-128"/>
              </a:rPr>
              <a:t>Easy to lean and use – requires minimal training</a:t>
            </a:r>
            <a:endParaRPr lang="en-US" sz="1600" kern="0" dirty="0">
              <a:ea typeface="Arial Unicode MS" pitchFamily="34" charset="-128"/>
              <a:cs typeface="Arial Unicode MS" pitchFamily="34" charset="-128"/>
            </a:endParaRPr>
          </a:p>
        </p:txBody>
      </p:sp>
      <p:sp>
        <p:nvSpPr>
          <p:cNvPr id="5" name="Rectangle 4">
            <a:hlinkClick r:id="" action="ppaction://noaction"/>
          </p:cNvPr>
          <p:cNvSpPr/>
          <p:nvPr/>
        </p:nvSpPr>
        <p:spPr bwMode="gray">
          <a:xfrm>
            <a:off x="3414737" y="2874175"/>
            <a:ext cx="2431565" cy="408252"/>
          </a:xfrm>
          <a:prstGeom prst="rect">
            <a:avLst/>
          </a:prstGeom>
          <a:noFill/>
          <a:ln w="6350" algn="ctr">
            <a:noFill/>
            <a:miter lim="800000"/>
            <a:headEnd/>
            <a:tailEnd/>
          </a:ln>
          <a:effectLst/>
        </p:spPr>
        <p:txBody>
          <a:bodyPr lIns="90000" tIns="72000" rIns="90000" bIns="72000" rtlCol="0" anchor="ctr"/>
          <a:lstStyle/>
          <a:p>
            <a:pPr algn="ctr" fontAlgn="base">
              <a:spcBef>
                <a:spcPct val="50000"/>
              </a:spcBef>
              <a:spcAft>
                <a:spcPct val="0"/>
              </a:spcAft>
              <a:buClr>
                <a:srgbClr val="F0AB00"/>
              </a:buClr>
              <a:buSzPct val="80000"/>
            </a:pPr>
            <a:r>
              <a:rPr lang="en-US" b="1" kern="0" dirty="0" smtClean="0">
                <a:ea typeface="Arial Unicode MS" pitchFamily="34" charset="-128"/>
                <a:cs typeface="Arial Unicode MS" pitchFamily="34" charset="-128"/>
              </a:rPr>
              <a:t>Lower TCO</a:t>
            </a:r>
          </a:p>
        </p:txBody>
      </p:sp>
      <p:pic>
        <p:nvPicPr>
          <p:cNvPr id="18" name="Picture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3628" y="1243024"/>
            <a:ext cx="1918566" cy="1545336"/>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69194" y="1618306"/>
            <a:ext cx="1731264" cy="972312"/>
          </a:xfrm>
          <a:prstGeom prst="rect">
            <a:avLst/>
          </a:prstGeom>
        </p:spPr>
      </p:pic>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t="14739" b="8821"/>
          <a:stretch/>
        </p:blipFill>
        <p:spPr>
          <a:xfrm>
            <a:off x="839462" y="1492866"/>
            <a:ext cx="1828800" cy="1223192"/>
          </a:xfrm>
          <a:prstGeom prst="rect">
            <a:avLst/>
          </a:prstGeom>
        </p:spPr>
      </p:pic>
      <p:sp>
        <p:nvSpPr>
          <p:cNvPr id="7" name="TextBox 6"/>
          <p:cNvSpPr txBox="1"/>
          <p:nvPr/>
        </p:nvSpPr>
        <p:spPr>
          <a:xfrm>
            <a:off x="307164" y="6209414"/>
            <a:ext cx="5950668" cy="246221"/>
          </a:xfrm>
          <a:prstGeom prst="rect">
            <a:avLst/>
          </a:prstGeom>
          <a:noFill/>
        </p:spPr>
        <p:txBody>
          <a:bodyPr wrap="none" rtlCol="0">
            <a:spAutoFit/>
          </a:bodyPr>
          <a:lstStyle/>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Source: Magic Quadrant for  Data Warehouse Data Management System, Gartner, January 31, 2013  </a:t>
            </a:r>
          </a:p>
        </p:txBody>
      </p:sp>
    </p:spTree>
    <p:extLst>
      <p:ext uri="{BB962C8B-B14F-4D97-AF65-F5344CB8AC3E}">
        <p14:creationId xmlns:p14="http://schemas.microsoft.com/office/powerpoint/2010/main" val="14704048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ctrTitle"/>
          </p:nvPr>
        </p:nvSpPr>
        <p:spPr/>
        <p:txBody>
          <a:bodyPr/>
          <a:lstStyle/>
          <a:p>
            <a:r>
              <a:rPr lang="en-US" sz="3600" dirty="0" smtClean="0"/>
              <a:t>Business Challenges and Trends</a:t>
            </a:r>
            <a:endParaRPr lang="en-US" sz="3600" dirty="0"/>
          </a:p>
        </p:txBody>
      </p:sp>
      <p:pic>
        <p:nvPicPr>
          <p:cNvPr id="1026" name="Picture 2" descr="C:\Users\Martha Olsen\Downloads\272462_l_srgb_s_gl (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29190" y="3897363"/>
            <a:ext cx="3880884" cy="274945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2"/>
          <p:cNvSpPr>
            <a:spLocks noGrp="1" noChangeArrowheads="1"/>
          </p:cNvSpPr>
          <p:nvPr>
            <p:ph type="title"/>
          </p:nvPr>
        </p:nvSpPr>
        <p:spPr/>
        <p:txBody>
          <a:bodyPr/>
          <a:lstStyle/>
          <a:p>
            <a:r>
              <a:rPr lang="en-US" dirty="0" smtClean="0"/>
              <a:t>What’s happening in the marketplace…</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348" y="2134904"/>
            <a:ext cx="1950803" cy="1648293"/>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35555" y="2156918"/>
            <a:ext cx="2366947" cy="1604264"/>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25012" y="2044238"/>
            <a:ext cx="1829624" cy="1829624"/>
          </a:xfrm>
          <a:prstGeom prst="rect">
            <a:avLst/>
          </a:prstGeom>
        </p:spPr>
      </p:pic>
      <p:sp>
        <p:nvSpPr>
          <p:cNvPr id="8" name="Chevron 7"/>
          <p:cNvSpPr/>
          <p:nvPr/>
        </p:nvSpPr>
        <p:spPr bwMode="gray">
          <a:xfrm>
            <a:off x="3144001" y="4013788"/>
            <a:ext cx="237624" cy="1241189"/>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9" name="Chevron 8"/>
          <p:cNvSpPr/>
          <p:nvPr/>
        </p:nvSpPr>
        <p:spPr bwMode="gray">
          <a:xfrm>
            <a:off x="5901378" y="4013788"/>
            <a:ext cx="237624" cy="1241189"/>
          </a:xfrm>
          <a:prstGeom prst="chevron">
            <a:avLst>
              <a:gd name="adj" fmla="val 69243"/>
            </a:avLst>
          </a:prstGeom>
          <a:solidFill>
            <a:schemeClr val="accent1"/>
          </a:solidFill>
          <a:ln w="6350" algn="ctr">
            <a:noFill/>
            <a:miter lim="800000"/>
            <a:headEnd/>
            <a:tailEnd/>
          </a:ln>
        </p:spPr>
        <p:txBody>
          <a:bodyPr lIns="90000" tIns="72000" rIns="90000" bIns="72000" rtlCol="0" anchor="ctr"/>
          <a:lstStyle/>
          <a:p>
            <a:pPr algn="ctr" fontAlgn="base">
              <a:spcBef>
                <a:spcPct val="50000"/>
              </a:spcBef>
              <a:spcAft>
                <a:spcPct val="0"/>
              </a:spcAft>
              <a:buClr>
                <a:srgbClr val="F0AB00"/>
              </a:buClr>
              <a:buSzPct val="80000"/>
            </a:pPr>
            <a:endParaRPr lang="en-US" kern="0" dirty="0" smtClean="0">
              <a:solidFill>
                <a:srgbClr val="000000"/>
              </a:solidFill>
              <a:ea typeface="Arial Unicode MS" pitchFamily="34" charset="-128"/>
              <a:cs typeface="Arial Unicode MS" pitchFamily="34" charset="-128"/>
            </a:endParaRPr>
          </a:p>
        </p:txBody>
      </p:sp>
      <p:sp>
        <p:nvSpPr>
          <p:cNvPr id="2" name="TextBox 1"/>
          <p:cNvSpPr txBox="1"/>
          <p:nvPr/>
        </p:nvSpPr>
        <p:spPr>
          <a:xfrm>
            <a:off x="660348" y="4280439"/>
            <a:ext cx="2169041" cy="707886"/>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Exploding Data Volumes</a:t>
            </a:r>
          </a:p>
        </p:txBody>
      </p:sp>
      <p:sp>
        <p:nvSpPr>
          <p:cNvPr id="10" name="TextBox 9"/>
          <p:cNvSpPr txBox="1"/>
          <p:nvPr/>
        </p:nvSpPr>
        <p:spPr>
          <a:xfrm>
            <a:off x="3567391" y="4280439"/>
            <a:ext cx="2169041" cy="707886"/>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The Need for Speed</a:t>
            </a:r>
          </a:p>
        </p:txBody>
      </p:sp>
      <p:sp>
        <p:nvSpPr>
          <p:cNvPr id="11" name="TextBox 10"/>
          <p:cNvSpPr txBox="1"/>
          <p:nvPr/>
        </p:nvSpPr>
        <p:spPr>
          <a:xfrm>
            <a:off x="6335555" y="4280439"/>
            <a:ext cx="2169041" cy="707886"/>
          </a:xfrm>
          <a:prstGeom prst="rect">
            <a:avLst/>
          </a:prstGeom>
          <a:noFill/>
        </p:spPr>
        <p:txBody>
          <a:bodyPr wrap="square" rtlCol="0">
            <a:spAutoFit/>
          </a:bodyPr>
          <a:lstStyle/>
          <a:p>
            <a:pPr algn="ctr" fontAlgn="base">
              <a:spcBef>
                <a:spcPct val="50000"/>
              </a:spcBef>
              <a:spcAft>
                <a:spcPct val="0"/>
              </a:spcAft>
              <a:buClr>
                <a:srgbClr val="F0AB00"/>
              </a:buClr>
              <a:buSzPct val="80000"/>
            </a:pPr>
            <a:r>
              <a:rPr lang="en-US" sz="2000" b="1" kern="0" dirty="0" smtClean="0">
                <a:solidFill>
                  <a:schemeClr val="accent1"/>
                </a:solidFill>
                <a:ea typeface="Arial Unicode MS" pitchFamily="34" charset="-128"/>
                <a:cs typeface="Arial Unicode MS" pitchFamily="34" charset="-128"/>
              </a:rPr>
              <a:t>Rising IT Costs and Complexity</a:t>
            </a:r>
          </a:p>
        </p:txBody>
      </p:sp>
    </p:spTree>
    <p:extLst>
      <p:ext uri="{BB962C8B-B14F-4D97-AF65-F5344CB8AC3E}">
        <p14:creationId xmlns:p14="http://schemas.microsoft.com/office/powerpoint/2010/main" val="2436907442"/>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descr="273921_h_srgb_s_gl.jpg"/>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saturation sat="0"/>
                    </a14:imgEffect>
                    <a14:imgEffect>
                      <a14:brightnessContrast bright="85000" contrast="55000"/>
                    </a14:imgEffect>
                  </a14:imgLayer>
                </a14:imgProps>
              </a:ext>
              <a:ext uri="{28A0092B-C50C-407E-A947-70E740481C1C}">
                <a14:useLocalDpi xmlns:a14="http://schemas.microsoft.com/office/drawing/2010/main" val="0"/>
              </a:ext>
            </a:extLst>
          </a:blip>
          <a:stretch>
            <a:fillRect/>
          </a:stretch>
        </p:blipFill>
        <p:spPr>
          <a:xfrm>
            <a:off x="3207623" y="2474009"/>
            <a:ext cx="2468880" cy="2190472"/>
          </a:xfrm>
          <a:prstGeom prst="rect">
            <a:avLst/>
          </a:prstGeom>
        </p:spPr>
      </p:pic>
      <p:grpSp>
        <p:nvGrpSpPr>
          <p:cNvPr id="6" name="Group 5"/>
          <p:cNvGrpSpPr/>
          <p:nvPr/>
        </p:nvGrpSpPr>
        <p:grpSpPr>
          <a:xfrm>
            <a:off x="5879404" y="3841794"/>
            <a:ext cx="1367808" cy="1016800"/>
            <a:chOff x="524304" y="4331856"/>
            <a:chExt cx="1562963" cy="1106919"/>
          </a:xfrm>
        </p:grpSpPr>
        <p:pic>
          <p:nvPicPr>
            <p:cNvPr id="5" name="Picture 4"/>
            <p:cNvPicPr>
              <a:picLocks noChangeAspect="1"/>
            </p:cNvPicPr>
            <p:nvPr/>
          </p:nvPicPr>
          <p:blipFill>
            <a:blip r:embed="rId5" cstate="email">
              <a:biLevel thresh="75000"/>
              <a:extLst>
                <a:ext uri="{28A0092B-C50C-407E-A947-70E740481C1C}">
                  <a14:useLocalDpi xmlns:a14="http://schemas.microsoft.com/office/drawing/2010/main" val="0"/>
                </a:ext>
              </a:extLst>
            </a:blip>
            <a:stretch>
              <a:fillRect/>
            </a:stretch>
          </p:blipFill>
          <p:spPr>
            <a:xfrm>
              <a:off x="524304" y="4331856"/>
              <a:ext cx="390310" cy="547200"/>
            </a:xfrm>
            <a:prstGeom prst="rect">
              <a:avLst/>
            </a:prstGeom>
          </p:spPr>
        </p:pic>
        <p:pic>
          <p:nvPicPr>
            <p:cNvPr id="37" name="Picture 36"/>
            <p:cNvPicPr>
              <a:picLocks noChangeAspect="1"/>
            </p:cNvPicPr>
            <p:nvPr/>
          </p:nvPicPr>
          <p:blipFill>
            <a:blip r:embed="rId5" cstate="email">
              <a:biLevel thresh="75000"/>
              <a:extLst>
                <a:ext uri="{28A0092B-C50C-407E-A947-70E740481C1C}">
                  <a14:useLocalDpi xmlns:a14="http://schemas.microsoft.com/office/drawing/2010/main" val="0"/>
                </a:ext>
              </a:extLst>
            </a:blip>
            <a:stretch>
              <a:fillRect/>
            </a:stretch>
          </p:blipFill>
          <p:spPr>
            <a:xfrm>
              <a:off x="916047" y="4331856"/>
              <a:ext cx="390310" cy="547200"/>
            </a:xfrm>
            <a:prstGeom prst="rect">
              <a:avLst/>
            </a:prstGeom>
          </p:spPr>
        </p:pic>
        <p:pic>
          <p:nvPicPr>
            <p:cNvPr id="38" name="Picture 37"/>
            <p:cNvPicPr>
              <a:picLocks noChangeAspect="1"/>
            </p:cNvPicPr>
            <p:nvPr/>
          </p:nvPicPr>
          <p:blipFill>
            <a:blip r:embed="rId5" cstate="email">
              <a:biLevel thresh="75000"/>
              <a:extLst>
                <a:ext uri="{28A0092B-C50C-407E-A947-70E740481C1C}">
                  <a14:useLocalDpi xmlns:a14="http://schemas.microsoft.com/office/drawing/2010/main" val="0"/>
                </a:ext>
              </a:extLst>
            </a:blip>
            <a:stretch>
              <a:fillRect/>
            </a:stretch>
          </p:blipFill>
          <p:spPr>
            <a:xfrm>
              <a:off x="1306429" y="4331856"/>
              <a:ext cx="390310" cy="547200"/>
            </a:xfrm>
            <a:prstGeom prst="rect">
              <a:avLst/>
            </a:prstGeom>
          </p:spPr>
        </p:pic>
        <p:pic>
          <p:nvPicPr>
            <p:cNvPr id="39" name="Picture 38"/>
            <p:cNvPicPr>
              <a:picLocks noChangeAspect="1"/>
            </p:cNvPicPr>
            <p:nvPr/>
          </p:nvPicPr>
          <p:blipFill>
            <a:blip r:embed="rId5" cstate="email">
              <a:biLevel thresh="75000"/>
              <a:extLst>
                <a:ext uri="{28A0092B-C50C-407E-A947-70E740481C1C}">
                  <a14:useLocalDpi xmlns:a14="http://schemas.microsoft.com/office/drawing/2010/main" val="0"/>
                </a:ext>
              </a:extLst>
            </a:blip>
            <a:stretch>
              <a:fillRect/>
            </a:stretch>
          </p:blipFill>
          <p:spPr>
            <a:xfrm>
              <a:off x="524304" y="4891575"/>
              <a:ext cx="390310" cy="547200"/>
            </a:xfrm>
            <a:prstGeom prst="rect">
              <a:avLst/>
            </a:prstGeom>
          </p:spPr>
        </p:pic>
        <p:pic>
          <p:nvPicPr>
            <p:cNvPr id="40" name="Picture 39"/>
            <p:cNvPicPr>
              <a:picLocks noChangeAspect="1"/>
            </p:cNvPicPr>
            <p:nvPr/>
          </p:nvPicPr>
          <p:blipFill>
            <a:blip r:embed="rId5" cstate="email">
              <a:biLevel thresh="75000"/>
              <a:extLst>
                <a:ext uri="{28A0092B-C50C-407E-A947-70E740481C1C}">
                  <a14:useLocalDpi xmlns:a14="http://schemas.microsoft.com/office/drawing/2010/main" val="0"/>
                </a:ext>
              </a:extLst>
            </a:blip>
            <a:stretch>
              <a:fillRect/>
            </a:stretch>
          </p:blipFill>
          <p:spPr>
            <a:xfrm>
              <a:off x="916047" y="4891575"/>
              <a:ext cx="390310" cy="547200"/>
            </a:xfrm>
            <a:prstGeom prst="rect">
              <a:avLst/>
            </a:prstGeom>
          </p:spPr>
        </p:pic>
        <p:pic>
          <p:nvPicPr>
            <p:cNvPr id="41" name="Picture 40"/>
            <p:cNvPicPr>
              <a:picLocks noChangeAspect="1"/>
            </p:cNvPicPr>
            <p:nvPr/>
          </p:nvPicPr>
          <p:blipFill>
            <a:blip r:embed="rId5" cstate="email">
              <a:biLevel thresh="75000"/>
              <a:extLst>
                <a:ext uri="{28A0092B-C50C-407E-A947-70E740481C1C}">
                  <a14:useLocalDpi xmlns:a14="http://schemas.microsoft.com/office/drawing/2010/main" val="0"/>
                </a:ext>
              </a:extLst>
            </a:blip>
            <a:stretch>
              <a:fillRect/>
            </a:stretch>
          </p:blipFill>
          <p:spPr>
            <a:xfrm>
              <a:off x="1306429" y="4891575"/>
              <a:ext cx="390310" cy="547200"/>
            </a:xfrm>
            <a:prstGeom prst="rect">
              <a:avLst/>
            </a:prstGeom>
          </p:spPr>
        </p:pic>
        <p:pic>
          <p:nvPicPr>
            <p:cNvPr id="42" name="Picture 41"/>
            <p:cNvPicPr>
              <a:picLocks noChangeAspect="1"/>
            </p:cNvPicPr>
            <p:nvPr/>
          </p:nvPicPr>
          <p:blipFill>
            <a:blip r:embed="rId5" cstate="email">
              <a:biLevel thresh="75000"/>
              <a:extLst>
                <a:ext uri="{28A0092B-C50C-407E-A947-70E740481C1C}">
                  <a14:useLocalDpi xmlns:a14="http://schemas.microsoft.com/office/drawing/2010/main" val="0"/>
                </a:ext>
              </a:extLst>
            </a:blip>
            <a:stretch>
              <a:fillRect/>
            </a:stretch>
          </p:blipFill>
          <p:spPr>
            <a:xfrm>
              <a:off x="1696957" y="4891575"/>
              <a:ext cx="390310" cy="547200"/>
            </a:xfrm>
            <a:prstGeom prst="rect">
              <a:avLst/>
            </a:prstGeom>
          </p:spPr>
        </p:pic>
      </p:grpSp>
      <p:sp>
        <p:nvSpPr>
          <p:cNvPr id="81923" name="Title 4"/>
          <p:cNvSpPr>
            <a:spLocks noGrp="1"/>
          </p:cNvSpPr>
          <p:nvPr>
            <p:ph type="title"/>
          </p:nvPr>
        </p:nvSpPr>
        <p:spPr/>
        <p:txBody>
          <a:bodyPr/>
          <a:lstStyle/>
          <a:p>
            <a:r>
              <a:rPr lang="en-US" dirty="0" smtClean="0"/>
              <a:t>Today’s challenges</a:t>
            </a:r>
          </a:p>
        </p:txBody>
      </p:sp>
      <p:sp>
        <p:nvSpPr>
          <p:cNvPr id="4" name="TextBox 3"/>
          <p:cNvSpPr txBox="1">
            <a:spLocks noChangeArrowheads="1"/>
          </p:cNvSpPr>
          <p:nvPr/>
        </p:nvSpPr>
        <p:spPr bwMode="auto">
          <a:xfrm>
            <a:off x="1344957" y="2534360"/>
            <a:ext cx="1575664" cy="430887"/>
          </a:xfrm>
          <a:prstGeom prst="rect">
            <a:avLst/>
          </a:prstGeom>
          <a:noFill/>
          <a:ln w="9525">
            <a:noFill/>
            <a:miter lim="800000"/>
            <a:headEnd/>
            <a:tailEnd/>
          </a:ln>
        </p:spPr>
        <p:txBody>
          <a:bodyPr wrap="square" lIns="0" tIns="0" rIns="0" bIns="0">
            <a:spAutoFit/>
          </a:bodyPr>
          <a:lstStyle/>
          <a:p>
            <a:pPr algn="ctr" fontAlgn="base">
              <a:spcAft>
                <a:spcPct val="0"/>
              </a:spcAft>
              <a:buClr>
                <a:srgbClr val="F0AB00"/>
              </a:buClr>
              <a:buSzPct val="80000"/>
              <a:tabLst>
                <a:tab pos="3405188" algn="r"/>
              </a:tabLst>
            </a:pPr>
            <a:r>
              <a:rPr lang="en-US" sz="1400" dirty="0"/>
              <a:t>Lost </a:t>
            </a:r>
            <a:r>
              <a:rPr lang="en-US" sz="1400" dirty="0" smtClean="0"/>
              <a:t>Revenues; Lack </a:t>
            </a:r>
            <a:r>
              <a:rPr lang="en-US" sz="1400" dirty="0"/>
              <a:t>of </a:t>
            </a:r>
            <a:r>
              <a:rPr lang="en-US" sz="1400" dirty="0" smtClean="0"/>
              <a:t>Insight </a:t>
            </a:r>
            <a:endParaRPr lang="en-US" sz="1400" dirty="0"/>
          </a:p>
        </p:txBody>
      </p:sp>
      <p:sp>
        <p:nvSpPr>
          <p:cNvPr id="7" name="TextBox 6"/>
          <p:cNvSpPr txBox="1">
            <a:spLocks noChangeArrowheads="1"/>
          </p:cNvSpPr>
          <p:nvPr/>
        </p:nvSpPr>
        <p:spPr bwMode="auto">
          <a:xfrm>
            <a:off x="5406165" y="2534360"/>
            <a:ext cx="1966813" cy="430887"/>
          </a:xfrm>
          <a:prstGeom prst="rect">
            <a:avLst/>
          </a:prstGeom>
          <a:noFill/>
          <a:ln w="9525">
            <a:noFill/>
            <a:miter lim="800000"/>
            <a:headEnd/>
            <a:tailEnd/>
          </a:ln>
        </p:spPr>
        <p:txBody>
          <a:bodyPr wrap="square" lIns="0" tIns="0" rIns="0" bIns="0">
            <a:spAutoFit/>
          </a:bodyPr>
          <a:lstStyle/>
          <a:p>
            <a:pPr algn="ctr" fontAlgn="base">
              <a:spcAft>
                <a:spcPct val="0"/>
              </a:spcAft>
              <a:buClr>
                <a:srgbClr val="F0AB00"/>
              </a:buClr>
              <a:buSzPct val="80000"/>
              <a:tabLst>
                <a:tab pos="3405188" algn="r"/>
              </a:tabLst>
            </a:pPr>
            <a:r>
              <a:rPr lang="en-US" sz="1400" dirty="0" smtClean="0">
                <a:latin typeface="+mn-lt"/>
              </a:rPr>
              <a:t>High Costs &amp; Complexities</a:t>
            </a:r>
          </a:p>
        </p:txBody>
      </p:sp>
      <p:sp>
        <p:nvSpPr>
          <p:cNvPr id="25" name="TextBox 24"/>
          <p:cNvSpPr txBox="1">
            <a:spLocks noChangeArrowheads="1"/>
          </p:cNvSpPr>
          <p:nvPr/>
        </p:nvSpPr>
        <p:spPr bwMode="auto">
          <a:xfrm>
            <a:off x="5627168" y="4951548"/>
            <a:ext cx="1873406" cy="430887"/>
          </a:xfrm>
          <a:prstGeom prst="rect">
            <a:avLst/>
          </a:prstGeom>
          <a:noFill/>
          <a:ln w="9525">
            <a:noFill/>
            <a:miter lim="800000"/>
            <a:headEnd/>
            <a:tailEnd/>
          </a:ln>
        </p:spPr>
        <p:txBody>
          <a:bodyPr wrap="square" lIns="0" tIns="0" rIns="0" bIns="0">
            <a:spAutoFit/>
          </a:bodyPr>
          <a:lstStyle/>
          <a:p>
            <a:pPr algn="ctr" fontAlgn="base">
              <a:spcAft>
                <a:spcPct val="0"/>
              </a:spcAft>
              <a:buClr>
                <a:srgbClr val="F0AB00"/>
              </a:buClr>
              <a:buSzPct val="80000"/>
              <a:tabLst>
                <a:tab pos="3405188" algn="r"/>
              </a:tabLst>
            </a:pPr>
            <a:r>
              <a:rPr lang="en-US" sz="1400" dirty="0" smtClean="0">
                <a:latin typeface="+mn-lt"/>
              </a:rPr>
              <a:t>Data Management Challenges</a:t>
            </a:r>
          </a:p>
        </p:txBody>
      </p:sp>
      <p:pic>
        <p:nvPicPr>
          <p:cNvPr id="43" name="Picture 42"/>
          <p:cNvPicPr>
            <a:picLocks noChangeAspect="1"/>
          </p:cNvPicPr>
          <p:nvPr/>
        </p:nvPicPr>
        <p:blipFill>
          <a:blip r:embed="rId6" cstate="print">
            <a:grayscl/>
            <a:extLst>
              <a:ext uri="{28A0092B-C50C-407E-A947-70E740481C1C}">
                <a14:useLocalDpi xmlns:a14="http://schemas.microsoft.com/office/drawing/2010/main" val="0"/>
              </a:ext>
            </a:extLst>
          </a:blip>
          <a:stretch>
            <a:fillRect/>
          </a:stretch>
        </p:blipFill>
        <p:spPr>
          <a:xfrm>
            <a:off x="5675036" y="1565681"/>
            <a:ext cx="1429072" cy="968593"/>
          </a:xfrm>
          <a:prstGeom prst="rect">
            <a:avLst/>
          </a:prstGeom>
        </p:spPr>
      </p:pic>
      <p:pic>
        <p:nvPicPr>
          <p:cNvPr id="17" name="Picture 1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48563" y="1565681"/>
            <a:ext cx="1455872" cy="908328"/>
          </a:xfrm>
          <a:prstGeom prst="rect">
            <a:avLst/>
          </a:prstGeom>
        </p:spPr>
      </p:pic>
      <p:pic>
        <p:nvPicPr>
          <p:cNvPr id="18" name="Picture 17"/>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54416" y="3692091"/>
            <a:ext cx="1277910" cy="1277910"/>
          </a:xfrm>
          <a:prstGeom prst="rect">
            <a:avLst/>
          </a:prstGeom>
        </p:spPr>
      </p:pic>
      <p:pic>
        <p:nvPicPr>
          <p:cNvPr id="19" name="Picture 18"/>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001525" y="5135681"/>
            <a:ext cx="1031464" cy="1029177"/>
          </a:xfrm>
          <a:prstGeom prst="rect">
            <a:avLst/>
          </a:prstGeom>
        </p:spPr>
      </p:pic>
      <p:sp>
        <p:nvSpPr>
          <p:cNvPr id="44" name="TextBox 43"/>
          <p:cNvSpPr txBox="1">
            <a:spLocks noChangeArrowheads="1"/>
          </p:cNvSpPr>
          <p:nvPr/>
        </p:nvSpPr>
        <p:spPr bwMode="auto">
          <a:xfrm>
            <a:off x="3532759" y="6169027"/>
            <a:ext cx="1873406" cy="215444"/>
          </a:xfrm>
          <a:prstGeom prst="rect">
            <a:avLst/>
          </a:prstGeom>
          <a:noFill/>
          <a:ln w="9525">
            <a:noFill/>
            <a:miter lim="800000"/>
            <a:headEnd/>
            <a:tailEnd/>
          </a:ln>
        </p:spPr>
        <p:txBody>
          <a:bodyPr wrap="square" lIns="0" tIns="0" rIns="0" bIns="0">
            <a:spAutoFit/>
          </a:bodyPr>
          <a:lstStyle/>
          <a:p>
            <a:pPr algn="ctr" fontAlgn="base">
              <a:spcAft>
                <a:spcPct val="0"/>
              </a:spcAft>
              <a:buClr>
                <a:srgbClr val="F0AB00"/>
              </a:buClr>
              <a:buSzPct val="80000"/>
              <a:tabLst>
                <a:tab pos="3405188" algn="r"/>
              </a:tabLst>
            </a:pPr>
            <a:r>
              <a:rPr lang="en-US" sz="1400" dirty="0" smtClean="0">
                <a:latin typeface="+mn-lt"/>
              </a:rPr>
              <a:t>      Security</a:t>
            </a:r>
          </a:p>
        </p:txBody>
      </p:sp>
      <p:sp>
        <p:nvSpPr>
          <p:cNvPr id="45" name="TextBox 44"/>
          <p:cNvSpPr txBox="1">
            <a:spLocks noChangeArrowheads="1"/>
          </p:cNvSpPr>
          <p:nvPr/>
        </p:nvSpPr>
        <p:spPr bwMode="auto">
          <a:xfrm>
            <a:off x="1156668" y="5059269"/>
            <a:ext cx="1873406" cy="215444"/>
          </a:xfrm>
          <a:prstGeom prst="rect">
            <a:avLst/>
          </a:prstGeom>
          <a:noFill/>
          <a:ln w="9525">
            <a:noFill/>
            <a:miter lim="800000"/>
            <a:headEnd/>
            <a:tailEnd/>
          </a:ln>
        </p:spPr>
        <p:txBody>
          <a:bodyPr wrap="square" lIns="0" tIns="0" rIns="0" bIns="0">
            <a:spAutoFit/>
          </a:bodyPr>
          <a:lstStyle/>
          <a:p>
            <a:pPr algn="ctr" fontAlgn="base">
              <a:spcAft>
                <a:spcPct val="0"/>
              </a:spcAft>
              <a:buClr>
                <a:srgbClr val="F0AB00"/>
              </a:buClr>
              <a:buSzPct val="80000"/>
              <a:tabLst>
                <a:tab pos="3405188" algn="r"/>
              </a:tabLst>
            </a:pPr>
            <a:r>
              <a:rPr lang="en-US" sz="1400" dirty="0" smtClean="0">
                <a:latin typeface="+mn-lt"/>
              </a:rPr>
              <a:t>Slow Performance</a:t>
            </a:r>
          </a:p>
        </p:txBody>
      </p:sp>
    </p:spTree>
    <p:extLst>
      <p:ext uri="{BB962C8B-B14F-4D97-AF65-F5344CB8AC3E}">
        <p14:creationId xmlns:p14="http://schemas.microsoft.com/office/powerpoint/2010/main" val="5259548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 Same Side Corner Rectangle 2"/>
          <p:cNvSpPr/>
          <p:nvPr/>
        </p:nvSpPr>
        <p:spPr bwMode="gray">
          <a:xfrm>
            <a:off x="1221416" y="1783333"/>
            <a:ext cx="7715755" cy="4246537"/>
          </a:xfrm>
          <a:prstGeom prst="round2SameRect">
            <a:avLst>
              <a:gd name="adj1" fmla="val 0"/>
              <a:gd name="adj2" fmla="val 0"/>
            </a:avLst>
          </a:prstGeom>
          <a:noFill/>
          <a:ln>
            <a:noFill/>
          </a:ln>
          <a:effectLst/>
        </p:spPr>
        <p:style>
          <a:lnRef idx="1">
            <a:schemeClr val="accent1"/>
          </a:lnRef>
          <a:fillRef idx="2">
            <a:schemeClr val="accent1"/>
          </a:fillRef>
          <a:effectRef idx="1">
            <a:schemeClr val="accent1"/>
          </a:effectRef>
          <a:fontRef idx="minor">
            <a:schemeClr val="dk1"/>
          </a:fontRef>
        </p:style>
        <p:txBody>
          <a:bodyPr tIns="91440" rtlCol="0" anchor="ctr"/>
          <a:lstStyle/>
          <a:p>
            <a:pPr marL="796925" indent="-173038">
              <a:buClr>
                <a:schemeClr val="accent1"/>
              </a:buClr>
              <a:buFont typeface="Arial"/>
              <a:buChar char="•"/>
            </a:pPr>
            <a:r>
              <a:rPr lang="en-US" b="1" dirty="0" smtClean="0">
                <a:solidFill>
                  <a:schemeClr val="tx1"/>
                </a:solidFill>
              </a:rPr>
              <a:t>Marketing analytics</a:t>
            </a:r>
          </a:p>
          <a:p>
            <a:pPr marL="796925" lvl="1">
              <a:buNone/>
            </a:pPr>
            <a:r>
              <a:rPr lang="en-US" b="1" dirty="0" smtClean="0">
                <a:solidFill>
                  <a:schemeClr val="accent1"/>
                </a:solidFill>
              </a:rPr>
              <a:t>Digital channels</a:t>
            </a:r>
          </a:p>
          <a:p>
            <a:pPr marL="796925" lvl="1">
              <a:buNone/>
            </a:pPr>
            <a:r>
              <a:rPr lang="en-US" sz="1400" dirty="0" smtClean="0"/>
              <a:t>Track visits, discover best channel mix: e-mail, social media, and search</a:t>
            </a:r>
          </a:p>
          <a:p>
            <a:pPr marL="796925" lvl="1">
              <a:buNone/>
            </a:pPr>
            <a:endParaRPr lang="en-US" sz="1400" b="1" dirty="0" smtClean="0">
              <a:solidFill>
                <a:schemeClr val="tx1"/>
              </a:solidFill>
            </a:endParaRPr>
          </a:p>
          <a:p>
            <a:pPr marL="796925" indent="-173038">
              <a:spcBef>
                <a:spcPts val="600"/>
              </a:spcBef>
              <a:buClr>
                <a:schemeClr val="accent1"/>
              </a:buClr>
              <a:buFont typeface="Arial"/>
              <a:buChar char="•"/>
            </a:pPr>
            <a:r>
              <a:rPr lang="en-US" b="1" dirty="0" smtClean="0">
                <a:solidFill>
                  <a:schemeClr val="tx1"/>
                </a:solidFill>
              </a:rPr>
              <a:t>Sales analytics</a:t>
            </a:r>
          </a:p>
          <a:p>
            <a:pPr marL="796925" lvl="1">
              <a:buNone/>
            </a:pPr>
            <a:r>
              <a:rPr lang="en-US" b="1" dirty="0" smtClean="0">
                <a:solidFill>
                  <a:schemeClr val="accent1"/>
                </a:solidFill>
              </a:rPr>
              <a:t>Deep correlations</a:t>
            </a:r>
          </a:p>
          <a:p>
            <a:pPr marL="796925" lvl="1">
              <a:buNone/>
            </a:pPr>
            <a:r>
              <a:rPr lang="en-US" sz="1400" dirty="0" smtClean="0"/>
              <a:t>Predict risks based on deal DNA (e-mails and meetings) and pattern match</a:t>
            </a:r>
          </a:p>
          <a:p>
            <a:pPr marL="796925" lvl="1">
              <a:buNone/>
            </a:pPr>
            <a:endParaRPr lang="en-US" sz="1400" b="1" dirty="0" smtClean="0">
              <a:solidFill>
                <a:schemeClr val="tx1"/>
              </a:solidFill>
            </a:endParaRPr>
          </a:p>
          <a:p>
            <a:pPr marL="796925" indent="-173038">
              <a:spcBef>
                <a:spcPts val="600"/>
              </a:spcBef>
              <a:buClr>
                <a:schemeClr val="accent1"/>
              </a:buClr>
              <a:buFont typeface="Arial"/>
              <a:buChar char="•"/>
            </a:pPr>
            <a:r>
              <a:rPr lang="en-US" b="1" dirty="0" smtClean="0">
                <a:solidFill>
                  <a:schemeClr val="tx1"/>
                </a:solidFill>
              </a:rPr>
              <a:t>Operational analytics</a:t>
            </a:r>
          </a:p>
          <a:p>
            <a:pPr marL="796925" lvl="1">
              <a:buNone/>
            </a:pPr>
            <a:r>
              <a:rPr lang="en-US" b="1" dirty="0" smtClean="0">
                <a:solidFill>
                  <a:schemeClr val="accent1"/>
                </a:solidFill>
              </a:rPr>
              <a:t>Atomic machine data</a:t>
            </a:r>
          </a:p>
          <a:p>
            <a:pPr marL="796925" lvl="1">
              <a:buNone/>
            </a:pPr>
            <a:r>
              <a:rPr lang="en-US" sz="1400" dirty="0" smtClean="0"/>
              <a:t>Analyze RFID, blogs, Short Message Service (SMS), and sensors — for continuous operational inefficiency</a:t>
            </a:r>
          </a:p>
          <a:p>
            <a:pPr marL="796925" lvl="1">
              <a:buNone/>
            </a:pPr>
            <a:endParaRPr lang="en-US" sz="1400" b="1" dirty="0" smtClean="0">
              <a:solidFill>
                <a:schemeClr val="tx1"/>
              </a:solidFill>
            </a:endParaRPr>
          </a:p>
          <a:p>
            <a:pPr marL="796925" indent="-173038">
              <a:spcBef>
                <a:spcPts val="600"/>
              </a:spcBef>
              <a:buClr>
                <a:schemeClr val="accent1"/>
              </a:buClr>
              <a:buFont typeface="Arial"/>
              <a:buChar char="•"/>
            </a:pPr>
            <a:r>
              <a:rPr lang="en-US" b="1" dirty="0" smtClean="0">
                <a:solidFill>
                  <a:schemeClr val="tx1"/>
                </a:solidFill>
              </a:rPr>
              <a:t>Financial analytics</a:t>
            </a:r>
          </a:p>
          <a:p>
            <a:pPr marL="796925" lvl="1">
              <a:buNone/>
            </a:pPr>
            <a:r>
              <a:rPr lang="en-US" b="1" dirty="0" smtClean="0">
                <a:solidFill>
                  <a:schemeClr val="accent1"/>
                </a:solidFill>
              </a:rPr>
              <a:t>Detailed simulations</a:t>
            </a:r>
          </a:p>
          <a:p>
            <a:pPr marL="796925" lvl="1">
              <a:buNone/>
            </a:pPr>
            <a:r>
              <a:rPr lang="en-US" sz="1400" dirty="0" smtClean="0"/>
              <a:t>Liquidity and portfolio simulations — for stress tests and error margins</a:t>
            </a:r>
            <a:endParaRPr lang="en-US" sz="1400" b="1" dirty="0" smtClean="0">
              <a:solidFill>
                <a:schemeClr val="tx1"/>
              </a:solidFill>
            </a:endParaRPr>
          </a:p>
        </p:txBody>
      </p:sp>
      <p:grpSp>
        <p:nvGrpSpPr>
          <p:cNvPr id="8" name="Group 7"/>
          <p:cNvGrpSpPr/>
          <p:nvPr/>
        </p:nvGrpSpPr>
        <p:grpSpPr>
          <a:xfrm>
            <a:off x="933740" y="1901880"/>
            <a:ext cx="775148" cy="3828334"/>
            <a:chOff x="1663751" y="1862990"/>
            <a:chExt cx="775148" cy="3828334"/>
          </a:xfrm>
        </p:grpSpPr>
        <p:pic>
          <p:nvPicPr>
            <p:cNvPr id="4" name="Picture 5" descr="M:\Templates_Guidelines\eOn\_Presentations\Design_Pool\Pictograms_and_Illustrations\NEW_Branding_Pictograms\Large_Pictograms\PNG_Files_ohne_Rand_ohne Hintergrund\272720_v_cmyk_s_g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gray">
            <a:xfrm>
              <a:off x="1708888" y="1862990"/>
              <a:ext cx="696302" cy="65595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M:\Templates_Guidelines\eOn\_Presentations\Design_Pool\Pictograms_and_Illustrations\NEW_Branding_Pictograms\Large_Pictograms\PNG_Files_ohne_Rand_ohne Hintergrund\272773_v_srgb_s_gl.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gray">
            <a:xfrm>
              <a:off x="1708888" y="2893175"/>
              <a:ext cx="684873" cy="5732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dwdf032\Cmedia\Templates_Guidelines\eOn\_Presentations\Design_Pool\Pictograms_and_Illustrations\NEW_eOn_Pictograms\_PICTOGRAMS_approved\len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gray">
            <a:xfrm>
              <a:off x="1663751" y="4088376"/>
              <a:ext cx="775148" cy="49665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M:\Templates_Guidelines\eOn\_Presentations\Design_Pool\Pictograms_and_Illustrations\NEW_Branding_Pictograms\Large_Pictograms\PNG_Files_ohne_Rand_ohne Hintergrund\272571_v_cmyk_s_gl.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gray">
            <a:xfrm>
              <a:off x="1788142" y="5246977"/>
              <a:ext cx="526367" cy="444347"/>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a:spLocks noGrp="1"/>
          </p:cNvSpPr>
          <p:nvPr>
            <p:ph type="title"/>
          </p:nvPr>
        </p:nvSpPr>
        <p:spPr/>
        <p:txBody>
          <a:bodyPr/>
          <a:lstStyle/>
          <a:p>
            <a:r>
              <a:rPr lang="en-US" dirty="0" smtClean="0"/>
              <a:t>Competitive advantage is now data-driven</a:t>
            </a:r>
            <a:endParaRPr lang="en-US" dirty="0"/>
          </a:p>
        </p:txBody>
      </p:sp>
    </p:spTree>
    <p:extLst>
      <p:ext uri="{BB962C8B-B14F-4D97-AF65-F5344CB8AC3E}">
        <p14:creationId xmlns:p14="http://schemas.microsoft.com/office/powerpoint/2010/main" val="359357892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The data explosion continues</a:t>
            </a:r>
            <a:endParaRPr lang="en-US" dirty="0"/>
          </a:p>
        </p:txBody>
      </p:sp>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5997"/>
          <a:stretch/>
        </p:blipFill>
        <p:spPr bwMode="auto">
          <a:xfrm>
            <a:off x="318977" y="2449533"/>
            <a:ext cx="4689751" cy="307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18977" y="1424950"/>
            <a:ext cx="6377156" cy="400110"/>
          </a:xfrm>
          <a:prstGeom prst="rect">
            <a:avLst/>
          </a:prstGeom>
          <a:noFill/>
        </p:spPr>
        <p:txBody>
          <a:bodyPr wrap="square" rtlCol="0">
            <a:spAutoFit/>
          </a:bodyPr>
          <a:lstStyle/>
          <a:p>
            <a:pPr fontAlgn="base">
              <a:spcBef>
                <a:spcPct val="50000"/>
              </a:spcBef>
              <a:spcAft>
                <a:spcPct val="0"/>
              </a:spcAft>
              <a:buClr>
                <a:srgbClr val="F0AB00"/>
              </a:buClr>
              <a:buSzPct val="80000"/>
            </a:pPr>
            <a:r>
              <a:rPr lang="en-US" sz="2000" kern="0" dirty="0" smtClean="0">
                <a:solidFill>
                  <a:schemeClr val="accent1"/>
                </a:solidFill>
                <a:ea typeface="Arial Unicode MS" pitchFamily="34" charset="-128"/>
                <a:cs typeface="Arial Unicode MS" pitchFamily="34" charset="-128"/>
              </a:rPr>
              <a:t>“Petabyte is the new Terabyte” - Forbes</a:t>
            </a:r>
          </a:p>
        </p:txBody>
      </p:sp>
      <p:sp>
        <p:nvSpPr>
          <p:cNvPr id="4" name="TextBox 3"/>
          <p:cNvSpPr txBox="1"/>
          <p:nvPr/>
        </p:nvSpPr>
        <p:spPr>
          <a:xfrm>
            <a:off x="318977" y="1804727"/>
            <a:ext cx="8548576" cy="369332"/>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Data volumes in analytics environments are growing exponentially</a:t>
            </a:r>
          </a:p>
        </p:txBody>
      </p:sp>
      <p:sp>
        <p:nvSpPr>
          <p:cNvPr id="8" name="TextBox 7"/>
          <p:cNvSpPr txBox="1"/>
          <p:nvPr/>
        </p:nvSpPr>
        <p:spPr>
          <a:xfrm>
            <a:off x="307164" y="6209414"/>
            <a:ext cx="4491935" cy="246221"/>
          </a:xfrm>
          <a:prstGeom prst="rect">
            <a:avLst/>
          </a:prstGeom>
          <a:noFill/>
        </p:spPr>
        <p:txBody>
          <a:bodyPr wrap="none" rtlCol="0">
            <a:spAutoFit/>
          </a:bodyPr>
          <a:lstStyle/>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Source: </a:t>
            </a:r>
            <a:r>
              <a:rPr lang="en-US" sz="1000" kern="0" dirty="0" err="1" smtClean="0">
                <a:ea typeface="Arial Unicode MS" pitchFamily="34" charset="-128"/>
                <a:cs typeface="Arial Unicode MS" pitchFamily="34" charset="-128"/>
              </a:rPr>
              <a:t>WinterCorp</a:t>
            </a:r>
            <a:r>
              <a:rPr lang="en-US" sz="1000" kern="0" dirty="0" smtClean="0">
                <a:ea typeface="Arial Unicode MS" pitchFamily="34" charset="-128"/>
                <a:cs typeface="Arial Unicode MS" pitchFamily="34" charset="-128"/>
              </a:rPr>
              <a:t>, Big Data and Data Warehousing, </a:t>
            </a:r>
            <a:r>
              <a:rPr lang="en-US" sz="1000" kern="0" dirty="0" smtClean="0">
                <a:ea typeface="Arial Unicode MS" pitchFamily="34" charset="-128"/>
                <a:cs typeface="Arial Unicode MS" pitchFamily="34" charset="-128"/>
                <a:hlinkClick r:id="rId4"/>
              </a:rPr>
              <a:t>www.wintercorp.com</a:t>
            </a:r>
            <a:r>
              <a:rPr lang="en-US" sz="1000" kern="0" dirty="0" smtClean="0">
                <a:ea typeface="Arial Unicode MS" pitchFamily="34" charset="-128"/>
                <a:cs typeface="Arial Unicode MS" pitchFamily="34" charset="-128"/>
              </a:rPr>
              <a:t>  </a:t>
            </a:r>
          </a:p>
        </p:txBody>
      </p:sp>
      <p:pic>
        <p:nvPicPr>
          <p:cNvPr id="9" name="Picture 3"/>
          <p:cNvPicPr>
            <a:picLocks noChangeAspect="1" noChangeArrowheads="1"/>
          </p:cNvPicPr>
          <p:nvPr/>
        </p:nvPicPr>
        <p:blipFill rotWithShape="1">
          <a:blip r:embed="rId5">
            <a:extLst>
              <a:ext uri="{28A0092B-C50C-407E-A947-70E740481C1C}">
                <a14:useLocalDpi xmlns:a14="http://schemas.microsoft.com/office/drawing/2010/main" val="0"/>
              </a:ext>
            </a:extLst>
          </a:blip>
          <a:srcRect t="44469"/>
          <a:stretch/>
        </p:blipFill>
        <p:spPr bwMode="auto">
          <a:xfrm>
            <a:off x="5398327" y="3675125"/>
            <a:ext cx="3469226" cy="1983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5398327" y="2729552"/>
            <a:ext cx="3469226" cy="938719"/>
          </a:xfrm>
          <a:prstGeom prst="rect">
            <a:avLst/>
          </a:prstGeom>
          <a:noFill/>
        </p:spPr>
        <p:txBody>
          <a:bodyPr wrap="square" rtlCol="0">
            <a:spAutoFit/>
          </a:bodyPr>
          <a:lstStyle/>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 of business decisions supported by data?</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 of users accessing analytics environments?</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Required response time?</a:t>
            </a:r>
          </a:p>
          <a:p>
            <a:pPr fontAlgn="base">
              <a:spcBef>
                <a:spcPct val="50000"/>
              </a:spcBef>
              <a:spcAft>
                <a:spcPct val="0"/>
              </a:spcAft>
              <a:buClr>
                <a:srgbClr val="F0AB00"/>
              </a:buClr>
              <a:buSzPct val="80000"/>
            </a:pPr>
            <a:r>
              <a:rPr lang="en-US" sz="1000" kern="0" dirty="0" smtClean="0">
                <a:ea typeface="Arial Unicode MS" pitchFamily="34" charset="-128"/>
                <a:cs typeface="Arial Unicode MS" pitchFamily="34" charset="-128"/>
              </a:rPr>
              <a:t>Resources required to maintain performance </a:t>
            </a:r>
          </a:p>
        </p:txBody>
      </p:sp>
      <p:sp>
        <p:nvSpPr>
          <p:cNvPr id="7" name="TextBox 6"/>
          <p:cNvSpPr txBox="1"/>
          <p:nvPr/>
        </p:nvSpPr>
        <p:spPr>
          <a:xfrm>
            <a:off x="5398327" y="2413908"/>
            <a:ext cx="2113079" cy="338554"/>
          </a:xfrm>
          <a:prstGeom prst="rect">
            <a:avLst/>
          </a:prstGeom>
          <a:noFill/>
        </p:spPr>
        <p:txBody>
          <a:bodyPr wrap="none" rtlCol="0">
            <a:spAutoFit/>
          </a:bodyPr>
          <a:lstStyle/>
          <a:p>
            <a:pPr fontAlgn="base">
              <a:spcBef>
                <a:spcPct val="50000"/>
              </a:spcBef>
              <a:spcAft>
                <a:spcPct val="0"/>
              </a:spcAft>
              <a:buClr>
                <a:srgbClr val="F0AB00"/>
              </a:buClr>
              <a:buSzPct val="80000"/>
            </a:pPr>
            <a:r>
              <a:rPr lang="en-US" sz="1600" b="1" kern="0" dirty="0" smtClean="0">
                <a:ea typeface="Arial Unicode MS" pitchFamily="34" charset="-128"/>
                <a:cs typeface="Arial Unicode MS" pitchFamily="34" charset="-128"/>
              </a:rPr>
              <a:t>Trends in analytics:</a:t>
            </a:r>
          </a:p>
        </p:txBody>
      </p:sp>
      <p:cxnSp>
        <p:nvCxnSpPr>
          <p:cNvPr id="11" name="Straight Connector 10"/>
          <p:cNvCxnSpPr/>
          <p:nvPr/>
        </p:nvCxnSpPr>
        <p:spPr>
          <a:xfrm>
            <a:off x="8175009" y="2852382"/>
            <a:ext cx="573206" cy="0"/>
          </a:xfrm>
          <a:prstGeom prst="line">
            <a:avLst/>
          </a:prstGeom>
          <a:ln w="28575">
            <a:solidFill>
              <a:schemeClr val="accent1"/>
            </a:solidFill>
            <a:prstDash val="dashDot"/>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175009" y="3088596"/>
            <a:ext cx="573206" cy="0"/>
          </a:xfrm>
          <a:prstGeom prst="line">
            <a:avLst/>
          </a:prstGeom>
          <a:ln w="28575">
            <a:solidFill>
              <a:schemeClr val="accent6"/>
            </a:solidFill>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8175009" y="3324810"/>
            <a:ext cx="573206" cy="0"/>
          </a:xfrm>
          <a:prstGeom prst="line">
            <a:avLst/>
          </a:prstGeom>
          <a:ln w="28575">
            <a:solidFill>
              <a:schemeClr val="tx1">
                <a:lumMod val="50000"/>
                <a:lumOff val="50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175009" y="3561025"/>
            <a:ext cx="573206" cy="0"/>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01017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600" smtClean="0"/>
              <a:t>Key Capabilities</a:t>
            </a:r>
            <a:endParaRPr lang="en-US" sz="3600" dirty="0"/>
          </a:p>
        </p:txBody>
      </p:sp>
      <p:pic>
        <p:nvPicPr>
          <p:cNvPr id="10" name="Picture 9"/>
          <p:cNvPicPr>
            <a:picLocks noChangeAspect="1"/>
          </p:cNvPicPr>
          <p:nvPr/>
        </p:nvPicPr>
        <p:blipFill rotWithShape="1">
          <a:blip r:embed="rId3" cstate="print">
            <a:extLst>
              <a:ext uri="{28A0092B-C50C-407E-A947-70E740481C1C}">
                <a14:useLocalDpi xmlns:a14="http://schemas.microsoft.com/office/drawing/2010/main" val="0"/>
              </a:ext>
            </a:extLst>
          </a:blip>
          <a:srcRect l="-1118" r="1118" b="23669"/>
          <a:stretch/>
        </p:blipFill>
        <p:spPr>
          <a:xfrm>
            <a:off x="6244534" y="3781461"/>
            <a:ext cx="2545430" cy="2745465"/>
          </a:xfrm>
          <a:prstGeom prst="rect">
            <a:avLst/>
          </a:prstGeom>
        </p:spPr>
      </p:pic>
    </p:spTree>
    <p:extLst>
      <p:ext uri="{BB962C8B-B14F-4D97-AF65-F5344CB8AC3E}">
        <p14:creationId xmlns:p14="http://schemas.microsoft.com/office/powerpoint/2010/main" val="3058774020"/>
      </p:ext>
    </p:extLst>
  </p:cSld>
  <p:clrMapOvr>
    <a:masterClrMapping/>
  </p:clrMapOvr>
  <p:timing>
    <p:tnLst>
      <p:par>
        <p:cTn id="1" dur="indefinite" restart="never" nodeType="tmRoot"/>
      </p:par>
    </p:tnLst>
  </p:timing>
</p:sld>
</file>

<file path=ppt/theme/theme1.xml><?xml version="1.0" encoding="utf-8"?>
<a:theme xmlns:a="http://schemas.openxmlformats.org/drawingml/2006/main" name="SAP_2011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008FD3"/>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fontAlgn="base">
          <a:spcBef>
            <a:spcPct val="50000"/>
          </a:spcBef>
          <a:spcAft>
            <a:spcPct val="0"/>
          </a:spcAft>
          <a:buClr>
            <a:srgbClr val="F0AB00"/>
          </a:buClr>
          <a:buSzPct val="80000"/>
          <a:defRPr sz="1800" kern="0" dirty="0"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1_Reference Slide TEMPLATE_10_22_07">
  <a:themeElements>
    <a:clrScheme name="1_Reference Slide TEMPLATE_10_22_07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fontScheme name="1_Reference Slide TEMPLATE_10_22_07">
      <a:majorFont>
        <a:latin typeface="Arial Black"/>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Reference Slide TEMPLATE_10_22_07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SAP_corporate2008_1.1">
  <a:themeElements>
    <a:clrScheme name="SAP_corporate2008_1.1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fontScheme name="SAP_corporate2008_1.1">
      <a:majorFont>
        <a:latin typeface="Arial Black"/>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w="9525" cap="flat" cmpd="sng" algn="ctr">
          <a:solidFill>
            <a:schemeClr val="accent2"/>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defRPr kumimoji="0" lang="de-DE" sz="16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spDef>
    <a:lnDef>
      <a:spPr bwMode="auto">
        <a:xfrm>
          <a:off x="0" y="0"/>
          <a:ext cx="1" cy="1"/>
        </a:xfrm>
        <a:custGeom>
          <a:avLst/>
          <a:gdLst/>
          <a:ahLst/>
          <a:cxnLst/>
          <a:rect l="0" t="0" r="0" b="0"/>
          <a:pathLst/>
        </a:custGeom>
        <a:solidFill>
          <a:schemeClr val="bg2"/>
        </a:solidFill>
        <a:ln w="9525" cap="flat" cmpd="sng" algn="ctr">
          <a:solidFill>
            <a:schemeClr val="accent2"/>
          </a:solidFill>
          <a:prstDash val="solid"/>
          <a:round/>
          <a:headEnd type="none" w="med" len="med"/>
          <a:tailEnd type="none" w="med" len="med"/>
        </a:ln>
        <a:effectLst/>
      </a:spPr>
      <a:bodyPr vert="horz" wrap="square" lIns="90000" tIns="46800" rIns="90000" bIns="4680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defRPr kumimoji="0" lang="de-DE" sz="1600" b="0" i="0" u="none" strike="noStrike" cap="none" normalizeH="0" baseline="0" smtClean="0">
            <a:ln>
              <a:noFill/>
            </a:ln>
            <a:solidFill>
              <a:schemeClr val="tx1"/>
            </a:solidFill>
            <a:effectLst/>
            <a:latin typeface="Arial" pitchFamily="34" charset="0"/>
            <a:ea typeface="Arial Unicode MS" pitchFamily="34" charset="-128"/>
            <a:cs typeface="Arial Unicode MS" pitchFamily="34" charset="-128"/>
          </a:defRPr>
        </a:defPPr>
      </a:lstStyle>
    </a:lnDef>
  </a:objectDefaults>
  <a:extraClrSchemeLst>
    <a:extraClrScheme>
      <a:clrScheme name="SAP_corporate2008_1.1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SAP_BO_Template_2009">
  <a:themeElements>
    <a:clrScheme name="1_SAP_BO_Template_2009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fontScheme name="1_SAP_BO_Template_2009">
      <a:majorFont>
        <a:latin typeface="Arial Black"/>
        <a:ea typeface="Arial Unicode MS"/>
        <a:cs typeface="Arial Unicode MS"/>
      </a:majorFont>
      <a:minorFont>
        <a:latin typeface="Arial"/>
        <a:ea typeface="Arial Unicode MS"/>
        <a:cs typeface="Arial Unicode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SAP_BO_Template_2009 1">
        <a:dk1>
          <a:srgbClr val="000000"/>
        </a:dk1>
        <a:lt1>
          <a:srgbClr val="FFFFFF"/>
        </a:lt1>
        <a:dk2>
          <a:srgbClr val="44697D"/>
        </a:dk2>
        <a:lt2>
          <a:srgbClr val="CCCCCC"/>
        </a:lt2>
        <a:accent1>
          <a:srgbClr val="F0AB00"/>
        </a:accent1>
        <a:accent2>
          <a:srgbClr val="666666"/>
        </a:accent2>
        <a:accent3>
          <a:srgbClr val="FFFFFF"/>
        </a:accent3>
        <a:accent4>
          <a:srgbClr val="000000"/>
        </a:accent4>
        <a:accent5>
          <a:srgbClr val="F6D2AA"/>
        </a:accent5>
        <a:accent6>
          <a:srgbClr val="5C5C5C"/>
        </a:accent6>
        <a:hlink>
          <a:srgbClr val="04357B"/>
        </a:hlink>
        <a:folHlink>
          <a:srgbClr val="999999"/>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SAP_2013_v1.0">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6.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SAP_2011_v1.1</Template>
  <TotalTime>19471</TotalTime>
  <Words>4087</Words>
  <Application>Microsoft Office PowerPoint</Application>
  <PresentationFormat>On-screen Show (4:3)</PresentationFormat>
  <Paragraphs>318</Paragraphs>
  <Slides>26</Slides>
  <Notes>24</Notes>
  <HiddenSlides>2</HiddenSlides>
  <MMClips>0</MMClips>
  <ScaleCrop>false</ScaleCrop>
  <HeadingPairs>
    <vt:vector size="4" baseType="variant">
      <vt:variant>
        <vt:lpstr>Theme</vt:lpstr>
      </vt:variant>
      <vt:variant>
        <vt:i4>5</vt:i4>
      </vt:variant>
      <vt:variant>
        <vt:lpstr>Slide Titles</vt:lpstr>
      </vt:variant>
      <vt:variant>
        <vt:i4>26</vt:i4>
      </vt:variant>
    </vt:vector>
  </HeadingPairs>
  <TitlesOfParts>
    <vt:vector size="31" baseType="lpstr">
      <vt:lpstr>SAP_2011_v1.1</vt:lpstr>
      <vt:lpstr>1_Reference Slide TEMPLATE_10_22_07</vt:lpstr>
      <vt:lpstr>SAP_corporate2008_1.1</vt:lpstr>
      <vt:lpstr>1_SAP_BO_Template_2009</vt:lpstr>
      <vt:lpstr>SAP_2013_v1.0</vt:lpstr>
      <vt:lpstr>SAP Sybase IQ 16 Tap Into Big Data at the Speed of Business</vt:lpstr>
      <vt:lpstr>Today’s topics</vt:lpstr>
      <vt:lpstr>SAP Sybase IQ: smarter answers now</vt:lpstr>
      <vt:lpstr>Business Challenges and Trends</vt:lpstr>
      <vt:lpstr>What’s happening in the marketplace…</vt:lpstr>
      <vt:lpstr>Today’s challenges</vt:lpstr>
      <vt:lpstr>Competitive advantage is now data-driven</vt:lpstr>
      <vt:lpstr>The data explosion continues</vt:lpstr>
      <vt:lpstr>Key Capabilities</vt:lpstr>
      <vt:lpstr>SAP Sybase IQ 16</vt:lpstr>
      <vt:lpstr>Key Capabilities The Value of SAP Sybase IQ 16</vt:lpstr>
      <vt:lpstr>Exploit the value of Big Data</vt:lpstr>
      <vt:lpstr>Transform business through deeper insights</vt:lpstr>
      <vt:lpstr>Extend the power of analytics across the entire enterprise</vt:lpstr>
      <vt:lpstr>Customer &amp; Partner Success</vt:lpstr>
      <vt:lpstr> SAP Sybase IQ Global Presence in a Range of Data-Driven Industries </vt:lpstr>
      <vt:lpstr>Measurable benefits for our customers</vt:lpstr>
      <vt:lpstr>SAP Sybase IQ  Market-Leading RDBMS Platform for EDW</vt:lpstr>
      <vt:lpstr>SAP Ecosystem</vt:lpstr>
      <vt:lpstr>SAP Real-Time Data Platform Unified open software platform for real-time business</vt:lpstr>
      <vt:lpstr>Comprehensive Worldwide Partner Ecosystem</vt:lpstr>
      <vt:lpstr>Questions?</vt:lpstr>
      <vt:lpstr>Thank You!</vt:lpstr>
      <vt:lpstr>PowerPoint Presentation</vt:lpstr>
      <vt:lpstr>PowerPoint Presentation</vt:lpstr>
      <vt:lpstr>The Grid</vt:lpstr>
    </vt:vector>
  </TitlesOfParts>
  <Company>SAP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Short Presentation Title</dc:title>
  <dc:creator>d019712</dc:creator>
  <cp:lastModifiedBy>Courtney Driscoll</cp:lastModifiedBy>
  <cp:revision>795</cp:revision>
  <dcterms:created xsi:type="dcterms:W3CDTF">2011-01-28T15:24:54Z</dcterms:created>
  <dcterms:modified xsi:type="dcterms:W3CDTF">2013-03-26T13:58:39Z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