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57"/>
  </p:notesMasterIdLst>
  <p:handoutMasterIdLst>
    <p:handoutMasterId r:id="rId58"/>
  </p:handoutMasterIdLst>
  <p:sldIdLst>
    <p:sldId id="640" r:id="rId3"/>
    <p:sldId id="874" r:id="rId4"/>
    <p:sldId id="875" r:id="rId5"/>
    <p:sldId id="877" r:id="rId6"/>
    <p:sldId id="641" r:id="rId7"/>
    <p:sldId id="823" r:id="rId8"/>
    <p:sldId id="871" r:id="rId9"/>
    <p:sldId id="824" r:id="rId10"/>
    <p:sldId id="827" r:id="rId11"/>
    <p:sldId id="848" r:id="rId12"/>
    <p:sldId id="828" r:id="rId13"/>
    <p:sldId id="826" r:id="rId14"/>
    <p:sldId id="862" r:id="rId15"/>
    <p:sldId id="830" r:id="rId16"/>
    <p:sldId id="849" r:id="rId17"/>
    <p:sldId id="850" r:id="rId18"/>
    <p:sldId id="851" r:id="rId19"/>
    <p:sldId id="852" r:id="rId20"/>
    <p:sldId id="853" r:id="rId21"/>
    <p:sldId id="855" r:id="rId22"/>
    <p:sldId id="872" r:id="rId23"/>
    <p:sldId id="829" r:id="rId24"/>
    <p:sldId id="831" r:id="rId25"/>
    <p:sldId id="838" r:id="rId26"/>
    <p:sldId id="856" r:id="rId27"/>
    <p:sldId id="857" r:id="rId28"/>
    <p:sldId id="858" r:id="rId29"/>
    <p:sldId id="859" r:id="rId30"/>
    <p:sldId id="860" r:id="rId31"/>
    <p:sldId id="866" r:id="rId32"/>
    <p:sldId id="861" r:id="rId33"/>
    <p:sldId id="863" r:id="rId34"/>
    <p:sldId id="854" r:id="rId35"/>
    <p:sldId id="837" r:id="rId36"/>
    <p:sldId id="832" r:id="rId37"/>
    <p:sldId id="865" r:id="rId38"/>
    <p:sldId id="864" r:id="rId39"/>
    <p:sldId id="825" r:id="rId40"/>
    <p:sldId id="840" r:id="rId41"/>
    <p:sldId id="847" r:id="rId42"/>
    <p:sldId id="878" r:id="rId43"/>
    <p:sldId id="879" r:id="rId44"/>
    <p:sldId id="870" r:id="rId45"/>
    <p:sldId id="868" r:id="rId46"/>
    <p:sldId id="880" r:id="rId47"/>
    <p:sldId id="881" r:id="rId48"/>
    <p:sldId id="842" r:id="rId49"/>
    <p:sldId id="843" r:id="rId50"/>
    <p:sldId id="844" r:id="rId51"/>
    <p:sldId id="845" r:id="rId52"/>
    <p:sldId id="846" r:id="rId53"/>
    <p:sldId id="839" r:id="rId54"/>
    <p:sldId id="876" r:id="rId55"/>
    <p:sldId id="788" r:id="rId56"/>
  </p:sldIdLst>
  <p:sldSz cx="9144000" cy="6858000" type="screen4x3"/>
  <p:notesSz cx="6858000" cy="9144000"/>
  <p:custDataLst>
    <p:tags r:id="rId59"/>
  </p:custDataLst>
  <p:defaultTextStyle>
    <a:defPPr>
      <a:defRPr lang="en-US"/>
    </a:defPPr>
    <a:lvl1pPr algn="l" rtl="0" fontAlgn="base">
      <a:spcBef>
        <a:spcPct val="0"/>
      </a:spcBef>
      <a:spcAft>
        <a:spcPct val="0"/>
      </a:spcAft>
      <a:defRPr sz="2000" kern="1200">
        <a:solidFill>
          <a:srgbClr val="1C1C1C"/>
        </a:solidFill>
        <a:latin typeface="Calibri" pitchFamily="34" charset="0"/>
        <a:ea typeface="+mn-ea"/>
        <a:cs typeface="+mn-cs"/>
      </a:defRPr>
    </a:lvl1pPr>
    <a:lvl2pPr marL="457200" algn="l" rtl="0" fontAlgn="base">
      <a:spcBef>
        <a:spcPct val="0"/>
      </a:spcBef>
      <a:spcAft>
        <a:spcPct val="0"/>
      </a:spcAft>
      <a:defRPr sz="2000" kern="1200">
        <a:solidFill>
          <a:srgbClr val="1C1C1C"/>
        </a:solidFill>
        <a:latin typeface="Calibri" pitchFamily="34" charset="0"/>
        <a:ea typeface="+mn-ea"/>
        <a:cs typeface="+mn-cs"/>
      </a:defRPr>
    </a:lvl2pPr>
    <a:lvl3pPr marL="914400" algn="l" rtl="0" fontAlgn="base">
      <a:spcBef>
        <a:spcPct val="0"/>
      </a:spcBef>
      <a:spcAft>
        <a:spcPct val="0"/>
      </a:spcAft>
      <a:defRPr sz="2000" kern="1200">
        <a:solidFill>
          <a:srgbClr val="1C1C1C"/>
        </a:solidFill>
        <a:latin typeface="Calibri" pitchFamily="34" charset="0"/>
        <a:ea typeface="+mn-ea"/>
        <a:cs typeface="+mn-cs"/>
      </a:defRPr>
    </a:lvl3pPr>
    <a:lvl4pPr marL="1371600" algn="l" rtl="0" fontAlgn="base">
      <a:spcBef>
        <a:spcPct val="0"/>
      </a:spcBef>
      <a:spcAft>
        <a:spcPct val="0"/>
      </a:spcAft>
      <a:defRPr sz="2000" kern="1200">
        <a:solidFill>
          <a:srgbClr val="1C1C1C"/>
        </a:solidFill>
        <a:latin typeface="Calibri" pitchFamily="34" charset="0"/>
        <a:ea typeface="+mn-ea"/>
        <a:cs typeface="+mn-cs"/>
      </a:defRPr>
    </a:lvl4pPr>
    <a:lvl5pPr marL="1828800" algn="l" rtl="0" fontAlgn="base">
      <a:spcBef>
        <a:spcPct val="0"/>
      </a:spcBef>
      <a:spcAft>
        <a:spcPct val="0"/>
      </a:spcAft>
      <a:defRPr sz="2000" kern="1200">
        <a:solidFill>
          <a:srgbClr val="1C1C1C"/>
        </a:solidFill>
        <a:latin typeface="Calibri" pitchFamily="34" charset="0"/>
        <a:ea typeface="+mn-ea"/>
        <a:cs typeface="+mn-cs"/>
      </a:defRPr>
    </a:lvl5pPr>
    <a:lvl6pPr marL="2286000" algn="l" defTabSz="914400" rtl="0" eaLnBrk="1" latinLnBrk="0" hangingPunct="1">
      <a:defRPr sz="2000" kern="1200">
        <a:solidFill>
          <a:srgbClr val="1C1C1C"/>
        </a:solidFill>
        <a:latin typeface="Calibri" pitchFamily="34" charset="0"/>
        <a:ea typeface="+mn-ea"/>
        <a:cs typeface="+mn-cs"/>
      </a:defRPr>
    </a:lvl6pPr>
    <a:lvl7pPr marL="2743200" algn="l" defTabSz="914400" rtl="0" eaLnBrk="1" latinLnBrk="0" hangingPunct="1">
      <a:defRPr sz="2000" kern="1200">
        <a:solidFill>
          <a:srgbClr val="1C1C1C"/>
        </a:solidFill>
        <a:latin typeface="Calibri" pitchFamily="34" charset="0"/>
        <a:ea typeface="+mn-ea"/>
        <a:cs typeface="+mn-cs"/>
      </a:defRPr>
    </a:lvl7pPr>
    <a:lvl8pPr marL="3200400" algn="l" defTabSz="914400" rtl="0" eaLnBrk="1" latinLnBrk="0" hangingPunct="1">
      <a:defRPr sz="2000" kern="1200">
        <a:solidFill>
          <a:srgbClr val="1C1C1C"/>
        </a:solidFill>
        <a:latin typeface="Calibri" pitchFamily="34" charset="0"/>
        <a:ea typeface="+mn-ea"/>
        <a:cs typeface="+mn-cs"/>
      </a:defRPr>
    </a:lvl8pPr>
    <a:lvl9pPr marL="3657600" algn="l" defTabSz="914400" rtl="0" eaLnBrk="1" latinLnBrk="0" hangingPunct="1">
      <a:defRPr sz="2000" kern="1200">
        <a:solidFill>
          <a:srgbClr val="1C1C1C"/>
        </a:solidFill>
        <a:latin typeface="Calibr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A0B400"/>
    <a:srgbClr val="E37222"/>
    <a:srgbClr val="006600"/>
    <a:srgbClr val="CC9900"/>
    <a:srgbClr val="FFCCCC"/>
    <a:srgbClr val="FFCC66"/>
    <a:srgbClr val="CC0000"/>
    <a:srgbClr val="627D77"/>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6" d="100"/>
          <a:sy n="126" d="100"/>
        </p:scale>
        <p:origin x="-1194" y="-102"/>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62ECF8-D853-4416-9711-068F78E075BB}" type="doc">
      <dgm:prSet loTypeId="urn:microsoft.com/office/officeart/2005/8/layout/radial1" loCatId="cycle" qsTypeId="urn:microsoft.com/office/officeart/2005/8/quickstyle/3d2" qsCatId="3D" csTypeId="urn:microsoft.com/office/officeart/2005/8/colors/accent1_2" csCatId="accent1" phldr="1"/>
      <dgm:spPr/>
      <dgm:t>
        <a:bodyPr/>
        <a:lstStyle/>
        <a:p>
          <a:endParaRPr lang="en-US"/>
        </a:p>
      </dgm:t>
    </dgm:pt>
    <dgm:pt modelId="{FF09D094-2D05-4B77-BC8B-093FB788392E}">
      <dgm:prSet phldrT="[Text]" custT="1"/>
      <dgm:spPr>
        <a:solidFill>
          <a:srgbClr val="A0B400"/>
        </a:solidFill>
      </dgm:spPr>
      <dgm:t>
        <a:bodyPr/>
        <a:lstStyle/>
        <a:p>
          <a:r>
            <a:rPr lang="en-US" sz="4000" b="1" dirty="0" smtClean="0">
              <a:effectLst>
                <a:outerShdw blurRad="38100" dist="38100" dir="2700000" algn="tl">
                  <a:srgbClr val="000000">
                    <a:alpha val="43137"/>
                  </a:srgbClr>
                </a:outerShdw>
              </a:effectLst>
            </a:rPr>
            <a:t>ASO</a:t>
          </a:r>
          <a:endParaRPr lang="en-US" sz="4000" b="1" dirty="0">
            <a:effectLst>
              <a:outerShdw blurRad="38100" dist="38100" dir="2700000" algn="tl">
                <a:srgbClr val="000000">
                  <a:alpha val="43137"/>
                </a:srgbClr>
              </a:outerShdw>
            </a:effectLst>
          </a:endParaRPr>
        </a:p>
      </dgm:t>
    </dgm:pt>
    <dgm:pt modelId="{A228264F-C41D-4BAD-B3D9-66095F19CDF1}" type="parTrans" cxnId="{08FBCF9E-68FB-468C-9BF2-941DDF05E208}">
      <dgm:prSet/>
      <dgm:spPr/>
      <dgm:t>
        <a:bodyPr/>
        <a:lstStyle/>
        <a:p>
          <a:endParaRPr lang="en-US"/>
        </a:p>
      </dgm:t>
    </dgm:pt>
    <dgm:pt modelId="{31419A96-A517-4C60-9157-9E7C5886E1FC}" type="sibTrans" cxnId="{08FBCF9E-68FB-468C-9BF2-941DDF05E208}">
      <dgm:prSet/>
      <dgm:spPr/>
      <dgm:t>
        <a:bodyPr/>
        <a:lstStyle/>
        <a:p>
          <a:endParaRPr lang="en-US"/>
        </a:p>
      </dgm:t>
    </dgm:pt>
    <dgm:pt modelId="{4EB9E5F1-9CAB-402E-B0F2-F4B72D76F89D}">
      <dgm:prSet phldrT="[Text]"/>
      <dgm:spPr>
        <a:solidFill>
          <a:srgbClr val="002060"/>
        </a:solidFill>
      </dgm:spPr>
      <dgm:t>
        <a:bodyPr/>
        <a:lstStyle/>
        <a:p>
          <a:r>
            <a:rPr lang="en-US" dirty="0" smtClean="0">
              <a:effectLst>
                <a:outerShdw blurRad="38100" dist="38100" dir="2700000" algn="tl">
                  <a:srgbClr val="000000">
                    <a:alpha val="43137"/>
                  </a:srgbClr>
                </a:outerShdw>
              </a:effectLst>
            </a:rPr>
            <a:t>DIST Direct Cache Read</a:t>
          </a:r>
          <a:endParaRPr lang="en-US" dirty="0">
            <a:effectLst>
              <a:outerShdw blurRad="38100" dist="38100" dir="2700000" algn="tl">
                <a:srgbClr val="000000">
                  <a:alpha val="43137"/>
                </a:srgbClr>
              </a:outerShdw>
            </a:effectLst>
          </a:endParaRPr>
        </a:p>
      </dgm:t>
    </dgm:pt>
    <dgm:pt modelId="{9422D119-6B7C-4900-A263-621DFC74AB9F}" type="parTrans" cxnId="{5073C066-39F4-4579-90E4-AC22BBD1BEA4}">
      <dgm:prSet/>
      <dgm:spPr/>
      <dgm:t>
        <a:bodyPr/>
        <a:lstStyle/>
        <a:p>
          <a:endParaRPr lang="en-US"/>
        </a:p>
      </dgm:t>
    </dgm:pt>
    <dgm:pt modelId="{6B0CA9C6-5500-4772-ACB0-0A04BD29CCB8}" type="sibTrans" cxnId="{5073C066-39F4-4579-90E4-AC22BBD1BEA4}">
      <dgm:prSet/>
      <dgm:spPr/>
      <dgm:t>
        <a:bodyPr/>
        <a:lstStyle/>
        <a:p>
          <a:endParaRPr lang="en-US"/>
        </a:p>
      </dgm:t>
    </dgm:pt>
    <dgm:pt modelId="{C4F48FAF-D446-45E7-8D15-F5A591C42D0F}">
      <dgm:prSet phldrT="[Text]"/>
      <dgm:spPr>
        <a:solidFill>
          <a:srgbClr val="002060"/>
        </a:solidFill>
      </dgm:spPr>
      <dgm:t>
        <a:bodyPr/>
        <a:lstStyle/>
        <a:p>
          <a:r>
            <a:rPr lang="en-US" dirty="0" smtClean="0">
              <a:solidFill>
                <a:schemeClr val="bg1"/>
              </a:solidFill>
              <a:effectLst>
                <a:outerShdw blurRad="38100" dist="38100" dir="2700000" algn="tl">
                  <a:srgbClr val="000000">
                    <a:alpha val="43137"/>
                  </a:srgbClr>
                </a:outerShdw>
              </a:effectLst>
            </a:rPr>
            <a:t>NRM Thread</a:t>
          </a:r>
          <a:endParaRPr lang="en-US" dirty="0">
            <a:solidFill>
              <a:schemeClr val="bg1"/>
            </a:solidFill>
            <a:effectLst>
              <a:outerShdw blurRad="38100" dist="38100" dir="2700000" algn="tl">
                <a:srgbClr val="000000">
                  <a:alpha val="43137"/>
                </a:srgbClr>
              </a:outerShdw>
            </a:effectLst>
          </a:endParaRPr>
        </a:p>
      </dgm:t>
    </dgm:pt>
    <dgm:pt modelId="{82275B48-73DB-4DD0-A173-B44A6EFD84A3}" type="parTrans" cxnId="{D380D1FC-5019-4CE5-AE4C-D3DF1361232B}">
      <dgm:prSet/>
      <dgm:spPr/>
      <dgm:t>
        <a:bodyPr/>
        <a:lstStyle/>
        <a:p>
          <a:endParaRPr lang="en-US"/>
        </a:p>
      </dgm:t>
    </dgm:pt>
    <dgm:pt modelId="{675DCAE7-9322-4A96-AB8F-1437BC634117}" type="sibTrans" cxnId="{D380D1FC-5019-4CE5-AE4C-D3DF1361232B}">
      <dgm:prSet/>
      <dgm:spPr/>
      <dgm:t>
        <a:bodyPr/>
        <a:lstStyle/>
        <a:p>
          <a:endParaRPr lang="en-US"/>
        </a:p>
      </dgm:t>
    </dgm:pt>
    <dgm:pt modelId="{73159679-2148-422C-9977-51E2F5665AC7}">
      <dgm:prSet phldrT="[Text]"/>
      <dgm:spPr>
        <a:solidFill>
          <a:srgbClr val="002060"/>
        </a:solidFill>
      </dgm:spPr>
      <dgm:t>
        <a:bodyPr/>
        <a:lstStyle/>
        <a:p>
          <a:r>
            <a:rPr lang="en-US" dirty="0" smtClean="0">
              <a:effectLst>
                <a:outerShdw blurRad="38100" dist="38100" dir="2700000" algn="tl">
                  <a:srgbClr val="000000">
                    <a:alpha val="43137"/>
                  </a:srgbClr>
                </a:outerShdw>
              </a:effectLst>
            </a:rPr>
            <a:t>Memory </a:t>
          </a:r>
          <a:r>
            <a:rPr lang="en-US" dirty="0" err="1" smtClean="0">
              <a:effectLst>
                <a:outerShdw blurRad="38100" dist="38100" dir="2700000" algn="tl">
                  <a:srgbClr val="000000">
                    <a:alpha val="43137"/>
                  </a:srgbClr>
                </a:outerShdw>
              </a:effectLst>
            </a:rPr>
            <a:t>Alloc</a:t>
          </a:r>
          <a:endParaRPr lang="en-US" dirty="0">
            <a:effectLst>
              <a:outerShdw blurRad="38100" dist="38100" dir="2700000" algn="tl">
                <a:srgbClr val="000000">
                  <a:alpha val="43137"/>
                </a:srgbClr>
              </a:outerShdw>
            </a:effectLst>
          </a:endParaRPr>
        </a:p>
      </dgm:t>
    </dgm:pt>
    <dgm:pt modelId="{1F3DAC1D-0EC8-466E-A344-7A5C111FA302}" type="parTrans" cxnId="{AFF34FC3-10E0-40F2-8C95-C05A7597FE66}">
      <dgm:prSet/>
      <dgm:spPr/>
      <dgm:t>
        <a:bodyPr/>
        <a:lstStyle/>
        <a:p>
          <a:endParaRPr lang="en-US"/>
        </a:p>
      </dgm:t>
    </dgm:pt>
    <dgm:pt modelId="{FD3DFEBD-2D90-4AF3-8611-7EAFF9EB3720}" type="sibTrans" cxnId="{AFF34FC3-10E0-40F2-8C95-C05A7597FE66}">
      <dgm:prSet/>
      <dgm:spPr/>
      <dgm:t>
        <a:bodyPr/>
        <a:lstStyle/>
        <a:p>
          <a:endParaRPr lang="en-US"/>
        </a:p>
      </dgm:t>
    </dgm:pt>
    <dgm:pt modelId="{E642DA09-6A82-43BA-BFF6-F0325046D14D}">
      <dgm:prSet phldrT="[Text]"/>
      <dgm:spPr>
        <a:solidFill>
          <a:srgbClr val="002060"/>
        </a:solidFill>
      </dgm:spPr>
      <dgm:t>
        <a:bodyPr/>
        <a:lstStyle/>
        <a:p>
          <a:r>
            <a:rPr lang="en-US" dirty="0" smtClean="0">
              <a:effectLst>
                <a:outerShdw blurRad="38100" dist="38100" dir="2700000" algn="tl">
                  <a:srgbClr val="000000">
                    <a:alpha val="43137"/>
                  </a:srgbClr>
                </a:outerShdw>
              </a:effectLst>
            </a:rPr>
            <a:t>HVAR</a:t>
          </a:r>
          <a:endParaRPr lang="en-US" dirty="0">
            <a:effectLst>
              <a:outerShdw blurRad="38100" dist="38100" dir="2700000" algn="tl">
                <a:srgbClr val="000000">
                  <a:alpha val="43137"/>
                </a:srgbClr>
              </a:outerShdw>
            </a:effectLst>
          </a:endParaRPr>
        </a:p>
      </dgm:t>
    </dgm:pt>
    <dgm:pt modelId="{4BC623C0-16E2-4657-9B61-707E6643A441}" type="parTrans" cxnId="{BCD1BA93-A468-44C2-98C8-AB12985346EB}">
      <dgm:prSet/>
      <dgm:spPr/>
      <dgm:t>
        <a:bodyPr/>
        <a:lstStyle/>
        <a:p>
          <a:endParaRPr lang="en-US"/>
        </a:p>
      </dgm:t>
    </dgm:pt>
    <dgm:pt modelId="{76A3E572-B17D-4A34-BCC0-2B65FF91D2AF}" type="sibTrans" cxnId="{BCD1BA93-A468-44C2-98C8-AB12985346EB}">
      <dgm:prSet/>
      <dgm:spPr/>
      <dgm:t>
        <a:bodyPr/>
        <a:lstStyle/>
        <a:p>
          <a:endParaRPr lang="en-US"/>
        </a:p>
      </dgm:t>
    </dgm:pt>
    <dgm:pt modelId="{1C0922AD-6EAB-435B-831C-DE1B1C3FD94B}">
      <dgm:prSet phldrT="[Text]"/>
      <dgm:spPr>
        <a:solidFill>
          <a:srgbClr val="002060"/>
        </a:solidFill>
      </dgm:spPr>
      <dgm:t>
        <a:bodyPr/>
        <a:lstStyle/>
        <a:p>
          <a:r>
            <a:rPr lang="en-US" dirty="0" smtClean="0">
              <a:effectLst>
                <a:outerShdw blurRad="38100" dist="38100" dir="2700000" algn="tl">
                  <a:srgbClr val="000000">
                    <a:alpha val="43137"/>
                  </a:srgbClr>
                </a:outerShdw>
              </a:effectLst>
            </a:rPr>
            <a:t>Block sizes &gt; 16K</a:t>
          </a:r>
          <a:endParaRPr lang="en-US" dirty="0">
            <a:effectLst>
              <a:outerShdw blurRad="38100" dist="38100" dir="2700000" algn="tl">
                <a:srgbClr val="000000">
                  <a:alpha val="43137"/>
                </a:srgbClr>
              </a:outerShdw>
            </a:effectLst>
          </a:endParaRPr>
        </a:p>
      </dgm:t>
    </dgm:pt>
    <dgm:pt modelId="{40BB46B8-FFDA-41CC-9346-59570B6D2DFA}" type="parTrans" cxnId="{A1BD9AF3-5FCF-4477-BAFF-77F792866BDB}">
      <dgm:prSet/>
      <dgm:spPr/>
      <dgm:t>
        <a:bodyPr/>
        <a:lstStyle/>
        <a:p>
          <a:endParaRPr lang="en-US"/>
        </a:p>
      </dgm:t>
    </dgm:pt>
    <dgm:pt modelId="{49C64FC7-9B98-4487-8EE6-6C438C4C2F83}" type="sibTrans" cxnId="{A1BD9AF3-5FCF-4477-BAFF-77F792866BDB}">
      <dgm:prSet/>
      <dgm:spPr/>
      <dgm:t>
        <a:bodyPr/>
        <a:lstStyle/>
        <a:p>
          <a:endParaRPr lang="en-US"/>
        </a:p>
      </dgm:t>
    </dgm:pt>
    <dgm:pt modelId="{0CF39218-1CE3-4ABA-9FDD-01FBE4053623}">
      <dgm:prSet phldrT="[Text]"/>
      <dgm:spPr>
        <a:solidFill>
          <a:srgbClr val="E37222"/>
        </a:solidFill>
      </dgm:spPr>
      <dgm:t>
        <a:bodyPr/>
        <a:lstStyle/>
        <a:p>
          <a:r>
            <a:rPr lang="en-US" dirty="0" smtClean="0">
              <a:effectLst>
                <a:outerShdw blurRad="38100" dist="38100" dir="2700000" algn="tl">
                  <a:srgbClr val="000000">
                    <a:alpha val="43137"/>
                  </a:srgbClr>
                </a:outerShdw>
              </a:effectLst>
            </a:rPr>
            <a:t>Multi-Path Replication</a:t>
          </a:r>
          <a:endParaRPr lang="en-US" dirty="0">
            <a:effectLst>
              <a:outerShdw blurRad="38100" dist="38100" dir="2700000" algn="tl">
                <a:srgbClr val="000000">
                  <a:alpha val="43137"/>
                </a:srgbClr>
              </a:outerShdw>
            </a:effectLst>
          </a:endParaRPr>
        </a:p>
      </dgm:t>
    </dgm:pt>
    <dgm:pt modelId="{C9A79D59-B7FA-4213-9303-1069BD79ACB6}" type="parTrans" cxnId="{19EBB0EA-D0FC-4B4E-9DBF-6C83A3F1C44F}">
      <dgm:prSet/>
      <dgm:spPr/>
      <dgm:t>
        <a:bodyPr/>
        <a:lstStyle/>
        <a:p>
          <a:endParaRPr lang="en-US"/>
        </a:p>
      </dgm:t>
    </dgm:pt>
    <dgm:pt modelId="{44FED679-46A0-4517-BE19-02316B2F772B}" type="sibTrans" cxnId="{19EBB0EA-D0FC-4B4E-9DBF-6C83A3F1C44F}">
      <dgm:prSet/>
      <dgm:spPr/>
      <dgm:t>
        <a:bodyPr/>
        <a:lstStyle/>
        <a:p>
          <a:endParaRPr lang="en-US"/>
        </a:p>
      </dgm:t>
    </dgm:pt>
    <dgm:pt modelId="{9F2CB985-5132-402B-835F-01D07919CB25}" type="pres">
      <dgm:prSet presAssocID="{D262ECF8-D853-4416-9711-068F78E075BB}" presName="cycle" presStyleCnt="0">
        <dgm:presLayoutVars>
          <dgm:chMax val="1"/>
          <dgm:dir/>
          <dgm:animLvl val="ctr"/>
          <dgm:resizeHandles val="exact"/>
        </dgm:presLayoutVars>
      </dgm:prSet>
      <dgm:spPr/>
      <dgm:t>
        <a:bodyPr/>
        <a:lstStyle/>
        <a:p>
          <a:endParaRPr lang="en-US"/>
        </a:p>
      </dgm:t>
    </dgm:pt>
    <dgm:pt modelId="{3AE38E32-EDCD-4E43-9EF5-64E74BA17C99}" type="pres">
      <dgm:prSet presAssocID="{FF09D094-2D05-4B77-BC8B-093FB788392E}" presName="centerShape" presStyleLbl="node0" presStyleIdx="0" presStyleCnt="1" custScaleX="141783" custScaleY="134693"/>
      <dgm:spPr/>
      <dgm:t>
        <a:bodyPr/>
        <a:lstStyle/>
        <a:p>
          <a:endParaRPr lang="en-US"/>
        </a:p>
      </dgm:t>
    </dgm:pt>
    <dgm:pt modelId="{04345792-E727-43C1-A86C-1F3F30B5F35C}" type="pres">
      <dgm:prSet presAssocID="{9422D119-6B7C-4900-A263-621DFC74AB9F}" presName="Name9" presStyleLbl="parChTrans1D2" presStyleIdx="0" presStyleCnt="6"/>
      <dgm:spPr/>
      <dgm:t>
        <a:bodyPr/>
        <a:lstStyle/>
        <a:p>
          <a:endParaRPr lang="en-US"/>
        </a:p>
      </dgm:t>
    </dgm:pt>
    <dgm:pt modelId="{96A8D614-69F8-4E63-8D66-B5DD8E3FEA23}" type="pres">
      <dgm:prSet presAssocID="{9422D119-6B7C-4900-A263-621DFC74AB9F}" presName="connTx" presStyleLbl="parChTrans1D2" presStyleIdx="0" presStyleCnt="6"/>
      <dgm:spPr/>
      <dgm:t>
        <a:bodyPr/>
        <a:lstStyle/>
        <a:p>
          <a:endParaRPr lang="en-US"/>
        </a:p>
      </dgm:t>
    </dgm:pt>
    <dgm:pt modelId="{DDCE9E89-E4BE-4D45-B0ED-2CBDCC76E751}" type="pres">
      <dgm:prSet presAssocID="{4EB9E5F1-9CAB-402E-B0F2-F4B72D76F89D}" presName="node" presStyleLbl="node1" presStyleIdx="0" presStyleCnt="6">
        <dgm:presLayoutVars>
          <dgm:bulletEnabled val="1"/>
        </dgm:presLayoutVars>
      </dgm:prSet>
      <dgm:spPr/>
      <dgm:t>
        <a:bodyPr/>
        <a:lstStyle/>
        <a:p>
          <a:endParaRPr lang="en-US"/>
        </a:p>
      </dgm:t>
    </dgm:pt>
    <dgm:pt modelId="{0FDE4CEC-6D9A-4181-8F31-2BCDAEB2CA6E}" type="pres">
      <dgm:prSet presAssocID="{82275B48-73DB-4DD0-A173-B44A6EFD84A3}" presName="Name9" presStyleLbl="parChTrans1D2" presStyleIdx="1" presStyleCnt="6"/>
      <dgm:spPr/>
      <dgm:t>
        <a:bodyPr/>
        <a:lstStyle/>
        <a:p>
          <a:endParaRPr lang="en-US"/>
        </a:p>
      </dgm:t>
    </dgm:pt>
    <dgm:pt modelId="{93C81F35-0ED7-4270-86CC-95C351E146AF}" type="pres">
      <dgm:prSet presAssocID="{82275B48-73DB-4DD0-A173-B44A6EFD84A3}" presName="connTx" presStyleLbl="parChTrans1D2" presStyleIdx="1" presStyleCnt="6"/>
      <dgm:spPr/>
      <dgm:t>
        <a:bodyPr/>
        <a:lstStyle/>
        <a:p>
          <a:endParaRPr lang="en-US"/>
        </a:p>
      </dgm:t>
    </dgm:pt>
    <dgm:pt modelId="{7F30E196-C733-4D8B-BDDD-102C94E4EA0E}" type="pres">
      <dgm:prSet presAssocID="{C4F48FAF-D446-45E7-8D15-F5A591C42D0F}" presName="node" presStyleLbl="node1" presStyleIdx="1" presStyleCnt="6">
        <dgm:presLayoutVars>
          <dgm:bulletEnabled val="1"/>
        </dgm:presLayoutVars>
      </dgm:prSet>
      <dgm:spPr/>
      <dgm:t>
        <a:bodyPr/>
        <a:lstStyle/>
        <a:p>
          <a:endParaRPr lang="en-US"/>
        </a:p>
      </dgm:t>
    </dgm:pt>
    <dgm:pt modelId="{69508EFD-2BD9-4752-902B-66F1231EF270}" type="pres">
      <dgm:prSet presAssocID="{1F3DAC1D-0EC8-466E-A344-7A5C111FA302}" presName="Name9" presStyleLbl="parChTrans1D2" presStyleIdx="2" presStyleCnt="6"/>
      <dgm:spPr/>
      <dgm:t>
        <a:bodyPr/>
        <a:lstStyle/>
        <a:p>
          <a:endParaRPr lang="en-US"/>
        </a:p>
      </dgm:t>
    </dgm:pt>
    <dgm:pt modelId="{4B0BF0B1-C76A-458C-9ECC-792348F7DF94}" type="pres">
      <dgm:prSet presAssocID="{1F3DAC1D-0EC8-466E-A344-7A5C111FA302}" presName="connTx" presStyleLbl="parChTrans1D2" presStyleIdx="2" presStyleCnt="6"/>
      <dgm:spPr/>
      <dgm:t>
        <a:bodyPr/>
        <a:lstStyle/>
        <a:p>
          <a:endParaRPr lang="en-US"/>
        </a:p>
      </dgm:t>
    </dgm:pt>
    <dgm:pt modelId="{5C27A34C-27D0-45F8-B436-99BBFA7C4234}" type="pres">
      <dgm:prSet presAssocID="{73159679-2148-422C-9977-51E2F5665AC7}" presName="node" presStyleLbl="node1" presStyleIdx="2" presStyleCnt="6">
        <dgm:presLayoutVars>
          <dgm:bulletEnabled val="1"/>
        </dgm:presLayoutVars>
      </dgm:prSet>
      <dgm:spPr/>
      <dgm:t>
        <a:bodyPr/>
        <a:lstStyle/>
        <a:p>
          <a:endParaRPr lang="en-US"/>
        </a:p>
      </dgm:t>
    </dgm:pt>
    <dgm:pt modelId="{831206BD-5BAA-4DDA-9573-662ED9B0802F}" type="pres">
      <dgm:prSet presAssocID="{4BC623C0-16E2-4657-9B61-707E6643A441}" presName="Name9" presStyleLbl="parChTrans1D2" presStyleIdx="3" presStyleCnt="6"/>
      <dgm:spPr/>
      <dgm:t>
        <a:bodyPr/>
        <a:lstStyle/>
        <a:p>
          <a:endParaRPr lang="en-US"/>
        </a:p>
      </dgm:t>
    </dgm:pt>
    <dgm:pt modelId="{D72A18D6-D010-4234-BD0A-9D73BD46A9EB}" type="pres">
      <dgm:prSet presAssocID="{4BC623C0-16E2-4657-9B61-707E6643A441}" presName="connTx" presStyleLbl="parChTrans1D2" presStyleIdx="3" presStyleCnt="6"/>
      <dgm:spPr/>
      <dgm:t>
        <a:bodyPr/>
        <a:lstStyle/>
        <a:p>
          <a:endParaRPr lang="en-US"/>
        </a:p>
      </dgm:t>
    </dgm:pt>
    <dgm:pt modelId="{902A618F-FFEA-4361-8E31-8EA685F8B9E4}" type="pres">
      <dgm:prSet presAssocID="{E642DA09-6A82-43BA-BFF6-F0325046D14D}" presName="node" presStyleLbl="node1" presStyleIdx="3" presStyleCnt="6">
        <dgm:presLayoutVars>
          <dgm:bulletEnabled val="1"/>
        </dgm:presLayoutVars>
      </dgm:prSet>
      <dgm:spPr/>
      <dgm:t>
        <a:bodyPr/>
        <a:lstStyle/>
        <a:p>
          <a:endParaRPr lang="en-US"/>
        </a:p>
      </dgm:t>
    </dgm:pt>
    <dgm:pt modelId="{41EE9FA5-121A-443D-A048-9E5EFD6B22E8}" type="pres">
      <dgm:prSet presAssocID="{40BB46B8-FFDA-41CC-9346-59570B6D2DFA}" presName="Name9" presStyleLbl="parChTrans1D2" presStyleIdx="4" presStyleCnt="6"/>
      <dgm:spPr/>
      <dgm:t>
        <a:bodyPr/>
        <a:lstStyle/>
        <a:p>
          <a:endParaRPr lang="en-US"/>
        </a:p>
      </dgm:t>
    </dgm:pt>
    <dgm:pt modelId="{54F2344E-D810-4F50-91AD-CA0BA14448EA}" type="pres">
      <dgm:prSet presAssocID="{40BB46B8-FFDA-41CC-9346-59570B6D2DFA}" presName="connTx" presStyleLbl="parChTrans1D2" presStyleIdx="4" presStyleCnt="6"/>
      <dgm:spPr/>
      <dgm:t>
        <a:bodyPr/>
        <a:lstStyle/>
        <a:p>
          <a:endParaRPr lang="en-US"/>
        </a:p>
      </dgm:t>
    </dgm:pt>
    <dgm:pt modelId="{71DA54C2-853C-4EEE-BC1A-03F1F853CF80}" type="pres">
      <dgm:prSet presAssocID="{1C0922AD-6EAB-435B-831C-DE1B1C3FD94B}" presName="node" presStyleLbl="node1" presStyleIdx="4" presStyleCnt="6">
        <dgm:presLayoutVars>
          <dgm:bulletEnabled val="1"/>
        </dgm:presLayoutVars>
      </dgm:prSet>
      <dgm:spPr/>
      <dgm:t>
        <a:bodyPr/>
        <a:lstStyle/>
        <a:p>
          <a:endParaRPr lang="en-US"/>
        </a:p>
      </dgm:t>
    </dgm:pt>
    <dgm:pt modelId="{6C73DC52-97FC-4FCE-BA94-FA287564644D}" type="pres">
      <dgm:prSet presAssocID="{C9A79D59-B7FA-4213-9303-1069BD79ACB6}" presName="Name9" presStyleLbl="parChTrans1D2" presStyleIdx="5" presStyleCnt="6"/>
      <dgm:spPr/>
      <dgm:t>
        <a:bodyPr/>
        <a:lstStyle/>
        <a:p>
          <a:endParaRPr lang="en-US"/>
        </a:p>
      </dgm:t>
    </dgm:pt>
    <dgm:pt modelId="{EA0DFB4A-1637-47F1-9B75-E7BACD49EDE8}" type="pres">
      <dgm:prSet presAssocID="{C9A79D59-B7FA-4213-9303-1069BD79ACB6}" presName="connTx" presStyleLbl="parChTrans1D2" presStyleIdx="5" presStyleCnt="6"/>
      <dgm:spPr/>
      <dgm:t>
        <a:bodyPr/>
        <a:lstStyle/>
        <a:p>
          <a:endParaRPr lang="en-US"/>
        </a:p>
      </dgm:t>
    </dgm:pt>
    <dgm:pt modelId="{0B5953CB-E0DF-4AFE-9723-8635A3DE3659}" type="pres">
      <dgm:prSet presAssocID="{0CF39218-1CE3-4ABA-9FDD-01FBE4053623}" presName="node" presStyleLbl="node1" presStyleIdx="5" presStyleCnt="6">
        <dgm:presLayoutVars>
          <dgm:bulletEnabled val="1"/>
        </dgm:presLayoutVars>
      </dgm:prSet>
      <dgm:spPr/>
      <dgm:t>
        <a:bodyPr/>
        <a:lstStyle/>
        <a:p>
          <a:endParaRPr lang="en-US"/>
        </a:p>
      </dgm:t>
    </dgm:pt>
  </dgm:ptLst>
  <dgm:cxnLst>
    <dgm:cxn modelId="{76F04E27-269F-4CF4-ABB7-DB9E6284E705}" type="presOf" srcId="{40BB46B8-FFDA-41CC-9346-59570B6D2DFA}" destId="{54F2344E-D810-4F50-91AD-CA0BA14448EA}" srcOrd="1" destOrd="0" presId="urn:microsoft.com/office/officeart/2005/8/layout/radial1"/>
    <dgm:cxn modelId="{AB37D140-8792-42BC-83D1-0FCB88154BEA}" type="presOf" srcId="{82275B48-73DB-4DD0-A173-B44A6EFD84A3}" destId="{93C81F35-0ED7-4270-86CC-95C351E146AF}" srcOrd="1" destOrd="0" presId="urn:microsoft.com/office/officeart/2005/8/layout/radial1"/>
    <dgm:cxn modelId="{A79F2FE3-14E7-47B5-8A31-E368D6CB3A66}" type="presOf" srcId="{C4F48FAF-D446-45E7-8D15-F5A591C42D0F}" destId="{7F30E196-C733-4D8B-BDDD-102C94E4EA0E}" srcOrd="0" destOrd="0" presId="urn:microsoft.com/office/officeart/2005/8/layout/radial1"/>
    <dgm:cxn modelId="{276F4653-AF24-493B-B575-757AFB90C692}" type="presOf" srcId="{C9A79D59-B7FA-4213-9303-1069BD79ACB6}" destId="{EA0DFB4A-1637-47F1-9B75-E7BACD49EDE8}" srcOrd="1" destOrd="0" presId="urn:microsoft.com/office/officeart/2005/8/layout/radial1"/>
    <dgm:cxn modelId="{A1BD9AF3-5FCF-4477-BAFF-77F792866BDB}" srcId="{FF09D094-2D05-4B77-BC8B-093FB788392E}" destId="{1C0922AD-6EAB-435B-831C-DE1B1C3FD94B}" srcOrd="4" destOrd="0" parTransId="{40BB46B8-FFDA-41CC-9346-59570B6D2DFA}" sibTransId="{49C64FC7-9B98-4487-8EE6-6C438C4C2F83}"/>
    <dgm:cxn modelId="{0734A387-64FB-4C3E-893D-5C72F274F032}" type="presOf" srcId="{0CF39218-1CE3-4ABA-9FDD-01FBE4053623}" destId="{0B5953CB-E0DF-4AFE-9723-8635A3DE3659}" srcOrd="0" destOrd="0" presId="urn:microsoft.com/office/officeart/2005/8/layout/radial1"/>
    <dgm:cxn modelId="{774692BF-5018-40BF-8706-8A73F2587520}" type="presOf" srcId="{FF09D094-2D05-4B77-BC8B-093FB788392E}" destId="{3AE38E32-EDCD-4E43-9EF5-64E74BA17C99}" srcOrd="0" destOrd="0" presId="urn:microsoft.com/office/officeart/2005/8/layout/radial1"/>
    <dgm:cxn modelId="{BCD1BA93-A468-44C2-98C8-AB12985346EB}" srcId="{FF09D094-2D05-4B77-BC8B-093FB788392E}" destId="{E642DA09-6A82-43BA-BFF6-F0325046D14D}" srcOrd="3" destOrd="0" parTransId="{4BC623C0-16E2-4657-9B61-707E6643A441}" sibTransId="{76A3E572-B17D-4A34-BCC0-2B65FF91D2AF}"/>
    <dgm:cxn modelId="{08FBCF9E-68FB-468C-9BF2-941DDF05E208}" srcId="{D262ECF8-D853-4416-9711-068F78E075BB}" destId="{FF09D094-2D05-4B77-BC8B-093FB788392E}" srcOrd="0" destOrd="0" parTransId="{A228264F-C41D-4BAD-B3D9-66095F19CDF1}" sibTransId="{31419A96-A517-4C60-9157-9E7C5886E1FC}"/>
    <dgm:cxn modelId="{2C2C8DB1-DBBE-433D-92A7-EF0CD6ED9A3B}" type="presOf" srcId="{4BC623C0-16E2-4657-9B61-707E6643A441}" destId="{831206BD-5BAA-4DDA-9573-662ED9B0802F}" srcOrd="0" destOrd="0" presId="urn:microsoft.com/office/officeart/2005/8/layout/radial1"/>
    <dgm:cxn modelId="{6D7A7DFB-AFA3-4CAC-B711-3059D65DA5EE}" type="presOf" srcId="{82275B48-73DB-4DD0-A173-B44A6EFD84A3}" destId="{0FDE4CEC-6D9A-4181-8F31-2BCDAEB2CA6E}" srcOrd="0" destOrd="0" presId="urn:microsoft.com/office/officeart/2005/8/layout/radial1"/>
    <dgm:cxn modelId="{94AB6B2C-85FC-44E8-8B76-91958A8C99AA}" type="presOf" srcId="{1F3DAC1D-0EC8-466E-A344-7A5C111FA302}" destId="{69508EFD-2BD9-4752-902B-66F1231EF270}" srcOrd="0" destOrd="0" presId="urn:microsoft.com/office/officeart/2005/8/layout/radial1"/>
    <dgm:cxn modelId="{8E0E853F-3807-45DF-8770-26CF0D1F2DAA}" type="presOf" srcId="{4BC623C0-16E2-4657-9B61-707E6643A441}" destId="{D72A18D6-D010-4234-BD0A-9D73BD46A9EB}" srcOrd="1" destOrd="0" presId="urn:microsoft.com/office/officeart/2005/8/layout/radial1"/>
    <dgm:cxn modelId="{D2D6E7BF-C1F5-4562-8278-4F43E5DDBC98}" type="presOf" srcId="{9422D119-6B7C-4900-A263-621DFC74AB9F}" destId="{04345792-E727-43C1-A86C-1F3F30B5F35C}" srcOrd="0" destOrd="0" presId="urn:microsoft.com/office/officeart/2005/8/layout/radial1"/>
    <dgm:cxn modelId="{19EBB0EA-D0FC-4B4E-9DBF-6C83A3F1C44F}" srcId="{FF09D094-2D05-4B77-BC8B-093FB788392E}" destId="{0CF39218-1CE3-4ABA-9FDD-01FBE4053623}" srcOrd="5" destOrd="0" parTransId="{C9A79D59-B7FA-4213-9303-1069BD79ACB6}" sibTransId="{44FED679-46A0-4517-BE19-02316B2F772B}"/>
    <dgm:cxn modelId="{6DB3E7C8-64B1-49A9-A979-9D00482D11AF}" type="presOf" srcId="{C9A79D59-B7FA-4213-9303-1069BD79ACB6}" destId="{6C73DC52-97FC-4FCE-BA94-FA287564644D}" srcOrd="0" destOrd="0" presId="urn:microsoft.com/office/officeart/2005/8/layout/radial1"/>
    <dgm:cxn modelId="{BC12DA6F-57E2-4B2C-9AEB-3557E26ADCD1}" type="presOf" srcId="{1C0922AD-6EAB-435B-831C-DE1B1C3FD94B}" destId="{71DA54C2-853C-4EEE-BC1A-03F1F853CF80}" srcOrd="0" destOrd="0" presId="urn:microsoft.com/office/officeart/2005/8/layout/radial1"/>
    <dgm:cxn modelId="{5073C066-39F4-4579-90E4-AC22BBD1BEA4}" srcId="{FF09D094-2D05-4B77-BC8B-093FB788392E}" destId="{4EB9E5F1-9CAB-402E-B0F2-F4B72D76F89D}" srcOrd="0" destOrd="0" parTransId="{9422D119-6B7C-4900-A263-621DFC74AB9F}" sibTransId="{6B0CA9C6-5500-4772-ACB0-0A04BD29CCB8}"/>
    <dgm:cxn modelId="{35B7FC1C-01BE-464F-9A41-B32DA9A8EC31}" type="presOf" srcId="{40BB46B8-FFDA-41CC-9346-59570B6D2DFA}" destId="{41EE9FA5-121A-443D-A048-9E5EFD6B22E8}" srcOrd="0" destOrd="0" presId="urn:microsoft.com/office/officeart/2005/8/layout/radial1"/>
    <dgm:cxn modelId="{DE271196-9C1E-4F76-9CB1-0F8C8A9EED84}" type="presOf" srcId="{1F3DAC1D-0EC8-466E-A344-7A5C111FA302}" destId="{4B0BF0B1-C76A-458C-9ECC-792348F7DF94}" srcOrd="1" destOrd="0" presId="urn:microsoft.com/office/officeart/2005/8/layout/radial1"/>
    <dgm:cxn modelId="{AFF34FC3-10E0-40F2-8C95-C05A7597FE66}" srcId="{FF09D094-2D05-4B77-BC8B-093FB788392E}" destId="{73159679-2148-422C-9977-51E2F5665AC7}" srcOrd="2" destOrd="0" parTransId="{1F3DAC1D-0EC8-466E-A344-7A5C111FA302}" sibTransId="{FD3DFEBD-2D90-4AF3-8611-7EAFF9EB3720}"/>
    <dgm:cxn modelId="{452BE3A2-E8BE-4ABB-BAA2-262743269F92}" type="presOf" srcId="{D262ECF8-D853-4416-9711-068F78E075BB}" destId="{9F2CB985-5132-402B-835F-01D07919CB25}" srcOrd="0" destOrd="0" presId="urn:microsoft.com/office/officeart/2005/8/layout/radial1"/>
    <dgm:cxn modelId="{F71FF5F6-7587-401D-9464-9B50FE0C102B}" type="presOf" srcId="{73159679-2148-422C-9977-51E2F5665AC7}" destId="{5C27A34C-27D0-45F8-B436-99BBFA7C4234}" srcOrd="0" destOrd="0" presId="urn:microsoft.com/office/officeart/2005/8/layout/radial1"/>
    <dgm:cxn modelId="{3D726125-DB92-478C-A934-30066BCF98AB}" type="presOf" srcId="{E642DA09-6A82-43BA-BFF6-F0325046D14D}" destId="{902A618F-FFEA-4361-8E31-8EA685F8B9E4}" srcOrd="0" destOrd="0" presId="urn:microsoft.com/office/officeart/2005/8/layout/radial1"/>
    <dgm:cxn modelId="{90667913-CE3F-4BF9-B6E9-571E17777DDC}" type="presOf" srcId="{4EB9E5F1-9CAB-402E-B0F2-F4B72D76F89D}" destId="{DDCE9E89-E4BE-4D45-B0ED-2CBDCC76E751}" srcOrd="0" destOrd="0" presId="urn:microsoft.com/office/officeart/2005/8/layout/radial1"/>
    <dgm:cxn modelId="{D0654AC6-FDD7-4A94-85F3-4256249CC0FF}" type="presOf" srcId="{9422D119-6B7C-4900-A263-621DFC74AB9F}" destId="{96A8D614-69F8-4E63-8D66-B5DD8E3FEA23}" srcOrd="1" destOrd="0" presId="urn:microsoft.com/office/officeart/2005/8/layout/radial1"/>
    <dgm:cxn modelId="{D380D1FC-5019-4CE5-AE4C-D3DF1361232B}" srcId="{FF09D094-2D05-4B77-BC8B-093FB788392E}" destId="{C4F48FAF-D446-45E7-8D15-F5A591C42D0F}" srcOrd="1" destOrd="0" parTransId="{82275B48-73DB-4DD0-A173-B44A6EFD84A3}" sibTransId="{675DCAE7-9322-4A96-AB8F-1437BC634117}"/>
    <dgm:cxn modelId="{31534FEE-93A6-4429-8D93-CB8A6F8550D3}" type="presParOf" srcId="{9F2CB985-5132-402B-835F-01D07919CB25}" destId="{3AE38E32-EDCD-4E43-9EF5-64E74BA17C99}" srcOrd="0" destOrd="0" presId="urn:microsoft.com/office/officeart/2005/8/layout/radial1"/>
    <dgm:cxn modelId="{ECC2B631-1613-46A9-B0DA-3AEC8A6A32EF}" type="presParOf" srcId="{9F2CB985-5132-402B-835F-01D07919CB25}" destId="{04345792-E727-43C1-A86C-1F3F30B5F35C}" srcOrd="1" destOrd="0" presId="urn:microsoft.com/office/officeart/2005/8/layout/radial1"/>
    <dgm:cxn modelId="{4E8E95EE-1ED0-42C8-80D9-E7BAE388330D}" type="presParOf" srcId="{04345792-E727-43C1-A86C-1F3F30B5F35C}" destId="{96A8D614-69F8-4E63-8D66-B5DD8E3FEA23}" srcOrd="0" destOrd="0" presId="urn:microsoft.com/office/officeart/2005/8/layout/radial1"/>
    <dgm:cxn modelId="{C04542CC-3D3C-4A52-B904-5DFA97892940}" type="presParOf" srcId="{9F2CB985-5132-402B-835F-01D07919CB25}" destId="{DDCE9E89-E4BE-4D45-B0ED-2CBDCC76E751}" srcOrd="2" destOrd="0" presId="urn:microsoft.com/office/officeart/2005/8/layout/radial1"/>
    <dgm:cxn modelId="{2269B825-238C-4DA3-94BC-CA53E264F889}" type="presParOf" srcId="{9F2CB985-5132-402B-835F-01D07919CB25}" destId="{0FDE4CEC-6D9A-4181-8F31-2BCDAEB2CA6E}" srcOrd="3" destOrd="0" presId="urn:microsoft.com/office/officeart/2005/8/layout/radial1"/>
    <dgm:cxn modelId="{DE2A972A-EA6C-4C5E-831E-77218346AA51}" type="presParOf" srcId="{0FDE4CEC-6D9A-4181-8F31-2BCDAEB2CA6E}" destId="{93C81F35-0ED7-4270-86CC-95C351E146AF}" srcOrd="0" destOrd="0" presId="urn:microsoft.com/office/officeart/2005/8/layout/radial1"/>
    <dgm:cxn modelId="{DF4C70E3-54D1-4D1F-8D8B-579AC193C654}" type="presParOf" srcId="{9F2CB985-5132-402B-835F-01D07919CB25}" destId="{7F30E196-C733-4D8B-BDDD-102C94E4EA0E}" srcOrd="4" destOrd="0" presId="urn:microsoft.com/office/officeart/2005/8/layout/radial1"/>
    <dgm:cxn modelId="{7001041D-C592-4ED8-AD9F-1892DC6D95F7}" type="presParOf" srcId="{9F2CB985-5132-402B-835F-01D07919CB25}" destId="{69508EFD-2BD9-4752-902B-66F1231EF270}" srcOrd="5" destOrd="0" presId="urn:microsoft.com/office/officeart/2005/8/layout/radial1"/>
    <dgm:cxn modelId="{91040EE1-8F76-42EC-99DC-D7405ED1EB84}" type="presParOf" srcId="{69508EFD-2BD9-4752-902B-66F1231EF270}" destId="{4B0BF0B1-C76A-458C-9ECC-792348F7DF94}" srcOrd="0" destOrd="0" presId="urn:microsoft.com/office/officeart/2005/8/layout/radial1"/>
    <dgm:cxn modelId="{3644DBDA-9CA9-4C30-93E1-B60410B9D013}" type="presParOf" srcId="{9F2CB985-5132-402B-835F-01D07919CB25}" destId="{5C27A34C-27D0-45F8-B436-99BBFA7C4234}" srcOrd="6" destOrd="0" presId="urn:microsoft.com/office/officeart/2005/8/layout/radial1"/>
    <dgm:cxn modelId="{7AC0C380-E4C6-4ACA-A67F-5864FE2F7E55}" type="presParOf" srcId="{9F2CB985-5132-402B-835F-01D07919CB25}" destId="{831206BD-5BAA-4DDA-9573-662ED9B0802F}" srcOrd="7" destOrd="0" presId="urn:microsoft.com/office/officeart/2005/8/layout/radial1"/>
    <dgm:cxn modelId="{89D14433-1233-490B-A36E-1D9867205CAD}" type="presParOf" srcId="{831206BD-5BAA-4DDA-9573-662ED9B0802F}" destId="{D72A18D6-D010-4234-BD0A-9D73BD46A9EB}" srcOrd="0" destOrd="0" presId="urn:microsoft.com/office/officeart/2005/8/layout/radial1"/>
    <dgm:cxn modelId="{C8CAE6EA-7F0F-4001-B968-B4AAADE659AB}" type="presParOf" srcId="{9F2CB985-5132-402B-835F-01D07919CB25}" destId="{902A618F-FFEA-4361-8E31-8EA685F8B9E4}" srcOrd="8" destOrd="0" presId="urn:microsoft.com/office/officeart/2005/8/layout/radial1"/>
    <dgm:cxn modelId="{B4115DF9-7505-460F-A752-AA9C25E7FA7E}" type="presParOf" srcId="{9F2CB985-5132-402B-835F-01D07919CB25}" destId="{41EE9FA5-121A-443D-A048-9E5EFD6B22E8}" srcOrd="9" destOrd="0" presId="urn:microsoft.com/office/officeart/2005/8/layout/radial1"/>
    <dgm:cxn modelId="{0F61F01A-E945-4FC7-9D99-7CBF54A57952}" type="presParOf" srcId="{41EE9FA5-121A-443D-A048-9E5EFD6B22E8}" destId="{54F2344E-D810-4F50-91AD-CA0BA14448EA}" srcOrd="0" destOrd="0" presId="urn:microsoft.com/office/officeart/2005/8/layout/radial1"/>
    <dgm:cxn modelId="{9298B799-9542-4AAE-8296-99CBFA3402E8}" type="presParOf" srcId="{9F2CB985-5132-402B-835F-01D07919CB25}" destId="{71DA54C2-853C-4EEE-BC1A-03F1F853CF80}" srcOrd="10" destOrd="0" presId="urn:microsoft.com/office/officeart/2005/8/layout/radial1"/>
    <dgm:cxn modelId="{2D3BBF0A-553A-4623-AC14-333E0234BED3}" type="presParOf" srcId="{9F2CB985-5132-402B-835F-01D07919CB25}" destId="{6C73DC52-97FC-4FCE-BA94-FA287564644D}" srcOrd="11" destOrd="0" presId="urn:microsoft.com/office/officeart/2005/8/layout/radial1"/>
    <dgm:cxn modelId="{75992F8B-33A2-48C9-805F-A2D65F82F737}" type="presParOf" srcId="{6C73DC52-97FC-4FCE-BA94-FA287564644D}" destId="{EA0DFB4A-1637-47F1-9B75-E7BACD49EDE8}" srcOrd="0" destOrd="0" presId="urn:microsoft.com/office/officeart/2005/8/layout/radial1"/>
    <dgm:cxn modelId="{3F956779-6571-4728-8114-66EF54A69610}" type="presParOf" srcId="{9F2CB985-5132-402B-835F-01D07919CB25}" destId="{0B5953CB-E0DF-4AFE-9723-8635A3DE3659}"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E38E32-EDCD-4E43-9EF5-64E74BA17C99}">
      <dsp:nvSpPr>
        <dsp:cNvPr id="0" name=""/>
        <dsp:cNvSpPr/>
      </dsp:nvSpPr>
      <dsp:spPr>
        <a:xfrm>
          <a:off x="2577744" y="1556755"/>
          <a:ext cx="1933001" cy="1836339"/>
        </a:xfrm>
        <a:prstGeom prst="ellipse">
          <a:avLst/>
        </a:prstGeom>
        <a:solidFill>
          <a:srgbClr val="A0B4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sz="4000" b="1" kern="1200" dirty="0" smtClean="0">
              <a:effectLst>
                <a:outerShdw blurRad="38100" dist="38100" dir="2700000" algn="tl">
                  <a:srgbClr val="000000">
                    <a:alpha val="43137"/>
                  </a:srgbClr>
                </a:outerShdw>
              </a:effectLst>
            </a:rPr>
            <a:t>ASO</a:t>
          </a:r>
          <a:endParaRPr lang="en-US" sz="4000" b="1" kern="1200" dirty="0">
            <a:effectLst>
              <a:outerShdw blurRad="38100" dist="38100" dir="2700000" algn="tl">
                <a:srgbClr val="000000">
                  <a:alpha val="43137"/>
                </a:srgbClr>
              </a:outerShdw>
            </a:effectLst>
          </a:endParaRPr>
        </a:p>
      </dsp:txBody>
      <dsp:txXfrm>
        <a:off x="2860825" y="1825681"/>
        <a:ext cx="1366839" cy="1298487"/>
      </dsp:txXfrm>
    </dsp:sp>
    <dsp:sp modelId="{04345792-E727-43C1-A86C-1F3F30B5F35C}">
      <dsp:nvSpPr>
        <dsp:cNvPr id="0" name=""/>
        <dsp:cNvSpPr/>
      </dsp:nvSpPr>
      <dsp:spPr>
        <a:xfrm rot="16200000">
          <a:off x="3456640" y="1451841"/>
          <a:ext cx="175208" cy="34619"/>
        </a:xfrm>
        <a:custGeom>
          <a:avLst/>
          <a:gdLst/>
          <a:ahLst/>
          <a:cxnLst/>
          <a:rect l="0" t="0" r="0" b="0"/>
          <a:pathLst>
            <a:path>
              <a:moveTo>
                <a:pt x="0" y="17309"/>
              </a:moveTo>
              <a:lnTo>
                <a:pt x="175208" y="1730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39864" y="1464771"/>
        <a:ext cx="8760" cy="8760"/>
      </dsp:txXfrm>
    </dsp:sp>
    <dsp:sp modelId="{DDCE9E89-E4BE-4D45-B0ED-2CBDCC76E751}">
      <dsp:nvSpPr>
        <dsp:cNvPr id="0" name=""/>
        <dsp:cNvSpPr/>
      </dsp:nvSpPr>
      <dsp:spPr>
        <a:xfrm>
          <a:off x="2862568" y="18195"/>
          <a:ext cx="1363352" cy="1363352"/>
        </a:xfrm>
        <a:prstGeom prst="ellipse">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DIST Direct Cache Read</a:t>
          </a:r>
          <a:endParaRPr lang="en-US" sz="1600" kern="1200" dirty="0">
            <a:effectLst>
              <a:outerShdw blurRad="38100" dist="38100" dir="2700000" algn="tl">
                <a:srgbClr val="000000">
                  <a:alpha val="43137"/>
                </a:srgbClr>
              </a:outerShdw>
            </a:effectLst>
          </a:endParaRPr>
        </a:p>
      </dsp:txBody>
      <dsp:txXfrm>
        <a:off x="3062226" y="217853"/>
        <a:ext cx="964036" cy="964036"/>
      </dsp:txXfrm>
    </dsp:sp>
    <dsp:sp modelId="{0FDE4CEC-6D9A-4181-8F31-2BCDAEB2CA6E}">
      <dsp:nvSpPr>
        <dsp:cNvPr id="0" name=""/>
        <dsp:cNvSpPr/>
      </dsp:nvSpPr>
      <dsp:spPr>
        <a:xfrm rot="19800000">
          <a:off x="4360822" y="1945844"/>
          <a:ext cx="139672" cy="34619"/>
        </a:xfrm>
        <a:custGeom>
          <a:avLst/>
          <a:gdLst/>
          <a:ahLst/>
          <a:cxnLst/>
          <a:rect l="0" t="0" r="0" b="0"/>
          <a:pathLst>
            <a:path>
              <a:moveTo>
                <a:pt x="0" y="17309"/>
              </a:moveTo>
              <a:lnTo>
                <a:pt x="139672" y="1730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27166" y="1959662"/>
        <a:ext cx="6983" cy="6983"/>
      </dsp:txXfrm>
    </dsp:sp>
    <dsp:sp modelId="{7F30E196-C733-4D8B-BDDD-102C94E4EA0E}">
      <dsp:nvSpPr>
        <dsp:cNvPr id="0" name=""/>
        <dsp:cNvSpPr/>
      </dsp:nvSpPr>
      <dsp:spPr>
        <a:xfrm>
          <a:off x="4399811" y="905722"/>
          <a:ext cx="1363352" cy="1363352"/>
        </a:xfrm>
        <a:prstGeom prst="ellipse">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bg1"/>
              </a:solidFill>
              <a:effectLst>
                <a:outerShdw blurRad="38100" dist="38100" dir="2700000" algn="tl">
                  <a:srgbClr val="000000">
                    <a:alpha val="43137"/>
                  </a:srgbClr>
                </a:outerShdw>
              </a:effectLst>
            </a:rPr>
            <a:t>NRM Thread</a:t>
          </a:r>
          <a:endParaRPr lang="en-US" sz="1600" kern="1200" dirty="0">
            <a:solidFill>
              <a:schemeClr val="bg1"/>
            </a:solidFill>
            <a:effectLst>
              <a:outerShdw blurRad="38100" dist="38100" dir="2700000" algn="tl">
                <a:srgbClr val="000000">
                  <a:alpha val="43137"/>
                </a:srgbClr>
              </a:outerShdw>
            </a:effectLst>
          </a:endParaRPr>
        </a:p>
      </dsp:txBody>
      <dsp:txXfrm>
        <a:off x="4599469" y="1105380"/>
        <a:ext cx="964036" cy="964036"/>
      </dsp:txXfrm>
    </dsp:sp>
    <dsp:sp modelId="{69508EFD-2BD9-4752-902B-66F1231EF270}">
      <dsp:nvSpPr>
        <dsp:cNvPr id="0" name=""/>
        <dsp:cNvSpPr/>
      </dsp:nvSpPr>
      <dsp:spPr>
        <a:xfrm rot="1800000">
          <a:off x="4360822" y="2969386"/>
          <a:ext cx="139672" cy="34619"/>
        </a:xfrm>
        <a:custGeom>
          <a:avLst/>
          <a:gdLst/>
          <a:ahLst/>
          <a:cxnLst/>
          <a:rect l="0" t="0" r="0" b="0"/>
          <a:pathLst>
            <a:path>
              <a:moveTo>
                <a:pt x="0" y="17309"/>
              </a:moveTo>
              <a:lnTo>
                <a:pt x="139672" y="1730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27166" y="2983204"/>
        <a:ext cx="6983" cy="6983"/>
      </dsp:txXfrm>
    </dsp:sp>
    <dsp:sp modelId="{5C27A34C-27D0-45F8-B436-99BBFA7C4234}">
      <dsp:nvSpPr>
        <dsp:cNvPr id="0" name=""/>
        <dsp:cNvSpPr/>
      </dsp:nvSpPr>
      <dsp:spPr>
        <a:xfrm>
          <a:off x="4399811" y="2680776"/>
          <a:ext cx="1363352" cy="1363352"/>
        </a:xfrm>
        <a:prstGeom prst="ellipse">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Memory </a:t>
          </a:r>
          <a:r>
            <a:rPr lang="en-US" sz="1600" kern="1200" dirty="0" err="1" smtClean="0">
              <a:effectLst>
                <a:outerShdw blurRad="38100" dist="38100" dir="2700000" algn="tl">
                  <a:srgbClr val="000000">
                    <a:alpha val="43137"/>
                  </a:srgbClr>
                </a:outerShdw>
              </a:effectLst>
            </a:rPr>
            <a:t>Alloc</a:t>
          </a:r>
          <a:endParaRPr lang="en-US" sz="1600" kern="1200" dirty="0">
            <a:effectLst>
              <a:outerShdw blurRad="38100" dist="38100" dir="2700000" algn="tl">
                <a:srgbClr val="000000">
                  <a:alpha val="43137"/>
                </a:srgbClr>
              </a:outerShdw>
            </a:effectLst>
          </a:endParaRPr>
        </a:p>
      </dsp:txBody>
      <dsp:txXfrm>
        <a:off x="4599469" y="2880434"/>
        <a:ext cx="964036" cy="964036"/>
      </dsp:txXfrm>
    </dsp:sp>
    <dsp:sp modelId="{831206BD-5BAA-4DDA-9573-662ED9B0802F}">
      <dsp:nvSpPr>
        <dsp:cNvPr id="0" name=""/>
        <dsp:cNvSpPr/>
      </dsp:nvSpPr>
      <dsp:spPr>
        <a:xfrm rot="5400000">
          <a:off x="3456640" y="3463389"/>
          <a:ext cx="175208" cy="34619"/>
        </a:xfrm>
        <a:custGeom>
          <a:avLst/>
          <a:gdLst/>
          <a:ahLst/>
          <a:cxnLst/>
          <a:rect l="0" t="0" r="0" b="0"/>
          <a:pathLst>
            <a:path>
              <a:moveTo>
                <a:pt x="0" y="17309"/>
              </a:moveTo>
              <a:lnTo>
                <a:pt x="175208" y="1730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39864" y="3476319"/>
        <a:ext cx="8760" cy="8760"/>
      </dsp:txXfrm>
    </dsp:sp>
    <dsp:sp modelId="{902A618F-FFEA-4361-8E31-8EA685F8B9E4}">
      <dsp:nvSpPr>
        <dsp:cNvPr id="0" name=""/>
        <dsp:cNvSpPr/>
      </dsp:nvSpPr>
      <dsp:spPr>
        <a:xfrm>
          <a:off x="2862568" y="3568303"/>
          <a:ext cx="1363352" cy="1363352"/>
        </a:xfrm>
        <a:prstGeom prst="ellipse">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HVAR</a:t>
          </a:r>
          <a:endParaRPr lang="en-US" sz="1600" kern="1200" dirty="0">
            <a:effectLst>
              <a:outerShdw blurRad="38100" dist="38100" dir="2700000" algn="tl">
                <a:srgbClr val="000000">
                  <a:alpha val="43137"/>
                </a:srgbClr>
              </a:outerShdw>
            </a:effectLst>
          </a:endParaRPr>
        </a:p>
      </dsp:txBody>
      <dsp:txXfrm>
        <a:off x="3062226" y="3767961"/>
        <a:ext cx="964036" cy="964036"/>
      </dsp:txXfrm>
    </dsp:sp>
    <dsp:sp modelId="{41EE9FA5-121A-443D-A048-9E5EFD6B22E8}">
      <dsp:nvSpPr>
        <dsp:cNvPr id="0" name=""/>
        <dsp:cNvSpPr/>
      </dsp:nvSpPr>
      <dsp:spPr>
        <a:xfrm rot="9000000">
          <a:off x="2587995" y="2969386"/>
          <a:ext cx="139672" cy="34619"/>
        </a:xfrm>
        <a:custGeom>
          <a:avLst/>
          <a:gdLst/>
          <a:ahLst/>
          <a:cxnLst/>
          <a:rect l="0" t="0" r="0" b="0"/>
          <a:pathLst>
            <a:path>
              <a:moveTo>
                <a:pt x="0" y="17309"/>
              </a:moveTo>
              <a:lnTo>
                <a:pt x="139672" y="1730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654339" y="2983204"/>
        <a:ext cx="6983" cy="6983"/>
      </dsp:txXfrm>
    </dsp:sp>
    <dsp:sp modelId="{71DA54C2-853C-4EEE-BC1A-03F1F853CF80}">
      <dsp:nvSpPr>
        <dsp:cNvPr id="0" name=""/>
        <dsp:cNvSpPr/>
      </dsp:nvSpPr>
      <dsp:spPr>
        <a:xfrm>
          <a:off x="1325326" y="2680776"/>
          <a:ext cx="1363352" cy="1363352"/>
        </a:xfrm>
        <a:prstGeom prst="ellipse">
          <a:avLst/>
        </a:prstGeom>
        <a:solidFill>
          <a:srgbClr val="00206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Block sizes &gt; 16K</a:t>
          </a:r>
          <a:endParaRPr lang="en-US" sz="1600" kern="1200" dirty="0">
            <a:effectLst>
              <a:outerShdw blurRad="38100" dist="38100" dir="2700000" algn="tl">
                <a:srgbClr val="000000">
                  <a:alpha val="43137"/>
                </a:srgbClr>
              </a:outerShdw>
            </a:effectLst>
          </a:endParaRPr>
        </a:p>
      </dsp:txBody>
      <dsp:txXfrm>
        <a:off x="1524984" y="2880434"/>
        <a:ext cx="964036" cy="964036"/>
      </dsp:txXfrm>
    </dsp:sp>
    <dsp:sp modelId="{6C73DC52-97FC-4FCE-BA94-FA287564644D}">
      <dsp:nvSpPr>
        <dsp:cNvPr id="0" name=""/>
        <dsp:cNvSpPr/>
      </dsp:nvSpPr>
      <dsp:spPr>
        <a:xfrm rot="12600000">
          <a:off x="2587995" y="1945844"/>
          <a:ext cx="139672" cy="34619"/>
        </a:xfrm>
        <a:custGeom>
          <a:avLst/>
          <a:gdLst/>
          <a:ahLst/>
          <a:cxnLst/>
          <a:rect l="0" t="0" r="0" b="0"/>
          <a:pathLst>
            <a:path>
              <a:moveTo>
                <a:pt x="0" y="17309"/>
              </a:moveTo>
              <a:lnTo>
                <a:pt x="139672" y="1730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654339" y="1959662"/>
        <a:ext cx="6983" cy="6983"/>
      </dsp:txXfrm>
    </dsp:sp>
    <dsp:sp modelId="{0B5953CB-E0DF-4AFE-9723-8635A3DE3659}">
      <dsp:nvSpPr>
        <dsp:cNvPr id="0" name=""/>
        <dsp:cNvSpPr/>
      </dsp:nvSpPr>
      <dsp:spPr>
        <a:xfrm>
          <a:off x="1325326" y="905722"/>
          <a:ext cx="1363352" cy="1363352"/>
        </a:xfrm>
        <a:prstGeom prst="ellipse">
          <a:avLst/>
        </a:prstGeom>
        <a:solidFill>
          <a:srgbClr val="E37222"/>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Multi-Path Replication</a:t>
          </a:r>
          <a:endParaRPr lang="en-US" sz="1600" kern="1200" dirty="0">
            <a:effectLst>
              <a:outerShdw blurRad="38100" dist="38100" dir="2700000" algn="tl">
                <a:srgbClr val="000000">
                  <a:alpha val="43137"/>
                </a:srgbClr>
              </a:outerShdw>
            </a:effectLst>
          </a:endParaRPr>
        </a:p>
      </dsp:txBody>
      <dsp:txXfrm>
        <a:off x="1524984" y="1105380"/>
        <a:ext cx="964036" cy="96403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1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Aft>
                <a:spcPct val="0"/>
              </a:spcAft>
              <a:defRPr sz="1200">
                <a:solidFill>
                  <a:schemeClr val="tx1"/>
                </a:solidFill>
                <a:latin typeface="Arial" charset="0"/>
              </a:defRPr>
            </a:lvl1pPr>
          </a:lstStyle>
          <a:p>
            <a:pPr>
              <a:defRPr/>
            </a:pPr>
            <a:endParaRPr lang="en-US"/>
          </a:p>
        </p:txBody>
      </p:sp>
      <p:sp>
        <p:nvSpPr>
          <p:cNvPr id="421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Aft>
                <a:spcPct val="0"/>
              </a:spcAft>
              <a:defRPr sz="1200">
                <a:solidFill>
                  <a:schemeClr val="tx1"/>
                </a:solidFill>
                <a:latin typeface="Arial" charset="0"/>
              </a:defRPr>
            </a:lvl1pPr>
          </a:lstStyle>
          <a:p>
            <a:pPr>
              <a:defRPr/>
            </a:pPr>
            <a:endParaRPr lang="en-US"/>
          </a:p>
        </p:txBody>
      </p:sp>
      <p:sp>
        <p:nvSpPr>
          <p:cNvPr id="421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Aft>
                <a:spcPct val="0"/>
              </a:spcAft>
              <a:defRPr sz="1200">
                <a:solidFill>
                  <a:schemeClr val="tx1"/>
                </a:solidFill>
                <a:latin typeface="Arial" charset="0"/>
              </a:defRPr>
            </a:lvl1pPr>
          </a:lstStyle>
          <a:p>
            <a:pPr>
              <a:defRPr/>
            </a:pPr>
            <a:endParaRPr lang="en-US"/>
          </a:p>
        </p:txBody>
      </p:sp>
      <p:sp>
        <p:nvSpPr>
          <p:cNvPr id="421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Aft>
                <a:spcPct val="0"/>
              </a:spcAft>
              <a:defRPr sz="1200">
                <a:solidFill>
                  <a:schemeClr val="tx1"/>
                </a:solidFill>
                <a:latin typeface="Arial" charset="0"/>
              </a:defRPr>
            </a:lvl1pPr>
          </a:lstStyle>
          <a:p>
            <a:pPr>
              <a:defRPr/>
            </a:pPr>
            <a:fld id="{0A4DFFCC-A29B-4CD4-84AE-ED4D122CD12D}" type="slidenum">
              <a:rPr lang="en-US"/>
              <a:pPr>
                <a:defRPr/>
              </a:pPr>
              <a:t>‹#›</a:t>
            </a:fld>
            <a:endParaRPr lang="en-US"/>
          </a:p>
        </p:txBody>
      </p:sp>
    </p:spTree>
    <p:extLst>
      <p:ext uri="{BB962C8B-B14F-4D97-AF65-F5344CB8AC3E}">
        <p14:creationId xmlns:p14="http://schemas.microsoft.com/office/powerpoint/2010/main" val="1827453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Aft>
                <a:spcPct val="0"/>
              </a:spcAft>
              <a:defRPr sz="1200">
                <a:solidFill>
                  <a:schemeClr val="tx1"/>
                </a:solidFill>
                <a:latin typeface="Arial"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Aft>
                <a:spcPct val="0"/>
              </a:spcAft>
              <a:defRPr sz="1200">
                <a:solidFill>
                  <a:schemeClr val="tx1"/>
                </a:solidFill>
                <a:latin typeface="Arial" charset="0"/>
              </a:defRPr>
            </a:lvl1pPr>
          </a:lstStyle>
          <a:p>
            <a:pPr>
              <a:defRPr/>
            </a:pPr>
            <a:endParaRPr lang="en-US"/>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Aft>
                <a:spcPct val="0"/>
              </a:spcAft>
              <a:defRPr sz="1200">
                <a:solidFill>
                  <a:schemeClr val="tx1"/>
                </a:solidFill>
                <a:latin typeface="Arial" charset="0"/>
              </a:defRPr>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Aft>
                <a:spcPct val="0"/>
              </a:spcAft>
              <a:defRPr sz="1200">
                <a:solidFill>
                  <a:schemeClr val="tx1"/>
                </a:solidFill>
                <a:latin typeface="Arial" charset="0"/>
              </a:defRPr>
            </a:lvl1pPr>
          </a:lstStyle>
          <a:p>
            <a:pPr>
              <a:defRPr/>
            </a:pPr>
            <a:fld id="{3FF9539C-A263-4484-9E00-605294E268C7}" type="slidenum">
              <a:rPr lang="en-US"/>
              <a:pPr>
                <a:defRPr/>
              </a:pPr>
              <a:t>‹#›</a:t>
            </a:fld>
            <a:endParaRPr lang="en-US"/>
          </a:p>
        </p:txBody>
      </p:sp>
    </p:spTree>
    <p:extLst>
      <p:ext uri="{BB962C8B-B14F-4D97-AF65-F5344CB8AC3E}">
        <p14:creationId xmlns:p14="http://schemas.microsoft.com/office/powerpoint/2010/main" val="7248277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4454D066-8851-4A4D-B338-3AEE07A52D5A}" type="slidenum">
              <a:rPr lang="en-US" smtClean="0">
                <a:latin typeface="Arial" pitchFamily="34" charset="0"/>
              </a:rPr>
              <a:pPr/>
              <a:t>1</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p:spPr>
        <p:txBody>
          <a:bodyPr/>
          <a:lstStyle/>
          <a:p>
            <a:fld id="{A5FF92DC-30BE-4C21-A82C-7E46F4CDBC4B}" type="slidenum">
              <a:rPr lang="en-US">
                <a:solidFill>
                  <a:prstClr val="black"/>
                </a:solidFill>
              </a:rPr>
              <a:pPr/>
              <a:t>3</a:t>
            </a:fld>
            <a:endParaRPr lang="en-US">
              <a:solidFill>
                <a:prstClr val="black"/>
              </a:solidFill>
            </a:endParaRPr>
          </a:p>
        </p:txBody>
      </p:sp>
      <p:sp>
        <p:nvSpPr>
          <p:cNvPr id="54275" name="Rectangle 1"/>
          <p:cNvSpPr txBox="1">
            <a:spLocks noGrp="1" noRot="1" noChangeAspect="1" noChangeArrowheads="1" noTextEdit="1"/>
          </p:cNvSpPr>
          <p:nvPr>
            <p:ph type="sldImg"/>
          </p:nvPr>
        </p:nvSpPr>
        <p:spPr>
          <a:xfrm>
            <a:off x="1410891" y="763512"/>
            <a:ext cx="4951512" cy="3772202"/>
          </a:xfrm>
          <a:solidFill>
            <a:srgbClr val="FFFFFF"/>
          </a:solidFill>
          <a:ln>
            <a:solidFill>
              <a:srgbClr val="000000"/>
            </a:solidFill>
            <a:miter lim="800000"/>
          </a:ln>
        </p:spPr>
      </p:sp>
      <p:sp>
        <p:nvSpPr>
          <p:cNvPr id="54276" name="Rectangle 2"/>
          <p:cNvSpPr txBox="1">
            <a:spLocks noGrp="1" noChangeArrowheads="1"/>
          </p:cNvSpPr>
          <p:nvPr>
            <p:ph type="body" idx="1"/>
          </p:nvPr>
        </p:nvSpPr>
        <p:spPr>
          <a:xfrm>
            <a:off x="777875" y="4776788"/>
            <a:ext cx="6218238" cy="4525962"/>
          </a:xfrm>
          <a:noFill/>
          <a:ln/>
        </p:spPr>
        <p:txBody>
          <a:bodyPr wrap="none" anchor="ct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4454D066-8851-4A4D-B338-3AEE07A52D5A}" type="slidenum">
              <a:rPr lang="en-US" smtClean="0">
                <a:latin typeface="Arial" pitchFamily="34" charset="0"/>
              </a:rPr>
              <a:pPr/>
              <a:t>4</a:t>
            </a:fld>
            <a:endParaRPr lang="en-US" smtClean="0">
              <a:latin typeface="Arial" pitchFamily="3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6747A8-F5E3-44ED-A91F-8EF52EBE6C36}" type="slidenum">
              <a:rPr lang="en-US"/>
              <a:pPr/>
              <a:t>25</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6747A8-F5E3-44ED-A91F-8EF52EBE6C36}" type="slidenum">
              <a:rPr lang="en-US"/>
              <a:pPr/>
              <a:t>26</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6747A8-F5E3-44ED-A91F-8EF52EBE6C36}" type="slidenum">
              <a:rPr lang="en-US"/>
              <a:pPr/>
              <a:t>27</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6747A8-F5E3-44ED-A91F-8EF52EBE6C36}" type="slidenum">
              <a:rPr lang="en-US"/>
              <a:pPr/>
              <a:t>28</a:t>
            </a:fld>
            <a:endParaRPr lang="en-US"/>
          </a:p>
        </p:txBody>
      </p:sp>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6"/>
          <p:cNvSpPr>
            <a:spLocks noGrp="1" noChangeArrowheads="1"/>
          </p:cNvSpPr>
          <p:nvPr>
            <p:ph type="sldNum" sz="quarter"/>
          </p:nvPr>
        </p:nvSpPr>
        <p:spPr>
          <a:noFill/>
        </p:spPr>
        <p:txBody>
          <a:bodyPr/>
          <a:lstStyle/>
          <a:p>
            <a:fld id="{6EAD8209-766A-49B6-92D3-F84220E086BF}" type="slidenum">
              <a:rPr lang="en-US">
                <a:solidFill>
                  <a:prstClr val="black"/>
                </a:solidFill>
              </a:rPr>
              <a:pPr/>
              <a:t>53</a:t>
            </a:fld>
            <a:endParaRPr lang="en-US">
              <a:solidFill>
                <a:prstClr val="black"/>
              </a:solidFill>
            </a:endParaRPr>
          </a:p>
        </p:txBody>
      </p:sp>
      <p:sp>
        <p:nvSpPr>
          <p:cNvPr id="8909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23" tIns="45712" rIns="91423" bIns="45712" anchor="b"/>
          <a:lstStyle/>
          <a:p>
            <a:pPr algn="r"/>
            <a:fld id="{DFA36877-6B57-46ED-9D4E-08EB56A2DD10}" type="slidenum">
              <a:rPr lang="en-US" sz="1200">
                <a:solidFill>
                  <a:prstClr val="black"/>
                </a:solidFill>
                <a:cs typeface="Arial" charset="0"/>
              </a:rPr>
              <a:pPr algn="r"/>
              <a:t>53</a:t>
            </a:fld>
            <a:endParaRPr lang="en-US" sz="1200" dirty="0">
              <a:solidFill>
                <a:prstClr val="black"/>
              </a:solidFill>
              <a:cs typeface="Arial" charset="0"/>
            </a:endParaRPr>
          </a:p>
        </p:txBody>
      </p:sp>
      <p:sp>
        <p:nvSpPr>
          <p:cNvPr id="89092" name="Rectangle 2"/>
          <p:cNvSpPr>
            <a:spLocks noGrp="1" noRot="1" noChangeAspect="1" noChangeArrowheads="1" noTextEdit="1"/>
          </p:cNvSpPr>
          <p:nvPr>
            <p:ph type="sldImg"/>
          </p:nvPr>
        </p:nvSpPr>
        <p:spPr>
          <a:xfrm>
            <a:off x="1144588" y="685800"/>
            <a:ext cx="4570412" cy="3429000"/>
          </a:xfrm>
          <a:ln>
            <a:solidFill>
              <a:srgbClr val="000000"/>
            </a:solidFill>
            <a:miter lim="800000"/>
          </a:ln>
        </p:spPr>
      </p:sp>
      <p:sp>
        <p:nvSpPr>
          <p:cNvPr id="89093" name="Rectangle 3"/>
          <p:cNvSpPr>
            <a:spLocks noGrp="1" noChangeArrowheads="1"/>
          </p:cNvSpPr>
          <p:nvPr>
            <p:ph type="body" idx="1"/>
          </p:nvPr>
        </p:nvSpPr>
        <p:spPr>
          <a:xfrm>
            <a:off x="685800" y="4343400"/>
            <a:ext cx="5486400" cy="4114800"/>
          </a:xfrm>
          <a:noFill/>
          <a:ln/>
        </p:spPr>
        <p:txBody>
          <a:bodyPr lIns="91432" tIns="45716" rIns="91432" bIns="45716"/>
          <a:lstStyle/>
          <a:p>
            <a:pPr defTabSz="914318">
              <a:spcBef>
                <a:spcPct val="0"/>
              </a:spcBef>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10" descr="Sybase with gradient logo.jpg"/>
          <p:cNvPicPr>
            <a:picLocks noChangeAspect="1"/>
          </p:cNvPicPr>
          <p:nvPr userDrawn="1"/>
        </p:nvPicPr>
        <p:blipFill>
          <a:blip r:embed="rId2" cstate="print"/>
          <a:stretch>
            <a:fillRect/>
          </a:stretch>
        </p:blipFill>
        <p:spPr>
          <a:xfrm>
            <a:off x="499402" y="2792135"/>
            <a:ext cx="1662625" cy="847147"/>
          </a:xfrm>
          <a:prstGeom prst="rect">
            <a:avLst/>
          </a:prstGeom>
        </p:spPr>
      </p:pic>
      <p:grpSp>
        <p:nvGrpSpPr>
          <p:cNvPr id="5" name="Group 10"/>
          <p:cNvGrpSpPr>
            <a:grpSpLocks/>
          </p:cNvGrpSpPr>
          <p:nvPr/>
        </p:nvGrpSpPr>
        <p:grpSpPr bwMode="auto">
          <a:xfrm>
            <a:off x="0" y="2403475"/>
            <a:ext cx="88900" cy="1293813"/>
            <a:chOff x="685800" y="1537097"/>
            <a:chExt cx="88900" cy="1294212"/>
          </a:xfrm>
        </p:grpSpPr>
        <p:sp>
          <p:nvSpPr>
            <p:cNvPr id="6" name="Rectangle 5"/>
            <p:cNvSpPr/>
            <p:nvPr userDrawn="1"/>
          </p:nvSpPr>
          <p:spPr>
            <a:xfrm flipH="1">
              <a:off x="685800" y="1537097"/>
              <a:ext cx="88900" cy="325538"/>
            </a:xfrm>
            <a:prstGeom prst="rect">
              <a:avLst/>
            </a:prstGeom>
            <a:solidFill>
              <a:srgbClr val="0037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sp>
          <p:nvSpPr>
            <p:cNvPr id="7" name="Rectangle 6"/>
            <p:cNvSpPr/>
            <p:nvPr userDrawn="1"/>
          </p:nvSpPr>
          <p:spPr>
            <a:xfrm flipH="1">
              <a:off x="685800" y="1859459"/>
              <a:ext cx="88900" cy="327126"/>
            </a:xfrm>
            <a:prstGeom prst="rect">
              <a:avLst/>
            </a:prstGeom>
            <a:solidFill>
              <a:srgbClr val="E3722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sp>
          <p:nvSpPr>
            <p:cNvPr id="8" name="Rectangle 7"/>
            <p:cNvSpPr/>
            <p:nvPr userDrawn="1"/>
          </p:nvSpPr>
          <p:spPr>
            <a:xfrm flipH="1">
              <a:off x="685800" y="2181821"/>
              <a:ext cx="88900" cy="327126"/>
            </a:xfrm>
            <a:prstGeom prst="rect">
              <a:avLst/>
            </a:prstGeom>
            <a:solidFill>
              <a:srgbClr val="98C6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sp>
          <p:nvSpPr>
            <p:cNvPr id="9" name="Rectangle 8"/>
            <p:cNvSpPr/>
            <p:nvPr userDrawn="1"/>
          </p:nvSpPr>
          <p:spPr>
            <a:xfrm flipH="1">
              <a:off x="685800" y="2505771"/>
              <a:ext cx="88900" cy="325538"/>
            </a:xfrm>
            <a:prstGeom prst="rect">
              <a:avLst/>
            </a:prstGeom>
            <a:solidFill>
              <a:srgbClr val="A0B4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grpSp>
      <p:sp>
        <p:nvSpPr>
          <p:cNvPr id="10" name="Rectangle 31"/>
          <p:cNvSpPr>
            <a:spLocks noChangeArrowheads="1"/>
          </p:cNvSpPr>
          <p:nvPr/>
        </p:nvSpPr>
        <p:spPr bwMode="auto">
          <a:xfrm>
            <a:off x="2303463" y="1700213"/>
            <a:ext cx="6840537" cy="2700337"/>
          </a:xfrm>
          <a:prstGeom prst="rect">
            <a:avLst/>
          </a:prstGeom>
          <a:solidFill>
            <a:srgbClr val="003768"/>
          </a:solidFill>
          <a:ln w="12700">
            <a:noFill/>
            <a:miter lim="800000"/>
            <a:headEnd/>
            <a:tailEnd/>
          </a:ln>
          <a:effectLst/>
        </p:spPr>
        <p:txBody>
          <a:bodyPr wrap="none" anchor="ctr"/>
          <a:lstStyle/>
          <a:p>
            <a:pPr defTabSz="457200">
              <a:defRPr/>
            </a:pPr>
            <a:endParaRPr lang="en-US" sz="1800">
              <a:solidFill>
                <a:schemeClr val="tx1"/>
              </a:solidFill>
              <a:ea typeface="ＭＳ Ｐゴシック" pitchFamily="1" charset="-128"/>
            </a:endParaRPr>
          </a:p>
        </p:txBody>
      </p:sp>
      <p:sp>
        <p:nvSpPr>
          <p:cNvPr id="410627" name="Rectangle 3"/>
          <p:cNvSpPr>
            <a:spLocks noGrp="1" noChangeArrowheads="1"/>
          </p:cNvSpPr>
          <p:nvPr>
            <p:ph type="subTitle" idx="1"/>
          </p:nvPr>
        </p:nvSpPr>
        <p:spPr>
          <a:xfrm>
            <a:off x="2438400" y="4797425"/>
            <a:ext cx="6400800" cy="1450975"/>
          </a:xfrm>
        </p:spPr>
        <p:txBody>
          <a:bodyPr/>
          <a:lstStyle>
            <a:lvl1pPr marL="0" indent="0">
              <a:buFontTx/>
              <a:buNone/>
              <a:defRPr sz="2000"/>
            </a:lvl1pPr>
          </a:lstStyle>
          <a:p>
            <a:r>
              <a:rPr lang="en-US"/>
              <a:t>Click to edit Master subtitle style</a:t>
            </a:r>
          </a:p>
        </p:txBody>
      </p:sp>
      <p:sp>
        <p:nvSpPr>
          <p:cNvPr id="410634" name="Rectangle 10"/>
          <p:cNvSpPr>
            <a:spLocks noGrp="1" noChangeArrowheads="1"/>
          </p:cNvSpPr>
          <p:nvPr>
            <p:ph type="ctrTitle"/>
          </p:nvPr>
        </p:nvSpPr>
        <p:spPr>
          <a:xfrm>
            <a:off x="2438400" y="1700213"/>
            <a:ext cx="6257925" cy="2700337"/>
          </a:xfrm>
        </p:spPr>
        <p:txBody>
          <a:bodyPr/>
          <a:lstStyle>
            <a:lvl1pPr>
              <a:defRPr>
                <a:solidFill>
                  <a:schemeClr val="bg1"/>
                </a:solidFill>
              </a:defRPr>
            </a:lvl1pPr>
          </a:lstStyle>
          <a:p>
            <a:r>
              <a:rPr lang="en-US"/>
              <a:t>Click to edit Master title style</a:t>
            </a: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7" name="Rectangle 31"/>
          <p:cNvSpPr>
            <a:spLocks noChangeArrowheads="1"/>
          </p:cNvSpPr>
          <p:nvPr/>
        </p:nvSpPr>
        <p:spPr bwMode="auto">
          <a:xfrm>
            <a:off x="0" y="0"/>
            <a:ext cx="9144000" cy="5867400"/>
          </a:xfrm>
          <a:prstGeom prst="rect">
            <a:avLst/>
          </a:prstGeom>
          <a:solidFill>
            <a:schemeClr val="accent1"/>
          </a:solidFill>
          <a:ln w="12700">
            <a:noFill/>
            <a:miter lim="800000"/>
            <a:headEnd/>
            <a:tailEnd/>
          </a:ln>
          <a:effectLst/>
        </p:spPr>
        <p:txBody>
          <a:bodyPr wrap="none" anchor="ctr"/>
          <a:lstStyle/>
          <a:p>
            <a:pPr>
              <a:defRPr/>
            </a:pPr>
            <a:endParaRPr lang="en-US">
              <a:solidFill>
                <a:prstClr val="black"/>
              </a:solidFill>
            </a:endParaRPr>
          </a:p>
        </p:txBody>
      </p:sp>
      <p:pic>
        <p:nvPicPr>
          <p:cNvPr id="8" name="Picture 7" descr="Sybease Color Barr_RGB.png"/>
          <p:cNvPicPr preferRelativeResize="0">
            <a:picLocks/>
          </p:cNvPicPr>
          <p:nvPr/>
        </p:nvPicPr>
        <p:blipFill>
          <a:blip r:embed="rId2" cstate="print"/>
          <a:stretch>
            <a:fillRect/>
          </a:stretch>
        </p:blipFill>
        <p:spPr>
          <a:xfrm>
            <a:off x="0" y="5867400"/>
            <a:ext cx="91440" cy="990600"/>
          </a:xfrm>
          <a:prstGeom prst="rect">
            <a:avLst/>
          </a:prstGeom>
        </p:spPr>
      </p:pic>
      <p:sp>
        <p:nvSpPr>
          <p:cNvPr id="3" name="Text Placeholder 2"/>
          <p:cNvSpPr>
            <a:spLocks noGrp="1"/>
          </p:cNvSpPr>
          <p:nvPr>
            <p:ph type="body" idx="1" hasCustomPrompt="1"/>
          </p:nvPr>
        </p:nvSpPr>
        <p:spPr>
          <a:xfrm>
            <a:off x="611188" y="1828799"/>
            <a:ext cx="8177212" cy="2206171"/>
          </a:xfrm>
          <a:prstGeom prst="rect">
            <a:avLst/>
          </a:prstGeom>
        </p:spPr>
        <p:txBody>
          <a:bodyPr lIns="0" tIns="0" anchor="t" anchorCtr="0"/>
          <a:lstStyle>
            <a:lvl1pPr marL="0" indent="0" algn="l" defTabSz="914400" rtl="0" eaLnBrk="1" latinLnBrk="0" hangingPunct="1">
              <a:spcBef>
                <a:spcPct val="0"/>
              </a:spcBef>
              <a:buNone/>
              <a:defRPr lang="en-US" sz="3600" b="1" kern="1200" cap="all" dirty="0" smtClean="0">
                <a:solidFill>
                  <a:schemeClr val="bg1"/>
                </a:solidFill>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2" name="Title 1"/>
          <p:cNvSpPr>
            <a:spLocks noGrp="1"/>
          </p:cNvSpPr>
          <p:nvPr>
            <p:ph type="title"/>
          </p:nvPr>
        </p:nvSpPr>
        <p:spPr>
          <a:xfrm>
            <a:off x="611188" y="4387851"/>
            <a:ext cx="8177212" cy="1166643"/>
          </a:xfrm>
          <a:prstGeom prst="rect">
            <a:avLst/>
          </a:prstGeom>
        </p:spPr>
        <p:txBody>
          <a:bodyPr lIns="0" anchor="t"/>
          <a:lstStyle>
            <a:lvl1pPr algn="l">
              <a:defRPr lang="en-US" sz="2400" b="0" kern="1200" cap="all" baseline="0" dirty="0">
                <a:solidFill>
                  <a:schemeClr val="bg1"/>
                </a:solidFill>
                <a:latin typeface="+mj-lt"/>
                <a:ea typeface="+mj-ea"/>
                <a:cs typeface="+mj-cs"/>
              </a:defRPr>
            </a:lvl1pPr>
          </a:lstStyle>
          <a:p>
            <a:pPr marL="0" lvl="0" indent="0" algn="l" defTabSz="914400" rtl="0" eaLnBrk="1" latinLnBrk="0" hangingPunct="1">
              <a:spcBef>
                <a:spcPct val="0"/>
              </a:spcBef>
              <a:buFontTx/>
              <a:buNone/>
            </a:pPr>
            <a:r>
              <a:rPr lang="en-US" smtClean="0"/>
              <a:t>Click to edit Master title style</a:t>
            </a:r>
            <a:endParaRPr lang="en-US" dirty="0"/>
          </a:p>
        </p:txBody>
      </p:sp>
      <p:pic>
        <p:nvPicPr>
          <p:cNvPr id="9" name="Picture 8" descr="Sybease Color Barr_RGB.png"/>
          <p:cNvPicPr preferRelativeResize="0">
            <a:picLocks/>
          </p:cNvPicPr>
          <p:nvPr/>
        </p:nvPicPr>
        <p:blipFill>
          <a:blip r:embed="rId2" cstate="print"/>
          <a:stretch>
            <a:fillRect/>
          </a:stretch>
        </p:blipFill>
        <p:spPr>
          <a:xfrm>
            <a:off x="0" y="5867400"/>
            <a:ext cx="91440" cy="990600"/>
          </a:xfrm>
          <a:prstGeom prst="rect">
            <a:avLst/>
          </a:prstGeom>
        </p:spPr>
      </p:pic>
      <p:pic>
        <p:nvPicPr>
          <p:cNvPr id="10" name="Picture 9" descr="Sybease Color Barr_RGB.png"/>
          <p:cNvPicPr preferRelativeResize="0">
            <a:picLocks/>
          </p:cNvPicPr>
          <p:nvPr userDrawn="1"/>
        </p:nvPicPr>
        <p:blipFill>
          <a:blip r:embed="rId2" cstate="print"/>
          <a:stretch>
            <a:fillRect/>
          </a:stretch>
        </p:blipFill>
        <p:spPr>
          <a:xfrm>
            <a:off x="0" y="5867400"/>
            <a:ext cx="91440" cy="990600"/>
          </a:xfrm>
          <a:prstGeom prst="rect">
            <a:avLst/>
          </a:prstGeom>
        </p:spPr>
      </p:pic>
    </p:spTree>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Logo slide">
    <p:spTree>
      <p:nvGrpSpPr>
        <p:cNvPr id="1" name=""/>
        <p:cNvGrpSpPr/>
        <p:nvPr/>
      </p:nvGrpSpPr>
      <p:grpSpPr>
        <a:xfrm>
          <a:off x="0" y="0"/>
          <a:ext cx="0" cy="0"/>
          <a:chOff x="0" y="0"/>
          <a:chExt cx="0" cy="0"/>
        </a:xfrm>
      </p:grpSpPr>
      <p:pic>
        <p:nvPicPr>
          <p:cNvPr id="2" name="Picture 1" descr="SybaseSAP_grad_rgb_11.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03267" y="2635623"/>
            <a:ext cx="3260873" cy="1606807"/>
          </a:xfrm>
          <a:prstGeom prst="rect">
            <a:avLst/>
          </a:prstGeom>
        </p:spPr>
      </p:pic>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082650"/>
            <a:ext cx="8229600" cy="5435193"/>
          </a:xfrm>
        </p:spPr>
        <p:txBody>
          <a:bodyPr>
            <a:normAutofit/>
          </a:bodyPr>
          <a:lstStyle>
            <a:lvl1pPr>
              <a:lnSpc>
                <a:spcPct val="100000"/>
              </a:lnSpc>
              <a:spcBef>
                <a:spcPts val="1200"/>
              </a:spcBef>
              <a:buClr>
                <a:srgbClr val="E37218"/>
              </a:buClr>
              <a:defRPr sz="2400" b="1"/>
            </a:lvl1pPr>
            <a:lvl2pPr>
              <a:lnSpc>
                <a:spcPct val="100000"/>
              </a:lnSpc>
              <a:spcBef>
                <a:spcPts val="600"/>
              </a:spcBef>
              <a:buClr>
                <a:srgbClr val="A0B400"/>
              </a:buClr>
              <a:buFont typeface="Wingdings" pitchFamily="2" charset="2"/>
              <a:buChar char=""/>
              <a:defRPr sz="2000"/>
            </a:lvl2pPr>
            <a:lvl3pPr>
              <a:lnSpc>
                <a:spcPct val="100000"/>
              </a:lnSpc>
              <a:spcBef>
                <a:spcPts val="0"/>
              </a:spcBef>
              <a:buClr>
                <a:srgbClr val="0070C0"/>
              </a:buClr>
              <a:defRPr sz="1600"/>
            </a:lvl3pPr>
            <a:lvl4pPr>
              <a:lnSpc>
                <a:spcPct val="100000"/>
              </a:lnSpc>
              <a:spcBef>
                <a:spcPts val="0"/>
              </a:spcBef>
              <a:defRPr sz="1400"/>
            </a:lvl4pPr>
            <a:lvl5pPr>
              <a:lnSpc>
                <a:spcPct val="100000"/>
              </a:lnSpc>
              <a:spcBef>
                <a:spcPts val="0"/>
              </a:spcBef>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176950"/>
            <a:ext cx="4038600" cy="5071450"/>
          </a:xfrm>
        </p:spPr>
        <p:txBody>
          <a:bodyPr/>
          <a:lstStyle>
            <a:lvl1pPr>
              <a:lnSpc>
                <a:spcPct val="100000"/>
              </a:lnSpc>
              <a:spcBef>
                <a:spcPts val="600"/>
              </a:spcBef>
              <a:buClr>
                <a:srgbClr val="E37222"/>
              </a:buClr>
              <a:defRPr sz="2000" b="1"/>
            </a:lvl1pPr>
            <a:lvl2pPr>
              <a:lnSpc>
                <a:spcPct val="100000"/>
              </a:lnSpc>
              <a:spcBef>
                <a:spcPts val="0"/>
              </a:spcBef>
              <a:buClr>
                <a:srgbClr val="A0B400"/>
              </a:buClr>
              <a:buFont typeface="Wingdings" pitchFamily="2" charset="2"/>
              <a:buChar char="ü"/>
              <a:defRPr sz="18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76950"/>
            <a:ext cx="4038600" cy="5071450"/>
          </a:xfrm>
        </p:spPr>
        <p:txBody>
          <a:bodyPr/>
          <a:lstStyle>
            <a:lvl1pPr>
              <a:lnSpc>
                <a:spcPct val="100000"/>
              </a:lnSpc>
              <a:spcBef>
                <a:spcPts val="600"/>
              </a:spcBef>
              <a:buClr>
                <a:srgbClr val="E37222"/>
              </a:buClr>
              <a:defRPr sz="2000" b="1"/>
            </a:lvl1pPr>
            <a:lvl2pPr>
              <a:lnSpc>
                <a:spcPct val="100000"/>
              </a:lnSpc>
              <a:spcBef>
                <a:spcPts val="0"/>
              </a:spcBef>
              <a:buClr>
                <a:srgbClr val="A0B400"/>
              </a:buClr>
              <a:buFont typeface="Wingdings" pitchFamily="2" charset="2"/>
              <a:buChar char="ü"/>
              <a:defRPr sz="18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2879" y="156943"/>
            <a:ext cx="8229600" cy="712190"/>
          </a:xfrm>
        </p:spPr>
        <p:txBody>
          <a:bodyPr/>
          <a:lstStyle>
            <a:lvl1pPr>
              <a:defRPr>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02712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78000"/>
            <a:ext cx="4040188" cy="4717143"/>
          </a:xfrm>
        </p:spPr>
        <p:txBody>
          <a:bodyPr/>
          <a:lstStyle>
            <a:lvl1pPr>
              <a:lnSpc>
                <a:spcPct val="100000"/>
              </a:lnSpc>
              <a:spcBef>
                <a:spcPts val="1200"/>
              </a:spcBef>
              <a:buClr>
                <a:srgbClr val="E37222"/>
              </a:buClr>
              <a:defRPr sz="2000" b="1"/>
            </a:lvl1pPr>
            <a:lvl2pPr>
              <a:lnSpc>
                <a:spcPct val="100000"/>
              </a:lnSpc>
              <a:spcBef>
                <a:spcPts val="0"/>
              </a:spcBef>
              <a:buClr>
                <a:srgbClr val="A0B400"/>
              </a:buClr>
              <a:buFont typeface="Wingdings" pitchFamily="2" charset="2"/>
              <a:buChar char="ü"/>
              <a:defRPr sz="1800"/>
            </a:lvl2pPr>
            <a:lvl3pPr>
              <a:lnSpc>
                <a:spcPct val="100000"/>
              </a:lnSpc>
              <a:spcBef>
                <a:spcPts val="0"/>
              </a:spcBef>
              <a:buClr>
                <a:srgbClr val="002060"/>
              </a:buClr>
              <a:defRPr sz="1600"/>
            </a:lvl3pPr>
            <a:lvl4pPr>
              <a:lnSpc>
                <a:spcPct val="100000"/>
              </a:lnSpc>
              <a:spcBef>
                <a:spcPts val="0"/>
              </a:spcBef>
              <a:defRPr sz="1400"/>
            </a:lvl4pPr>
            <a:lvl5pPr>
              <a:lnSpc>
                <a:spcPct val="100000"/>
              </a:lnSpc>
              <a:spcBef>
                <a:spcPts val="0"/>
              </a:spcBef>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02712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78000"/>
            <a:ext cx="4041775" cy="4717143"/>
          </a:xfrm>
        </p:spPr>
        <p:txBody>
          <a:bodyPr/>
          <a:lstStyle>
            <a:lvl1pPr>
              <a:lnSpc>
                <a:spcPct val="100000"/>
              </a:lnSpc>
              <a:spcBef>
                <a:spcPts val="1200"/>
              </a:spcBef>
              <a:buClr>
                <a:srgbClr val="E37222"/>
              </a:buClr>
              <a:defRPr sz="2000" b="1"/>
            </a:lvl1pPr>
            <a:lvl2pPr>
              <a:lnSpc>
                <a:spcPct val="100000"/>
              </a:lnSpc>
              <a:spcBef>
                <a:spcPts val="0"/>
              </a:spcBef>
              <a:buClr>
                <a:srgbClr val="A0B400"/>
              </a:buClr>
              <a:buFont typeface="Wingdings" pitchFamily="2" charset="2"/>
              <a:buChar char="ü"/>
              <a:defRPr sz="1800"/>
            </a:lvl2pPr>
            <a:lvl3pPr>
              <a:lnSpc>
                <a:spcPct val="100000"/>
              </a:lnSpc>
              <a:spcBef>
                <a:spcPts val="0"/>
              </a:spcBef>
              <a:buClr>
                <a:srgbClr val="002060"/>
              </a:buClr>
              <a:defRPr sz="1600"/>
            </a:lvl3pPr>
            <a:lvl4pPr>
              <a:lnSpc>
                <a:spcPct val="100000"/>
              </a:lnSpc>
              <a:spcBef>
                <a:spcPts val="0"/>
              </a:spcBef>
              <a:defRPr sz="1400"/>
            </a:lvl4pPr>
            <a:lvl5pPr>
              <a:lnSpc>
                <a:spcPct val="100000"/>
              </a:lnSpc>
              <a:spcBef>
                <a:spcPts val="0"/>
              </a:spcBef>
              <a:defRPr sz="14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4" name="Text Placeholder 8"/>
          <p:cNvSpPr>
            <a:spLocks noGrp="1"/>
          </p:cNvSpPr>
          <p:nvPr>
            <p:ph type="body" sz="quarter" idx="13" hasCustomPrompt="1"/>
          </p:nvPr>
        </p:nvSpPr>
        <p:spPr>
          <a:xfrm>
            <a:off x="456554" y="790221"/>
            <a:ext cx="8275575" cy="354870"/>
          </a:xfrm>
          <a:prstGeom prst="rect">
            <a:avLst/>
          </a:prstGeom>
        </p:spPr>
        <p:txBody>
          <a:bodyPr tIns="0" bIns="0">
            <a:normAutofit/>
          </a:bodyPr>
          <a:lstStyle>
            <a:lvl1pPr marL="0" indent="-342900" algn="l" defTabSz="914400" rtl="0" eaLnBrk="1" latinLnBrk="0" hangingPunct="1">
              <a:lnSpc>
                <a:spcPct val="100000"/>
              </a:lnSpc>
              <a:spcBef>
                <a:spcPts val="0"/>
              </a:spcBef>
              <a:buFontTx/>
              <a:buNone/>
              <a:defRPr sz="1800" b="1" baseline="0">
                <a:solidFill>
                  <a:srgbClr val="0070C0"/>
                </a:solidFill>
              </a:defRPr>
            </a:lvl1pPr>
            <a:lvl2pPr>
              <a:buFontTx/>
              <a:buNone/>
              <a:defRPr/>
            </a:lvl2pPr>
            <a:lvl3pPr>
              <a:buFontTx/>
              <a:buNone/>
              <a:defRPr/>
            </a:lvl3pPr>
            <a:lvl4pPr>
              <a:buFontTx/>
              <a:buNone/>
              <a:defRPr/>
            </a:lvl4pPr>
            <a:lvl5pPr>
              <a:buFontTx/>
              <a:buNone/>
              <a:defRPr/>
            </a:lvl5pPr>
          </a:lstStyle>
          <a:p>
            <a:pPr marL="0" lvl="0" indent="-342900" algn="l" defTabSz="914400" rtl="0" eaLnBrk="1" latinLnBrk="0" hangingPunct="1">
              <a:spcBef>
                <a:spcPts val="0"/>
              </a:spcBef>
              <a:buFontTx/>
              <a:buNone/>
            </a:pPr>
            <a:r>
              <a:rPr lang="en-US" dirty="0" smtClean="0"/>
              <a:t>Subtitle Is 18 pt, Bold, Dark Gray.</a:t>
            </a:r>
            <a:endParaRPr lang="en-US" dirty="0"/>
          </a:p>
        </p:txBody>
      </p:sp>
    </p:spTree>
    <p:extLst>
      <p:ext uri="{BB962C8B-B14F-4D97-AF65-F5344CB8AC3E}">
        <p14:creationId xmlns:p14="http://schemas.microsoft.com/office/powerpoint/2010/main" val="3376959029"/>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497435" y="1242403"/>
            <a:ext cx="8331962" cy="2501569"/>
          </a:xfrm>
        </p:spPr>
        <p:txBody>
          <a:bodyPr>
            <a:normAutofit/>
          </a:bodyPr>
          <a:lstStyle>
            <a:lvl1pPr>
              <a:buClr>
                <a:srgbClr val="E37222"/>
              </a:buClr>
              <a:defRPr sz="2400" b="1"/>
            </a:lvl1pPr>
            <a:lvl2pPr>
              <a:buClr>
                <a:srgbClr val="A0B400"/>
              </a:buClr>
              <a:buFont typeface="Wingdings" pitchFamily="2" charset="2"/>
              <a:buChar char="ü"/>
              <a:defRPr sz="1800"/>
            </a:lvl2pPr>
            <a:lvl3pPr>
              <a:buClr>
                <a:srgbClr val="0070C0"/>
              </a:buClr>
              <a:defRPr sz="1600"/>
            </a:lvl3pPr>
            <a:lvl4pPr>
              <a:defRPr sz="1400"/>
            </a:lvl4pPr>
            <a:lvl5pPr>
              <a:defRPr sz="1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Subtitle Only">
    <p:spTree>
      <p:nvGrpSpPr>
        <p:cNvPr id="1" name=""/>
        <p:cNvGrpSpPr/>
        <p:nvPr/>
      </p:nvGrpSpPr>
      <p:grpSpPr>
        <a:xfrm>
          <a:off x="0" y="0"/>
          <a:ext cx="0" cy="0"/>
          <a:chOff x="0" y="0"/>
          <a:chExt cx="0" cy="0"/>
        </a:xfrm>
      </p:grpSpPr>
      <p:pic>
        <p:nvPicPr>
          <p:cNvPr id="7" name="Picture 6" descr="Sybease Color Barr_RGB.png"/>
          <p:cNvPicPr preferRelativeResize="0">
            <a:picLocks/>
          </p:cNvPicPr>
          <p:nvPr/>
        </p:nvPicPr>
        <p:blipFill>
          <a:blip r:embed="rId2" cstate="print"/>
          <a:stretch>
            <a:fillRect/>
          </a:stretch>
        </p:blipFill>
        <p:spPr>
          <a:xfrm>
            <a:off x="0" y="0"/>
            <a:ext cx="91440" cy="990600"/>
          </a:xfrm>
          <a:prstGeom prst="rect">
            <a:avLst/>
          </a:prstGeom>
        </p:spPr>
      </p:pic>
      <p:pic>
        <p:nvPicPr>
          <p:cNvPr id="6" name="Picture 5" descr="Sybease Color Barr_RGB.png"/>
          <p:cNvPicPr preferRelativeResize="0">
            <a:picLocks/>
          </p:cNvPicPr>
          <p:nvPr/>
        </p:nvPicPr>
        <p:blipFill>
          <a:blip r:embed="rId2" cstate="print"/>
          <a:stretch>
            <a:fillRect/>
          </a:stretch>
        </p:blipFill>
        <p:spPr>
          <a:xfrm>
            <a:off x="0" y="0"/>
            <a:ext cx="91440" cy="990600"/>
          </a:xfrm>
          <a:prstGeom prst="rect">
            <a:avLst/>
          </a:prstGeom>
        </p:spPr>
      </p:pic>
      <p:sp>
        <p:nvSpPr>
          <p:cNvPr id="8" name="Text Placeholder 8"/>
          <p:cNvSpPr>
            <a:spLocks noGrp="1"/>
          </p:cNvSpPr>
          <p:nvPr>
            <p:ph type="body" sz="quarter" idx="16" hasCustomPrompt="1"/>
          </p:nvPr>
        </p:nvSpPr>
        <p:spPr>
          <a:xfrm>
            <a:off x="512824" y="1012825"/>
            <a:ext cx="8275575" cy="644989"/>
          </a:xfrm>
          <a:prstGeom prst="rect">
            <a:avLst/>
          </a:prstGeom>
        </p:spPr>
        <p:txBody>
          <a:bodyPr tIns="0" bIns="0">
            <a:noAutofit/>
          </a:bodyPr>
          <a:lstStyle>
            <a:lvl1pPr marL="0" indent="-342900" algn="l" defTabSz="914400" rtl="0" eaLnBrk="1" latinLnBrk="0" hangingPunct="1">
              <a:spcBef>
                <a:spcPts val="0"/>
              </a:spcBef>
              <a:buFontTx/>
              <a:buNone/>
              <a:defRPr sz="1800" b="1" baseline="0">
                <a:solidFill>
                  <a:schemeClr val="tx2"/>
                </a:solidFill>
              </a:defRPr>
            </a:lvl1pPr>
            <a:lvl2pPr>
              <a:buFontTx/>
              <a:buNone/>
              <a:defRPr/>
            </a:lvl2pPr>
            <a:lvl3pPr>
              <a:buFontTx/>
              <a:buNone/>
              <a:defRPr/>
            </a:lvl3pPr>
            <a:lvl4pPr>
              <a:buFontTx/>
              <a:buNone/>
              <a:defRPr/>
            </a:lvl4pPr>
            <a:lvl5pPr>
              <a:buFontTx/>
              <a:buNone/>
              <a:defRPr/>
            </a:lvl5pPr>
          </a:lstStyle>
          <a:p>
            <a:pPr marL="0" lvl="0" indent="-342900" algn="l" defTabSz="914400" rtl="0" eaLnBrk="1" latinLnBrk="0" hangingPunct="1">
              <a:spcBef>
                <a:spcPts val="0"/>
              </a:spcBef>
              <a:buFontTx/>
              <a:buNone/>
            </a:pPr>
            <a:r>
              <a:rPr lang="en-US" dirty="0" smtClean="0"/>
              <a:t>Subtitle Is 18 pt, Bold, Dark Gray.</a:t>
            </a:r>
            <a:br>
              <a:rPr lang="en-US" dirty="0" smtClean="0"/>
            </a:br>
            <a:r>
              <a:rPr lang="en-US" dirty="0" smtClean="0"/>
              <a:t>Can be up to two lines.</a:t>
            </a:r>
            <a:endParaRPr lang="en-US" dirty="0"/>
          </a:p>
        </p:txBody>
      </p:sp>
      <p:pic>
        <p:nvPicPr>
          <p:cNvPr id="9" name="Picture 8" descr="Sybease Color Barr_RGB.png"/>
          <p:cNvPicPr preferRelativeResize="0">
            <a:picLocks/>
          </p:cNvPicPr>
          <p:nvPr userDrawn="1"/>
        </p:nvPicPr>
        <p:blipFill>
          <a:blip r:embed="rId2" cstate="print"/>
          <a:stretch>
            <a:fillRect/>
          </a:stretch>
        </p:blipFill>
        <p:spPr>
          <a:xfrm>
            <a:off x="0" y="0"/>
            <a:ext cx="91440" cy="990600"/>
          </a:xfrm>
          <a:prstGeom prst="rect">
            <a:avLst/>
          </a:prstGeom>
        </p:spPr>
      </p:pic>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3076771"/>
      </p:ext>
    </p:extLst>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57200" y="14478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2"/>
            <a:endParaRPr lang="en-US" smtClean="0"/>
          </a:p>
        </p:txBody>
      </p:sp>
      <p:sp>
        <p:nvSpPr>
          <p:cNvPr id="30" name="Date Placeholder 3"/>
          <p:cNvSpPr txBox="1">
            <a:spLocks/>
          </p:cNvSpPr>
          <p:nvPr/>
        </p:nvSpPr>
        <p:spPr bwMode="auto">
          <a:xfrm>
            <a:off x="152400" y="6630988"/>
            <a:ext cx="2514600" cy="150812"/>
          </a:xfrm>
          <a:prstGeom prst="rect">
            <a:avLst/>
          </a:prstGeom>
          <a:noFill/>
          <a:ln w="9525">
            <a:noFill/>
            <a:miter lim="800000"/>
            <a:headEnd/>
            <a:tailEnd/>
          </a:ln>
        </p:spPr>
        <p:txBody>
          <a:bodyPr lIns="0" tIns="0" bIns="0"/>
          <a:lstStyle/>
          <a:p>
            <a:pPr defTabSz="457200">
              <a:defRPr/>
            </a:pPr>
            <a:fld id="{143C5128-8D44-42E0-AACB-4585C4D396EF}" type="slidenum">
              <a:rPr lang="en-US" sz="1000" b="1">
                <a:ea typeface="ＭＳ Ｐゴシック" pitchFamily="1" charset="-128"/>
              </a:rPr>
              <a:pPr defTabSz="457200">
                <a:defRPr/>
              </a:pPr>
              <a:t>‹#›</a:t>
            </a:fld>
            <a:r>
              <a:rPr lang="en-US" sz="900" dirty="0">
                <a:ea typeface="ＭＳ Ｐゴシック" pitchFamily="1" charset="-128"/>
              </a:rPr>
              <a:t> </a:t>
            </a:r>
            <a:r>
              <a:rPr lang="en-US" sz="900" dirty="0" smtClean="0">
                <a:ea typeface="ＭＳ Ｐゴシック" pitchFamily="1" charset="-128"/>
              </a:rPr>
              <a:t>– </a:t>
            </a:r>
            <a:fld id="{C3F4244D-9C78-439D-9F40-873405047D1B}" type="datetime4">
              <a:rPr lang="en-US" sz="900">
                <a:ea typeface="ＭＳ Ｐゴシック" pitchFamily="1" charset="-128"/>
              </a:rPr>
              <a:pPr defTabSz="457200">
                <a:defRPr/>
              </a:pPr>
              <a:t>May 10, 2012</a:t>
            </a:fld>
            <a:endParaRPr lang="en-US" sz="900" dirty="0">
              <a:ea typeface="ＭＳ Ｐゴシック" pitchFamily="1" charset="-128"/>
            </a:endParaRPr>
          </a:p>
        </p:txBody>
      </p:sp>
      <p:grpSp>
        <p:nvGrpSpPr>
          <p:cNvPr id="2053" name="Group 5"/>
          <p:cNvGrpSpPr>
            <a:grpSpLocks/>
          </p:cNvGrpSpPr>
          <p:nvPr/>
        </p:nvGrpSpPr>
        <p:grpSpPr bwMode="auto">
          <a:xfrm>
            <a:off x="0" y="-1588"/>
            <a:ext cx="88900" cy="990601"/>
            <a:chOff x="685800" y="1537097"/>
            <a:chExt cx="88900" cy="1294212"/>
          </a:xfrm>
        </p:grpSpPr>
        <p:sp>
          <p:nvSpPr>
            <p:cNvPr id="5" name="Rectangle 4"/>
            <p:cNvSpPr/>
            <p:nvPr userDrawn="1"/>
          </p:nvSpPr>
          <p:spPr>
            <a:xfrm flipH="1">
              <a:off x="685800" y="1537097"/>
              <a:ext cx="88900" cy="325627"/>
            </a:xfrm>
            <a:prstGeom prst="rect">
              <a:avLst/>
            </a:prstGeom>
            <a:solidFill>
              <a:srgbClr val="0037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sp>
          <p:nvSpPr>
            <p:cNvPr id="6" name="Rectangle 5"/>
            <p:cNvSpPr/>
            <p:nvPr userDrawn="1"/>
          </p:nvSpPr>
          <p:spPr>
            <a:xfrm flipH="1">
              <a:off x="685800" y="1860651"/>
              <a:ext cx="88900" cy="325626"/>
            </a:xfrm>
            <a:prstGeom prst="rect">
              <a:avLst/>
            </a:prstGeom>
            <a:solidFill>
              <a:srgbClr val="E3722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sp>
          <p:nvSpPr>
            <p:cNvPr id="7" name="Rectangle 6"/>
            <p:cNvSpPr/>
            <p:nvPr userDrawn="1"/>
          </p:nvSpPr>
          <p:spPr>
            <a:xfrm flipH="1">
              <a:off x="685800" y="2182129"/>
              <a:ext cx="88900" cy="325627"/>
            </a:xfrm>
            <a:prstGeom prst="rect">
              <a:avLst/>
            </a:prstGeom>
            <a:solidFill>
              <a:srgbClr val="98C6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sp>
          <p:nvSpPr>
            <p:cNvPr id="8" name="Rectangle 7"/>
            <p:cNvSpPr/>
            <p:nvPr userDrawn="1"/>
          </p:nvSpPr>
          <p:spPr>
            <a:xfrm flipH="1">
              <a:off x="685800" y="2505682"/>
              <a:ext cx="88900" cy="325627"/>
            </a:xfrm>
            <a:prstGeom prst="rect">
              <a:avLst/>
            </a:prstGeom>
            <a:solidFill>
              <a:srgbClr val="A0B4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grpSp>
      <p:pic>
        <p:nvPicPr>
          <p:cNvPr id="11" name="Picture 10" descr="Sybase with gradient logo.jpg"/>
          <p:cNvPicPr>
            <a:picLocks noChangeAspect="1"/>
          </p:cNvPicPr>
          <p:nvPr userDrawn="1"/>
        </p:nvPicPr>
        <p:blipFill>
          <a:blip r:embed="rId12" cstate="print"/>
          <a:stretch>
            <a:fillRect/>
          </a:stretch>
        </p:blipFill>
        <p:spPr>
          <a:xfrm>
            <a:off x="7481375" y="6010853"/>
            <a:ext cx="1662625" cy="847147"/>
          </a:xfrm>
          <a:prstGeom prst="rect">
            <a:avLst/>
          </a:prstGeom>
        </p:spPr>
      </p:pic>
    </p:spTree>
  </p:cSld>
  <p:clrMap bg1="lt1" tx1="dk1" bg2="lt2" tx2="dk2" accent1="accent1" accent2="accent2" accent3="accent3" accent4="accent4" accent5="accent5" accent6="accent6" hlink="hlink" folHlink="folHlink"/>
  <p:sldLayoutIdLst>
    <p:sldLayoutId id="2147484336" r:id="rId1"/>
    <p:sldLayoutId id="2147484302" r:id="rId2"/>
    <p:sldLayoutId id="2147484304" r:id="rId3"/>
    <p:sldLayoutId id="2147484305" r:id="rId4"/>
    <p:sldLayoutId id="2147484306" r:id="rId5"/>
    <p:sldLayoutId id="2147484340" r:id="rId6"/>
    <p:sldLayoutId id="2147484307" r:id="rId7"/>
    <p:sldLayoutId id="2147484338" r:id="rId8"/>
    <p:sldLayoutId id="2147484341" r:id="rId9"/>
    <p:sldLayoutId id="2147484343" r:id="rId10"/>
  </p:sldLayoutIdLst>
  <p:transition>
    <p:wipe/>
  </p:transition>
  <p:timing>
    <p:tnLst>
      <p:par>
        <p:cTn id="1" dur="indefinite" restart="never" nodeType="tmRoot"/>
      </p:par>
    </p:tnLst>
  </p:timing>
  <p:txStyles>
    <p:titleStyle>
      <a:lvl1pPr algn="l" rtl="0" eaLnBrk="0" fontAlgn="base" hangingPunct="0">
        <a:lnSpc>
          <a:spcPct val="75000"/>
        </a:lnSpc>
        <a:spcBef>
          <a:spcPct val="0"/>
        </a:spcBef>
        <a:spcAft>
          <a:spcPct val="0"/>
        </a:spcAft>
        <a:defRPr sz="3600" b="1">
          <a:solidFill>
            <a:srgbClr val="003768"/>
          </a:solidFill>
          <a:latin typeface="+mj-lt"/>
          <a:ea typeface="+mj-ea"/>
          <a:cs typeface="+mj-cs"/>
        </a:defRPr>
      </a:lvl1pPr>
      <a:lvl2pPr algn="l" rtl="0" eaLnBrk="0" fontAlgn="base" hangingPunct="0">
        <a:lnSpc>
          <a:spcPct val="75000"/>
        </a:lnSpc>
        <a:spcBef>
          <a:spcPct val="0"/>
        </a:spcBef>
        <a:spcAft>
          <a:spcPct val="0"/>
        </a:spcAft>
        <a:defRPr sz="3600" b="1">
          <a:solidFill>
            <a:srgbClr val="003768"/>
          </a:solidFill>
          <a:latin typeface="Calibri" pitchFamily="34" charset="0"/>
        </a:defRPr>
      </a:lvl2pPr>
      <a:lvl3pPr algn="l" rtl="0" eaLnBrk="0" fontAlgn="base" hangingPunct="0">
        <a:lnSpc>
          <a:spcPct val="75000"/>
        </a:lnSpc>
        <a:spcBef>
          <a:spcPct val="0"/>
        </a:spcBef>
        <a:spcAft>
          <a:spcPct val="0"/>
        </a:spcAft>
        <a:defRPr sz="3600" b="1">
          <a:solidFill>
            <a:srgbClr val="003768"/>
          </a:solidFill>
          <a:latin typeface="Calibri" pitchFamily="34" charset="0"/>
        </a:defRPr>
      </a:lvl3pPr>
      <a:lvl4pPr algn="l" rtl="0" eaLnBrk="0" fontAlgn="base" hangingPunct="0">
        <a:lnSpc>
          <a:spcPct val="75000"/>
        </a:lnSpc>
        <a:spcBef>
          <a:spcPct val="0"/>
        </a:spcBef>
        <a:spcAft>
          <a:spcPct val="0"/>
        </a:spcAft>
        <a:defRPr sz="3600" b="1">
          <a:solidFill>
            <a:srgbClr val="003768"/>
          </a:solidFill>
          <a:latin typeface="Calibri" pitchFamily="34" charset="0"/>
        </a:defRPr>
      </a:lvl4pPr>
      <a:lvl5pPr algn="l" rtl="0" eaLnBrk="0" fontAlgn="base" hangingPunct="0">
        <a:lnSpc>
          <a:spcPct val="75000"/>
        </a:lnSpc>
        <a:spcBef>
          <a:spcPct val="0"/>
        </a:spcBef>
        <a:spcAft>
          <a:spcPct val="0"/>
        </a:spcAft>
        <a:defRPr sz="3600" b="1">
          <a:solidFill>
            <a:srgbClr val="003768"/>
          </a:solidFill>
          <a:latin typeface="Calibri" pitchFamily="34" charset="0"/>
        </a:defRPr>
      </a:lvl5pPr>
      <a:lvl6pPr marL="457200" algn="l" rtl="0" fontAlgn="base">
        <a:lnSpc>
          <a:spcPct val="75000"/>
        </a:lnSpc>
        <a:spcBef>
          <a:spcPct val="0"/>
        </a:spcBef>
        <a:spcAft>
          <a:spcPct val="0"/>
        </a:spcAft>
        <a:defRPr sz="3600" b="1">
          <a:solidFill>
            <a:srgbClr val="003768"/>
          </a:solidFill>
          <a:latin typeface="Calibri" pitchFamily="34" charset="0"/>
        </a:defRPr>
      </a:lvl6pPr>
      <a:lvl7pPr marL="914400" algn="l" rtl="0" fontAlgn="base">
        <a:lnSpc>
          <a:spcPct val="75000"/>
        </a:lnSpc>
        <a:spcBef>
          <a:spcPct val="0"/>
        </a:spcBef>
        <a:spcAft>
          <a:spcPct val="0"/>
        </a:spcAft>
        <a:defRPr sz="3600" b="1">
          <a:solidFill>
            <a:srgbClr val="003768"/>
          </a:solidFill>
          <a:latin typeface="Calibri" pitchFamily="34" charset="0"/>
        </a:defRPr>
      </a:lvl7pPr>
      <a:lvl8pPr marL="1371600" algn="l" rtl="0" fontAlgn="base">
        <a:lnSpc>
          <a:spcPct val="75000"/>
        </a:lnSpc>
        <a:spcBef>
          <a:spcPct val="0"/>
        </a:spcBef>
        <a:spcAft>
          <a:spcPct val="0"/>
        </a:spcAft>
        <a:defRPr sz="3600" b="1">
          <a:solidFill>
            <a:srgbClr val="003768"/>
          </a:solidFill>
          <a:latin typeface="Calibri" pitchFamily="34" charset="0"/>
        </a:defRPr>
      </a:lvl8pPr>
      <a:lvl9pPr marL="1828800" algn="l" rtl="0" fontAlgn="base">
        <a:lnSpc>
          <a:spcPct val="75000"/>
        </a:lnSpc>
        <a:spcBef>
          <a:spcPct val="0"/>
        </a:spcBef>
        <a:spcAft>
          <a:spcPct val="0"/>
        </a:spcAft>
        <a:defRPr sz="3600" b="1">
          <a:solidFill>
            <a:srgbClr val="003768"/>
          </a:solidFill>
          <a:latin typeface="Calibri" pitchFamily="34" charset="0"/>
        </a:defRPr>
      </a:lvl9pPr>
    </p:titleStyle>
    <p:bodyStyle>
      <a:lvl1pPr marL="342900" indent="-342900" algn="l" rtl="0" eaLnBrk="0" fontAlgn="base" hangingPunct="0">
        <a:lnSpc>
          <a:spcPct val="80000"/>
        </a:lnSpc>
        <a:spcBef>
          <a:spcPct val="20000"/>
        </a:spcBef>
        <a:spcAft>
          <a:spcPct val="0"/>
        </a:spcAft>
        <a:buClr>
          <a:schemeClr val="tx1"/>
        </a:buClr>
        <a:buChar char="•"/>
        <a:defRPr sz="2400">
          <a:solidFill>
            <a:srgbClr val="1C1C1C"/>
          </a:solidFill>
          <a:latin typeface="+mn-lt"/>
          <a:ea typeface="+mn-ea"/>
          <a:cs typeface="+mn-cs"/>
        </a:defRPr>
      </a:lvl1pPr>
      <a:lvl2pPr marL="742950" indent="-285750" algn="l" rtl="0" eaLnBrk="0" fontAlgn="base" hangingPunct="0">
        <a:lnSpc>
          <a:spcPct val="80000"/>
        </a:lnSpc>
        <a:spcBef>
          <a:spcPct val="20000"/>
        </a:spcBef>
        <a:spcAft>
          <a:spcPct val="0"/>
        </a:spcAft>
        <a:buClr>
          <a:schemeClr val="tx1"/>
        </a:buClr>
        <a:buFont typeface="Calibri" pitchFamily="34" charset="0"/>
        <a:buChar char="–"/>
        <a:defRPr sz="2400">
          <a:solidFill>
            <a:srgbClr val="1C1C1C"/>
          </a:solidFill>
          <a:latin typeface="+mn-lt"/>
        </a:defRPr>
      </a:lvl2pPr>
      <a:lvl3pPr marL="1143000" indent="-228600" algn="l" rtl="0" eaLnBrk="0" fontAlgn="base" hangingPunct="0">
        <a:lnSpc>
          <a:spcPct val="80000"/>
        </a:lnSpc>
        <a:spcBef>
          <a:spcPct val="20000"/>
        </a:spcBef>
        <a:spcAft>
          <a:spcPct val="0"/>
        </a:spcAft>
        <a:buClr>
          <a:schemeClr val="tx1"/>
        </a:buClr>
        <a:buFont typeface="Wingdings" pitchFamily="2" charset="2"/>
        <a:buChar char="§"/>
        <a:defRPr sz="2000">
          <a:solidFill>
            <a:srgbClr val="1C1C1C"/>
          </a:solidFill>
          <a:latin typeface="+mn-lt"/>
        </a:defRPr>
      </a:lvl3pPr>
      <a:lvl4pPr marL="1600200" indent="-228600" algn="l" rtl="0" eaLnBrk="0" fontAlgn="base" hangingPunct="0">
        <a:spcBef>
          <a:spcPct val="20000"/>
        </a:spcBef>
        <a:spcAft>
          <a:spcPct val="0"/>
        </a:spcAft>
        <a:buChar char="–"/>
        <a:defRPr sz="2000">
          <a:solidFill>
            <a:srgbClr val="1C1C1C"/>
          </a:solidFill>
          <a:latin typeface="+mn-lt"/>
        </a:defRPr>
      </a:lvl4pPr>
      <a:lvl5pPr marL="2057400" indent="-228600" algn="l" rtl="0" eaLnBrk="0" fontAlgn="base" hangingPunct="0">
        <a:spcBef>
          <a:spcPct val="20000"/>
        </a:spcBef>
        <a:spcAft>
          <a:spcPct val="0"/>
        </a:spcAft>
        <a:buChar char="»"/>
        <a:defRPr sz="2000">
          <a:solidFill>
            <a:srgbClr val="1C1C1C"/>
          </a:solidFill>
          <a:latin typeface="+mn-lt"/>
        </a:defRPr>
      </a:lvl5pPr>
      <a:lvl6pPr marL="2514600" indent="-228600" algn="l" rtl="0" fontAlgn="base">
        <a:spcBef>
          <a:spcPct val="20000"/>
        </a:spcBef>
        <a:spcAft>
          <a:spcPct val="0"/>
        </a:spcAft>
        <a:buChar char="»"/>
        <a:defRPr sz="2000">
          <a:solidFill>
            <a:srgbClr val="1C1C1C"/>
          </a:solidFill>
          <a:latin typeface="+mn-lt"/>
        </a:defRPr>
      </a:lvl6pPr>
      <a:lvl7pPr marL="2971800" indent="-228600" algn="l" rtl="0" fontAlgn="base">
        <a:spcBef>
          <a:spcPct val="20000"/>
        </a:spcBef>
        <a:spcAft>
          <a:spcPct val="0"/>
        </a:spcAft>
        <a:buChar char="»"/>
        <a:defRPr sz="2000">
          <a:solidFill>
            <a:srgbClr val="1C1C1C"/>
          </a:solidFill>
          <a:latin typeface="+mn-lt"/>
        </a:defRPr>
      </a:lvl7pPr>
      <a:lvl8pPr marL="3429000" indent="-228600" algn="l" rtl="0" fontAlgn="base">
        <a:spcBef>
          <a:spcPct val="20000"/>
        </a:spcBef>
        <a:spcAft>
          <a:spcPct val="0"/>
        </a:spcAft>
        <a:buChar char="»"/>
        <a:defRPr sz="2000">
          <a:solidFill>
            <a:srgbClr val="1C1C1C"/>
          </a:solidFill>
          <a:latin typeface="+mn-lt"/>
        </a:defRPr>
      </a:lvl8pPr>
      <a:lvl9pPr marL="3886200" indent="-228600" algn="l" rtl="0" fontAlgn="base">
        <a:spcBef>
          <a:spcPct val="20000"/>
        </a:spcBef>
        <a:spcAft>
          <a:spcPct val="0"/>
        </a:spcAft>
        <a:buChar char="»"/>
        <a:defRPr sz="2000">
          <a:solidFill>
            <a:srgbClr val="1C1C1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1" descr="Sybase with gradient logo.jpg"/>
          <p:cNvPicPr>
            <a:picLocks noChangeAspect="1"/>
          </p:cNvPicPr>
          <p:nvPr userDrawn="1"/>
        </p:nvPicPr>
        <p:blipFill>
          <a:blip r:embed="rId5" cstate="print"/>
          <a:stretch>
            <a:fillRect/>
          </a:stretch>
        </p:blipFill>
        <p:spPr>
          <a:xfrm>
            <a:off x="7481375" y="6010853"/>
            <a:ext cx="1662625" cy="847147"/>
          </a:xfrm>
          <a:prstGeom prst="rect">
            <a:avLst/>
          </a:prstGeom>
        </p:spPr>
      </p:pic>
      <p:sp>
        <p:nvSpPr>
          <p:cNvPr id="3" name="Rectangle 31"/>
          <p:cNvSpPr>
            <a:spLocks noChangeArrowheads="1"/>
          </p:cNvSpPr>
          <p:nvPr/>
        </p:nvSpPr>
        <p:spPr bwMode="auto">
          <a:xfrm>
            <a:off x="0" y="0"/>
            <a:ext cx="9144000" cy="5867400"/>
          </a:xfrm>
          <a:prstGeom prst="rect">
            <a:avLst/>
          </a:prstGeom>
          <a:solidFill>
            <a:srgbClr val="003768"/>
          </a:solidFill>
          <a:ln w="12700">
            <a:noFill/>
            <a:miter lim="800000"/>
            <a:headEnd/>
            <a:tailEnd/>
          </a:ln>
          <a:effectLst/>
        </p:spPr>
        <p:txBody>
          <a:bodyPr wrap="none" anchor="ctr"/>
          <a:lstStyle/>
          <a:p>
            <a:pPr defTabSz="457200">
              <a:defRPr/>
            </a:pPr>
            <a:endParaRPr lang="en-US" sz="1800">
              <a:solidFill>
                <a:schemeClr val="tx1"/>
              </a:solidFill>
              <a:ea typeface="ＭＳ Ｐゴシック" pitchFamily="1" charset="-128"/>
            </a:endParaRPr>
          </a:p>
        </p:txBody>
      </p:sp>
      <p:sp>
        <p:nvSpPr>
          <p:cNvPr id="3075" name="Rectangle 3"/>
          <p:cNvSpPr>
            <a:spLocks noGrp="1" noChangeArrowheads="1"/>
          </p:cNvSpPr>
          <p:nvPr>
            <p:ph type="body" idx="1"/>
          </p:nvPr>
        </p:nvSpPr>
        <p:spPr bwMode="auto">
          <a:xfrm>
            <a:off x="457200" y="3962400"/>
            <a:ext cx="82296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3076" name="Rectangle 4"/>
          <p:cNvSpPr>
            <a:spLocks noGrp="1" noChangeArrowheads="1"/>
          </p:cNvSpPr>
          <p:nvPr>
            <p:ph type="title"/>
          </p:nvPr>
        </p:nvSpPr>
        <p:spPr bwMode="auto">
          <a:xfrm>
            <a:off x="457200" y="266700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grpSp>
        <p:nvGrpSpPr>
          <p:cNvPr id="3077" name="Group 5"/>
          <p:cNvGrpSpPr>
            <a:grpSpLocks/>
          </p:cNvGrpSpPr>
          <p:nvPr/>
        </p:nvGrpSpPr>
        <p:grpSpPr bwMode="auto">
          <a:xfrm>
            <a:off x="0" y="5867400"/>
            <a:ext cx="88900" cy="990600"/>
            <a:chOff x="685800" y="1537097"/>
            <a:chExt cx="88900" cy="1294212"/>
          </a:xfrm>
        </p:grpSpPr>
        <p:sp>
          <p:nvSpPr>
            <p:cNvPr id="5" name="Rectangle 4"/>
            <p:cNvSpPr/>
            <p:nvPr userDrawn="1"/>
          </p:nvSpPr>
          <p:spPr>
            <a:xfrm flipH="1">
              <a:off x="685800" y="1537097"/>
              <a:ext cx="88900" cy="325628"/>
            </a:xfrm>
            <a:prstGeom prst="rect">
              <a:avLst/>
            </a:prstGeom>
            <a:solidFill>
              <a:srgbClr val="0037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sp>
          <p:nvSpPr>
            <p:cNvPr id="6" name="Rectangle 5"/>
            <p:cNvSpPr/>
            <p:nvPr userDrawn="1"/>
          </p:nvSpPr>
          <p:spPr>
            <a:xfrm flipH="1">
              <a:off x="685800" y="1860650"/>
              <a:ext cx="88900" cy="325628"/>
            </a:xfrm>
            <a:prstGeom prst="rect">
              <a:avLst/>
            </a:prstGeom>
            <a:solidFill>
              <a:srgbClr val="E3722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sp>
          <p:nvSpPr>
            <p:cNvPr id="7" name="Rectangle 6"/>
            <p:cNvSpPr/>
            <p:nvPr userDrawn="1"/>
          </p:nvSpPr>
          <p:spPr>
            <a:xfrm flipH="1">
              <a:off x="685800" y="2182130"/>
              <a:ext cx="88900" cy="325626"/>
            </a:xfrm>
            <a:prstGeom prst="rect">
              <a:avLst/>
            </a:prstGeom>
            <a:solidFill>
              <a:srgbClr val="98C6E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sp>
          <p:nvSpPr>
            <p:cNvPr id="8" name="Rectangle 7"/>
            <p:cNvSpPr/>
            <p:nvPr userDrawn="1"/>
          </p:nvSpPr>
          <p:spPr>
            <a:xfrm flipH="1">
              <a:off x="685800" y="2505683"/>
              <a:ext cx="88900" cy="325626"/>
            </a:xfrm>
            <a:prstGeom prst="rect">
              <a:avLst/>
            </a:prstGeom>
            <a:solidFill>
              <a:srgbClr val="A0B4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a:solidFill>
                  <a:srgbClr val="FFFFFF"/>
                </a:solidFill>
                <a:ea typeface="ＭＳ Ｐゴシック" pitchFamily="1" charset="-128"/>
              </a:endParaRPr>
            </a:p>
          </p:txBody>
        </p:sp>
      </p:grpSp>
      <p:sp>
        <p:nvSpPr>
          <p:cNvPr id="30" name="Date Placeholder 3"/>
          <p:cNvSpPr txBox="1">
            <a:spLocks/>
          </p:cNvSpPr>
          <p:nvPr/>
        </p:nvSpPr>
        <p:spPr bwMode="auto">
          <a:xfrm>
            <a:off x="152400" y="6630988"/>
            <a:ext cx="2514600" cy="150812"/>
          </a:xfrm>
          <a:prstGeom prst="rect">
            <a:avLst/>
          </a:prstGeom>
          <a:noFill/>
          <a:ln w="9525">
            <a:noFill/>
            <a:miter lim="800000"/>
            <a:headEnd/>
            <a:tailEnd/>
          </a:ln>
        </p:spPr>
        <p:txBody>
          <a:bodyPr lIns="0" tIns="0" bIns="0"/>
          <a:lstStyle/>
          <a:p>
            <a:pPr defTabSz="457200">
              <a:defRPr/>
            </a:pPr>
            <a:fld id="{04C6201F-B0B8-4994-A612-3343EF22187B}" type="slidenum">
              <a:rPr lang="en-US" sz="1000" b="1">
                <a:ea typeface="ＭＳ Ｐゴシック" pitchFamily="1" charset="-128"/>
              </a:rPr>
              <a:pPr defTabSz="457200">
                <a:defRPr/>
              </a:pPr>
              <a:t>‹#›</a:t>
            </a:fld>
            <a:r>
              <a:rPr lang="en-US" sz="900">
                <a:ea typeface="ＭＳ Ｐゴシック" pitchFamily="1" charset="-128"/>
              </a:rPr>
              <a:t> – Sybase Confidential – </a:t>
            </a:r>
            <a:fld id="{7EACA3A1-C9D8-4510-8F69-38835BF7DA7C}" type="datetime4">
              <a:rPr lang="en-US" sz="900">
                <a:ea typeface="ＭＳ Ｐゴシック" pitchFamily="1" charset="-128"/>
              </a:rPr>
              <a:pPr defTabSz="457200">
                <a:defRPr/>
              </a:pPr>
              <a:t>May 10, 2012</a:t>
            </a:fld>
            <a:endParaRPr lang="en-US" sz="900">
              <a:ea typeface="ＭＳ Ｐゴシック" pitchFamily="1" charset="-128"/>
            </a:endParaRPr>
          </a:p>
        </p:txBody>
      </p:sp>
    </p:spTree>
  </p:cSld>
  <p:clrMap bg1="lt1" tx1="dk1" bg2="lt2" tx2="dk2" accent1="accent1" accent2="accent2" accent3="accent3" accent4="accent4" accent5="accent5" accent6="accent6" hlink="hlink" folHlink="folHlink"/>
  <p:sldLayoutIdLst>
    <p:sldLayoutId id="2147484319" r:id="rId1"/>
    <p:sldLayoutId id="2147484320" r:id="rId2"/>
    <p:sldLayoutId id="2147484339" r:id="rId3"/>
  </p:sldLayoutIdLst>
  <p:transition>
    <p:wipe/>
  </p:transition>
  <p:txStyles>
    <p:titleStyle>
      <a:lvl1pPr algn="l" rtl="0" eaLnBrk="0" fontAlgn="base" hangingPunct="0">
        <a:lnSpc>
          <a:spcPct val="80000"/>
        </a:lnSpc>
        <a:spcBef>
          <a:spcPct val="0"/>
        </a:spcBef>
        <a:spcAft>
          <a:spcPct val="0"/>
        </a:spcAft>
        <a:defRPr sz="3600" b="1">
          <a:solidFill>
            <a:schemeClr val="bg1"/>
          </a:solidFill>
          <a:latin typeface="+mj-lt"/>
          <a:ea typeface="+mj-ea"/>
          <a:cs typeface="+mj-cs"/>
        </a:defRPr>
      </a:lvl1pPr>
      <a:lvl2pPr algn="l" rtl="0" eaLnBrk="0" fontAlgn="base" hangingPunct="0">
        <a:lnSpc>
          <a:spcPct val="80000"/>
        </a:lnSpc>
        <a:spcBef>
          <a:spcPct val="0"/>
        </a:spcBef>
        <a:spcAft>
          <a:spcPct val="0"/>
        </a:spcAft>
        <a:defRPr sz="3600" b="1">
          <a:solidFill>
            <a:schemeClr val="bg1"/>
          </a:solidFill>
          <a:latin typeface="Calibri" pitchFamily="34" charset="0"/>
        </a:defRPr>
      </a:lvl2pPr>
      <a:lvl3pPr algn="l" rtl="0" eaLnBrk="0" fontAlgn="base" hangingPunct="0">
        <a:lnSpc>
          <a:spcPct val="80000"/>
        </a:lnSpc>
        <a:spcBef>
          <a:spcPct val="0"/>
        </a:spcBef>
        <a:spcAft>
          <a:spcPct val="0"/>
        </a:spcAft>
        <a:defRPr sz="3600" b="1">
          <a:solidFill>
            <a:schemeClr val="bg1"/>
          </a:solidFill>
          <a:latin typeface="Calibri" pitchFamily="34" charset="0"/>
        </a:defRPr>
      </a:lvl3pPr>
      <a:lvl4pPr algn="l" rtl="0" eaLnBrk="0" fontAlgn="base" hangingPunct="0">
        <a:lnSpc>
          <a:spcPct val="80000"/>
        </a:lnSpc>
        <a:spcBef>
          <a:spcPct val="0"/>
        </a:spcBef>
        <a:spcAft>
          <a:spcPct val="0"/>
        </a:spcAft>
        <a:defRPr sz="3600" b="1">
          <a:solidFill>
            <a:schemeClr val="bg1"/>
          </a:solidFill>
          <a:latin typeface="Calibri" pitchFamily="34" charset="0"/>
        </a:defRPr>
      </a:lvl4pPr>
      <a:lvl5pPr algn="l" rtl="0" eaLnBrk="0" fontAlgn="base" hangingPunct="0">
        <a:lnSpc>
          <a:spcPct val="80000"/>
        </a:lnSpc>
        <a:spcBef>
          <a:spcPct val="0"/>
        </a:spcBef>
        <a:spcAft>
          <a:spcPct val="0"/>
        </a:spcAft>
        <a:defRPr sz="3600" b="1">
          <a:solidFill>
            <a:schemeClr val="bg1"/>
          </a:solidFill>
          <a:latin typeface="Calibri" pitchFamily="34" charset="0"/>
        </a:defRPr>
      </a:lvl5pPr>
      <a:lvl6pPr marL="457200" algn="l" rtl="0" fontAlgn="base">
        <a:lnSpc>
          <a:spcPct val="80000"/>
        </a:lnSpc>
        <a:spcBef>
          <a:spcPct val="0"/>
        </a:spcBef>
        <a:spcAft>
          <a:spcPct val="0"/>
        </a:spcAft>
        <a:defRPr sz="3600" b="1">
          <a:solidFill>
            <a:schemeClr val="bg1"/>
          </a:solidFill>
          <a:latin typeface="Calibri" pitchFamily="34" charset="0"/>
        </a:defRPr>
      </a:lvl6pPr>
      <a:lvl7pPr marL="914400" algn="l" rtl="0" fontAlgn="base">
        <a:lnSpc>
          <a:spcPct val="80000"/>
        </a:lnSpc>
        <a:spcBef>
          <a:spcPct val="0"/>
        </a:spcBef>
        <a:spcAft>
          <a:spcPct val="0"/>
        </a:spcAft>
        <a:defRPr sz="3600" b="1">
          <a:solidFill>
            <a:schemeClr val="bg1"/>
          </a:solidFill>
          <a:latin typeface="Calibri" pitchFamily="34" charset="0"/>
        </a:defRPr>
      </a:lvl7pPr>
      <a:lvl8pPr marL="1371600" algn="l" rtl="0" fontAlgn="base">
        <a:lnSpc>
          <a:spcPct val="80000"/>
        </a:lnSpc>
        <a:spcBef>
          <a:spcPct val="0"/>
        </a:spcBef>
        <a:spcAft>
          <a:spcPct val="0"/>
        </a:spcAft>
        <a:defRPr sz="3600" b="1">
          <a:solidFill>
            <a:schemeClr val="bg1"/>
          </a:solidFill>
          <a:latin typeface="Calibri" pitchFamily="34" charset="0"/>
        </a:defRPr>
      </a:lvl8pPr>
      <a:lvl9pPr marL="1828800" algn="l" rtl="0" fontAlgn="base">
        <a:lnSpc>
          <a:spcPct val="80000"/>
        </a:lnSpc>
        <a:spcBef>
          <a:spcPct val="0"/>
        </a:spcBef>
        <a:spcAft>
          <a:spcPct val="0"/>
        </a:spcAft>
        <a:defRPr sz="3600" b="1">
          <a:solidFill>
            <a:schemeClr val="bg1"/>
          </a:solidFill>
          <a:latin typeface="Calibri" pitchFamily="34" charset="0"/>
        </a:defRPr>
      </a:lvl9pPr>
    </p:titleStyle>
    <p:bodyStyle>
      <a:lvl1pPr marL="342900" indent="-342900" algn="l" rtl="0" eaLnBrk="0" fontAlgn="base" hangingPunct="0">
        <a:lnSpc>
          <a:spcPct val="80000"/>
        </a:lnSpc>
        <a:spcBef>
          <a:spcPct val="20000"/>
        </a:spcBef>
        <a:spcAft>
          <a:spcPct val="0"/>
        </a:spcAft>
        <a:defRPr sz="24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charset="0"/>
        </a:defRPr>
      </a:lvl2pPr>
      <a:lvl3pPr marL="1143000" indent="-228600" algn="l" rtl="0" eaLnBrk="0" fontAlgn="base" hangingPunct="0">
        <a:spcBef>
          <a:spcPct val="20000"/>
        </a:spcBef>
        <a:spcAft>
          <a:spcPct val="0"/>
        </a:spcAft>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fontAlgn="base">
        <a:spcBef>
          <a:spcPct val="20000"/>
        </a:spcBef>
        <a:spcAft>
          <a:spcPct val="0"/>
        </a:spcAft>
        <a:buChar char="»"/>
        <a:defRPr sz="2000">
          <a:solidFill>
            <a:schemeClr val="tx1"/>
          </a:solidFill>
          <a:latin typeface="Arial" charset="0"/>
        </a:defRPr>
      </a:lvl6pPr>
      <a:lvl7pPr marL="2971800" indent="-228600" algn="l" rtl="0" fontAlgn="base">
        <a:spcBef>
          <a:spcPct val="20000"/>
        </a:spcBef>
        <a:spcAft>
          <a:spcPct val="0"/>
        </a:spcAft>
        <a:buChar char="»"/>
        <a:defRPr sz="2000">
          <a:solidFill>
            <a:schemeClr val="tx1"/>
          </a:solidFill>
          <a:latin typeface="Arial" charset="0"/>
        </a:defRPr>
      </a:lvl7pPr>
      <a:lvl8pPr marL="3429000" indent="-228600" algn="l" rtl="0" fontAlgn="base">
        <a:spcBef>
          <a:spcPct val="20000"/>
        </a:spcBef>
        <a:spcAft>
          <a:spcPct val="0"/>
        </a:spcAft>
        <a:buChar char="»"/>
        <a:defRPr sz="2000">
          <a:solidFill>
            <a:schemeClr val="tx1"/>
          </a:solidFill>
          <a:latin typeface="Arial" charset="0"/>
        </a:defRPr>
      </a:lvl8pPr>
      <a:lvl9pPr marL="3886200" indent="-228600" algn="l" rtl="0" fontAlgn="base">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6.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dirty="0" smtClean="0"/>
              <a:t>RS 15.7 Multi-Path Replication (MPR) Deep Dive</a:t>
            </a:r>
          </a:p>
        </p:txBody>
      </p:sp>
      <p:sp>
        <p:nvSpPr>
          <p:cNvPr id="7" name="TextBox 6"/>
          <p:cNvSpPr txBox="1"/>
          <p:nvPr/>
        </p:nvSpPr>
        <p:spPr>
          <a:xfrm>
            <a:off x="2412577" y="5131761"/>
            <a:ext cx="1986891" cy="1323439"/>
          </a:xfrm>
          <a:prstGeom prst="rect">
            <a:avLst/>
          </a:prstGeom>
          <a:noFill/>
        </p:spPr>
        <p:txBody>
          <a:bodyPr wrap="none" rtlCol="0">
            <a:spAutoFit/>
          </a:bodyPr>
          <a:lstStyle/>
          <a:p>
            <a:r>
              <a:rPr lang="en-US" dirty="0" smtClean="0"/>
              <a:t>Dial in number:</a:t>
            </a:r>
          </a:p>
          <a:p>
            <a:r>
              <a:rPr lang="en-US" dirty="0" smtClean="0"/>
              <a:t>866.803.2143</a:t>
            </a:r>
          </a:p>
          <a:p>
            <a:r>
              <a:rPr lang="en-US" dirty="0" smtClean="0"/>
              <a:t>210.795.1098</a:t>
            </a:r>
          </a:p>
          <a:p>
            <a:r>
              <a:rPr lang="en-US" dirty="0" err="1" smtClean="0"/>
              <a:t>Passcode</a:t>
            </a:r>
            <a:r>
              <a:rPr lang="en-US" dirty="0" smtClean="0"/>
              <a:t>: Sybase</a:t>
            </a:r>
            <a:endParaRPr lang="en-US"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in Multi-Path Replication</a:t>
            </a:r>
            <a:endParaRPr lang="en-US" dirty="0"/>
          </a:p>
        </p:txBody>
      </p:sp>
      <p:sp>
        <p:nvSpPr>
          <p:cNvPr id="3" name="Content Placeholder 2"/>
          <p:cNvSpPr>
            <a:spLocks noGrp="1"/>
          </p:cNvSpPr>
          <p:nvPr>
            <p:ph idx="1"/>
          </p:nvPr>
        </p:nvSpPr>
        <p:spPr/>
        <p:txBody>
          <a:bodyPr/>
          <a:lstStyle/>
          <a:p>
            <a:r>
              <a:rPr lang="en-US" dirty="0" smtClean="0"/>
              <a:t>Multiple Rep Agents</a:t>
            </a:r>
          </a:p>
          <a:p>
            <a:pPr lvl="1"/>
            <a:r>
              <a:rPr lang="en-US" dirty="0" smtClean="0"/>
              <a:t>Currently single log scanner (in ASE) but multiple senders – one each for each source path defined.</a:t>
            </a:r>
          </a:p>
          <a:p>
            <a:r>
              <a:rPr lang="en-US" dirty="0" smtClean="0"/>
              <a:t>Dedicated Routes</a:t>
            </a:r>
          </a:p>
          <a:p>
            <a:pPr lvl="1"/>
            <a:r>
              <a:rPr lang="en-US" dirty="0" smtClean="0"/>
              <a:t>Key connections have a dedicated route (and resources) vs. the current shared route for all connections</a:t>
            </a:r>
          </a:p>
          <a:p>
            <a:r>
              <a:rPr lang="en-US" dirty="0" smtClean="0"/>
              <a:t>Multiple DSI</a:t>
            </a:r>
          </a:p>
          <a:p>
            <a:pPr lvl="1"/>
            <a:r>
              <a:rPr lang="en-US" dirty="0" smtClean="0"/>
              <a:t>Multiple independent connections to the same replicate database</a:t>
            </a:r>
            <a:endParaRPr lang="en-US" dirty="0"/>
          </a:p>
        </p:txBody>
      </p:sp>
    </p:spTree>
    <p:extLst>
      <p:ext uri="{BB962C8B-B14F-4D97-AF65-F5344CB8AC3E}">
        <p14:creationId xmlns:p14="http://schemas.microsoft.com/office/powerpoint/2010/main" val="3843618215"/>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 15.7 Multi-Path Replication</a:t>
            </a:r>
            <a:endParaRPr lang="en-US" dirty="0"/>
          </a:p>
        </p:txBody>
      </p:sp>
      <p:pic>
        <p:nvPicPr>
          <p:cNvPr id="13" name="Picture 48" descr="small gray DB.png"/>
          <p:cNvPicPr>
            <a:picLocks noChangeAspect="1"/>
          </p:cNvPicPr>
          <p:nvPr/>
        </p:nvPicPr>
        <p:blipFill>
          <a:blip r:embed="rId2" cstate="print"/>
          <a:srcRect/>
          <a:stretch>
            <a:fillRect/>
          </a:stretch>
        </p:blipFill>
        <p:spPr bwMode="auto">
          <a:xfrm>
            <a:off x="1172891" y="2891122"/>
            <a:ext cx="486022" cy="546224"/>
          </a:xfrm>
          <a:prstGeom prst="rect">
            <a:avLst/>
          </a:prstGeom>
          <a:noFill/>
          <a:ln w="9525">
            <a:noFill/>
            <a:miter lim="800000"/>
            <a:headEnd/>
            <a:tailEnd/>
          </a:ln>
        </p:spPr>
      </p:pic>
      <p:pic>
        <p:nvPicPr>
          <p:cNvPr id="16" name="Picture 48" descr="small gray DB.png"/>
          <p:cNvPicPr>
            <a:picLocks noChangeAspect="1"/>
          </p:cNvPicPr>
          <p:nvPr/>
        </p:nvPicPr>
        <p:blipFill>
          <a:blip r:embed="rId2" cstate="print"/>
          <a:srcRect/>
          <a:stretch>
            <a:fillRect/>
          </a:stretch>
        </p:blipFill>
        <p:spPr bwMode="auto">
          <a:xfrm>
            <a:off x="1172891" y="3538198"/>
            <a:ext cx="486022" cy="546224"/>
          </a:xfrm>
          <a:prstGeom prst="rect">
            <a:avLst/>
          </a:prstGeom>
          <a:noFill/>
          <a:ln w="9525">
            <a:noFill/>
            <a:miter lim="800000"/>
            <a:headEnd/>
            <a:tailEnd/>
          </a:ln>
        </p:spPr>
      </p:pic>
      <p:grpSp>
        <p:nvGrpSpPr>
          <p:cNvPr id="3" name="Group 43"/>
          <p:cNvGrpSpPr>
            <a:grpSpLocks noChangeAspect="1"/>
          </p:cNvGrpSpPr>
          <p:nvPr/>
        </p:nvGrpSpPr>
        <p:grpSpPr>
          <a:xfrm>
            <a:off x="189422" y="3417755"/>
            <a:ext cx="875943" cy="792947"/>
            <a:chOff x="2154836" y="3928672"/>
            <a:chExt cx="1464664" cy="1367228"/>
          </a:xfrm>
        </p:grpSpPr>
        <p:pic>
          <p:nvPicPr>
            <p:cNvPr id="18" name="Picture 17" descr="ASE_Server_116x116.png"/>
            <p:cNvPicPr>
              <a:picLocks noChangeAspect="1"/>
            </p:cNvPicPr>
            <p:nvPr/>
          </p:nvPicPr>
          <p:blipFill>
            <a:blip r:embed="rId3"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19" name="Picture 18" descr="ASE_Server_116x116.png"/>
            <p:cNvPicPr>
              <a:picLocks noChangeAspect="1"/>
            </p:cNvPicPr>
            <p:nvPr/>
          </p:nvPicPr>
          <p:blipFill>
            <a:blip r:embed="rId3"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20" name="Picture 19" descr="ASE_Server_116x116.png"/>
            <p:cNvPicPr>
              <a:picLocks noChangeAspect="1"/>
            </p:cNvPicPr>
            <p:nvPr/>
          </p:nvPicPr>
          <p:blipFill>
            <a:blip r:embed="rId3" cstate="print"/>
            <a:stretch>
              <a:fillRect/>
            </a:stretch>
          </p:blipFill>
          <p:spPr>
            <a:xfrm>
              <a:off x="2154836" y="4191000"/>
              <a:ext cx="1104900" cy="1104900"/>
            </a:xfrm>
            <a:prstGeom prst="rect">
              <a:avLst/>
            </a:prstGeom>
          </p:spPr>
        </p:pic>
      </p:grpSp>
      <p:pic>
        <p:nvPicPr>
          <p:cNvPr id="21" name="Picture 24" descr="Replication Agent - 2 ICON"/>
          <p:cNvPicPr>
            <a:picLocks noChangeAspect="1" noChangeArrowheads="1"/>
          </p:cNvPicPr>
          <p:nvPr/>
        </p:nvPicPr>
        <p:blipFill>
          <a:blip r:embed="rId4" cstate="print"/>
          <a:srcRect/>
          <a:stretch>
            <a:fillRect/>
          </a:stretch>
        </p:blipFill>
        <p:spPr bwMode="auto">
          <a:xfrm>
            <a:off x="1527588" y="2896752"/>
            <a:ext cx="265113" cy="260350"/>
          </a:xfrm>
          <a:prstGeom prst="rect">
            <a:avLst/>
          </a:prstGeom>
          <a:noFill/>
          <a:ln w="9525">
            <a:noFill/>
            <a:miter lim="800000"/>
            <a:headEnd/>
            <a:tailEnd/>
          </a:ln>
        </p:spPr>
      </p:pic>
      <p:pic>
        <p:nvPicPr>
          <p:cNvPr id="22" name="Picture 21" descr="ReplicationServer_116x116.png"/>
          <p:cNvPicPr>
            <a:picLocks noChangeAspect="1"/>
          </p:cNvPicPr>
          <p:nvPr/>
        </p:nvPicPr>
        <p:blipFill>
          <a:blip r:embed="rId5" cstate="print"/>
          <a:stretch>
            <a:fillRect/>
          </a:stretch>
        </p:blipFill>
        <p:spPr>
          <a:xfrm>
            <a:off x="2893775" y="3844973"/>
            <a:ext cx="851913" cy="851913"/>
          </a:xfrm>
          <a:prstGeom prst="rect">
            <a:avLst/>
          </a:prstGeom>
        </p:spPr>
      </p:pic>
      <p:pic>
        <p:nvPicPr>
          <p:cNvPr id="23" name="Picture 48" descr="small gray DB.png"/>
          <p:cNvPicPr>
            <a:picLocks noChangeAspect="1"/>
          </p:cNvPicPr>
          <p:nvPr/>
        </p:nvPicPr>
        <p:blipFill>
          <a:blip r:embed="rId2" cstate="print"/>
          <a:srcRect/>
          <a:stretch>
            <a:fillRect/>
          </a:stretch>
        </p:blipFill>
        <p:spPr bwMode="auto">
          <a:xfrm>
            <a:off x="1172891" y="4185273"/>
            <a:ext cx="486022" cy="546224"/>
          </a:xfrm>
          <a:prstGeom prst="rect">
            <a:avLst/>
          </a:prstGeom>
          <a:noFill/>
          <a:ln w="9525">
            <a:noFill/>
            <a:miter lim="800000"/>
            <a:headEnd/>
            <a:tailEnd/>
          </a:ln>
        </p:spPr>
      </p:pic>
      <p:pic>
        <p:nvPicPr>
          <p:cNvPr id="24" name="Picture 24" descr="Replication Agent - 2 ICON"/>
          <p:cNvPicPr>
            <a:picLocks noChangeAspect="1" noChangeArrowheads="1"/>
          </p:cNvPicPr>
          <p:nvPr/>
        </p:nvPicPr>
        <p:blipFill>
          <a:blip r:embed="rId4" cstate="print"/>
          <a:srcRect/>
          <a:stretch>
            <a:fillRect/>
          </a:stretch>
        </p:blipFill>
        <p:spPr bwMode="auto">
          <a:xfrm>
            <a:off x="1515097" y="3551322"/>
            <a:ext cx="265113" cy="260350"/>
          </a:xfrm>
          <a:prstGeom prst="rect">
            <a:avLst/>
          </a:prstGeom>
          <a:noFill/>
          <a:ln w="9525">
            <a:noFill/>
            <a:miter lim="800000"/>
            <a:headEnd/>
            <a:tailEnd/>
          </a:ln>
        </p:spPr>
      </p:pic>
      <p:pic>
        <p:nvPicPr>
          <p:cNvPr id="25" name="Picture 24" descr="Replication Agent - 2 ICON"/>
          <p:cNvPicPr>
            <a:picLocks noChangeAspect="1" noChangeArrowheads="1"/>
          </p:cNvPicPr>
          <p:nvPr/>
        </p:nvPicPr>
        <p:blipFill>
          <a:blip r:embed="rId4" cstate="print"/>
          <a:srcRect/>
          <a:stretch>
            <a:fillRect/>
          </a:stretch>
        </p:blipFill>
        <p:spPr bwMode="auto">
          <a:xfrm>
            <a:off x="1517596" y="4325812"/>
            <a:ext cx="265113" cy="260350"/>
          </a:xfrm>
          <a:prstGeom prst="rect">
            <a:avLst/>
          </a:prstGeom>
          <a:noFill/>
          <a:ln w="9525">
            <a:noFill/>
            <a:miter lim="800000"/>
            <a:headEnd/>
            <a:tailEnd/>
          </a:ln>
        </p:spPr>
      </p:pic>
      <p:cxnSp>
        <p:nvCxnSpPr>
          <p:cNvPr id="26" name="Straight Arrow Connector 25"/>
          <p:cNvCxnSpPr>
            <a:stCxn id="21" idx="3"/>
          </p:cNvCxnSpPr>
          <p:nvPr/>
        </p:nvCxnSpPr>
        <p:spPr bwMode="auto">
          <a:xfrm>
            <a:off x="1792701" y="3026927"/>
            <a:ext cx="1167856" cy="53552"/>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29" name="Straight Arrow Connector 28"/>
          <p:cNvCxnSpPr>
            <a:stCxn id="24" idx="3"/>
          </p:cNvCxnSpPr>
          <p:nvPr/>
        </p:nvCxnSpPr>
        <p:spPr bwMode="auto">
          <a:xfrm flipV="1">
            <a:off x="1780210" y="3425252"/>
            <a:ext cx="1240308" cy="256245"/>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32" name="Straight Arrow Connector 31"/>
          <p:cNvCxnSpPr>
            <a:stCxn id="25" idx="3"/>
          </p:cNvCxnSpPr>
          <p:nvPr/>
        </p:nvCxnSpPr>
        <p:spPr bwMode="auto">
          <a:xfrm flipV="1">
            <a:off x="1782709" y="4407108"/>
            <a:ext cx="1155363" cy="48879"/>
          </a:xfrm>
          <a:prstGeom prst="straightConnector1">
            <a:avLst/>
          </a:prstGeom>
          <a:noFill/>
          <a:ln w="38100" cap="flat" cmpd="sng" algn="ctr">
            <a:solidFill>
              <a:srgbClr val="0066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pic>
        <p:nvPicPr>
          <p:cNvPr id="35" name="Picture 34" descr="ReplicationServer_116x116.png"/>
          <p:cNvPicPr>
            <a:picLocks noChangeAspect="1"/>
          </p:cNvPicPr>
          <p:nvPr/>
        </p:nvPicPr>
        <p:blipFill>
          <a:blip r:embed="rId5" cstate="print"/>
          <a:stretch>
            <a:fillRect/>
          </a:stretch>
        </p:blipFill>
        <p:spPr>
          <a:xfrm>
            <a:off x="5242235" y="3884946"/>
            <a:ext cx="851913" cy="851913"/>
          </a:xfrm>
          <a:prstGeom prst="rect">
            <a:avLst/>
          </a:prstGeom>
        </p:spPr>
      </p:pic>
      <p:pic>
        <p:nvPicPr>
          <p:cNvPr id="36" name="Picture 48" descr="small gray DB.png"/>
          <p:cNvPicPr>
            <a:picLocks noChangeAspect="1"/>
          </p:cNvPicPr>
          <p:nvPr/>
        </p:nvPicPr>
        <p:blipFill>
          <a:blip r:embed="rId2" cstate="print"/>
          <a:srcRect/>
          <a:stretch>
            <a:fillRect/>
          </a:stretch>
        </p:blipFill>
        <p:spPr bwMode="auto">
          <a:xfrm>
            <a:off x="7074019" y="2886125"/>
            <a:ext cx="486022" cy="546224"/>
          </a:xfrm>
          <a:prstGeom prst="rect">
            <a:avLst/>
          </a:prstGeom>
          <a:noFill/>
          <a:ln w="9525">
            <a:noFill/>
            <a:miter lim="800000"/>
            <a:headEnd/>
            <a:tailEnd/>
          </a:ln>
        </p:spPr>
      </p:pic>
      <p:pic>
        <p:nvPicPr>
          <p:cNvPr id="37" name="Picture 48" descr="small gray DB.png"/>
          <p:cNvPicPr>
            <a:picLocks noChangeAspect="1"/>
          </p:cNvPicPr>
          <p:nvPr/>
        </p:nvPicPr>
        <p:blipFill>
          <a:blip r:embed="rId2" cstate="print"/>
          <a:srcRect/>
          <a:stretch>
            <a:fillRect/>
          </a:stretch>
        </p:blipFill>
        <p:spPr bwMode="auto">
          <a:xfrm>
            <a:off x="7074019" y="3533201"/>
            <a:ext cx="486022" cy="546224"/>
          </a:xfrm>
          <a:prstGeom prst="rect">
            <a:avLst/>
          </a:prstGeom>
          <a:noFill/>
          <a:ln w="9525">
            <a:noFill/>
            <a:miter lim="800000"/>
            <a:headEnd/>
            <a:tailEnd/>
          </a:ln>
        </p:spPr>
      </p:pic>
      <p:pic>
        <p:nvPicPr>
          <p:cNvPr id="38" name="Picture 48" descr="small gray DB.png"/>
          <p:cNvPicPr>
            <a:picLocks noChangeAspect="1"/>
          </p:cNvPicPr>
          <p:nvPr/>
        </p:nvPicPr>
        <p:blipFill>
          <a:blip r:embed="rId2" cstate="print"/>
          <a:srcRect/>
          <a:stretch>
            <a:fillRect/>
          </a:stretch>
        </p:blipFill>
        <p:spPr bwMode="auto">
          <a:xfrm>
            <a:off x="7074019" y="4180276"/>
            <a:ext cx="486022" cy="546224"/>
          </a:xfrm>
          <a:prstGeom prst="rect">
            <a:avLst/>
          </a:prstGeom>
          <a:noFill/>
          <a:ln w="9525">
            <a:noFill/>
            <a:miter lim="800000"/>
            <a:headEnd/>
            <a:tailEnd/>
          </a:ln>
        </p:spPr>
      </p:pic>
      <p:grpSp>
        <p:nvGrpSpPr>
          <p:cNvPr id="4" name="Group 43"/>
          <p:cNvGrpSpPr>
            <a:grpSpLocks noChangeAspect="1"/>
          </p:cNvGrpSpPr>
          <p:nvPr/>
        </p:nvGrpSpPr>
        <p:grpSpPr>
          <a:xfrm>
            <a:off x="7746963" y="3412759"/>
            <a:ext cx="875943" cy="792947"/>
            <a:chOff x="2154836" y="3928672"/>
            <a:chExt cx="1464664" cy="1367228"/>
          </a:xfrm>
        </p:grpSpPr>
        <p:pic>
          <p:nvPicPr>
            <p:cNvPr id="40" name="Picture 39" descr="ASE_Server_116x116.png"/>
            <p:cNvPicPr>
              <a:picLocks noChangeAspect="1"/>
            </p:cNvPicPr>
            <p:nvPr/>
          </p:nvPicPr>
          <p:blipFill>
            <a:blip r:embed="rId3"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41" name="Picture 40" descr="ASE_Server_116x116.png"/>
            <p:cNvPicPr>
              <a:picLocks noChangeAspect="1"/>
            </p:cNvPicPr>
            <p:nvPr/>
          </p:nvPicPr>
          <p:blipFill>
            <a:blip r:embed="rId3"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42" name="Picture 41" descr="ASE_Server_116x116.png"/>
            <p:cNvPicPr>
              <a:picLocks noChangeAspect="1"/>
            </p:cNvPicPr>
            <p:nvPr/>
          </p:nvPicPr>
          <p:blipFill>
            <a:blip r:embed="rId3" cstate="print"/>
            <a:stretch>
              <a:fillRect/>
            </a:stretch>
          </p:blipFill>
          <p:spPr>
            <a:xfrm>
              <a:off x="2154836" y="4191000"/>
              <a:ext cx="1104900" cy="1104900"/>
            </a:xfrm>
            <a:prstGeom prst="rect">
              <a:avLst/>
            </a:prstGeom>
          </p:spPr>
        </p:pic>
      </p:grpSp>
      <p:cxnSp>
        <p:nvCxnSpPr>
          <p:cNvPr id="50" name="Straight Arrow Connector 49"/>
          <p:cNvCxnSpPr>
            <a:stCxn id="35" idx="3"/>
            <a:endCxn id="37" idx="1"/>
          </p:cNvCxnSpPr>
          <p:nvPr/>
        </p:nvCxnSpPr>
        <p:spPr bwMode="auto">
          <a:xfrm flipV="1">
            <a:off x="6094148" y="3806313"/>
            <a:ext cx="979871" cy="504590"/>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53" name="Straight Arrow Connector 52"/>
          <p:cNvCxnSpPr>
            <a:stCxn id="35" idx="3"/>
            <a:endCxn id="38" idx="1"/>
          </p:cNvCxnSpPr>
          <p:nvPr/>
        </p:nvCxnSpPr>
        <p:spPr bwMode="auto">
          <a:xfrm>
            <a:off x="6094148" y="4310903"/>
            <a:ext cx="979871" cy="142485"/>
          </a:xfrm>
          <a:prstGeom prst="straightConnector1">
            <a:avLst/>
          </a:prstGeom>
          <a:noFill/>
          <a:ln w="38100" cap="flat" cmpd="sng" algn="ctr">
            <a:solidFill>
              <a:srgbClr val="0066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sp>
        <p:nvSpPr>
          <p:cNvPr id="56" name="Rounded Rectangular Callout 55"/>
          <p:cNvSpPr/>
          <p:nvPr/>
        </p:nvSpPr>
        <p:spPr bwMode="auto">
          <a:xfrm>
            <a:off x="704537" y="1274163"/>
            <a:ext cx="2810655" cy="572072"/>
          </a:xfrm>
          <a:prstGeom prst="wedgeRoundRectCallout">
            <a:avLst>
              <a:gd name="adj1" fmla="val -15814"/>
              <a:gd name="adj2" fmla="val 229904"/>
              <a:gd name="adj3" fmla="val 16667"/>
            </a:avLst>
          </a:prstGeom>
          <a:solidFill>
            <a:srgbClr val="FFFFCC"/>
          </a:solidFill>
          <a:ln w="12700" cap="flat" cmpd="sng" algn="ctr">
            <a:solidFill>
              <a:srgbClr val="CC99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r>
              <a:rPr kumimoji="0" lang="en-US" sz="1600" b="1" i="0" u="none" strike="noStrike" cap="none" normalizeH="0" baseline="0" dirty="0" smtClean="0">
                <a:ln>
                  <a:noFill/>
                </a:ln>
                <a:solidFill>
                  <a:srgbClr val="1C1C1C"/>
                </a:solidFill>
                <a:effectLst/>
                <a:latin typeface="Calibri" pitchFamily="34" charset="0"/>
              </a:rPr>
              <a:t>Multiple</a:t>
            </a:r>
            <a:r>
              <a:rPr kumimoji="0" lang="en-US" sz="1600" b="1" i="0" u="none" strike="noStrike" cap="none" normalizeH="0" dirty="0" smtClean="0">
                <a:ln>
                  <a:noFill/>
                </a:ln>
                <a:solidFill>
                  <a:srgbClr val="1C1C1C"/>
                </a:solidFill>
                <a:effectLst/>
                <a:latin typeface="Calibri" pitchFamily="34" charset="0"/>
              </a:rPr>
              <a:t> RepAgent Senders </a:t>
            </a:r>
          </a:p>
          <a:p>
            <a:pPr marL="0" marR="0" indent="0" algn="l" defTabSz="914400" rtl="0" eaLnBrk="1" fontAlgn="base" latinLnBrk="0" hangingPunct="1">
              <a:lnSpc>
                <a:spcPct val="90000"/>
              </a:lnSpc>
              <a:spcBef>
                <a:spcPct val="0"/>
              </a:spcBef>
              <a:spcAft>
                <a:spcPct val="30000"/>
              </a:spcAft>
              <a:buClrTx/>
              <a:buSzTx/>
              <a:buFontTx/>
              <a:buNone/>
              <a:tabLst/>
            </a:pPr>
            <a:r>
              <a:rPr kumimoji="0" lang="en-US" sz="1600" b="1" i="0" u="none" strike="noStrike" cap="none" normalizeH="0" dirty="0" smtClean="0">
                <a:ln>
                  <a:noFill/>
                </a:ln>
                <a:solidFill>
                  <a:srgbClr val="1C1C1C"/>
                </a:solidFill>
                <a:effectLst/>
                <a:latin typeface="Calibri" pitchFamily="34" charset="0"/>
              </a:rPr>
              <a:t>(still single scanner)</a:t>
            </a:r>
            <a:endParaRPr kumimoji="0" lang="en-US" sz="1600" b="1" i="0" u="none" strike="noStrike" cap="none" normalizeH="0" baseline="0" dirty="0" smtClean="0">
              <a:ln>
                <a:noFill/>
              </a:ln>
              <a:solidFill>
                <a:srgbClr val="1C1C1C"/>
              </a:solidFill>
              <a:effectLst/>
              <a:latin typeface="Calibri" pitchFamily="34" charset="0"/>
            </a:endParaRPr>
          </a:p>
        </p:txBody>
      </p:sp>
      <p:sp>
        <p:nvSpPr>
          <p:cNvPr id="57" name="Rounded Rectangular Callout 56"/>
          <p:cNvSpPr/>
          <p:nvPr/>
        </p:nvSpPr>
        <p:spPr bwMode="auto">
          <a:xfrm>
            <a:off x="3959903" y="2153586"/>
            <a:ext cx="1908747" cy="490347"/>
          </a:xfrm>
          <a:prstGeom prst="wedgeRoundRectCallout">
            <a:avLst>
              <a:gd name="adj1" fmla="val -17455"/>
              <a:gd name="adj2" fmla="val 130987"/>
              <a:gd name="adj3" fmla="val 16667"/>
            </a:avLst>
          </a:prstGeom>
          <a:solidFill>
            <a:srgbClr val="FFFFCC"/>
          </a:solidFill>
          <a:ln w="12700" cap="flat" cmpd="sng" algn="ctr">
            <a:solidFill>
              <a:srgbClr val="CC99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r>
              <a:rPr kumimoji="0" lang="en-US" sz="1600" b="1" i="0" u="none" strike="noStrike" cap="none" normalizeH="0" baseline="0" dirty="0" smtClean="0">
                <a:ln>
                  <a:noFill/>
                </a:ln>
                <a:solidFill>
                  <a:srgbClr val="1C1C1C"/>
                </a:solidFill>
                <a:effectLst/>
                <a:latin typeface="Calibri" pitchFamily="34" charset="0"/>
              </a:rPr>
              <a:t>Dedicated Route</a:t>
            </a:r>
            <a:r>
              <a:rPr kumimoji="0" lang="en-US" sz="1600" b="1" i="0" u="none" strike="noStrike" cap="none" normalizeH="0" dirty="0" smtClean="0">
                <a:ln>
                  <a:noFill/>
                </a:ln>
                <a:solidFill>
                  <a:srgbClr val="1C1C1C"/>
                </a:solidFill>
                <a:effectLst/>
                <a:latin typeface="Calibri" pitchFamily="34" charset="0"/>
              </a:rPr>
              <a:t> Paths</a:t>
            </a:r>
            <a:endParaRPr kumimoji="0" lang="en-US" sz="1600" b="1" i="0" u="none" strike="noStrike" cap="none" normalizeH="0" baseline="0" dirty="0" smtClean="0">
              <a:ln>
                <a:noFill/>
              </a:ln>
              <a:solidFill>
                <a:srgbClr val="1C1C1C"/>
              </a:solidFill>
              <a:effectLst/>
              <a:latin typeface="Calibri" pitchFamily="34" charset="0"/>
            </a:endParaRPr>
          </a:p>
        </p:txBody>
      </p:sp>
      <p:sp>
        <p:nvSpPr>
          <p:cNvPr id="58" name="Rounded Rectangular Callout 57"/>
          <p:cNvSpPr/>
          <p:nvPr/>
        </p:nvSpPr>
        <p:spPr bwMode="auto">
          <a:xfrm>
            <a:off x="6218422" y="2268513"/>
            <a:ext cx="1269166" cy="245174"/>
          </a:xfrm>
          <a:prstGeom prst="wedgeRoundRectCallout">
            <a:avLst>
              <a:gd name="adj1" fmla="val -20447"/>
              <a:gd name="adj2" fmla="val 231870"/>
              <a:gd name="adj3" fmla="val 16667"/>
            </a:avLst>
          </a:prstGeom>
          <a:solidFill>
            <a:srgbClr val="FFFFCC"/>
          </a:solidFill>
          <a:ln w="12700" cap="flat" cmpd="sng" algn="ctr">
            <a:solidFill>
              <a:srgbClr val="CC99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r>
              <a:rPr kumimoji="0" lang="en-US" sz="1600" b="1" i="0" u="none" strike="noStrike" cap="none" normalizeH="0" baseline="0" dirty="0" smtClean="0">
                <a:ln>
                  <a:noFill/>
                </a:ln>
                <a:solidFill>
                  <a:srgbClr val="1C1C1C"/>
                </a:solidFill>
                <a:effectLst/>
                <a:latin typeface="Calibri" pitchFamily="34" charset="0"/>
              </a:rPr>
              <a:t>Multiple DSI</a:t>
            </a:r>
          </a:p>
        </p:txBody>
      </p:sp>
      <p:pic>
        <p:nvPicPr>
          <p:cNvPr id="33" name="Picture 24" descr="Replication Agent - 2 ICON"/>
          <p:cNvPicPr>
            <a:picLocks noChangeAspect="1" noChangeArrowheads="1"/>
          </p:cNvPicPr>
          <p:nvPr/>
        </p:nvPicPr>
        <p:blipFill>
          <a:blip r:embed="rId4" cstate="print"/>
          <a:srcRect/>
          <a:stretch>
            <a:fillRect/>
          </a:stretch>
        </p:blipFill>
        <p:spPr bwMode="auto">
          <a:xfrm>
            <a:off x="1545077" y="3064142"/>
            <a:ext cx="265113" cy="260350"/>
          </a:xfrm>
          <a:prstGeom prst="rect">
            <a:avLst/>
          </a:prstGeom>
          <a:noFill/>
          <a:ln w="9525">
            <a:noFill/>
            <a:miter lim="800000"/>
            <a:headEnd/>
            <a:tailEnd/>
          </a:ln>
        </p:spPr>
      </p:pic>
      <p:pic>
        <p:nvPicPr>
          <p:cNvPr id="34" name="Picture 24" descr="Replication Agent - 2 ICON"/>
          <p:cNvPicPr>
            <a:picLocks noChangeAspect="1" noChangeArrowheads="1"/>
          </p:cNvPicPr>
          <p:nvPr/>
        </p:nvPicPr>
        <p:blipFill>
          <a:blip r:embed="rId4" cstate="print"/>
          <a:srcRect/>
          <a:stretch>
            <a:fillRect/>
          </a:stretch>
        </p:blipFill>
        <p:spPr bwMode="auto">
          <a:xfrm>
            <a:off x="1547575" y="3231533"/>
            <a:ext cx="265113" cy="260350"/>
          </a:xfrm>
          <a:prstGeom prst="rect">
            <a:avLst/>
          </a:prstGeom>
          <a:noFill/>
          <a:ln w="9525">
            <a:noFill/>
            <a:miter lim="800000"/>
            <a:headEnd/>
            <a:tailEnd/>
          </a:ln>
        </p:spPr>
      </p:pic>
      <p:pic>
        <p:nvPicPr>
          <p:cNvPr id="39" name="Picture 24" descr="Replication Agent - 2 ICON"/>
          <p:cNvPicPr>
            <a:picLocks noChangeAspect="1" noChangeArrowheads="1"/>
          </p:cNvPicPr>
          <p:nvPr/>
        </p:nvPicPr>
        <p:blipFill>
          <a:blip r:embed="rId4" cstate="print"/>
          <a:srcRect/>
          <a:stretch>
            <a:fillRect/>
          </a:stretch>
        </p:blipFill>
        <p:spPr bwMode="auto">
          <a:xfrm>
            <a:off x="1532586" y="3786168"/>
            <a:ext cx="265113" cy="260350"/>
          </a:xfrm>
          <a:prstGeom prst="rect">
            <a:avLst/>
          </a:prstGeom>
          <a:noFill/>
          <a:ln w="9525">
            <a:noFill/>
            <a:miter lim="800000"/>
            <a:headEnd/>
            <a:tailEnd/>
          </a:ln>
        </p:spPr>
      </p:pic>
      <p:cxnSp>
        <p:nvCxnSpPr>
          <p:cNvPr id="44" name="Straight Arrow Connector 43"/>
          <p:cNvCxnSpPr>
            <a:stCxn id="33" idx="3"/>
            <a:endCxn id="72" idx="1"/>
          </p:cNvCxnSpPr>
          <p:nvPr/>
        </p:nvCxnSpPr>
        <p:spPr bwMode="auto">
          <a:xfrm>
            <a:off x="1810190" y="3194317"/>
            <a:ext cx="1093579" cy="97255"/>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55" name="Straight Arrow Connector 54"/>
          <p:cNvCxnSpPr>
            <a:stCxn id="39" idx="3"/>
            <a:endCxn id="22" idx="1"/>
          </p:cNvCxnSpPr>
          <p:nvPr/>
        </p:nvCxnSpPr>
        <p:spPr bwMode="auto">
          <a:xfrm>
            <a:off x="1797699" y="3916343"/>
            <a:ext cx="1096076" cy="354587"/>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1" name="Straight Arrow Connector 60"/>
          <p:cNvCxnSpPr/>
          <p:nvPr/>
        </p:nvCxnSpPr>
        <p:spPr bwMode="auto">
          <a:xfrm flipV="1">
            <a:off x="3770026" y="3095469"/>
            <a:ext cx="1588958" cy="7495"/>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6" name="Straight Arrow Connector 65"/>
          <p:cNvCxnSpPr/>
          <p:nvPr/>
        </p:nvCxnSpPr>
        <p:spPr bwMode="auto">
          <a:xfrm flipV="1">
            <a:off x="3780021" y="3240373"/>
            <a:ext cx="1588958" cy="7495"/>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7" name="Straight Arrow Connector 66"/>
          <p:cNvCxnSpPr/>
          <p:nvPr/>
        </p:nvCxnSpPr>
        <p:spPr bwMode="auto">
          <a:xfrm flipV="1">
            <a:off x="3767530" y="3400269"/>
            <a:ext cx="1588958" cy="7495"/>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8" name="Straight Arrow Connector 67"/>
          <p:cNvCxnSpPr/>
          <p:nvPr/>
        </p:nvCxnSpPr>
        <p:spPr bwMode="auto">
          <a:xfrm flipV="1">
            <a:off x="3725060" y="4444583"/>
            <a:ext cx="1588958" cy="7495"/>
          </a:xfrm>
          <a:prstGeom prst="straightConnector1">
            <a:avLst/>
          </a:prstGeom>
          <a:noFill/>
          <a:ln w="38100" cap="flat" cmpd="sng" algn="ctr">
            <a:solidFill>
              <a:srgbClr val="0066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9" name="Straight Arrow Connector 68"/>
          <p:cNvCxnSpPr/>
          <p:nvPr/>
        </p:nvCxnSpPr>
        <p:spPr bwMode="auto">
          <a:xfrm flipV="1">
            <a:off x="6086007" y="2953062"/>
            <a:ext cx="974360" cy="104931"/>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71" name="Straight Arrow Connector 70"/>
          <p:cNvCxnSpPr/>
          <p:nvPr/>
        </p:nvCxnSpPr>
        <p:spPr bwMode="auto">
          <a:xfrm>
            <a:off x="6108492" y="3327816"/>
            <a:ext cx="936885" cy="352269"/>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pic>
        <p:nvPicPr>
          <p:cNvPr id="72" name="Picture 71" descr="ReplicationServer_116x116.png"/>
          <p:cNvPicPr>
            <a:picLocks noChangeAspect="1"/>
          </p:cNvPicPr>
          <p:nvPr/>
        </p:nvPicPr>
        <p:blipFill>
          <a:blip r:embed="rId5" cstate="print"/>
          <a:stretch>
            <a:fillRect/>
          </a:stretch>
        </p:blipFill>
        <p:spPr>
          <a:xfrm>
            <a:off x="2903769" y="2865615"/>
            <a:ext cx="851913" cy="851913"/>
          </a:xfrm>
          <a:prstGeom prst="rect">
            <a:avLst/>
          </a:prstGeom>
        </p:spPr>
      </p:pic>
      <p:pic>
        <p:nvPicPr>
          <p:cNvPr id="73" name="Picture 72" descr="ReplicationServer_116x116.png"/>
          <p:cNvPicPr>
            <a:picLocks noChangeAspect="1"/>
          </p:cNvPicPr>
          <p:nvPr/>
        </p:nvPicPr>
        <p:blipFill>
          <a:blip r:embed="rId5" cstate="print"/>
          <a:stretch>
            <a:fillRect/>
          </a:stretch>
        </p:blipFill>
        <p:spPr>
          <a:xfrm>
            <a:off x="5304694" y="2793163"/>
            <a:ext cx="851913" cy="851913"/>
          </a:xfrm>
          <a:prstGeom prst="rect">
            <a:avLst/>
          </a:prstGeom>
        </p:spPr>
      </p:pic>
      <p:cxnSp>
        <p:nvCxnSpPr>
          <p:cNvPr id="80" name="Straight Arrow Connector 79"/>
          <p:cNvCxnSpPr/>
          <p:nvPr/>
        </p:nvCxnSpPr>
        <p:spPr bwMode="auto">
          <a:xfrm flipV="1">
            <a:off x="3730054" y="4089816"/>
            <a:ext cx="1588958" cy="7495"/>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81" name="Straight Arrow Connector 80"/>
          <p:cNvCxnSpPr/>
          <p:nvPr/>
        </p:nvCxnSpPr>
        <p:spPr bwMode="auto">
          <a:xfrm flipV="1">
            <a:off x="3717563" y="4249712"/>
            <a:ext cx="1588958" cy="7495"/>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85" name="Straight Arrow Connector 84"/>
          <p:cNvCxnSpPr/>
          <p:nvPr/>
        </p:nvCxnSpPr>
        <p:spPr bwMode="auto">
          <a:xfrm flipV="1">
            <a:off x="6118485" y="3030511"/>
            <a:ext cx="974360" cy="104931"/>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86" name="Straight Arrow Connector 85"/>
          <p:cNvCxnSpPr/>
          <p:nvPr/>
        </p:nvCxnSpPr>
        <p:spPr bwMode="auto">
          <a:xfrm flipV="1">
            <a:off x="6098498" y="3107960"/>
            <a:ext cx="974360" cy="104931"/>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91" name="Straight Arrow Connector 90"/>
          <p:cNvCxnSpPr/>
          <p:nvPr/>
        </p:nvCxnSpPr>
        <p:spPr bwMode="auto">
          <a:xfrm flipV="1">
            <a:off x="6145967" y="3192904"/>
            <a:ext cx="974360" cy="104931"/>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sp>
        <p:nvSpPr>
          <p:cNvPr id="92" name="Rounded Rectangular Callout 91"/>
          <p:cNvSpPr/>
          <p:nvPr/>
        </p:nvSpPr>
        <p:spPr bwMode="auto">
          <a:xfrm>
            <a:off x="2181069" y="2126105"/>
            <a:ext cx="1603947" cy="490347"/>
          </a:xfrm>
          <a:prstGeom prst="wedgeRoundRectCallout">
            <a:avLst>
              <a:gd name="adj1" fmla="val 17592"/>
              <a:gd name="adj2" fmla="val 105002"/>
              <a:gd name="adj3" fmla="val 16667"/>
            </a:avLst>
          </a:prstGeom>
          <a:solidFill>
            <a:srgbClr val="FFFFCC"/>
          </a:solidFill>
          <a:ln w="12700" cap="flat" cmpd="sng" algn="ctr">
            <a:solidFill>
              <a:srgbClr val="CC99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r>
              <a:rPr kumimoji="0" lang="en-US" sz="1600" b="1" i="0" u="none" strike="noStrike" cap="none" normalizeH="0" baseline="0" dirty="0" smtClean="0">
                <a:ln>
                  <a:noFill/>
                </a:ln>
                <a:solidFill>
                  <a:srgbClr val="1C1C1C"/>
                </a:solidFill>
                <a:effectLst/>
                <a:latin typeface="Calibri" pitchFamily="34" charset="0"/>
              </a:rPr>
              <a:t>Multiple RS from Same Source</a:t>
            </a:r>
          </a:p>
        </p:txBody>
      </p:sp>
      <p:cxnSp>
        <p:nvCxnSpPr>
          <p:cNvPr id="51" name="Straight Arrow Connector 50"/>
          <p:cNvCxnSpPr>
            <a:stCxn id="34" idx="3"/>
          </p:cNvCxnSpPr>
          <p:nvPr/>
        </p:nvCxnSpPr>
        <p:spPr bwMode="auto">
          <a:xfrm>
            <a:off x="1812688" y="3361708"/>
            <a:ext cx="1091081" cy="755611"/>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Multi-Path Replication (1)</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Schema Subsets </a:t>
            </a:r>
            <a:r>
              <a:rPr lang="en-US" i="1" dirty="0" smtClean="0">
                <a:solidFill>
                  <a:srgbClr val="0070C0"/>
                </a:solidFill>
              </a:rPr>
              <a:t>(supported in 15.7)</a:t>
            </a:r>
          </a:p>
          <a:p>
            <a:pPr lvl="1"/>
            <a:r>
              <a:rPr lang="en-US" dirty="0" smtClean="0"/>
              <a:t>Different tables/stored procedures are replicated on different paths</a:t>
            </a:r>
          </a:p>
          <a:p>
            <a:pPr lvl="1"/>
            <a:r>
              <a:rPr lang="en-US" dirty="0" smtClean="0"/>
              <a:t>This allows different areas of the schema acted upon by different business functions to have relative independence</a:t>
            </a:r>
          </a:p>
          <a:p>
            <a:pPr lvl="2"/>
            <a:r>
              <a:rPr lang="en-US" dirty="0" smtClean="0"/>
              <a:t>Equity trade table vs. Commodity trade table</a:t>
            </a:r>
          </a:p>
          <a:p>
            <a:pPr lvl="2"/>
            <a:r>
              <a:rPr lang="en-US" dirty="0" smtClean="0"/>
              <a:t>Customer Service vs. Sales</a:t>
            </a:r>
          </a:p>
          <a:p>
            <a:pPr lvl="2"/>
            <a:r>
              <a:rPr lang="en-US" dirty="0" smtClean="0"/>
              <a:t>Audit data vs. transaction data</a:t>
            </a:r>
          </a:p>
          <a:p>
            <a:r>
              <a:rPr lang="en-US" dirty="0" smtClean="0"/>
              <a:t>User Session </a:t>
            </a:r>
            <a:r>
              <a:rPr lang="en-US" i="1" dirty="0" smtClean="0">
                <a:solidFill>
                  <a:srgbClr val="E37222"/>
                </a:solidFill>
              </a:rPr>
              <a:t>(supported soon)</a:t>
            </a:r>
          </a:p>
          <a:p>
            <a:pPr lvl="1"/>
            <a:r>
              <a:rPr lang="en-US" dirty="0" smtClean="0"/>
              <a:t>Different transactions from different user sessions that can be applied in any order use multiple paths</a:t>
            </a:r>
          </a:p>
          <a:p>
            <a:pPr lvl="1"/>
            <a:r>
              <a:rPr lang="en-US" dirty="0" smtClean="0"/>
              <a:t>This is the grocery check-out lane situation</a:t>
            </a:r>
          </a:p>
          <a:p>
            <a:pPr lvl="1"/>
            <a:r>
              <a:rPr lang="en-US" dirty="0" smtClean="0"/>
              <a:t>This also will help with large batch jobs</a:t>
            </a:r>
          </a:p>
          <a:p>
            <a:pPr lvl="2"/>
            <a:r>
              <a:rPr lang="en-US" dirty="0" smtClean="0"/>
              <a:t>Several FSI &amp; Healthcare applications leverage 100's of concurrent connections to perform batch processing in order to maximize parallelism on large SMP.</a:t>
            </a:r>
          </a:p>
          <a:p>
            <a:pPr lvl="2"/>
            <a:r>
              <a:rPr lang="en-US" dirty="0" smtClean="0"/>
              <a:t>Advantage over column value hashing is that the </a:t>
            </a:r>
            <a:r>
              <a:rPr lang="en-US" dirty="0" err="1" smtClean="0"/>
              <a:t>hashkey</a:t>
            </a:r>
            <a:r>
              <a:rPr lang="en-US" dirty="0" smtClean="0"/>
              <a:t> doesn't have to appear in every table (as it frequently doesn't).</a:t>
            </a:r>
          </a:p>
          <a:p>
            <a:r>
              <a:rPr lang="en-US" dirty="0"/>
              <a:t>Login Name </a:t>
            </a:r>
            <a:r>
              <a:rPr lang="en-US" i="1" dirty="0">
                <a:solidFill>
                  <a:srgbClr val="A0B400"/>
                </a:solidFill>
              </a:rPr>
              <a:t>(planned)</a:t>
            </a:r>
          </a:p>
          <a:p>
            <a:pPr lvl="1"/>
            <a:r>
              <a:rPr lang="en-US" dirty="0"/>
              <a:t>Transactions by specific login names use dedicate replication paths</a:t>
            </a:r>
          </a:p>
          <a:p>
            <a:pPr lvl="1"/>
            <a:r>
              <a:rPr lang="en-US" dirty="0"/>
              <a:t>This is good use case for long running serial batch processes</a:t>
            </a:r>
          </a:p>
          <a:p>
            <a:pPr lvl="2"/>
            <a:r>
              <a:rPr lang="en-US" dirty="0"/>
              <a:t>For example, archive </a:t>
            </a:r>
            <a:r>
              <a:rPr lang="en-US" dirty="0" smtClean="0"/>
              <a:t>processes</a:t>
            </a:r>
            <a:endParaRPr lang="en-US" dirty="0"/>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Multi-Path Replication (2)</a:t>
            </a:r>
            <a:endParaRPr lang="en-US" dirty="0"/>
          </a:p>
        </p:txBody>
      </p:sp>
      <p:sp>
        <p:nvSpPr>
          <p:cNvPr id="3" name="Content Placeholder 2"/>
          <p:cNvSpPr>
            <a:spLocks noGrp="1"/>
          </p:cNvSpPr>
          <p:nvPr>
            <p:ph idx="1"/>
          </p:nvPr>
        </p:nvSpPr>
        <p:spPr/>
        <p:txBody>
          <a:bodyPr>
            <a:normAutofit lnSpcReduction="10000"/>
          </a:bodyPr>
          <a:lstStyle/>
          <a:p>
            <a:r>
              <a:rPr lang="en-US" dirty="0" smtClean="0"/>
              <a:t>Column value hashing </a:t>
            </a:r>
            <a:r>
              <a:rPr lang="en-US" i="1" dirty="0" smtClean="0">
                <a:solidFill>
                  <a:srgbClr val="A0B400"/>
                </a:solidFill>
              </a:rPr>
              <a:t>(planned)</a:t>
            </a:r>
          </a:p>
          <a:p>
            <a:pPr lvl="1"/>
            <a:r>
              <a:rPr lang="en-US" dirty="0" smtClean="0"/>
              <a:t>Rows within the same transaction are distributed in parallel based on hash of column value.</a:t>
            </a:r>
          </a:p>
          <a:p>
            <a:pPr lvl="1"/>
            <a:r>
              <a:rPr lang="en-US" dirty="0" smtClean="0"/>
              <a:t>Common cause for citing this requirement is bulk loads</a:t>
            </a:r>
          </a:p>
          <a:p>
            <a:pPr lvl="2"/>
            <a:r>
              <a:rPr lang="en-US" dirty="0" err="1" smtClean="0"/>
              <a:t>Bcp</a:t>
            </a:r>
            <a:r>
              <a:rPr lang="en-US" dirty="0" smtClean="0"/>
              <a:t> at primary uses single transaction or –b for a lot of smaller transactions</a:t>
            </a:r>
          </a:p>
          <a:p>
            <a:pPr lvl="2"/>
            <a:r>
              <a:rPr lang="en-US" dirty="0" smtClean="0"/>
              <a:t>Replication uses insert SQL command which is much slower</a:t>
            </a:r>
          </a:p>
          <a:p>
            <a:pPr lvl="2"/>
            <a:r>
              <a:rPr lang="en-US" dirty="0" smtClean="0"/>
              <a:t>Theory: by using MPR, the inserts can be applied in parallel</a:t>
            </a:r>
          </a:p>
          <a:p>
            <a:pPr lvl="2"/>
            <a:r>
              <a:rPr lang="en-US" dirty="0" smtClean="0"/>
              <a:t>Reality:  </a:t>
            </a:r>
          </a:p>
          <a:p>
            <a:pPr lvl="3"/>
            <a:r>
              <a:rPr lang="en-US" dirty="0" smtClean="0"/>
              <a:t>Statement (SQLDML) replication avoids non-bulk load issues (bulk updates/deletes)</a:t>
            </a:r>
          </a:p>
          <a:p>
            <a:pPr lvl="3"/>
            <a:r>
              <a:rPr lang="en-US" dirty="0" err="1" smtClean="0"/>
              <a:t>dsi_bulk_insert</a:t>
            </a:r>
            <a:r>
              <a:rPr lang="en-US" dirty="0" smtClean="0"/>
              <a:t> and ASO/HVAR mitigated most of this requirement </a:t>
            </a:r>
          </a:p>
          <a:p>
            <a:pPr lvl="3"/>
            <a:r>
              <a:rPr lang="en-US" dirty="0"/>
              <a:t>RA changes in ASE 15.7 threaded kernel </a:t>
            </a:r>
            <a:r>
              <a:rPr lang="en-US" dirty="0" smtClean="0"/>
              <a:t>resolves one of the other big issues</a:t>
            </a:r>
            <a:endParaRPr lang="en-US" dirty="0"/>
          </a:p>
          <a:p>
            <a:pPr lvl="3"/>
            <a:r>
              <a:rPr lang="en-US" dirty="0"/>
              <a:t>M</a:t>
            </a:r>
            <a:r>
              <a:rPr lang="en-US" dirty="0" smtClean="0"/>
              <a:t>ay still be some slight advantages with RepAgent and other path components</a:t>
            </a:r>
          </a:p>
          <a:p>
            <a:r>
              <a:rPr lang="en-US" dirty="0" smtClean="0"/>
              <a:t>Composite forms</a:t>
            </a:r>
          </a:p>
          <a:p>
            <a:pPr lvl="1"/>
            <a:r>
              <a:rPr lang="en-US" dirty="0" smtClean="0"/>
              <a:t>Currently, Sybase supports only one of these configurations</a:t>
            </a:r>
          </a:p>
          <a:p>
            <a:pPr lvl="1"/>
            <a:r>
              <a:rPr lang="en-US" dirty="0" smtClean="0"/>
              <a:t>Composite forms add a layer of complexity not yet fully researched</a:t>
            </a:r>
          </a:p>
          <a:p>
            <a:pPr lvl="2"/>
            <a:r>
              <a:rPr lang="en-US" dirty="0" smtClean="0"/>
              <a:t>E.g. schema &amp; session </a:t>
            </a:r>
            <a:r>
              <a:rPr lang="en-US" dirty="0" smtClean="0">
                <a:sym typeface="Wingdings" pitchFamily="2" charset="2"/>
              </a:rPr>
              <a:t> schema for some tables and session for others….or is it session within schema based tables.</a:t>
            </a:r>
          </a:p>
          <a:p>
            <a:pPr lvl="2"/>
            <a:r>
              <a:rPr lang="en-US" dirty="0" smtClean="0">
                <a:sym typeface="Wingdings" pitchFamily="2" charset="2"/>
              </a:rPr>
              <a:t>E.g. session vs. </a:t>
            </a:r>
            <a:r>
              <a:rPr lang="en-US" dirty="0" err="1" smtClean="0">
                <a:sym typeface="Wingdings" pitchFamily="2" charset="2"/>
              </a:rPr>
              <a:t>loginname</a:t>
            </a:r>
            <a:r>
              <a:rPr lang="en-US" dirty="0" smtClean="0">
                <a:sym typeface="Wingdings" pitchFamily="2" charset="2"/>
              </a:rPr>
              <a:t>  conflict of interest or method to ensure parallel sessions only are created for when needed and supportable</a:t>
            </a:r>
          </a:p>
          <a:p>
            <a:pPr lvl="2"/>
            <a:r>
              <a:rPr lang="en-US" dirty="0" smtClean="0">
                <a:sym typeface="Wingdings" pitchFamily="2" charset="2"/>
              </a:rPr>
              <a:t>In reality both aspects are likely desired</a:t>
            </a:r>
            <a:endParaRPr lang="en-US" dirty="0"/>
          </a:p>
        </p:txBody>
      </p:sp>
    </p:spTree>
    <p:extLst>
      <p:ext uri="{BB962C8B-B14F-4D97-AF65-F5344CB8AC3E}">
        <p14:creationId xmlns:p14="http://schemas.microsoft.com/office/powerpoint/2010/main" val="229835178"/>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Supported in RS 15.7 GA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Restrictions in RS are due to ASE dependencies</a:t>
            </a:r>
          </a:p>
          <a:p>
            <a:pPr lvl="1"/>
            <a:r>
              <a:rPr lang="en-US" dirty="0" smtClean="0"/>
              <a:t>Must use ASE 15.7 ESD #1+ for MPR</a:t>
            </a:r>
          </a:p>
          <a:p>
            <a:pPr lvl="1"/>
            <a:r>
              <a:rPr lang="en-US" dirty="0" smtClean="0"/>
              <a:t>MPR to IQ-MPX not supported in RS 15.7 GA</a:t>
            </a:r>
          </a:p>
          <a:p>
            <a:pPr lvl="2"/>
            <a:r>
              <a:rPr lang="en-US" dirty="0" smtClean="0"/>
              <a:t>MPR to IQ simplex or to IQ coordinator node of IQ MPX only</a:t>
            </a:r>
          </a:p>
          <a:p>
            <a:r>
              <a:rPr lang="en-US" dirty="0" smtClean="0"/>
              <a:t>Make sure RS versions are set correctly</a:t>
            </a:r>
          </a:p>
          <a:p>
            <a:pPr lvl="1"/>
            <a:r>
              <a:rPr lang="en-US" dirty="0" smtClean="0"/>
              <a:t>RS </a:t>
            </a:r>
            <a:r>
              <a:rPr lang="en-US" b="1" i="1" u="sng" dirty="0" smtClean="0"/>
              <a:t>site</a:t>
            </a:r>
            <a:r>
              <a:rPr lang="en-US" dirty="0" smtClean="0"/>
              <a:t> version must be 1570 for MPR</a:t>
            </a:r>
          </a:p>
          <a:p>
            <a:pPr lvl="1"/>
            <a:r>
              <a:rPr lang="en-US" dirty="0" smtClean="0"/>
              <a:t>RS </a:t>
            </a:r>
            <a:r>
              <a:rPr lang="en-US" b="1" i="1" u="sng" dirty="0" smtClean="0"/>
              <a:t>route</a:t>
            </a:r>
            <a:r>
              <a:rPr lang="en-US" dirty="0" smtClean="0"/>
              <a:t> version must be 1570 for dedicated routes</a:t>
            </a:r>
          </a:p>
          <a:p>
            <a:pPr lvl="2"/>
            <a:r>
              <a:rPr lang="en-US" dirty="0" smtClean="0"/>
              <a:t>May require a route upgrade for existing connections/routes</a:t>
            </a:r>
          </a:p>
          <a:p>
            <a:pPr lvl="2"/>
            <a:r>
              <a:rPr lang="en-US" dirty="0" smtClean="0"/>
              <a:t>Fortunately, there is a new procedure for this (see docs)</a:t>
            </a:r>
          </a:p>
          <a:p>
            <a:r>
              <a:rPr lang="en-US" dirty="0" smtClean="0"/>
              <a:t>Current Capabilities</a:t>
            </a:r>
          </a:p>
          <a:p>
            <a:pPr lvl="1"/>
            <a:r>
              <a:rPr lang="en-US" dirty="0" smtClean="0"/>
              <a:t>MPR requires ASO option or RTL Edition</a:t>
            </a:r>
          </a:p>
          <a:p>
            <a:pPr lvl="1"/>
            <a:r>
              <a:rPr lang="en-US" dirty="0" smtClean="0"/>
              <a:t>Schema Subsets for Stream definition</a:t>
            </a:r>
          </a:p>
          <a:p>
            <a:pPr lvl="1"/>
            <a:r>
              <a:rPr lang="en-US" dirty="0" smtClean="0"/>
              <a:t>Multiple Path Replication using </a:t>
            </a:r>
          </a:p>
          <a:p>
            <a:pPr lvl="2"/>
            <a:r>
              <a:rPr lang="en-US" dirty="0" smtClean="0"/>
              <a:t>Multiple Replication Agent Scanners</a:t>
            </a:r>
          </a:p>
          <a:p>
            <a:pPr lvl="2"/>
            <a:r>
              <a:rPr lang="en-US" dirty="0" smtClean="0"/>
              <a:t>Multiple Replication Servers</a:t>
            </a:r>
          </a:p>
          <a:p>
            <a:pPr lvl="2"/>
            <a:r>
              <a:rPr lang="en-US" dirty="0" smtClean="0"/>
              <a:t>Dedicated Routes</a:t>
            </a:r>
          </a:p>
          <a:p>
            <a:pPr lvl="2"/>
            <a:r>
              <a:rPr lang="en-US" dirty="0" smtClean="0"/>
              <a:t>Multiple DSI’s</a:t>
            </a:r>
          </a:p>
          <a:p>
            <a:r>
              <a:rPr lang="en-US" dirty="0" smtClean="0"/>
              <a:t>Future Planned Capabilities (No Timeline)</a:t>
            </a:r>
          </a:p>
          <a:p>
            <a:pPr lvl="1"/>
            <a:r>
              <a:rPr lang="en-US" dirty="0" smtClean="0"/>
              <a:t>User Session (may be in next IR of ASE (e.g. 15.8?))</a:t>
            </a:r>
          </a:p>
          <a:p>
            <a:pPr lvl="1"/>
            <a:r>
              <a:rPr lang="en-US" dirty="0" smtClean="0"/>
              <a:t>Login Name</a:t>
            </a:r>
          </a:p>
          <a:p>
            <a:pPr lvl="1"/>
            <a:r>
              <a:rPr lang="en-US" dirty="0" smtClean="0"/>
              <a:t>Column Hash Value</a:t>
            </a:r>
            <a:endParaRPr lang="en-US" dirty="0"/>
          </a:p>
        </p:txBody>
      </p:sp>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at the Beginning – Multiple RA</a:t>
            </a:r>
            <a:endParaRPr lang="en-US" dirty="0"/>
          </a:p>
        </p:txBody>
      </p:sp>
      <p:sp>
        <p:nvSpPr>
          <p:cNvPr id="3" name="Content Placeholder 2"/>
          <p:cNvSpPr>
            <a:spLocks noGrp="1"/>
          </p:cNvSpPr>
          <p:nvPr>
            <p:ph idx="1"/>
          </p:nvPr>
        </p:nvSpPr>
        <p:spPr/>
        <p:txBody>
          <a:bodyPr/>
          <a:lstStyle/>
          <a:p>
            <a:r>
              <a:rPr lang="en-US" dirty="0" smtClean="0"/>
              <a:t>Currently, there still is a single scanner</a:t>
            </a:r>
          </a:p>
          <a:p>
            <a:pPr lvl="1"/>
            <a:r>
              <a:rPr lang="en-US" dirty="0" smtClean="0"/>
              <a:t>The issue in the past with RA performance was almost always the network processing vs. the scan speed</a:t>
            </a:r>
          </a:p>
          <a:p>
            <a:pPr lvl="1"/>
            <a:r>
              <a:rPr lang="en-US" dirty="0" smtClean="0"/>
              <a:t>Due to increasing transaction volumes, it is suspected that multiple scanners may be needed at some point in the future….</a:t>
            </a:r>
          </a:p>
          <a:p>
            <a:pPr lvl="2"/>
            <a:r>
              <a:rPr lang="en-US" dirty="0" smtClean="0"/>
              <a:t>….but has an impact on recovery and secondary truncation point management that was easier not dealing with for first release</a:t>
            </a:r>
          </a:p>
          <a:p>
            <a:r>
              <a:rPr lang="en-US" dirty="0" smtClean="0"/>
              <a:t>Multiple sender </a:t>
            </a:r>
            <a:r>
              <a:rPr lang="en-US" dirty="0" err="1" smtClean="0"/>
              <a:t>RepAgents</a:t>
            </a:r>
            <a:endParaRPr lang="en-US" dirty="0" smtClean="0"/>
          </a:p>
          <a:p>
            <a:pPr lvl="1"/>
            <a:r>
              <a:rPr lang="en-US" dirty="0" smtClean="0"/>
              <a:t>Supports both logical and physical paths (connections)</a:t>
            </a:r>
          </a:p>
          <a:p>
            <a:pPr lvl="2"/>
            <a:r>
              <a:rPr lang="en-US" dirty="0" smtClean="0"/>
              <a:t>See next slide(s)</a:t>
            </a:r>
          </a:p>
          <a:p>
            <a:pPr lvl="1"/>
            <a:r>
              <a:rPr lang="en-US" dirty="0" smtClean="0"/>
              <a:t>Bindings are specified for </a:t>
            </a:r>
            <a:r>
              <a:rPr lang="en-US" dirty="0" err="1" smtClean="0"/>
              <a:t>RepAgents</a:t>
            </a:r>
            <a:r>
              <a:rPr lang="en-US" dirty="0" smtClean="0"/>
              <a:t> other than default </a:t>
            </a:r>
          </a:p>
          <a:p>
            <a:pPr lvl="2"/>
            <a:r>
              <a:rPr lang="en-US" dirty="0" smtClean="0"/>
              <a:t>The first </a:t>
            </a:r>
            <a:r>
              <a:rPr lang="en-US" dirty="0" err="1" smtClean="0"/>
              <a:t>RepAgent</a:t>
            </a:r>
            <a:r>
              <a:rPr lang="en-US" dirty="0" smtClean="0"/>
              <a:t> started is the default </a:t>
            </a:r>
            <a:r>
              <a:rPr lang="en-US" dirty="0" err="1" smtClean="0"/>
              <a:t>RepAgent</a:t>
            </a:r>
            <a:r>
              <a:rPr lang="en-US" dirty="0" smtClean="0"/>
              <a:t>/default path</a:t>
            </a:r>
          </a:p>
          <a:p>
            <a:pPr lvl="2"/>
            <a:r>
              <a:rPr lang="en-US" dirty="0" smtClean="0"/>
              <a:t>All objects/etc. not bound to a separate </a:t>
            </a:r>
            <a:r>
              <a:rPr lang="en-US" dirty="0" err="1" smtClean="0"/>
              <a:t>RepAgent</a:t>
            </a:r>
            <a:r>
              <a:rPr lang="en-US" dirty="0" smtClean="0"/>
              <a:t> use the </a:t>
            </a:r>
            <a:r>
              <a:rPr lang="en-US" dirty="0" smtClean="0"/>
              <a:t>default</a:t>
            </a:r>
          </a:p>
          <a:p>
            <a:r>
              <a:rPr lang="en-US" dirty="0" smtClean="0"/>
              <a:t>Some customers did this "unofficially" with RAO years ago</a:t>
            </a:r>
          </a:p>
          <a:p>
            <a:pPr lvl="1"/>
            <a:r>
              <a:rPr lang="en-US" dirty="0" smtClean="0"/>
              <a:t>Now officially to be supported in RS 15.7.1</a:t>
            </a:r>
            <a:endParaRPr lang="en-US" dirty="0"/>
          </a:p>
        </p:txBody>
      </p:sp>
    </p:spTree>
    <p:extLst>
      <p:ext uri="{BB962C8B-B14F-4D97-AF65-F5344CB8AC3E}">
        <p14:creationId xmlns:p14="http://schemas.microsoft.com/office/powerpoint/2010/main" val="262398767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Picture 48" descr="small gray DB.png"/>
          <p:cNvPicPr>
            <a:picLocks noChangeAspect="1"/>
          </p:cNvPicPr>
          <p:nvPr/>
        </p:nvPicPr>
        <p:blipFill>
          <a:blip r:embed="rId2" cstate="print"/>
          <a:srcRect/>
          <a:stretch>
            <a:fillRect/>
          </a:stretch>
        </p:blipFill>
        <p:spPr bwMode="auto">
          <a:xfrm>
            <a:off x="693343" y="4200873"/>
            <a:ext cx="1066495" cy="119859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Logical vs. Physical….The Before Picture</a:t>
            </a:r>
            <a:endParaRPr lang="en-US" dirty="0"/>
          </a:p>
        </p:txBody>
      </p:sp>
      <p:sp>
        <p:nvSpPr>
          <p:cNvPr id="21" name="Content Placeholder 20"/>
          <p:cNvSpPr>
            <a:spLocks noGrp="1"/>
          </p:cNvSpPr>
          <p:nvPr>
            <p:ph sz="quarter" idx="10"/>
          </p:nvPr>
        </p:nvSpPr>
        <p:spPr/>
        <p:txBody>
          <a:bodyPr/>
          <a:lstStyle/>
          <a:p>
            <a:r>
              <a:rPr lang="en-US" dirty="0" smtClean="0"/>
              <a:t>Typical WS implementation</a:t>
            </a:r>
          </a:p>
          <a:p>
            <a:pPr lvl="1"/>
            <a:r>
              <a:rPr lang="en-US" dirty="0" smtClean="0"/>
              <a:t>RS is at the DR site</a:t>
            </a:r>
          </a:p>
          <a:p>
            <a:pPr lvl="1"/>
            <a:r>
              <a:rPr lang="en-US" dirty="0" smtClean="0"/>
              <a:t>DR site some distance away – could be 10 miles…..could be 100 miles</a:t>
            </a:r>
          </a:p>
          <a:p>
            <a:r>
              <a:rPr lang="en-US" dirty="0" smtClean="0"/>
              <a:t>Assume we are already using MPR for performance</a:t>
            </a:r>
          </a:p>
          <a:p>
            <a:pPr lvl="1"/>
            <a:r>
              <a:rPr lang="en-US" dirty="0" smtClean="0"/>
              <a:t>Schema based separation</a:t>
            </a:r>
            <a:endParaRPr lang="en-US" dirty="0"/>
          </a:p>
        </p:txBody>
      </p:sp>
      <p:pic>
        <p:nvPicPr>
          <p:cNvPr id="36" name="Picture 35" descr="ReplicationServer_116x116.png"/>
          <p:cNvPicPr>
            <a:picLocks noChangeAspect="1"/>
          </p:cNvPicPr>
          <p:nvPr/>
        </p:nvPicPr>
        <p:blipFill>
          <a:blip r:embed="rId3" cstate="print"/>
          <a:stretch>
            <a:fillRect/>
          </a:stretch>
        </p:blipFill>
        <p:spPr>
          <a:xfrm>
            <a:off x="5763401" y="4137053"/>
            <a:ext cx="851913" cy="851913"/>
          </a:xfrm>
          <a:prstGeom prst="rect">
            <a:avLst/>
          </a:prstGeom>
        </p:spPr>
      </p:pic>
      <p:cxnSp>
        <p:nvCxnSpPr>
          <p:cNvPr id="37" name="Straight Arrow Connector 36"/>
          <p:cNvCxnSpPr>
            <a:stCxn id="44" idx="3"/>
          </p:cNvCxnSpPr>
          <p:nvPr/>
        </p:nvCxnSpPr>
        <p:spPr bwMode="auto">
          <a:xfrm flipV="1">
            <a:off x="1859353" y="4435974"/>
            <a:ext cx="3904048" cy="62845"/>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38" name="Straight Arrow Connector 37"/>
          <p:cNvCxnSpPr>
            <a:stCxn id="36" idx="3"/>
          </p:cNvCxnSpPr>
          <p:nvPr/>
        </p:nvCxnSpPr>
        <p:spPr bwMode="auto">
          <a:xfrm>
            <a:off x="6615314" y="4563010"/>
            <a:ext cx="833118" cy="0"/>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grpSp>
        <p:nvGrpSpPr>
          <p:cNvPr id="39" name="Group 43"/>
          <p:cNvGrpSpPr>
            <a:grpSpLocks noChangeAspect="1"/>
          </p:cNvGrpSpPr>
          <p:nvPr/>
        </p:nvGrpSpPr>
        <p:grpSpPr>
          <a:xfrm>
            <a:off x="7448432" y="3469977"/>
            <a:ext cx="875943" cy="792947"/>
            <a:chOff x="2154836" y="3928672"/>
            <a:chExt cx="1464664" cy="1367228"/>
          </a:xfrm>
        </p:grpSpPr>
        <p:pic>
          <p:nvPicPr>
            <p:cNvPr id="40" name="Picture 39" descr="ASE_Server_116x116.png"/>
            <p:cNvPicPr>
              <a:picLocks noChangeAspect="1"/>
            </p:cNvPicPr>
            <p:nvPr/>
          </p:nvPicPr>
          <p:blipFill>
            <a:blip r:embed="rId4"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41" name="Picture 40" descr="ASE_Server_116x116.png"/>
            <p:cNvPicPr>
              <a:picLocks noChangeAspect="1"/>
            </p:cNvPicPr>
            <p:nvPr/>
          </p:nvPicPr>
          <p:blipFill>
            <a:blip r:embed="rId4"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42" name="Picture 41" descr="ASE_Server_116x116.png"/>
            <p:cNvPicPr>
              <a:picLocks noChangeAspect="1"/>
            </p:cNvPicPr>
            <p:nvPr/>
          </p:nvPicPr>
          <p:blipFill>
            <a:blip r:embed="rId4" cstate="print"/>
            <a:stretch>
              <a:fillRect/>
            </a:stretch>
          </p:blipFill>
          <p:spPr>
            <a:xfrm>
              <a:off x="2154836" y="4191000"/>
              <a:ext cx="1104900" cy="1104900"/>
            </a:xfrm>
            <a:prstGeom prst="rect">
              <a:avLst/>
            </a:prstGeom>
          </p:spPr>
        </p:pic>
      </p:grpSp>
      <p:pic>
        <p:nvPicPr>
          <p:cNvPr id="43" name="Picture 48" descr="small gray DB.png"/>
          <p:cNvPicPr>
            <a:picLocks noChangeAspect="1"/>
          </p:cNvPicPr>
          <p:nvPr/>
        </p:nvPicPr>
        <p:blipFill>
          <a:blip r:embed="rId2" cstate="print"/>
          <a:srcRect/>
          <a:stretch>
            <a:fillRect/>
          </a:stretch>
        </p:blipFill>
        <p:spPr bwMode="auto">
          <a:xfrm>
            <a:off x="7440197" y="4291235"/>
            <a:ext cx="713123" cy="801455"/>
          </a:xfrm>
          <a:prstGeom prst="rect">
            <a:avLst/>
          </a:prstGeom>
          <a:noFill/>
          <a:ln w="9525">
            <a:noFill/>
            <a:miter lim="800000"/>
            <a:headEnd/>
            <a:tailEnd/>
          </a:ln>
        </p:spPr>
      </p:pic>
      <p:pic>
        <p:nvPicPr>
          <p:cNvPr id="44" name="Picture 24" descr="Replication Agent - 2 ICON"/>
          <p:cNvPicPr>
            <a:picLocks noChangeAspect="1" noChangeArrowheads="1"/>
          </p:cNvPicPr>
          <p:nvPr/>
        </p:nvPicPr>
        <p:blipFill>
          <a:blip r:embed="rId5" cstate="print"/>
          <a:srcRect/>
          <a:stretch>
            <a:fillRect/>
          </a:stretch>
        </p:blipFill>
        <p:spPr bwMode="auto">
          <a:xfrm>
            <a:off x="1594240" y="4368644"/>
            <a:ext cx="265113" cy="260350"/>
          </a:xfrm>
          <a:prstGeom prst="rect">
            <a:avLst/>
          </a:prstGeom>
          <a:noFill/>
          <a:ln w="9525">
            <a:noFill/>
            <a:miter lim="800000"/>
            <a:headEnd/>
            <a:tailEnd/>
          </a:ln>
        </p:spPr>
      </p:pic>
      <p:pic>
        <p:nvPicPr>
          <p:cNvPr id="45" name="Picture 24" descr="Replication Agent - 2 ICON"/>
          <p:cNvPicPr>
            <a:picLocks noChangeAspect="1" noChangeArrowheads="1"/>
          </p:cNvPicPr>
          <p:nvPr/>
        </p:nvPicPr>
        <p:blipFill>
          <a:blip r:embed="rId5" cstate="print"/>
          <a:srcRect/>
          <a:stretch>
            <a:fillRect/>
          </a:stretch>
        </p:blipFill>
        <p:spPr bwMode="auto">
          <a:xfrm>
            <a:off x="1589244" y="4708422"/>
            <a:ext cx="265113" cy="260350"/>
          </a:xfrm>
          <a:prstGeom prst="rect">
            <a:avLst/>
          </a:prstGeom>
          <a:noFill/>
          <a:ln w="9525">
            <a:noFill/>
            <a:miter lim="800000"/>
            <a:headEnd/>
            <a:tailEnd/>
          </a:ln>
        </p:spPr>
      </p:pic>
      <p:pic>
        <p:nvPicPr>
          <p:cNvPr id="46" name="Picture 45" descr="Replication Agent - 2 ICON"/>
          <p:cNvPicPr>
            <a:picLocks noChangeAspect="1" noChangeArrowheads="1"/>
          </p:cNvPicPr>
          <p:nvPr/>
        </p:nvPicPr>
        <p:blipFill>
          <a:blip r:embed="rId5" cstate="print"/>
          <a:srcRect/>
          <a:stretch>
            <a:fillRect/>
          </a:stretch>
        </p:blipFill>
        <p:spPr bwMode="auto">
          <a:xfrm>
            <a:off x="1599237" y="5025713"/>
            <a:ext cx="265113" cy="260350"/>
          </a:xfrm>
          <a:prstGeom prst="rect">
            <a:avLst/>
          </a:prstGeom>
          <a:noFill/>
          <a:ln w="9525">
            <a:noFill/>
            <a:miter lim="800000"/>
            <a:headEnd/>
            <a:tailEnd/>
          </a:ln>
        </p:spPr>
      </p:pic>
      <p:cxnSp>
        <p:nvCxnSpPr>
          <p:cNvPr id="47" name="Straight Arrow Connector 378"/>
          <p:cNvCxnSpPr>
            <a:cxnSpLocks noChangeShapeType="1"/>
          </p:cNvCxnSpPr>
          <p:nvPr/>
        </p:nvCxnSpPr>
        <p:spPr bwMode="gray">
          <a:xfrm rot="16200000" flipH="1">
            <a:off x="847919" y="4934429"/>
            <a:ext cx="216551" cy="2"/>
          </a:xfrm>
          <a:prstGeom prst="straightConnector1">
            <a:avLst/>
          </a:prstGeom>
          <a:noFill/>
          <a:ln w="6350">
            <a:solidFill>
              <a:srgbClr val="666666"/>
            </a:solidFill>
            <a:round/>
            <a:headEnd/>
            <a:tailEnd/>
          </a:ln>
        </p:spPr>
      </p:cxnSp>
      <p:cxnSp>
        <p:nvCxnSpPr>
          <p:cNvPr id="48" name="Straight Arrow Connector 379"/>
          <p:cNvCxnSpPr>
            <a:cxnSpLocks noChangeShapeType="1"/>
          </p:cNvCxnSpPr>
          <p:nvPr/>
        </p:nvCxnSpPr>
        <p:spPr bwMode="gray">
          <a:xfrm>
            <a:off x="1032070" y="4725725"/>
            <a:ext cx="233194" cy="0"/>
          </a:xfrm>
          <a:prstGeom prst="straightConnector1">
            <a:avLst/>
          </a:prstGeom>
          <a:noFill/>
          <a:ln w="6350">
            <a:solidFill>
              <a:srgbClr val="666666"/>
            </a:solidFill>
            <a:round/>
            <a:headEnd/>
            <a:tailEnd/>
          </a:ln>
        </p:spPr>
      </p:cxnSp>
      <p:grpSp>
        <p:nvGrpSpPr>
          <p:cNvPr id="49" name="Group 420"/>
          <p:cNvGrpSpPr>
            <a:grpSpLocks/>
          </p:cNvGrpSpPr>
          <p:nvPr/>
        </p:nvGrpSpPr>
        <p:grpSpPr bwMode="auto">
          <a:xfrm>
            <a:off x="808750" y="4577686"/>
            <a:ext cx="295316" cy="295017"/>
            <a:chOff x="1576740" y="3889607"/>
            <a:chExt cx="259253" cy="279942"/>
          </a:xfrm>
        </p:grpSpPr>
        <p:sp>
          <p:nvSpPr>
            <p:cNvPr id="50" name="AutoShape 28"/>
            <p:cNvSpPr>
              <a:spLocks noChangeArrowheads="1"/>
            </p:cNvSpPr>
            <p:nvPr/>
          </p:nvSpPr>
          <p:spPr bwMode="gray">
            <a:xfrm>
              <a:off x="1576740" y="3889607"/>
              <a:ext cx="259253" cy="279942"/>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51" name="Rectangle 50"/>
            <p:cNvSpPr/>
            <p:nvPr/>
          </p:nvSpPr>
          <p:spPr bwMode="gray">
            <a:xfrm>
              <a:off x="1588892" y="3903841"/>
              <a:ext cx="238999" cy="68798"/>
            </a:xfrm>
            <a:prstGeom prst="rect">
              <a:avLst/>
            </a:prstGeom>
            <a:solidFill>
              <a:srgbClr val="557630"/>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grpSp>
        <p:nvGrpSpPr>
          <p:cNvPr id="52" name="Group 419"/>
          <p:cNvGrpSpPr>
            <a:grpSpLocks/>
          </p:cNvGrpSpPr>
          <p:nvPr/>
        </p:nvGrpSpPr>
        <p:grpSpPr bwMode="auto">
          <a:xfrm>
            <a:off x="1277103" y="4632690"/>
            <a:ext cx="306852" cy="185010"/>
            <a:chOff x="1989321" y="3890122"/>
            <a:chExt cx="269380" cy="175556"/>
          </a:xfrm>
        </p:grpSpPr>
        <p:sp>
          <p:nvSpPr>
            <p:cNvPr id="53" name="AutoShape 28"/>
            <p:cNvSpPr>
              <a:spLocks noChangeArrowheads="1"/>
            </p:cNvSpPr>
            <p:nvPr/>
          </p:nvSpPr>
          <p:spPr bwMode="gray">
            <a:xfrm>
              <a:off x="1989321" y="3890122"/>
              <a:ext cx="269380" cy="175556"/>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54" name="Rectangle 53"/>
            <p:cNvSpPr/>
            <p:nvPr/>
          </p:nvSpPr>
          <p:spPr bwMode="gray">
            <a:xfrm>
              <a:off x="2003498" y="3904357"/>
              <a:ext cx="247101" cy="68798"/>
            </a:xfrm>
            <a:prstGeom prst="rect">
              <a:avLst/>
            </a:prstGeom>
            <a:solidFill>
              <a:srgbClr val="774A39"/>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grpSp>
        <p:nvGrpSpPr>
          <p:cNvPr id="55" name="Group 421"/>
          <p:cNvGrpSpPr>
            <a:grpSpLocks/>
          </p:cNvGrpSpPr>
          <p:nvPr/>
        </p:nvGrpSpPr>
        <p:grpSpPr bwMode="auto">
          <a:xfrm>
            <a:off x="808750" y="4962708"/>
            <a:ext cx="295316" cy="242513"/>
            <a:chOff x="2648094" y="3663885"/>
            <a:chExt cx="259253" cy="230121"/>
          </a:xfrm>
        </p:grpSpPr>
        <p:sp>
          <p:nvSpPr>
            <p:cNvPr id="56" name="AutoShape 28"/>
            <p:cNvSpPr>
              <a:spLocks noChangeArrowheads="1"/>
            </p:cNvSpPr>
            <p:nvPr/>
          </p:nvSpPr>
          <p:spPr bwMode="gray">
            <a:xfrm>
              <a:off x="2648094" y="3663885"/>
              <a:ext cx="259253" cy="230121"/>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57" name="Rectangle 56"/>
            <p:cNvSpPr/>
            <p:nvPr/>
          </p:nvSpPr>
          <p:spPr bwMode="gray">
            <a:xfrm>
              <a:off x="2660246" y="3678119"/>
              <a:ext cx="238999" cy="68799"/>
            </a:xfrm>
            <a:prstGeom prst="rect">
              <a:avLst/>
            </a:prstGeom>
            <a:solidFill>
              <a:srgbClr val="44697D"/>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cxnSp>
        <p:nvCxnSpPr>
          <p:cNvPr id="58" name="Straight Arrow Connector 57"/>
          <p:cNvCxnSpPr>
            <a:stCxn id="56" idx="3"/>
            <a:endCxn id="44" idx="1"/>
          </p:cNvCxnSpPr>
          <p:nvPr/>
        </p:nvCxnSpPr>
        <p:spPr bwMode="auto">
          <a:xfrm flipV="1">
            <a:off x="1104066" y="4498819"/>
            <a:ext cx="490174" cy="585146"/>
          </a:xfrm>
          <a:prstGeom prst="straightConnector1">
            <a:avLst/>
          </a:prstGeom>
          <a:noFill/>
          <a:ln w="12700" cap="flat" cmpd="sng" algn="ctr">
            <a:solidFill>
              <a:srgbClr val="0070C0"/>
            </a:solidFill>
            <a:prstDash val="dash"/>
            <a:round/>
            <a:headEnd type="none" w="med" len="med"/>
            <a:tailEnd type="arrow"/>
          </a:ln>
          <a:effectLst/>
        </p:spPr>
      </p:cxnSp>
      <p:cxnSp>
        <p:nvCxnSpPr>
          <p:cNvPr id="59" name="Straight Arrow Connector 58"/>
          <p:cNvCxnSpPr>
            <a:stCxn id="50" idx="3"/>
            <a:endCxn id="46" idx="1"/>
          </p:cNvCxnSpPr>
          <p:nvPr/>
        </p:nvCxnSpPr>
        <p:spPr bwMode="auto">
          <a:xfrm>
            <a:off x="1104066" y="4725195"/>
            <a:ext cx="495171" cy="430693"/>
          </a:xfrm>
          <a:prstGeom prst="straightConnector1">
            <a:avLst/>
          </a:prstGeom>
          <a:noFill/>
          <a:ln w="12700" cap="flat" cmpd="sng" algn="ctr">
            <a:solidFill>
              <a:srgbClr val="006600"/>
            </a:solidFill>
            <a:prstDash val="dash"/>
            <a:round/>
            <a:headEnd type="none" w="med" len="med"/>
            <a:tailEnd type="arrow"/>
          </a:ln>
          <a:effectLst/>
        </p:spPr>
      </p:cxnSp>
      <p:cxnSp>
        <p:nvCxnSpPr>
          <p:cNvPr id="60" name="Straight Arrow Connector 59"/>
          <p:cNvCxnSpPr>
            <a:stCxn id="53" idx="2"/>
            <a:endCxn id="45" idx="1"/>
          </p:cNvCxnSpPr>
          <p:nvPr/>
        </p:nvCxnSpPr>
        <p:spPr bwMode="auto">
          <a:xfrm>
            <a:off x="1430529" y="4817700"/>
            <a:ext cx="158715" cy="20897"/>
          </a:xfrm>
          <a:prstGeom prst="straightConnector1">
            <a:avLst/>
          </a:prstGeom>
          <a:noFill/>
          <a:ln w="12700" cap="flat" cmpd="sng" algn="ctr">
            <a:solidFill>
              <a:srgbClr val="C00000"/>
            </a:solidFill>
            <a:prstDash val="dash"/>
            <a:round/>
            <a:headEnd type="none" w="med" len="med"/>
            <a:tailEnd type="arrow"/>
          </a:ln>
          <a:effectLst/>
        </p:spPr>
      </p:cxnSp>
      <p:grpSp>
        <p:nvGrpSpPr>
          <p:cNvPr id="61" name="Group 43"/>
          <p:cNvGrpSpPr>
            <a:grpSpLocks noChangeAspect="1"/>
          </p:cNvGrpSpPr>
          <p:nvPr/>
        </p:nvGrpSpPr>
        <p:grpSpPr>
          <a:xfrm>
            <a:off x="883895" y="3496313"/>
            <a:ext cx="875943" cy="792947"/>
            <a:chOff x="2154836" y="3928672"/>
            <a:chExt cx="1464664" cy="1367228"/>
          </a:xfrm>
        </p:grpSpPr>
        <p:pic>
          <p:nvPicPr>
            <p:cNvPr id="62" name="Picture 61" descr="ASE_Server_116x116.png"/>
            <p:cNvPicPr>
              <a:picLocks noChangeAspect="1"/>
            </p:cNvPicPr>
            <p:nvPr/>
          </p:nvPicPr>
          <p:blipFill>
            <a:blip r:embed="rId4"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63" name="Picture 62" descr="ASE_Server_116x116.png"/>
            <p:cNvPicPr>
              <a:picLocks noChangeAspect="1"/>
            </p:cNvPicPr>
            <p:nvPr/>
          </p:nvPicPr>
          <p:blipFill>
            <a:blip r:embed="rId4"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64" name="Picture 63" descr="ASE_Server_116x116.png"/>
            <p:cNvPicPr>
              <a:picLocks noChangeAspect="1"/>
            </p:cNvPicPr>
            <p:nvPr/>
          </p:nvPicPr>
          <p:blipFill>
            <a:blip r:embed="rId4" cstate="print"/>
            <a:stretch>
              <a:fillRect/>
            </a:stretch>
          </p:blipFill>
          <p:spPr>
            <a:xfrm>
              <a:off x="2154836" y="4191000"/>
              <a:ext cx="1104900" cy="1104900"/>
            </a:xfrm>
            <a:prstGeom prst="rect">
              <a:avLst/>
            </a:prstGeom>
          </p:spPr>
        </p:pic>
      </p:grpSp>
      <p:cxnSp>
        <p:nvCxnSpPr>
          <p:cNvPr id="65" name="Straight Arrow Connector 64"/>
          <p:cNvCxnSpPr>
            <a:stCxn id="45" idx="3"/>
            <a:endCxn id="36" idx="1"/>
          </p:cNvCxnSpPr>
          <p:nvPr/>
        </p:nvCxnSpPr>
        <p:spPr bwMode="auto">
          <a:xfrm flipV="1">
            <a:off x="1854357" y="4563010"/>
            <a:ext cx="3909044" cy="275587"/>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6" name="Straight Arrow Connector 65"/>
          <p:cNvCxnSpPr>
            <a:stCxn id="46" idx="3"/>
          </p:cNvCxnSpPr>
          <p:nvPr/>
        </p:nvCxnSpPr>
        <p:spPr bwMode="auto">
          <a:xfrm flipV="1">
            <a:off x="1864350" y="4725194"/>
            <a:ext cx="3899051" cy="430694"/>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7" name="Straight Arrow Connector 66"/>
          <p:cNvCxnSpPr/>
          <p:nvPr/>
        </p:nvCxnSpPr>
        <p:spPr bwMode="auto">
          <a:xfrm>
            <a:off x="6622193" y="4738081"/>
            <a:ext cx="833118" cy="0"/>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8" name="Straight Arrow Connector 67"/>
          <p:cNvCxnSpPr/>
          <p:nvPr/>
        </p:nvCxnSpPr>
        <p:spPr bwMode="auto">
          <a:xfrm>
            <a:off x="6605299" y="4368644"/>
            <a:ext cx="833118" cy="0"/>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4" name="Straight Arrow Connector 3"/>
          <p:cNvCxnSpPr/>
          <p:nvPr/>
        </p:nvCxnSpPr>
        <p:spPr bwMode="auto">
          <a:xfrm>
            <a:off x="1864350" y="3927407"/>
            <a:ext cx="4196738" cy="0"/>
          </a:xfrm>
          <a:prstGeom prst="straightConnector1">
            <a:avLst/>
          </a:prstGeom>
          <a:noFill/>
          <a:ln w="12700" cap="flat" cmpd="sng" algn="ctr">
            <a:solidFill>
              <a:schemeClr val="tx1"/>
            </a:solidFill>
            <a:prstDash val="dash"/>
            <a:round/>
            <a:headEnd type="arrow" w="med" len="med"/>
            <a:tailEnd type="arrow" w="med" len="med"/>
          </a:ln>
          <a:effectLst/>
        </p:spPr>
      </p:cxnSp>
      <p:sp>
        <p:nvSpPr>
          <p:cNvPr id="7" name="TextBox 6"/>
          <p:cNvSpPr txBox="1"/>
          <p:nvPr/>
        </p:nvSpPr>
        <p:spPr>
          <a:xfrm>
            <a:off x="2841441" y="3718056"/>
            <a:ext cx="2076659" cy="369332"/>
          </a:xfrm>
          <a:prstGeom prst="rect">
            <a:avLst/>
          </a:prstGeom>
          <a:solidFill>
            <a:srgbClr val="FFFFCC"/>
          </a:solidFill>
        </p:spPr>
        <p:txBody>
          <a:bodyPr wrap="none" rtlCol="0">
            <a:spAutoFit/>
          </a:bodyPr>
          <a:lstStyle/>
          <a:p>
            <a:r>
              <a:rPr lang="en-US" sz="1800" dirty="0" smtClean="0"/>
              <a:t>A </a:t>
            </a:r>
            <a:r>
              <a:rPr lang="en-US" sz="1800" dirty="0" err="1" smtClean="0"/>
              <a:t>looonggg</a:t>
            </a:r>
            <a:r>
              <a:rPr lang="en-US" sz="1800" dirty="0" smtClean="0"/>
              <a:t> distance</a:t>
            </a:r>
            <a:endParaRPr lang="en-US" sz="1800" dirty="0"/>
          </a:p>
        </p:txBody>
      </p:sp>
    </p:spTree>
    <p:extLst>
      <p:ext uri="{BB962C8B-B14F-4D97-AF65-F5344CB8AC3E}">
        <p14:creationId xmlns:p14="http://schemas.microsoft.com/office/powerpoint/2010/main" val="2542510738"/>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Physical….The Quandary</a:t>
            </a:r>
            <a:endParaRPr lang="en-US" dirty="0"/>
          </a:p>
        </p:txBody>
      </p:sp>
      <p:sp>
        <p:nvSpPr>
          <p:cNvPr id="21" name="Content Placeholder 20"/>
          <p:cNvSpPr>
            <a:spLocks noGrp="1"/>
          </p:cNvSpPr>
          <p:nvPr>
            <p:ph sz="quarter" idx="10"/>
          </p:nvPr>
        </p:nvSpPr>
        <p:spPr/>
        <p:txBody>
          <a:bodyPr/>
          <a:lstStyle/>
          <a:p>
            <a:r>
              <a:rPr lang="en-US" dirty="0" smtClean="0"/>
              <a:t>Typical WS implementation</a:t>
            </a:r>
          </a:p>
          <a:p>
            <a:pPr lvl="1"/>
            <a:r>
              <a:rPr lang="en-US" dirty="0" smtClean="0"/>
              <a:t>RS is at the DR site or bunker facility</a:t>
            </a:r>
          </a:p>
          <a:p>
            <a:pPr lvl="1"/>
            <a:r>
              <a:rPr lang="en-US" dirty="0" smtClean="0"/>
              <a:t>DR site some distance away – could be 10 miles…..could be 100 miles</a:t>
            </a:r>
          </a:p>
          <a:p>
            <a:r>
              <a:rPr lang="en-US" dirty="0" smtClean="0"/>
              <a:t>Now we want to add a local reporting system</a:t>
            </a:r>
          </a:p>
          <a:p>
            <a:pPr lvl="1"/>
            <a:r>
              <a:rPr lang="en-US" dirty="0" smtClean="0"/>
              <a:t>We really don’t want to re-replicate the data back from DR to primary</a:t>
            </a:r>
          </a:p>
          <a:p>
            <a:pPr lvl="1"/>
            <a:r>
              <a:rPr lang="en-US" dirty="0" smtClean="0"/>
              <a:t>We really don’t want to tear down the WS and use MSA</a:t>
            </a:r>
          </a:p>
          <a:p>
            <a:pPr lvl="2"/>
            <a:r>
              <a:rPr lang="en-US" dirty="0" smtClean="0"/>
              <a:t>Although it probably would be a good idea, it would more work than we want to do at this point (we need a quick solution)</a:t>
            </a:r>
            <a:endParaRPr lang="en-US" dirty="0"/>
          </a:p>
        </p:txBody>
      </p:sp>
      <p:pic>
        <p:nvPicPr>
          <p:cNvPr id="8" name="Picture 7" descr="ReplicationServer_116x116.png"/>
          <p:cNvPicPr>
            <a:picLocks noChangeAspect="1"/>
          </p:cNvPicPr>
          <p:nvPr/>
        </p:nvPicPr>
        <p:blipFill>
          <a:blip r:embed="rId2" cstate="print"/>
          <a:stretch>
            <a:fillRect/>
          </a:stretch>
        </p:blipFill>
        <p:spPr>
          <a:xfrm>
            <a:off x="5763401" y="4137053"/>
            <a:ext cx="851913" cy="851913"/>
          </a:xfrm>
          <a:prstGeom prst="rect">
            <a:avLst/>
          </a:prstGeom>
        </p:spPr>
      </p:pic>
      <p:cxnSp>
        <p:nvCxnSpPr>
          <p:cNvPr id="9" name="Straight Arrow Connector 8"/>
          <p:cNvCxnSpPr>
            <a:stCxn id="23" idx="3"/>
          </p:cNvCxnSpPr>
          <p:nvPr/>
        </p:nvCxnSpPr>
        <p:spPr bwMode="auto">
          <a:xfrm flipV="1">
            <a:off x="1859353" y="4435974"/>
            <a:ext cx="3904048" cy="62845"/>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pic>
        <p:nvPicPr>
          <p:cNvPr id="10" name="Picture 48" descr="small gray DB.png"/>
          <p:cNvPicPr>
            <a:picLocks noChangeAspect="1"/>
          </p:cNvPicPr>
          <p:nvPr/>
        </p:nvPicPr>
        <p:blipFill>
          <a:blip r:embed="rId3" cstate="print"/>
          <a:srcRect/>
          <a:stretch>
            <a:fillRect/>
          </a:stretch>
        </p:blipFill>
        <p:spPr bwMode="auto">
          <a:xfrm>
            <a:off x="693343" y="4200873"/>
            <a:ext cx="1066495" cy="1198598"/>
          </a:xfrm>
          <a:prstGeom prst="rect">
            <a:avLst/>
          </a:prstGeom>
          <a:noFill/>
          <a:ln w="9525">
            <a:noFill/>
            <a:miter lim="800000"/>
            <a:headEnd/>
            <a:tailEnd/>
          </a:ln>
        </p:spPr>
      </p:pic>
      <p:cxnSp>
        <p:nvCxnSpPr>
          <p:cNvPr id="11" name="Straight Arrow Connector 10"/>
          <p:cNvCxnSpPr>
            <a:stCxn id="8" idx="3"/>
          </p:cNvCxnSpPr>
          <p:nvPr/>
        </p:nvCxnSpPr>
        <p:spPr bwMode="auto">
          <a:xfrm>
            <a:off x="6615314" y="4563010"/>
            <a:ext cx="833118" cy="0"/>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grpSp>
        <p:nvGrpSpPr>
          <p:cNvPr id="15" name="Group 43"/>
          <p:cNvGrpSpPr>
            <a:grpSpLocks noChangeAspect="1"/>
          </p:cNvGrpSpPr>
          <p:nvPr/>
        </p:nvGrpSpPr>
        <p:grpSpPr>
          <a:xfrm>
            <a:off x="7448432" y="3469977"/>
            <a:ext cx="875943" cy="792947"/>
            <a:chOff x="2154836" y="3928672"/>
            <a:chExt cx="1464664" cy="1367228"/>
          </a:xfrm>
        </p:grpSpPr>
        <p:pic>
          <p:nvPicPr>
            <p:cNvPr id="16" name="Picture 15" descr="ASE_Server_116x116.png"/>
            <p:cNvPicPr>
              <a:picLocks noChangeAspect="1"/>
            </p:cNvPicPr>
            <p:nvPr/>
          </p:nvPicPr>
          <p:blipFill>
            <a:blip r:embed="rId4"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17" name="Picture 16" descr="ASE_Server_116x116.png"/>
            <p:cNvPicPr>
              <a:picLocks noChangeAspect="1"/>
            </p:cNvPicPr>
            <p:nvPr/>
          </p:nvPicPr>
          <p:blipFill>
            <a:blip r:embed="rId4"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18" name="Picture 17" descr="ASE_Server_116x116.png"/>
            <p:cNvPicPr>
              <a:picLocks noChangeAspect="1"/>
            </p:cNvPicPr>
            <p:nvPr/>
          </p:nvPicPr>
          <p:blipFill>
            <a:blip r:embed="rId4" cstate="print"/>
            <a:stretch>
              <a:fillRect/>
            </a:stretch>
          </p:blipFill>
          <p:spPr>
            <a:xfrm>
              <a:off x="2154836" y="4191000"/>
              <a:ext cx="1104900" cy="1104900"/>
            </a:xfrm>
            <a:prstGeom prst="rect">
              <a:avLst/>
            </a:prstGeom>
          </p:spPr>
        </p:pic>
      </p:grpSp>
      <p:pic>
        <p:nvPicPr>
          <p:cNvPr id="19" name="Picture 48" descr="small gray DB.png"/>
          <p:cNvPicPr>
            <a:picLocks noChangeAspect="1"/>
          </p:cNvPicPr>
          <p:nvPr/>
        </p:nvPicPr>
        <p:blipFill>
          <a:blip r:embed="rId3" cstate="print"/>
          <a:srcRect/>
          <a:stretch>
            <a:fillRect/>
          </a:stretch>
        </p:blipFill>
        <p:spPr bwMode="auto">
          <a:xfrm>
            <a:off x="7440197" y="4291235"/>
            <a:ext cx="713123" cy="801455"/>
          </a:xfrm>
          <a:prstGeom prst="rect">
            <a:avLst/>
          </a:prstGeom>
          <a:noFill/>
          <a:ln w="9525">
            <a:noFill/>
            <a:miter lim="800000"/>
            <a:headEnd/>
            <a:tailEnd/>
          </a:ln>
        </p:spPr>
      </p:pic>
      <p:cxnSp>
        <p:nvCxnSpPr>
          <p:cNvPr id="20" name="Straight Arrow Connector 19"/>
          <p:cNvCxnSpPr>
            <a:endCxn id="22" idx="3"/>
          </p:cNvCxnSpPr>
          <p:nvPr/>
        </p:nvCxnSpPr>
        <p:spPr bwMode="auto">
          <a:xfrm flipH="1">
            <a:off x="1726797" y="4919623"/>
            <a:ext cx="4303709" cy="995793"/>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pic>
        <p:nvPicPr>
          <p:cNvPr id="22" name="Picture 52"/>
          <p:cNvPicPr preferRelativeResize="0">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75660" y="5531743"/>
            <a:ext cx="851137" cy="767346"/>
          </a:xfrm>
          <a:prstGeom prst="rect">
            <a:avLst/>
          </a:prstGeom>
          <a:noFill/>
          <a:ln w="9525">
            <a:noFill/>
            <a:miter lim="800000"/>
            <a:headEnd/>
            <a:tailEnd/>
          </a:ln>
        </p:spPr>
      </p:pic>
      <p:sp>
        <p:nvSpPr>
          <p:cNvPr id="14" name="TextBox 13"/>
          <p:cNvSpPr txBox="1"/>
          <p:nvPr/>
        </p:nvSpPr>
        <p:spPr>
          <a:xfrm>
            <a:off x="3974995" y="5270133"/>
            <a:ext cx="684803" cy="523220"/>
          </a:xfrm>
          <a:prstGeom prst="rect">
            <a:avLst/>
          </a:prstGeom>
          <a:noFill/>
        </p:spPr>
        <p:txBody>
          <a:bodyPr wrap="none" rtlCol="0">
            <a:spAutoFit/>
          </a:bodyPr>
          <a:lstStyle/>
          <a:p>
            <a:r>
              <a:rPr lang="en-US" sz="2800" b="1" dirty="0" smtClean="0">
                <a:solidFill>
                  <a:srgbClr val="C00000"/>
                </a:solidFill>
              </a:rPr>
              <a:t>???</a:t>
            </a:r>
            <a:endParaRPr lang="en-US" sz="2800" b="1" dirty="0">
              <a:solidFill>
                <a:srgbClr val="C00000"/>
              </a:solidFill>
            </a:endParaRPr>
          </a:p>
        </p:txBody>
      </p:sp>
      <p:pic>
        <p:nvPicPr>
          <p:cNvPr id="23" name="Picture 24" descr="Replication Agent - 2 ICON"/>
          <p:cNvPicPr>
            <a:picLocks noChangeAspect="1" noChangeArrowheads="1"/>
          </p:cNvPicPr>
          <p:nvPr/>
        </p:nvPicPr>
        <p:blipFill>
          <a:blip r:embed="rId6" cstate="print"/>
          <a:srcRect/>
          <a:stretch>
            <a:fillRect/>
          </a:stretch>
        </p:blipFill>
        <p:spPr bwMode="auto">
          <a:xfrm>
            <a:off x="1594240" y="4368644"/>
            <a:ext cx="265113" cy="260350"/>
          </a:xfrm>
          <a:prstGeom prst="rect">
            <a:avLst/>
          </a:prstGeom>
          <a:noFill/>
          <a:ln w="9525">
            <a:noFill/>
            <a:miter lim="800000"/>
            <a:headEnd/>
            <a:tailEnd/>
          </a:ln>
        </p:spPr>
      </p:pic>
      <p:pic>
        <p:nvPicPr>
          <p:cNvPr id="24" name="Picture 24" descr="Replication Agent - 2 ICON"/>
          <p:cNvPicPr>
            <a:picLocks noChangeAspect="1" noChangeArrowheads="1"/>
          </p:cNvPicPr>
          <p:nvPr/>
        </p:nvPicPr>
        <p:blipFill>
          <a:blip r:embed="rId6" cstate="print"/>
          <a:srcRect/>
          <a:stretch>
            <a:fillRect/>
          </a:stretch>
        </p:blipFill>
        <p:spPr bwMode="auto">
          <a:xfrm>
            <a:off x="1589244" y="4708422"/>
            <a:ext cx="265113" cy="260350"/>
          </a:xfrm>
          <a:prstGeom prst="rect">
            <a:avLst/>
          </a:prstGeom>
          <a:noFill/>
          <a:ln w="9525">
            <a:noFill/>
            <a:miter lim="800000"/>
            <a:headEnd/>
            <a:tailEnd/>
          </a:ln>
        </p:spPr>
      </p:pic>
      <p:pic>
        <p:nvPicPr>
          <p:cNvPr id="25" name="Picture 24" descr="Replication Agent - 2 ICON"/>
          <p:cNvPicPr>
            <a:picLocks noChangeAspect="1" noChangeArrowheads="1"/>
          </p:cNvPicPr>
          <p:nvPr/>
        </p:nvPicPr>
        <p:blipFill>
          <a:blip r:embed="rId6" cstate="print"/>
          <a:srcRect/>
          <a:stretch>
            <a:fillRect/>
          </a:stretch>
        </p:blipFill>
        <p:spPr bwMode="auto">
          <a:xfrm>
            <a:off x="1599237" y="5025713"/>
            <a:ext cx="265113" cy="260350"/>
          </a:xfrm>
          <a:prstGeom prst="rect">
            <a:avLst/>
          </a:prstGeom>
          <a:noFill/>
          <a:ln w="9525">
            <a:noFill/>
            <a:miter lim="800000"/>
            <a:headEnd/>
            <a:tailEnd/>
          </a:ln>
        </p:spPr>
      </p:pic>
      <p:cxnSp>
        <p:nvCxnSpPr>
          <p:cNvPr id="26" name="Straight Arrow Connector 378"/>
          <p:cNvCxnSpPr>
            <a:cxnSpLocks noChangeShapeType="1"/>
          </p:cNvCxnSpPr>
          <p:nvPr/>
        </p:nvCxnSpPr>
        <p:spPr bwMode="gray">
          <a:xfrm rot="16200000" flipH="1">
            <a:off x="847919" y="4934429"/>
            <a:ext cx="216551" cy="2"/>
          </a:xfrm>
          <a:prstGeom prst="straightConnector1">
            <a:avLst/>
          </a:prstGeom>
          <a:noFill/>
          <a:ln w="6350">
            <a:solidFill>
              <a:srgbClr val="666666"/>
            </a:solidFill>
            <a:round/>
            <a:headEnd/>
            <a:tailEnd/>
          </a:ln>
        </p:spPr>
      </p:cxnSp>
      <p:cxnSp>
        <p:nvCxnSpPr>
          <p:cNvPr id="27" name="Straight Arrow Connector 379"/>
          <p:cNvCxnSpPr>
            <a:cxnSpLocks noChangeShapeType="1"/>
          </p:cNvCxnSpPr>
          <p:nvPr/>
        </p:nvCxnSpPr>
        <p:spPr bwMode="gray">
          <a:xfrm>
            <a:off x="1032070" y="4725725"/>
            <a:ext cx="233194" cy="0"/>
          </a:xfrm>
          <a:prstGeom prst="straightConnector1">
            <a:avLst/>
          </a:prstGeom>
          <a:noFill/>
          <a:ln w="6350">
            <a:solidFill>
              <a:srgbClr val="666666"/>
            </a:solidFill>
            <a:round/>
            <a:headEnd/>
            <a:tailEnd/>
          </a:ln>
        </p:spPr>
      </p:cxnSp>
      <p:grpSp>
        <p:nvGrpSpPr>
          <p:cNvPr id="28" name="Group 420"/>
          <p:cNvGrpSpPr>
            <a:grpSpLocks/>
          </p:cNvGrpSpPr>
          <p:nvPr/>
        </p:nvGrpSpPr>
        <p:grpSpPr bwMode="auto">
          <a:xfrm>
            <a:off x="808750" y="4577686"/>
            <a:ext cx="295316" cy="295017"/>
            <a:chOff x="1576740" y="3889607"/>
            <a:chExt cx="259253" cy="279942"/>
          </a:xfrm>
        </p:grpSpPr>
        <p:sp>
          <p:nvSpPr>
            <p:cNvPr id="29" name="AutoShape 28"/>
            <p:cNvSpPr>
              <a:spLocks noChangeArrowheads="1"/>
            </p:cNvSpPr>
            <p:nvPr/>
          </p:nvSpPr>
          <p:spPr bwMode="gray">
            <a:xfrm>
              <a:off x="1576740" y="3889607"/>
              <a:ext cx="259253" cy="279942"/>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30" name="Rectangle 29"/>
            <p:cNvSpPr/>
            <p:nvPr/>
          </p:nvSpPr>
          <p:spPr bwMode="gray">
            <a:xfrm>
              <a:off x="1588892" y="3903841"/>
              <a:ext cx="238999" cy="68798"/>
            </a:xfrm>
            <a:prstGeom prst="rect">
              <a:avLst/>
            </a:prstGeom>
            <a:solidFill>
              <a:srgbClr val="557630"/>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grpSp>
        <p:nvGrpSpPr>
          <p:cNvPr id="31" name="Group 419"/>
          <p:cNvGrpSpPr>
            <a:grpSpLocks/>
          </p:cNvGrpSpPr>
          <p:nvPr/>
        </p:nvGrpSpPr>
        <p:grpSpPr bwMode="auto">
          <a:xfrm>
            <a:off x="1277103" y="4632690"/>
            <a:ext cx="306852" cy="185010"/>
            <a:chOff x="1989321" y="3890122"/>
            <a:chExt cx="269380" cy="175556"/>
          </a:xfrm>
        </p:grpSpPr>
        <p:sp>
          <p:nvSpPr>
            <p:cNvPr id="32" name="AutoShape 28"/>
            <p:cNvSpPr>
              <a:spLocks noChangeArrowheads="1"/>
            </p:cNvSpPr>
            <p:nvPr/>
          </p:nvSpPr>
          <p:spPr bwMode="gray">
            <a:xfrm>
              <a:off x="1989321" y="3890122"/>
              <a:ext cx="269380" cy="175556"/>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33" name="Rectangle 32"/>
            <p:cNvSpPr/>
            <p:nvPr/>
          </p:nvSpPr>
          <p:spPr bwMode="gray">
            <a:xfrm>
              <a:off x="2003498" y="3904357"/>
              <a:ext cx="247101" cy="68798"/>
            </a:xfrm>
            <a:prstGeom prst="rect">
              <a:avLst/>
            </a:prstGeom>
            <a:solidFill>
              <a:srgbClr val="774A39"/>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grpSp>
        <p:nvGrpSpPr>
          <p:cNvPr id="34" name="Group 421"/>
          <p:cNvGrpSpPr>
            <a:grpSpLocks/>
          </p:cNvGrpSpPr>
          <p:nvPr/>
        </p:nvGrpSpPr>
        <p:grpSpPr bwMode="auto">
          <a:xfrm>
            <a:off x="808750" y="4962708"/>
            <a:ext cx="295316" cy="242513"/>
            <a:chOff x="2648094" y="3663885"/>
            <a:chExt cx="259253" cy="230121"/>
          </a:xfrm>
        </p:grpSpPr>
        <p:sp>
          <p:nvSpPr>
            <p:cNvPr id="35" name="AutoShape 28"/>
            <p:cNvSpPr>
              <a:spLocks noChangeArrowheads="1"/>
            </p:cNvSpPr>
            <p:nvPr/>
          </p:nvSpPr>
          <p:spPr bwMode="gray">
            <a:xfrm>
              <a:off x="2648094" y="3663885"/>
              <a:ext cx="259253" cy="230121"/>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36" name="Rectangle 35"/>
            <p:cNvSpPr/>
            <p:nvPr/>
          </p:nvSpPr>
          <p:spPr bwMode="gray">
            <a:xfrm>
              <a:off x="2660246" y="3678119"/>
              <a:ext cx="238999" cy="68799"/>
            </a:xfrm>
            <a:prstGeom prst="rect">
              <a:avLst/>
            </a:prstGeom>
            <a:solidFill>
              <a:srgbClr val="44697D"/>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cxnSp>
        <p:nvCxnSpPr>
          <p:cNvPr id="37" name="Straight Arrow Connector 36"/>
          <p:cNvCxnSpPr>
            <a:stCxn id="35" idx="3"/>
            <a:endCxn id="23" idx="1"/>
          </p:cNvCxnSpPr>
          <p:nvPr/>
        </p:nvCxnSpPr>
        <p:spPr bwMode="auto">
          <a:xfrm flipV="1">
            <a:off x="1104066" y="4498819"/>
            <a:ext cx="490174" cy="585146"/>
          </a:xfrm>
          <a:prstGeom prst="straightConnector1">
            <a:avLst/>
          </a:prstGeom>
          <a:noFill/>
          <a:ln w="12700" cap="flat" cmpd="sng" algn="ctr">
            <a:solidFill>
              <a:srgbClr val="0070C0"/>
            </a:solidFill>
            <a:prstDash val="dash"/>
            <a:round/>
            <a:headEnd type="none" w="med" len="med"/>
            <a:tailEnd type="arrow"/>
          </a:ln>
          <a:effectLst/>
        </p:spPr>
      </p:cxnSp>
      <p:cxnSp>
        <p:nvCxnSpPr>
          <p:cNvPr id="38" name="Straight Arrow Connector 37"/>
          <p:cNvCxnSpPr>
            <a:stCxn id="29" idx="3"/>
            <a:endCxn id="25" idx="1"/>
          </p:cNvCxnSpPr>
          <p:nvPr/>
        </p:nvCxnSpPr>
        <p:spPr bwMode="auto">
          <a:xfrm>
            <a:off x="1104066" y="4725195"/>
            <a:ext cx="495171" cy="430693"/>
          </a:xfrm>
          <a:prstGeom prst="straightConnector1">
            <a:avLst/>
          </a:prstGeom>
          <a:noFill/>
          <a:ln w="12700" cap="flat" cmpd="sng" algn="ctr">
            <a:solidFill>
              <a:srgbClr val="006600"/>
            </a:solidFill>
            <a:prstDash val="dash"/>
            <a:round/>
            <a:headEnd type="none" w="med" len="med"/>
            <a:tailEnd type="arrow"/>
          </a:ln>
          <a:effectLst/>
        </p:spPr>
      </p:cxnSp>
      <p:cxnSp>
        <p:nvCxnSpPr>
          <p:cNvPr id="39" name="Straight Arrow Connector 38"/>
          <p:cNvCxnSpPr>
            <a:stCxn id="32" idx="2"/>
            <a:endCxn id="24" idx="1"/>
          </p:cNvCxnSpPr>
          <p:nvPr/>
        </p:nvCxnSpPr>
        <p:spPr bwMode="auto">
          <a:xfrm>
            <a:off x="1430529" y="4817700"/>
            <a:ext cx="158715" cy="20897"/>
          </a:xfrm>
          <a:prstGeom prst="straightConnector1">
            <a:avLst/>
          </a:prstGeom>
          <a:noFill/>
          <a:ln w="12700" cap="flat" cmpd="sng" algn="ctr">
            <a:solidFill>
              <a:srgbClr val="C00000"/>
            </a:solidFill>
            <a:prstDash val="dash"/>
            <a:round/>
            <a:headEnd type="none" w="med" len="med"/>
            <a:tailEnd type="arrow"/>
          </a:ln>
          <a:effectLst/>
        </p:spPr>
      </p:cxnSp>
      <p:grpSp>
        <p:nvGrpSpPr>
          <p:cNvPr id="3" name="Group 43"/>
          <p:cNvGrpSpPr>
            <a:grpSpLocks noChangeAspect="1"/>
          </p:cNvGrpSpPr>
          <p:nvPr/>
        </p:nvGrpSpPr>
        <p:grpSpPr>
          <a:xfrm>
            <a:off x="883895" y="3496313"/>
            <a:ext cx="875943" cy="792947"/>
            <a:chOff x="2154836" y="3928672"/>
            <a:chExt cx="1464664" cy="1367228"/>
          </a:xfrm>
        </p:grpSpPr>
        <p:pic>
          <p:nvPicPr>
            <p:cNvPr id="4" name="Picture 3" descr="ASE_Server_116x116.png"/>
            <p:cNvPicPr>
              <a:picLocks noChangeAspect="1"/>
            </p:cNvPicPr>
            <p:nvPr/>
          </p:nvPicPr>
          <p:blipFill>
            <a:blip r:embed="rId4"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5" name="Picture 4" descr="ASE_Server_116x116.png"/>
            <p:cNvPicPr>
              <a:picLocks noChangeAspect="1"/>
            </p:cNvPicPr>
            <p:nvPr/>
          </p:nvPicPr>
          <p:blipFill>
            <a:blip r:embed="rId4"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6" name="Picture 5" descr="ASE_Server_116x116.png"/>
            <p:cNvPicPr>
              <a:picLocks noChangeAspect="1"/>
            </p:cNvPicPr>
            <p:nvPr/>
          </p:nvPicPr>
          <p:blipFill>
            <a:blip r:embed="rId4" cstate="print"/>
            <a:stretch>
              <a:fillRect/>
            </a:stretch>
          </p:blipFill>
          <p:spPr>
            <a:xfrm>
              <a:off x="2154836" y="4191000"/>
              <a:ext cx="1104900" cy="1104900"/>
            </a:xfrm>
            <a:prstGeom prst="rect">
              <a:avLst/>
            </a:prstGeom>
          </p:spPr>
        </p:pic>
      </p:grpSp>
      <p:cxnSp>
        <p:nvCxnSpPr>
          <p:cNvPr id="42" name="Straight Arrow Connector 41"/>
          <p:cNvCxnSpPr>
            <a:stCxn id="24" idx="3"/>
            <a:endCxn id="8" idx="1"/>
          </p:cNvCxnSpPr>
          <p:nvPr/>
        </p:nvCxnSpPr>
        <p:spPr bwMode="auto">
          <a:xfrm flipV="1">
            <a:off x="1854357" y="4563010"/>
            <a:ext cx="3909044" cy="275587"/>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45" name="Straight Arrow Connector 44"/>
          <p:cNvCxnSpPr>
            <a:stCxn id="25" idx="3"/>
          </p:cNvCxnSpPr>
          <p:nvPr/>
        </p:nvCxnSpPr>
        <p:spPr bwMode="auto">
          <a:xfrm flipV="1">
            <a:off x="1864350" y="4725194"/>
            <a:ext cx="3899051" cy="430694"/>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48" name="Straight Arrow Connector 47"/>
          <p:cNvCxnSpPr/>
          <p:nvPr/>
        </p:nvCxnSpPr>
        <p:spPr bwMode="auto">
          <a:xfrm>
            <a:off x="6622193" y="4738081"/>
            <a:ext cx="833118" cy="0"/>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49" name="Straight Arrow Connector 48"/>
          <p:cNvCxnSpPr/>
          <p:nvPr/>
        </p:nvCxnSpPr>
        <p:spPr bwMode="auto">
          <a:xfrm>
            <a:off x="6605299" y="4368644"/>
            <a:ext cx="833118" cy="0"/>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41" name="Straight Arrow Connector 40"/>
          <p:cNvCxnSpPr/>
          <p:nvPr/>
        </p:nvCxnSpPr>
        <p:spPr bwMode="auto">
          <a:xfrm>
            <a:off x="1864350" y="3927407"/>
            <a:ext cx="4196738" cy="0"/>
          </a:xfrm>
          <a:prstGeom prst="straightConnector1">
            <a:avLst/>
          </a:prstGeom>
          <a:noFill/>
          <a:ln w="12700" cap="flat" cmpd="sng" algn="ctr">
            <a:solidFill>
              <a:schemeClr val="tx1"/>
            </a:solidFill>
            <a:prstDash val="dash"/>
            <a:round/>
            <a:headEnd type="arrow" w="med" len="med"/>
            <a:tailEnd type="arrow" w="med" len="med"/>
          </a:ln>
          <a:effectLst/>
        </p:spPr>
      </p:cxnSp>
      <p:sp>
        <p:nvSpPr>
          <p:cNvPr id="43" name="TextBox 42"/>
          <p:cNvSpPr txBox="1"/>
          <p:nvPr/>
        </p:nvSpPr>
        <p:spPr>
          <a:xfrm>
            <a:off x="2841441" y="3718056"/>
            <a:ext cx="2076659" cy="369332"/>
          </a:xfrm>
          <a:prstGeom prst="rect">
            <a:avLst/>
          </a:prstGeom>
          <a:solidFill>
            <a:srgbClr val="FFFFCC"/>
          </a:solidFill>
        </p:spPr>
        <p:txBody>
          <a:bodyPr wrap="none" rtlCol="0">
            <a:spAutoFit/>
          </a:bodyPr>
          <a:lstStyle/>
          <a:p>
            <a:r>
              <a:rPr lang="en-US" sz="1800" dirty="0" smtClean="0"/>
              <a:t>A </a:t>
            </a:r>
            <a:r>
              <a:rPr lang="en-US" sz="1800" dirty="0" err="1" smtClean="0"/>
              <a:t>looonggg</a:t>
            </a:r>
            <a:r>
              <a:rPr lang="en-US" sz="1800" dirty="0" smtClean="0"/>
              <a:t> distance</a:t>
            </a:r>
            <a:endParaRPr lang="en-US" sz="1800" dirty="0"/>
          </a:p>
        </p:txBody>
      </p:sp>
    </p:spTree>
    <p:extLst>
      <p:ext uri="{BB962C8B-B14F-4D97-AF65-F5344CB8AC3E}">
        <p14:creationId xmlns:p14="http://schemas.microsoft.com/office/powerpoint/2010/main" val="414218249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vs. Physical….What We Want</a:t>
            </a:r>
            <a:endParaRPr lang="en-US" dirty="0"/>
          </a:p>
        </p:txBody>
      </p:sp>
      <p:sp>
        <p:nvSpPr>
          <p:cNvPr id="21" name="Content Placeholder 20"/>
          <p:cNvSpPr>
            <a:spLocks noGrp="1"/>
          </p:cNvSpPr>
          <p:nvPr>
            <p:ph sz="quarter" idx="10"/>
          </p:nvPr>
        </p:nvSpPr>
        <p:spPr/>
        <p:txBody>
          <a:bodyPr/>
          <a:lstStyle/>
          <a:p>
            <a:r>
              <a:rPr lang="en-US" dirty="0" smtClean="0"/>
              <a:t>Multiple RS from same </a:t>
            </a:r>
            <a:r>
              <a:rPr lang="en-US" dirty="0" err="1" smtClean="0"/>
              <a:t>RepAgent</a:t>
            </a:r>
            <a:r>
              <a:rPr lang="en-US" dirty="0" smtClean="0"/>
              <a:t> Sender</a:t>
            </a:r>
          </a:p>
          <a:p>
            <a:pPr lvl="1"/>
            <a:r>
              <a:rPr lang="en-US" dirty="0" smtClean="0"/>
              <a:t>We don’t just want to add additional agents </a:t>
            </a:r>
          </a:p>
          <a:p>
            <a:pPr lvl="2"/>
            <a:r>
              <a:rPr lang="en-US" dirty="0" smtClean="0"/>
              <a:t>it adds load to the single scanner (more senders to distribute to)</a:t>
            </a:r>
          </a:p>
          <a:p>
            <a:pPr lvl="2"/>
            <a:r>
              <a:rPr lang="en-US" dirty="0" smtClean="0"/>
              <a:t>adds CPU resources/admin burden for configuration</a:t>
            </a:r>
          </a:p>
          <a:p>
            <a:r>
              <a:rPr lang="en-US" dirty="0" smtClean="0"/>
              <a:t>Need to configure senders for same objects, etc. easily</a:t>
            </a:r>
          </a:p>
          <a:p>
            <a:pPr lvl="1"/>
            <a:r>
              <a:rPr lang="en-US" dirty="0" smtClean="0"/>
              <a:t>Solution LOGICAL paths</a:t>
            </a:r>
            <a:endParaRPr lang="en-US" dirty="0"/>
          </a:p>
        </p:txBody>
      </p:sp>
      <p:cxnSp>
        <p:nvCxnSpPr>
          <p:cNvPr id="20" name="Straight Arrow Connector 19"/>
          <p:cNvCxnSpPr/>
          <p:nvPr/>
        </p:nvCxnSpPr>
        <p:spPr bwMode="auto">
          <a:xfrm flipH="1">
            <a:off x="1668695" y="5811352"/>
            <a:ext cx="1376786" cy="184001"/>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pic>
        <p:nvPicPr>
          <p:cNvPr id="22" name="Picture 52"/>
          <p:cNvPicPr preferRelativeResize="0">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9695" y="5775585"/>
            <a:ext cx="851137" cy="767346"/>
          </a:xfrm>
          <a:prstGeom prst="rect">
            <a:avLst/>
          </a:prstGeom>
          <a:noFill/>
          <a:ln w="9525">
            <a:noFill/>
            <a:miter lim="800000"/>
            <a:headEnd/>
            <a:tailEnd/>
          </a:ln>
        </p:spPr>
      </p:pic>
      <p:pic>
        <p:nvPicPr>
          <p:cNvPr id="23" name="Picture 22" descr="ReplicationServer_116x116.png"/>
          <p:cNvPicPr>
            <a:picLocks noChangeAspect="1"/>
          </p:cNvPicPr>
          <p:nvPr/>
        </p:nvPicPr>
        <p:blipFill>
          <a:blip r:embed="rId3" cstate="print"/>
          <a:stretch>
            <a:fillRect/>
          </a:stretch>
        </p:blipFill>
        <p:spPr>
          <a:xfrm>
            <a:off x="2833107" y="5143440"/>
            <a:ext cx="851913" cy="851913"/>
          </a:xfrm>
          <a:prstGeom prst="rect">
            <a:avLst/>
          </a:prstGeom>
        </p:spPr>
      </p:pic>
      <p:pic>
        <p:nvPicPr>
          <p:cNvPr id="36" name="Picture 48" descr="small gray DB.png"/>
          <p:cNvPicPr>
            <a:picLocks noChangeAspect="1"/>
          </p:cNvPicPr>
          <p:nvPr/>
        </p:nvPicPr>
        <p:blipFill>
          <a:blip r:embed="rId4" cstate="print"/>
          <a:srcRect/>
          <a:stretch>
            <a:fillRect/>
          </a:stretch>
        </p:blipFill>
        <p:spPr bwMode="auto">
          <a:xfrm>
            <a:off x="693343" y="4200873"/>
            <a:ext cx="1066495" cy="1198598"/>
          </a:xfrm>
          <a:prstGeom prst="rect">
            <a:avLst/>
          </a:prstGeom>
          <a:noFill/>
          <a:ln w="9525">
            <a:noFill/>
            <a:miter lim="800000"/>
            <a:headEnd/>
            <a:tailEnd/>
          </a:ln>
        </p:spPr>
      </p:pic>
      <p:pic>
        <p:nvPicPr>
          <p:cNvPr id="37" name="Picture 36" descr="ReplicationServer_116x116.png"/>
          <p:cNvPicPr>
            <a:picLocks noChangeAspect="1"/>
          </p:cNvPicPr>
          <p:nvPr/>
        </p:nvPicPr>
        <p:blipFill>
          <a:blip r:embed="rId3" cstate="print"/>
          <a:stretch>
            <a:fillRect/>
          </a:stretch>
        </p:blipFill>
        <p:spPr>
          <a:xfrm>
            <a:off x="5763401" y="4137053"/>
            <a:ext cx="851913" cy="851913"/>
          </a:xfrm>
          <a:prstGeom prst="rect">
            <a:avLst/>
          </a:prstGeom>
        </p:spPr>
      </p:pic>
      <p:cxnSp>
        <p:nvCxnSpPr>
          <p:cNvPr id="38" name="Straight Arrow Connector 37"/>
          <p:cNvCxnSpPr>
            <a:stCxn id="45" idx="3"/>
          </p:cNvCxnSpPr>
          <p:nvPr/>
        </p:nvCxnSpPr>
        <p:spPr bwMode="auto">
          <a:xfrm flipV="1">
            <a:off x="1859353" y="4435974"/>
            <a:ext cx="3904048" cy="62845"/>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39" name="Straight Arrow Connector 38"/>
          <p:cNvCxnSpPr>
            <a:stCxn id="37" idx="3"/>
          </p:cNvCxnSpPr>
          <p:nvPr/>
        </p:nvCxnSpPr>
        <p:spPr bwMode="auto">
          <a:xfrm>
            <a:off x="6615314" y="4563010"/>
            <a:ext cx="833118" cy="0"/>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grpSp>
        <p:nvGrpSpPr>
          <p:cNvPr id="40" name="Group 43"/>
          <p:cNvGrpSpPr>
            <a:grpSpLocks noChangeAspect="1"/>
          </p:cNvGrpSpPr>
          <p:nvPr/>
        </p:nvGrpSpPr>
        <p:grpSpPr>
          <a:xfrm>
            <a:off x="7448432" y="3469977"/>
            <a:ext cx="875943" cy="792947"/>
            <a:chOff x="2154836" y="3928672"/>
            <a:chExt cx="1464664" cy="1367228"/>
          </a:xfrm>
        </p:grpSpPr>
        <p:pic>
          <p:nvPicPr>
            <p:cNvPr id="41" name="Picture 40" descr="ASE_Server_116x116.png"/>
            <p:cNvPicPr>
              <a:picLocks noChangeAspect="1"/>
            </p:cNvPicPr>
            <p:nvPr/>
          </p:nvPicPr>
          <p:blipFill>
            <a:blip r:embed="rId5"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42" name="Picture 41" descr="ASE_Server_116x116.png"/>
            <p:cNvPicPr>
              <a:picLocks noChangeAspect="1"/>
            </p:cNvPicPr>
            <p:nvPr/>
          </p:nvPicPr>
          <p:blipFill>
            <a:blip r:embed="rId5"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43" name="Picture 42" descr="ASE_Server_116x116.png"/>
            <p:cNvPicPr>
              <a:picLocks noChangeAspect="1"/>
            </p:cNvPicPr>
            <p:nvPr/>
          </p:nvPicPr>
          <p:blipFill>
            <a:blip r:embed="rId5" cstate="print"/>
            <a:stretch>
              <a:fillRect/>
            </a:stretch>
          </p:blipFill>
          <p:spPr>
            <a:xfrm>
              <a:off x="2154836" y="4191000"/>
              <a:ext cx="1104900" cy="1104900"/>
            </a:xfrm>
            <a:prstGeom prst="rect">
              <a:avLst/>
            </a:prstGeom>
          </p:spPr>
        </p:pic>
      </p:grpSp>
      <p:pic>
        <p:nvPicPr>
          <p:cNvPr id="44" name="Picture 48" descr="small gray DB.png"/>
          <p:cNvPicPr>
            <a:picLocks noChangeAspect="1"/>
          </p:cNvPicPr>
          <p:nvPr/>
        </p:nvPicPr>
        <p:blipFill>
          <a:blip r:embed="rId4" cstate="print"/>
          <a:srcRect/>
          <a:stretch>
            <a:fillRect/>
          </a:stretch>
        </p:blipFill>
        <p:spPr bwMode="auto">
          <a:xfrm>
            <a:off x="7440197" y="4291235"/>
            <a:ext cx="713123" cy="801455"/>
          </a:xfrm>
          <a:prstGeom prst="rect">
            <a:avLst/>
          </a:prstGeom>
          <a:noFill/>
          <a:ln w="9525">
            <a:noFill/>
            <a:miter lim="800000"/>
            <a:headEnd/>
            <a:tailEnd/>
          </a:ln>
        </p:spPr>
      </p:pic>
      <p:pic>
        <p:nvPicPr>
          <p:cNvPr id="45" name="Picture 24" descr="Replication Agent - 2 ICON"/>
          <p:cNvPicPr>
            <a:picLocks noChangeAspect="1" noChangeArrowheads="1"/>
          </p:cNvPicPr>
          <p:nvPr/>
        </p:nvPicPr>
        <p:blipFill>
          <a:blip r:embed="rId6" cstate="print"/>
          <a:srcRect/>
          <a:stretch>
            <a:fillRect/>
          </a:stretch>
        </p:blipFill>
        <p:spPr bwMode="auto">
          <a:xfrm>
            <a:off x="1594240" y="4368644"/>
            <a:ext cx="265113" cy="260350"/>
          </a:xfrm>
          <a:prstGeom prst="rect">
            <a:avLst/>
          </a:prstGeom>
          <a:noFill/>
          <a:ln w="9525">
            <a:noFill/>
            <a:miter lim="800000"/>
            <a:headEnd/>
            <a:tailEnd/>
          </a:ln>
        </p:spPr>
      </p:pic>
      <p:pic>
        <p:nvPicPr>
          <p:cNvPr id="46" name="Picture 24" descr="Replication Agent - 2 ICON"/>
          <p:cNvPicPr>
            <a:picLocks noChangeAspect="1" noChangeArrowheads="1"/>
          </p:cNvPicPr>
          <p:nvPr/>
        </p:nvPicPr>
        <p:blipFill>
          <a:blip r:embed="rId6" cstate="print"/>
          <a:srcRect/>
          <a:stretch>
            <a:fillRect/>
          </a:stretch>
        </p:blipFill>
        <p:spPr bwMode="auto">
          <a:xfrm>
            <a:off x="1589244" y="4708422"/>
            <a:ext cx="265113" cy="260350"/>
          </a:xfrm>
          <a:prstGeom prst="rect">
            <a:avLst/>
          </a:prstGeom>
          <a:noFill/>
          <a:ln w="9525">
            <a:noFill/>
            <a:miter lim="800000"/>
            <a:headEnd/>
            <a:tailEnd/>
          </a:ln>
        </p:spPr>
      </p:pic>
      <p:pic>
        <p:nvPicPr>
          <p:cNvPr id="47" name="Picture 46" descr="Replication Agent - 2 ICON"/>
          <p:cNvPicPr>
            <a:picLocks noChangeAspect="1" noChangeArrowheads="1"/>
          </p:cNvPicPr>
          <p:nvPr/>
        </p:nvPicPr>
        <p:blipFill>
          <a:blip r:embed="rId6" cstate="print"/>
          <a:srcRect/>
          <a:stretch>
            <a:fillRect/>
          </a:stretch>
        </p:blipFill>
        <p:spPr bwMode="auto">
          <a:xfrm>
            <a:off x="1599237" y="5025713"/>
            <a:ext cx="265113" cy="260350"/>
          </a:xfrm>
          <a:prstGeom prst="rect">
            <a:avLst/>
          </a:prstGeom>
          <a:noFill/>
          <a:ln w="9525">
            <a:noFill/>
            <a:miter lim="800000"/>
            <a:headEnd/>
            <a:tailEnd/>
          </a:ln>
        </p:spPr>
      </p:pic>
      <p:cxnSp>
        <p:nvCxnSpPr>
          <p:cNvPr id="48" name="Straight Arrow Connector 378"/>
          <p:cNvCxnSpPr>
            <a:cxnSpLocks noChangeShapeType="1"/>
          </p:cNvCxnSpPr>
          <p:nvPr/>
        </p:nvCxnSpPr>
        <p:spPr bwMode="gray">
          <a:xfrm rot="16200000" flipH="1">
            <a:off x="847919" y="4934429"/>
            <a:ext cx="216551" cy="2"/>
          </a:xfrm>
          <a:prstGeom prst="straightConnector1">
            <a:avLst/>
          </a:prstGeom>
          <a:noFill/>
          <a:ln w="6350">
            <a:solidFill>
              <a:srgbClr val="666666"/>
            </a:solidFill>
            <a:round/>
            <a:headEnd/>
            <a:tailEnd/>
          </a:ln>
        </p:spPr>
      </p:cxnSp>
      <p:cxnSp>
        <p:nvCxnSpPr>
          <p:cNvPr id="49" name="Straight Arrow Connector 379"/>
          <p:cNvCxnSpPr>
            <a:cxnSpLocks noChangeShapeType="1"/>
          </p:cNvCxnSpPr>
          <p:nvPr/>
        </p:nvCxnSpPr>
        <p:spPr bwMode="gray">
          <a:xfrm>
            <a:off x="1032070" y="4725725"/>
            <a:ext cx="233194" cy="0"/>
          </a:xfrm>
          <a:prstGeom prst="straightConnector1">
            <a:avLst/>
          </a:prstGeom>
          <a:noFill/>
          <a:ln w="6350">
            <a:solidFill>
              <a:srgbClr val="666666"/>
            </a:solidFill>
            <a:round/>
            <a:headEnd/>
            <a:tailEnd/>
          </a:ln>
        </p:spPr>
      </p:cxnSp>
      <p:grpSp>
        <p:nvGrpSpPr>
          <p:cNvPr id="50" name="Group 420"/>
          <p:cNvGrpSpPr>
            <a:grpSpLocks/>
          </p:cNvGrpSpPr>
          <p:nvPr/>
        </p:nvGrpSpPr>
        <p:grpSpPr bwMode="auto">
          <a:xfrm>
            <a:off x="808750" y="4577686"/>
            <a:ext cx="295316" cy="295017"/>
            <a:chOff x="1576740" y="3889607"/>
            <a:chExt cx="259253" cy="279942"/>
          </a:xfrm>
        </p:grpSpPr>
        <p:sp>
          <p:nvSpPr>
            <p:cNvPr id="51" name="AutoShape 28"/>
            <p:cNvSpPr>
              <a:spLocks noChangeArrowheads="1"/>
            </p:cNvSpPr>
            <p:nvPr/>
          </p:nvSpPr>
          <p:spPr bwMode="gray">
            <a:xfrm>
              <a:off x="1576740" y="3889607"/>
              <a:ext cx="259253" cy="279942"/>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52" name="Rectangle 51"/>
            <p:cNvSpPr/>
            <p:nvPr/>
          </p:nvSpPr>
          <p:spPr bwMode="gray">
            <a:xfrm>
              <a:off x="1588892" y="3903841"/>
              <a:ext cx="238999" cy="68798"/>
            </a:xfrm>
            <a:prstGeom prst="rect">
              <a:avLst/>
            </a:prstGeom>
            <a:solidFill>
              <a:srgbClr val="557630"/>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grpSp>
        <p:nvGrpSpPr>
          <p:cNvPr id="53" name="Group 419"/>
          <p:cNvGrpSpPr>
            <a:grpSpLocks/>
          </p:cNvGrpSpPr>
          <p:nvPr/>
        </p:nvGrpSpPr>
        <p:grpSpPr bwMode="auto">
          <a:xfrm>
            <a:off x="1277103" y="4632690"/>
            <a:ext cx="306852" cy="185010"/>
            <a:chOff x="1989321" y="3890122"/>
            <a:chExt cx="269380" cy="175556"/>
          </a:xfrm>
        </p:grpSpPr>
        <p:sp>
          <p:nvSpPr>
            <p:cNvPr id="54" name="AutoShape 28"/>
            <p:cNvSpPr>
              <a:spLocks noChangeArrowheads="1"/>
            </p:cNvSpPr>
            <p:nvPr/>
          </p:nvSpPr>
          <p:spPr bwMode="gray">
            <a:xfrm>
              <a:off x="1989321" y="3890122"/>
              <a:ext cx="269380" cy="175556"/>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55" name="Rectangle 54"/>
            <p:cNvSpPr/>
            <p:nvPr/>
          </p:nvSpPr>
          <p:spPr bwMode="gray">
            <a:xfrm>
              <a:off x="2003498" y="3904357"/>
              <a:ext cx="247101" cy="68798"/>
            </a:xfrm>
            <a:prstGeom prst="rect">
              <a:avLst/>
            </a:prstGeom>
            <a:solidFill>
              <a:srgbClr val="774A39"/>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grpSp>
        <p:nvGrpSpPr>
          <p:cNvPr id="56" name="Group 421"/>
          <p:cNvGrpSpPr>
            <a:grpSpLocks/>
          </p:cNvGrpSpPr>
          <p:nvPr/>
        </p:nvGrpSpPr>
        <p:grpSpPr bwMode="auto">
          <a:xfrm>
            <a:off x="808750" y="4962708"/>
            <a:ext cx="295316" cy="242513"/>
            <a:chOff x="2648094" y="3663885"/>
            <a:chExt cx="259253" cy="230121"/>
          </a:xfrm>
        </p:grpSpPr>
        <p:sp>
          <p:nvSpPr>
            <p:cNvPr id="57" name="AutoShape 28"/>
            <p:cNvSpPr>
              <a:spLocks noChangeArrowheads="1"/>
            </p:cNvSpPr>
            <p:nvPr/>
          </p:nvSpPr>
          <p:spPr bwMode="gray">
            <a:xfrm>
              <a:off x="2648094" y="3663885"/>
              <a:ext cx="259253" cy="230121"/>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58" name="Rectangle 57"/>
            <p:cNvSpPr/>
            <p:nvPr/>
          </p:nvSpPr>
          <p:spPr bwMode="gray">
            <a:xfrm>
              <a:off x="2660246" y="3678119"/>
              <a:ext cx="238999" cy="68799"/>
            </a:xfrm>
            <a:prstGeom prst="rect">
              <a:avLst/>
            </a:prstGeom>
            <a:solidFill>
              <a:srgbClr val="44697D"/>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cxnSp>
        <p:nvCxnSpPr>
          <p:cNvPr id="59" name="Straight Arrow Connector 58"/>
          <p:cNvCxnSpPr>
            <a:stCxn id="57" idx="3"/>
            <a:endCxn id="45" idx="1"/>
          </p:cNvCxnSpPr>
          <p:nvPr/>
        </p:nvCxnSpPr>
        <p:spPr bwMode="auto">
          <a:xfrm flipV="1">
            <a:off x="1104066" y="4498819"/>
            <a:ext cx="490174" cy="585146"/>
          </a:xfrm>
          <a:prstGeom prst="straightConnector1">
            <a:avLst/>
          </a:prstGeom>
          <a:noFill/>
          <a:ln w="12700" cap="flat" cmpd="sng" algn="ctr">
            <a:solidFill>
              <a:srgbClr val="0070C0"/>
            </a:solidFill>
            <a:prstDash val="dash"/>
            <a:round/>
            <a:headEnd type="none" w="med" len="med"/>
            <a:tailEnd type="arrow"/>
          </a:ln>
          <a:effectLst/>
        </p:spPr>
      </p:cxnSp>
      <p:cxnSp>
        <p:nvCxnSpPr>
          <p:cNvPr id="60" name="Straight Arrow Connector 59"/>
          <p:cNvCxnSpPr>
            <a:stCxn id="51" idx="3"/>
            <a:endCxn id="47" idx="1"/>
          </p:cNvCxnSpPr>
          <p:nvPr/>
        </p:nvCxnSpPr>
        <p:spPr bwMode="auto">
          <a:xfrm>
            <a:off x="1104066" y="4725195"/>
            <a:ext cx="495171" cy="430693"/>
          </a:xfrm>
          <a:prstGeom prst="straightConnector1">
            <a:avLst/>
          </a:prstGeom>
          <a:noFill/>
          <a:ln w="12700" cap="flat" cmpd="sng" algn="ctr">
            <a:solidFill>
              <a:srgbClr val="006600"/>
            </a:solidFill>
            <a:prstDash val="dash"/>
            <a:round/>
            <a:headEnd type="none" w="med" len="med"/>
            <a:tailEnd type="arrow"/>
          </a:ln>
          <a:effectLst/>
        </p:spPr>
      </p:cxnSp>
      <p:cxnSp>
        <p:nvCxnSpPr>
          <p:cNvPr id="61" name="Straight Arrow Connector 60"/>
          <p:cNvCxnSpPr>
            <a:stCxn id="54" idx="2"/>
            <a:endCxn id="46" idx="1"/>
          </p:cNvCxnSpPr>
          <p:nvPr/>
        </p:nvCxnSpPr>
        <p:spPr bwMode="auto">
          <a:xfrm>
            <a:off x="1430529" y="4817700"/>
            <a:ext cx="158715" cy="20897"/>
          </a:xfrm>
          <a:prstGeom prst="straightConnector1">
            <a:avLst/>
          </a:prstGeom>
          <a:noFill/>
          <a:ln w="12700" cap="flat" cmpd="sng" algn="ctr">
            <a:solidFill>
              <a:srgbClr val="C00000"/>
            </a:solidFill>
            <a:prstDash val="dash"/>
            <a:round/>
            <a:headEnd type="none" w="med" len="med"/>
            <a:tailEnd type="arrow"/>
          </a:ln>
          <a:effectLst/>
        </p:spPr>
      </p:cxnSp>
      <p:grpSp>
        <p:nvGrpSpPr>
          <p:cNvPr id="62" name="Group 43"/>
          <p:cNvGrpSpPr>
            <a:grpSpLocks noChangeAspect="1"/>
          </p:cNvGrpSpPr>
          <p:nvPr/>
        </p:nvGrpSpPr>
        <p:grpSpPr>
          <a:xfrm>
            <a:off x="883895" y="3496313"/>
            <a:ext cx="875943" cy="792947"/>
            <a:chOff x="2154836" y="3928672"/>
            <a:chExt cx="1464664" cy="1367228"/>
          </a:xfrm>
        </p:grpSpPr>
        <p:pic>
          <p:nvPicPr>
            <p:cNvPr id="63" name="Picture 62" descr="ASE_Server_116x116.png"/>
            <p:cNvPicPr>
              <a:picLocks noChangeAspect="1"/>
            </p:cNvPicPr>
            <p:nvPr/>
          </p:nvPicPr>
          <p:blipFill>
            <a:blip r:embed="rId5"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64" name="Picture 63" descr="ASE_Server_116x116.png"/>
            <p:cNvPicPr>
              <a:picLocks noChangeAspect="1"/>
            </p:cNvPicPr>
            <p:nvPr/>
          </p:nvPicPr>
          <p:blipFill>
            <a:blip r:embed="rId5"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65" name="Picture 64" descr="ASE_Server_116x116.png"/>
            <p:cNvPicPr>
              <a:picLocks noChangeAspect="1"/>
            </p:cNvPicPr>
            <p:nvPr/>
          </p:nvPicPr>
          <p:blipFill>
            <a:blip r:embed="rId5" cstate="print"/>
            <a:stretch>
              <a:fillRect/>
            </a:stretch>
          </p:blipFill>
          <p:spPr>
            <a:xfrm>
              <a:off x="2154836" y="4191000"/>
              <a:ext cx="1104900" cy="1104900"/>
            </a:xfrm>
            <a:prstGeom prst="rect">
              <a:avLst/>
            </a:prstGeom>
          </p:spPr>
        </p:pic>
      </p:grpSp>
      <p:cxnSp>
        <p:nvCxnSpPr>
          <p:cNvPr id="66" name="Straight Arrow Connector 65"/>
          <p:cNvCxnSpPr>
            <a:stCxn id="46" idx="3"/>
            <a:endCxn id="37" idx="1"/>
          </p:cNvCxnSpPr>
          <p:nvPr/>
        </p:nvCxnSpPr>
        <p:spPr bwMode="auto">
          <a:xfrm flipV="1">
            <a:off x="1854357" y="4563010"/>
            <a:ext cx="3909044" cy="275587"/>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7" name="Straight Arrow Connector 66"/>
          <p:cNvCxnSpPr>
            <a:stCxn id="47" idx="3"/>
          </p:cNvCxnSpPr>
          <p:nvPr/>
        </p:nvCxnSpPr>
        <p:spPr bwMode="auto">
          <a:xfrm flipV="1">
            <a:off x="1864350" y="4725194"/>
            <a:ext cx="3899051" cy="430694"/>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8" name="Straight Arrow Connector 67"/>
          <p:cNvCxnSpPr/>
          <p:nvPr/>
        </p:nvCxnSpPr>
        <p:spPr bwMode="auto">
          <a:xfrm>
            <a:off x="6622193" y="4738081"/>
            <a:ext cx="833118" cy="0"/>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69" name="Straight Arrow Connector 68"/>
          <p:cNvCxnSpPr/>
          <p:nvPr/>
        </p:nvCxnSpPr>
        <p:spPr bwMode="auto">
          <a:xfrm>
            <a:off x="6605299" y="4368644"/>
            <a:ext cx="833118" cy="0"/>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25" name="Straight Arrow Connector 24"/>
          <p:cNvCxnSpPr>
            <a:stCxn id="45" idx="3"/>
          </p:cNvCxnSpPr>
          <p:nvPr/>
        </p:nvCxnSpPr>
        <p:spPr bwMode="auto">
          <a:xfrm>
            <a:off x="1859353" y="4498819"/>
            <a:ext cx="1042545" cy="787244"/>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74" name="Straight Arrow Connector 73"/>
          <p:cNvCxnSpPr/>
          <p:nvPr/>
        </p:nvCxnSpPr>
        <p:spPr bwMode="auto">
          <a:xfrm>
            <a:off x="1841762" y="4839927"/>
            <a:ext cx="1042545" cy="616245"/>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77" name="Straight Arrow Connector 76"/>
          <p:cNvCxnSpPr>
            <a:stCxn id="47" idx="3"/>
            <a:endCxn id="23" idx="1"/>
          </p:cNvCxnSpPr>
          <p:nvPr/>
        </p:nvCxnSpPr>
        <p:spPr bwMode="auto">
          <a:xfrm>
            <a:off x="1864350" y="5155888"/>
            <a:ext cx="968757" cy="413509"/>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82" name="Straight Arrow Connector 81"/>
          <p:cNvCxnSpPr/>
          <p:nvPr/>
        </p:nvCxnSpPr>
        <p:spPr bwMode="auto">
          <a:xfrm flipH="1">
            <a:off x="1668695" y="5903352"/>
            <a:ext cx="1429891" cy="255906"/>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83" name="Straight Arrow Connector 82"/>
          <p:cNvCxnSpPr/>
          <p:nvPr/>
        </p:nvCxnSpPr>
        <p:spPr bwMode="auto">
          <a:xfrm flipH="1">
            <a:off x="1668695" y="5995353"/>
            <a:ext cx="1429891" cy="347906"/>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70" name="Straight Arrow Connector 69"/>
          <p:cNvCxnSpPr/>
          <p:nvPr/>
        </p:nvCxnSpPr>
        <p:spPr bwMode="auto">
          <a:xfrm>
            <a:off x="1864350" y="3927407"/>
            <a:ext cx="4196738" cy="0"/>
          </a:xfrm>
          <a:prstGeom prst="straightConnector1">
            <a:avLst/>
          </a:prstGeom>
          <a:noFill/>
          <a:ln w="12700" cap="flat" cmpd="sng" algn="ctr">
            <a:solidFill>
              <a:schemeClr val="tx1"/>
            </a:solidFill>
            <a:prstDash val="dash"/>
            <a:round/>
            <a:headEnd type="arrow" w="med" len="med"/>
            <a:tailEnd type="arrow" w="med" len="med"/>
          </a:ln>
          <a:effectLst/>
        </p:spPr>
      </p:cxnSp>
      <p:sp>
        <p:nvSpPr>
          <p:cNvPr id="71" name="TextBox 70"/>
          <p:cNvSpPr txBox="1"/>
          <p:nvPr/>
        </p:nvSpPr>
        <p:spPr>
          <a:xfrm>
            <a:off x="2841441" y="3718056"/>
            <a:ext cx="2076659" cy="369332"/>
          </a:xfrm>
          <a:prstGeom prst="rect">
            <a:avLst/>
          </a:prstGeom>
          <a:solidFill>
            <a:srgbClr val="FFFFCC"/>
          </a:solidFill>
        </p:spPr>
        <p:txBody>
          <a:bodyPr wrap="none" rtlCol="0">
            <a:spAutoFit/>
          </a:bodyPr>
          <a:lstStyle/>
          <a:p>
            <a:r>
              <a:rPr lang="en-US" sz="1800" dirty="0" smtClean="0"/>
              <a:t>A </a:t>
            </a:r>
            <a:r>
              <a:rPr lang="en-US" sz="1800" dirty="0" err="1" smtClean="0"/>
              <a:t>looonggg</a:t>
            </a:r>
            <a:r>
              <a:rPr lang="en-US" sz="1800" dirty="0" smtClean="0"/>
              <a:t> distance</a:t>
            </a:r>
            <a:endParaRPr lang="en-US" sz="1800" dirty="0"/>
          </a:p>
        </p:txBody>
      </p:sp>
    </p:spTree>
    <p:extLst>
      <p:ext uri="{BB962C8B-B14F-4D97-AF65-F5344CB8AC3E}">
        <p14:creationId xmlns:p14="http://schemas.microsoft.com/office/powerpoint/2010/main" val="4083633714"/>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Logical Path Solution</a:t>
            </a:r>
            <a:endParaRPr lang="en-US" dirty="0"/>
          </a:p>
        </p:txBody>
      </p:sp>
      <p:sp>
        <p:nvSpPr>
          <p:cNvPr id="3" name="Content Placeholder 2"/>
          <p:cNvSpPr>
            <a:spLocks noGrp="1"/>
          </p:cNvSpPr>
          <p:nvPr>
            <p:ph idx="1"/>
          </p:nvPr>
        </p:nvSpPr>
        <p:spPr/>
        <p:txBody>
          <a:bodyPr>
            <a:normAutofit lnSpcReduction="10000"/>
          </a:bodyPr>
          <a:lstStyle/>
          <a:p>
            <a:r>
              <a:rPr lang="en-US" dirty="0" smtClean="0"/>
              <a:t>Configure multiple senders</a:t>
            </a:r>
          </a:p>
          <a:p>
            <a:pPr lvl="1"/>
            <a:r>
              <a:rPr lang="en-US" dirty="0" smtClean="0"/>
              <a:t>1 for default + 1 for each logical (or physical) path</a:t>
            </a:r>
          </a:p>
          <a:p>
            <a:pPr marL="914400" lvl="2" indent="0">
              <a:buNone/>
            </a:pPr>
            <a:r>
              <a:rPr lang="en-US" b="1" dirty="0" err="1">
                <a:solidFill>
                  <a:srgbClr val="002060"/>
                </a:solidFill>
                <a:latin typeface="Courier New" pitchFamily="49" charset="0"/>
                <a:cs typeface="Courier New" pitchFamily="49" charset="0"/>
              </a:rPr>
              <a:t>sp_config_rep_agent</a:t>
            </a:r>
            <a:r>
              <a:rPr lang="en-US" b="1" dirty="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primary_database_name</a:t>
            </a:r>
            <a:r>
              <a:rPr lang="en-US" b="1" dirty="0">
                <a:solidFill>
                  <a:srgbClr val="00206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'multithread </a:t>
            </a:r>
            <a:r>
              <a:rPr lang="en-US" b="1" dirty="0">
                <a:solidFill>
                  <a:srgbClr val="002060"/>
                </a:solidFill>
                <a:latin typeface="Courier New" pitchFamily="49" charset="0"/>
                <a:cs typeface="Courier New" pitchFamily="49" charset="0"/>
              </a:rPr>
              <a:t>rep </a:t>
            </a:r>
            <a:r>
              <a:rPr lang="en-US" b="1" dirty="0" smtClean="0">
                <a:solidFill>
                  <a:srgbClr val="002060"/>
                </a:solidFill>
                <a:latin typeface="Courier New" pitchFamily="49" charset="0"/>
                <a:cs typeface="Courier New" pitchFamily="49" charset="0"/>
              </a:rPr>
              <a:t>agent', 'true'</a:t>
            </a:r>
          </a:p>
          <a:p>
            <a:pPr marL="914400" lvl="2" indent="0">
              <a:buNone/>
            </a:pPr>
            <a:r>
              <a:rPr lang="en-US" b="1" dirty="0" err="1">
                <a:solidFill>
                  <a:srgbClr val="002060"/>
                </a:solidFill>
                <a:latin typeface="Courier New" pitchFamily="49" charset="0"/>
                <a:cs typeface="Courier New" pitchFamily="49" charset="0"/>
              </a:rPr>
              <a:t>sp_config_rep_agent</a:t>
            </a:r>
            <a:r>
              <a:rPr lang="en-US" b="1" dirty="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primary_database_name</a:t>
            </a:r>
            <a:r>
              <a:rPr lang="en-US" b="1" dirty="0">
                <a:solidFill>
                  <a:srgbClr val="002060"/>
                </a:solidFill>
                <a:latin typeface="Courier New" pitchFamily="49" charset="0"/>
                <a:cs typeface="Courier New" pitchFamily="49" charset="0"/>
              </a:rPr>
              <a:t>, 'max number of replication paths', '4</a:t>
            </a:r>
            <a:r>
              <a:rPr lang="en-US" b="1" dirty="0" smtClean="0">
                <a:solidFill>
                  <a:srgbClr val="002060"/>
                </a:solidFill>
                <a:latin typeface="Courier New" pitchFamily="49" charset="0"/>
                <a:cs typeface="Courier New" pitchFamily="49" charset="0"/>
              </a:rPr>
              <a:t>' -- 3 plus 1 default</a:t>
            </a:r>
            <a:endParaRPr lang="en-US" dirty="0" smtClean="0"/>
          </a:p>
          <a:p>
            <a:r>
              <a:rPr lang="en-US" dirty="0" smtClean="0"/>
              <a:t>Create each physical path to each RS for 3 non-default RA's</a:t>
            </a:r>
          </a:p>
          <a:p>
            <a:pPr lvl="2">
              <a:buNone/>
            </a:pPr>
            <a:r>
              <a:rPr lang="en-US" b="1" dirty="0" err="1" smtClean="0">
                <a:solidFill>
                  <a:srgbClr val="002060"/>
                </a:solidFill>
                <a:latin typeface="Courier New" pitchFamily="49" charset="0"/>
                <a:cs typeface="Courier New" pitchFamily="49" charset="0"/>
              </a:rPr>
              <a:t>sp_replication_path</a:t>
            </a:r>
            <a:r>
              <a:rPr lang="en-US" b="1" dirty="0" smtClean="0">
                <a:solidFill>
                  <a:srgbClr val="002060"/>
                </a:solidFill>
                <a:latin typeface="Courier New" pitchFamily="49" charset="0"/>
                <a:cs typeface="Courier New" pitchFamily="49" charset="0"/>
              </a:rPr>
              <a:t> </a:t>
            </a:r>
            <a:r>
              <a:rPr lang="en-US" b="1" dirty="0" err="1" smtClean="0">
                <a:solidFill>
                  <a:srgbClr val="002060"/>
                </a:solidFill>
                <a:latin typeface="Courier New" pitchFamily="49" charset="0"/>
                <a:cs typeface="Courier New" pitchFamily="49" charset="0"/>
              </a:rPr>
              <a:t>my_pdb</a:t>
            </a:r>
            <a:r>
              <a:rPr lang="en-US" b="1" dirty="0" smtClean="0">
                <a:solidFill>
                  <a:srgbClr val="002060"/>
                </a:solidFill>
                <a:latin typeface="Courier New" pitchFamily="49" charset="0"/>
                <a:cs typeface="Courier New" pitchFamily="49" charset="0"/>
              </a:rPr>
              <a:t>, 'add', </a:t>
            </a:r>
            <a:r>
              <a:rPr lang="en-US" b="1" dirty="0" err="1" smtClean="0">
                <a:solidFill>
                  <a:srgbClr val="002060"/>
                </a:solidFill>
                <a:latin typeface="Courier New" pitchFamily="49" charset="0"/>
                <a:cs typeface="Courier New" pitchFamily="49" charset="0"/>
              </a:rPr>
              <a:t>pdb_sales_DR</a:t>
            </a:r>
            <a:r>
              <a:rPr lang="en-US" b="1" dirty="0" smtClean="0">
                <a:solidFill>
                  <a:srgbClr val="002060"/>
                </a:solidFill>
                <a:latin typeface="Courier New" pitchFamily="49" charset="0"/>
                <a:cs typeface="Courier New" pitchFamily="49" charset="0"/>
              </a:rPr>
              <a:t>, DR_RS, </a:t>
            </a:r>
            <a:r>
              <a:rPr lang="en-US" b="1" dirty="0" err="1" smtClean="0">
                <a:solidFill>
                  <a:srgbClr val="002060"/>
                </a:solidFill>
                <a:latin typeface="Courier New" pitchFamily="49" charset="0"/>
                <a:cs typeface="Courier New" pitchFamily="49" charset="0"/>
              </a:rPr>
              <a:t>DR_RS_ra_user</a:t>
            </a:r>
            <a:r>
              <a:rPr lang="en-US" b="1" dirty="0" smtClean="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DR_RS_ra_pwd</a:t>
            </a:r>
            <a:endParaRPr lang="en-US" b="1" dirty="0" smtClean="0">
              <a:solidFill>
                <a:srgbClr val="002060"/>
              </a:solidFill>
              <a:latin typeface="Courier New" pitchFamily="49" charset="0"/>
              <a:cs typeface="Courier New" pitchFamily="49" charset="0"/>
            </a:endParaRPr>
          </a:p>
          <a:p>
            <a:pPr lvl="2">
              <a:buNone/>
            </a:pPr>
            <a:r>
              <a:rPr lang="en-US" b="1" dirty="0" err="1">
                <a:solidFill>
                  <a:srgbClr val="002060"/>
                </a:solidFill>
                <a:latin typeface="Courier New" pitchFamily="49" charset="0"/>
                <a:cs typeface="Courier New" pitchFamily="49" charset="0"/>
              </a:rPr>
              <a:t>sp_replication_path</a:t>
            </a:r>
            <a:r>
              <a:rPr lang="en-US" b="1" dirty="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my_pdb</a:t>
            </a:r>
            <a:r>
              <a:rPr lang="en-US" b="1" dirty="0">
                <a:solidFill>
                  <a:srgbClr val="002060"/>
                </a:solidFill>
                <a:latin typeface="Courier New" pitchFamily="49" charset="0"/>
                <a:cs typeface="Courier New" pitchFamily="49" charset="0"/>
              </a:rPr>
              <a:t>, 'add', </a:t>
            </a:r>
            <a:r>
              <a:rPr lang="en-US" b="1" dirty="0" err="1" smtClean="0">
                <a:solidFill>
                  <a:srgbClr val="002060"/>
                </a:solidFill>
                <a:latin typeface="Courier New" pitchFamily="49" charset="0"/>
                <a:cs typeface="Courier New" pitchFamily="49" charset="0"/>
              </a:rPr>
              <a:t>pdb_sales_RPT</a:t>
            </a:r>
            <a:r>
              <a:rPr lang="en-US" b="1" dirty="0" smtClean="0">
                <a:solidFill>
                  <a:srgbClr val="002060"/>
                </a:solidFill>
                <a:latin typeface="Courier New" pitchFamily="49" charset="0"/>
                <a:cs typeface="Courier New" pitchFamily="49" charset="0"/>
              </a:rPr>
              <a:t>, RPT_RS</a:t>
            </a:r>
            <a:r>
              <a:rPr lang="en-US" b="1" dirty="0">
                <a:solidFill>
                  <a:srgbClr val="002060"/>
                </a:solidFill>
                <a:latin typeface="Courier New" pitchFamily="49" charset="0"/>
                <a:cs typeface="Courier New" pitchFamily="49" charset="0"/>
              </a:rPr>
              <a:t>, </a:t>
            </a:r>
            <a:r>
              <a:rPr lang="en-US" b="1" dirty="0" err="1" smtClean="0">
                <a:solidFill>
                  <a:srgbClr val="002060"/>
                </a:solidFill>
                <a:latin typeface="Courier New" pitchFamily="49" charset="0"/>
                <a:cs typeface="Courier New" pitchFamily="49" charset="0"/>
              </a:rPr>
              <a:t>RPT_RS_ra_user</a:t>
            </a:r>
            <a:r>
              <a:rPr lang="en-US" b="1" dirty="0">
                <a:solidFill>
                  <a:srgbClr val="002060"/>
                </a:solidFill>
                <a:latin typeface="Courier New" pitchFamily="49" charset="0"/>
                <a:cs typeface="Courier New" pitchFamily="49" charset="0"/>
              </a:rPr>
              <a:t>, </a:t>
            </a:r>
            <a:r>
              <a:rPr lang="en-US" b="1" dirty="0" err="1" smtClean="0">
                <a:solidFill>
                  <a:srgbClr val="002060"/>
                </a:solidFill>
                <a:latin typeface="Courier New" pitchFamily="49" charset="0"/>
                <a:cs typeface="Courier New" pitchFamily="49" charset="0"/>
              </a:rPr>
              <a:t>RPT_RS_ra_pwd</a:t>
            </a:r>
            <a:endParaRPr lang="en-US" b="1" dirty="0">
              <a:solidFill>
                <a:srgbClr val="002060"/>
              </a:solidFill>
              <a:latin typeface="Courier New" pitchFamily="49" charset="0"/>
              <a:cs typeface="Courier New" pitchFamily="49" charset="0"/>
            </a:endParaRPr>
          </a:p>
          <a:p>
            <a:r>
              <a:rPr lang="en-US" dirty="0" smtClean="0"/>
              <a:t>Create the logical path</a:t>
            </a:r>
          </a:p>
          <a:p>
            <a:pPr lvl="2">
              <a:buNone/>
            </a:pPr>
            <a:r>
              <a:rPr lang="en-US" b="1" dirty="0" err="1" smtClean="0">
                <a:solidFill>
                  <a:srgbClr val="002060"/>
                </a:solidFill>
                <a:latin typeface="Courier New" pitchFamily="49" charset="0"/>
                <a:cs typeface="Courier New" pitchFamily="49" charset="0"/>
              </a:rPr>
              <a:t>sp_replication_path</a:t>
            </a:r>
            <a:r>
              <a:rPr lang="en-US" b="1" dirty="0" smtClean="0">
                <a:solidFill>
                  <a:srgbClr val="002060"/>
                </a:solidFill>
                <a:latin typeface="Courier New" pitchFamily="49" charset="0"/>
                <a:cs typeface="Courier New" pitchFamily="49" charset="0"/>
              </a:rPr>
              <a:t> </a:t>
            </a:r>
            <a:r>
              <a:rPr lang="en-US" b="1" dirty="0" err="1" smtClean="0">
                <a:solidFill>
                  <a:srgbClr val="002060"/>
                </a:solidFill>
                <a:latin typeface="Courier New" pitchFamily="49" charset="0"/>
                <a:cs typeface="Courier New" pitchFamily="49" charset="0"/>
              </a:rPr>
              <a:t>my_pdb</a:t>
            </a:r>
            <a:r>
              <a:rPr lang="en-US" b="1" dirty="0" smtClean="0">
                <a:solidFill>
                  <a:srgbClr val="002060"/>
                </a:solidFill>
                <a:latin typeface="Courier New" pitchFamily="49" charset="0"/>
                <a:cs typeface="Courier New" pitchFamily="49" charset="0"/>
              </a:rPr>
              <a:t>, 'add', logical, </a:t>
            </a:r>
            <a:r>
              <a:rPr lang="en-US" b="1" dirty="0" err="1" smtClean="0">
                <a:solidFill>
                  <a:srgbClr val="002060"/>
                </a:solidFill>
                <a:latin typeface="Courier New" pitchFamily="49" charset="0"/>
                <a:cs typeface="Courier New" pitchFamily="49" charset="0"/>
              </a:rPr>
              <a:t>sales_logical</a:t>
            </a:r>
            <a:r>
              <a:rPr lang="en-US" b="1" dirty="0" smtClean="0">
                <a:solidFill>
                  <a:srgbClr val="002060"/>
                </a:solidFill>
                <a:latin typeface="Courier New" pitchFamily="49" charset="0"/>
                <a:cs typeface="Courier New" pitchFamily="49" charset="0"/>
              </a:rPr>
              <a:t>, </a:t>
            </a:r>
            <a:r>
              <a:rPr lang="en-US" b="1" dirty="0" err="1" smtClean="0">
                <a:solidFill>
                  <a:srgbClr val="002060"/>
                </a:solidFill>
                <a:latin typeface="Courier New" pitchFamily="49" charset="0"/>
                <a:cs typeface="Courier New" pitchFamily="49" charset="0"/>
              </a:rPr>
              <a:t>pdb_sales_DR</a:t>
            </a:r>
            <a:endParaRPr lang="en-US" b="1" dirty="0" smtClean="0">
              <a:solidFill>
                <a:srgbClr val="002060"/>
              </a:solidFill>
              <a:latin typeface="Courier New" pitchFamily="49" charset="0"/>
              <a:cs typeface="Courier New" pitchFamily="49" charset="0"/>
            </a:endParaRPr>
          </a:p>
          <a:p>
            <a:pPr lvl="2">
              <a:buNone/>
            </a:pPr>
            <a:r>
              <a:rPr lang="en-US" b="1" dirty="0" err="1" smtClean="0">
                <a:solidFill>
                  <a:srgbClr val="002060"/>
                </a:solidFill>
                <a:latin typeface="Courier New" pitchFamily="49" charset="0"/>
                <a:cs typeface="Courier New" pitchFamily="49" charset="0"/>
              </a:rPr>
              <a:t>sp_replication_path</a:t>
            </a:r>
            <a:r>
              <a:rPr lang="en-US" b="1" dirty="0" smtClean="0">
                <a:solidFill>
                  <a:srgbClr val="002060"/>
                </a:solidFill>
                <a:latin typeface="Courier New" pitchFamily="49" charset="0"/>
                <a:cs typeface="Courier New" pitchFamily="49" charset="0"/>
              </a:rPr>
              <a:t> </a:t>
            </a:r>
            <a:r>
              <a:rPr lang="en-US" b="1" dirty="0" err="1" smtClean="0">
                <a:solidFill>
                  <a:srgbClr val="002060"/>
                </a:solidFill>
                <a:latin typeface="Courier New" pitchFamily="49" charset="0"/>
                <a:cs typeface="Courier New" pitchFamily="49" charset="0"/>
              </a:rPr>
              <a:t>my_pdb</a:t>
            </a:r>
            <a:r>
              <a:rPr lang="en-US" b="1" dirty="0" smtClean="0">
                <a:solidFill>
                  <a:srgbClr val="002060"/>
                </a:solidFill>
                <a:latin typeface="Courier New" pitchFamily="49" charset="0"/>
                <a:cs typeface="Courier New" pitchFamily="49" charset="0"/>
              </a:rPr>
              <a:t>, 'add', logical, </a:t>
            </a:r>
            <a:r>
              <a:rPr lang="en-US" b="1" dirty="0" err="1" smtClean="0">
                <a:solidFill>
                  <a:srgbClr val="002060"/>
                </a:solidFill>
                <a:latin typeface="Courier New" pitchFamily="49" charset="0"/>
                <a:cs typeface="Courier New" pitchFamily="49" charset="0"/>
              </a:rPr>
              <a:t>sales_logical</a:t>
            </a:r>
            <a:r>
              <a:rPr lang="en-US" b="1" dirty="0" smtClean="0">
                <a:solidFill>
                  <a:srgbClr val="002060"/>
                </a:solidFill>
                <a:latin typeface="Courier New" pitchFamily="49" charset="0"/>
                <a:cs typeface="Courier New" pitchFamily="49" charset="0"/>
              </a:rPr>
              <a:t>, </a:t>
            </a:r>
            <a:r>
              <a:rPr lang="en-US" b="1" dirty="0" err="1" smtClean="0">
                <a:solidFill>
                  <a:srgbClr val="002060"/>
                </a:solidFill>
                <a:latin typeface="Courier New" pitchFamily="49" charset="0"/>
                <a:cs typeface="Courier New" pitchFamily="49" charset="0"/>
              </a:rPr>
              <a:t>pdb_sales_RPT</a:t>
            </a:r>
            <a:endParaRPr lang="en-US" dirty="0" smtClean="0"/>
          </a:p>
          <a:p>
            <a:r>
              <a:rPr lang="en-US" dirty="0" smtClean="0"/>
              <a:t>Bind the objects</a:t>
            </a:r>
          </a:p>
          <a:p>
            <a:pPr lvl="2">
              <a:buNone/>
            </a:pPr>
            <a:r>
              <a:rPr lang="en-US" b="1" dirty="0" err="1" smtClean="0">
                <a:solidFill>
                  <a:srgbClr val="002060"/>
                </a:solidFill>
                <a:latin typeface="Courier New" pitchFamily="49" charset="0"/>
                <a:cs typeface="Courier New" pitchFamily="49" charset="0"/>
              </a:rPr>
              <a:t>sp_replication_path</a:t>
            </a:r>
            <a:r>
              <a:rPr lang="en-US" b="1" dirty="0" smtClean="0">
                <a:solidFill>
                  <a:srgbClr val="002060"/>
                </a:solidFill>
                <a:latin typeface="Courier New" pitchFamily="49" charset="0"/>
                <a:cs typeface="Courier New" pitchFamily="49" charset="0"/>
              </a:rPr>
              <a:t> </a:t>
            </a:r>
            <a:r>
              <a:rPr lang="en-US" b="1" dirty="0" err="1" smtClean="0">
                <a:solidFill>
                  <a:srgbClr val="002060"/>
                </a:solidFill>
                <a:latin typeface="Courier New" pitchFamily="49" charset="0"/>
                <a:cs typeface="Courier New" pitchFamily="49" charset="0"/>
              </a:rPr>
              <a:t>my_pdb</a:t>
            </a:r>
            <a:r>
              <a:rPr lang="en-US" b="1" dirty="0" smtClean="0">
                <a:solidFill>
                  <a:srgbClr val="002060"/>
                </a:solidFill>
                <a:latin typeface="Courier New" pitchFamily="49" charset="0"/>
                <a:cs typeface="Courier New" pitchFamily="49" charset="0"/>
              </a:rPr>
              <a:t>, 'bind', 'table',</a:t>
            </a:r>
          </a:p>
          <a:p>
            <a:pPr lvl="3">
              <a:buNone/>
            </a:pPr>
            <a:r>
              <a:rPr lang="en-US" b="1" dirty="0" smtClean="0">
                <a:solidFill>
                  <a:srgbClr val="002060"/>
                </a:solidFill>
                <a:latin typeface="Courier New" pitchFamily="49" charset="0"/>
                <a:cs typeface="Courier New" pitchFamily="49" charset="0"/>
              </a:rPr>
              <a:t>'</a:t>
            </a:r>
            <a:r>
              <a:rPr lang="en-US" b="1" dirty="0" err="1" smtClean="0">
                <a:solidFill>
                  <a:srgbClr val="002060"/>
                </a:solidFill>
                <a:latin typeface="Courier New" pitchFamily="49" charset="0"/>
                <a:cs typeface="Courier New" pitchFamily="49" charset="0"/>
              </a:rPr>
              <a:t>dbo.fin</a:t>
            </a:r>
            <a:r>
              <a:rPr lang="en-US" b="1" dirty="0">
                <a:solidFill>
                  <a:srgbClr val="00206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a:t>
            </a:r>
            <a:r>
              <a:rPr lang="en-US" b="1" dirty="0" err="1" smtClean="0">
                <a:solidFill>
                  <a:srgbClr val="002060"/>
                </a:solidFill>
                <a:latin typeface="Courier New" pitchFamily="49" charset="0"/>
                <a:cs typeface="Courier New" pitchFamily="49" charset="0"/>
              </a:rPr>
              <a:t>sales_logical</a:t>
            </a:r>
            <a:r>
              <a:rPr lang="en-US" b="1" dirty="0" smtClean="0">
                <a:solidFill>
                  <a:srgbClr val="002060"/>
                </a:solidFill>
                <a:latin typeface="Courier New" pitchFamily="49" charset="0"/>
                <a:cs typeface="Courier New" pitchFamily="49" charset="0"/>
              </a:rPr>
              <a:t>'</a:t>
            </a:r>
          </a:p>
          <a:p>
            <a:pPr lvl="2"/>
            <a:endParaRPr lang="en-US" dirty="0"/>
          </a:p>
        </p:txBody>
      </p:sp>
    </p:spTree>
    <p:extLst>
      <p:ext uri="{BB962C8B-B14F-4D97-AF65-F5344CB8AC3E}">
        <p14:creationId xmlns:p14="http://schemas.microsoft.com/office/powerpoint/2010/main" val="3289507472"/>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txBox="1">
            <a:spLocks noChangeArrowheads="1"/>
          </p:cNvSpPr>
          <p:nvPr/>
        </p:nvSpPr>
        <p:spPr bwMode="auto">
          <a:xfrm>
            <a:off x="1789113" y="1331913"/>
            <a:ext cx="1752600" cy="554037"/>
          </a:xfrm>
          <a:prstGeom prst="rect">
            <a:avLst/>
          </a:prstGeom>
          <a:noFill/>
          <a:ln w="9525">
            <a:noFill/>
            <a:miter lim="800000"/>
            <a:headEnd/>
            <a:tailEnd/>
          </a:ln>
        </p:spPr>
        <p:txBody>
          <a:bodyPr/>
          <a:lstStyle/>
          <a:p>
            <a:pPr indent="-342900">
              <a:spcBef>
                <a:spcPct val="20000"/>
              </a:spcBef>
            </a:pPr>
            <a:r>
              <a:rPr lang="en-US" sz="2400">
                <a:solidFill>
                  <a:prstClr val="black"/>
                </a:solidFill>
                <a:cs typeface="Arial" charset="0"/>
              </a:rPr>
              <a:t>Your host…</a:t>
            </a:r>
          </a:p>
        </p:txBody>
      </p:sp>
      <p:sp>
        <p:nvSpPr>
          <p:cNvPr id="14339" name="Rectangle 7"/>
          <p:cNvSpPr>
            <a:spLocks noChangeArrowheads="1"/>
          </p:cNvSpPr>
          <p:nvPr/>
        </p:nvSpPr>
        <p:spPr bwMode="auto">
          <a:xfrm>
            <a:off x="5216525" y="4186238"/>
            <a:ext cx="2865438" cy="923330"/>
          </a:xfrm>
          <a:prstGeom prst="rect">
            <a:avLst/>
          </a:prstGeom>
          <a:noFill/>
          <a:ln w="9525">
            <a:noFill/>
            <a:miter lim="800000"/>
            <a:headEnd/>
            <a:tailEnd/>
          </a:ln>
        </p:spPr>
        <p:txBody>
          <a:bodyPr>
            <a:spAutoFit/>
          </a:bodyPr>
          <a:lstStyle/>
          <a:p>
            <a:pPr>
              <a:buClr>
                <a:prstClr val="white"/>
              </a:buClr>
            </a:pPr>
            <a:r>
              <a:rPr lang="en-US" dirty="0" smtClean="0">
                <a:solidFill>
                  <a:prstClr val="black"/>
                </a:solidFill>
              </a:rPr>
              <a:t>Jeff Tallman</a:t>
            </a:r>
            <a:endParaRPr lang="en-US" dirty="0">
              <a:solidFill>
                <a:prstClr val="black"/>
              </a:solidFill>
            </a:endParaRPr>
          </a:p>
          <a:p>
            <a:pPr>
              <a:buClr>
                <a:prstClr val="white"/>
              </a:buClr>
            </a:pPr>
            <a:r>
              <a:rPr lang="en-US" dirty="0" smtClean="0">
                <a:solidFill>
                  <a:prstClr val="black"/>
                </a:solidFill>
              </a:rPr>
              <a:t>Director, </a:t>
            </a:r>
          </a:p>
          <a:p>
            <a:pPr>
              <a:buClr>
                <a:prstClr val="white"/>
              </a:buClr>
            </a:pPr>
            <a:r>
              <a:rPr lang="en-US" dirty="0" smtClean="0">
                <a:solidFill>
                  <a:prstClr val="black"/>
                </a:solidFill>
              </a:rPr>
              <a:t>Technical Engineering</a:t>
            </a:r>
          </a:p>
        </p:txBody>
      </p:sp>
      <p:sp>
        <p:nvSpPr>
          <p:cNvPr id="14340" name="Rectangle 3"/>
          <p:cNvSpPr txBox="1">
            <a:spLocks noChangeArrowheads="1"/>
          </p:cNvSpPr>
          <p:nvPr/>
        </p:nvSpPr>
        <p:spPr bwMode="auto">
          <a:xfrm>
            <a:off x="5165725" y="1393825"/>
            <a:ext cx="2968625" cy="444500"/>
          </a:xfrm>
          <a:prstGeom prst="rect">
            <a:avLst/>
          </a:prstGeom>
          <a:noFill/>
          <a:ln w="9525">
            <a:noFill/>
            <a:miter lim="800000"/>
            <a:headEnd/>
            <a:tailEnd/>
          </a:ln>
        </p:spPr>
        <p:txBody>
          <a:bodyPr/>
          <a:lstStyle/>
          <a:p>
            <a:pPr marL="342900" indent="-342900">
              <a:lnSpc>
                <a:spcPct val="80000"/>
              </a:lnSpc>
              <a:spcBef>
                <a:spcPct val="40000"/>
              </a:spcBef>
              <a:buClr>
                <a:srgbClr val="000000"/>
              </a:buClr>
            </a:pPr>
            <a:r>
              <a:rPr lang="en-US" sz="2400">
                <a:solidFill>
                  <a:prstClr val="black"/>
                </a:solidFill>
                <a:ea typeface="ＭＳ Ｐゴシック" charset="-128"/>
                <a:cs typeface="Arial" charset="0"/>
              </a:rPr>
              <a:t>Our speaker today…</a:t>
            </a:r>
          </a:p>
        </p:txBody>
      </p:sp>
      <p:sp>
        <p:nvSpPr>
          <p:cNvPr id="14342" name="Rectangle 1032"/>
          <p:cNvSpPr>
            <a:spLocks noChangeArrowheads="1"/>
          </p:cNvSpPr>
          <p:nvPr/>
        </p:nvSpPr>
        <p:spPr bwMode="auto">
          <a:xfrm>
            <a:off x="5784850" y="1776413"/>
            <a:ext cx="604838" cy="2441575"/>
          </a:xfrm>
          <a:prstGeom prst="rect">
            <a:avLst/>
          </a:prstGeom>
          <a:solidFill>
            <a:schemeClr val="bg1"/>
          </a:solidFill>
          <a:ln w="9525">
            <a:noFill/>
            <a:miter lim="800000"/>
            <a:headEnd/>
            <a:tailEnd/>
          </a:ln>
        </p:spPr>
        <p:txBody>
          <a:bodyPr wrap="none" anchor="ctr"/>
          <a:lstStyle/>
          <a:p>
            <a:endParaRPr lang="en-US">
              <a:solidFill>
                <a:prstClr val="black"/>
              </a:solidFill>
              <a:latin typeface="Arial" charset="0"/>
              <a:ea typeface="ＭＳ Ｐゴシック" charset="-128"/>
              <a:cs typeface="Arial" charset="0"/>
            </a:endParaRPr>
          </a:p>
        </p:txBody>
      </p:sp>
      <p:sp>
        <p:nvSpPr>
          <p:cNvPr id="14343" name="Rectangle 5"/>
          <p:cNvSpPr>
            <a:spLocks noChangeArrowheads="1"/>
          </p:cNvSpPr>
          <p:nvPr/>
        </p:nvSpPr>
        <p:spPr bwMode="auto">
          <a:xfrm>
            <a:off x="1789113" y="4217988"/>
            <a:ext cx="2514600" cy="1231106"/>
          </a:xfrm>
          <a:prstGeom prst="rect">
            <a:avLst/>
          </a:prstGeom>
          <a:noFill/>
          <a:ln w="9525">
            <a:noFill/>
            <a:miter lim="800000"/>
            <a:headEnd/>
            <a:tailEnd/>
          </a:ln>
        </p:spPr>
        <p:txBody>
          <a:bodyPr>
            <a:spAutoFit/>
          </a:bodyPr>
          <a:lstStyle/>
          <a:p>
            <a:pPr>
              <a:lnSpc>
                <a:spcPct val="80000"/>
              </a:lnSpc>
              <a:spcBef>
                <a:spcPts val="600"/>
              </a:spcBef>
              <a:buClr>
                <a:srgbClr val="1C1C1C"/>
              </a:buClr>
            </a:pPr>
            <a:r>
              <a:rPr lang="en-US" dirty="0" smtClean="0">
                <a:solidFill>
                  <a:prstClr val="black"/>
                </a:solidFill>
                <a:ea typeface="ＭＳ Ｐゴシック" charset="-128"/>
                <a:cs typeface="Arial" charset="0"/>
              </a:rPr>
              <a:t>Tom </a:t>
            </a:r>
            <a:r>
              <a:rPr lang="en-US" dirty="0" err="1" smtClean="0">
                <a:solidFill>
                  <a:prstClr val="black"/>
                </a:solidFill>
                <a:ea typeface="ＭＳ Ｐゴシック" charset="-128"/>
                <a:cs typeface="Arial" charset="0"/>
              </a:rPr>
              <a:t>Traubitz</a:t>
            </a:r>
            <a:endParaRPr lang="en-US" dirty="0">
              <a:solidFill>
                <a:prstClr val="black"/>
              </a:solidFill>
              <a:ea typeface="ＭＳ Ｐゴシック" charset="-128"/>
              <a:cs typeface="Arial" charset="0"/>
            </a:endParaRPr>
          </a:p>
          <a:p>
            <a:pPr>
              <a:lnSpc>
                <a:spcPct val="80000"/>
              </a:lnSpc>
              <a:spcBef>
                <a:spcPts val="600"/>
              </a:spcBef>
              <a:buClr>
                <a:srgbClr val="1C1C1C"/>
              </a:buClr>
            </a:pPr>
            <a:r>
              <a:rPr lang="en-US" dirty="0" smtClean="0">
                <a:solidFill>
                  <a:prstClr val="black"/>
                </a:solidFill>
                <a:ea typeface="ＭＳ Ｐゴシック" charset="-128"/>
                <a:cs typeface="Arial" charset="0"/>
              </a:rPr>
              <a:t>Director, Product </a:t>
            </a:r>
            <a:r>
              <a:rPr lang="en-US" dirty="0">
                <a:solidFill>
                  <a:prstClr val="black"/>
                </a:solidFill>
                <a:ea typeface="ＭＳ Ｐゴシック" charset="-128"/>
                <a:cs typeface="Arial" charset="0"/>
              </a:rPr>
              <a:t>Marketing </a:t>
            </a:r>
            <a:r>
              <a:rPr lang="en-US" dirty="0" smtClean="0">
                <a:solidFill>
                  <a:prstClr val="black"/>
                </a:solidFill>
                <a:ea typeface="ＭＳ Ｐゴシック" charset="-128"/>
                <a:cs typeface="Arial" charset="0"/>
              </a:rPr>
              <a:t> </a:t>
            </a:r>
            <a:endParaRPr lang="en-US" dirty="0">
              <a:solidFill>
                <a:prstClr val="black"/>
              </a:solidFill>
              <a:ea typeface="ＭＳ Ｐゴシック" charset="-128"/>
              <a:cs typeface="Arial" charset="0"/>
            </a:endParaRPr>
          </a:p>
          <a:p>
            <a:pPr>
              <a:lnSpc>
                <a:spcPct val="80000"/>
              </a:lnSpc>
              <a:spcBef>
                <a:spcPts val="600"/>
              </a:spcBef>
              <a:buClr>
                <a:srgbClr val="1C1C1C"/>
              </a:buClr>
            </a:pPr>
            <a:r>
              <a:rPr lang="en-US" dirty="0">
                <a:solidFill>
                  <a:prstClr val="black"/>
                </a:solidFill>
                <a:ea typeface="ＭＳ Ｐゴシック" charset="-128"/>
                <a:cs typeface="Arial" charset="0"/>
              </a:rPr>
              <a:t> </a:t>
            </a:r>
          </a:p>
        </p:txBody>
      </p:sp>
      <p:sp>
        <p:nvSpPr>
          <p:cNvPr id="14344" name="Title 13"/>
          <p:cNvSpPr>
            <a:spLocks noGrp="1"/>
          </p:cNvSpPr>
          <p:nvPr>
            <p:ph type="title"/>
          </p:nvPr>
        </p:nvSpPr>
        <p:spPr/>
        <p:txBody>
          <a:bodyPr/>
          <a:lstStyle/>
          <a:p>
            <a:r>
              <a:rPr lang="en-US" sz="2800" dirty="0" smtClean="0"/>
              <a:t>RS 15.7 Multi-Path Replication (MPR) Deep Dive</a:t>
            </a:r>
          </a:p>
        </p:txBody>
      </p:sp>
      <p:pic>
        <p:nvPicPr>
          <p:cNvPr id="11" name="Picture 10" descr="jeff tallman bio.jpg"/>
          <p:cNvPicPr>
            <a:picLocks noChangeAspect="1"/>
          </p:cNvPicPr>
          <p:nvPr/>
        </p:nvPicPr>
        <p:blipFill>
          <a:blip r:embed="rId2" cstate="print"/>
          <a:stretch>
            <a:fillRect/>
          </a:stretch>
        </p:blipFill>
        <p:spPr>
          <a:xfrm>
            <a:off x="5564355" y="1885950"/>
            <a:ext cx="1650666" cy="2300288"/>
          </a:xfrm>
          <a:prstGeom prst="rect">
            <a:avLst/>
          </a:prstGeom>
        </p:spPr>
      </p:pic>
      <p:pic>
        <p:nvPicPr>
          <p:cNvPr id="12" name="Picture 2"/>
          <p:cNvPicPr>
            <a:picLocks noChangeAspect="1" noChangeArrowheads="1"/>
          </p:cNvPicPr>
          <p:nvPr/>
        </p:nvPicPr>
        <p:blipFill>
          <a:blip r:embed="rId3" cstate="print"/>
          <a:srcRect l="27243" t="3374" r="27766" b="13231"/>
          <a:stretch>
            <a:fillRect/>
          </a:stretch>
        </p:blipFill>
        <p:spPr bwMode="auto">
          <a:xfrm>
            <a:off x="2009053" y="1901381"/>
            <a:ext cx="1648547" cy="2330809"/>
          </a:xfrm>
          <a:prstGeom prst="rect">
            <a:avLst/>
          </a:prstGeom>
          <a:noFill/>
          <a:ln w="9525">
            <a:noFill/>
            <a:miter lim="800000"/>
            <a:headEnd/>
            <a:tailEnd/>
          </a:ln>
        </p:spPr>
      </p:pic>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Multi-Path </a:t>
            </a:r>
            <a:r>
              <a:rPr lang="en-US" dirty="0" err="1" smtClean="0"/>
              <a:t>RepAgents</a:t>
            </a:r>
            <a:endParaRPr lang="en-US" dirty="0"/>
          </a:p>
        </p:txBody>
      </p:sp>
      <p:sp>
        <p:nvSpPr>
          <p:cNvPr id="3" name="Content Placeholder 2"/>
          <p:cNvSpPr>
            <a:spLocks noGrp="1"/>
          </p:cNvSpPr>
          <p:nvPr>
            <p:ph idx="1"/>
          </p:nvPr>
        </p:nvSpPr>
        <p:spPr/>
        <p:txBody>
          <a:bodyPr/>
          <a:lstStyle/>
          <a:p>
            <a:r>
              <a:rPr lang="en-US" dirty="0" smtClean="0"/>
              <a:t>Now that we understand physical vs. logical…..</a:t>
            </a:r>
          </a:p>
          <a:p>
            <a:r>
              <a:rPr lang="en-US" dirty="0" smtClean="0"/>
              <a:t>Multiple </a:t>
            </a:r>
            <a:r>
              <a:rPr lang="en-US" dirty="0" err="1" smtClean="0"/>
              <a:t>RepAgents</a:t>
            </a:r>
            <a:r>
              <a:rPr lang="en-US" dirty="0" smtClean="0"/>
              <a:t>/Connections in RS have advantages</a:t>
            </a:r>
          </a:p>
          <a:p>
            <a:pPr lvl="1"/>
            <a:r>
              <a:rPr lang="en-US" dirty="0" smtClean="0"/>
              <a:t>Multiple senders = parallelism in ASE</a:t>
            </a:r>
          </a:p>
          <a:p>
            <a:pPr lvl="2"/>
            <a:r>
              <a:rPr lang="en-US" dirty="0" smtClean="0"/>
              <a:t>Construction of LTL, batching, network send/receive</a:t>
            </a:r>
          </a:p>
          <a:p>
            <a:pPr lvl="1"/>
            <a:r>
              <a:rPr lang="en-US" dirty="0" smtClean="0"/>
              <a:t>Multiple connections = more parallelism in RS</a:t>
            </a:r>
          </a:p>
          <a:p>
            <a:pPr lvl="2"/>
            <a:r>
              <a:rPr lang="en-US" dirty="0" smtClean="0"/>
              <a:t>Multiple threads parsing LTL, normalizing records, etc.</a:t>
            </a:r>
          </a:p>
          <a:p>
            <a:pPr lvl="2"/>
            <a:r>
              <a:rPr lang="en-US" dirty="0" smtClean="0"/>
              <a:t>Multiple threads writing to separate inbound queues </a:t>
            </a:r>
          </a:p>
          <a:p>
            <a:pPr lvl="2"/>
            <a:r>
              <a:rPr lang="en-US" dirty="0" smtClean="0"/>
              <a:t>Multiple threads reading inbound queues and sorting transactions</a:t>
            </a:r>
          </a:p>
          <a:p>
            <a:r>
              <a:rPr lang="en-US" dirty="0" smtClean="0"/>
              <a:t>Advice:  keep it sane</a:t>
            </a:r>
          </a:p>
          <a:p>
            <a:pPr lvl="1"/>
            <a:r>
              <a:rPr lang="en-US" dirty="0" smtClean="0"/>
              <a:t>Sweet spot is probably a handful of parallel rep agents</a:t>
            </a:r>
          </a:p>
          <a:p>
            <a:pPr lvl="2"/>
            <a:r>
              <a:rPr lang="en-US" dirty="0" smtClean="0"/>
              <a:t>Not that more couldn't increase throughput….</a:t>
            </a:r>
          </a:p>
          <a:p>
            <a:pPr lvl="2"/>
            <a:r>
              <a:rPr lang="en-US" dirty="0" smtClean="0"/>
              <a:t>….but more does bring in some additional admin &amp; resource constraints</a:t>
            </a:r>
          </a:p>
          <a:p>
            <a:pPr lvl="1"/>
            <a:r>
              <a:rPr lang="en-US" dirty="0" smtClean="0"/>
              <a:t>Probably ~10 or so will be the top end</a:t>
            </a:r>
          </a:p>
          <a:p>
            <a:pPr lvl="2"/>
            <a:r>
              <a:rPr lang="en-US" dirty="0" smtClean="0"/>
              <a:t>Above that will get hard to manage with respect to administration as well as ensuring transactional serialization/integrity (later topic)</a:t>
            </a:r>
            <a:endParaRPr lang="en-US" dirty="0"/>
          </a:p>
        </p:txBody>
      </p:sp>
    </p:spTree>
    <p:extLst>
      <p:ext uri="{BB962C8B-B14F-4D97-AF65-F5344CB8AC3E}">
        <p14:creationId xmlns:p14="http://schemas.microsoft.com/office/powerpoint/2010/main" val="350701871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MDA Tables for Monitoring RA</a:t>
            </a:r>
            <a:endParaRPr lang="en-US" dirty="0"/>
          </a:p>
        </p:txBody>
      </p:sp>
      <p:sp>
        <p:nvSpPr>
          <p:cNvPr id="8" name="Text Placeholder 7"/>
          <p:cNvSpPr>
            <a:spLocks noGrp="1"/>
          </p:cNvSpPr>
          <p:nvPr>
            <p:ph type="body" sz="quarter" idx="16"/>
          </p:nvPr>
        </p:nvSpPr>
        <p:spPr>
          <a:xfrm>
            <a:off x="512824" y="772606"/>
            <a:ext cx="8275575" cy="644989"/>
          </a:xfrm>
        </p:spPr>
        <p:txBody>
          <a:bodyPr/>
          <a:lstStyle/>
          <a:p>
            <a:r>
              <a:rPr lang="en-US" dirty="0" smtClean="0">
                <a:solidFill>
                  <a:srgbClr val="0070C0"/>
                </a:solidFill>
              </a:rPr>
              <a:t>Replaces </a:t>
            </a:r>
            <a:r>
              <a:rPr lang="en-US" dirty="0" err="1" smtClean="0">
                <a:solidFill>
                  <a:srgbClr val="0070C0"/>
                </a:solidFill>
              </a:rPr>
              <a:t>sp_sysmon</a:t>
            </a:r>
            <a:endParaRPr lang="en-US" dirty="0">
              <a:solidFill>
                <a:srgbClr val="0070C0"/>
              </a:solidFill>
            </a:endParaRPr>
          </a:p>
        </p:txBody>
      </p:sp>
      <p:pic>
        <p:nvPicPr>
          <p:cNvPr id="137219" name="Picture 3"/>
          <p:cNvPicPr>
            <a:picLocks noChangeAspect="1" noChangeArrowheads="1"/>
          </p:cNvPicPr>
          <p:nvPr/>
        </p:nvPicPr>
        <p:blipFill>
          <a:blip r:embed="rId2" cstate="print"/>
          <a:srcRect/>
          <a:stretch>
            <a:fillRect/>
          </a:stretch>
        </p:blipFill>
        <p:spPr bwMode="auto">
          <a:xfrm>
            <a:off x="729393" y="1321720"/>
            <a:ext cx="2114550" cy="5000625"/>
          </a:xfrm>
          <a:prstGeom prst="rect">
            <a:avLst/>
          </a:prstGeom>
          <a:noFill/>
          <a:ln w="9525">
            <a:noFill/>
            <a:miter lim="800000"/>
            <a:headEnd/>
            <a:tailEnd/>
          </a:ln>
        </p:spPr>
      </p:pic>
      <p:pic>
        <p:nvPicPr>
          <p:cNvPr id="137220" name="Picture 4"/>
          <p:cNvPicPr>
            <a:picLocks noChangeAspect="1" noChangeArrowheads="1"/>
          </p:cNvPicPr>
          <p:nvPr/>
        </p:nvPicPr>
        <p:blipFill>
          <a:blip r:embed="rId3" cstate="print"/>
          <a:srcRect/>
          <a:stretch>
            <a:fillRect/>
          </a:stretch>
        </p:blipFill>
        <p:spPr bwMode="auto">
          <a:xfrm>
            <a:off x="3359818" y="1478380"/>
            <a:ext cx="1943100" cy="1847850"/>
          </a:xfrm>
          <a:prstGeom prst="rect">
            <a:avLst/>
          </a:prstGeom>
          <a:noFill/>
          <a:ln w="9525">
            <a:noFill/>
            <a:miter lim="800000"/>
            <a:headEnd/>
            <a:tailEnd/>
          </a:ln>
        </p:spPr>
      </p:pic>
      <p:pic>
        <p:nvPicPr>
          <p:cNvPr id="137221" name="Picture 5"/>
          <p:cNvPicPr>
            <a:picLocks noChangeAspect="1" noChangeArrowheads="1"/>
          </p:cNvPicPr>
          <p:nvPr/>
        </p:nvPicPr>
        <p:blipFill>
          <a:blip r:embed="rId4" cstate="print"/>
          <a:srcRect/>
          <a:stretch>
            <a:fillRect/>
          </a:stretch>
        </p:blipFill>
        <p:spPr bwMode="auto">
          <a:xfrm>
            <a:off x="3359818" y="3481137"/>
            <a:ext cx="1666875" cy="2286000"/>
          </a:xfrm>
          <a:prstGeom prst="rect">
            <a:avLst/>
          </a:prstGeom>
          <a:noFill/>
          <a:ln w="9525">
            <a:noFill/>
            <a:miter lim="800000"/>
            <a:headEnd/>
            <a:tailEnd/>
          </a:ln>
        </p:spPr>
      </p:pic>
      <p:pic>
        <p:nvPicPr>
          <p:cNvPr id="137222" name="Picture 6"/>
          <p:cNvPicPr>
            <a:picLocks noChangeAspect="1" noChangeArrowheads="1"/>
          </p:cNvPicPr>
          <p:nvPr/>
        </p:nvPicPr>
        <p:blipFill>
          <a:blip r:embed="rId5" cstate="print"/>
          <a:srcRect/>
          <a:stretch>
            <a:fillRect/>
          </a:stretch>
        </p:blipFill>
        <p:spPr bwMode="auto">
          <a:xfrm>
            <a:off x="5798971" y="2124075"/>
            <a:ext cx="2085975" cy="2609850"/>
          </a:xfrm>
          <a:prstGeom prst="rect">
            <a:avLst/>
          </a:prstGeom>
          <a:noFill/>
          <a:ln w="9525">
            <a:noFill/>
            <a:miter lim="800000"/>
            <a:headEnd/>
            <a:tailEnd/>
          </a:ln>
        </p:spPr>
      </p:pic>
      <p:pic>
        <p:nvPicPr>
          <p:cNvPr id="9" name="Picture 16" descr="WB01753_"/>
          <p:cNvPicPr>
            <a:picLocks noChangeAspect="1" noChangeArrowheads="1"/>
          </p:cNvPicPr>
          <p:nvPr/>
        </p:nvPicPr>
        <p:blipFill>
          <a:blip r:embed="rId6" cstate="print"/>
          <a:srcRect/>
          <a:stretch>
            <a:fillRect/>
          </a:stretch>
        </p:blipFill>
        <p:spPr bwMode="auto">
          <a:xfrm>
            <a:off x="1034716" y="1188478"/>
            <a:ext cx="1632764" cy="410971"/>
          </a:xfrm>
          <a:prstGeom prst="rect">
            <a:avLst/>
          </a:prstGeom>
          <a:noFill/>
          <a:ln w="9525">
            <a:noFill/>
            <a:miter lim="800000"/>
            <a:headEnd/>
            <a:tailEnd/>
          </a:ln>
        </p:spPr>
      </p:pic>
      <p:pic>
        <p:nvPicPr>
          <p:cNvPr id="10" name="Picture 16" descr="WB01753_"/>
          <p:cNvPicPr>
            <a:picLocks noChangeAspect="1" noChangeArrowheads="1"/>
          </p:cNvPicPr>
          <p:nvPr/>
        </p:nvPicPr>
        <p:blipFill>
          <a:blip r:embed="rId6" cstate="print"/>
          <a:srcRect/>
          <a:stretch>
            <a:fillRect/>
          </a:stretch>
        </p:blipFill>
        <p:spPr bwMode="auto">
          <a:xfrm>
            <a:off x="3531770" y="1321720"/>
            <a:ext cx="1629276" cy="410093"/>
          </a:xfrm>
          <a:prstGeom prst="rect">
            <a:avLst/>
          </a:prstGeom>
          <a:noFill/>
          <a:ln w="9525">
            <a:noFill/>
            <a:miter lim="800000"/>
            <a:headEnd/>
            <a:tailEnd/>
          </a:ln>
        </p:spPr>
      </p:pic>
      <p:pic>
        <p:nvPicPr>
          <p:cNvPr id="11" name="Picture 16" descr="WB01753_"/>
          <p:cNvPicPr>
            <a:picLocks noChangeAspect="1" noChangeArrowheads="1"/>
          </p:cNvPicPr>
          <p:nvPr/>
        </p:nvPicPr>
        <p:blipFill>
          <a:blip r:embed="rId6" cstate="print"/>
          <a:srcRect/>
          <a:stretch>
            <a:fillRect/>
          </a:stretch>
        </p:blipFill>
        <p:spPr bwMode="auto">
          <a:xfrm>
            <a:off x="5991726" y="2064334"/>
            <a:ext cx="1732799" cy="436150"/>
          </a:xfrm>
          <a:prstGeom prst="rect">
            <a:avLst/>
          </a:prstGeom>
          <a:noFill/>
          <a:ln w="9525">
            <a:noFill/>
            <a:miter lim="800000"/>
            <a:headEnd/>
            <a:tailEnd/>
          </a:ln>
        </p:spPr>
      </p:pic>
      <p:pic>
        <p:nvPicPr>
          <p:cNvPr id="12" name="Picture 16" descr="WB01753_"/>
          <p:cNvPicPr>
            <a:picLocks noChangeAspect="1" noChangeArrowheads="1"/>
          </p:cNvPicPr>
          <p:nvPr/>
        </p:nvPicPr>
        <p:blipFill>
          <a:blip r:embed="rId6" cstate="print"/>
          <a:srcRect/>
          <a:stretch>
            <a:fillRect/>
          </a:stretch>
        </p:blipFill>
        <p:spPr bwMode="auto">
          <a:xfrm rot="5400000" flipH="1">
            <a:off x="3585029" y="4444023"/>
            <a:ext cx="2303525" cy="579803"/>
          </a:xfrm>
          <a:prstGeom prst="rect">
            <a:avLst/>
          </a:prstGeom>
          <a:noFill/>
          <a:ln w="9525">
            <a:noFill/>
            <a:miter lim="800000"/>
            <a:headEnd/>
            <a:tailEnd/>
          </a:ln>
        </p:spPr>
      </p:pic>
      <p:pic>
        <p:nvPicPr>
          <p:cNvPr id="13" name="Picture 16" descr="WB01753_"/>
          <p:cNvPicPr>
            <a:picLocks noChangeAspect="1" noChangeArrowheads="1"/>
          </p:cNvPicPr>
          <p:nvPr/>
        </p:nvPicPr>
        <p:blipFill>
          <a:blip r:embed="rId6" cstate="print"/>
          <a:srcRect/>
          <a:stretch>
            <a:fillRect/>
          </a:stretch>
        </p:blipFill>
        <p:spPr bwMode="auto">
          <a:xfrm>
            <a:off x="2920911" y="2682745"/>
            <a:ext cx="1629276" cy="673714"/>
          </a:xfrm>
          <a:prstGeom prst="rect">
            <a:avLst/>
          </a:prstGeom>
          <a:noFill/>
          <a:ln w="9525">
            <a:noFill/>
            <a:miter lim="800000"/>
            <a:headEnd/>
            <a:tailEnd/>
          </a:ln>
        </p:spPr>
      </p:pic>
    </p:spTree>
    <p:extLst>
      <p:ext uri="{BB962C8B-B14F-4D97-AF65-F5344CB8AC3E}">
        <p14:creationId xmlns:p14="http://schemas.microsoft.com/office/powerpoint/2010/main" val="216930402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MPR for Primary DB’s</a:t>
            </a:r>
            <a:endParaRPr lang="en-US" dirty="0"/>
          </a:p>
        </p:txBody>
      </p:sp>
      <p:sp>
        <p:nvSpPr>
          <p:cNvPr id="3" name="Content Placeholder 2"/>
          <p:cNvSpPr>
            <a:spLocks noGrp="1"/>
          </p:cNvSpPr>
          <p:nvPr>
            <p:ph idx="1"/>
          </p:nvPr>
        </p:nvSpPr>
        <p:spPr>
          <a:xfrm>
            <a:off x="457199" y="1082650"/>
            <a:ext cx="8484433" cy="5565488"/>
          </a:xfrm>
        </p:spPr>
        <p:txBody>
          <a:bodyPr>
            <a:normAutofit fontScale="92500" lnSpcReduction="10000"/>
          </a:bodyPr>
          <a:lstStyle/>
          <a:p>
            <a:pPr marL="457200" indent="-457200">
              <a:buFont typeface="+mj-lt"/>
              <a:buAutoNum type="arabicPeriod"/>
            </a:pPr>
            <a:r>
              <a:rPr lang="en-US" dirty="0" smtClean="0"/>
              <a:t>Create Alternate Connections</a:t>
            </a:r>
          </a:p>
          <a:p>
            <a:pPr marL="857250" lvl="1" indent="-457200"/>
            <a:r>
              <a:rPr lang="en-US" dirty="0" smtClean="0"/>
              <a:t>The first connection created (using </a:t>
            </a:r>
            <a:r>
              <a:rPr lang="en-US" dirty="0" err="1" smtClean="0"/>
              <a:t>rs_init</a:t>
            </a:r>
            <a:r>
              <a:rPr lang="en-US" dirty="0" smtClean="0"/>
              <a:t>) is called the DEFAULT connection – and must exist</a:t>
            </a:r>
          </a:p>
          <a:p>
            <a:pPr marL="857250" lvl="1" indent="-457200"/>
            <a:r>
              <a:rPr lang="en-US" dirty="0" smtClean="0"/>
              <a:t>Additional “ALTERNATE” connections are created using</a:t>
            </a:r>
          </a:p>
          <a:p>
            <a:pPr lvl="3">
              <a:buNone/>
            </a:pPr>
            <a:r>
              <a:rPr lang="en-US" b="1" dirty="0" smtClean="0">
                <a:solidFill>
                  <a:srgbClr val="002060"/>
                </a:solidFill>
                <a:latin typeface="Courier New" pitchFamily="49" charset="0"/>
                <a:cs typeface="Courier New" pitchFamily="49" charset="0"/>
              </a:rPr>
              <a:t>create </a:t>
            </a:r>
            <a:r>
              <a:rPr lang="en-US" b="1" dirty="0" smtClean="0">
                <a:solidFill>
                  <a:srgbClr val="0070C0"/>
                </a:solidFill>
                <a:latin typeface="Courier New" pitchFamily="49" charset="0"/>
                <a:cs typeface="Courier New" pitchFamily="49" charset="0"/>
              </a:rPr>
              <a:t>alternate</a:t>
            </a:r>
            <a:r>
              <a:rPr lang="en-US" b="1" dirty="0" smtClean="0">
                <a:solidFill>
                  <a:srgbClr val="002060"/>
                </a:solidFill>
                <a:latin typeface="Courier New" pitchFamily="49" charset="0"/>
                <a:cs typeface="Courier New" pitchFamily="49" charset="0"/>
              </a:rPr>
              <a:t> [logical] connection to </a:t>
            </a:r>
            <a:r>
              <a:rPr lang="en-US" b="1" i="1" dirty="0" err="1" smtClean="0">
                <a:solidFill>
                  <a:srgbClr val="002060"/>
                </a:solidFill>
                <a:latin typeface="Courier New" pitchFamily="49" charset="0"/>
                <a:cs typeface="Courier New" pitchFamily="49" charset="0"/>
              </a:rPr>
              <a:t>dataserver.database</a:t>
            </a:r>
            <a:endParaRPr lang="en-US" b="1" i="1" dirty="0" smtClean="0">
              <a:solidFill>
                <a:srgbClr val="002060"/>
              </a:solidFill>
              <a:latin typeface="Courier New" pitchFamily="49" charset="0"/>
              <a:cs typeface="Courier New" pitchFamily="49" charset="0"/>
            </a:endParaRPr>
          </a:p>
          <a:p>
            <a:pPr lvl="3">
              <a:buNone/>
            </a:pPr>
            <a:r>
              <a:rPr lang="en-US" b="1" dirty="0" smtClean="0">
                <a:solidFill>
                  <a:srgbClr val="0070C0"/>
                </a:solidFill>
                <a:latin typeface="Courier New" pitchFamily="49" charset="0"/>
                <a:cs typeface="Courier New" pitchFamily="49" charset="0"/>
              </a:rPr>
              <a:t>named </a:t>
            </a:r>
            <a:r>
              <a:rPr lang="en-US" b="1" i="1" dirty="0" err="1" smtClean="0">
                <a:solidFill>
                  <a:srgbClr val="0070C0"/>
                </a:solidFill>
                <a:latin typeface="Courier New" pitchFamily="49" charset="0"/>
                <a:cs typeface="Courier New" pitchFamily="49" charset="0"/>
              </a:rPr>
              <a:t>dataserver.alt_conn_dbname</a:t>
            </a:r>
            <a:endParaRPr lang="en-US" b="1" i="1" dirty="0" smtClean="0">
              <a:solidFill>
                <a:srgbClr val="0070C0"/>
              </a:solidFill>
              <a:latin typeface="Courier New" pitchFamily="49" charset="0"/>
              <a:cs typeface="Courier New" pitchFamily="49" charset="0"/>
            </a:endParaRPr>
          </a:p>
          <a:p>
            <a:pPr lvl="3">
              <a:buNone/>
            </a:pPr>
            <a:r>
              <a:rPr lang="en-US" b="1" dirty="0" smtClean="0">
                <a:solidFill>
                  <a:srgbClr val="002060"/>
                </a:solidFill>
                <a:latin typeface="Courier New" pitchFamily="49" charset="0"/>
                <a:cs typeface="Courier New" pitchFamily="49" charset="0"/>
              </a:rPr>
              <a:t>[set error class [to] </a:t>
            </a:r>
            <a:r>
              <a:rPr lang="en-US" b="1" i="1" dirty="0" err="1" smtClean="0">
                <a:solidFill>
                  <a:srgbClr val="002060"/>
                </a:solidFill>
                <a:latin typeface="Courier New" pitchFamily="49" charset="0"/>
                <a:cs typeface="Courier New" pitchFamily="49" charset="0"/>
              </a:rPr>
              <a:t>error_class</a:t>
            </a:r>
            <a:endParaRPr lang="en-US" b="1" i="1" dirty="0" smtClean="0">
              <a:solidFill>
                <a:srgbClr val="002060"/>
              </a:solidFill>
              <a:latin typeface="Courier New" pitchFamily="49" charset="0"/>
              <a:cs typeface="Courier New" pitchFamily="49" charset="0"/>
            </a:endParaRPr>
          </a:p>
          <a:p>
            <a:pPr lvl="3">
              <a:buNone/>
            </a:pPr>
            <a:r>
              <a:rPr lang="en-US" b="1" dirty="0" smtClean="0">
                <a:solidFill>
                  <a:srgbClr val="002060"/>
                </a:solidFill>
                <a:latin typeface="Courier New" pitchFamily="49" charset="0"/>
                <a:cs typeface="Courier New" pitchFamily="49" charset="0"/>
              </a:rPr>
              <a:t>set function string class [to] </a:t>
            </a:r>
            <a:r>
              <a:rPr lang="en-US" b="1" i="1" dirty="0" err="1" smtClean="0">
                <a:solidFill>
                  <a:srgbClr val="002060"/>
                </a:solidFill>
                <a:latin typeface="Courier New" pitchFamily="49" charset="0"/>
                <a:cs typeface="Courier New" pitchFamily="49" charset="0"/>
              </a:rPr>
              <a:t>function_class</a:t>
            </a:r>
            <a:endParaRPr lang="en-US" b="1" i="1" dirty="0" smtClean="0">
              <a:solidFill>
                <a:srgbClr val="002060"/>
              </a:solidFill>
              <a:latin typeface="Courier New" pitchFamily="49" charset="0"/>
              <a:cs typeface="Courier New" pitchFamily="49" charset="0"/>
            </a:endParaRPr>
          </a:p>
          <a:p>
            <a:pPr lvl="3">
              <a:buNone/>
            </a:pPr>
            <a:r>
              <a:rPr lang="en-US" b="1" dirty="0" smtClean="0">
                <a:solidFill>
                  <a:srgbClr val="002060"/>
                </a:solidFill>
                <a:latin typeface="Courier New" pitchFamily="49" charset="0"/>
                <a:cs typeface="Courier New" pitchFamily="49" charset="0"/>
              </a:rPr>
              <a:t>set username [to] </a:t>
            </a:r>
            <a:r>
              <a:rPr lang="en-US" b="1" i="1" dirty="0" smtClean="0">
                <a:solidFill>
                  <a:srgbClr val="002060"/>
                </a:solidFill>
                <a:latin typeface="Courier New" pitchFamily="49" charset="0"/>
                <a:cs typeface="Courier New" pitchFamily="49" charset="0"/>
              </a:rPr>
              <a:t>user</a:t>
            </a:r>
          </a:p>
          <a:p>
            <a:pPr lvl="3">
              <a:buNone/>
            </a:pPr>
            <a:r>
              <a:rPr lang="en-US" b="1" dirty="0" smtClean="0">
                <a:solidFill>
                  <a:srgbClr val="002060"/>
                </a:solidFill>
                <a:latin typeface="Courier New" pitchFamily="49" charset="0"/>
                <a:cs typeface="Courier New" pitchFamily="49" charset="0"/>
              </a:rPr>
              <a:t>set password [to] </a:t>
            </a:r>
            <a:r>
              <a:rPr lang="en-US" b="1" i="1" dirty="0" err="1" smtClean="0">
                <a:solidFill>
                  <a:srgbClr val="002060"/>
                </a:solidFill>
                <a:latin typeface="Courier New" pitchFamily="49" charset="0"/>
                <a:cs typeface="Courier New" pitchFamily="49" charset="0"/>
              </a:rPr>
              <a:t>pwd</a:t>
            </a:r>
            <a:r>
              <a:rPr lang="en-US" b="1" i="1" dirty="0" smtClean="0">
                <a:solidFill>
                  <a:srgbClr val="002060"/>
                </a:solidFill>
                <a:latin typeface="Courier New" pitchFamily="49" charset="0"/>
                <a:cs typeface="Courier New" pitchFamily="49" charset="0"/>
              </a:rPr>
              <a:t>]</a:t>
            </a:r>
          </a:p>
          <a:p>
            <a:pPr lvl="3">
              <a:buNone/>
            </a:pPr>
            <a:r>
              <a:rPr lang="en-US" b="1" dirty="0" smtClean="0">
                <a:solidFill>
                  <a:srgbClr val="002060"/>
                </a:solidFill>
                <a:latin typeface="Courier New" pitchFamily="49" charset="0"/>
                <a:cs typeface="Courier New" pitchFamily="49" charset="0"/>
              </a:rPr>
              <a:t>[set </a:t>
            </a:r>
            <a:r>
              <a:rPr lang="en-US" b="1" dirty="0" err="1" smtClean="0">
                <a:solidFill>
                  <a:srgbClr val="002060"/>
                </a:solidFill>
                <a:latin typeface="Courier New" pitchFamily="49" charset="0"/>
                <a:cs typeface="Courier New" pitchFamily="49" charset="0"/>
              </a:rPr>
              <a:t>database_param</a:t>
            </a:r>
            <a:r>
              <a:rPr lang="en-US" b="1" dirty="0" smtClean="0">
                <a:solidFill>
                  <a:srgbClr val="002060"/>
                </a:solidFill>
                <a:latin typeface="Courier New" pitchFamily="49" charset="0"/>
                <a:cs typeface="Courier New" pitchFamily="49" charset="0"/>
              </a:rPr>
              <a:t> [to] ‘</a:t>
            </a:r>
            <a:r>
              <a:rPr lang="en-US" b="1" i="1" dirty="0" smtClean="0">
                <a:solidFill>
                  <a:srgbClr val="002060"/>
                </a:solidFill>
                <a:latin typeface="Courier New" pitchFamily="49" charset="0"/>
                <a:cs typeface="Courier New" pitchFamily="49" charset="0"/>
              </a:rPr>
              <a:t>value’]</a:t>
            </a:r>
          </a:p>
          <a:p>
            <a:pPr lvl="3">
              <a:buNone/>
            </a:pPr>
            <a:r>
              <a:rPr lang="en-US" b="1" dirty="0" smtClean="0">
                <a:solidFill>
                  <a:srgbClr val="0070C0"/>
                </a:solidFill>
                <a:latin typeface="Courier New" pitchFamily="49" charset="0"/>
                <a:cs typeface="Courier New" pitchFamily="49" charset="0"/>
              </a:rPr>
              <a:t>with log transfer [on | off]</a:t>
            </a:r>
          </a:p>
          <a:p>
            <a:pPr marL="457200" indent="-457200">
              <a:buFont typeface="+mj-lt"/>
              <a:buAutoNum type="arabicPeriod"/>
            </a:pPr>
            <a:r>
              <a:rPr lang="en-US" dirty="0" smtClean="0"/>
              <a:t>Configure Replication Agent</a:t>
            </a:r>
          </a:p>
          <a:p>
            <a:pPr lvl="3">
              <a:buNone/>
            </a:pPr>
            <a:r>
              <a:rPr lang="en-US" b="1" dirty="0" err="1" smtClean="0">
                <a:solidFill>
                  <a:srgbClr val="002060"/>
                </a:solidFill>
                <a:latin typeface="Courier New" pitchFamily="49" charset="0"/>
                <a:cs typeface="Courier New" pitchFamily="49" charset="0"/>
              </a:rPr>
              <a:t>sp_configure</a:t>
            </a:r>
            <a:r>
              <a:rPr lang="en-US" b="1" dirty="0" smtClean="0">
                <a:solidFill>
                  <a:srgbClr val="002060"/>
                </a:solidFill>
                <a:latin typeface="Courier New" pitchFamily="49" charset="0"/>
                <a:cs typeface="Courier New" pitchFamily="49" charset="0"/>
              </a:rPr>
              <a:t> 'replication agent memory size', 8194 -- 4096 * paths??</a:t>
            </a:r>
          </a:p>
          <a:p>
            <a:pPr lvl="3">
              <a:buNone/>
            </a:pPr>
            <a:r>
              <a:rPr lang="en-US" b="1" dirty="0" err="1" smtClean="0">
                <a:solidFill>
                  <a:srgbClr val="002060"/>
                </a:solidFill>
                <a:latin typeface="Courier New" pitchFamily="49" charset="0"/>
                <a:cs typeface="Courier New" pitchFamily="49" charset="0"/>
              </a:rPr>
              <a:t>sp_config_rep_agent</a:t>
            </a:r>
            <a:r>
              <a:rPr lang="en-US" b="1" dirty="0" smtClean="0">
                <a:solidFill>
                  <a:srgbClr val="002060"/>
                </a:solidFill>
                <a:latin typeface="Courier New" pitchFamily="49" charset="0"/>
                <a:cs typeface="Courier New" pitchFamily="49" charset="0"/>
              </a:rPr>
              <a:t> &lt;</a:t>
            </a:r>
            <a:r>
              <a:rPr lang="en-US" b="1" dirty="0" err="1" smtClean="0">
                <a:solidFill>
                  <a:srgbClr val="002060"/>
                </a:solidFill>
                <a:latin typeface="Courier New" pitchFamily="49" charset="0"/>
                <a:cs typeface="Courier New" pitchFamily="49" charset="0"/>
              </a:rPr>
              <a:t>pdb_name</a:t>
            </a:r>
            <a:r>
              <a:rPr lang="en-US" b="1" dirty="0" smtClean="0">
                <a:solidFill>
                  <a:srgbClr val="002060"/>
                </a:solidFill>
                <a:latin typeface="Courier New" pitchFamily="49" charset="0"/>
                <a:cs typeface="Courier New" pitchFamily="49" charset="0"/>
              </a:rPr>
              <a:t>&gt;, ‘multithread rep agent’, ‘true’</a:t>
            </a:r>
          </a:p>
          <a:p>
            <a:pPr lvl="3">
              <a:buNone/>
            </a:pPr>
            <a:r>
              <a:rPr lang="en-US" b="1" dirty="0" err="1" smtClean="0">
                <a:solidFill>
                  <a:srgbClr val="002060"/>
                </a:solidFill>
                <a:latin typeface="Courier New" pitchFamily="49" charset="0"/>
                <a:cs typeface="Courier New" pitchFamily="49" charset="0"/>
              </a:rPr>
              <a:t>sp_config_rep_agent</a:t>
            </a:r>
            <a:r>
              <a:rPr lang="en-US" b="1" dirty="0" smtClean="0">
                <a:solidFill>
                  <a:srgbClr val="002060"/>
                </a:solidFill>
                <a:latin typeface="Courier New" pitchFamily="49" charset="0"/>
                <a:cs typeface="Courier New" pitchFamily="49" charset="0"/>
              </a:rPr>
              <a:t> &lt;</a:t>
            </a:r>
            <a:r>
              <a:rPr lang="en-US" b="1" dirty="0" err="1" smtClean="0">
                <a:solidFill>
                  <a:srgbClr val="002060"/>
                </a:solidFill>
                <a:latin typeface="Courier New" pitchFamily="49" charset="0"/>
                <a:cs typeface="Courier New" pitchFamily="49" charset="0"/>
              </a:rPr>
              <a:t>pdb_name</a:t>
            </a:r>
            <a:r>
              <a:rPr lang="en-US" b="1" dirty="0" smtClean="0">
                <a:solidFill>
                  <a:srgbClr val="002060"/>
                </a:solidFill>
                <a:latin typeface="Courier New" pitchFamily="49" charset="0"/>
                <a:cs typeface="Courier New" pitchFamily="49" charset="0"/>
              </a:rPr>
              <a:t>&gt;, 'number of send buffers', '400'</a:t>
            </a:r>
          </a:p>
          <a:p>
            <a:pPr lvl="3">
              <a:buNone/>
            </a:pPr>
            <a:r>
              <a:rPr lang="en-US" b="1" dirty="0" err="1" smtClean="0">
                <a:solidFill>
                  <a:srgbClr val="002060"/>
                </a:solidFill>
                <a:latin typeface="Courier New" pitchFamily="49" charset="0"/>
                <a:cs typeface="Courier New" pitchFamily="49" charset="0"/>
              </a:rPr>
              <a:t>sp_config_rep_agent</a:t>
            </a:r>
            <a:r>
              <a:rPr lang="en-US" b="1" dirty="0" smtClean="0">
                <a:solidFill>
                  <a:srgbClr val="002060"/>
                </a:solidFill>
                <a:latin typeface="Courier New" pitchFamily="49" charset="0"/>
                <a:cs typeface="Courier New" pitchFamily="49" charset="0"/>
              </a:rPr>
              <a:t> &lt;</a:t>
            </a:r>
            <a:r>
              <a:rPr lang="en-US" b="1" dirty="0" err="1" smtClean="0">
                <a:solidFill>
                  <a:srgbClr val="002060"/>
                </a:solidFill>
                <a:latin typeface="Courier New" pitchFamily="49" charset="0"/>
                <a:cs typeface="Courier New" pitchFamily="49" charset="0"/>
              </a:rPr>
              <a:t>pdb_name</a:t>
            </a:r>
            <a:r>
              <a:rPr lang="en-US" b="1" dirty="0" smtClean="0">
                <a:solidFill>
                  <a:srgbClr val="002060"/>
                </a:solidFill>
                <a:latin typeface="Courier New" pitchFamily="49" charset="0"/>
                <a:cs typeface="Courier New" pitchFamily="49" charset="0"/>
              </a:rPr>
              <a:t>&gt;, 'max number of replication paths', '2'</a:t>
            </a:r>
          </a:p>
          <a:p>
            <a:pPr marL="457200" indent="-457200">
              <a:buFont typeface="+mj-lt"/>
              <a:buAutoNum type="arabicPeriod"/>
            </a:pPr>
            <a:r>
              <a:rPr lang="en-US" dirty="0" smtClean="0"/>
              <a:t>Create RepAgent Path</a:t>
            </a:r>
          </a:p>
          <a:p>
            <a:pPr lvl="3">
              <a:buNone/>
            </a:pPr>
            <a:r>
              <a:rPr lang="en-US" b="1" dirty="0" err="1" smtClean="0">
                <a:solidFill>
                  <a:srgbClr val="002060"/>
                </a:solidFill>
                <a:latin typeface="Courier New" pitchFamily="49" charset="0"/>
                <a:cs typeface="Courier New" pitchFamily="49" charset="0"/>
              </a:rPr>
              <a:t>sp_replication_path</a:t>
            </a:r>
            <a:r>
              <a:rPr lang="en-US" b="1" dirty="0" smtClean="0">
                <a:solidFill>
                  <a:srgbClr val="002060"/>
                </a:solidFill>
                <a:latin typeface="Courier New" pitchFamily="49" charset="0"/>
                <a:cs typeface="Courier New" pitchFamily="49" charset="0"/>
              </a:rPr>
              <a:t> &lt;</a:t>
            </a:r>
            <a:r>
              <a:rPr lang="en-US" b="1" dirty="0" err="1" smtClean="0">
                <a:solidFill>
                  <a:srgbClr val="002060"/>
                </a:solidFill>
                <a:latin typeface="Courier New" pitchFamily="49" charset="0"/>
                <a:cs typeface="Courier New" pitchFamily="49" charset="0"/>
              </a:rPr>
              <a:t>pdb_name</a:t>
            </a:r>
            <a:r>
              <a:rPr lang="en-US" b="1" dirty="0" smtClean="0">
                <a:solidFill>
                  <a:srgbClr val="002060"/>
                </a:solidFill>
                <a:latin typeface="Courier New" pitchFamily="49" charset="0"/>
                <a:cs typeface="Courier New" pitchFamily="49" charset="0"/>
              </a:rPr>
              <a:t>&gt;, 'add', &lt;</a:t>
            </a:r>
            <a:r>
              <a:rPr lang="en-US" b="1" dirty="0" err="1" smtClean="0">
                <a:solidFill>
                  <a:srgbClr val="002060"/>
                </a:solidFill>
                <a:latin typeface="Courier New" pitchFamily="49" charset="0"/>
                <a:cs typeface="Courier New" pitchFamily="49" charset="0"/>
              </a:rPr>
              <a:t>alternate_path_name</a:t>
            </a:r>
            <a:r>
              <a:rPr lang="en-US" b="1" dirty="0" smtClean="0">
                <a:solidFill>
                  <a:srgbClr val="002060"/>
                </a:solidFill>
                <a:latin typeface="Courier New" pitchFamily="49" charset="0"/>
                <a:cs typeface="Courier New" pitchFamily="49" charset="0"/>
              </a:rPr>
              <a:t>&gt;, &lt;</a:t>
            </a:r>
            <a:r>
              <a:rPr lang="en-US" b="1" dirty="0" err="1" smtClean="0">
                <a:solidFill>
                  <a:srgbClr val="002060"/>
                </a:solidFill>
                <a:latin typeface="Courier New" pitchFamily="49" charset="0"/>
                <a:cs typeface="Courier New" pitchFamily="49" charset="0"/>
              </a:rPr>
              <a:t>repserver_name</a:t>
            </a:r>
            <a:r>
              <a:rPr lang="en-US" b="1" dirty="0" smtClean="0">
                <a:solidFill>
                  <a:srgbClr val="002060"/>
                </a:solidFill>
                <a:latin typeface="Courier New" pitchFamily="49" charset="0"/>
                <a:cs typeface="Courier New" pitchFamily="49" charset="0"/>
              </a:rPr>
              <a:t>&gt;,&lt;</a:t>
            </a:r>
            <a:r>
              <a:rPr lang="en-US" b="1" dirty="0" err="1" smtClean="0">
                <a:solidFill>
                  <a:srgbClr val="002060"/>
                </a:solidFill>
                <a:latin typeface="Courier New" pitchFamily="49" charset="0"/>
                <a:cs typeface="Courier New" pitchFamily="49" charset="0"/>
              </a:rPr>
              <a:t>ra_user</a:t>
            </a:r>
            <a:r>
              <a:rPr lang="en-US" b="1" dirty="0" smtClean="0">
                <a:solidFill>
                  <a:srgbClr val="002060"/>
                </a:solidFill>
                <a:latin typeface="Courier New" pitchFamily="49" charset="0"/>
                <a:cs typeface="Courier New" pitchFamily="49" charset="0"/>
              </a:rPr>
              <a:t>&gt;, &lt;</a:t>
            </a:r>
            <a:r>
              <a:rPr lang="en-US" b="1" dirty="0" err="1" smtClean="0">
                <a:solidFill>
                  <a:srgbClr val="002060"/>
                </a:solidFill>
                <a:latin typeface="Courier New" pitchFamily="49" charset="0"/>
                <a:cs typeface="Courier New" pitchFamily="49" charset="0"/>
              </a:rPr>
              <a:t>ra_password</a:t>
            </a:r>
            <a:r>
              <a:rPr lang="en-US" b="1" dirty="0" smtClean="0">
                <a:solidFill>
                  <a:srgbClr val="002060"/>
                </a:solidFill>
                <a:latin typeface="Courier New" pitchFamily="49" charset="0"/>
                <a:cs typeface="Courier New" pitchFamily="49" charset="0"/>
              </a:rPr>
              <a:t>&gt;</a:t>
            </a:r>
          </a:p>
          <a:p>
            <a:pPr marL="457200" indent="-457200">
              <a:buFont typeface="+mj-lt"/>
              <a:buAutoNum type="arabicPeriod"/>
            </a:pPr>
            <a:r>
              <a:rPr lang="en-US" dirty="0" smtClean="0"/>
              <a:t>Bind Objects to Path</a:t>
            </a:r>
          </a:p>
          <a:p>
            <a:pPr lvl="3">
              <a:buNone/>
            </a:pPr>
            <a:r>
              <a:rPr lang="en-US" b="1" dirty="0" err="1" smtClean="0">
                <a:solidFill>
                  <a:srgbClr val="002060"/>
                </a:solidFill>
                <a:latin typeface="Courier New" pitchFamily="49" charset="0"/>
                <a:cs typeface="Courier New" pitchFamily="49" charset="0"/>
              </a:rPr>
              <a:t>sp_replication_path</a:t>
            </a:r>
            <a:r>
              <a:rPr lang="en-US" b="1" dirty="0" smtClean="0">
                <a:solidFill>
                  <a:srgbClr val="002060"/>
                </a:solidFill>
                <a:latin typeface="Courier New" pitchFamily="49" charset="0"/>
                <a:cs typeface="Courier New" pitchFamily="49" charset="0"/>
              </a:rPr>
              <a:t> &lt;</a:t>
            </a:r>
            <a:r>
              <a:rPr lang="en-US" b="1" dirty="0" err="1" smtClean="0">
                <a:solidFill>
                  <a:srgbClr val="002060"/>
                </a:solidFill>
                <a:latin typeface="Courier New" pitchFamily="49" charset="0"/>
                <a:cs typeface="Courier New" pitchFamily="49" charset="0"/>
              </a:rPr>
              <a:t>pdb_name</a:t>
            </a:r>
            <a:r>
              <a:rPr lang="en-US" b="1" dirty="0" smtClean="0">
                <a:solidFill>
                  <a:srgbClr val="002060"/>
                </a:solidFill>
                <a:latin typeface="Courier New" pitchFamily="49" charset="0"/>
                <a:cs typeface="Courier New" pitchFamily="49" charset="0"/>
              </a:rPr>
              <a:t>&gt;, 'bind', "table | </a:t>
            </a:r>
            <a:r>
              <a:rPr lang="en-US" b="1" dirty="0" err="1" smtClean="0">
                <a:solidFill>
                  <a:srgbClr val="002060"/>
                </a:solidFill>
                <a:latin typeface="Courier New" pitchFamily="49" charset="0"/>
                <a:cs typeface="Courier New" pitchFamily="49" charset="0"/>
              </a:rPr>
              <a:t>sproc</a:t>
            </a:r>
            <a:r>
              <a:rPr lang="en-US" b="1" dirty="0" smtClean="0">
                <a:solidFill>
                  <a:srgbClr val="002060"/>
                </a:solidFill>
                <a:latin typeface="Courier New" pitchFamily="49" charset="0"/>
                <a:cs typeface="Courier New" pitchFamily="49" charset="0"/>
              </a:rPr>
              <a:t>",</a:t>
            </a:r>
          </a:p>
          <a:p>
            <a:pPr lvl="3">
              <a:buNone/>
            </a:pPr>
            <a:r>
              <a:rPr lang="en-US" b="1" dirty="0" smtClean="0">
                <a:solidFill>
                  <a:srgbClr val="002060"/>
                </a:solidFill>
                <a:latin typeface="Courier New" pitchFamily="49" charset="0"/>
                <a:cs typeface="Courier New" pitchFamily="49" charset="0"/>
              </a:rPr>
              <a:t>&lt;[</a:t>
            </a:r>
            <a:r>
              <a:rPr lang="en-US" b="1" dirty="0" err="1" smtClean="0">
                <a:solidFill>
                  <a:srgbClr val="002060"/>
                </a:solidFill>
                <a:latin typeface="Courier New" pitchFamily="49" charset="0"/>
                <a:cs typeface="Courier New" pitchFamily="49" charset="0"/>
              </a:rPr>
              <a:t>table_owner</a:t>
            </a:r>
            <a:r>
              <a:rPr lang="en-US" b="1" dirty="0" smtClean="0">
                <a:solidFill>
                  <a:srgbClr val="002060"/>
                </a:solidFill>
                <a:latin typeface="Courier New" pitchFamily="49" charset="0"/>
                <a:cs typeface="Courier New" pitchFamily="49" charset="0"/>
              </a:rPr>
              <a:t>].</a:t>
            </a:r>
            <a:r>
              <a:rPr lang="en-US" b="1" dirty="0" err="1" smtClean="0">
                <a:solidFill>
                  <a:srgbClr val="002060"/>
                </a:solidFill>
                <a:latin typeface="Courier New" pitchFamily="49" charset="0"/>
                <a:cs typeface="Courier New" pitchFamily="49" charset="0"/>
              </a:rPr>
              <a:t>table_pattern</a:t>
            </a:r>
            <a:r>
              <a:rPr lang="en-US" b="1" dirty="0" smtClean="0">
                <a:solidFill>
                  <a:srgbClr val="002060"/>
                </a:solidFill>
                <a:latin typeface="Courier New" pitchFamily="49" charset="0"/>
                <a:cs typeface="Courier New" pitchFamily="49" charset="0"/>
              </a:rPr>
              <a:t>%&gt;, &lt;</a:t>
            </a:r>
            <a:r>
              <a:rPr lang="en-US" b="1" dirty="0" err="1" smtClean="0">
                <a:solidFill>
                  <a:srgbClr val="002060"/>
                </a:solidFill>
                <a:latin typeface="Courier New" pitchFamily="49" charset="0"/>
                <a:cs typeface="Courier New" pitchFamily="49" charset="0"/>
              </a:rPr>
              <a:t>alternate_path_name</a:t>
            </a:r>
            <a:r>
              <a:rPr lang="en-US" b="1" dirty="0" smtClean="0">
                <a:solidFill>
                  <a:srgbClr val="002060"/>
                </a:solidFill>
                <a:latin typeface="Courier New" pitchFamily="49" charset="0"/>
                <a:cs typeface="Courier New" pitchFamily="49" charset="0"/>
              </a:rPr>
              <a:t>&gt;</a:t>
            </a:r>
          </a:p>
        </p:txBody>
      </p:sp>
    </p:spTree>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Notes about Primary DB’s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 RS’s must be in same domain and should have routes</a:t>
            </a:r>
          </a:p>
          <a:p>
            <a:pPr lvl="1"/>
            <a:r>
              <a:rPr lang="en-US" dirty="0" smtClean="0"/>
              <a:t>Specifically bidirectional routes for all RS’s supporting alternate connections to same physical connection</a:t>
            </a:r>
          </a:p>
          <a:p>
            <a:r>
              <a:rPr lang="en-US" dirty="0" smtClean="0"/>
              <a:t>Alternate Connection Names</a:t>
            </a:r>
          </a:p>
          <a:p>
            <a:pPr lvl="1"/>
            <a:r>
              <a:rPr lang="en-US" dirty="0" smtClean="0"/>
              <a:t>For primary databases, the alternate connection dataserver name must be the same as the default connection name</a:t>
            </a:r>
          </a:p>
          <a:p>
            <a:pPr lvl="1"/>
            <a:r>
              <a:rPr lang="en-US" dirty="0" smtClean="0"/>
              <a:t>For replicate only databases, this restriction isn’t necessary as long as the specified alternate database server name is in the interfaces file</a:t>
            </a:r>
          </a:p>
          <a:p>
            <a:pPr lvl="1"/>
            <a:r>
              <a:rPr lang="en-US" dirty="0" smtClean="0"/>
              <a:t>Alternate connections inherit default connection settings</a:t>
            </a:r>
          </a:p>
          <a:p>
            <a:pPr lvl="1"/>
            <a:r>
              <a:rPr lang="en-US" b="1" dirty="0" smtClean="0"/>
              <a:t>Best Practice:  Use the same dataserver name</a:t>
            </a:r>
          </a:p>
          <a:p>
            <a:r>
              <a:rPr lang="en-US" dirty="0" smtClean="0"/>
              <a:t>Physical vs. Logical Replication Paths</a:t>
            </a:r>
          </a:p>
          <a:p>
            <a:pPr lvl="1"/>
            <a:r>
              <a:rPr lang="en-US" dirty="0" smtClean="0"/>
              <a:t>You can create a logical path that spans multiple physical paths</a:t>
            </a:r>
          </a:p>
          <a:p>
            <a:pPr lvl="1"/>
            <a:r>
              <a:rPr lang="en-US" dirty="0" smtClean="0"/>
              <a:t>Objects can be bound to either a logical path or a physical path</a:t>
            </a:r>
          </a:p>
          <a:p>
            <a:pPr lvl="1"/>
            <a:r>
              <a:rPr lang="en-US" dirty="0" smtClean="0"/>
              <a:t>This allows the same data to be sent to two different RS’s to two different subscribers</a:t>
            </a:r>
          </a:p>
          <a:p>
            <a:pPr lvl="1"/>
            <a:r>
              <a:rPr lang="en-US" dirty="0" smtClean="0"/>
              <a:t>Mostly for future functionality – but currently allows</a:t>
            </a:r>
          </a:p>
          <a:p>
            <a:pPr lvl="2"/>
            <a:r>
              <a:rPr lang="en-US" dirty="0" smtClean="0"/>
              <a:t>Local RS for reporting vs. distant RS used in standby</a:t>
            </a:r>
          </a:p>
          <a:p>
            <a:pPr lvl="2"/>
            <a:r>
              <a:rPr lang="en-US" dirty="0" smtClean="0"/>
              <a:t>Single DB to be in multiple RS domains</a:t>
            </a:r>
          </a:p>
          <a:p>
            <a:pPr lvl="2"/>
            <a:endParaRPr lang="en-US" dirty="0" smtClean="0"/>
          </a:p>
        </p:txBody>
      </p:sp>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Dedicated Routes</a:t>
            </a:r>
            <a:endParaRPr lang="en-US" dirty="0"/>
          </a:p>
        </p:txBody>
      </p:sp>
      <p:sp>
        <p:nvSpPr>
          <p:cNvPr id="3" name="Content Placeholder 2"/>
          <p:cNvSpPr>
            <a:spLocks noGrp="1"/>
          </p:cNvSpPr>
          <p:nvPr>
            <p:ph idx="1"/>
          </p:nvPr>
        </p:nvSpPr>
        <p:spPr/>
        <p:txBody>
          <a:bodyPr>
            <a:normAutofit/>
          </a:bodyPr>
          <a:lstStyle/>
          <a:p>
            <a:r>
              <a:rPr lang="en-US" dirty="0" smtClean="0"/>
              <a:t>RS 15.7 supports 2 types of routes</a:t>
            </a:r>
          </a:p>
          <a:p>
            <a:pPr lvl="1"/>
            <a:r>
              <a:rPr lang="en-US" dirty="0" smtClean="0"/>
              <a:t>Shared – multiple connections use the same route</a:t>
            </a:r>
          </a:p>
          <a:p>
            <a:pPr lvl="2"/>
            <a:r>
              <a:rPr lang="en-US" dirty="0" smtClean="0"/>
              <a:t>E.g. all pre-RS 15.7 routes were shared routes</a:t>
            </a:r>
          </a:p>
          <a:p>
            <a:pPr lvl="1"/>
            <a:r>
              <a:rPr lang="en-US" dirty="0" smtClean="0"/>
              <a:t>Dedicated – a route dedicated for a single source connection</a:t>
            </a:r>
          </a:p>
          <a:p>
            <a:pPr lvl="2"/>
            <a:r>
              <a:rPr lang="en-US" dirty="0" smtClean="0"/>
              <a:t>Avoids contention on the single RSI queue</a:t>
            </a:r>
          </a:p>
          <a:p>
            <a:r>
              <a:rPr lang="en-US" dirty="0" smtClean="0"/>
              <a:t>Dedicated route restrictions</a:t>
            </a:r>
          </a:p>
          <a:p>
            <a:pPr lvl="1"/>
            <a:r>
              <a:rPr lang="en-US" dirty="0" smtClean="0"/>
              <a:t>A direct shared route must exist between the RS’s</a:t>
            </a:r>
          </a:p>
          <a:p>
            <a:pPr lvl="2"/>
            <a:r>
              <a:rPr lang="en-US" dirty="0" smtClean="0"/>
              <a:t>No dedicated routes on indirect routes</a:t>
            </a:r>
          </a:p>
          <a:p>
            <a:pPr lvl="1"/>
            <a:r>
              <a:rPr lang="en-US" dirty="0" smtClean="0"/>
              <a:t>Route version of shared route must be 1570</a:t>
            </a:r>
          </a:p>
          <a:p>
            <a:r>
              <a:rPr lang="en-US" dirty="0" smtClean="0"/>
              <a:t>Syntax</a:t>
            </a:r>
          </a:p>
          <a:p>
            <a:pPr lvl="1"/>
            <a:r>
              <a:rPr lang="en-US" dirty="0" smtClean="0"/>
              <a:t>You must use the ‘with primary at’ clause to specify the connection for which the route is dedicated.</a:t>
            </a:r>
          </a:p>
          <a:p>
            <a:pPr lvl="2">
              <a:buNone/>
            </a:pPr>
            <a:r>
              <a:rPr lang="en-US" b="1" dirty="0" smtClean="0">
                <a:solidFill>
                  <a:srgbClr val="002060"/>
                </a:solidFill>
                <a:latin typeface="Courier New" pitchFamily="49" charset="0"/>
                <a:cs typeface="Courier New" pitchFamily="49" charset="0"/>
              </a:rPr>
              <a:t>create route to RS5</a:t>
            </a:r>
          </a:p>
          <a:p>
            <a:pPr lvl="2">
              <a:buNone/>
            </a:pPr>
            <a:r>
              <a:rPr lang="en-US" b="1" dirty="0" smtClean="0">
                <a:solidFill>
                  <a:srgbClr val="0070C0"/>
                </a:solidFill>
                <a:latin typeface="Courier New" pitchFamily="49" charset="0"/>
                <a:cs typeface="Courier New" pitchFamily="49" charset="0"/>
              </a:rPr>
              <a:t>with primary at my_ds.pdb_1</a:t>
            </a:r>
          </a:p>
        </p:txBody>
      </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Group 150"/>
          <p:cNvGrpSpPr/>
          <p:nvPr/>
        </p:nvGrpSpPr>
        <p:grpSpPr>
          <a:xfrm>
            <a:off x="577948" y="1180431"/>
            <a:ext cx="7431285" cy="5049305"/>
            <a:chOff x="577948" y="734568"/>
            <a:chExt cx="7431285" cy="5049305"/>
          </a:xfrm>
        </p:grpSpPr>
        <p:sp>
          <p:nvSpPr>
            <p:cNvPr id="243777" name="Line 65"/>
            <p:cNvSpPr>
              <a:spLocks noChangeShapeType="1"/>
            </p:cNvSpPr>
            <p:nvPr/>
          </p:nvSpPr>
          <p:spPr bwMode="auto">
            <a:xfrm>
              <a:off x="1191054" y="1919199"/>
              <a:ext cx="900113" cy="0"/>
            </a:xfrm>
            <a:prstGeom prst="line">
              <a:avLst/>
            </a:prstGeom>
            <a:noFill/>
            <a:ln w="9525">
              <a:solidFill>
                <a:srgbClr val="CC0000"/>
              </a:solidFill>
              <a:round/>
              <a:headEnd/>
              <a:tailEnd/>
            </a:ln>
            <a:effectLst/>
          </p:spPr>
          <p:txBody>
            <a:bodyPr/>
            <a:lstStyle/>
            <a:p>
              <a:endParaRPr lang="en-US"/>
            </a:p>
          </p:txBody>
        </p:sp>
        <p:sp>
          <p:nvSpPr>
            <p:cNvPr id="127" name="Line 65"/>
            <p:cNvSpPr>
              <a:spLocks noChangeShapeType="1"/>
            </p:cNvSpPr>
            <p:nvPr/>
          </p:nvSpPr>
          <p:spPr bwMode="auto">
            <a:xfrm>
              <a:off x="6493316" y="1925296"/>
              <a:ext cx="900113" cy="0"/>
            </a:xfrm>
            <a:prstGeom prst="line">
              <a:avLst/>
            </a:prstGeom>
            <a:noFill/>
            <a:ln w="9525">
              <a:solidFill>
                <a:srgbClr val="CC0000"/>
              </a:solidFill>
              <a:round/>
              <a:headEnd/>
              <a:tailEnd/>
            </a:ln>
            <a:effectLst/>
          </p:spPr>
          <p:txBody>
            <a:bodyPr/>
            <a:lstStyle/>
            <a:p>
              <a:endParaRPr lang="en-US"/>
            </a:p>
          </p:txBody>
        </p:sp>
        <p:sp>
          <p:nvSpPr>
            <p:cNvPr id="243762" name="Line 50"/>
            <p:cNvSpPr>
              <a:spLocks noChangeShapeType="1"/>
            </p:cNvSpPr>
            <p:nvPr/>
          </p:nvSpPr>
          <p:spPr bwMode="auto">
            <a:xfrm>
              <a:off x="1741041" y="1097279"/>
              <a:ext cx="1550823" cy="1953159"/>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763" name="Line 51"/>
            <p:cNvSpPr>
              <a:spLocks noChangeShapeType="1"/>
            </p:cNvSpPr>
            <p:nvPr/>
          </p:nvSpPr>
          <p:spPr bwMode="auto">
            <a:xfrm>
              <a:off x="1748357" y="1338678"/>
              <a:ext cx="1506931" cy="1704444"/>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764" name="Line 52"/>
            <p:cNvSpPr>
              <a:spLocks noChangeShapeType="1"/>
            </p:cNvSpPr>
            <p:nvPr/>
          </p:nvSpPr>
          <p:spPr bwMode="auto">
            <a:xfrm>
              <a:off x="1741040" y="1631288"/>
              <a:ext cx="1528877" cy="1463042"/>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6" name="Line 114"/>
            <p:cNvSpPr>
              <a:spLocks noChangeShapeType="1"/>
            </p:cNvSpPr>
            <p:nvPr/>
          </p:nvSpPr>
          <p:spPr bwMode="auto">
            <a:xfrm flipV="1">
              <a:off x="5281558" y="950973"/>
              <a:ext cx="1506931" cy="2055573"/>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7" name="Line 115"/>
            <p:cNvSpPr>
              <a:spLocks noChangeShapeType="1"/>
            </p:cNvSpPr>
            <p:nvPr/>
          </p:nvSpPr>
          <p:spPr bwMode="auto">
            <a:xfrm flipV="1">
              <a:off x="5318134" y="1243583"/>
              <a:ext cx="1463040" cy="1762963"/>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8" name="Line 116"/>
            <p:cNvSpPr>
              <a:spLocks noChangeShapeType="1"/>
            </p:cNvSpPr>
            <p:nvPr/>
          </p:nvSpPr>
          <p:spPr bwMode="auto">
            <a:xfrm flipV="1">
              <a:off x="5288873" y="1463040"/>
              <a:ext cx="1477670" cy="1638605"/>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130" name="Picture 411" descr="Superdome 2"/>
            <p:cNvPicPr>
              <a:picLocks noChangeAspect="1" noChangeArrowheads="1"/>
            </p:cNvPicPr>
            <p:nvPr/>
          </p:nvPicPr>
          <p:blipFill>
            <a:blip r:embed="rId3" cstate="print"/>
            <a:srcRect l="6459" r="11874" b="3947"/>
            <a:stretch>
              <a:fillRect/>
            </a:stretch>
          </p:blipFill>
          <p:spPr bwMode="auto">
            <a:xfrm>
              <a:off x="577948" y="734568"/>
              <a:ext cx="483104" cy="1079590"/>
            </a:xfrm>
            <a:prstGeom prst="rect">
              <a:avLst/>
            </a:prstGeom>
            <a:noFill/>
            <a:ln w="9525">
              <a:noFill/>
              <a:miter lim="800000"/>
              <a:headEnd/>
              <a:tailEnd/>
            </a:ln>
          </p:spPr>
        </p:pic>
        <p:pic>
          <p:nvPicPr>
            <p:cNvPr id="131" name="Picture 411" descr="Superdome 2"/>
            <p:cNvPicPr>
              <a:picLocks noChangeAspect="1" noChangeArrowheads="1"/>
            </p:cNvPicPr>
            <p:nvPr/>
          </p:nvPicPr>
          <p:blipFill>
            <a:blip r:embed="rId3" cstate="print"/>
            <a:srcRect l="6459" r="11874" b="3947"/>
            <a:stretch>
              <a:fillRect/>
            </a:stretch>
          </p:blipFill>
          <p:spPr bwMode="auto">
            <a:xfrm>
              <a:off x="7526129" y="734568"/>
              <a:ext cx="483104" cy="1079590"/>
            </a:xfrm>
            <a:prstGeom prst="rect">
              <a:avLst/>
            </a:prstGeom>
            <a:noFill/>
            <a:ln w="9525">
              <a:noFill/>
              <a:miter lim="800000"/>
              <a:headEnd/>
              <a:tailEnd/>
            </a:ln>
          </p:spPr>
        </p:pic>
        <p:grpSp>
          <p:nvGrpSpPr>
            <p:cNvPr id="3" name="Group 149"/>
            <p:cNvGrpSpPr/>
            <p:nvPr/>
          </p:nvGrpSpPr>
          <p:grpSpPr>
            <a:xfrm>
              <a:off x="1189815" y="780187"/>
              <a:ext cx="556104" cy="988352"/>
              <a:chOff x="2374854" y="1217186"/>
              <a:chExt cx="556104" cy="988352"/>
            </a:xfrm>
          </p:grpSpPr>
          <p:grpSp>
            <p:nvGrpSpPr>
              <p:cNvPr id="4" name="Group 140"/>
              <p:cNvGrpSpPr/>
              <p:nvPr/>
            </p:nvGrpSpPr>
            <p:grpSpPr>
              <a:xfrm>
                <a:off x="2374854" y="1217186"/>
                <a:ext cx="556104" cy="462877"/>
                <a:chOff x="2374854" y="1217186"/>
                <a:chExt cx="556104" cy="462877"/>
              </a:xfrm>
            </p:grpSpPr>
            <p:pic>
              <p:nvPicPr>
                <p:cNvPr id="132"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33"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34"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5" name="Group 141"/>
              <p:cNvGrpSpPr/>
              <p:nvPr/>
            </p:nvGrpSpPr>
            <p:grpSpPr>
              <a:xfrm>
                <a:off x="2374854" y="1479924"/>
                <a:ext cx="556104" cy="462877"/>
                <a:chOff x="2374854" y="1217186"/>
                <a:chExt cx="556104" cy="462877"/>
              </a:xfrm>
            </p:grpSpPr>
            <p:pic>
              <p:nvPicPr>
                <p:cNvPr id="143"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44"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45"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6" name="Group 145"/>
              <p:cNvGrpSpPr/>
              <p:nvPr/>
            </p:nvGrpSpPr>
            <p:grpSpPr>
              <a:xfrm>
                <a:off x="2374854" y="1742661"/>
                <a:ext cx="556104" cy="462877"/>
                <a:chOff x="2374854" y="1217186"/>
                <a:chExt cx="556104" cy="462877"/>
              </a:xfrm>
            </p:grpSpPr>
            <p:pic>
              <p:nvPicPr>
                <p:cNvPr id="147"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48"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49"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7" name="Group 150"/>
            <p:cNvGrpSpPr/>
            <p:nvPr/>
          </p:nvGrpSpPr>
          <p:grpSpPr>
            <a:xfrm>
              <a:off x="6777368" y="780187"/>
              <a:ext cx="556104" cy="988352"/>
              <a:chOff x="2374854" y="1217186"/>
              <a:chExt cx="556104" cy="988352"/>
            </a:xfrm>
          </p:grpSpPr>
          <p:grpSp>
            <p:nvGrpSpPr>
              <p:cNvPr id="8" name="Group 140"/>
              <p:cNvGrpSpPr/>
              <p:nvPr/>
            </p:nvGrpSpPr>
            <p:grpSpPr>
              <a:xfrm>
                <a:off x="2374854" y="1217186"/>
                <a:ext cx="556104" cy="462877"/>
                <a:chOff x="2374854" y="1217186"/>
                <a:chExt cx="556104" cy="462877"/>
              </a:xfrm>
            </p:grpSpPr>
            <p:pic>
              <p:nvPicPr>
                <p:cNvPr id="161"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62"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63"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9" name="Group 141"/>
              <p:cNvGrpSpPr/>
              <p:nvPr/>
            </p:nvGrpSpPr>
            <p:grpSpPr>
              <a:xfrm>
                <a:off x="2374854" y="1479924"/>
                <a:ext cx="556104" cy="462877"/>
                <a:chOff x="2374854" y="1217186"/>
                <a:chExt cx="556104" cy="462877"/>
              </a:xfrm>
            </p:grpSpPr>
            <p:pic>
              <p:nvPicPr>
                <p:cNvPr id="158"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59"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60"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0" name="Group 145"/>
              <p:cNvGrpSpPr/>
              <p:nvPr/>
            </p:nvGrpSpPr>
            <p:grpSpPr>
              <a:xfrm>
                <a:off x="2374854" y="1742661"/>
                <a:ext cx="556104" cy="462877"/>
                <a:chOff x="2374854" y="1217186"/>
                <a:chExt cx="556104" cy="462877"/>
              </a:xfrm>
            </p:grpSpPr>
            <p:pic>
              <p:nvPicPr>
                <p:cNvPr id="155"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56"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57"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sp>
          <p:nvSpPr>
            <p:cNvPr id="167" name="Line 50"/>
            <p:cNvSpPr>
              <a:spLocks noChangeShapeType="1"/>
            </p:cNvSpPr>
            <p:nvPr/>
          </p:nvSpPr>
          <p:spPr bwMode="auto">
            <a:xfrm>
              <a:off x="1741041" y="2420517"/>
              <a:ext cx="1536192" cy="717704"/>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68" name="Line 51"/>
            <p:cNvSpPr>
              <a:spLocks noChangeShapeType="1"/>
            </p:cNvSpPr>
            <p:nvPr/>
          </p:nvSpPr>
          <p:spPr bwMode="auto">
            <a:xfrm>
              <a:off x="1748357" y="2661916"/>
              <a:ext cx="1521561" cy="490935"/>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69" name="Line 52"/>
            <p:cNvSpPr>
              <a:spLocks noChangeShapeType="1"/>
            </p:cNvSpPr>
            <p:nvPr/>
          </p:nvSpPr>
          <p:spPr bwMode="auto">
            <a:xfrm>
              <a:off x="1741040" y="2954527"/>
              <a:ext cx="1565453" cy="256846"/>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0" name="Line 114"/>
            <p:cNvSpPr>
              <a:spLocks noChangeShapeType="1"/>
            </p:cNvSpPr>
            <p:nvPr/>
          </p:nvSpPr>
          <p:spPr bwMode="auto">
            <a:xfrm flipV="1">
              <a:off x="5303503" y="2274211"/>
              <a:ext cx="1484986" cy="878639"/>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1" name="Line 115"/>
            <p:cNvSpPr>
              <a:spLocks noChangeShapeType="1"/>
            </p:cNvSpPr>
            <p:nvPr/>
          </p:nvSpPr>
          <p:spPr bwMode="auto">
            <a:xfrm flipV="1">
              <a:off x="5303502" y="2566821"/>
              <a:ext cx="1477671" cy="600660"/>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2" name="Line 116"/>
            <p:cNvSpPr>
              <a:spLocks noChangeShapeType="1"/>
            </p:cNvSpPr>
            <p:nvPr/>
          </p:nvSpPr>
          <p:spPr bwMode="auto">
            <a:xfrm flipV="1">
              <a:off x="5296187" y="2786278"/>
              <a:ext cx="1470355" cy="417780"/>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173" name="Picture 411" descr="Superdome 2"/>
            <p:cNvPicPr>
              <a:picLocks noChangeAspect="1" noChangeArrowheads="1"/>
            </p:cNvPicPr>
            <p:nvPr/>
          </p:nvPicPr>
          <p:blipFill>
            <a:blip r:embed="rId3" cstate="print"/>
            <a:srcRect l="6459" r="11874" b="3947"/>
            <a:stretch>
              <a:fillRect/>
            </a:stretch>
          </p:blipFill>
          <p:spPr bwMode="auto">
            <a:xfrm>
              <a:off x="577948" y="2057806"/>
              <a:ext cx="483104" cy="1079590"/>
            </a:xfrm>
            <a:prstGeom prst="rect">
              <a:avLst/>
            </a:prstGeom>
            <a:noFill/>
            <a:ln w="9525">
              <a:noFill/>
              <a:miter lim="800000"/>
              <a:headEnd/>
              <a:tailEnd/>
            </a:ln>
          </p:spPr>
        </p:pic>
        <p:pic>
          <p:nvPicPr>
            <p:cNvPr id="174" name="Picture 411" descr="Superdome 2"/>
            <p:cNvPicPr>
              <a:picLocks noChangeAspect="1" noChangeArrowheads="1"/>
            </p:cNvPicPr>
            <p:nvPr/>
          </p:nvPicPr>
          <p:blipFill>
            <a:blip r:embed="rId3" cstate="print"/>
            <a:srcRect l="6459" r="11874" b="3947"/>
            <a:stretch>
              <a:fillRect/>
            </a:stretch>
          </p:blipFill>
          <p:spPr bwMode="auto">
            <a:xfrm>
              <a:off x="7526129" y="2057806"/>
              <a:ext cx="483104" cy="1079590"/>
            </a:xfrm>
            <a:prstGeom prst="rect">
              <a:avLst/>
            </a:prstGeom>
            <a:noFill/>
            <a:ln w="9525">
              <a:noFill/>
              <a:miter lim="800000"/>
              <a:headEnd/>
              <a:tailEnd/>
            </a:ln>
          </p:spPr>
        </p:pic>
        <p:grpSp>
          <p:nvGrpSpPr>
            <p:cNvPr id="11" name="Group 149"/>
            <p:cNvGrpSpPr/>
            <p:nvPr/>
          </p:nvGrpSpPr>
          <p:grpSpPr>
            <a:xfrm>
              <a:off x="1189815" y="2103425"/>
              <a:ext cx="556104" cy="988352"/>
              <a:chOff x="2374854" y="1217186"/>
              <a:chExt cx="556104" cy="988352"/>
            </a:xfrm>
          </p:grpSpPr>
          <p:grpSp>
            <p:nvGrpSpPr>
              <p:cNvPr id="12" name="Group 140"/>
              <p:cNvGrpSpPr/>
              <p:nvPr/>
            </p:nvGrpSpPr>
            <p:grpSpPr>
              <a:xfrm>
                <a:off x="2374854" y="1217186"/>
                <a:ext cx="556104" cy="462877"/>
                <a:chOff x="2374854" y="1217186"/>
                <a:chExt cx="556104" cy="462877"/>
              </a:xfrm>
            </p:grpSpPr>
            <p:pic>
              <p:nvPicPr>
                <p:cNvPr id="198"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99"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00"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3" name="Group 141"/>
              <p:cNvGrpSpPr/>
              <p:nvPr/>
            </p:nvGrpSpPr>
            <p:grpSpPr>
              <a:xfrm>
                <a:off x="2374854" y="1479924"/>
                <a:ext cx="556104" cy="462877"/>
                <a:chOff x="2374854" y="1217186"/>
                <a:chExt cx="556104" cy="462877"/>
              </a:xfrm>
            </p:grpSpPr>
            <p:pic>
              <p:nvPicPr>
                <p:cNvPr id="195"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96"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97"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4" name="Group 145"/>
              <p:cNvGrpSpPr/>
              <p:nvPr/>
            </p:nvGrpSpPr>
            <p:grpSpPr>
              <a:xfrm>
                <a:off x="2374854" y="1742661"/>
                <a:ext cx="556104" cy="462877"/>
                <a:chOff x="2374854" y="1217186"/>
                <a:chExt cx="556104" cy="462877"/>
              </a:xfrm>
            </p:grpSpPr>
            <p:pic>
              <p:nvPicPr>
                <p:cNvPr id="192"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93"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94"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15" name="Group 150"/>
            <p:cNvGrpSpPr/>
            <p:nvPr/>
          </p:nvGrpSpPr>
          <p:grpSpPr>
            <a:xfrm>
              <a:off x="6777368" y="2103425"/>
              <a:ext cx="556104" cy="988352"/>
              <a:chOff x="2374854" y="1217186"/>
              <a:chExt cx="556104" cy="988352"/>
            </a:xfrm>
          </p:grpSpPr>
          <p:grpSp>
            <p:nvGrpSpPr>
              <p:cNvPr id="16" name="Group 140"/>
              <p:cNvGrpSpPr/>
              <p:nvPr/>
            </p:nvGrpSpPr>
            <p:grpSpPr>
              <a:xfrm>
                <a:off x="2374854" y="1217186"/>
                <a:ext cx="556104" cy="462877"/>
                <a:chOff x="2374854" y="1217186"/>
                <a:chExt cx="556104" cy="462877"/>
              </a:xfrm>
            </p:grpSpPr>
            <p:pic>
              <p:nvPicPr>
                <p:cNvPr id="186"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87"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88"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7" name="Group 141"/>
              <p:cNvGrpSpPr/>
              <p:nvPr/>
            </p:nvGrpSpPr>
            <p:grpSpPr>
              <a:xfrm>
                <a:off x="2374854" y="1479924"/>
                <a:ext cx="556104" cy="462877"/>
                <a:chOff x="2374854" y="1217186"/>
                <a:chExt cx="556104" cy="462877"/>
              </a:xfrm>
            </p:grpSpPr>
            <p:pic>
              <p:nvPicPr>
                <p:cNvPr id="183"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84"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85"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8" name="Group 145"/>
              <p:cNvGrpSpPr/>
              <p:nvPr/>
            </p:nvGrpSpPr>
            <p:grpSpPr>
              <a:xfrm>
                <a:off x="2374854" y="1742661"/>
                <a:ext cx="556104" cy="462877"/>
                <a:chOff x="2374854" y="1217186"/>
                <a:chExt cx="556104" cy="462877"/>
              </a:xfrm>
            </p:grpSpPr>
            <p:pic>
              <p:nvPicPr>
                <p:cNvPr id="180"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181"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182"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pic>
          <p:nvPicPr>
            <p:cNvPr id="202" name="Picture 49" descr="RplctnSr"/>
            <p:cNvPicPr>
              <a:picLocks noChangeAspect="1" noChangeArrowheads="1"/>
            </p:cNvPicPr>
            <p:nvPr/>
          </p:nvPicPr>
          <p:blipFill>
            <a:blip r:embed="rId5" cstate="print"/>
            <a:srcRect/>
            <a:stretch>
              <a:fillRect/>
            </a:stretch>
          </p:blipFill>
          <p:spPr bwMode="auto">
            <a:xfrm>
              <a:off x="3293641" y="2963958"/>
              <a:ext cx="533400" cy="523875"/>
            </a:xfrm>
            <a:prstGeom prst="rect">
              <a:avLst/>
            </a:prstGeom>
            <a:noFill/>
          </p:spPr>
        </p:pic>
        <p:sp>
          <p:nvSpPr>
            <p:cNvPr id="203" name="Line 50"/>
            <p:cNvSpPr>
              <a:spLocks noChangeShapeType="1"/>
            </p:cNvSpPr>
            <p:nvPr/>
          </p:nvSpPr>
          <p:spPr bwMode="auto">
            <a:xfrm flipV="1">
              <a:off x="1741041" y="3240634"/>
              <a:ext cx="1528877" cy="503121"/>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4" name="Line 51"/>
            <p:cNvSpPr>
              <a:spLocks noChangeShapeType="1"/>
            </p:cNvSpPr>
            <p:nvPr/>
          </p:nvSpPr>
          <p:spPr bwMode="auto">
            <a:xfrm flipV="1">
              <a:off x="1748357" y="3269893"/>
              <a:ext cx="1536192" cy="715261"/>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5" name="Line 52"/>
            <p:cNvSpPr>
              <a:spLocks noChangeShapeType="1"/>
            </p:cNvSpPr>
            <p:nvPr/>
          </p:nvSpPr>
          <p:spPr bwMode="auto">
            <a:xfrm flipV="1">
              <a:off x="1741041" y="3343046"/>
              <a:ext cx="1543508" cy="934719"/>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6" name="Line 114"/>
            <p:cNvSpPr>
              <a:spLocks noChangeShapeType="1"/>
            </p:cNvSpPr>
            <p:nvPr/>
          </p:nvSpPr>
          <p:spPr bwMode="auto">
            <a:xfrm>
              <a:off x="5318133" y="3226003"/>
              <a:ext cx="1470355" cy="371447"/>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7" name="Line 115"/>
            <p:cNvSpPr>
              <a:spLocks noChangeShapeType="1"/>
            </p:cNvSpPr>
            <p:nvPr/>
          </p:nvSpPr>
          <p:spPr bwMode="auto">
            <a:xfrm>
              <a:off x="5296188" y="3247948"/>
              <a:ext cx="1484986" cy="642111"/>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8" name="Line 116"/>
            <p:cNvSpPr>
              <a:spLocks noChangeShapeType="1"/>
            </p:cNvSpPr>
            <p:nvPr/>
          </p:nvSpPr>
          <p:spPr bwMode="auto">
            <a:xfrm>
              <a:off x="5296187" y="3291841"/>
              <a:ext cx="1470355" cy="817676"/>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209" name="Picture 411" descr="Superdome 2"/>
            <p:cNvPicPr>
              <a:picLocks noChangeAspect="1" noChangeArrowheads="1"/>
            </p:cNvPicPr>
            <p:nvPr/>
          </p:nvPicPr>
          <p:blipFill>
            <a:blip r:embed="rId3" cstate="print"/>
            <a:srcRect l="6459" r="11874" b="3947"/>
            <a:stretch>
              <a:fillRect/>
            </a:stretch>
          </p:blipFill>
          <p:spPr bwMode="auto">
            <a:xfrm>
              <a:off x="577948" y="3381044"/>
              <a:ext cx="483104" cy="1079590"/>
            </a:xfrm>
            <a:prstGeom prst="rect">
              <a:avLst/>
            </a:prstGeom>
            <a:noFill/>
            <a:ln w="9525">
              <a:noFill/>
              <a:miter lim="800000"/>
              <a:headEnd/>
              <a:tailEnd/>
            </a:ln>
          </p:spPr>
        </p:pic>
        <p:pic>
          <p:nvPicPr>
            <p:cNvPr id="210" name="Picture 411" descr="Superdome 2"/>
            <p:cNvPicPr>
              <a:picLocks noChangeAspect="1" noChangeArrowheads="1"/>
            </p:cNvPicPr>
            <p:nvPr/>
          </p:nvPicPr>
          <p:blipFill>
            <a:blip r:embed="rId3" cstate="print"/>
            <a:srcRect l="6459" r="11874" b="3947"/>
            <a:stretch>
              <a:fillRect/>
            </a:stretch>
          </p:blipFill>
          <p:spPr bwMode="auto">
            <a:xfrm>
              <a:off x="7526129" y="3381044"/>
              <a:ext cx="483104" cy="1079590"/>
            </a:xfrm>
            <a:prstGeom prst="rect">
              <a:avLst/>
            </a:prstGeom>
            <a:noFill/>
            <a:ln w="9525">
              <a:noFill/>
              <a:miter lim="800000"/>
              <a:headEnd/>
              <a:tailEnd/>
            </a:ln>
          </p:spPr>
        </p:pic>
        <p:grpSp>
          <p:nvGrpSpPr>
            <p:cNvPr id="19" name="Group 149"/>
            <p:cNvGrpSpPr/>
            <p:nvPr/>
          </p:nvGrpSpPr>
          <p:grpSpPr>
            <a:xfrm>
              <a:off x="1189815" y="3426663"/>
              <a:ext cx="556104" cy="988352"/>
              <a:chOff x="2374854" y="1217186"/>
              <a:chExt cx="556104" cy="988352"/>
            </a:xfrm>
          </p:grpSpPr>
          <p:grpSp>
            <p:nvGrpSpPr>
              <p:cNvPr id="20" name="Group 140"/>
              <p:cNvGrpSpPr/>
              <p:nvPr/>
            </p:nvGrpSpPr>
            <p:grpSpPr>
              <a:xfrm>
                <a:off x="2374854" y="1217186"/>
                <a:ext cx="556104" cy="462877"/>
                <a:chOff x="2374854" y="1217186"/>
                <a:chExt cx="556104" cy="462877"/>
              </a:xfrm>
            </p:grpSpPr>
            <p:pic>
              <p:nvPicPr>
                <p:cNvPr id="234"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35"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36"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1" name="Group 141"/>
              <p:cNvGrpSpPr/>
              <p:nvPr/>
            </p:nvGrpSpPr>
            <p:grpSpPr>
              <a:xfrm>
                <a:off x="2374854" y="1479924"/>
                <a:ext cx="556104" cy="462877"/>
                <a:chOff x="2374854" y="1217186"/>
                <a:chExt cx="556104" cy="462877"/>
              </a:xfrm>
            </p:grpSpPr>
            <p:pic>
              <p:nvPicPr>
                <p:cNvPr id="231"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32"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33"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2" name="Group 145"/>
              <p:cNvGrpSpPr/>
              <p:nvPr/>
            </p:nvGrpSpPr>
            <p:grpSpPr>
              <a:xfrm>
                <a:off x="2374854" y="1742661"/>
                <a:ext cx="556104" cy="462877"/>
                <a:chOff x="2374854" y="1217186"/>
                <a:chExt cx="556104" cy="462877"/>
              </a:xfrm>
            </p:grpSpPr>
            <p:pic>
              <p:nvPicPr>
                <p:cNvPr id="228"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29"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30"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23" name="Group 150"/>
            <p:cNvGrpSpPr/>
            <p:nvPr/>
          </p:nvGrpSpPr>
          <p:grpSpPr>
            <a:xfrm>
              <a:off x="6777368" y="3426663"/>
              <a:ext cx="556104" cy="988352"/>
              <a:chOff x="2374854" y="1217186"/>
              <a:chExt cx="556104" cy="988352"/>
            </a:xfrm>
          </p:grpSpPr>
          <p:grpSp>
            <p:nvGrpSpPr>
              <p:cNvPr id="24" name="Group 140"/>
              <p:cNvGrpSpPr/>
              <p:nvPr/>
            </p:nvGrpSpPr>
            <p:grpSpPr>
              <a:xfrm>
                <a:off x="2374854" y="1217186"/>
                <a:ext cx="556104" cy="462877"/>
                <a:chOff x="2374854" y="1217186"/>
                <a:chExt cx="556104" cy="462877"/>
              </a:xfrm>
            </p:grpSpPr>
            <p:pic>
              <p:nvPicPr>
                <p:cNvPr id="222"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23"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24"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5" name="Group 141"/>
              <p:cNvGrpSpPr/>
              <p:nvPr/>
            </p:nvGrpSpPr>
            <p:grpSpPr>
              <a:xfrm>
                <a:off x="2374854" y="1479924"/>
                <a:ext cx="556104" cy="462877"/>
                <a:chOff x="2374854" y="1217186"/>
                <a:chExt cx="556104" cy="462877"/>
              </a:xfrm>
            </p:grpSpPr>
            <p:pic>
              <p:nvPicPr>
                <p:cNvPr id="219"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20"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21"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6" name="Group 145"/>
              <p:cNvGrpSpPr/>
              <p:nvPr/>
            </p:nvGrpSpPr>
            <p:grpSpPr>
              <a:xfrm>
                <a:off x="2374854" y="1742661"/>
                <a:ext cx="556104" cy="462877"/>
                <a:chOff x="2374854" y="1217186"/>
                <a:chExt cx="556104" cy="462877"/>
              </a:xfrm>
            </p:grpSpPr>
            <p:pic>
              <p:nvPicPr>
                <p:cNvPr id="216"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17"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18"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sp>
          <p:nvSpPr>
            <p:cNvPr id="239" name="Line 50"/>
            <p:cNvSpPr>
              <a:spLocks noChangeShapeType="1"/>
            </p:cNvSpPr>
            <p:nvPr/>
          </p:nvSpPr>
          <p:spPr bwMode="auto">
            <a:xfrm flipV="1">
              <a:off x="1741041" y="3379623"/>
              <a:ext cx="1528877" cy="1687372"/>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0" name="Line 51"/>
            <p:cNvSpPr>
              <a:spLocks noChangeShapeType="1"/>
            </p:cNvSpPr>
            <p:nvPr/>
          </p:nvSpPr>
          <p:spPr bwMode="auto">
            <a:xfrm flipV="1">
              <a:off x="1748357" y="3423514"/>
              <a:ext cx="1528876" cy="1884880"/>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1" name="Line 52"/>
            <p:cNvSpPr>
              <a:spLocks noChangeShapeType="1"/>
            </p:cNvSpPr>
            <p:nvPr/>
          </p:nvSpPr>
          <p:spPr bwMode="auto">
            <a:xfrm flipV="1">
              <a:off x="1741041" y="3474720"/>
              <a:ext cx="1543508" cy="2126284"/>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2" name="Line 114"/>
            <p:cNvSpPr>
              <a:spLocks noChangeShapeType="1"/>
            </p:cNvSpPr>
            <p:nvPr/>
          </p:nvSpPr>
          <p:spPr bwMode="auto">
            <a:xfrm>
              <a:off x="5303503" y="3343046"/>
              <a:ext cx="1484986" cy="1577643"/>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 name="Line 115"/>
            <p:cNvSpPr>
              <a:spLocks noChangeShapeType="1"/>
            </p:cNvSpPr>
            <p:nvPr/>
          </p:nvSpPr>
          <p:spPr bwMode="auto">
            <a:xfrm>
              <a:off x="5303502" y="3357677"/>
              <a:ext cx="1477671" cy="1855622"/>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4" name="Line 116"/>
            <p:cNvSpPr>
              <a:spLocks noChangeShapeType="1"/>
            </p:cNvSpPr>
            <p:nvPr/>
          </p:nvSpPr>
          <p:spPr bwMode="auto">
            <a:xfrm>
              <a:off x="5288873" y="3372308"/>
              <a:ext cx="1477670" cy="2060448"/>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245" name="Picture 411" descr="Superdome 2"/>
            <p:cNvPicPr>
              <a:picLocks noChangeAspect="1" noChangeArrowheads="1"/>
            </p:cNvPicPr>
            <p:nvPr/>
          </p:nvPicPr>
          <p:blipFill>
            <a:blip r:embed="rId3" cstate="print"/>
            <a:srcRect l="6459" r="11874" b="3947"/>
            <a:stretch>
              <a:fillRect/>
            </a:stretch>
          </p:blipFill>
          <p:spPr bwMode="auto">
            <a:xfrm>
              <a:off x="577948" y="4704283"/>
              <a:ext cx="483104" cy="1079590"/>
            </a:xfrm>
            <a:prstGeom prst="rect">
              <a:avLst/>
            </a:prstGeom>
            <a:noFill/>
            <a:ln w="9525">
              <a:noFill/>
              <a:miter lim="800000"/>
              <a:headEnd/>
              <a:tailEnd/>
            </a:ln>
          </p:spPr>
        </p:pic>
        <p:pic>
          <p:nvPicPr>
            <p:cNvPr id="246" name="Picture 411" descr="Superdome 2"/>
            <p:cNvPicPr>
              <a:picLocks noChangeAspect="1" noChangeArrowheads="1"/>
            </p:cNvPicPr>
            <p:nvPr/>
          </p:nvPicPr>
          <p:blipFill>
            <a:blip r:embed="rId3" cstate="print"/>
            <a:srcRect l="6459" r="11874" b="3947"/>
            <a:stretch>
              <a:fillRect/>
            </a:stretch>
          </p:blipFill>
          <p:spPr bwMode="auto">
            <a:xfrm>
              <a:off x="7526129" y="4704283"/>
              <a:ext cx="483104" cy="1079590"/>
            </a:xfrm>
            <a:prstGeom prst="rect">
              <a:avLst/>
            </a:prstGeom>
            <a:noFill/>
            <a:ln w="9525">
              <a:noFill/>
              <a:miter lim="800000"/>
              <a:headEnd/>
              <a:tailEnd/>
            </a:ln>
          </p:spPr>
        </p:pic>
        <p:grpSp>
          <p:nvGrpSpPr>
            <p:cNvPr id="27" name="Group 149"/>
            <p:cNvGrpSpPr/>
            <p:nvPr/>
          </p:nvGrpSpPr>
          <p:grpSpPr>
            <a:xfrm>
              <a:off x="1189815" y="4749902"/>
              <a:ext cx="556104" cy="988352"/>
              <a:chOff x="2374854" y="1217186"/>
              <a:chExt cx="556104" cy="988352"/>
            </a:xfrm>
          </p:grpSpPr>
          <p:grpSp>
            <p:nvGrpSpPr>
              <p:cNvPr id="28" name="Group 140"/>
              <p:cNvGrpSpPr/>
              <p:nvPr/>
            </p:nvGrpSpPr>
            <p:grpSpPr>
              <a:xfrm>
                <a:off x="2374854" y="1217186"/>
                <a:ext cx="556104" cy="462877"/>
                <a:chOff x="2374854" y="1217186"/>
                <a:chExt cx="556104" cy="462877"/>
              </a:xfrm>
            </p:grpSpPr>
            <p:pic>
              <p:nvPicPr>
                <p:cNvPr id="270"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71"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72"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9" name="Group 141"/>
              <p:cNvGrpSpPr/>
              <p:nvPr/>
            </p:nvGrpSpPr>
            <p:grpSpPr>
              <a:xfrm>
                <a:off x="2374854" y="1479924"/>
                <a:ext cx="556104" cy="462877"/>
                <a:chOff x="2374854" y="1217186"/>
                <a:chExt cx="556104" cy="462877"/>
              </a:xfrm>
            </p:grpSpPr>
            <p:pic>
              <p:nvPicPr>
                <p:cNvPr id="267"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68"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69"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30" name="Group 145"/>
              <p:cNvGrpSpPr/>
              <p:nvPr/>
            </p:nvGrpSpPr>
            <p:grpSpPr>
              <a:xfrm>
                <a:off x="2374854" y="1742661"/>
                <a:ext cx="556104" cy="462877"/>
                <a:chOff x="2374854" y="1217186"/>
                <a:chExt cx="556104" cy="462877"/>
              </a:xfrm>
            </p:grpSpPr>
            <p:pic>
              <p:nvPicPr>
                <p:cNvPr id="264"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65"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66"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31" name="Group 150"/>
            <p:cNvGrpSpPr/>
            <p:nvPr/>
          </p:nvGrpSpPr>
          <p:grpSpPr>
            <a:xfrm>
              <a:off x="6777368" y="4749902"/>
              <a:ext cx="556104" cy="988352"/>
              <a:chOff x="2374854" y="1217186"/>
              <a:chExt cx="556104" cy="988352"/>
            </a:xfrm>
          </p:grpSpPr>
          <p:grpSp>
            <p:nvGrpSpPr>
              <p:cNvPr id="225" name="Group 140"/>
              <p:cNvGrpSpPr/>
              <p:nvPr/>
            </p:nvGrpSpPr>
            <p:grpSpPr>
              <a:xfrm>
                <a:off x="2374854" y="1217186"/>
                <a:ext cx="556104" cy="462877"/>
                <a:chOff x="2374854" y="1217186"/>
                <a:chExt cx="556104" cy="462877"/>
              </a:xfrm>
            </p:grpSpPr>
            <p:pic>
              <p:nvPicPr>
                <p:cNvPr id="258"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59"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60"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26" name="Group 141"/>
              <p:cNvGrpSpPr/>
              <p:nvPr/>
            </p:nvGrpSpPr>
            <p:grpSpPr>
              <a:xfrm>
                <a:off x="2374854" y="1479924"/>
                <a:ext cx="556104" cy="462877"/>
                <a:chOff x="2374854" y="1217186"/>
                <a:chExt cx="556104" cy="462877"/>
              </a:xfrm>
            </p:grpSpPr>
            <p:pic>
              <p:nvPicPr>
                <p:cNvPr id="255"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56"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57"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27" name="Group 145"/>
              <p:cNvGrpSpPr/>
              <p:nvPr/>
            </p:nvGrpSpPr>
            <p:grpSpPr>
              <a:xfrm>
                <a:off x="2374854" y="1742661"/>
                <a:ext cx="556104" cy="462877"/>
                <a:chOff x="2374854" y="1217186"/>
                <a:chExt cx="556104" cy="462877"/>
              </a:xfrm>
            </p:grpSpPr>
            <p:pic>
              <p:nvPicPr>
                <p:cNvPr id="252" name="Picture 48" descr="small gray DB.png"/>
                <p:cNvPicPr>
                  <a:picLocks noChangeAspect="1"/>
                </p:cNvPicPr>
                <p:nvPr/>
              </p:nvPicPr>
              <p:blipFill>
                <a:blip r:embed="rId4" cstate="print"/>
                <a:srcRect/>
                <a:stretch>
                  <a:fillRect/>
                </a:stretch>
              </p:blipFill>
              <p:spPr bwMode="auto">
                <a:xfrm>
                  <a:off x="2374854" y="1217186"/>
                  <a:ext cx="251304" cy="282432"/>
                </a:xfrm>
                <a:prstGeom prst="rect">
                  <a:avLst/>
                </a:prstGeom>
                <a:noFill/>
                <a:ln w="9525">
                  <a:noFill/>
                  <a:miter lim="800000"/>
                  <a:headEnd/>
                  <a:tailEnd/>
                </a:ln>
              </p:spPr>
            </p:pic>
            <p:pic>
              <p:nvPicPr>
                <p:cNvPr id="253" name="Picture 48" descr="small gray DB.png"/>
                <p:cNvPicPr>
                  <a:picLocks noChangeAspect="1"/>
                </p:cNvPicPr>
                <p:nvPr/>
              </p:nvPicPr>
              <p:blipFill>
                <a:blip r:embed="rId4" cstate="print"/>
                <a:srcRect/>
                <a:stretch>
                  <a:fillRect/>
                </a:stretch>
              </p:blipFill>
              <p:spPr bwMode="auto">
                <a:xfrm>
                  <a:off x="2527254" y="1307409"/>
                  <a:ext cx="251304" cy="282432"/>
                </a:xfrm>
                <a:prstGeom prst="rect">
                  <a:avLst/>
                </a:prstGeom>
                <a:noFill/>
                <a:ln w="9525">
                  <a:noFill/>
                  <a:miter lim="800000"/>
                  <a:headEnd/>
                  <a:tailEnd/>
                </a:ln>
              </p:spPr>
            </p:pic>
            <p:pic>
              <p:nvPicPr>
                <p:cNvPr id="254" name="Picture 48" descr="small gray DB.png"/>
                <p:cNvPicPr>
                  <a:picLocks noChangeAspect="1"/>
                </p:cNvPicPr>
                <p:nvPr/>
              </p:nvPicPr>
              <p:blipFill>
                <a:blip r:embed="rId4" cstate="print"/>
                <a:srcRect/>
                <a:stretch>
                  <a:fillRect/>
                </a:stretch>
              </p:blipFill>
              <p:spPr bwMode="auto">
                <a:xfrm>
                  <a:off x="2679654" y="1397631"/>
                  <a:ext cx="251304" cy="282432"/>
                </a:xfrm>
                <a:prstGeom prst="rect">
                  <a:avLst/>
                </a:prstGeom>
                <a:noFill/>
                <a:ln w="9525">
                  <a:noFill/>
                  <a:miter lim="800000"/>
                  <a:headEnd/>
                  <a:tailEnd/>
                </a:ln>
              </p:spPr>
            </p:pic>
          </p:grpSp>
        </p:grpSp>
        <p:sp>
          <p:nvSpPr>
            <p:cNvPr id="273" name="Line 65"/>
            <p:cNvSpPr>
              <a:spLocks noChangeShapeType="1"/>
            </p:cNvSpPr>
            <p:nvPr/>
          </p:nvSpPr>
          <p:spPr bwMode="auto">
            <a:xfrm>
              <a:off x="1087422" y="3198139"/>
              <a:ext cx="900113" cy="0"/>
            </a:xfrm>
            <a:prstGeom prst="line">
              <a:avLst/>
            </a:prstGeom>
            <a:noFill/>
            <a:ln w="9525">
              <a:solidFill>
                <a:srgbClr val="CC0000"/>
              </a:solidFill>
              <a:round/>
              <a:headEnd/>
              <a:tailEnd/>
            </a:ln>
            <a:effectLst/>
          </p:spPr>
          <p:txBody>
            <a:bodyPr/>
            <a:lstStyle/>
            <a:p>
              <a:endParaRPr lang="en-US"/>
            </a:p>
          </p:txBody>
        </p:sp>
        <p:sp>
          <p:nvSpPr>
            <p:cNvPr id="274" name="Line 65"/>
            <p:cNvSpPr>
              <a:spLocks noChangeShapeType="1"/>
            </p:cNvSpPr>
            <p:nvPr/>
          </p:nvSpPr>
          <p:spPr bwMode="auto">
            <a:xfrm>
              <a:off x="6389684" y="3204236"/>
              <a:ext cx="900113" cy="0"/>
            </a:xfrm>
            <a:prstGeom prst="line">
              <a:avLst/>
            </a:prstGeom>
            <a:noFill/>
            <a:ln w="9525">
              <a:solidFill>
                <a:srgbClr val="CC0000"/>
              </a:solidFill>
              <a:round/>
              <a:headEnd/>
              <a:tailEnd/>
            </a:ln>
            <a:effectLst/>
          </p:spPr>
          <p:txBody>
            <a:bodyPr/>
            <a:lstStyle/>
            <a:p>
              <a:endParaRPr lang="en-US"/>
            </a:p>
          </p:txBody>
        </p:sp>
        <p:sp>
          <p:nvSpPr>
            <p:cNvPr id="275" name="Line 65"/>
            <p:cNvSpPr>
              <a:spLocks noChangeShapeType="1"/>
            </p:cNvSpPr>
            <p:nvPr/>
          </p:nvSpPr>
          <p:spPr bwMode="auto">
            <a:xfrm>
              <a:off x="1189835" y="4566082"/>
              <a:ext cx="900113" cy="0"/>
            </a:xfrm>
            <a:prstGeom prst="line">
              <a:avLst/>
            </a:prstGeom>
            <a:noFill/>
            <a:ln w="9525">
              <a:solidFill>
                <a:srgbClr val="CC0000"/>
              </a:solidFill>
              <a:round/>
              <a:headEnd/>
              <a:tailEnd/>
            </a:ln>
            <a:effectLst/>
          </p:spPr>
          <p:txBody>
            <a:bodyPr/>
            <a:lstStyle/>
            <a:p>
              <a:endParaRPr lang="en-US"/>
            </a:p>
          </p:txBody>
        </p:sp>
        <p:sp>
          <p:nvSpPr>
            <p:cNvPr id="276" name="Line 65"/>
            <p:cNvSpPr>
              <a:spLocks noChangeShapeType="1"/>
            </p:cNvSpPr>
            <p:nvPr/>
          </p:nvSpPr>
          <p:spPr bwMode="auto">
            <a:xfrm>
              <a:off x="6492097" y="4572179"/>
              <a:ext cx="900113" cy="0"/>
            </a:xfrm>
            <a:prstGeom prst="line">
              <a:avLst/>
            </a:prstGeom>
            <a:noFill/>
            <a:ln w="9525">
              <a:solidFill>
                <a:srgbClr val="CC0000"/>
              </a:solidFill>
              <a:round/>
              <a:headEnd/>
              <a:tailEnd/>
            </a:ln>
            <a:effectLst/>
          </p:spPr>
          <p:txBody>
            <a:bodyPr/>
            <a:lstStyle/>
            <a:p>
              <a:endParaRPr lang="en-US"/>
            </a:p>
          </p:txBody>
        </p:sp>
        <p:pic>
          <p:nvPicPr>
            <p:cNvPr id="146" name="Picture 49" descr="RplctnSr"/>
            <p:cNvPicPr>
              <a:picLocks noChangeAspect="1" noChangeArrowheads="1"/>
            </p:cNvPicPr>
            <p:nvPr/>
          </p:nvPicPr>
          <p:blipFill>
            <a:blip r:embed="rId5" cstate="print"/>
            <a:srcRect/>
            <a:stretch>
              <a:fillRect/>
            </a:stretch>
          </p:blipFill>
          <p:spPr bwMode="auto">
            <a:xfrm>
              <a:off x="4770063" y="2962739"/>
              <a:ext cx="533400" cy="523875"/>
            </a:xfrm>
            <a:prstGeom prst="rect">
              <a:avLst/>
            </a:prstGeom>
            <a:noFill/>
          </p:spPr>
        </p:pic>
        <p:sp>
          <p:nvSpPr>
            <p:cNvPr id="150" name="Line 114"/>
            <p:cNvSpPr>
              <a:spLocks noChangeShapeType="1"/>
            </p:cNvSpPr>
            <p:nvPr/>
          </p:nvSpPr>
          <p:spPr bwMode="auto">
            <a:xfrm>
              <a:off x="3847796" y="3226001"/>
              <a:ext cx="914399" cy="1"/>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grpSp>
      <p:sp>
        <p:nvSpPr>
          <p:cNvPr id="2" name="Title 1"/>
          <p:cNvSpPr>
            <a:spLocks noGrp="1"/>
          </p:cNvSpPr>
          <p:nvPr>
            <p:ph type="title"/>
          </p:nvPr>
        </p:nvSpPr>
        <p:spPr/>
        <p:txBody>
          <a:bodyPr/>
          <a:lstStyle/>
          <a:p>
            <a:r>
              <a:rPr lang="en-US" dirty="0" smtClean="0"/>
              <a:t>An All Too Common Picture</a:t>
            </a:r>
            <a:endParaRPr lang="en-US" dirty="0"/>
          </a:p>
        </p:txBody>
      </p:sp>
      <p:sp>
        <p:nvSpPr>
          <p:cNvPr id="32" name="Text Placeholder 31"/>
          <p:cNvSpPr>
            <a:spLocks noGrp="1"/>
          </p:cNvSpPr>
          <p:nvPr>
            <p:ph type="body" sz="quarter" idx="13"/>
          </p:nvPr>
        </p:nvSpPr>
        <p:spPr/>
        <p:txBody>
          <a:bodyPr/>
          <a:lstStyle/>
          <a:p>
            <a:r>
              <a:rPr lang="en-US" dirty="0" smtClean="0"/>
              <a:t>The Route Bottleneck</a:t>
            </a:r>
            <a:endParaRPr lang="en-US" dirty="0"/>
          </a:p>
        </p:txBody>
      </p:sp>
    </p:spTree>
    <p:extLst>
      <p:ext uri="{BB962C8B-B14F-4D97-AF65-F5344CB8AC3E}">
        <p14:creationId xmlns:p14="http://schemas.microsoft.com/office/powerpoint/2010/main" val="130633885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8" name="Group 177"/>
          <p:cNvGrpSpPr/>
          <p:nvPr/>
        </p:nvGrpSpPr>
        <p:grpSpPr>
          <a:xfrm>
            <a:off x="453593" y="1258276"/>
            <a:ext cx="8309085" cy="5049305"/>
            <a:chOff x="453593" y="734568"/>
            <a:chExt cx="8309085" cy="5049305"/>
          </a:xfrm>
        </p:grpSpPr>
        <p:sp>
          <p:nvSpPr>
            <p:cNvPr id="243777" name="Line 65"/>
            <p:cNvSpPr>
              <a:spLocks noChangeShapeType="1"/>
            </p:cNvSpPr>
            <p:nvPr/>
          </p:nvSpPr>
          <p:spPr bwMode="auto">
            <a:xfrm>
              <a:off x="1066699" y="1919199"/>
              <a:ext cx="900113" cy="0"/>
            </a:xfrm>
            <a:prstGeom prst="line">
              <a:avLst/>
            </a:prstGeom>
            <a:noFill/>
            <a:ln w="9525">
              <a:solidFill>
                <a:srgbClr val="CC0000"/>
              </a:solidFill>
              <a:round/>
              <a:headEnd/>
              <a:tailEnd/>
            </a:ln>
            <a:effectLst/>
          </p:spPr>
          <p:txBody>
            <a:bodyPr/>
            <a:lstStyle/>
            <a:p>
              <a:endParaRPr lang="en-US"/>
            </a:p>
          </p:txBody>
        </p:sp>
        <p:sp>
          <p:nvSpPr>
            <p:cNvPr id="127" name="Line 65"/>
            <p:cNvSpPr>
              <a:spLocks noChangeShapeType="1"/>
            </p:cNvSpPr>
            <p:nvPr/>
          </p:nvSpPr>
          <p:spPr bwMode="auto">
            <a:xfrm>
              <a:off x="7246761" y="1925296"/>
              <a:ext cx="900113" cy="0"/>
            </a:xfrm>
            <a:prstGeom prst="line">
              <a:avLst/>
            </a:prstGeom>
            <a:noFill/>
            <a:ln w="9525">
              <a:solidFill>
                <a:srgbClr val="CC0000"/>
              </a:solidFill>
              <a:round/>
              <a:headEnd/>
              <a:tailEnd/>
            </a:ln>
            <a:effectLst/>
          </p:spPr>
          <p:txBody>
            <a:bodyPr/>
            <a:lstStyle/>
            <a:p>
              <a:endParaRPr lang="en-US"/>
            </a:p>
          </p:txBody>
        </p:sp>
        <p:pic>
          <p:nvPicPr>
            <p:cNvPr id="243761" name="Picture 49" descr="RplctnSr"/>
            <p:cNvPicPr>
              <a:picLocks noChangeAspect="1" noChangeArrowheads="1"/>
            </p:cNvPicPr>
            <p:nvPr/>
          </p:nvPicPr>
          <p:blipFill>
            <a:blip r:embed="rId3" cstate="print"/>
            <a:srcRect/>
            <a:stretch>
              <a:fillRect/>
            </a:stretch>
          </p:blipFill>
          <p:spPr bwMode="auto">
            <a:xfrm>
              <a:off x="3154656" y="1012426"/>
              <a:ext cx="533400" cy="523875"/>
            </a:xfrm>
            <a:prstGeom prst="rect">
              <a:avLst/>
            </a:prstGeom>
            <a:noFill/>
          </p:spPr>
        </p:pic>
        <p:sp>
          <p:nvSpPr>
            <p:cNvPr id="243762" name="Line 50"/>
            <p:cNvSpPr>
              <a:spLocks noChangeShapeType="1"/>
            </p:cNvSpPr>
            <p:nvPr/>
          </p:nvSpPr>
          <p:spPr bwMode="auto">
            <a:xfrm>
              <a:off x="1616686" y="1097279"/>
              <a:ext cx="1528877" cy="21945"/>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763" name="Line 51"/>
            <p:cNvSpPr>
              <a:spLocks noChangeShapeType="1"/>
            </p:cNvSpPr>
            <p:nvPr/>
          </p:nvSpPr>
          <p:spPr bwMode="auto">
            <a:xfrm flipV="1">
              <a:off x="1624002" y="1250898"/>
              <a:ext cx="1521562" cy="87781"/>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764" name="Line 52"/>
            <p:cNvSpPr>
              <a:spLocks noChangeShapeType="1"/>
            </p:cNvSpPr>
            <p:nvPr/>
          </p:nvSpPr>
          <p:spPr bwMode="auto">
            <a:xfrm flipV="1">
              <a:off x="1616686" y="1397203"/>
              <a:ext cx="1536192" cy="234086"/>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6" name="Line 114"/>
            <p:cNvSpPr>
              <a:spLocks noChangeShapeType="1"/>
            </p:cNvSpPr>
            <p:nvPr/>
          </p:nvSpPr>
          <p:spPr bwMode="auto">
            <a:xfrm flipV="1">
              <a:off x="6056948" y="950974"/>
              <a:ext cx="1484986" cy="175566"/>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7" name="Line 115"/>
            <p:cNvSpPr>
              <a:spLocks noChangeShapeType="1"/>
            </p:cNvSpPr>
            <p:nvPr/>
          </p:nvSpPr>
          <p:spPr bwMode="auto">
            <a:xfrm flipV="1">
              <a:off x="6035003" y="1243584"/>
              <a:ext cx="1499616" cy="29261"/>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8" name="Line 116"/>
            <p:cNvSpPr>
              <a:spLocks noChangeShapeType="1"/>
            </p:cNvSpPr>
            <p:nvPr/>
          </p:nvSpPr>
          <p:spPr bwMode="auto">
            <a:xfrm>
              <a:off x="6042318" y="1419149"/>
              <a:ext cx="1477670" cy="43891"/>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130" name="Picture 411" descr="Superdome 2"/>
            <p:cNvPicPr>
              <a:picLocks noChangeAspect="1" noChangeArrowheads="1"/>
            </p:cNvPicPr>
            <p:nvPr/>
          </p:nvPicPr>
          <p:blipFill>
            <a:blip r:embed="rId4" cstate="print"/>
            <a:srcRect l="6459" r="11874" b="3947"/>
            <a:stretch>
              <a:fillRect/>
            </a:stretch>
          </p:blipFill>
          <p:spPr bwMode="auto">
            <a:xfrm>
              <a:off x="453593" y="734568"/>
              <a:ext cx="483104" cy="1079590"/>
            </a:xfrm>
            <a:prstGeom prst="rect">
              <a:avLst/>
            </a:prstGeom>
            <a:noFill/>
            <a:ln w="9525">
              <a:noFill/>
              <a:miter lim="800000"/>
              <a:headEnd/>
              <a:tailEnd/>
            </a:ln>
          </p:spPr>
        </p:pic>
        <p:pic>
          <p:nvPicPr>
            <p:cNvPr id="131" name="Picture 411" descr="Superdome 2"/>
            <p:cNvPicPr>
              <a:picLocks noChangeAspect="1" noChangeArrowheads="1"/>
            </p:cNvPicPr>
            <p:nvPr/>
          </p:nvPicPr>
          <p:blipFill>
            <a:blip r:embed="rId4" cstate="print"/>
            <a:srcRect l="6459" r="11874" b="3947"/>
            <a:stretch>
              <a:fillRect/>
            </a:stretch>
          </p:blipFill>
          <p:spPr bwMode="auto">
            <a:xfrm>
              <a:off x="8279574" y="734568"/>
              <a:ext cx="483104" cy="1079590"/>
            </a:xfrm>
            <a:prstGeom prst="rect">
              <a:avLst/>
            </a:prstGeom>
            <a:noFill/>
            <a:ln w="9525">
              <a:noFill/>
              <a:miter lim="800000"/>
              <a:headEnd/>
              <a:tailEnd/>
            </a:ln>
          </p:spPr>
        </p:pic>
        <p:grpSp>
          <p:nvGrpSpPr>
            <p:cNvPr id="3" name="Group 149"/>
            <p:cNvGrpSpPr/>
            <p:nvPr/>
          </p:nvGrpSpPr>
          <p:grpSpPr>
            <a:xfrm>
              <a:off x="1065460" y="780187"/>
              <a:ext cx="556104" cy="988352"/>
              <a:chOff x="2374854" y="1217186"/>
              <a:chExt cx="556104" cy="988352"/>
            </a:xfrm>
          </p:grpSpPr>
          <p:grpSp>
            <p:nvGrpSpPr>
              <p:cNvPr id="4" name="Group 140"/>
              <p:cNvGrpSpPr/>
              <p:nvPr/>
            </p:nvGrpSpPr>
            <p:grpSpPr>
              <a:xfrm>
                <a:off x="2374854" y="1217186"/>
                <a:ext cx="556104" cy="462877"/>
                <a:chOff x="2374854" y="1217186"/>
                <a:chExt cx="556104" cy="462877"/>
              </a:xfrm>
            </p:grpSpPr>
            <p:pic>
              <p:nvPicPr>
                <p:cNvPr id="13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3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3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5" name="Group 141"/>
              <p:cNvGrpSpPr/>
              <p:nvPr/>
            </p:nvGrpSpPr>
            <p:grpSpPr>
              <a:xfrm>
                <a:off x="2374854" y="1479924"/>
                <a:ext cx="556104" cy="462877"/>
                <a:chOff x="2374854" y="1217186"/>
                <a:chExt cx="556104" cy="462877"/>
              </a:xfrm>
            </p:grpSpPr>
            <p:pic>
              <p:nvPicPr>
                <p:cNvPr id="143"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44"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45"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6" name="Group 145"/>
              <p:cNvGrpSpPr/>
              <p:nvPr/>
            </p:nvGrpSpPr>
            <p:grpSpPr>
              <a:xfrm>
                <a:off x="2374854" y="1742661"/>
                <a:ext cx="556104" cy="462877"/>
                <a:chOff x="2374854" y="1217186"/>
                <a:chExt cx="556104" cy="462877"/>
              </a:xfrm>
            </p:grpSpPr>
            <p:pic>
              <p:nvPicPr>
                <p:cNvPr id="147"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48"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49"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7" name="Group 150"/>
            <p:cNvGrpSpPr/>
            <p:nvPr/>
          </p:nvGrpSpPr>
          <p:grpSpPr>
            <a:xfrm>
              <a:off x="7530813" y="780187"/>
              <a:ext cx="556104" cy="988352"/>
              <a:chOff x="2374854" y="1217186"/>
              <a:chExt cx="556104" cy="988352"/>
            </a:xfrm>
          </p:grpSpPr>
          <p:grpSp>
            <p:nvGrpSpPr>
              <p:cNvPr id="8" name="Group 140"/>
              <p:cNvGrpSpPr/>
              <p:nvPr/>
            </p:nvGrpSpPr>
            <p:grpSpPr>
              <a:xfrm>
                <a:off x="2374854" y="1217186"/>
                <a:ext cx="556104" cy="462877"/>
                <a:chOff x="2374854" y="1217186"/>
                <a:chExt cx="556104" cy="462877"/>
              </a:xfrm>
            </p:grpSpPr>
            <p:pic>
              <p:nvPicPr>
                <p:cNvPr id="161"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62"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63"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9" name="Group 141"/>
              <p:cNvGrpSpPr/>
              <p:nvPr/>
            </p:nvGrpSpPr>
            <p:grpSpPr>
              <a:xfrm>
                <a:off x="2374854" y="1479924"/>
                <a:ext cx="556104" cy="462877"/>
                <a:chOff x="2374854" y="1217186"/>
                <a:chExt cx="556104" cy="462877"/>
              </a:xfrm>
            </p:grpSpPr>
            <p:pic>
              <p:nvPicPr>
                <p:cNvPr id="15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5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6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0" name="Group 145"/>
              <p:cNvGrpSpPr/>
              <p:nvPr/>
            </p:nvGrpSpPr>
            <p:grpSpPr>
              <a:xfrm>
                <a:off x="2374854" y="1742661"/>
                <a:ext cx="556104" cy="462877"/>
                <a:chOff x="2374854" y="1217186"/>
                <a:chExt cx="556104" cy="462877"/>
              </a:xfrm>
            </p:grpSpPr>
            <p:pic>
              <p:nvPicPr>
                <p:cNvPr id="155"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56"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57"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pic>
          <p:nvPicPr>
            <p:cNvPr id="166" name="Picture 49" descr="RplctnSr"/>
            <p:cNvPicPr>
              <a:picLocks noChangeAspect="1" noChangeArrowheads="1"/>
            </p:cNvPicPr>
            <p:nvPr/>
          </p:nvPicPr>
          <p:blipFill>
            <a:blip r:embed="rId3" cstate="print"/>
            <a:srcRect/>
            <a:stretch>
              <a:fillRect/>
            </a:stretch>
          </p:blipFill>
          <p:spPr bwMode="auto">
            <a:xfrm>
              <a:off x="3154656" y="2335664"/>
              <a:ext cx="533400" cy="523875"/>
            </a:xfrm>
            <a:prstGeom prst="rect">
              <a:avLst/>
            </a:prstGeom>
            <a:noFill/>
          </p:spPr>
        </p:pic>
        <p:sp>
          <p:nvSpPr>
            <p:cNvPr id="167" name="Line 50"/>
            <p:cNvSpPr>
              <a:spLocks noChangeShapeType="1"/>
            </p:cNvSpPr>
            <p:nvPr/>
          </p:nvSpPr>
          <p:spPr bwMode="auto">
            <a:xfrm>
              <a:off x="1616686" y="2420517"/>
              <a:ext cx="1528877" cy="21945"/>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68" name="Line 51"/>
            <p:cNvSpPr>
              <a:spLocks noChangeShapeType="1"/>
            </p:cNvSpPr>
            <p:nvPr/>
          </p:nvSpPr>
          <p:spPr bwMode="auto">
            <a:xfrm flipV="1">
              <a:off x="1624002" y="2574136"/>
              <a:ext cx="1521562" cy="87781"/>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69" name="Line 52"/>
            <p:cNvSpPr>
              <a:spLocks noChangeShapeType="1"/>
            </p:cNvSpPr>
            <p:nvPr/>
          </p:nvSpPr>
          <p:spPr bwMode="auto">
            <a:xfrm flipV="1">
              <a:off x="1616686" y="2720441"/>
              <a:ext cx="1536192" cy="234086"/>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0" name="Line 114"/>
            <p:cNvSpPr>
              <a:spLocks noChangeShapeType="1"/>
            </p:cNvSpPr>
            <p:nvPr/>
          </p:nvSpPr>
          <p:spPr bwMode="auto">
            <a:xfrm flipV="1">
              <a:off x="6056948" y="2274212"/>
              <a:ext cx="1484986" cy="175566"/>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1" name="Line 115"/>
            <p:cNvSpPr>
              <a:spLocks noChangeShapeType="1"/>
            </p:cNvSpPr>
            <p:nvPr/>
          </p:nvSpPr>
          <p:spPr bwMode="auto">
            <a:xfrm flipV="1">
              <a:off x="6035003" y="2566822"/>
              <a:ext cx="1499616" cy="29261"/>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2" name="Line 116"/>
            <p:cNvSpPr>
              <a:spLocks noChangeShapeType="1"/>
            </p:cNvSpPr>
            <p:nvPr/>
          </p:nvSpPr>
          <p:spPr bwMode="auto">
            <a:xfrm>
              <a:off x="6042318" y="2742387"/>
              <a:ext cx="1477670" cy="43891"/>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173" name="Picture 411" descr="Superdome 2"/>
            <p:cNvPicPr>
              <a:picLocks noChangeAspect="1" noChangeArrowheads="1"/>
            </p:cNvPicPr>
            <p:nvPr/>
          </p:nvPicPr>
          <p:blipFill>
            <a:blip r:embed="rId4" cstate="print"/>
            <a:srcRect l="6459" r="11874" b="3947"/>
            <a:stretch>
              <a:fillRect/>
            </a:stretch>
          </p:blipFill>
          <p:spPr bwMode="auto">
            <a:xfrm>
              <a:off x="453593" y="2057806"/>
              <a:ext cx="483104" cy="1079590"/>
            </a:xfrm>
            <a:prstGeom prst="rect">
              <a:avLst/>
            </a:prstGeom>
            <a:noFill/>
            <a:ln w="9525">
              <a:noFill/>
              <a:miter lim="800000"/>
              <a:headEnd/>
              <a:tailEnd/>
            </a:ln>
          </p:spPr>
        </p:pic>
        <p:pic>
          <p:nvPicPr>
            <p:cNvPr id="174" name="Picture 411" descr="Superdome 2"/>
            <p:cNvPicPr>
              <a:picLocks noChangeAspect="1" noChangeArrowheads="1"/>
            </p:cNvPicPr>
            <p:nvPr/>
          </p:nvPicPr>
          <p:blipFill>
            <a:blip r:embed="rId4" cstate="print"/>
            <a:srcRect l="6459" r="11874" b="3947"/>
            <a:stretch>
              <a:fillRect/>
            </a:stretch>
          </p:blipFill>
          <p:spPr bwMode="auto">
            <a:xfrm>
              <a:off x="8279574" y="2057806"/>
              <a:ext cx="483104" cy="1079590"/>
            </a:xfrm>
            <a:prstGeom prst="rect">
              <a:avLst/>
            </a:prstGeom>
            <a:noFill/>
            <a:ln w="9525">
              <a:noFill/>
              <a:miter lim="800000"/>
              <a:headEnd/>
              <a:tailEnd/>
            </a:ln>
          </p:spPr>
        </p:pic>
        <p:grpSp>
          <p:nvGrpSpPr>
            <p:cNvPr id="12" name="Group 149"/>
            <p:cNvGrpSpPr/>
            <p:nvPr/>
          </p:nvGrpSpPr>
          <p:grpSpPr>
            <a:xfrm>
              <a:off x="1065460" y="2103425"/>
              <a:ext cx="556104" cy="988352"/>
              <a:chOff x="2374854" y="1217186"/>
              <a:chExt cx="556104" cy="988352"/>
            </a:xfrm>
          </p:grpSpPr>
          <p:grpSp>
            <p:nvGrpSpPr>
              <p:cNvPr id="13" name="Group 140"/>
              <p:cNvGrpSpPr/>
              <p:nvPr/>
            </p:nvGrpSpPr>
            <p:grpSpPr>
              <a:xfrm>
                <a:off x="2374854" y="1217186"/>
                <a:ext cx="556104" cy="462877"/>
                <a:chOff x="2374854" y="1217186"/>
                <a:chExt cx="556104" cy="462877"/>
              </a:xfrm>
            </p:grpSpPr>
            <p:pic>
              <p:nvPicPr>
                <p:cNvPr id="19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9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0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4" name="Group 141"/>
              <p:cNvGrpSpPr/>
              <p:nvPr/>
            </p:nvGrpSpPr>
            <p:grpSpPr>
              <a:xfrm>
                <a:off x="2374854" y="1479924"/>
                <a:ext cx="556104" cy="462877"/>
                <a:chOff x="2374854" y="1217186"/>
                <a:chExt cx="556104" cy="462877"/>
              </a:xfrm>
            </p:grpSpPr>
            <p:pic>
              <p:nvPicPr>
                <p:cNvPr id="195"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96"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97"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5" name="Group 145"/>
              <p:cNvGrpSpPr/>
              <p:nvPr/>
            </p:nvGrpSpPr>
            <p:grpSpPr>
              <a:xfrm>
                <a:off x="2374854" y="1742661"/>
                <a:ext cx="556104" cy="462877"/>
                <a:chOff x="2374854" y="1217186"/>
                <a:chExt cx="556104" cy="462877"/>
              </a:xfrm>
            </p:grpSpPr>
            <p:pic>
              <p:nvPicPr>
                <p:cNvPr id="19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9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9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16" name="Group 150"/>
            <p:cNvGrpSpPr/>
            <p:nvPr/>
          </p:nvGrpSpPr>
          <p:grpSpPr>
            <a:xfrm>
              <a:off x="7530813" y="2103425"/>
              <a:ext cx="556104" cy="988352"/>
              <a:chOff x="2374854" y="1217186"/>
              <a:chExt cx="556104" cy="988352"/>
            </a:xfrm>
          </p:grpSpPr>
          <p:grpSp>
            <p:nvGrpSpPr>
              <p:cNvPr id="17" name="Group 140"/>
              <p:cNvGrpSpPr/>
              <p:nvPr/>
            </p:nvGrpSpPr>
            <p:grpSpPr>
              <a:xfrm>
                <a:off x="2374854" y="1217186"/>
                <a:ext cx="556104" cy="462877"/>
                <a:chOff x="2374854" y="1217186"/>
                <a:chExt cx="556104" cy="462877"/>
              </a:xfrm>
            </p:grpSpPr>
            <p:pic>
              <p:nvPicPr>
                <p:cNvPr id="186"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87"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88"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8" name="Group 141"/>
              <p:cNvGrpSpPr/>
              <p:nvPr/>
            </p:nvGrpSpPr>
            <p:grpSpPr>
              <a:xfrm>
                <a:off x="2374854" y="1479924"/>
                <a:ext cx="556104" cy="462877"/>
                <a:chOff x="2374854" y="1217186"/>
                <a:chExt cx="556104" cy="462877"/>
              </a:xfrm>
            </p:grpSpPr>
            <p:pic>
              <p:nvPicPr>
                <p:cNvPr id="183"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84"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85"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9" name="Group 145"/>
              <p:cNvGrpSpPr/>
              <p:nvPr/>
            </p:nvGrpSpPr>
            <p:grpSpPr>
              <a:xfrm>
                <a:off x="2374854" y="1742661"/>
                <a:ext cx="556104" cy="462877"/>
                <a:chOff x="2374854" y="1217186"/>
                <a:chExt cx="556104" cy="462877"/>
              </a:xfrm>
            </p:grpSpPr>
            <p:pic>
              <p:nvPicPr>
                <p:cNvPr id="180"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81"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82"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pic>
          <p:nvPicPr>
            <p:cNvPr id="202" name="Picture 49" descr="RplctnSr"/>
            <p:cNvPicPr>
              <a:picLocks noChangeAspect="1" noChangeArrowheads="1"/>
            </p:cNvPicPr>
            <p:nvPr/>
          </p:nvPicPr>
          <p:blipFill>
            <a:blip r:embed="rId3" cstate="print"/>
            <a:srcRect/>
            <a:stretch>
              <a:fillRect/>
            </a:stretch>
          </p:blipFill>
          <p:spPr bwMode="auto">
            <a:xfrm>
              <a:off x="3154656" y="3658902"/>
              <a:ext cx="533400" cy="523875"/>
            </a:xfrm>
            <a:prstGeom prst="rect">
              <a:avLst/>
            </a:prstGeom>
            <a:noFill/>
          </p:spPr>
        </p:pic>
        <p:sp>
          <p:nvSpPr>
            <p:cNvPr id="203" name="Line 50"/>
            <p:cNvSpPr>
              <a:spLocks noChangeShapeType="1"/>
            </p:cNvSpPr>
            <p:nvPr/>
          </p:nvSpPr>
          <p:spPr bwMode="auto">
            <a:xfrm>
              <a:off x="1616686" y="3743755"/>
              <a:ext cx="1528877" cy="21945"/>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4" name="Line 51"/>
            <p:cNvSpPr>
              <a:spLocks noChangeShapeType="1"/>
            </p:cNvSpPr>
            <p:nvPr/>
          </p:nvSpPr>
          <p:spPr bwMode="auto">
            <a:xfrm flipV="1">
              <a:off x="1624002" y="3897374"/>
              <a:ext cx="1521562" cy="87781"/>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5" name="Line 52"/>
            <p:cNvSpPr>
              <a:spLocks noChangeShapeType="1"/>
            </p:cNvSpPr>
            <p:nvPr/>
          </p:nvSpPr>
          <p:spPr bwMode="auto">
            <a:xfrm flipV="1">
              <a:off x="1616686" y="4043679"/>
              <a:ext cx="1536192" cy="234086"/>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6" name="Line 114"/>
            <p:cNvSpPr>
              <a:spLocks noChangeShapeType="1"/>
            </p:cNvSpPr>
            <p:nvPr/>
          </p:nvSpPr>
          <p:spPr bwMode="auto">
            <a:xfrm flipV="1">
              <a:off x="6056948" y="3597450"/>
              <a:ext cx="1484986" cy="175566"/>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7" name="Line 115"/>
            <p:cNvSpPr>
              <a:spLocks noChangeShapeType="1"/>
            </p:cNvSpPr>
            <p:nvPr/>
          </p:nvSpPr>
          <p:spPr bwMode="auto">
            <a:xfrm flipV="1">
              <a:off x="6035003" y="3890060"/>
              <a:ext cx="1499616" cy="29261"/>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8" name="Line 116"/>
            <p:cNvSpPr>
              <a:spLocks noChangeShapeType="1"/>
            </p:cNvSpPr>
            <p:nvPr/>
          </p:nvSpPr>
          <p:spPr bwMode="auto">
            <a:xfrm>
              <a:off x="6042318" y="4065625"/>
              <a:ext cx="1477670" cy="43891"/>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209" name="Picture 411" descr="Superdome 2"/>
            <p:cNvPicPr>
              <a:picLocks noChangeAspect="1" noChangeArrowheads="1"/>
            </p:cNvPicPr>
            <p:nvPr/>
          </p:nvPicPr>
          <p:blipFill>
            <a:blip r:embed="rId4" cstate="print"/>
            <a:srcRect l="6459" r="11874" b="3947"/>
            <a:stretch>
              <a:fillRect/>
            </a:stretch>
          </p:blipFill>
          <p:spPr bwMode="auto">
            <a:xfrm>
              <a:off x="453593" y="3381044"/>
              <a:ext cx="483104" cy="1079590"/>
            </a:xfrm>
            <a:prstGeom prst="rect">
              <a:avLst/>
            </a:prstGeom>
            <a:noFill/>
            <a:ln w="9525">
              <a:noFill/>
              <a:miter lim="800000"/>
              <a:headEnd/>
              <a:tailEnd/>
            </a:ln>
          </p:spPr>
        </p:pic>
        <p:pic>
          <p:nvPicPr>
            <p:cNvPr id="210" name="Picture 411" descr="Superdome 2"/>
            <p:cNvPicPr>
              <a:picLocks noChangeAspect="1" noChangeArrowheads="1"/>
            </p:cNvPicPr>
            <p:nvPr/>
          </p:nvPicPr>
          <p:blipFill>
            <a:blip r:embed="rId4" cstate="print"/>
            <a:srcRect l="6459" r="11874" b="3947"/>
            <a:stretch>
              <a:fillRect/>
            </a:stretch>
          </p:blipFill>
          <p:spPr bwMode="auto">
            <a:xfrm>
              <a:off x="8279574" y="3381044"/>
              <a:ext cx="483104" cy="1079590"/>
            </a:xfrm>
            <a:prstGeom prst="rect">
              <a:avLst/>
            </a:prstGeom>
            <a:noFill/>
            <a:ln w="9525">
              <a:noFill/>
              <a:miter lim="800000"/>
              <a:headEnd/>
              <a:tailEnd/>
            </a:ln>
          </p:spPr>
        </p:pic>
        <p:grpSp>
          <p:nvGrpSpPr>
            <p:cNvPr id="21" name="Group 149"/>
            <p:cNvGrpSpPr/>
            <p:nvPr/>
          </p:nvGrpSpPr>
          <p:grpSpPr>
            <a:xfrm>
              <a:off x="1065460" y="3426663"/>
              <a:ext cx="556104" cy="988352"/>
              <a:chOff x="2374854" y="1217186"/>
              <a:chExt cx="556104" cy="988352"/>
            </a:xfrm>
          </p:grpSpPr>
          <p:grpSp>
            <p:nvGrpSpPr>
              <p:cNvPr id="22" name="Group 140"/>
              <p:cNvGrpSpPr/>
              <p:nvPr/>
            </p:nvGrpSpPr>
            <p:grpSpPr>
              <a:xfrm>
                <a:off x="2374854" y="1217186"/>
                <a:ext cx="556104" cy="462877"/>
                <a:chOff x="2374854" y="1217186"/>
                <a:chExt cx="556104" cy="462877"/>
              </a:xfrm>
            </p:grpSpPr>
            <p:pic>
              <p:nvPicPr>
                <p:cNvPr id="234"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35"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36"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3" name="Group 141"/>
              <p:cNvGrpSpPr/>
              <p:nvPr/>
            </p:nvGrpSpPr>
            <p:grpSpPr>
              <a:xfrm>
                <a:off x="2374854" y="1479924"/>
                <a:ext cx="556104" cy="462877"/>
                <a:chOff x="2374854" y="1217186"/>
                <a:chExt cx="556104" cy="462877"/>
              </a:xfrm>
            </p:grpSpPr>
            <p:pic>
              <p:nvPicPr>
                <p:cNvPr id="231"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32"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33"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4" name="Group 145"/>
              <p:cNvGrpSpPr/>
              <p:nvPr/>
            </p:nvGrpSpPr>
            <p:grpSpPr>
              <a:xfrm>
                <a:off x="2374854" y="1742661"/>
                <a:ext cx="556104" cy="462877"/>
                <a:chOff x="2374854" y="1217186"/>
                <a:chExt cx="556104" cy="462877"/>
              </a:xfrm>
            </p:grpSpPr>
            <p:pic>
              <p:nvPicPr>
                <p:cNvPr id="22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2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3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25" name="Group 150"/>
            <p:cNvGrpSpPr/>
            <p:nvPr/>
          </p:nvGrpSpPr>
          <p:grpSpPr>
            <a:xfrm>
              <a:off x="7530813" y="3426663"/>
              <a:ext cx="556104" cy="988352"/>
              <a:chOff x="2374854" y="1217186"/>
              <a:chExt cx="556104" cy="988352"/>
            </a:xfrm>
          </p:grpSpPr>
          <p:grpSp>
            <p:nvGrpSpPr>
              <p:cNvPr id="26" name="Group 140"/>
              <p:cNvGrpSpPr/>
              <p:nvPr/>
            </p:nvGrpSpPr>
            <p:grpSpPr>
              <a:xfrm>
                <a:off x="2374854" y="1217186"/>
                <a:ext cx="556104" cy="462877"/>
                <a:chOff x="2374854" y="1217186"/>
                <a:chExt cx="556104" cy="462877"/>
              </a:xfrm>
            </p:grpSpPr>
            <p:pic>
              <p:nvPicPr>
                <p:cNvPr id="22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2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2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7" name="Group 141"/>
              <p:cNvGrpSpPr/>
              <p:nvPr/>
            </p:nvGrpSpPr>
            <p:grpSpPr>
              <a:xfrm>
                <a:off x="2374854" y="1479924"/>
                <a:ext cx="556104" cy="462877"/>
                <a:chOff x="2374854" y="1217186"/>
                <a:chExt cx="556104" cy="462877"/>
              </a:xfrm>
            </p:grpSpPr>
            <p:pic>
              <p:nvPicPr>
                <p:cNvPr id="219"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20"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21"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8" name="Group 145"/>
              <p:cNvGrpSpPr/>
              <p:nvPr/>
            </p:nvGrpSpPr>
            <p:grpSpPr>
              <a:xfrm>
                <a:off x="2374854" y="1742661"/>
                <a:ext cx="556104" cy="462877"/>
                <a:chOff x="2374854" y="1217186"/>
                <a:chExt cx="556104" cy="462877"/>
              </a:xfrm>
            </p:grpSpPr>
            <p:pic>
              <p:nvPicPr>
                <p:cNvPr id="216"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17"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18"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pic>
          <p:nvPicPr>
            <p:cNvPr id="238" name="Picture 49" descr="RplctnSr"/>
            <p:cNvPicPr>
              <a:picLocks noChangeAspect="1" noChangeArrowheads="1"/>
            </p:cNvPicPr>
            <p:nvPr/>
          </p:nvPicPr>
          <p:blipFill>
            <a:blip r:embed="rId3" cstate="print"/>
            <a:srcRect/>
            <a:stretch>
              <a:fillRect/>
            </a:stretch>
          </p:blipFill>
          <p:spPr bwMode="auto">
            <a:xfrm>
              <a:off x="3154656" y="4982141"/>
              <a:ext cx="533400" cy="523875"/>
            </a:xfrm>
            <a:prstGeom prst="rect">
              <a:avLst/>
            </a:prstGeom>
            <a:noFill/>
          </p:spPr>
        </p:pic>
        <p:sp>
          <p:nvSpPr>
            <p:cNvPr id="239" name="Line 50"/>
            <p:cNvSpPr>
              <a:spLocks noChangeShapeType="1"/>
            </p:cNvSpPr>
            <p:nvPr/>
          </p:nvSpPr>
          <p:spPr bwMode="auto">
            <a:xfrm>
              <a:off x="1616686" y="5066994"/>
              <a:ext cx="1528877" cy="21945"/>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0" name="Line 51"/>
            <p:cNvSpPr>
              <a:spLocks noChangeShapeType="1"/>
            </p:cNvSpPr>
            <p:nvPr/>
          </p:nvSpPr>
          <p:spPr bwMode="auto">
            <a:xfrm flipV="1">
              <a:off x="1624002" y="5220613"/>
              <a:ext cx="1521562" cy="87781"/>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1" name="Line 52"/>
            <p:cNvSpPr>
              <a:spLocks noChangeShapeType="1"/>
            </p:cNvSpPr>
            <p:nvPr/>
          </p:nvSpPr>
          <p:spPr bwMode="auto">
            <a:xfrm flipV="1">
              <a:off x="1616686" y="5366918"/>
              <a:ext cx="1536192" cy="234086"/>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2" name="Line 114"/>
            <p:cNvSpPr>
              <a:spLocks noChangeShapeType="1"/>
            </p:cNvSpPr>
            <p:nvPr/>
          </p:nvSpPr>
          <p:spPr bwMode="auto">
            <a:xfrm flipV="1">
              <a:off x="6056948" y="4920689"/>
              <a:ext cx="1484986" cy="175566"/>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 name="Line 115"/>
            <p:cNvSpPr>
              <a:spLocks noChangeShapeType="1"/>
            </p:cNvSpPr>
            <p:nvPr/>
          </p:nvSpPr>
          <p:spPr bwMode="auto">
            <a:xfrm flipV="1">
              <a:off x="6035003" y="5213299"/>
              <a:ext cx="1499616" cy="29261"/>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4" name="Line 116"/>
            <p:cNvSpPr>
              <a:spLocks noChangeShapeType="1"/>
            </p:cNvSpPr>
            <p:nvPr/>
          </p:nvSpPr>
          <p:spPr bwMode="auto">
            <a:xfrm>
              <a:off x="6042318" y="5388864"/>
              <a:ext cx="1477670" cy="43891"/>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245" name="Picture 411" descr="Superdome 2"/>
            <p:cNvPicPr>
              <a:picLocks noChangeAspect="1" noChangeArrowheads="1"/>
            </p:cNvPicPr>
            <p:nvPr/>
          </p:nvPicPr>
          <p:blipFill>
            <a:blip r:embed="rId4" cstate="print"/>
            <a:srcRect l="6459" r="11874" b="3947"/>
            <a:stretch>
              <a:fillRect/>
            </a:stretch>
          </p:blipFill>
          <p:spPr bwMode="auto">
            <a:xfrm>
              <a:off x="453593" y="4704283"/>
              <a:ext cx="483104" cy="1079590"/>
            </a:xfrm>
            <a:prstGeom prst="rect">
              <a:avLst/>
            </a:prstGeom>
            <a:noFill/>
            <a:ln w="9525">
              <a:noFill/>
              <a:miter lim="800000"/>
              <a:headEnd/>
              <a:tailEnd/>
            </a:ln>
          </p:spPr>
        </p:pic>
        <p:pic>
          <p:nvPicPr>
            <p:cNvPr id="246" name="Picture 411" descr="Superdome 2"/>
            <p:cNvPicPr>
              <a:picLocks noChangeAspect="1" noChangeArrowheads="1"/>
            </p:cNvPicPr>
            <p:nvPr/>
          </p:nvPicPr>
          <p:blipFill>
            <a:blip r:embed="rId4" cstate="print"/>
            <a:srcRect l="6459" r="11874" b="3947"/>
            <a:stretch>
              <a:fillRect/>
            </a:stretch>
          </p:blipFill>
          <p:spPr bwMode="auto">
            <a:xfrm>
              <a:off x="8279574" y="4704283"/>
              <a:ext cx="483104" cy="1079590"/>
            </a:xfrm>
            <a:prstGeom prst="rect">
              <a:avLst/>
            </a:prstGeom>
            <a:noFill/>
            <a:ln w="9525">
              <a:noFill/>
              <a:miter lim="800000"/>
              <a:headEnd/>
              <a:tailEnd/>
            </a:ln>
          </p:spPr>
        </p:pic>
        <p:grpSp>
          <p:nvGrpSpPr>
            <p:cNvPr id="30" name="Group 149"/>
            <p:cNvGrpSpPr/>
            <p:nvPr/>
          </p:nvGrpSpPr>
          <p:grpSpPr>
            <a:xfrm>
              <a:off x="1065460" y="4749902"/>
              <a:ext cx="556104" cy="988352"/>
              <a:chOff x="2374854" y="1217186"/>
              <a:chExt cx="556104" cy="988352"/>
            </a:xfrm>
          </p:grpSpPr>
          <p:grpSp>
            <p:nvGrpSpPr>
              <p:cNvPr id="31" name="Group 140"/>
              <p:cNvGrpSpPr/>
              <p:nvPr/>
            </p:nvGrpSpPr>
            <p:grpSpPr>
              <a:xfrm>
                <a:off x="2374854" y="1217186"/>
                <a:ext cx="556104" cy="462877"/>
                <a:chOff x="2374854" y="1217186"/>
                <a:chExt cx="556104" cy="462877"/>
              </a:xfrm>
            </p:grpSpPr>
            <p:pic>
              <p:nvPicPr>
                <p:cNvPr id="270"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71"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72"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96" name="Group 141"/>
              <p:cNvGrpSpPr/>
              <p:nvPr/>
            </p:nvGrpSpPr>
            <p:grpSpPr>
              <a:xfrm>
                <a:off x="2374854" y="1479924"/>
                <a:ext cx="556104" cy="462877"/>
                <a:chOff x="2374854" y="1217186"/>
                <a:chExt cx="556104" cy="462877"/>
              </a:xfrm>
            </p:grpSpPr>
            <p:pic>
              <p:nvPicPr>
                <p:cNvPr id="267"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68"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69"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97" name="Group 145"/>
              <p:cNvGrpSpPr/>
              <p:nvPr/>
            </p:nvGrpSpPr>
            <p:grpSpPr>
              <a:xfrm>
                <a:off x="2374854" y="1742661"/>
                <a:ext cx="556104" cy="462877"/>
                <a:chOff x="2374854" y="1217186"/>
                <a:chExt cx="556104" cy="462877"/>
              </a:xfrm>
            </p:grpSpPr>
            <p:pic>
              <p:nvPicPr>
                <p:cNvPr id="264"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65"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66"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98" name="Group 150"/>
            <p:cNvGrpSpPr/>
            <p:nvPr/>
          </p:nvGrpSpPr>
          <p:grpSpPr>
            <a:xfrm>
              <a:off x="7530813" y="4749902"/>
              <a:ext cx="556104" cy="988352"/>
              <a:chOff x="2374854" y="1217186"/>
              <a:chExt cx="556104" cy="988352"/>
            </a:xfrm>
          </p:grpSpPr>
          <p:grpSp>
            <p:nvGrpSpPr>
              <p:cNvPr id="99" name="Group 140"/>
              <p:cNvGrpSpPr/>
              <p:nvPr/>
            </p:nvGrpSpPr>
            <p:grpSpPr>
              <a:xfrm>
                <a:off x="2374854" y="1217186"/>
                <a:ext cx="556104" cy="462877"/>
                <a:chOff x="2374854" y="1217186"/>
                <a:chExt cx="556104" cy="462877"/>
              </a:xfrm>
            </p:grpSpPr>
            <p:pic>
              <p:nvPicPr>
                <p:cNvPr id="25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5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6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00" name="Group 141"/>
              <p:cNvGrpSpPr/>
              <p:nvPr/>
            </p:nvGrpSpPr>
            <p:grpSpPr>
              <a:xfrm>
                <a:off x="2374854" y="1479924"/>
                <a:ext cx="556104" cy="462877"/>
                <a:chOff x="2374854" y="1217186"/>
                <a:chExt cx="556104" cy="462877"/>
              </a:xfrm>
            </p:grpSpPr>
            <p:pic>
              <p:nvPicPr>
                <p:cNvPr id="255"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56"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57"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01" name="Group 145"/>
              <p:cNvGrpSpPr/>
              <p:nvPr/>
            </p:nvGrpSpPr>
            <p:grpSpPr>
              <a:xfrm>
                <a:off x="2374854" y="1742661"/>
                <a:ext cx="556104" cy="462877"/>
                <a:chOff x="2374854" y="1217186"/>
                <a:chExt cx="556104" cy="462877"/>
              </a:xfrm>
            </p:grpSpPr>
            <p:pic>
              <p:nvPicPr>
                <p:cNvPr id="25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5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5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sp>
          <p:nvSpPr>
            <p:cNvPr id="273" name="Line 65"/>
            <p:cNvSpPr>
              <a:spLocks noChangeShapeType="1"/>
            </p:cNvSpPr>
            <p:nvPr/>
          </p:nvSpPr>
          <p:spPr bwMode="auto">
            <a:xfrm>
              <a:off x="963067" y="3198139"/>
              <a:ext cx="900113" cy="0"/>
            </a:xfrm>
            <a:prstGeom prst="line">
              <a:avLst/>
            </a:prstGeom>
            <a:noFill/>
            <a:ln w="9525">
              <a:solidFill>
                <a:srgbClr val="CC0000"/>
              </a:solidFill>
              <a:round/>
              <a:headEnd/>
              <a:tailEnd/>
            </a:ln>
            <a:effectLst/>
          </p:spPr>
          <p:txBody>
            <a:bodyPr/>
            <a:lstStyle/>
            <a:p>
              <a:endParaRPr lang="en-US"/>
            </a:p>
          </p:txBody>
        </p:sp>
        <p:sp>
          <p:nvSpPr>
            <p:cNvPr id="274" name="Line 65"/>
            <p:cNvSpPr>
              <a:spLocks noChangeShapeType="1"/>
            </p:cNvSpPr>
            <p:nvPr/>
          </p:nvSpPr>
          <p:spPr bwMode="auto">
            <a:xfrm>
              <a:off x="7143129" y="3204236"/>
              <a:ext cx="900113" cy="0"/>
            </a:xfrm>
            <a:prstGeom prst="line">
              <a:avLst/>
            </a:prstGeom>
            <a:noFill/>
            <a:ln w="9525">
              <a:solidFill>
                <a:srgbClr val="CC0000"/>
              </a:solidFill>
              <a:round/>
              <a:headEnd/>
              <a:tailEnd/>
            </a:ln>
            <a:effectLst/>
          </p:spPr>
          <p:txBody>
            <a:bodyPr/>
            <a:lstStyle/>
            <a:p>
              <a:endParaRPr lang="en-US"/>
            </a:p>
          </p:txBody>
        </p:sp>
        <p:sp>
          <p:nvSpPr>
            <p:cNvPr id="275" name="Line 65"/>
            <p:cNvSpPr>
              <a:spLocks noChangeShapeType="1"/>
            </p:cNvSpPr>
            <p:nvPr/>
          </p:nvSpPr>
          <p:spPr bwMode="auto">
            <a:xfrm>
              <a:off x="1065480" y="4566082"/>
              <a:ext cx="900113" cy="0"/>
            </a:xfrm>
            <a:prstGeom prst="line">
              <a:avLst/>
            </a:prstGeom>
            <a:noFill/>
            <a:ln w="9525">
              <a:solidFill>
                <a:srgbClr val="CC0000"/>
              </a:solidFill>
              <a:round/>
              <a:headEnd/>
              <a:tailEnd/>
            </a:ln>
            <a:effectLst/>
          </p:spPr>
          <p:txBody>
            <a:bodyPr/>
            <a:lstStyle/>
            <a:p>
              <a:endParaRPr lang="en-US"/>
            </a:p>
          </p:txBody>
        </p:sp>
        <p:sp>
          <p:nvSpPr>
            <p:cNvPr id="276" name="Line 65"/>
            <p:cNvSpPr>
              <a:spLocks noChangeShapeType="1"/>
            </p:cNvSpPr>
            <p:nvPr/>
          </p:nvSpPr>
          <p:spPr bwMode="auto">
            <a:xfrm>
              <a:off x="7245542" y="4572179"/>
              <a:ext cx="900113" cy="0"/>
            </a:xfrm>
            <a:prstGeom prst="line">
              <a:avLst/>
            </a:prstGeom>
            <a:noFill/>
            <a:ln w="9525">
              <a:solidFill>
                <a:srgbClr val="CC0000"/>
              </a:solidFill>
              <a:round/>
              <a:headEnd/>
              <a:tailEnd/>
            </a:ln>
            <a:effectLst/>
          </p:spPr>
          <p:txBody>
            <a:bodyPr/>
            <a:lstStyle/>
            <a:p>
              <a:endParaRPr lang="en-US"/>
            </a:p>
          </p:txBody>
        </p:sp>
        <p:pic>
          <p:nvPicPr>
            <p:cNvPr id="152" name="Picture 49" descr="RplctnSr"/>
            <p:cNvPicPr>
              <a:picLocks noChangeAspect="1" noChangeArrowheads="1"/>
            </p:cNvPicPr>
            <p:nvPr/>
          </p:nvPicPr>
          <p:blipFill>
            <a:blip r:embed="rId3" cstate="print"/>
            <a:srcRect/>
            <a:stretch>
              <a:fillRect/>
            </a:stretch>
          </p:blipFill>
          <p:spPr bwMode="auto">
            <a:xfrm>
              <a:off x="5523501" y="1003896"/>
              <a:ext cx="533400" cy="523875"/>
            </a:xfrm>
            <a:prstGeom prst="rect">
              <a:avLst/>
            </a:prstGeom>
            <a:noFill/>
          </p:spPr>
        </p:pic>
        <p:pic>
          <p:nvPicPr>
            <p:cNvPr id="153" name="Picture 49" descr="RplctnSr"/>
            <p:cNvPicPr>
              <a:picLocks noChangeAspect="1" noChangeArrowheads="1"/>
            </p:cNvPicPr>
            <p:nvPr/>
          </p:nvPicPr>
          <p:blipFill>
            <a:blip r:embed="rId3" cstate="print"/>
            <a:srcRect/>
            <a:stretch>
              <a:fillRect/>
            </a:stretch>
          </p:blipFill>
          <p:spPr bwMode="auto">
            <a:xfrm>
              <a:off x="5523501" y="2327134"/>
              <a:ext cx="533400" cy="523875"/>
            </a:xfrm>
            <a:prstGeom prst="rect">
              <a:avLst/>
            </a:prstGeom>
            <a:noFill/>
          </p:spPr>
        </p:pic>
        <p:pic>
          <p:nvPicPr>
            <p:cNvPr id="154" name="Picture 49" descr="RplctnSr"/>
            <p:cNvPicPr>
              <a:picLocks noChangeAspect="1" noChangeArrowheads="1"/>
            </p:cNvPicPr>
            <p:nvPr/>
          </p:nvPicPr>
          <p:blipFill>
            <a:blip r:embed="rId3" cstate="print"/>
            <a:srcRect/>
            <a:stretch>
              <a:fillRect/>
            </a:stretch>
          </p:blipFill>
          <p:spPr bwMode="auto">
            <a:xfrm>
              <a:off x="5523501" y="3650372"/>
              <a:ext cx="533400" cy="523875"/>
            </a:xfrm>
            <a:prstGeom prst="rect">
              <a:avLst/>
            </a:prstGeom>
            <a:noFill/>
          </p:spPr>
        </p:pic>
        <p:pic>
          <p:nvPicPr>
            <p:cNvPr id="164" name="Picture 49" descr="RplctnSr"/>
            <p:cNvPicPr>
              <a:picLocks noChangeAspect="1" noChangeArrowheads="1"/>
            </p:cNvPicPr>
            <p:nvPr/>
          </p:nvPicPr>
          <p:blipFill>
            <a:blip r:embed="rId3" cstate="print"/>
            <a:srcRect/>
            <a:stretch>
              <a:fillRect/>
            </a:stretch>
          </p:blipFill>
          <p:spPr bwMode="auto">
            <a:xfrm>
              <a:off x="5523501" y="4973611"/>
              <a:ext cx="533400" cy="523875"/>
            </a:xfrm>
            <a:prstGeom prst="rect">
              <a:avLst/>
            </a:prstGeom>
            <a:noFill/>
          </p:spPr>
        </p:pic>
        <p:sp>
          <p:nvSpPr>
            <p:cNvPr id="165" name="Line 51"/>
            <p:cNvSpPr>
              <a:spLocks noChangeShapeType="1"/>
            </p:cNvSpPr>
            <p:nvPr/>
          </p:nvSpPr>
          <p:spPr bwMode="auto">
            <a:xfrm flipV="1">
              <a:off x="3679546" y="1258213"/>
              <a:ext cx="1887320" cy="0"/>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5" name="Line 51"/>
            <p:cNvSpPr>
              <a:spLocks noChangeShapeType="1"/>
            </p:cNvSpPr>
            <p:nvPr/>
          </p:nvSpPr>
          <p:spPr bwMode="auto">
            <a:xfrm flipV="1">
              <a:off x="3686861" y="2589581"/>
              <a:ext cx="1843429" cy="0"/>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6" name="Line 51"/>
            <p:cNvSpPr>
              <a:spLocks noChangeShapeType="1"/>
            </p:cNvSpPr>
            <p:nvPr/>
          </p:nvSpPr>
          <p:spPr bwMode="auto">
            <a:xfrm flipV="1">
              <a:off x="3686860" y="3920947"/>
              <a:ext cx="1821485" cy="0"/>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7" name="Line 51"/>
            <p:cNvSpPr>
              <a:spLocks noChangeShapeType="1"/>
            </p:cNvSpPr>
            <p:nvPr/>
          </p:nvSpPr>
          <p:spPr bwMode="auto">
            <a:xfrm flipV="1">
              <a:off x="3678354" y="5230367"/>
              <a:ext cx="1844622" cy="0"/>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grpSp>
      <p:sp>
        <p:nvSpPr>
          <p:cNvPr id="2" name="Title 1"/>
          <p:cNvSpPr>
            <a:spLocks noGrp="1"/>
          </p:cNvSpPr>
          <p:nvPr>
            <p:ph type="title"/>
          </p:nvPr>
        </p:nvSpPr>
        <p:spPr/>
        <p:txBody>
          <a:bodyPr/>
          <a:lstStyle/>
          <a:p>
            <a:r>
              <a:rPr lang="en-US" dirty="0" smtClean="0"/>
              <a:t>An Improvement…Perhaps…..</a:t>
            </a:r>
            <a:endParaRPr lang="en-US" dirty="0"/>
          </a:p>
        </p:txBody>
      </p:sp>
    </p:spTree>
    <p:extLst>
      <p:ext uri="{BB962C8B-B14F-4D97-AF65-F5344CB8AC3E}">
        <p14:creationId xmlns:p14="http://schemas.microsoft.com/office/powerpoint/2010/main" val="1539142583"/>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77" name="Line 65"/>
          <p:cNvSpPr>
            <a:spLocks noChangeShapeType="1"/>
          </p:cNvSpPr>
          <p:nvPr/>
        </p:nvSpPr>
        <p:spPr bwMode="auto">
          <a:xfrm>
            <a:off x="1048851" y="2502274"/>
            <a:ext cx="900113" cy="0"/>
          </a:xfrm>
          <a:prstGeom prst="line">
            <a:avLst/>
          </a:prstGeom>
          <a:noFill/>
          <a:ln w="9525">
            <a:solidFill>
              <a:srgbClr val="CC0000"/>
            </a:solidFill>
            <a:round/>
            <a:headEnd/>
            <a:tailEnd/>
          </a:ln>
          <a:effectLst/>
        </p:spPr>
        <p:txBody>
          <a:bodyPr/>
          <a:lstStyle/>
          <a:p>
            <a:endParaRPr lang="en-US"/>
          </a:p>
        </p:txBody>
      </p:sp>
      <p:sp>
        <p:nvSpPr>
          <p:cNvPr id="127" name="Line 65"/>
          <p:cNvSpPr>
            <a:spLocks noChangeShapeType="1"/>
          </p:cNvSpPr>
          <p:nvPr/>
        </p:nvSpPr>
        <p:spPr bwMode="auto">
          <a:xfrm>
            <a:off x="7228913" y="2508371"/>
            <a:ext cx="900113" cy="0"/>
          </a:xfrm>
          <a:prstGeom prst="line">
            <a:avLst/>
          </a:prstGeom>
          <a:noFill/>
          <a:ln w="9525">
            <a:solidFill>
              <a:srgbClr val="CC0000"/>
            </a:solidFill>
            <a:round/>
            <a:headEnd/>
            <a:tailEnd/>
          </a:ln>
          <a:effectLst/>
        </p:spPr>
        <p:txBody>
          <a:bodyPr/>
          <a:lstStyle/>
          <a:p>
            <a:endParaRPr lang="en-US"/>
          </a:p>
        </p:txBody>
      </p:sp>
      <p:pic>
        <p:nvPicPr>
          <p:cNvPr id="243761" name="Picture 49" descr="RplctnSr"/>
          <p:cNvPicPr>
            <a:picLocks noChangeAspect="1" noChangeArrowheads="1"/>
          </p:cNvPicPr>
          <p:nvPr/>
        </p:nvPicPr>
        <p:blipFill>
          <a:blip r:embed="rId3" cstate="print"/>
          <a:srcRect/>
          <a:stretch>
            <a:fillRect/>
          </a:stretch>
        </p:blipFill>
        <p:spPr bwMode="auto">
          <a:xfrm>
            <a:off x="3136808" y="1595501"/>
            <a:ext cx="533400" cy="523875"/>
          </a:xfrm>
          <a:prstGeom prst="rect">
            <a:avLst/>
          </a:prstGeom>
          <a:noFill/>
        </p:spPr>
      </p:pic>
      <p:sp>
        <p:nvSpPr>
          <p:cNvPr id="243762" name="Line 50"/>
          <p:cNvSpPr>
            <a:spLocks noChangeShapeType="1"/>
          </p:cNvSpPr>
          <p:nvPr/>
        </p:nvSpPr>
        <p:spPr bwMode="auto">
          <a:xfrm>
            <a:off x="1598838" y="1680354"/>
            <a:ext cx="1528877" cy="21945"/>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763" name="Line 51"/>
          <p:cNvSpPr>
            <a:spLocks noChangeShapeType="1"/>
          </p:cNvSpPr>
          <p:nvPr/>
        </p:nvSpPr>
        <p:spPr bwMode="auto">
          <a:xfrm flipV="1">
            <a:off x="1620756" y="1833973"/>
            <a:ext cx="1506959" cy="51208"/>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764" name="Line 52"/>
          <p:cNvSpPr>
            <a:spLocks noChangeShapeType="1"/>
          </p:cNvSpPr>
          <p:nvPr/>
        </p:nvSpPr>
        <p:spPr bwMode="auto">
          <a:xfrm flipV="1">
            <a:off x="1635387" y="1936387"/>
            <a:ext cx="1492302" cy="160934"/>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6" name="Line 114"/>
          <p:cNvSpPr>
            <a:spLocks noChangeShapeType="1"/>
          </p:cNvSpPr>
          <p:nvPr/>
        </p:nvSpPr>
        <p:spPr bwMode="auto">
          <a:xfrm flipV="1">
            <a:off x="6039100" y="1534049"/>
            <a:ext cx="1484986" cy="175566"/>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7" name="Line 115"/>
          <p:cNvSpPr>
            <a:spLocks noChangeShapeType="1"/>
          </p:cNvSpPr>
          <p:nvPr/>
        </p:nvSpPr>
        <p:spPr bwMode="auto">
          <a:xfrm flipV="1">
            <a:off x="6053768" y="1702301"/>
            <a:ext cx="1470354" cy="1280160"/>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8" name="Line 116"/>
          <p:cNvSpPr>
            <a:spLocks noChangeShapeType="1"/>
          </p:cNvSpPr>
          <p:nvPr/>
        </p:nvSpPr>
        <p:spPr bwMode="auto">
          <a:xfrm flipV="1">
            <a:off x="6039137" y="1877864"/>
            <a:ext cx="1433779" cy="2443277"/>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130" name="Picture 411" descr="Superdome 2"/>
          <p:cNvPicPr>
            <a:picLocks noChangeAspect="1" noChangeArrowheads="1"/>
          </p:cNvPicPr>
          <p:nvPr/>
        </p:nvPicPr>
        <p:blipFill>
          <a:blip r:embed="rId4" cstate="print"/>
          <a:srcRect l="6459" r="11874" b="3947"/>
          <a:stretch>
            <a:fillRect/>
          </a:stretch>
        </p:blipFill>
        <p:spPr bwMode="auto">
          <a:xfrm>
            <a:off x="435745" y="1317643"/>
            <a:ext cx="483104" cy="1079590"/>
          </a:xfrm>
          <a:prstGeom prst="rect">
            <a:avLst/>
          </a:prstGeom>
          <a:noFill/>
          <a:ln w="9525">
            <a:noFill/>
            <a:miter lim="800000"/>
            <a:headEnd/>
            <a:tailEnd/>
          </a:ln>
        </p:spPr>
      </p:pic>
      <p:pic>
        <p:nvPicPr>
          <p:cNvPr id="131" name="Picture 411" descr="Superdome 2"/>
          <p:cNvPicPr>
            <a:picLocks noChangeAspect="1" noChangeArrowheads="1"/>
          </p:cNvPicPr>
          <p:nvPr/>
        </p:nvPicPr>
        <p:blipFill>
          <a:blip r:embed="rId4" cstate="print"/>
          <a:srcRect l="6459" r="11874" b="3947"/>
          <a:stretch>
            <a:fillRect/>
          </a:stretch>
        </p:blipFill>
        <p:spPr bwMode="auto">
          <a:xfrm>
            <a:off x="8261726" y="1317643"/>
            <a:ext cx="483104" cy="1079590"/>
          </a:xfrm>
          <a:prstGeom prst="rect">
            <a:avLst/>
          </a:prstGeom>
          <a:noFill/>
          <a:ln w="9525">
            <a:noFill/>
            <a:miter lim="800000"/>
            <a:headEnd/>
            <a:tailEnd/>
          </a:ln>
        </p:spPr>
      </p:pic>
      <p:grpSp>
        <p:nvGrpSpPr>
          <p:cNvPr id="3" name="Group 149"/>
          <p:cNvGrpSpPr/>
          <p:nvPr/>
        </p:nvGrpSpPr>
        <p:grpSpPr>
          <a:xfrm>
            <a:off x="1047612" y="1363262"/>
            <a:ext cx="556104" cy="988352"/>
            <a:chOff x="2374854" y="1217186"/>
            <a:chExt cx="556104" cy="988352"/>
          </a:xfrm>
        </p:grpSpPr>
        <p:grpSp>
          <p:nvGrpSpPr>
            <p:cNvPr id="4" name="Group 140"/>
            <p:cNvGrpSpPr/>
            <p:nvPr/>
          </p:nvGrpSpPr>
          <p:grpSpPr>
            <a:xfrm>
              <a:off x="2374854" y="1217186"/>
              <a:ext cx="556104" cy="462877"/>
              <a:chOff x="2374854" y="1217186"/>
              <a:chExt cx="556104" cy="462877"/>
            </a:xfrm>
          </p:grpSpPr>
          <p:pic>
            <p:nvPicPr>
              <p:cNvPr id="13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3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3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5" name="Group 141"/>
            <p:cNvGrpSpPr/>
            <p:nvPr/>
          </p:nvGrpSpPr>
          <p:grpSpPr>
            <a:xfrm>
              <a:off x="2374854" y="1479924"/>
              <a:ext cx="556104" cy="462877"/>
              <a:chOff x="2374854" y="1217186"/>
              <a:chExt cx="556104" cy="462877"/>
            </a:xfrm>
          </p:grpSpPr>
          <p:pic>
            <p:nvPicPr>
              <p:cNvPr id="143"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44"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45"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6" name="Group 145"/>
            <p:cNvGrpSpPr/>
            <p:nvPr/>
          </p:nvGrpSpPr>
          <p:grpSpPr>
            <a:xfrm>
              <a:off x="2374854" y="1742661"/>
              <a:ext cx="556104" cy="462877"/>
              <a:chOff x="2374854" y="1217186"/>
              <a:chExt cx="556104" cy="462877"/>
            </a:xfrm>
          </p:grpSpPr>
          <p:pic>
            <p:nvPicPr>
              <p:cNvPr id="147"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48"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49"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7" name="Group 150"/>
          <p:cNvGrpSpPr/>
          <p:nvPr/>
        </p:nvGrpSpPr>
        <p:grpSpPr>
          <a:xfrm>
            <a:off x="7512965" y="1363262"/>
            <a:ext cx="556104" cy="988352"/>
            <a:chOff x="2374854" y="1217186"/>
            <a:chExt cx="556104" cy="988352"/>
          </a:xfrm>
        </p:grpSpPr>
        <p:grpSp>
          <p:nvGrpSpPr>
            <p:cNvPr id="8" name="Group 140"/>
            <p:cNvGrpSpPr/>
            <p:nvPr/>
          </p:nvGrpSpPr>
          <p:grpSpPr>
            <a:xfrm>
              <a:off x="2374854" y="1217186"/>
              <a:ext cx="556104" cy="462877"/>
              <a:chOff x="2374854" y="1217186"/>
              <a:chExt cx="556104" cy="462877"/>
            </a:xfrm>
          </p:grpSpPr>
          <p:pic>
            <p:nvPicPr>
              <p:cNvPr id="161"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62"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63"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9" name="Group 141"/>
            <p:cNvGrpSpPr/>
            <p:nvPr/>
          </p:nvGrpSpPr>
          <p:grpSpPr>
            <a:xfrm>
              <a:off x="2374854" y="1479924"/>
              <a:ext cx="556104" cy="462877"/>
              <a:chOff x="2374854" y="1217186"/>
              <a:chExt cx="556104" cy="462877"/>
            </a:xfrm>
          </p:grpSpPr>
          <p:pic>
            <p:nvPicPr>
              <p:cNvPr id="15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5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6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0" name="Group 145"/>
            <p:cNvGrpSpPr/>
            <p:nvPr/>
          </p:nvGrpSpPr>
          <p:grpSpPr>
            <a:xfrm>
              <a:off x="2374854" y="1742661"/>
              <a:ext cx="556104" cy="462877"/>
              <a:chOff x="2374854" y="1217186"/>
              <a:chExt cx="556104" cy="462877"/>
            </a:xfrm>
          </p:grpSpPr>
          <p:pic>
            <p:nvPicPr>
              <p:cNvPr id="155"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56"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57"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pic>
        <p:nvPicPr>
          <p:cNvPr id="166" name="Picture 49" descr="RplctnSr"/>
          <p:cNvPicPr>
            <a:picLocks noChangeAspect="1" noChangeArrowheads="1"/>
          </p:cNvPicPr>
          <p:nvPr/>
        </p:nvPicPr>
        <p:blipFill>
          <a:blip r:embed="rId3" cstate="print"/>
          <a:srcRect/>
          <a:stretch>
            <a:fillRect/>
          </a:stretch>
        </p:blipFill>
        <p:spPr bwMode="auto">
          <a:xfrm>
            <a:off x="3136808" y="2918739"/>
            <a:ext cx="533400" cy="523875"/>
          </a:xfrm>
          <a:prstGeom prst="rect">
            <a:avLst/>
          </a:prstGeom>
          <a:noFill/>
        </p:spPr>
      </p:pic>
      <p:sp>
        <p:nvSpPr>
          <p:cNvPr id="167" name="Line 50"/>
          <p:cNvSpPr>
            <a:spLocks noChangeShapeType="1"/>
          </p:cNvSpPr>
          <p:nvPr/>
        </p:nvSpPr>
        <p:spPr bwMode="auto">
          <a:xfrm>
            <a:off x="1598838" y="3003593"/>
            <a:ext cx="1536165" cy="30074"/>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68" name="Line 51"/>
          <p:cNvSpPr>
            <a:spLocks noChangeShapeType="1"/>
          </p:cNvSpPr>
          <p:nvPr/>
        </p:nvSpPr>
        <p:spPr bwMode="auto">
          <a:xfrm flipV="1">
            <a:off x="1613442" y="3157210"/>
            <a:ext cx="1514274" cy="15445"/>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69" name="Line 52"/>
          <p:cNvSpPr>
            <a:spLocks noChangeShapeType="1"/>
          </p:cNvSpPr>
          <p:nvPr/>
        </p:nvSpPr>
        <p:spPr bwMode="auto">
          <a:xfrm flipV="1">
            <a:off x="1613442" y="3303516"/>
            <a:ext cx="1521588" cy="81281"/>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0" name="Line 114"/>
          <p:cNvSpPr>
            <a:spLocks noChangeShapeType="1"/>
          </p:cNvSpPr>
          <p:nvPr/>
        </p:nvSpPr>
        <p:spPr bwMode="auto">
          <a:xfrm flipV="1">
            <a:off x="6024507" y="3150709"/>
            <a:ext cx="1455724" cy="1294791"/>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1" name="Line 115"/>
          <p:cNvSpPr>
            <a:spLocks noChangeShapeType="1"/>
          </p:cNvSpPr>
          <p:nvPr/>
        </p:nvSpPr>
        <p:spPr bwMode="auto">
          <a:xfrm>
            <a:off x="6031785" y="1803899"/>
            <a:ext cx="1448447" cy="988365"/>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2" name="Line 116"/>
          <p:cNvSpPr>
            <a:spLocks noChangeShapeType="1"/>
          </p:cNvSpPr>
          <p:nvPr/>
        </p:nvSpPr>
        <p:spPr bwMode="auto">
          <a:xfrm flipV="1">
            <a:off x="6039100" y="2967830"/>
            <a:ext cx="1463078" cy="94285"/>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173" name="Picture 411" descr="Superdome 2"/>
          <p:cNvPicPr>
            <a:picLocks noChangeAspect="1" noChangeArrowheads="1"/>
          </p:cNvPicPr>
          <p:nvPr/>
        </p:nvPicPr>
        <p:blipFill>
          <a:blip r:embed="rId4" cstate="print"/>
          <a:srcRect l="6459" r="11874" b="3947"/>
          <a:stretch>
            <a:fillRect/>
          </a:stretch>
        </p:blipFill>
        <p:spPr bwMode="auto">
          <a:xfrm>
            <a:off x="435745" y="2640881"/>
            <a:ext cx="483104" cy="1079590"/>
          </a:xfrm>
          <a:prstGeom prst="rect">
            <a:avLst/>
          </a:prstGeom>
          <a:noFill/>
          <a:ln w="9525">
            <a:noFill/>
            <a:miter lim="800000"/>
            <a:headEnd/>
            <a:tailEnd/>
          </a:ln>
        </p:spPr>
      </p:pic>
      <p:pic>
        <p:nvPicPr>
          <p:cNvPr id="174" name="Picture 411" descr="Superdome 2"/>
          <p:cNvPicPr>
            <a:picLocks noChangeAspect="1" noChangeArrowheads="1"/>
          </p:cNvPicPr>
          <p:nvPr/>
        </p:nvPicPr>
        <p:blipFill>
          <a:blip r:embed="rId4" cstate="print"/>
          <a:srcRect l="6459" r="11874" b="3947"/>
          <a:stretch>
            <a:fillRect/>
          </a:stretch>
        </p:blipFill>
        <p:spPr bwMode="auto">
          <a:xfrm>
            <a:off x="8261726" y="2640881"/>
            <a:ext cx="483104" cy="1079590"/>
          </a:xfrm>
          <a:prstGeom prst="rect">
            <a:avLst/>
          </a:prstGeom>
          <a:noFill/>
          <a:ln w="9525">
            <a:noFill/>
            <a:miter lim="800000"/>
            <a:headEnd/>
            <a:tailEnd/>
          </a:ln>
        </p:spPr>
      </p:pic>
      <p:grpSp>
        <p:nvGrpSpPr>
          <p:cNvPr id="11" name="Group 149"/>
          <p:cNvGrpSpPr/>
          <p:nvPr/>
        </p:nvGrpSpPr>
        <p:grpSpPr>
          <a:xfrm>
            <a:off x="1047612" y="2686500"/>
            <a:ext cx="556104" cy="988352"/>
            <a:chOff x="2374854" y="1217186"/>
            <a:chExt cx="556104" cy="988352"/>
          </a:xfrm>
        </p:grpSpPr>
        <p:grpSp>
          <p:nvGrpSpPr>
            <p:cNvPr id="12" name="Group 140"/>
            <p:cNvGrpSpPr/>
            <p:nvPr/>
          </p:nvGrpSpPr>
          <p:grpSpPr>
            <a:xfrm>
              <a:off x="2374854" y="1217186"/>
              <a:ext cx="556104" cy="462877"/>
              <a:chOff x="2374854" y="1217186"/>
              <a:chExt cx="556104" cy="462877"/>
            </a:xfrm>
          </p:grpSpPr>
          <p:pic>
            <p:nvPicPr>
              <p:cNvPr id="19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9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0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3" name="Group 141"/>
            <p:cNvGrpSpPr/>
            <p:nvPr/>
          </p:nvGrpSpPr>
          <p:grpSpPr>
            <a:xfrm>
              <a:off x="2374854" y="1479924"/>
              <a:ext cx="556104" cy="462877"/>
              <a:chOff x="2374854" y="1217186"/>
              <a:chExt cx="556104" cy="462877"/>
            </a:xfrm>
          </p:grpSpPr>
          <p:pic>
            <p:nvPicPr>
              <p:cNvPr id="195"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96"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97"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4" name="Group 145"/>
            <p:cNvGrpSpPr/>
            <p:nvPr/>
          </p:nvGrpSpPr>
          <p:grpSpPr>
            <a:xfrm>
              <a:off x="2374854" y="1742661"/>
              <a:ext cx="556104" cy="462877"/>
              <a:chOff x="2374854" y="1217186"/>
              <a:chExt cx="556104" cy="462877"/>
            </a:xfrm>
          </p:grpSpPr>
          <p:pic>
            <p:nvPicPr>
              <p:cNvPr id="19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9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9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15" name="Group 150"/>
          <p:cNvGrpSpPr/>
          <p:nvPr/>
        </p:nvGrpSpPr>
        <p:grpSpPr>
          <a:xfrm>
            <a:off x="7512965" y="2686500"/>
            <a:ext cx="556104" cy="988352"/>
            <a:chOff x="2374854" y="1217186"/>
            <a:chExt cx="556104" cy="988352"/>
          </a:xfrm>
        </p:grpSpPr>
        <p:grpSp>
          <p:nvGrpSpPr>
            <p:cNvPr id="16" name="Group 140"/>
            <p:cNvGrpSpPr/>
            <p:nvPr/>
          </p:nvGrpSpPr>
          <p:grpSpPr>
            <a:xfrm>
              <a:off x="2374854" y="1217186"/>
              <a:ext cx="556104" cy="462877"/>
              <a:chOff x="2374854" y="1217186"/>
              <a:chExt cx="556104" cy="462877"/>
            </a:xfrm>
          </p:grpSpPr>
          <p:pic>
            <p:nvPicPr>
              <p:cNvPr id="186"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87"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88"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7" name="Group 141"/>
            <p:cNvGrpSpPr/>
            <p:nvPr/>
          </p:nvGrpSpPr>
          <p:grpSpPr>
            <a:xfrm>
              <a:off x="2374854" y="1479924"/>
              <a:ext cx="556104" cy="462877"/>
              <a:chOff x="2374854" y="1217186"/>
              <a:chExt cx="556104" cy="462877"/>
            </a:xfrm>
          </p:grpSpPr>
          <p:pic>
            <p:nvPicPr>
              <p:cNvPr id="183"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84"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85"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8" name="Group 145"/>
            <p:cNvGrpSpPr/>
            <p:nvPr/>
          </p:nvGrpSpPr>
          <p:grpSpPr>
            <a:xfrm>
              <a:off x="2374854" y="1742661"/>
              <a:ext cx="556104" cy="462877"/>
              <a:chOff x="2374854" y="1217186"/>
              <a:chExt cx="556104" cy="462877"/>
            </a:xfrm>
          </p:grpSpPr>
          <p:pic>
            <p:nvPicPr>
              <p:cNvPr id="180"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81"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82"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pic>
        <p:nvPicPr>
          <p:cNvPr id="202" name="Picture 49" descr="RplctnSr"/>
          <p:cNvPicPr>
            <a:picLocks noChangeAspect="1" noChangeArrowheads="1"/>
          </p:cNvPicPr>
          <p:nvPr/>
        </p:nvPicPr>
        <p:blipFill>
          <a:blip r:embed="rId3" cstate="print"/>
          <a:srcRect/>
          <a:stretch>
            <a:fillRect/>
          </a:stretch>
        </p:blipFill>
        <p:spPr bwMode="auto">
          <a:xfrm>
            <a:off x="3136808" y="4241977"/>
            <a:ext cx="533400" cy="523875"/>
          </a:xfrm>
          <a:prstGeom prst="rect">
            <a:avLst/>
          </a:prstGeom>
          <a:noFill/>
        </p:spPr>
      </p:pic>
      <p:sp>
        <p:nvSpPr>
          <p:cNvPr id="203" name="Line 50"/>
          <p:cNvSpPr>
            <a:spLocks noChangeShapeType="1"/>
          </p:cNvSpPr>
          <p:nvPr/>
        </p:nvSpPr>
        <p:spPr bwMode="auto">
          <a:xfrm>
            <a:off x="1598838" y="4326830"/>
            <a:ext cx="1528877" cy="21945"/>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4" name="Line 51"/>
          <p:cNvSpPr>
            <a:spLocks noChangeShapeType="1"/>
          </p:cNvSpPr>
          <p:nvPr/>
        </p:nvSpPr>
        <p:spPr bwMode="auto">
          <a:xfrm flipV="1">
            <a:off x="1620756" y="4480448"/>
            <a:ext cx="1506959" cy="23573"/>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5" name="Line 52"/>
          <p:cNvSpPr>
            <a:spLocks noChangeShapeType="1"/>
          </p:cNvSpPr>
          <p:nvPr/>
        </p:nvSpPr>
        <p:spPr bwMode="auto">
          <a:xfrm flipV="1">
            <a:off x="1628072" y="4626754"/>
            <a:ext cx="1506958" cy="89409"/>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7" name="Line 115"/>
          <p:cNvSpPr>
            <a:spLocks noChangeShapeType="1"/>
          </p:cNvSpPr>
          <p:nvPr/>
        </p:nvSpPr>
        <p:spPr bwMode="auto">
          <a:xfrm>
            <a:off x="6046453" y="3172656"/>
            <a:ext cx="1419149" cy="1170432"/>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8" name="Line 116"/>
          <p:cNvSpPr>
            <a:spLocks noChangeShapeType="1"/>
          </p:cNvSpPr>
          <p:nvPr/>
        </p:nvSpPr>
        <p:spPr bwMode="auto">
          <a:xfrm flipV="1">
            <a:off x="6024470" y="4474762"/>
            <a:ext cx="1477708" cy="56896"/>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209" name="Picture 411" descr="Superdome 2"/>
          <p:cNvPicPr>
            <a:picLocks noChangeAspect="1" noChangeArrowheads="1"/>
          </p:cNvPicPr>
          <p:nvPr/>
        </p:nvPicPr>
        <p:blipFill>
          <a:blip r:embed="rId4" cstate="print"/>
          <a:srcRect l="6459" r="11874" b="3947"/>
          <a:stretch>
            <a:fillRect/>
          </a:stretch>
        </p:blipFill>
        <p:spPr bwMode="auto">
          <a:xfrm>
            <a:off x="435745" y="3964119"/>
            <a:ext cx="483104" cy="1079590"/>
          </a:xfrm>
          <a:prstGeom prst="rect">
            <a:avLst/>
          </a:prstGeom>
          <a:noFill/>
          <a:ln w="9525">
            <a:noFill/>
            <a:miter lim="800000"/>
            <a:headEnd/>
            <a:tailEnd/>
          </a:ln>
        </p:spPr>
      </p:pic>
      <p:pic>
        <p:nvPicPr>
          <p:cNvPr id="210" name="Picture 411" descr="Superdome 2"/>
          <p:cNvPicPr>
            <a:picLocks noChangeAspect="1" noChangeArrowheads="1"/>
          </p:cNvPicPr>
          <p:nvPr/>
        </p:nvPicPr>
        <p:blipFill>
          <a:blip r:embed="rId4" cstate="print"/>
          <a:srcRect l="6459" r="11874" b="3947"/>
          <a:stretch>
            <a:fillRect/>
          </a:stretch>
        </p:blipFill>
        <p:spPr bwMode="auto">
          <a:xfrm>
            <a:off x="8261726" y="3964119"/>
            <a:ext cx="483104" cy="1079590"/>
          </a:xfrm>
          <a:prstGeom prst="rect">
            <a:avLst/>
          </a:prstGeom>
          <a:noFill/>
          <a:ln w="9525">
            <a:noFill/>
            <a:miter lim="800000"/>
            <a:headEnd/>
            <a:tailEnd/>
          </a:ln>
        </p:spPr>
      </p:pic>
      <p:grpSp>
        <p:nvGrpSpPr>
          <p:cNvPr id="19" name="Group 149"/>
          <p:cNvGrpSpPr/>
          <p:nvPr/>
        </p:nvGrpSpPr>
        <p:grpSpPr>
          <a:xfrm>
            <a:off x="1047612" y="4009738"/>
            <a:ext cx="556104" cy="988352"/>
            <a:chOff x="2374854" y="1217186"/>
            <a:chExt cx="556104" cy="988352"/>
          </a:xfrm>
        </p:grpSpPr>
        <p:grpSp>
          <p:nvGrpSpPr>
            <p:cNvPr id="20" name="Group 140"/>
            <p:cNvGrpSpPr/>
            <p:nvPr/>
          </p:nvGrpSpPr>
          <p:grpSpPr>
            <a:xfrm>
              <a:off x="2374854" y="1217186"/>
              <a:ext cx="556104" cy="462877"/>
              <a:chOff x="2374854" y="1217186"/>
              <a:chExt cx="556104" cy="462877"/>
            </a:xfrm>
          </p:grpSpPr>
          <p:pic>
            <p:nvPicPr>
              <p:cNvPr id="234"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35"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36"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1" name="Group 141"/>
            <p:cNvGrpSpPr/>
            <p:nvPr/>
          </p:nvGrpSpPr>
          <p:grpSpPr>
            <a:xfrm>
              <a:off x="2374854" y="1479924"/>
              <a:ext cx="556104" cy="462877"/>
              <a:chOff x="2374854" y="1217186"/>
              <a:chExt cx="556104" cy="462877"/>
            </a:xfrm>
          </p:grpSpPr>
          <p:pic>
            <p:nvPicPr>
              <p:cNvPr id="231"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32"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33"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2" name="Group 145"/>
            <p:cNvGrpSpPr/>
            <p:nvPr/>
          </p:nvGrpSpPr>
          <p:grpSpPr>
            <a:xfrm>
              <a:off x="2374854" y="1742661"/>
              <a:ext cx="556104" cy="462877"/>
              <a:chOff x="2374854" y="1217186"/>
              <a:chExt cx="556104" cy="462877"/>
            </a:xfrm>
          </p:grpSpPr>
          <p:pic>
            <p:nvPicPr>
              <p:cNvPr id="22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2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3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23" name="Group 150"/>
          <p:cNvGrpSpPr/>
          <p:nvPr/>
        </p:nvGrpSpPr>
        <p:grpSpPr>
          <a:xfrm>
            <a:off x="7512965" y="4009738"/>
            <a:ext cx="556104" cy="988352"/>
            <a:chOff x="2374854" y="1217186"/>
            <a:chExt cx="556104" cy="988352"/>
          </a:xfrm>
        </p:grpSpPr>
        <p:grpSp>
          <p:nvGrpSpPr>
            <p:cNvPr id="24" name="Group 140"/>
            <p:cNvGrpSpPr/>
            <p:nvPr/>
          </p:nvGrpSpPr>
          <p:grpSpPr>
            <a:xfrm>
              <a:off x="2374854" y="1217186"/>
              <a:ext cx="556104" cy="462877"/>
              <a:chOff x="2374854" y="1217186"/>
              <a:chExt cx="556104" cy="462877"/>
            </a:xfrm>
          </p:grpSpPr>
          <p:pic>
            <p:nvPicPr>
              <p:cNvPr id="22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2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2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5" name="Group 141"/>
            <p:cNvGrpSpPr/>
            <p:nvPr/>
          </p:nvGrpSpPr>
          <p:grpSpPr>
            <a:xfrm>
              <a:off x="2374854" y="1479924"/>
              <a:ext cx="556104" cy="462877"/>
              <a:chOff x="2374854" y="1217186"/>
              <a:chExt cx="556104" cy="462877"/>
            </a:xfrm>
          </p:grpSpPr>
          <p:pic>
            <p:nvPicPr>
              <p:cNvPr id="219"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20"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21"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6" name="Group 145"/>
            <p:cNvGrpSpPr/>
            <p:nvPr/>
          </p:nvGrpSpPr>
          <p:grpSpPr>
            <a:xfrm>
              <a:off x="2374854" y="1742661"/>
              <a:ext cx="556104" cy="462877"/>
              <a:chOff x="2374854" y="1217186"/>
              <a:chExt cx="556104" cy="462877"/>
            </a:xfrm>
          </p:grpSpPr>
          <p:pic>
            <p:nvPicPr>
              <p:cNvPr id="216"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17"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18"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pic>
        <p:nvPicPr>
          <p:cNvPr id="238" name="Picture 49" descr="RplctnSr"/>
          <p:cNvPicPr>
            <a:picLocks noChangeAspect="1" noChangeArrowheads="1"/>
          </p:cNvPicPr>
          <p:nvPr/>
        </p:nvPicPr>
        <p:blipFill>
          <a:blip r:embed="rId3" cstate="print"/>
          <a:srcRect/>
          <a:stretch>
            <a:fillRect/>
          </a:stretch>
        </p:blipFill>
        <p:spPr bwMode="auto">
          <a:xfrm>
            <a:off x="3136808" y="5565216"/>
            <a:ext cx="533400" cy="523875"/>
          </a:xfrm>
          <a:prstGeom prst="rect">
            <a:avLst/>
          </a:prstGeom>
          <a:noFill/>
        </p:spPr>
      </p:pic>
      <p:sp>
        <p:nvSpPr>
          <p:cNvPr id="239" name="Line 50"/>
          <p:cNvSpPr>
            <a:spLocks noChangeShapeType="1"/>
          </p:cNvSpPr>
          <p:nvPr/>
        </p:nvSpPr>
        <p:spPr bwMode="auto">
          <a:xfrm>
            <a:off x="1598838" y="5650069"/>
            <a:ext cx="1528877" cy="21945"/>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1" name="Line 52"/>
          <p:cNvSpPr>
            <a:spLocks noChangeShapeType="1"/>
          </p:cNvSpPr>
          <p:nvPr/>
        </p:nvSpPr>
        <p:spPr bwMode="auto">
          <a:xfrm flipV="1">
            <a:off x="1628072" y="5949993"/>
            <a:ext cx="1506958" cy="68276"/>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 name="Line 115"/>
          <p:cNvSpPr>
            <a:spLocks noChangeShapeType="1"/>
          </p:cNvSpPr>
          <p:nvPr/>
        </p:nvSpPr>
        <p:spPr bwMode="auto">
          <a:xfrm>
            <a:off x="6039138" y="3289699"/>
            <a:ext cx="1433780" cy="2370126"/>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4" name="Line 116"/>
          <p:cNvSpPr>
            <a:spLocks noChangeShapeType="1"/>
          </p:cNvSpPr>
          <p:nvPr/>
        </p:nvSpPr>
        <p:spPr bwMode="auto">
          <a:xfrm>
            <a:off x="6024470" y="5971939"/>
            <a:ext cx="1477670" cy="43891"/>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245" name="Picture 411" descr="Superdome 2"/>
          <p:cNvPicPr>
            <a:picLocks noChangeAspect="1" noChangeArrowheads="1"/>
          </p:cNvPicPr>
          <p:nvPr/>
        </p:nvPicPr>
        <p:blipFill>
          <a:blip r:embed="rId4" cstate="print"/>
          <a:srcRect l="6459" r="11874" b="3947"/>
          <a:stretch>
            <a:fillRect/>
          </a:stretch>
        </p:blipFill>
        <p:spPr bwMode="auto">
          <a:xfrm>
            <a:off x="435745" y="5287358"/>
            <a:ext cx="483104" cy="1079590"/>
          </a:xfrm>
          <a:prstGeom prst="rect">
            <a:avLst/>
          </a:prstGeom>
          <a:noFill/>
          <a:ln w="9525">
            <a:noFill/>
            <a:miter lim="800000"/>
            <a:headEnd/>
            <a:tailEnd/>
          </a:ln>
        </p:spPr>
      </p:pic>
      <p:pic>
        <p:nvPicPr>
          <p:cNvPr id="246" name="Picture 411" descr="Superdome 2"/>
          <p:cNvPicPr>
            <a:picLocks noChangeAspect="1" noChangeArrowheads="1"/>
          </p:cNvPicPr>
          <p:nvPr/>
        </p:nvPicPr>
        <p:blipFill>
          <a:blip r:embed="rId4" cstate="print"/>
          <a:srcRect l="6459" r="11874" b="3947"/>
          <a:stretch>
            <a:fillRect/>
          </a:stretch>
        </p:blipFill>
        <p:spPr bwMode="auto">
          <a:xfrm>
            <a:off x="8261726" y="5287358"/>
            <a:ext cx="483104" cy="1079590"/>
          </a:xfrm>
          <a:prstGeom prst="rect">
            <a:avLst/>
          </a:prstGeom>
          <a:noFill/>
          <a:ln w="9525">
            <a:noFill/>
            <a:miter lim="800000"/>
            <a:headEnd/>
            <a:tailEnd/>
          </a:ln>
        </p:spPr>
      </p:pic>
      <p:grpSp>
        <p:nvGrpSpPr>
          <p:cNvPr id="27" name="Group 149"/>
          <p:cNvGrpSpPr/>
          <p:nvPr/>
        </p:nvGrpSpPr>
        <p:grpSpPr>
          <a:xfrm>
            <a:off x="1047612" y="5332977"/>
            <a:ext cx="556104" cy="988352"/>
            <a:chOff x="2374854" y="1217186"/>
            <a:chExt cx="556104" cy="988352"/>
          </a:xfrm>
        </p:grpSpPr>
        <p:grpSp>
          <p:nvGrpSpPr>
            <p:cNvPr id="28" name="Group 140"/>
            <p:cNvGrpSpPr/>
            <p:nvPr/>
          </p:nvGrpSpPr>
          <p:grpSpPr>
            <a:xfrm>
              <a:off x="2374854" y="1217186"/>
              <a:ext cx="556104" cy="462877"/>
              <a:chOff x="2374854" y="1217186"/>
              <a:chExt cx="556104" cy="462877"/>
            </a:xfrm>
          </p:grpSpPr>
          <p:pic>
            <p:nvPicPr>
              <p:cNvPr id="270"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71"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72"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9" name="Group 141"/>
            <p:cNvGrpSpPr/>
            <p:nvPr/>
          </p:nvGrpSpPr>
          <p:grpSpPr>
            <a:xfrm>
              <a:off x="2374854" y="1479924"/>
              <a:ext cx="556104" cy="462877"/>
              <a:chOff x="2374854" y="1217186"/>
              <a:chExt cx="556104" cy="462877"/>
            </a:xfrm>
          </p:grpSpPr>
          <p:pic>
            <p:nvPicPr>
              <p:cNvPr id="267"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68"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69"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30" name="Group 145"/>
            <p:cNvGrpSpPr/>
            <p:nvPr/>
          </p:nvGrpSpPr>
          <p:grpSpPr>
            <a:xfrm>
              <a:off x="2374854" y="1742661"/>
              <a:ext cx="556104" cy="462877"/>
              <a:chOff x="2374854" y="1217186"/>
              <a:chExt cx="556104" cy="462877"/>
            </a:xfrm>
          </p:grpSpPr>
          <p:pic>
            <p:nvPicPr>
              <p:cNvPr id="264"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65"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66"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31" name="Group 150"/>
          <p:cNvGrpSpPr/>
          <p:nvPr/>
        </p:nvGrpSpPr>
        <p:grpSpPr>
          <a:xfrm>
            <a:off x="7512965" y="5332977"/>
            <a:ext cx="556104" cy="988352"/>
            <a:chOff x="2374854" y="1217186"/>
            <a:chExt cx="556104" cy="988352"/>
          </a:xfrm>
        </p:grpSpPr>
        <p:grpSp>
          <p:nvGrpSpPr>
            <p:cNvPr id="225" name="Group 140"/>
            <p:cNvGrpSpPr/>
            <p:nvPr/>
          </p:nvGrpSpPr>
          <p:grpSpPr>
            <a:xfrm>
              <a:off x="2374854" y="1217186"/>
              <a:ext cx="556104" cy="462877"/>
              <a:chOff x="2374854" y="1217186"/>
              <a:chExt cx="556104" cy="462877"/>
            </a:xfrm>
          </p:grpSpPr>
          <p:pic>
            <p:nvPicPr>
              <p:cNvPr id="25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5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6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26" name="Group 141"/>
            <p:cNvGrpSpPr/>
            <p:nvPr/>
          </p:nvGrpSpPr>
          <p:grpSpPr>
            <a:xfrm>
              <a:off x="2374854" y="1479924"/>
              <a:ext cx="556104" cy="462877"/>
              <a:chOff x="2374854" y="1217186"/>
              <a:chExt cx="556104" cy="462877"/>
            </a:xfrm>
          </p:grpSpPr>
          <p:pic>
            <p:nvPicPr>
              <p:cNvPr id="255"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56"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57"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27" name="Group 145"/>
            <p:cNvGrpSpPr/>
            <p:nvPr/>
          </p:nvGrpSpPr>
          <p:grpSpPr>
            <a:xfrm>
              <a:off x="2374854" y="1742661"/>
              <a:ext cx="556104" cy="462877"/>
              <a:chOff x="2374854" y="1217186"/>
              <a:chExt cx="556104" cy="462877"/>
            </a:xfrm>
          </p:grpSpPr>
          <p:pic>
            <p:nvPicPr>
              <p:cNvPr id="25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5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5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sp>
        <p:nvSpPr>
          <p:cNvPr id="273" name="Line 65"/>
          <p:cNvSpPr>
            <a:spLocks noChangeShapeType="1"/>
          </p:cNvSpPr>
          <p:nvPr/>
        </p:nvSpPr>
        <p:spPr bwMode="auto">
          <a:xfrm>
            <a:off x="945219" y="3781214"/>
            <a:ext cx="900113" cy="0"/>
          </a:xfrm>
          <a:prstGeom prst="line">
            <a:avLst/>
          </a:prstGeom>
          <a:noFill/>
          <a:ln w="9525">
            <a:solidFill>
              <a:srgbClr val="CC0000"/>
            </a:solidFill>
            <a:round/>
            <a:headEnd/>
            <a:tailEnd/>
          </a:ln>
          <a:effectLst/>
        </p:spPr>
        <p:txBody>
          <a:bodyPr/>
          <a:lstStyle/>
          <a:p>
            <a:endParaRPr lang="en-US"/>
          </a:p>
        </p:txBody>
      </p:sp>
      <p:sp>
        <p:nvSpPr>
          <p:cNvPr id="274" name="Line 65"/>
          <p:cNvSpPr>
            <a:spLocks noChangeShapeType="1"/>
          </p:cNvSpPr>
          <p:nvPr/>
        </p:nvSpPr>
        <p:spPr bwMode="auto">
          <a:xfrm>
            <a:off x="7125281" y="3787311"/>
            <a:ext cx="900113" cy="0"/>
          </a:xfrm>
          <a:prstGeom prst="line">
            <a:avLst/>
          </a:prstGeom>
          <a:noFill/>
          <a:ln w="9525">
            <a:solidFill>
              <a:srgbClr val="CC0000"/>
            </a:solidFill>
            <a:round/>
            <a:headEnd/>
            <a:tailEnd/>
          </a:ln>
          <a:effectLst/>
        </p:spPr>
        <p:txBody>
          <a:bodyPr/>
          <a:lstStyle/>
          <a:p>
            <a:endParaRPr lang="en-US"/>
          </a:p>
        </p:txBody>
      </p:sp>
      <p:sp>
        <p:nvSpPr>
          <p:cNvPr id="275" name="Line 65"/>
          <p:cNvSpPr>
            <a:spLocks noChangeShapeType="1"/>
          </p:cNvSpPr>
          <p:nvPr/>
        </p:nvSpPr>
        <p:spPr bwMode="auto">
          <a:xfrm>
            <a:off x="1047632" y="5149157"/>
            <a:ext cx="900113" cy="0"/>
          </a:xfrm>
          <a:prstGeom prst="line">
            <a:avLst/>
          </a:prstGeom>
          <a:noFill/>
          <a:ln w="9525">
            <a:solidFill>
              <a:srgbClr val="CC0000"/>
            </a:solidFill>
            <a:round/>
            <a:headEnd/>
            <a:tailEnd/>
          </a:ln>
          <a:effectLst/>
        </p:spPr>
        <p:txBody>
          <a:bodyPr/>
          <a:lstStyle/>
          <a:p>
            <a:endParaRPr lang="en-US"/>
          </a:p>
        </p:txBody>
      </p:sp>
      <p:sp>
        <p:nvSpPr>
          <p:cNvPr id="276" name="Line 65"/>
          <p:cNvSpPr>
            <a:spLocks noChangeShapeType="1"/>
          </p:cNvSpPr>
          <p:nvPr/>
        </p:nvSpPr>
        <p:spPr bwMode="auto">
          <a:xfrm>
            <a:off x="7227694" y="5155254"/>
            <a:ext cx="900113" cy="0"/>
          </a:xfrm>
          <a:prstGeom prst="line">
            <a:avLst/>
          </a:prstGeom>
          <a:noFill/>
          <a:ln w="9525">
            <a:solidFill>
              <a:srgbClr val="CC0000"/>
            </a:solidFill>
            <a:round/>
            <a:headEnd/>
            <a:tailEnd/>
          </a:ln>
          <a:effectLst/>
        </p:spPr>
        <p:txBody>
          <a:bodyPr/>
          <a:lstStyle/>
          <a:p>
            <a:endParaRPr lang="en-US"/>
          </a:p>
        </p:txBody>
      </p:sp>
      <p:pic>
        <p:nvPicPr>
          <p:cNvPr id="152" name="Picture 49" descr="RplctnSr"/>
          <p:cNvPicPr>
            <a:picLocks noChangeAspect="1" noChangeArrowheads="1"/>
          </p:cNvPicPr>
          <p:nvPr/>
        </p:nvPicPr>
        <p:blipFill>
          <a:blip r:embed="rId3" cstate="print"/>
          <a:srcRect/>
          <a:stretch>
            <a:fillRect/>
          </a:stretch>
        </p:blipFill>
        <p:spPr bwMode="auto">
          <a:xfrm>
            <a:off x="5505653" y="1586971"/>
            <a:ext cx="533400" cy="523875"/>
          </a:xfrm>
          <a:prstGeom prst="rect">
            <a:avLst/>
          </a:prstGeom>
          <a:noFill/>
        </p:spPr>
      </p:pic>
      <p:pic>
        <p:nvPicPr>
          <p:cNvPr id="153" name="Picture 49" descr="RplctnSr"/>
          <p:cNvPicPr>
            <a:picLocks noChangeAspect="1" noChangeArrowheads="1"/>
          </p:cNvPicPr>
          <p:nvPr/>
        </p:nvPicPr>
        <p:blipFill>
          <a:blip r:embed="rId3" cstate="print"/>
          <a:srcRect/>
          <a:stretch>
            <a:fillRect/>
          </a:stretch>
        </p:blipFill>
        <p:spPr bwMode="auto">
          <a:xfrm>
            <a:off x="5505653" y="2910209"/>
            <a:ext cx="533400" cy="523875"/>
          </a:xfrm>
          <a:prstGeom prst="rect">
            <a:avLst/>
          </a:prstGeom>
          <a:noFill/>
        </p:spPr>
      </p:pic>
      <p:pic>
        <p:nvPicPr>
          <p:cNvPr id="154" name="Picture 49" descr="RplctnSr"/>
          <p:cNvPicPr>
            <a:picLocks noChangeAspect="1" noChangeArrowheads="1"/>
          </p:cNvPicPr>
          <p:nvPr/>
        </p:nvPicPr>
        <p:blipFill>
          <a:blip r:embed="rId3" cstate="print"/>
          <a:srcRect/>
          <a:stretch>
            <a:fillRect/>
          </a:stretch>
        </p:blipFill>
        <p:spPr bwMode="auto">
          <a:xfrm>
            <a:off x="5505653" y="4233447"/>
            <a:ext cx="533400" cy="523875"/>
          </a:xfrm>
          <a:prstGeom prst="rect">
            <a:avLst/>
          </a:prstGeom>
          <a:noFill/>
        </p:spPr>
      </p:pic>
      <p:pic>
        <p:nvPicPr>
          <p:cNvPr id="164" name="Picture 49" descr="RplctnSr"/>
          <p:cNvPicPr>
            <a:picLocks noChangeAspect="1" noChangeArrowheads="1"/>
          </p:cNvPicPr>
          <p:nvPr/>
        </p:nvPicPr>
        <p:blipFill>
          <a:blip r:embed="rId3" cstate="print"/>
          <a:srcRect/>
          <a:stretch>
            <a:fillRect/>
          </a:stretch>
        </p:blipFill>
        <p:spPr bwMode="auto">
          <a:xfrm>
            <a:off x="5505653" y="5556686"/>
            <a:ext cx="533400" cy="523875"/>
          </a:xfrm>
          <a:prstGeom prst="rect">
            <a:avLst/>
          </a:prstGeom>
          <a:noFill/>
        </p:spPr>
      </p:pic>
      <p:sp>
        <p:nvSpPr>
          <p:cNvPr id="175" name="Line 51"/>
          <p:cNvSpPr>
            <a:spLocks noChangeShapeType="1"/>
          </p:cNvSpPr>
          <p:nvPr/>
        </p:nvSpPr>
        <p:spPr bwMode="auto">
          <a:xfrm flipV="1">
            <a:off x="3669013" y="3099506"/>
            <a:ext cx="1843429" cy="0"/>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6" name="Line 51"/>
          <p:cNvSpPr>
            <a:spLocks noChangeShapeType="1"/>
          </p:cNvSpPr>
          <p:nvPr/>
        </p:nvSpPr>
        <p:spPr bwMode="auto">
          <a:xfrm flipV="1">
            <a:off x="3669012" y="4504022"/>
            <a:ext cx="1821485" cy="0"/>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7" name="Line 51"/>
          <p:cNvSpPr>
            <a:spLocks noChangeShapeType="1"/>
          </p:cNvSpPr>
          <p:nvPr/>
        </p:nvSpPr>
        <p:spPr bwMode="auto">
          <a:xfrm flipV="1">
            <a:off x="3660506" y="6003632"/>
            <a:ext cx="1844622" cy="0"/>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8" name="Line 52"/>
          <p:cNvSpPr>
            <a:spLocks noChangeShapeType="1"/>
          </p:cNvSpPr>
          <p:nvPr/>
        </p:nvSpPr>
        <p:spPr bwMode="auto">
          <a:xfrm flipV="1">
            <a:off x="1597619" y="2066841"/>
            <a:ext cx="1536192" cy="234086"/>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9" name="Line 52"/>
          <p:cNvSpPr>
            <a:spLocks noChangeShapeType="1"/>
          </p:cNvSpPr>
          <p:nvPr/>
        </p:nvSpPr>
        <p:spPr bwMode="auto">
          <a:xfrm flipV="1">
            <a:off x="1628072" y="3392110"/>
            <a:ext cx="1521562" cy="190196"/>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89" name="Line 52"/>
          <p:cNvSpPr>
            <a:spLocks noChangeShapeType="1"/>
          </p:cNvSpPr>
          <p:nvPr/>
        </p:nvSpPr>
        <p:spPr bwMode="auto">
          <a:xfrm flipV="1">
            <a:off x="1576866" y="4730793"/>
            <a:ext cx="1572768" cy="153620"/>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90" name="Line 52"/>
          <p:cNvSpPr>
            <a:spLocks noChangeShapeType="1"/>
          </p:cNvSpPr>
          <p:nvPr/>
        </p:nvSpPr>
        <p:spPr bwMode="auto">
          <a:xfrm flipV="1">
            <a:off x="1598812" y="6054845"/>
            <a:ext cx="1536192" cy="153618"/>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91" name="Line 51"/>
          <p:cNvSpPr>
            <a:spLocks noChangeShapeType="1"/>
          </p:cNvSpPr>
          <p:nvPr/>
        </p:nvSpPr>
        <p:spPr bwMode="auto">
          <a:xfrm>
            <a:off x="3661699" y="1731567"/>
            <a:ext cx="1843430" cy="1250894"/>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1" name="Line 51"/>
          <p:cNvSpPr>
            <a:spLocks noChangeShapeType="1"/>
          </p:cNvSpPr>
          <p:nvPr/>
        </p:nvSpPr>
        <p:spPr bwMode="auto">
          <a:xfrm>
            <a:off x="3654382" y="1841290"/>
            <a:ext cx="1850747" cy="2479852"/>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11" name="Line 51"/>
          <p:cNvSpPr>
            <a:spLocks noChangeShapeType="1"/>
          </p:cNvSpPr>
          <p:nvPr/>
        </p:nvSpPr>
        <p:spPr bwMode="auto">
          <a:xfrm>
            <a:off x="3669014" y="2038799"/>
            <a:ext cx="1821484" cy="3628339"/>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12" name="Line 51"/>
          <p:cNvSpPr>
            <a:spLocks noChangeShapeType="1"/>
          </p:cNvSpPr>
          <p:nvPr/>
        </p:nvSpPr>
        <p:spPr bwMode="auto">
          <a:xfrm flipV="1">
            <a:off x="3647067" y="1760822"/>
            <a:ext cx="1865377" cy="1280160"/>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13" name="Line 51"/>
          <p:cNvSpPr>
            <a:spLocks noChangeShapeType="1"/>
          </p:cNvSpPr>
          <p:nvPr/>
        </p:nvSpPr>
        <p:spPr bwMode="auto">
          <a:xfrm>
            <a:off x="3669013" y="3179971"/>
            <a:ext cx="1843431" cy="1221637"/>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14" name="Line 51"/>
          <p:cNvSpPr>
            <a:spLocks noChangeShapeType="1"/>
          </p:cNvSpPr>
          <p:nvPr/>
        </p:nvSpPr>
        <p:spPr bwMode="auto">
          <a:xfrm>
            <a:off x="3647067" y="3260438"/>
            <a:ext cx="1850747" cy="2501799"/>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15" name="Line 51"/>
          <p:cNvSpPr>
            <a:spLocks noChangeShapeType="1"/>
          </p:cNvSpPr>
          <p:nvPr/>
        </p:nvSpPr>
        <p:spPr bwMode="auto">
          <a:xfrm flipV="1">
            <a:off x="3676328" y="1877865"/>
            <a:ext cx="1821485" cy="2472538"/>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37" name="Line 51"/>
          <p:cNvSpPr>
            <a:spLocks noChangeShapeType="1"/>
          </p:cNvSpPr>
          <p:nvPr/>
        </p:nvSpPr>
        <p:spPr bwMode="auto">
          <a:xfrm flipV="1">
            <a:off x="3647067" y="3187284"/>
            <a:ext cx="1858062" cy="1265531"/>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7" name="Line 51"/>
          <p:cNvSpPr>
            <a:spLocks noChangeShapeType="1"/>
          </p:cNvSpPr>
          <p:nvPr/>
        </p:nvSpPr>
        <p:spPr bwMode="auto">
          <a:xfrm>
            <a:off x="3676329" y="4635696"/>
            <a:ext cx="1843430" cy="1228952"/>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8" name="Line 51"/>
          <p:cNvSpPr>
            <a:spLocks noChangeShapeType="1"/>
          </p:cNvSpPr>
          <p:nvPr/>
        </p:nvSpPr>
        <p:spPr bwMode="auto">
          <a:xfrm flipV="1">
            <a:off x="3676328" y="1987593"/>
            <a:ext cx="1843430" cy="3694176"/>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9" name="Line 51"/>
          <p:cNvSpPr>
            <a:spLocks noChangeShapeType="1"/>
          </p:cNvSpPr>
          <p:nvPr/>
        </p:nvSpPr>
        <p:spPr bwMode="auto">
          <a:xfrm flipV="1">
            <a:off x="3669014" y="3282383"/>
            <a:ext cx="1843430" cy="2509114"/>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50" name="Line 51"/>
          <p:cNvSpPr>
            <a:spLocks noChangeShapeType="1"/>
          </p:cNvSpPr>
          <p:nvPr/>
        </p:nvSpPr>
        <p:spPr bwMode="auto">
          <a:xfrm flipV="1">
            <a:off x="3639752" y="4606435"/>
            <a:ext cx="1872691" cy="1331366"/>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51" name="Line 116"/>
          <p:cNvSpPr>
            <a:spLocks noChangeShapeType="1"/>
          </p:cNvSpPr>
          <p:nvPr/>
        </p:nvSpPr>
        <p:spPr bwMode="auto">
          <a:xfrm flipV="1">
            <a:off x="6046453" y="2104637"/>
            <a:ext cx="1441094" cy="3562502"/>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2" name="Line 114"/>
          <p:cNvSpPr>
            <a:spLocks noChangeShapeType="1"/>
          </p:cNvSpPr>
          <p:nvPr/>
        </p:nvSpPr>
        <p:spPr bwMode="auto">
          <a:xfrm>
            <a:off x="6039138" y="2024169"/>
            <a:ext cx="1484948" cy="3479595"/>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6" name="Line 114"/>
          <p:cNvSpPr>
            <a:spLocks noChangeShapeType="1"/>
          </p:cNvSpPr>
          <p:nvPr/>
        </p:nvSpPr>
        <p:spPr bwMode="auto">
          <a:xfrm>
            <a:off x="6039138" y="1885181"/>
            <a:ext cx="1484948" cy="2295344"/>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61" name="Line 116"/>
          <p:cNvSpPr>
            <a:spLocks noChangeShapeType="1"/>
          </p:cNvSpPr>
          <p:nvPr/>
        </p:nvSpPr>
        <p:spPr bwMode="auto">
          <a:xfrm>
            <a:off x="6031822" y="4643012"/>
            <a:ext cx="1470356" cy="1228954"/>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62" name="Line 114"/>
          <p:cNvSpPr>
            <a:spLocks noChangeShapeType="1"/>
          </p:cNvSpPr>
          <p:nvPr/>
        </p:nvSpPr>
        <p:spPr bwMode="auto">
          <a:xfrm flipV="1">
            <a:off x="6039139" y="3355535"/>
            <a:ext cx="1463040" cy="2421332"/>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63" name="Line 116"/>
          <p:cNvSpPr>
            <a:spLocks noChangeShapeType="1"/>
          </p:cNvSpPr>
          <p:nvPr/>
        </p:nvSpPr>
        <p:spPr bwMode="auto">
          <a:xfrm flipV="1">
            <a:off x="6039138" y="4657639"/>
            <a:ext cx="1455724" cy="1214325"/>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78" name="Line 50"/>
          <p:cNvSpPr>
            <a:spLocks noChangeShapeType="1"/>
          </p:cNvSpPr>
          <p:nvPr/>
        </p:nvSpPr>
        <p:spPr bwMode="auto">
          <a:xfrm>
            <a:off x="1596806" y="5794626"/>
            <a:ext cx="1528877" cy="21945"/>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79" name="Line 50"/>
          <p:cNvSpPr>
            <a:spLocks noChangeShapeType="1"/>
          </p:cNvSpPr>
          <p:nvPr/>
        </p:nvSpPr>
        <p:spPr bwMode="auto">
          <a:xfrm flipV="1">
            <a:off x="3676329" y="1685994"/>
            <a:ext cx="1814168" cy="13155"/>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 name="Title 1"/>
          <p:cNvSpPr>
            <a:spLocks noGrp="1"/>
          </p:cNvSpPr>
          <p:nvPr>
            <p:ph type="title"/>
          </p:nvPr>
        </p:nvSpPr>
        <p:spPr/>
        <p:txBody>
          <a:bodyPr/>
          <a:lstStyle/>
          <a:p>
            <a:r>
              <a:rPr lang="en-US" dirty="0" smtClean="0"/>
              <a:t>Spaghetti Without Dedicated Routes</a:t>
            </a:r>
            <a:endParaRPr lang="en-US" dirty="0"/>
          </a:p>
        </p:txBody>
      </p:sp>
    </p:spTree>
    <p:extLst>
      <p:ext uri="{BB962C8B-B14F-4D97-AF65-F5344CB8AC3E}">
        <p14:creationId xmlns:p14="http://schemas.microsoft.com/office/powerpoint/2010/main" val="1769315848"/>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77" name="Line 65"/>
          <p:cNvSpPr>
            <a:spLocks noChangeShapeType="1"/>
          </p:cNvSpPr>
          <p:nvPr/>
        </p:nvSpPr>
        <p:spPr bwMode="auto">
          <a:xfrm>
            <a:off x="1030434" y="2390453"/>
            <a:ext cx="900113" cy="0"/>
          </a:xfrm>
          <a:prstGeom prst="line">
            <a:avLst/>
          </a:prstGeom>
          <a:noFill/>
          <a:ln w="9525">
            <a:solidFill>
              <a:srgbClr val="CC0000"/>
            </a:solidFill>
            <a:round/>
            <a:headEnd/>
            <a:tailEnd/>
          </a:ln>
          <a:effectLst/>
        </p:spPr>
        <p:txBody>
          <a:bodyPr/>
          <a:lstStyle/>
          <a:p>
            <a:endParaRPr lang="en-US"/>
          </a:p>
        </p:txBody>
      </p:sp>
      <p:sp>
        <p:nvSpPr>
          <p:cNvPr id="127" name="Line 65"/>
          <p:cNvSpPr>
            <a:spLocks noChangeShapeType="1"/>
          </p:cNvSpPr>
          <p:nvPr/>
        </p:nvSpPr>
        <p:spPr bwMode="auto">
          <a:xfrm>
            <a:off x="7210496" y="2396550"/>
            <a:ext cx="900113" cy="0"/>
          </a:xfrm>
          <a:prstGeom prst="line">
            <a:avLst/>
          </a:prstGeom>
          <a:noFill/>
          <a:ln w="9525">
            <a:solidFill>
              <a:srgbClr val="CC0000"/>
            </a:solidFill>
            <a:round/>
            <a:headEnd/>
            <a:tailEnd/>
          </a:ln>
          <a:effectLst/>
        </p:spPr>
        <p:txBody>
          <a:bodyPr/>
          <a:lstStyle/>
          <a:p>
            <a:endParaRPr lang="en-US"/>
          </a:p>
        </p:txBody>
      </p:sp>
      <p:pic>
        <p:nvPicPr>
          <p:cNvPr id="243761" name="Picture 49" descr="RplctnSr"/>
          <p:cNvPicPr>
            <a:picLocks noChangeAspect="1" noChangeArrowheads="1"/>
          </p:cNvPicPr>
          <p:nvPr/>
        </p:nvPicPr>
        <p:blipFill>
          <a:blip r:embed="rId3" cstate="print"/>
          <a:srcRect/>
          <a:stretch>
            <a:fillRect/>
          </a:stretch>
        </p:blipFill>
        <p:spPr bwMode="auto">
          <a:xfrm>
            <a:off x="3118391" y="1483680"/>
            <a:ext cx="533400" cy="523875"/>
          </a:xfrm>
          <a:prstGeom prst="rect">
            <a:avLst/>
          </a:prstGeom>
          <a:noFill/>
        </p:spPr>
      </p:pic>
      <p:sp>
        <p:nvSpPr>
          <p:cNvPr id="243762" name="Line 50"/>
          <p:cNvSpPr>
            <a:spLocks noChangeShapeType="1"/>
          </p:cNvSpPr>
          <p:nvPr/>
        </p:nvSpPr>
        <p:spPr bwMode="auto">
          <a:xfrm>
            <a:off x="1580421" y="1568533"/>
            <a:ext cx="1528877" cy="21945"/>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763" name="Line 51"/>
          <p:cNvSpPr>
            <a:spLocks noChangeShapeType="1"/>
          </p:cNvSpPr>
          <p:nvPr/>
        </p:nvSpPr>
        <p:spPr bwMode="auto">
          <a:xfrm flipV="1">
            <a:off x="1587737" y="1722152"/>
            <a:ext cx="1521562" cy="87781"/>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764" name="Line 52"/>
          <p:cNvSpPr>
            <a:spLocks noChangeShapeType="1"/>
          </p:cNvSpPr>
          <p:nvPr/>
        </p:nvSpPr>
        <p:spPr bwMode="auto">
          <a:xfrm flipV="1">
            <a:off x="1580421" y="1868457"/>
            <a:ext cx="1536192" cy="234086"/>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6" name="Line 114"/>
          <p:cNvSpPr>
            <a:spLocks noChangeShapeType="1"/>
          </p:cNvSpPr>
          <p:nvPr/>
        </p:nvSpPr>
        <p:spPr bwMode="auto">
          <a:xfrm flipV="1">
            <a:off x="6020683" y="1422228"/>
            <a:ext cx="1484986" cy="175566"/>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7" name="Line 115"/>
          <p:cNvSpPr>
            <a:spLocks noChangeShapeType="1"/>
          </p:cNvSpPr>
          <p:nvPr/>
        </p:nvSpPr>
        <p:spPr bwMode="auto">
          <a:xfrm flipV="1">
            <a:off x="5998738" y="1714838"/>
            <a:ext cx="1499616" cy="29261"/>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828" name="Line 116"/>
          <p:cNvSpPr>
            <a:spLocks noChangeShapeType="1"/>
          </p:cNvSpPr>
          <p:nvPr/>
        </p:nvSpPr>
        <p:spPr bwMode="auto">
          <a:xfrm>
            <a:off x="6006053" y="1890403"/>
            <a:ext cx="1477670" cy="43891"/>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130" name="Picture 411" descr="Superdome 2"/>
          <p:cNvPicPr>
            <a:picLocks noChangeAspect="1" noChangeArrowheads="1"/>
          </p:cNvPicPr>
          <p:nvPr/>
        </p:nvPicPr>
        <p:blipFill>
          <a:blip r:embed="rId4" cstate="print"/>
          <a:srcRect l="6459" r="11874" b="3947"/>
          <a:stretch>
            <a:fillRect/>
          </a:stretch>
        </p:blipFill>
        <p:spPr bwMode="auto">
          <a:xfrm>
            <a:off x="417328" y="1205822"/>
            <a:ext cx="483104" cy="1079590"/>
          </a:xfrm>
          <a:prstGeom prst="rect">
            <a:avLst/>
          </a:prstGeom>
          <a:noFill/>
          <a:ln w="9525">
            <a:noFill/>
            <a:miter lim="800000"/>
            <a:headEnd/>
            <a:tailEnd/>
          </a:ln>
        </p:spPr>
      </p:pic>
      <p:pic>
        <p:nvPicPr>
          <p:cNvPr id="131" name="Picture 411" descr="Superdome 2"/>
          <p:cNvPicPr>
            <a:picLocks noChangeAspect="1" noChangeArrowheads="1"/>
          </p:cNvPicPr>
          <p:nvPr/>
        </p:nvPicPr>
        <p:blipFill>
          <a:blip r:embed="rId4" cstate="print"/>
          <a:srcRect l="6459" r="11874" b="3947"/>
          <a:stretch>
            <a:fillRect/>
          </a:stretch>
        </p:blipFill>
        <p:spPr bwMode="auto">
          <a:xfrm>
            <a:off x="8243309" y="1205822"/>
            <a:ext cx="483104" cy="1079590"/>
          </a:xfrm>
          <a:prstGeom prst="rect">
            <a:avLst/>
          </a:prstGeom>
          <a:noFill/>
          <a:ln w="9525">
            <a:noFill/>
            <a:miter lim="800000"/>
            <a:headEnd/>
            <a:tailEnd/>
          </a:ln>
        </p:spPr>
      </p:pic>
      <p:grpSp>
        <p:nvGrpSpPr>
          <p:cNvPr id="3" name="Group 149"/>
          <p:cNvGrpSpPr/>
          <p:nvPr/>
        </p:nvGrpSpPr>
        <p:grpSpPr>
          <a:xfrm>
            <a:off x="1029195" y="1251441"/>
            <a:ext cx="556104" cy="988352"/>
            <a:chOff x="2374854" y="1217186"/>
            <a:chExt cx="556104" cy="988352"/>
          </a:xfrm>
        </p:grpSpPr>
        <p:grpSp>
          <p:nvGrpSpPr>
            <p:cNvPr id="4" name="Group 140"/>
            <p:cNvGrpSpPr/>
            <p:nvPr/>
          </p:nvGrpSpPr>
          <p:grpSpPr>
            <a:xfrm>
              <a:off x="2374854" y="1217186"/>
              <a:ext cx="556104" cy="462877"/>
              <a:chOff x="2374854" y="1217186"/>
              <a:chExt cx="556104" cy="462877"/>
            </a:xfrm>
          </p:grpSpPr>
          <p:pic>
            <p:nvPicPr>
              <p:cNvPr id="13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3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3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5" name="Group 141"/>
            <p:cNvGrpSpPr/>
            <p:nvPr/>
          </p:nvGrpSpPr>
          <p:grpSpPr>
            <a:xfrm>
              <a:off x="2374854" y="1479924"/>
              <a:ext cx="556104" cy="462877"/>
              <a:chOff x="2374854" y="1217186"/>
              <a:chExt cx="556104" cy="462877"/>
            </a:xfrm>
          </p:grpSpPr>
          <p:pic>
            <p:nvPicPr>
              <p:cNvPr id="143"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44"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45"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6" name="Group 145"/>
            <p:cNvGrpSpPr/>
            <p:nvPr/>
          </p:nvGrpSpPr>
          <p:grpSpPr>
            <a:xfrm>
              <a:off x="2374854" y="1742661"/>
              <a:ext cx="556104" cy="462877"/>
              <a:chOff x="2374854" y="1217186"/>
              <a:chExt cx="556104" cy="462877"/>
            </a:xfrm>
          </p:grpSpPr>
          <p:pic>
            <p:nvPicPr>
              <p:cNvPr id="147"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48"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49"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7" name="Group 150"/>
          <p:cNvGrpSpPr/>
          <p:nvPr/>
        </p:nvGrpSpPr>
        <p:grpSpPr>
          <a:xfrm>
            <a:off x="7494548" y="1251441"/>
            <a:ext cx="556104" cy="988352"/>
            <a:chOff x="2374854" y="1217186"/>
            <a:chExt cx="556104" cy="988352"/>
          </a:xfrm>
        </p:grpSpPr>
        <p:grpSp>
          <p:nvGrpSpPr>
            <p:cNvPr id="8" name="Group 140"/>
            <p:cNvGrpSpPr/>
            <p:nvPr/>
          </p:nvGrpSpPr>
          <p:grpSpPr>
            <a:xfrm>
              <a:off x="2374854" y="1217186"/>
              <a:ext cx="556104" cy="462877"/>
              <a:chOff x="2374854" y="1217186"/>
              <a:chExt cx="556104" cy="462877"/>
            </a:xfrm>
          </p:grpSpPr>
          <p:pic>
            <p:nvPicPr>
              <p:cNvPr id="161"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62"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63"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9" name="Group 141"/>
            <p:cNvGrpSpPr/>
            <p:nvPr/>
          </p:nvGrpSpPr>
          <p:grpSpPr>
            <a:xfrm>
              <a:off x="2374854" y="1479924"/>
              <a:ext cx="556104" cy="462877"/>
              <a:chOff x="2374854" y="1217186"/>
              <a:chExt cx="556104" cy="462877"/>
            </a:xfrm>
          </p:grpSpPr>
          <p:pic>
            <p:nvPicPr>
              <p:cNvPr id="15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5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6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0" name="Group 145"/>
            <p:cNvGrpSpPr/>
            <p:nvPr/>
          </p:nvGrpSpPr>
          <p:grpSpPr>
            <a:xfrm>
              <a:off x="2374854" y="1742661"/>
              <a:ext cx="556104" cy="462877"/>
              <a:chOff x="2374854" y="1217186"/>
              <a:chExt cx="556104" cy="462877"/>
            </a:xfrm>
          </p:grpSpPr>
          <p:pic>
            <p:nvPicPr>
              <p:cNvPr id="155"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56"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57"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pic>
        <p:nvPicPr>
          <p:cNvPr id="166" name="Picture 49" descr="RplctnSr"/>
          <p:cNvPicPr>
            <a:picLocks noChangeAspect="1" noChangeArrowheads="1"/>
          </p:cNvPicPr>
          <p:nvPr/>
        </p:nvPicPr>
        <p:blipFill>
          <a:blip r:embed="rId3" cstate="print"/>
          <a:srcRect/>
          <a:stretch>
            <a:fillRect/>
          </a:stretch>
        </p:blipFill>
        <p:spPr bwMode="auto">
          <a:xfrm>
            <a:off x="3118391" y="2806918"/>
            <a:ext cx="533400" cy="523875"/>
          </a:xfrm>
          <a:prstGeom prst="rect">
            <a:avLst/>
          </a:prstGeom>
          <a:noFill/>
        </p:spPr>
      </p:pic>
      <p:sp>
        <p:nvSpPr>
          <p:cNvPr id="167" name="Line 50"/>
          <p:cNvSpPr>
            <a:spLocks noChangeShapeType="1"/>
          </p:cNvSpPr>
          <p:nvPr/>
        </p:nvSpPr>
        <p:spPr bwMode="auto">
          <a:xfrm>
            <a:off x="1580421" y="2891771"/>
            <a:ext cx="1528877" cy="21945"/>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68" name="Line 51"/>
          <p:cNvSpPr>
            <a:spLocks noChangeShapeType="1"/>
          </p:cNvSpPr>
          <p:nvPr/>
        </p:nvSpPr>
        <p:spPr bwMode="auto">
          <a:xfrm flipV="1">
            <a:off x="1587737" y="3045390"/>
            <a:ext cx="1521562" cy="87781"/>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69" name="Line 52"/>
          <p:cNvSpPr>
            <a:spLocks noChangeShapeType="1"/>
          </p:cNvSpPr>
          <p:nvPr/>
        </p:nvSpPr>
        <p:spPr bwMode="auto">
          <a:xfrm flipV="1">
            <a:off x="1580421" y="3191695"/>
            <a:ext cx="1536192" cy="234086"/>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0" name="Line 114"/>
          <p:cNvSpPr>
            <a:spLocks noChangeShapeType="1"/>
          </p:cNvSpPr>
          <p:nvPr/>
        </p:nvSpPr>
        <p:spPr bwMode="auto">
          <a:xfrm flipV="1">
            <a:off x="6020683" y="2745466"/>
            <a:ext cx="1484986" cy="175566"/>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1" name="Line 115"/>
          <p:cNvSpPr>
            <a:spLocks noChangeShapeType="1"/>
          </p:cNvSpPr>
          <p:nvPr/>
        </p:nvSpPr>
        <p:spPr bwMode="auto">
          <a:xfrm flipV="1">
            <a:off x="5998738" y="3038076"/>
            <a:ext cx="1499616" cy="29261"/>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2" name="Line 116"/>
          <p:cNvSpPr>
            <a:spLocks noChangeShapeType="1"/>
          </p:cNvSpPr>
          <p:nvPr/>
        </p:nvSpPr>
        <p:spPr bwMode="auto">
          <a:xfrm>
            <a:off x="6006053" y="3213641"/>
            <a:ext cx="1477670" cy="43891"/>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173" name="Picture 411" descr="Superdome 2"/>
          <p:cNvPicPr>
            <a:picLocks noChangeAspect="1" noChangeArrowheads="1"/>
          </p:cNvPicPr>
          <p:nvPr/>
        </p:nvPicPr>
        <p:blipFill>
          <a:blip r:embed="rId4" cstate="print"/>
          <a:srcRect l="6459" r="11874" b="3947"/>
          <a:stretch>
            <a:fillRect/>
          </a:stretch>
        </p:blipFill>
        <p:spPr bwMode="auto">
          <a:xfrm>
            <a:off x="417328" y="2529060"/>
            <a:ext cx="483104" cy="1079590"/>
          </a:xfrm>
          <a:prstGeom prst="rect">
            <a:avLst/>
          </a:prstGeom>
          <a:noFill/>
          <a:ln w="9525">
            <a:noFill/>
            <a:miter lim="800000"/>
            <a:headEnd/>
            <a:tailEnd/>
          </a:ln>
        </p:spPr>
      </p:pic>
      <p:pic>
        <p:nvPicPr>
          <p:cNvPr id="174" name="Picture 411" descr="Superdome 2"/>
          <p:cNvPicPr>
            <a:picLocks noChangeAspect="1" noChangeArrowheads="1"/>
          </p:cNvPicPr>
          <p:nvPr/>
        </p:nvPicPr>
        <p:blipFill>
          <a:blip r:embed="rId4" cstate="print"/>
          <a:srcRect l="6459" r="11874" b="3947"/>
          <a:stretch>
            <a:fillRect/>
          </a:stretch>
        </p:blipFill>
        <p:spPr bwMode="auto">
          <a:xfrm>
            <a:off x="8243309" y="2529060"/>
            <a:ext cx="483104" cy="1079590"/>
          </a:xfrm>
          <a:prstGeom prst="rect">
            <a:avLst/>
          </a:prstGeom>
          <a:noFill/>
          <a:ln w="9525">
            <a:noFill/>
            <a:miter lim="800000"/>
            <a:headEnd/>
            <a:tailEnd/>
          </a:ln>
        </p:spPr>
      </p:pic>
      <p:grpSp>
        <p:nvGrpSpPr>
          <p:cNvPr id="11" name="Group 149"/>
          <p:cNvGrpSpPr/>
          <p:nvPr/>
        </p:nvGrpSpPr>
        <p:grpSpPr>
          <a:xfrm>
            <a:off x="1029195" y="2574679"/>
            <a:ext cx="556104" cy="988352"/>
            <a:chOff x="2374854" y="1217186"/>
            <a:chExt cx="556104" cy="988352"/>
          </a:xfrm>
        </p:grpSpPr>
        <p:grpSp>
          <p:nvGrpSpPr>
            <p:cNvPr id="12" name="Group 140"/>
            <p:cNvGrpSpPr/>
            <p:nvPr/>
          </p:nvGrpSpPr>
          <p:grpSpPr>
            <a:xfrm>
              <a:off x="2374854" y="1217186"/>
              <a:ext cx="556104" cy="462877"/>
              <a:chOff x="2374854" y="1217186"/>
              <a:chExt cx="556104" cy="462877"/>
            </a:xfrm>
          </p:grpSpPr>
          <p:pic>
            <p:nvPicPr>
              <p:cNvPr id="19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9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0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3" name="Group 141"/>
            <p:cNvGrpSpPr/>
            <p:nvPr/>
          </p:nvGrpSpPr>
          <p:grpSpPr>
            <a:xfrm>
              <a:off x="2374854" y="1479924"/>
              <a:ext cx="556104" cy="462877"/>
              <a:chOff x="2374854" y="1217186"/>
              <a:chExt cx="556104" cy="462877"/>
            </a:xfrm>
          </p:grpSpPr>
          <p:pic>
            <p:nvPicPr>
              <p:cNvPr id="195"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96"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97"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4" name="Group 145"/>
            <p:cNvGrpSpPr/>
            <p:nvPr/>
          </p:nvGrpSpPr>
          <p:grpSpPr>
            <a:xfrm>
              <a:off x="2374854" y="1742661"/>
              <a:ext cx="556104" cy="462877"/>
              <a:chOff x="2374854" y="1217186"/>
              <a:chExt cx="556104" cy="462877"/>
            </a:xfrm>
          </p:grpSpPr>
          <p:pic>
            <p:nvPicPr>
              <p:cNvPr id="19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9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9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15" name="Group 150"/>
          <p:cNvGrpSpPr/>
          <p:nvPr/>
        </p:nvGrpSpPr>
        <p:grpSpPr>
          <a:xfrm>
            <a:off x="7494548" y="2574679"/>
            <a:ext cx="556104" cy="988352"/>
            <a:chOff x="2374854" y="1217186"/>
            <a:chExt cx="556104" cy="988352"/>
          </a:xfrm>
        </p:grpSpPr>
        <p:grpSp>
          <p:nvGrpSpPr>
            <p:cNvPr id="16" name="Group 140"/>
            <p:cNvGrpSpPr/>
            <p:nvPr/>
          </p:nvGrpSpPr>
          <p:grpSpPr>
            <a:xfrm>
              <a:off x="2374854" y="1217186"/>
              <a:ext cx="556104" cy="462877"/>
              <a:chOff x="2374854" y="1217186"/>
              <a:chExt cx="556104" cy="462877"/>
            </a:xfrm>
          </p:grpSpPr>
          <p:pic>
            <p:nvPicPr>
              <p:cNvPr id="186"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87"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88"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7" name="Group 141"/>
            <p:cNvGrpSpPr/>
            <p:nvPr/>
          </p:nvGrpSpPr>
          <p:grpSpPr>
            <a:xfrm>
              <a:off x="2374854" y="1479924"/>
              <a:ext cx="556104" cy="462877"/>
              <a:chOff x="2374854" y="1217186"/>
              <a:chExt cx="556104" cy="462877"/>
            </a:xfrm>
          </p:grpSpPr>
          <p:pic>
            <p:nvPicPr>
              <p:cNvPr id="183"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84"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85"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18" name="Group 145"/>
            <p:cNvGrpSpPr/>
            <p:nvPr/>
          </p:nvGrpSpPr>
          <p:grpSpPr>
            <a:xfrm>
              <a:off x="2374854" y="1742661"/>
              <a:ext cx="556104" cy="462877"/>
              <a:chOff x="2374854" y="1217186"/>
              <a:chExt cx="556104" cy="462877"/>
            </a:xfrm>
          </p:grpSpPr>
          <p:pic>
            <p:nvPicPr>
              <p:cNvPr id="180"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181"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182"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pic>
        <p:nvPicPr>
          <p:cNvPr id="202" name="Picture 49" descr="RplctnSr"/>
          <p:cNvPicPr>
            <a:picLocks noChangeAspect="1" noChangeArrowheads="1"/>
          </p:cNvPicPr>
          <p:nvPr/>
        </p:nvPicPr>
        <p:blipFill>
          <a:blip r:embed="rId3" cstate="print"/>
          <a:srcRect/>
          <a:stretch>
            <a:fillRect/>
          </a:stretch>
        </p:blipFill>
        <p:spPr bwMode="auto">
          <a:xfrm>
            <a:off x="3118391" y="4130156"/>
            <a:ext cx="533400" cy="523875"/>
          </a:xfrm>
          <a:prstGeom prst="rect">
            <a:avLst/>
          </a:prstGeom>
          <a:noFill/>
        </p:spPr>
      </p:pic>
      <p:sp>
        <p:nvSpPr>
          <p:cNvPr id="203" name="Line 50"/>
          <p:cNvSpPr>
            <a:spLocks noChangeShapeType="1"/>
          </p:cNvSpPr>
          <p:nvPr/>
        </p:nvSpPr>
        <p:spPr bwMode="auto">
          <a:xfrm>
            <a:off x="1580421" y="4215009"/>
            <a:ext cx="1528877" cy="21945"/>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4" name="Line 51"/>
          <p:cNvSpPr>
            <a:spLocks noChangeShapeType="1"/>
          </p:cNvSpPr>
          <p:nvPr/>
        </p:nvSpPr>
        <p:spPr bwMode="auto">
          <a:xfrm flipV="1">
            <a:off x="1587737" y="4368628"/>
            <a:ext cx="1521562" cy="87781"/>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5" name="Line 52"/>
          <p:cNvSpPr>
            <a:spLocks noChangeShapeType="1"/>
          </p:cNvSpPr>
          <p:nvPr/>
        </p:nvSpPr>
        <p:spPr bwMode="auto">
          <a:xfrm flipV="1">
            <a:off x="1580421" y="4514933"/>
            <a:ext cx="1536192" cy="234086"/>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6" name="Line 114"/>
          <p:cNvSpPr>
            <a:spLocks noChangeShapeType="1"/>
          </p:cNvSpPr>
          <p:nvPr/>
        </p:nvSpPr>
        <p:spPr bwMode="auto">
          <a:xfrm flipV="1">
            <a:off x="6020683" y="4068704"/>
            <a:ext cx="1484986" cy="175566"/>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7" name="Line 115"/>
          <p:cNvSpPr>
            <a:spLocks noChangeShapeType="1"/>
          </p:cNvSpPr>
          <p:nvPr/>
        </p:nvSpPr>
        <p:spPr bwMode="auto">
          <a:xfrm flipV="1">
            <a:off x="5998738" y="4361314"/>
            <a:ext cx="1499616" cy="29261"/>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8" name="Line 116"/>
          <p:cNvSpPr>
            <a:spLocks noChangeShapeType="1"/>
          </p:cNvSpPr>
          <p:nvPr/>
        </p:nvSpPr>
        <p:spPr bwMode="auto">
          <a:xfrm>
            <a:off x="6006053" y="4536879"/>
            <a:ext cx="1477670" cy="43891"/>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209" name="Picture 411" descr="Superdome 2"/>
          <p:cNvPicPr>
            <a:picLocks noChangeAspect="1" noChangeArrowheads="1"/>
          </p:cNvPicPr>
          <p:nvPr/>
        </p:nvPicPr>
        <p:blipFill>
          <a:blip r:embed="rId4" cstate="print"/>
          <a:srcRect l="6459" r="11874" b="3947"/>
          <a:stretch>
            <a:fillRect/>
          </a:stretch>
        </p:blipFill>
        <p:spPr bwMode="auto">
          <a:xfrm>
            <a:off x="417328" y="3852298"/>
            <a:ext cx="483104" cy="1079590"/>
          </a:xfrm>
          <a:prstGeom prst="rect">
            <a:avLst/>
          </a:prstGeom>
          <a:noFill/>
          <a:ln w="9525">
            <a:noFill/>
            <a:miter lim="800000"/>
            <a:headEnd/>
            <a:tailEnd/>
          </a:ln>
        </p:spPr>
      </p:pic>
      <p:pic>
        <p:nvPicPr>
          <p:cNvPr id="210" name="Picture 411" descr="Superdome 2"/>
          <p:cNvPicPr>
            <a:picLocks noChangeAspect="1" noChangeArrowheads="1"/>
          </p:cNvPicPr>
          <p:nvPr/>
        </p:nvPicPr>
        <p:blipFill>
          <a:blip r:embed="rId4" cstate="print"/>
          <a:srcRect l="6459" r="11874" b="3947"/>
          <a:stretch>
            <a:fillRect/>
          </a:stretch>
        </p:blipFill>
        <p:spPr bwMode="auto">
          <a:xfrm>
            <a:off x="8243309" y="3852298"/>
            <a:ext cx="483104" cy="1079590"/>
          </a:xfrm>
          <a:prstGeom prst="rect">
            <a:avLst/>
          </a:prstGeom>
          <a:noFill/>
          <a:ln w="9525">
            <a:noFill/>
            <a:miter lim="800000"/>
            <a:headEnd/>
            <a:tailEnd/>
          </a:ln>
        </p:spPr>
      </p:pic>
      <p:grpSp>
        <p:nvGrpSpPr>
          <p:cNvPr id="19" name="Group 149"/>
          <p:cNvGrpSpPr/>
          <p:nvPr/>
        </p:nvGrpSpPr>
        <p:grpSpPr>
          <a:xfrm>
            <a:off x="1029195" y="3897917"/>
            <a:ext cx="556104" cy="988352"/>
            <a:chOff x="2374854" y="1217186"/>
            <a:chExt cx="556104" cy="988352"/>
          </a:xfrm>
        </p:grpSpPr>
        <p:grpSp>
          <p:nvGrpSpPr>
            <p:cNvPr id="20" name="Group 140"/>
            <p:cNvGrpSpPr/>
            <p:nvPr/>
          </p:nvGrpSpPr>
          <p:grpSpPr>
            <a:xfrm>
              <a:off x="2374854" y="1217186"/>
              <a:ext cx="556104" cy="462877"/>
              <a:chOff x="2374854" y="1217186"/>
              <a:chExt cx="556104" cy="462877"/>
            </a:xfrm>
          </p:grpSpPr>
          <p:pic>
            <p:nvPicPr>
              <p:cNvPr id="234"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35"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36"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1" name="Group 141"/>
            <p:cNvGrpSpPr/>
            <p:nvPr/>
          </p:nvGrpSpPr>
          <p:grpSpPr>
            <a:xfrm>
              <a:off x="2374854" y="1479924"/>
              <a:ext cx="556104" cy="462877"/>
              <a:chOff x="2374854" y="1217186"/>
              <a:chExt cx="556104" cy="462877"/>
            </a:xfrm>
          </p:grpSpPr>
          <p:pic>
            <p:nvPicPr>
              <p:cNvPr id="231"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32"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33"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2" name="Group 145"/>
            <p:cNvGrpSpPr/>
            <p:nvPr/>
          </p:nvGrpSpPr>
          <p:grpSpPr>
            <a:xfrm>
              <a:off x="2374854" y="1742661"/>
              <a:ext cx="556104" cy="462877"/>
              <a:chOff x="2374854" y="1217186"/>
              <a:chExt cx="556104" cy="462877"/>
            </a:xfrm>
          </p:grpSpPr>
          <p:pic>
            <p:nvPicPr>
              <p:cNvPr id="22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2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3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23" name="Group 150"/>
          <p:cNvGrpSpPr/>
          <p:nvPr/>
        </p:nvGrpSpPr>
        <p:grpSpPr>
          <a:xfrm>
            <a:off x="7494548" y="3897917"/>
            <a:ext cx="556104" cy="988352"/>
            <a:chOff x="2374854" y="1217186"/>
            <a:chExt cx="556104" cy="988352"/>
          </a:xfrm>
        </p:grpSpPr>
        <p:grpSp>
          <p:nvGrpSpPr>
            <p:cNvPr id="24" name="Group 140"/>
            <p:cNvGrpSpPr/>
            <p:nvPr/>
          </p:nvGrpSpPr>
          <p:grpSpPr>
            <a:xfrm>
              <a:off x="2374854" y="1217186"/>
              <a:ext cx="556104" cy="462877"/>
              <a:chOff x="2374854" y="1217186"/>
              <a:chExt cx="556104" cy="462877"/>
            </a:xfrm>
          </p:grpSpPr>
          <p:pic>
            <p:nvPicPr>
              <p:cNvPr id="22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2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2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5" name="Group 141"/>
            <p:cNvGrpSpPr/>
            <p:nvPr/>
          </p:nvGrpSpPr>
          <p:grpSpPr>
            <a:xfrm>
              <a:off x="2374854" y="1479924"/>
              <a:ext cx="556104" cy="462877"/>
              <a:chOff x="2374854" y="1217186"/>
              <a:chExt cx="556104" cy="462877"/>
            </a:xfrm>
          </p:grpSpPr>
          <p:pic>
            <p:nvPicPr>
              <p:cNvPr id="219"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20"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21"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6" name="Group 145"/>
            <p:cNvGrpSpPr/>
            <p:nvPr/>
          </p:nvGrpSpPr>
          <p:grpSpPr>
            <a:xfrm>
              <a:off x="2374854" y="1742661"/>
              <a:ext cx="556104" cy="462877"/>
              <a:chOff x="2374854" y="1217186"/>
              <a:chExt cx="556104" cy="462877"/>
            </a:xfrm>
          </p:grpSpPr>
          <p:pic>
            <p:nvPicPr>
              <p:cNvPr id="216"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17"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18"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pic>
        <p:nvPicPr>
          <p:cNvPr id="238" name="Picture 49" descr="RplctnSr"/>
          <p:cNvPicPr>
            <a:picLocks noChangeAspect="1" noChangeArrowheads="1"/>
          </p:cNvPicPr>
          <p:nvPr/>
        </p:nvPicPr>
        <p:blipFill>
          <a:blip r:embed="rId3" cstate="print"/>
          <a:srcRect/>
          <a:stretch>
            <a:fillRect/>
          </a:stretch>
        </p:blipFill>
        <p:spPr bwMode="auto">
          <a:xfrm>
            <a:off x="3118391" y="5453395"/>
            <a:ext cx="533400" cy="523875"/>
          </a:xfrm>
          <a:prstGeom prst="rect">
            <a:avLst/>
          </a:prstGeom>
          <a:noFill/>
        </p:spPr>
      </p:pic>
      <p:sp>
        <p:nvSpPr>
          <p:cNvPr id="239" name="Line 50"/>
          <p:cNvSpPr>
            <a:spLocks noChangeShapeType="1"/>
          </p:cNvSpPr>
          <p:nvPr/>
        </p:nvSpPr>
        <p:spPr bwMode="auto">
          <a:xfrm>
            <a:off x="1580421" y="5538248"/>
            <a:ext cx="1528877" cy="21945"/>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0" name="Line 51"/>
          <p:cNvSpPr>
            <a:spLocks noChangeShapeType="1"/>
          </p:cNvSpPr>
          <p:nvPr/>
        </p:nvSpPr>
        <p:spPr bwMode="auto">
          <a:xfrm flipV="1">
            <a:off x="1587737" y="5691867"/>
            <a:ext cx="1521562" cy="87781"/>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1" name="Line 52"/>
          <p:cNvSpPr>
            <a:spLocks noChangeShapeType="1"/>
          </p:cNvSpPr>
          <p:nvPr/>
        </p:nvSpPr>
        <p:spPr bwMode="auto">
          <a:xfrm flipV="1">
            <a:off x="1580421" y="5838172"/>
            <a:ext cx="1536192" cy="234086"/>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2" name="Line 114"/>
          <p:cNvSpPr>
            <a:spLocks noChangeShapeType="1"/>
          </p:cNvSpPr>
          <p:nvPr/>
        </p:nvSpPr>
        <p:spPr bwMode="auto">
          <a:xfrm flipV="1">
            <a:off x="6020683" y="5391943"/>
            <a:ext cx="1484986" cy="175566"/>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3" name="Line 115"/>
          <p:cNvSpPr>
            <a:spLocks noChangeShapeType="1"/>
          </p:cNvSpPr>
          <p:nvPr/>
        </p:nvSpPr>
        <p:spPr bwMode="auto">
          <a:xfrm flipV="1">
            <a:off x="5998738" y="5684553"/>
            <a:ext cx="1499616" cy="29261"/>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44" name="Line 116"/>
          <p:cNvSpPr>
            <a:spLocks noChangeShapeType="1"/>
          </p:cNvSpPr>
          <p:nvPr/>
        </p:nvSpPr>
        <p:spPr bwMode="auto">
          <a:xfrm>
            <a:off x="6006053" y="5860118"/>
            <a:ext cx="1477670" cy="43891"/>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pic>
        <p:nvPicPr>
          <p:cNvPr id="245" name="Picture 411" descr="Superdome 2"/>
          <p:cNvPicPr>
            <a:picLocks noChangeAspect="1" noChangeArrowheads="1"/>
          </p:cNvPicPr>
          <p:nvPr/>
        </p:nvPicPr>
        <p:blipFill>
          <a:blip r:embed="rId4" cstate="print"/>
          <a:srcRect l="6459" r="11874" b="3947"/>
          <a:stretch>
            <a:fillRect/>
          </a:stretch>
        </p:blipFill>
        <p:spPr bwMode="auto">
          <a:xfrm>
            <a:off x="417328" y="5175537"/>
            <a:ext cx="483104" cy="1079590"/>
          </a:xfrm>
          <a:prstGeom prst="rect">
            <a:avLst/>
          </a:prstGeom>
          <a:noFill/>
          <a:ln w="9525">
            <a:noFill/>
            <a:miter lim="800000"/>
            <a:headEnd/>
            <a:tailEnd/>
          </a:ln>
        </p:spPr>
      </p:pic>
      <p:pic>
        <p:nvPicPr>
          <p:cNvPr id="246" name="Picture 411" descr="Superdome 2"/>
          <p:cNvPicPr>
            <a:picLocks noChangeAspect="1" noChangeArrowheads="1"/>
          </p:cNvPicPr>
          <p:nvPr/>
        </p:nvPicPr>
        <p:blipFill>
          <a:blip r:embed="rId4" cstate="print"/>
          <a:srcRect l="6459" r="11874" b="3947"/>
          <a:stretch>
            <a:fillRect/>
          </a:stretch>
        </p:blipFill>
        <p:spPr bwMode="auto">
          <a:xfrm>
            <a:off x="8243309" y="5175537"/>
            <a:ext cx="483104" cy="1079590"/>
          </a:xfrm>
          <a:prstGeom prst="rect">
            <a:avLst/>
          </a:prstGeom>
          <a:noFill/>
          <a:ln w="9525">
            <a:noFill/>
            <a:miter lim="800000"/>
            <a:headEnd/>
            <a:tailEnd/>
          </a:ln>
        </p:spPr>
      </p:pic>
      <p:grpSp>
        <p:nvGrpSpPr>
          <p:cNvPr id="27" name="Group 149"/>
          <p:cNvGrpSpPr/>
          <p:nvPr/>
        </p:nvGrpSpPr>
        <p:grpSpPr>
          <a:xfrm>
            <a:off x="1029195" y="5221156"/>
            <a:ext cx="556104" cy="988352"/>
            <a:chOff x="2374854" y="1217186"/>
            <a:chExt cx="556104" cy="988352"/>
          </a:xfrm>
        </p:grpSpPr>
        <p:grpSp>
          <p:nvGrpSpPr>
            <p:cNvPr id="28" name="Group 140"/>
            <p:cNvGrpSpPr/>
            <p:nvPr/>
          </p:nvGrpSpPr>
          <p:grpSpPr>
            <a:xfrm>
              <a:off x="2374854" y="1217186"/>
              <a:ext cx="556104" cy="462877"/>
              <a:chOff x="2374854" y="1217186"/>
              <a:chExt cx="556104" cy="462877"/>
            </a:xfrm>
          </p:grpSpPr>
          <p:pic>
            <p:nvPicPr>
              <p:cNvPr id="270"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71"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72"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9" name="Group 141"/>
            <p:cNvGrpSpPr/>
            <p:nvPr/>
          </p:nvGrpSpPr>
          <p:grpSpPr>
            <a:xfrm>
              <a:off x="2374854" y="1479924"/>
              <a:ext cx="556104" cy="462877"/>
              <a:chOff x="2374854" y="1217186"/>
              <a:chExt cx="556104" cy="462877"/>
            </a:xfrm>
          </p:grpSpPr>
          <p:pic>
            <p:nvPicPr>
              <p:cNvPr id="267"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68"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69"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30" name="Group 145"/>
            <p:cNvGrpSpPr/>
            <p:nvPr/>
          </p:nvGrpSpPr>
          <p:grpSpPr>
            <a:xfrm>
              <a:off x="2374854" y="1742661"/>
              <a:ext cx="556104" cy="462877"/>
              <a:chOff x="2374854" y="1217186"/>
              <a:chExt cx="556104" cy="462877"/>
            </a:xfrm>
          </p:grpSpPr>
          <p:pic>
            <p:nvPicPr>
              <p:cNvPr id="264"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65"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66"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grpSp>
        <p:nvGrpSpPr>
          <p:cNvPr id="31" name="Group 150"/>
          <p:cNvGrpSpPr/>
          <p:nvPr/>
        </p:nvGrpSpPr>
        <p:grpSpPr>
          <a:xfrm>
            <a:off x="7494548" y="5221156"/>
            <a:ext cx="556104" cy="988352"/>
            <a:chOff x="2374854" y="1217186"/>
            <a:chExt cx="556104" cy="988352"/>
          </a:xfrm>
        </p:grpSpPr>
        <p:grpSp>
          <p:nvGrpSpPr>
            <p:cNvPr id="225" name="Group 140"/>
            <p:cNvGrpSpPr/>
            <p:nvPr/>
          </p:nvGrpSpPr>
          <p:grpSpPr>
            <a:xfrm>
              <a:off x="2374854" y="1217186"/>
              <a:ext cx="556104" cy="462877"/>
              <a:chOff x="2374854" y="1217186"/>
              <a:chExt cx="556104" cy="462877"/>
            </a:xfrm>
          </p:grpSpPr>
          <p:pic>
            <p:nvPicPr>
              <p:cNvPr id="258"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59"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60"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26" name="Group 141"/>
            <p:cNvGrpSpPr/>
            <p:nvPr/>
          </p:nvGrpSpPr>
          <p:grpSpPr>
            <a:xfrm>
              <a:off x="2374854" y="1479924"/>
              <a:ext cx="556104" cy="462877"/>
              <a:chOff x="2374854" y="1217186"/>
              <a:chExt cx="556104" cy="462877"/>
            </a:xfrm>
          </p:grpSpPr>
          <p:pic>
            <p:nvPicPr>
              <p:cNvPr id="255"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56"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57"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nvGrpSpPr>
            <p:cNvPr id="227" name="Group 145"/>
            <p:cNvGrpSpPr/>
            <p:nvPr/>
          </p:nvGrpSpPr>
          <p:grpSpPr>
            <a:xfrm>
              <a:off x="2374854" y="1742661"/>
              <a:ext cx="556104" cy="462877"/>
              <a:chOff x="2374854" y="1217186"/>
              <a:chExt cx="556104" cy="462877"/>
            </a:xfrm>
          </p:grpSpPr>
          <p:pic>
            <p:nvPicPr>
              <p:cNvPr id="252" name="Picture 48" descr="small gray DB.png"/>
              <p:cNvPicPr>
                <a:picLocks noChangeAspect="1"/>
              </p:cNvPicPr>
              <p:nvPr/>
            </p:nvPicPr>
            <p:blipFill>
              <a:blip r:embed="rId5" cstate="print"/>
              <a:srcRect/>
              <a:stretch>
                <a:fillRect/>
              </a:stretch>
            </p:blipFill>
            <p:spPr bwMode="auto">
              <a:xfrm>
                <a:off x="2374854" y="1217186"/>
                <a:ext cx="251304" cy="282432"/>
              </a:xfrm>
              <a:prstGeom prst="rect">
                <a:avLst/>
              </a:prstGeom>
              <a:noFill/>
              <a:ln w="9525">
                <a:noFill/>
                <a:miter lim="800000"/>
                <a:headEnd/>
                <a:tailEnd/>
              </a:ln>
            </p:spPr>
          </p:pic>
          <p:pic>
            <p:nvPicPr>
              <p:cNvPr id="253" name="Picture 48" descr="small gray DB.png"/>
              <p:cNvPicPr>
                <a:picLocks noChangeAspect="1"/>
              </p:cNvPicPr>
              <p:nvPr/>
            </p:nvPicPr>
            <p:blipFill>
              <a:blip r:embed="rId5" cstate="print"/>
              <a:srcRect/>
              <a:stretch>
                <a:fillRect/>
              </a:stretch>
            </p:blipFill>
            <p:spPr bwMode="auto">
              <a:xfrm>
                <a:off x="2527254" y="1307409"/>
                <a:ext cx="251304" cy="282432"/>
              </a:xfrm>
              <a:prstGeom prst="rect">
                <a:avLst/>
              </a:prstGeom>
              <a:noFill/>
              <a:ln w="9525">
                <a:noFill/>
                <a:miter lim="800000"/>
                <a:headEnd/>
                <a:tailEnd/>
              </a:ln>
            </p:spPr>
          </p:pic>
          <p:pic>
            <p:nvPicPr>
              <p:cNvPr id="254" name="Picture 48" descr="small gray DB.png"/>
              <p:cNvPicPr>
                <a:picLocks noChangeAspect="1"/>
              </p:cNvPicPr>
              <p:nvPr/>
            </p:nvPicPr>
            <p:blipFill>
              <a:blip r:embed="rId5" cstate="print"/>
              <a:srcRect/>
              <a:stretch>
                <a:fillRect/>
              </a:stretch>
            </p:blipFill>
            <p:spPr bwMode="auto">
              <a:xfrm>
                <a:off x="2679654" y="1397631"/>
                <a:ext cx="251304" cy="282432"/>
              </a:xfrm>
              <a:prstGeom prst="rect">
                <a:avLst/>
              </a:prstGeom>
              <a:noFill/>
              <a:ln w="9525">
                <a:noFill/>
                <a:miter lim="800000"/>
                <a:headEnd/>
                <a:tailEnd/>
              </a:ln>
            </p:spPr>
          </p:pic>
        </p:grpSp>
      </p:grpSp>
      <p:sp>
        <p:nvSpPr>
          <p:cNvPr id="273" name="Line 65"/>
          <p:cNvSpPr>
            <a:spLocks noChangeShapeType="1"/>
          </p:cNvSpPr>
          <p:nvPr/>
        </p:nvSpPr>
        <p:spPr bwMode="auto">
          <a:xfrm>
            <a:off x="926802" y="3669393"/>
            <a:ext cx="900113" cy="0"/>
          </a:xfrm>
          <a:prstGeom prst="line">
            <a:avLst/>
          </a:prstGeom>
          <a:noFill/>
          <a:ln w="9525">
            <a:solidFill>
              <a:srgbClr val="CC0000"/>
            </a:solidFill>
            <a:round/>
            <a:headEnd/>
            <a:tailEnd/>
          </a:ln>
          <a:effectLst/>
        </p:spPr>
        <p:txBody>
          <a:bodyPr/>
          <a:lstStyle/>
          <a:p>
            <a:endParaRPr lang="en-US"/>
          </a:p>
        </p:txBody>
      </p:sp>
      <p:sp>
        <p:nvSpPr>
          <p:cNvPr id="274" name="Line 65"/>
          <p:cNvSpPr>
            <a:spLocks noChangeShapeType="1"/>
          </p:cNvSpPr>
          <p:nvPr/>
        </p:nvSpPr>
        <p:spPr bwMode="auto">
          <a:xfrm>
            <a:off x="7106864" y="3675490"/>
            <a:ext cx="900113" cy="0"/>
          </a:xfrm>
          <a:prstGeom prst="line">
            <a:avLst/>
          </a:prstGeom>
          <a:noFill/>
          <a:ln w="9525">
            <a:solidFill>
              <a:srgbClr val="CC0000"/>
            </a:solidFill>
            <a:round/>
            <a:headEnd/>
            <a:tailEnd/>
          </a:ln>
          <a:effectLst/>
        </p:spPr>
        <p:txBody>
          <a:bodyPr/>
          <a:lstStyle/>
          <a:p>
            <a:endParaRPr lang="en-US"/>
          </a:p>
        </p:txBody>
      </p:sp>
      <p:sp>
        <p:nvSpPr>
          <p:cNvPr id="275" name="Line 65"/>
          <p:cNvSpPr>
            <a:spLocks noChangeShapeType="1"/>
          </p:cNvSpPr>
          <p:nvPr/>
        </p:nvSpPr>
        <p:spPr bwMode="auto">
          <a:xfrm>
            <a:off x="1029215" y="5037336"/>
            <a:ext cx="900113" cy="0"/>
          </a:xfrm>
          <a:prstGeom prst="line">
            <a:avLst/>
          </a:prstGeom>
          <a:noFill/>
          <a:ln w="9525">
            <a:solidFill>
              <a:srgbClr val="CC0000"/>
            </a:solidFill>
            <a:round/>
            <a:headEnd/>
            <a:tailEnd/>
          </a:ln>
          <a:effectLst/>
        </p:spPr>
        <p:txBody>
          <a:bodyPr/>
          <a:lstStyle/>
          <a:p>
            <a:endParaRPr lang="en-US"/>
          </a:p>
        </p:txBody>
      </p:sp>
      <p:sp>
        <p:nvSpPr>
          <p:cNvPr id="276" name="Line 65"/>
          <p:cNvSpPr>
            <a:spLocks noChangeShapeType="1"/>
          </p:cNvSpPr>
          <p:nvPr/>
        </p:nvSpPr>
        <p:spPr bwMode="auto">
          <a:xfrm>
            <a:off x="7209277" y="5043433"/>
            <a:ext cx="900113" cy="0"/>
          </a:xfrm>
          <a:prstGeom prst="line">
            <a:avLst/>
          </a:prstGeom>
          <a:noFill/>
          <a:ln w="9525">
            <a:solidFill>
              <a:srgbClr val="CC0000"/>
            </a:solidFill>
            <a:round/>
            <a:headEnd/>
            <a:tailEnd/>
          </a:ln>
          <a:effectLst/>
        </p:spPr>
        <p:txBody>
          <a:bodyPr/>
          <a:lstStyle/>
          <a:p>
            <a:endParaRPr lang="en-US"/>
          </a:p>
        </p:txBody>
      </p:sp>
      <p:pic>
        <p:nvPicPr>
          <p:cNvPr id="152" name="Picture 49" descr="RplctnSr"/>
          <p:cNvPicPr>
            <a:picLocks noChangeAspect="1" noChangeArrowheads="1"/>
          </p:cNvPicPr>
          <p:nvPr/>
        </p:nvPicPr>
        <p:blipFill>
          <a:blip r:embed="rId3" cstate="print"/>
          <a:srcRect/>
          <a:stretch>
            <a:fillRect/>
          </a:stretch>
        </p:blipFill>
        <p:spPr bwMode="auto">
          <a:xfrm>
            <a:off x="5487236" y="1475150"/>
            <a:ext cx="533400" cy="523875"/>
          </a:xfrm>
          <a:prstGeom prst="rect">
            <a:avLst/>
          </a:prstGeom>
          <a:noFill/>
        </p:spPr>
      </p:pic>
      <p:pic>
        <p:nvPicPr>
          <p:cNvPr id="153" name="Picture 49" descr="RplctnSr"/>
          <p:cNvPicPr>
            <a:picLocks noChangeAspect="1" noChangeArrowheads="1"/>
          </p:cNvPicPr>
          <p:nvPr/>
        </p:nvPicPr>
        <p:blipFill>
          <a:blip r:embed="rId3" cstate="print"/>
          <a:srcRect/>
          <a:stretch>
            <a:fillRect/>
          </a:stretch>
        </p:blipFill>
        <p:spPr bwMode="auto">
          <a:xfrm>
            <a:off x="5487236" y="2798388"/>
            <a:ext cx="533400" cy="523875"/>
          </a:xfrm>
          <a:prstGeom prst="rect">
            <a:avLst/>
          </a:prstGeom>
          <a:noFill/>
        </p:spPr>
      </p:pic>
      <p:pic>
        <p:nvPicPr>
          <p:cNvPr id="154" name="Picture 49" descr="RplctnSr"/>
          <p:cNvPicPr>
            <a:picLocks noChangeAspect="1" noChangeArrowheads="1"/>
          </p:cNvPicPr>
          <p:nvPr/>
        </p:nvPicPr>
        <p:blipFill>
          <a:blip r:embed="rId3" cstate="print"/>
          <a:srcRect/>
          <a:stretch>
            <a:fillRect/>
          </a:stretch>
        </p:blipFill>
        <p:spPr bwMode="auto">
          <a:xfrm>
            <a:off x="5487236" y="4121626"/>
            <a:ext cx="533400" cy="523875"/>
          </a:xfrm>
          <a:prstGeom prst="rect">
            <a:avLst/>
          </a:prstGeom>
          <a:noFill/>
        </p:spPr>
      </p:pic>
      <p:pic>
        <p:nvPicPr>
          <p:cNvPr id="164" name="Picture 49" descr="RplctnSr"/>
          <p:cNvPicPr>
            <a:picLocks noChangeAspect="1" noChangeArrowheads="1"/>
          </p:cNvPicPr>
          <p:nvPr/>
        </p:nvPicPr>
        <p:blipFill>
          <a:blip r:embed="rId3" cstate="print"/>
          <a:srcRect/>
          <a:stretch>
            <a:fillRect/>
          </a:stretch>
        </p:blipFill>
        <p:spPr bwMode="auto">
          <a:xfrm>
            <a:off x="5487236" y="5444865"/>
            <a:ext cx="533400" cy="523875"/>
          </a:xfrm>
          <a:prstGeom prst="rect">
            <a:avLst/>
          </a:prstGeom>
          <a:noFill/>
        </p:spPr>
      </p:pic>
      <p:sp>
        <p:nvSpPr>
          <p:cNvPr id="190" name="Line 51"/>
          <p:cNvSpPr>
            <a:spLocks noChangeShapeType="1"/>
          </p:cNvSpPr>
          <p:nvPr/>
        </p:nvSpPr>
        <p:spPr bwMode="auto">
          <a:xfrm flipV="1">
            <a:off x="3642062" y="2905999"/>
            <a:ext cx="1887320" cy="0"/>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91" name="Line 51"/>
          <p:cNvSpPr>
            <a:spLocks noChangeShapeType="1"/>
          </p:cNvSpPr>
          <p:nvPr/>
        </p:nvSpPr>
        <p:spPr bwMode="auto">
          <a:xfrm flipV="1">
            <a:off x="3642062" y="3061449"/>
            <a:ext cx="1887320" cy="0"/>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01" name="Line 51"/>
          <p:cNvSpPr>
            <a:spLocks noChangeShapeType="1"/>
          </p:cNvSpPr>
          <p:nvPr/>
        </p:nvSpPr>
        <p:spPr bwMode="auto">
          <a:xfrm flipV="1">
            <a:off x="3642062" y="3216899"/>
            <a:ext cx="1887320" cy="0"/>
          </a:xfrm>
          <a:prstGeom prst="line">
            <a:avLst/>
          </a:prstGeom>
          <a:noFill/>
          <a:ln w="19050">
            <a:solidFill>
              <a:srgbClr val="008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11" name="Line 51"/>
          <p:cNvSpPr>
            <a:spLocks noChangeShapeType="1"/>
          </p:cNvSpPr>
          <p:nvPr/>
        </p:nvSpPr>
        <p:spPr bwMode="auto">
          <a:xfrm flipV="1">
            <a:off x="3634746" y="4230050"/>
            <a:ext cx="1887320" cy="0"/>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12" name="Line 51"/>
          <p:cNvSpPr>
            <a:spLocks noChangeShapeType="1"/>
          </p:cNvSpPr>
          <p:nvPr/>
        </p:nvSpPr>
        <p:spPr bwMode="auto">
          <a:xfrm flipV="1">
            <a:off x="3634746" y="4385500"/>
            <a:ext cx="1887320" cy="0"/>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13" name="Line 51"/>
          <p:cNvSpPr>
            <a:spLocks noChangeShapeType="1"/>
          </p:cNvSpPr>
          <p:nvPr/>
        </p:nvSpPr>
        <p:spPr bwMode="auto">
          <a:xfrm flipV="1">
            <a:off x="3634746" y="4540950"/>
            <a:ext cx="1887320" cy="0"/>
          </a:xfrm>
          <a:prstGeom prst="line">
            <a:avLst/>
          </a:prstGeom>
          <a:noFill/>
          <a:ln w="19050">
            <a:solidFill>
              <a:schemeClr val="accent2"/>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14" name="Line 51"/>
          <p:cNvSpPr>
            <a:spLocks noChangeShapeType="1"/>
          </p:cNvSpPr>
          <p:nvPr/>
        </p:nvSpPr>
        <p:spPr bwMode="auto">
          <a:xfrm flipV="1">
            <a:off x="3627431" y="5561417"/>
            <a:ext cx="1887320" cy="0"/>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15" name="Line 51"/>
          <p:cNvSpPr>
            <a:spLocks noChangeShapeType="1"/>
          </p:cNvSpPr>
          <p:nvPr/>
        </p:nvSpPr>
        <p:spPr bwMode="auto">
          <a:xfrm flipV="1">
            <a:off x="3627431" y="5716867"/>
            <a:ext cx="1887320" cy="0"/>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37" name="Line 51"/>
          <p:cNvSpPr>
            <a:spLocks noChangeShapeType="1"/>
          </p:cNvSpPr>
          <p:nvPr/>
        </p:nvSpPr>
        <p:spPr bwMode="auto">
          <a:xfrm flipV="1">
            <a:off x="3627431" y="5872317"/>
            <a:ext cx="1887320" cy="0"/>
          </a:xfrm>
          <a:prstGeom prst="line">
            <a:avLst/>
          </a:prstGeom>
          <a:noFill/>
          <a:ln w="19050">
            <a:solidFill>
              <a:srgbClr val="C0000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5" name="Line 115"/>
          <p:cNvSpPr>
            <a:spLocks noChangeShapeType="1"/>
          </p:cNvSpPr>
          <p:nvPr/>
        </p:nvSpPr>
        <p:spPr bwMode="auto">
          <a:xfrm>
            <a:off x="3642061" y="1594567"/>
            <a:ext cx="1872689" cy="0"/>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6" name="Line 115"/>
          <p:cNvSpPr>
            <a:spLocks noChangeShapeType="1"/>
          </p:cNvSpPr>
          <p:nvPr/>
        </p:nvSpPr>
        <p:spPr bwMode="auto">
          <a:xfrm>
            <a:off x="3651791" y="1744823"/>
            <a:ext cx="1872689" cy="0"/>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177" name="Line 115"/>
          <p:cNvSpPr>
            <a:spLocks noChangeShapeType="1"/>
          </p:cNvSpPr>
          <p:nvPr/>
        </p:nvSpPr>
        <p:spPr bwMode="auto">
          <a:xfrm>
            <a:off x="3642062" y="1884525"/>
            <a:ext cx="1872689" cy="0"/>
          </a:xfrm>
          <a:prstGeom prst="line">
            <a:avLst/>
          </a:prstGeom>
          <a:noFill/>
          <a:ln w="19050">
            <a:solidFill>
              <a:srgbClr val="0070C0"/>
            </a:solidFill>
            <a:round/>
            <a:headEnd type="none" w="med" len="med"/>
            <a:tailEnd type="arrow"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endParaRPr lang="en-US"/>
          </a:p>
        </p:txBody>
      </p:sp>
      <p:sp>
        <p:nvSpPr>
          <p:cNvPr id="2" name="Title 1"/>
          <p:cNvSpPr>
            <a:spLocks noGrp="1"/>
          </p:cNvSpPr>
          <p:nvPr>
            <p:ph type="title"/>
          </p:nvPr>
        </p:nvSpPr>
        <p:spPr/>
        <p:txBody>
          <a:bodyPr/>
          <a:lstStyle/>
          <a:p>
            <a:r>
              <a:rPr lang="en-US" dirty="0" smtClean="0"/>
              <a:t>The More Manageable Solution</a:t>
            </a:r>
            <a:endParaRPr lang="en-US" dirty="0"/>
          </a:p>
        </p:txBody>
      </p:sp>
    </p:spTree>
    <p:extLst>
      <p:ext uri="{BB962C8B-B14F-4D97-AF65-F5344CB8AC3E}">
        <p14:creationId xmlns:p14="http://schemas.microsoft.com/office/powerpoint/2010/main" val="2223947751"/>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DSI's</a:t>
            </a:r>
            <a:endParaRPr lang="en-US" dirty="0"/>
          </a:p>
        </p:txBody>
      </p:sp>
      <p:sp>
        <p:nvSpPr>
          <p:cNvPr id="3" name="Content Placeholder 2"/>
          <p:cNvSpPr>
            <a:spLocks noGrp="1"/>
          </p:cNvSpPr>
          <p:nvPr>
            <p:ph idx="1"/>
          </p:nvPr>
        </p:nvSpPr>
        <p:spPr/>
        <p:txBody>
          <a:bodyPr/>
          <a:lstStyle/>
          <a:p>
            <a:r>
              <a:rPr lang="en-US" dirty="0" smtClean="0"/>
              <a:t>Have been around for years</a:t>
            </a:r>
          </a:p>
          <a:p>
            <a:pPr lvl="1"/>
            <a:r>
              <a:rPr lang="en-US" dirty="0" smtClean="0"/>
              <a:t>Taught in mid-1990's RS Master's class</a:t>
            </a:r>
          </a:p>
          <a:p>
            <a:r>
              <a:rPr lang="en-US" dirty="0" smtClean="0"/>
              <a:t>Implementation simpler with </a:t>
            </a:r>
            <a:r>
              <a:rPr lang="en-US" dirty="0" err="1" smtClean="0"/>
              <a:t>fstring</a:t>
            </a:r>
            <a:r>
              <a:rPr lang="en-US" dirty="0" smtClean="0"/>
              <a:t> class inheritance</a:t>
            </a:r>
          </a:p>
          <a:p>
            <a:pPr lvl="1"/>
            <a:r>
              <a:rPr lang="en-US" dirty="0" smtClean="0"/>
              <a:t>Modify or create duplicates of rs_lastcommit, etc. &amp; procs</a:t>
            </a:r>
          </a:p>
          <a:p>
            <a:pPr lvl="1"/>
            <a:r>
              <a:rPr lang="en-US" dirty="0" smtClean="0"/>
              <a:t>Create one or more </a:t>
            </a:r>
            <a:r>
              <a:rPr lang="en-US" dirty="0" err="1" smtClean="0"/>
              <a:t>fstring</a:t>
            </a:r>
            <a:r>
              <a:rPr lang="en-US" dirty="0" smtClean="0"/>
              <a:t> classes</a:t>
            </a:r>
          </a:p>
          <a:p>
            <a:pPr lvl="1"/>
            <a:r>
              <a:rPr lang="en-US" dirty="0" smtClean="0"/>
              <a:t>Fake out </a:t>
            </a:r>
            <a:r>
              <a:rPr lang="en-US" dirty="0" err="1" smtClean="0"/>
              <a:t>servername</a:t>
            </a:r>
            <a:r>
              <a:rPr lang="en-US" dirty="0" smtClean="0"/>
              <a:t> using interfaces file</a:t>
            </a:r>
          </a:p>
          <a:p>
            <a:r>
              <a:rPr lang="en-US" dirty="0" smtClean="0"/>
              <a:t>RS 15.7 now automates this</a:t>
            </a:r>
          </a:p>
          <a:p>
            <a:pPr lvl="1"/>
            <a:r>
              <a:rPr lang="en-US" dirty="0" smtClean="0"/>
              <a:t>Default rs_lastcommit now has connection info</a:t>
            </a:r>
          </a:p>
          <a:p>
            <a:pPr lvl="1"/>
            <a:r>
              <a:rPr lang="en-US" dirty="0" smtClean="0"/>
              <a:t>No need to fake out interfaces file</a:t>
            </a:r>
          </a:p>
          <a:p>
            <a:pPr lvl="1"/>
            <a:r>
              <a:rPr lang="en-US" dirty="0" smtClean="0"/>
              <a:t>Use create alternate connection (without log transfer)</a:t>
            </a:r>
          </a:p>
        </p:txBody>
      </p:sp>
    </p:spTree>
    <p:extLst>
      <p:ext uri="{BB962C8B-B14F-4D97-AF65-F5344CB8AC3E}">
        <p14:creationId xmlns:p14="http://schemas.microsoft.com/office/powerpoint/2010/main" val="4234668614"/>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512763" y="49213"/>
            <a:ext cx="8275637" cy="892175"/>
          </a:xfrm>
          <a:prstGeom prst="rect">
            <a:avLst/>
          </a:prstGeom>
          <a:noFill/>
          <a:ln w="9525">
            <a:noFill/>
            <a:round/>
            <a:headEnd/>
            <a:tailEnd/>
          </a:ln>
        </p:spPr>
        <p:txBody>
          <a:bodyPr lIns="90000" tIns="45000" rIns="90000" bIns="45000"/>
          <a:lstStyle/>
          <a:p>
            <a:pPr defTabSz="457200">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b="1" dirty="0">
                <a:solidFill>
                  <a:srgbClr val="003368"/>
                </a:solidFill>
              </a:rPr>
              <a:t>HOUSEKEEPING</a:t>
            </a:r>
          </a:p>
        </p:txBody>
      </p:sp>
      <p:sp>
        <p:nvSpPr>
          <p:cNvPr id="15363" name="Rectangle 2"/>
          <p:cNvSpPr>
            <a:spLocks noChangeArrowheads="1"/>
          </p:cNvSpPr>
          <p:nvPr/>
        </p:nvSpPr>
        <p:spPr bwMode="auto">
          <a:xfrm>
            <a:off x="611188" y="1235075"/>
            <a:ext cx="7923212" cy="4648200"/>
          </a:xfrm>
          <a:prstGeom prst="rect">
            <a:avLst/>
          </a:prstGeom>
          <a:noFill/>
          <a:ln w="9525">
            <a:noFill/>
            <a:miter lim="800000"/>
            <a:headEnd/>
            <a:tailEnd/>
          </a:ln>
        </p:spPr>
        <p:txBody>
          <a:bodyPr lIns="0" tIns="109800" rIns="0" bIns="0"/>
          <a:lstStyle/>
          <a:p>
            <a:pPr defTabSz="457200">
              <a:spcAft>
                <a:spcPts val="60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lang="en-US" sz="2400" dirty="0">
                <a:solidFill>
                  <a:srgbClr val="1C1C1C"/>
                </a:solidFill>
              </a:rPr>
              <a:t>Questions?</a:t>
            </a:r>
          </a:p>
          <a:p>
            <a:pPr defTabSz="457200">
              <a:spcAft>
                <a:spcPts val="600"/>
              </a:spcAft>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Lst>
            </a:pPr>
            <a:r>
              <a:rPr lang="en-US" sz="2400" dirty="0">
                <a:solidFill>
                  <a:srgbClr val="1C1C1C"/>
                </a:solidFill>
              </a:rPr>
              <a:t>Submit via the ‘Questions’ tool on your Live Meeting console, </a:t>
            </a:r>
            <a:br>
              <a:rPr lang="en-US" sz="2400" dirty="0">
                <a:solidFill>
                  <a:srgbClr val="1C1C1C"/>
                </a:solidFill>
              </a:rPr>
            </a:br>
            <a:r>
              <a:rPr lang="en-US" sz="2400" dirty="0">
                <a:solidFill>
                  <a:srgbClr val="1C1C1C"/>
                </a:solidFill>
              </a:rPr>
              <a:t>or call </a:t>
            </a:r>
            <a:r>
              <a:rPr lang="en-US" sz="2400" dirty="0">
                <a:solidFill>
                  <a:prstClr val="black"/>
                </a:solidFill>
              </a:rPr>
              <a:t>866.803.2143- </a:t>
            </a:r>
            <a:r>
              <a:rPr lang="en-US" sz="2400" dirty="0">
                <a:solidFill>
                  <a:srgbClr val="1C1C1C"/>
                </a:solidFill>
              </a:rPr>
              <a:t>United States or </a:t>
            </a:r>
            <a:r>
              <a:rPr lang="en-US" sz="2400" dirty="0">
                <a:solidFill>
                  <a:prstClr val="black"/>
                </a:solidFill>
              </a:rPr>
              <a:t>210.795.1098 - International with the </a:t>
            </a:r>
            <a:r>
              <a:rPr lang="en-US" sz="2400" dirty="0">
                <a:solidFill>
                  <a:srgbClr val="1C1C1C"/>
                </a:solidFill>
              </a:rPr>
              <a:t>Password: SYBASE during the Q&amp;A segment</a:t>
            </a:r>
            <a:br>
              <a:rPr lang="en-US" sz="2400" dirty="0">
                <a:solidFill>
                  <a:srgbClr val="1C1C1C"/>
                </a:solidFill>
              </a:rPr>
            </a:br>
            <a:endParaRPr lang="en-US" sz="2400" dirty="0">
              <a:solidFill>
                <a:srgbClr val="1C1C1C"/>
              </a:solidFill>
            </a:endParaRPr>
          </a:p>
          <a:p>
            <a:pPr defTabSz="457200">
              <a:spcAft>
                <a:spcPts val="60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lang="en-US" sz="2400" dirty="0">
                <a:solidFill>
                  <a:srgbClr val="1C1C1C"/>
                </a:solidFill>
              </a:rPr>
              <a:t>Presentation copies?</a:t>
            </a:r>
          </a:p>
          <a:p>
            <a:pPr defTabSz="457200">
              <a:spcAft>
                <a:spcPts val="60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lang="en-US" sz="2400" dirty="0">
                <a:solidFill>
                  <a:srgbClr val="1C1C1C"/>
                </a:solidFill>
              </a:rPr>
              <a:t>Select the printer icon on the Live Meeting console</a:t>
            </a:r>
          </a:p>
          <a:p>
            <a:pPr defTabSz="457200">
              <a:spcAft>
                <a:spcPts val="60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lang="en-US" sz="2400" dirty="0">
              <a:solidFill>
                <a:srgbClr val="1C1C1C"/>
              </a:solidFill>
            </a:endParaRPr>
          </a:p>
          <a:p>
            <a:pPr defTabSz="457200">
              <a:spcAft>
                <a:spcPts val="60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lang="en-US" sz="2400" dirty="0">
              <a:solidFill>
                <a:srgbClr val="1C1C1C"/>
              </a:solidFill>
            </a:endParaRPr>
          </a:p>
          <a:p>
            <a:pPr defTabSz="457200">
              <a:spcAft>
                <a:spcPts val="60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lang="en-US" sz="2400" dirty="0">
              <a:solidFill>
                <a:srgbClr val="1C1C1C"/>
              </a:solidFill>
            </a:endParaRPr>
          </a:p>
        </p:txBody>
      </p:sp>
    </p:spTree>
  </p:cSld>
  <p:clrMapOvr>
    <a:masterClrMapping/>
  </p:clrMapOvr>
  <p:transition>
    <p:wip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DSI's &amp; Sybase IQ</a:t>
            </a:r>
            <a:endParaRPr lang="en-US" dirty="0"/>
          </a:p>
        </p:txBody>
      </p:sp>
      <p:sp>
        <p:nvSpPr>
          <p:cNvPr id="3" name="Content Placeholder 2"/>
          <p:cNvSpPr>
            <a:spLocks noGrp="1"/>
          </p:cNvSpPr>
          <p:nvPr>
            <p:ph idx="1"/>
          </p:nvPr>
        </p:nvSpPr>
        <p:spPr>
          <a:xfrm>
            <a:off x="457200" y="1082650"/>
            <a:ext cx="8229600" cy="5280365"/>
          </a:xfrm>
        </p:spPr>
        <p:txBody>
          <a:bodyPr>
            <a:normAutofit fontScale="70000" lnSpcReduction="20000"/>
          </a:bodyPr>
          <a:lstStyle/>
          <a:p>
            <a:r>
              <a:rPr lang="en-US" dirty="0" smtClean="0"/>
              <a:t>RS/RTL </a:t>
            </a:r>
            <a:r>
              <a:rPr lang="en-US" dirty="0" smtClean="0"/>
              <a:t>15.6 to </a:t>
            </a:r>
            <a:r>
              <a:rPr lang="en-US" dirty="0" smtClean="0"/>
              <a:t>IQ still needs to use manual method</a:t>
            </a:r>
          </a:p>
          <a:p>
            <a:pPr lvl="1"/>
            <a:r>
              <a:rPr lang="en-US" dirty="0" smtClean="0"/>
              <a:t>Create duplicates of rs_lastcommit, etc. vs. adding connection column in order to avoid locking issues</a:t>
            </a:r>
          </a:p>
          <a:p>
            <a:pPr lvl="1"/>
            <a:r>
              <a:rPr lang="en-US" dirty="0" smtClean="0"/>
              <a:t>Create in IQ space – not system</a:t>
            </a:r>
          </a:p>
          <a:p>
            <a:r>
              <a:rPr lang="en-US" dirty="0" smtClean="0"/>
              <a:t>Create as many DSI's as you have sources (within reason)</a:t>
            </a:r>
          </a:p>
          <a:p>
            <a:pPr lvl="1"/>
            <a:r>
              <a:rPr lang="en-US" dirty="0" smtClean="0"/>
              <a:t>Be careful – the number of concurrent writes could escalate</a:t>
            </a:r>
          </a:p>
          <a:p>
            <a:pPr lvl="2"/>
            <a:r>
              <a:rPr lang="en-US" dirty="0" smtClean="0"/>
              <a:t>This may become less of an issue with RS 15.7.1 and MPX multi-writer support (</a:t>
            </a:r>
            <a:r>
              <a:rPr lang="en-US" dirty="0" err="1" smtClean="0"/>
              <a:t>traceflag</a:t>
            </a:r>
            <a:r>
              <a:rPr lang="en-US" dirty="0" smtClean="0"/>
              <a:t> to over-ride lock table command)</a:t>
            </a:r>
          </a:p>
          <a:p>
            <a:pPr lvl="1"/>
            <a:r>
              <a:rPr lang="en-US" dirty="0" smtClean="0"/>
              <a:t>Concurrency depends on insert vs. update ratio</a:t>
            </a:r>
          </a:p>
          <a:p>
            <a:pPr lvl="2"/>
            <a:r>
              <a:rPr lang="en-US" dirty="0" smtClean="0"/>
              <a:t>Inserts affect a lot of columns – consume a lot of resources</a:t>
            </a:r>
          </a:p>
          <a:p>
            <a:pPr lvl="2"/>
            <a:r>
              <a:rPr lang="en-US" dirty="0" smtClean="0"/>
              <a:t>Updates may only affect a few columns – fewer resources = greater concurrency</a:t>
            </a:r>
          </a:p>
          <a:p>
            <a:r>
              <a:rPr lang="en-US" dirty="0" smtClean="0"/>
              <a:t>Rationale for recommendation: Improves RTL efficiency</a:t>
            </a:r>
          </a:p>
          <a:p>
            <a:pPr lvl="1"/>
            <a:r>
              <a:rPr lang="en-US" dirty="0" smtClean="0"/>
              <a:t>Without a separate DSI for each connection, transaction grouping rules stipulate that if the next transaction is from a different origin database, the current transaction group is closed and flushed and a new transaction group started</a:t>
            </a:r>
          </a:p>
          <a:p>
            <a:pPr lvl="2"/>
            <a:r>
              <a:rPr lang="en-US" dirty="0" smtClean="0"/>
              <a:t>Part of the issue here is that each COMMIT (rs_commit) only modifies one record in rs_lastcommit</a:t>
            </a:r>
          </a:p>
          <a:p>
            <a:pPr lvl="2"/>
            <a:r>
              <a:rPr lang="en-US" dirty="0" smtClean="0"/>
              <a:t>Since rs_lastcommit has a separate row for each source dbid, this means 1 source per transaction group.</a:t>
            </a:r>
          </a:p>
          <a:p>
            <a:pPr lvl="1"/>
            <a:r>
              <a:rPr lang="en-US" dirty="0" smtClean="0"/>
              <a:t>Closing the transaction group causes a flush of the current CDB</a:t>
            </a:r>
          </a:p>
          <a:p>
            <a:pPr lvl="1"/>
            <a:r>
              <a:rPr lang="en-US" dirty="0" smtClean="0"/>
              <a:t>If transactions are heavily interleaved from different sources, result is very small CDB and reduced efficiency of bulk operations, increased language commands</a:t>
            </a:r>
            <a:r>
              <a:rPr lang="en-US" dirty="0" smtClean="0"/>
              <a:t>.</a:t>
            </a:r>
          </a:p>
          <a:p>
            <a:r>
              <a:rPr lang="en-US" dirty="0" smtClean="0"/>
              <a:t>This changes with RS/RTL 15.7.1 which supports MPR for Sybase IQ</a:t>
            </a:r>
          </a:p>
          <a:p>
            <a:pPr lvl="1"/>
            <a:r>
              <a:rPr lang="en-US" dirty="0" smtClean="0"/>
              <a:t>This is the first RS/RTL 15.7 "official" release…RS/EE 15.7 introduced MPR earlier than RS/RTL 15.7</a:t>
            </a:r>
          </a:p>
        </p:txBody>
      </p:sp>
    </p:spTree>
    <p:extLst>
      <p:ext uri="{BB962C8B-B14F-4D97-AF65-F5344CB8AC3E}">
        <p14:creationId xmlns:p14="http://schemas.microsoft.com/office/powerpoint/2010/main" val="2960362330"/>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Manual Method </a:t>
            </a:r>
            <a:r>
              <a:rPr lang="en-US" dirty="0" err="1" smtClean="0"/>
              <a:t>Fstring</a:t>
            </a:r>
            <a:r>
              <a:rPr lang="en-US" dirty="0" smtClean="0"/>
              <a:t> Class</a:t>
            </a:r>
            <a:endParaRPr lang="en-US" dirty="0"/>
          </a:p>
        </p:txBody>
      </p:sp>
      <p:sp>
        <p:nvSpPr>
          <p:cNvPr id="3" name="Content Placeholder 2"/>
          <p:cNvSpPr>
            <a:spLocks noGrp="1"/>
          </p:cNvSpPr>
          <p:nvPr>
            <p:ph idx="4294967295"/>
          </p:nvPr>
        </p:nvSpPr>
        <p:spPr>
          <a:xfrm>
            <a:off x="551663" y="1037333"/>
            <a:ext cx="8229600" cy="5435600"/>
          </a:xfrm>
        </p:spPr>
        <p:txBody>
          <a:bodyPr>
            <a:noAutofit/>
          </a:bodyPr>
          <a:lstStyle/>
          <a:p>
            <a:pPr marL="0" indent="0">
              <a:buNone/>
            </a:pPr>
            <a:r>
              <a:rPr lang="en-US" sz="1600" b="1" dirty="0">
                <a:solidFill>
                  <a:srgbClr val="002060"/>
                </a:solidFill>
                <a:latin typeface="Courier New" pitchFamily="49" charset="0"/>
                <a:cs typeface="Courier New" pitchFamily="49" charset="0"/>
              </a:rPr>
              <a:t>create function string class </a:t>
            </a:r>
            <a:r>
              <a:rPr lang="en-US" sz="1600" b="1" dirty="0" err="1" smtClean="0">
                <a:solidFill>
                  <a:srgbClr val="002060"/>
                </a:solidFill>
                <a:latin typeface="Courier New" pitchFamily="49" charset="0"/>
                <a:cs typeface="Courier New" pitchFamily="49" charset="0"/>
              </a:rPr>
              <a:t>AUDIT_MDSI_function_class</a:t>
            </a:r>
            <a:endParaRPr lang="en-US" sz="1600" b="1" dirty="0">
              <a:solidFill>
                <a:srgbClr val="002060"/>
              </a:solidFill>
              <a:latin typeface="Courier New" pitchFamily="49" charset="0"/>
              <a:cs typeface="Courier New" pitchFamily="49" charset="0"/>
            </a:endParaRPr>
          </a:p>
          <a:p>
            <a:pPr marL="0" indent="0">
              <a:buNone/>
            </a:pPr>
            <a:r>
              <a:rPr lang="en-US" sz="1600" b="1" dirty="0">
                <a:solidFill>
                  <a:srgbClr val="002060"/>
                </a:solidFill>
                <a:latin typeface="Courier New" pitchFamily="49" charset="0"/>
                <a:cs typeface="Courier New" pitchFamily="49" charset="0"/>
              </a:rPr>
              <a:t>set parent to </a:t>
            </a:r>
            <a:r>
              <a:rPr lang="en-US" sz="1600" b="1" dirty="0" err="1">
                <a:solidFill>
                  <a:srgbClr val="002060"/>
                </a:solidFill>
                <a:latin typeface="Courier New" pitchFamily="49" charset="0"/>
                <a:cs typeface="Courier New" pitchFamily="49" charset="0"/>
              </a:rPr>
              <a:t>rs_default_function_class</a:t>
            </a:r>
            <a:endParaRPr lang="en-US" sz="1600" b="1" dirty="0">
              <a:solidFill>
                <a:srgbClr val="002060"/>
              </a:solidFill>
              <a:latin typeface="Courier New" pitchFamily="49" charset="0"/>
              <a:cs typeface="Courier New" pitchFamily="49" charset="0"/>
            </a:endParaRPr>
          </a:p>
          <a:p>
            <a:pPr marL="0" indent="0">
              <a:buNone/>
            </a:pPr>
            <a:r>
              <a:rPr lang="en-US" sz="1600" b="1" dirty="0">
                <a:solidFill>
                  <a:srgbClr val="002060"/>
                </a:solidFill>
                <a:latin typeface="Courier New" pitchFamily="49" charset="0"/>
                <a:cs typeface="Courier New" pitchFamily="49" charset="0"/>
              </a:rPr>
              <a:t>go</a:t>
            </a:r>
          </a:p>
          <a:p>
            <a:pPr marL="0" indent="0">
              <a:buNone/>
            </a:pPr>
            <a:endParaRPr lang="en-US" sz="1600" b="1" dirty="0">
              <a:solidFill>
                <a:srgbClr val="002060"/>
              </a:solidFill>
              <a:latin typeface="Courier New" pitchFamily="49" charset="0"/>
              <a:cs typeface="Courier New" pitchFamily="49" charset="0"/>
            </a:endParaRPr>
          </a:p>
          <a:p>
            <a:pPr marL="0" indent="0">
              <a:buNone/>
            </a:pPr>
            <a:r>
              <a:rPr lang="en-US" sz="1600" b="1" dirty="0">
                <a:solidFill>
                  <a:srgbClr val="002060"/>
                </a:solidFill>
                <a:latin typeface="Courier New" pitchFamily="49" charset="0"/>
                <a:cs typeface="Courier New" pitchFamily="49" charset="0"/>
              </a:rPr>
              <a:t>create function string rs_commit</a:t>
            </a:r>
          </a:p>
          <a:p>
            <a:pPr marL="0" indent="0">
              <a:buNone/>
            </a:pPr>
            <a:r>
              <a:rPr lang="en-US" sz="1600" b="1" dirty="0">
                <a:solidFill>
                  <a:srgbClr val="002060"/>
                </a:solidFill>
                <a:latin typeface="Courier New" pitchFamily="49" charset="0"/>
                <a:cs typeface="Courier New" pitchFamily="49" charset="0"/>
              </a:rPr>
              <a:t>for </a:t>
            </a:r>
            <a:r>
              <a:rPr lang="en-US" sz="1600" b="1" dirty="0" err="1" smtClean="0">
                <a:solidFill>
                  <a:srgbClr val="002060"/>
                </a:solidFill>
                <a:latin typeface="Courier New" pitchFamily="49" charset="0"/>
                <a:cs typeface="Courier New" pitchFamily="49" charset="0"/>
              </a:rPr>
              <a:t>AUDIT_MDSI_function_class</a:t>
            </a:r>
            <a:endParaRPr lang="en-US" sz="1600" b="1" dirty="0">
              <a:solidFill>
                <a:srgbClr val="002060"/>
              </a:solidFill>
              <a:latin typeface="Courier New" pitchFamily="49" charset="0"/>
              <a:cs typeface="Courier New" pitchFamily="49" charset="0"/>
            </a:endParaRPr>
          </a:p>
          <a:p>
            <a:pPr marL="0" indent="0">
              <a:buNone/>
            </a:pPr>
            <a:r>
              <a:rPr lang="en-US" sz="1600" b="1" dirty="0">
                <a:solidFill>
                  <a:srgbClr val="002060"/>
                </a:solidFill>
                <a:latin typeface="Courier New" pitchFamily="49" charset="0"/>
                <a:cs typeface="Courier New" pitchFamily="49" charset="0"/>
              </a:rPr>
              <a:t>output language</a:t>
            </a:r>
          </a:p>
          <a:p>
            <a:pPr marL="0" indent="0">
              <a:buNone/>
            </a:pPr>
            <a:r>
              <a:rPr lang="en-US" sz="1600" b="1" dirty="0">
                <a:solidFill>
                  <a:srgbClr val="002060"/>
                </a:solidFill>
                <a:latin typeface="Courier New" pitchFamily="49" charset="0"/>
                <a:cs typeface="Courier New" pitchFamily="49" charset="0"/>
              </a:rPr>
              <a:t>'execute </a:t>
            </a:r>
            <a:r>
              <a:rPr lang="en-US" sz="1600" b="1" dirty="0" err="1">
                <a:solidFill>
                  <a:srgbClr val="002060"/>
                </a:solidFill>
                <a:latin typeface="Courier New" pitchFamily="49" charset="0"/>
                <a:cs typeface="Courier New" pitchFamily="49" charset="0"/>
              </a:rPr>
              <a:t>rs_update_lastcommit_mdsi</a:t>
            </a:r>
            <a:r>
              <a:rPr lang="en-US" sz="1600" b="1" dirty="0">
                <a:solidFill>
                  <a:srgbClr val="002060"/>
                </a:solidFill>
                <a:latin typeface="Courier New" pitchFamily="49" charset="0"/>
                <a:cs typeface="Courier New" pitchFamily="49" charset="0"/>
              </a:rPr>
              <a:t> </a:t>
            </a:r>
          </a:p>
          <a:p>
            <a:pPr marL="0" indent="0">
              <a:buNone/>
            </a:pPr>
            <a:r>
              <a:rPr lang="en-US" sz="1600" b="1" dirty="0">
                <a:solidFill>
                  <a:srgbClr val="002060"/>
                </a:solidFill>
                <a:latin typeface="Courier New" pitchFamily="49" charset="0"/>
                <a:cs typeface="Courier New" pitchFamily="49" charset="0"/>
              </a:rPr>
              <a:t>	@origin = ?</a:t>
            </a:r>
            <a:r>
              <a:rPr lang="en-US" sz="1600" b="1" dirty="0" err="1">
                <a:solidFill>
                  <a:srgbClr val="002060"/>
                </a:solidFill>
                <a:latin typeface="Courier New" pitchFamily="49" charset="0"/>
                <a:cs typeface="Courier New" pitchFamily="49" charset="0"/>
              </a:rPr>
              <a:t>rs_origin!sys</a:t>
            </a:r>
            <a:r>
              <a:rPr lang="en-US" sz="1600" b="1" dirty="0">
                <a:solidFill>
                  <a:srgbClr val="002060"/>
                </a:solidFill>
                <a:latin typeface="Courier New" pitchFamily="49" charset="0"/>
                <a:cs typeface="Courier New" pitchFamily="49" charset="0"/>
              </a:rPr>
              <a:t>?, </a:t>
            </a:r>
          </a:p>
          <a:p>
            <a:pPr marL="0" indent="0">
              <a:buNone/>
            </a:pPr>
            <a:r>
              <a:rPr lang="en-US" sz="1600" b="1" dirty="0">
                <a:solidFill>
                  <a:srgbClr val="002060"/>
                </a:solidFill>
                <a:latin typeface="Courier New" pitchFamily="49" charset="0"/>
                <a:cs typeface="Courier New" pitchFamily="49" charset="0"/>
              </a:rPr>
              <a:t>	@</a:t>
            </a:r>
            <a:r>
              <a:rPr lang="en-US" sz="1600" b="1" dirty="0" err="1">
                <a:solidFill>
                  <a:srgbClr val="002060"/>
                </a:solidFill>
                <a:latin typeface="Courier New" pitchFamily="49" charset="0"/>
                <a:cs typeface="Courier New" pitchFamily="49" charset="0"/>
              </a:rPr>
              <a:t>origin_qid</a:t>
            </a:r>
            <a:r>
              <a:rPr lang="en-US" sz="1600" b="1" dirty="0">
                <a:solidFill>
                  <a:srgbClr val="002060"/>
                </a:solidFill>
                <a:latin typeface="Courier New" pitchFamily="49" charset="0"/>
                <a:cs typeface="Courier New" pitchFamily="49" charset="0"/>
              </a:rPr>
              <a:t> = ?</a:t>
            </a:r>
            <a:r>
              <a:rPr lang="en-US" sz="1600" b="1" dirty="0" err="1">
                <a:solidFill>
                  <a:srgbClr val="002060"/>
                </a:solidFill>
                <a:latin typeface="Courier New" pitchFamily="49" charset="0"/>
                <a:cs typeface="Courier New" pitchFamily="49" charset="0"/>
              </a:rPr>
              <a:t>rs_origin_qid!sys</a:t>
            </a:r>
            <a:r>
              <a:rPr lang="en-US" sz="1600" b="1" dirty="0">
                <a:solidFill>
                  <a:srgbClr val="002060"/>
                </a:solidFill>
                <a:latin typeface="Courier New" pitchFamily="49" charset="0"/>
                <a:cs typeface="Courier New" pitchFamily="49" charset="0"/>
              </a:rPr>
              <a:t>?, </a:t>
            </a:r>
          </a:p>
          <a:p>
            <a:pPr marL="0" indent="0">
              <a:buNone/>
            </a:pPr>
            <a:r>
              <a:rPr lang="en-US" sz="1600" b="1" dirty="0">
                <a:solidFill>
                  <a:srgbClr val="002060"/>
                </a:solidFill>
                <a:latin typeface="Courier New" pitchFamily="49" charset="0"/>
                <a:cs typeface="Courier New" pitchFamily="49" charset="0"/>
              </a:rPr>
              <a:t>	@</a:t>
            </a:r>
            <a:r>
              <a:rPr lang="en-US" sz="1600" b="1" dirty="0" err="1">
                <a:solidFill>
                  <a:srgbClr val="002060"/>
                </a:solidFill>
                <a:latin typeface="Courier New" pitchFamily="49" charset="0"/>
                <a:cs typeface="Courier New" pitchFamily="49" charset="0"/>
              </a:rPr>
              <a:t>secondary_qid</a:t>
            </a:r>
            <a:r>
              <a:rPr lang="en-US" sz="1600" b="1" dirty="0">
                <a:solidFill>
                  <a:srgbClr val="002060"/>
                </a:solidFill>
                <a:latin typeface="Courier New" pitchFamily="49" charset="0"/>
                <a:cs typeface="Courier New" pitchFamily="49" charset="0"/>
              </a:rPr>
              <a:t> = ?</a:t>
            </a:r>
            <a:r>
              <a:rPr lang="en-US" sz="1600" b="1" dirty="0" err="1">
                <a:solidFill>
                  <a:srgbClr val="002060"/>
                </a:solidFill>
                <a:latin typeface="Courier New" pitchFamily="49" charset="0"/>
                <a:cs typeface="Courier New" pitchFamily="49" charset="0"/>
              </a:rPr>
              <a:t>rs_secondary_qid!sys</a:t>
            </a:r>
            <a:r>
              <a:rPr lang="en-US" sz="1600" b="1" dirty="0">
                <a:solidFill>
                  <a:srgbClr val="002060"/>
                </a:solidFill>
                <a:latin typeface="Courier New" pitchFamily="49" charset="0"/>
                <a:cs typeface="Courier New" pitchFamily="49" charset="0"/>
              </a:rPr>
              <a:t>?, </a:t>
            </a:r>
          </a:p>
          <a:p>
            <a:pPr marL="0" indent="0">
              <a:buNone/>
            </a:pPr>
            <a:r>
              <a:rPr lang="en-US" sz="1600" b="1" dirty="0">
                <a:solidFill>
                  <a:srgbClr val="002060"/>
                </a:solidFill>
                <a:latin typeface="Courier New" pitchFamily="49" charset="0"/>
                <a:cs typeface="Courier New" pitchFamily="49" charset="0"/>
              </a:rPr>
              <a:t>	@</a:t>
            </a:r>
            <a:r>
              <a:rPr lang="en-US" sz="1600" b="1" dirty="0" err="1">
                <a:solidFill>
                  <a:srgbClr val="002060"/>
                </a:solidFill>
                <a:latin typeface="Courier New" pitchFamily="49" charset="0"/>
                <a:cs typeface="Courier New" pitchFamily="49" charset="0"/>
              </a:rPr>
              <a:t>origin_time</a:t>
            </a:r>
            <a:r>
              <a:rPr lang="en-US" sz="1600" b="1" dirty="0">
                <a:solidFill>
                  <a:srgbClr val="002060"/>
                </a:solidFill>
                <a:latin typeface="Courier New" pitchFamily="49" charset="0"/>
                <a:cs typeface="Courier New" pitchFamily="49" charset="0"/>
              </a:rPr>
              <a:t> = ?</a:t>
            </a:r>
            <a:r>
              <a:rPr lang="en-US" sz="1600" b="1" dirty="0" err="1">
                <a:solidFill>
                  <a:srgbClr val="002060"/>
                </a:solidFill>
                <a:latin typeface="Courier New" pitchFamily="49" charset="0"/>
                <a:cs typeface="Courier New" pitchFamily="49" charset="0"/>
              </a:rPr>
              <a:t>rs_origin_commit_time!sys</a:t>
            </a:r>
            <a:r>
              <a:rPr lang="en-US" sz="1600" b="1" dirty="0">
                <a:solidFill>
                  <a:srgbClr val="002060"/>
                </a:solidFill>
                <a:latin typeface="Courier New" pitchFamily="49" charset="0"/>
                <a:cs typeface="Courier New" pitchFamily="49" charset="0"/>
              </a:rPr>
              <a:t>?,</a:t>
            </a:r>
          </a:p>
          <a:p>
            <a:pPr marL="0" indent="0">
              <a:buNone/>
            </a:pPr>
            <a:r>
              <a:rPr lang="en-US" sz="1600" b="1" dirty="0">
                <a:solidFill>
                  <a:srgbClr val="002060"/>
                </a:solidFill>
                <a:latin typeface="Courier New" pitchFamily="49" charset="0"/>
                <a:cs typeface="Courier New" pitchFamily="49" charset="0"/>
              </a:rPr>
              <a:t>	@</a:t>
            </a:r>
            <a:r>
              <a:rPr lang="en-US" sz="1600" b="1" dirty="0" err="1">
                <a:solidFill>
                  <a:srgbClr val="002060"/>
                </a:solidFill>
                <a:latin typeface="Courier New" pitchFamily="49" charset="0"/>
                <a:cs typeface="Courier New" pitchFamily="49" charset="0"/>
              </a:rPr>
              <a:t>mdsi_name</a:t>
            </a:r>
            <a:r>
              <a:rPr lang="en-US" sz="1600" b="1" dirty="0">
                <a:solidFill>
                  <a:srgbClr val="002060"/>
                </a:solidFill>
                <a:latin typeface="Courier New" pitchFamily="49" charset="0"/>
                <a:cs typeface="Courier New" pitchFamily="49" charset="0"/>
              </a:rPr>
              <a:t>="AUDIT"</a:t>
            </a:r>
          </a:p>
          <a:p>
            <a:pPr marL="0" indent="0">
              <a:buNone/>
            </a:pPr>
            <a:r>
              <a:rPr lang="en-US" sz="1600" b="1" dirty="0">
                <a:solidFill>
                  <a:srgbClr val="002060"/>
                </a:solidFill>
                <a:latin typeface="Courier New" pitchFamily="49" charset="0"/>
                <a:cs typeface="Courier New" pitchFamily="49" charset="0"/>
              </a:rPr>
              <a:t>if @@error &lt;&gt; 0 rollback transaction;</a:t>
            </a:r>
          </a:p>
          <a:p>
            <a:pPr marL="0" indent="0">
              <a:buNone/>
            </a:pPr>
            <a:r>
              <a:rPr lang="en-US" sz="1600" b="1" dirty="0">
                <a:solidFill>
                  <a:srgbClr val="002060"/>
                </a:solidFill>
                <a:latin typeface="Courier New" pitchFamily="49" charset="0"/>
                <a:cs typeface="Courier New" pitchFamily="49" charset="0"/>
              </a:rPr>
              <a:t>commit transaction'</a:t>
            </a:r>
          </a:p>
          <a:p>
            <a:pPr marL="0" indent="0">
              <a:buNone/>
            </a:pPr>
            <a:endParaRPr lang="en-US" sz="1600" b="1" dirty="0">
              <a:solidFill>
                <a:srgbClr val="002060"/>
              </a:solidFill>
              <a:latin typeface="Courier New" pitchFamily="49" charset="0"/>
              <a:cs typeface="Courier New" pitchFamily="49" charset="0"/>
            </a:endParaRPr>
          </a:p>
          <a:p>
            <a:pPr marL="0" indent="0">
              <a:buNone/>
            </a:pPr>
            <a:r>
              <a:rPr lang="en-US" sz="1600" b="1" dirty="0">
                <a:solidFill>
                  <a:srgbClr val="002060"/>
                </a:solidFill>
                <a:latin typeface="Courier New" pitchFamily="49" charset="0"/>
                <a:cs typeface="Courier New" pitchFamily="49" charset="0"/>
              </a:rPr>
              <a:t>create function string </a:t>
            </a:r>
            <a:r>
              <a:rPr lang="en-US" sz="1600" b="1" dirty="0" err="1">
                <a:solidFill>
                  <a:srgbClr val="002060"/>
                </a:solidFill>
                <a:latin typeface="Courier New" pitchFamily="49" charset="0"/>
                <a:cs typeface="Courier New" pitchFamily="49" charset="0"/>
              </a:rPr>
              <a:t>rs_get_lastcommit</a:t>
            </a:r>
            <a:endParaRPr lang="en-US" sz="1600" b="1" dirty="0">
              <a:solidFill>
                <a:srgbClr val="002060"/>
              </a:solidFill>
              <a:latin typeface="Courier New" pitchFamily="49" charset="0"/>
              <a:cs typeface="Courier New" pitchFamily="49" charset="0"/>
            </a:endParaRPr>
          </a:p>
          <a:p>
            <a:pPr marL="0" indent="0">
              <a:buNone/>
            </a:pPr>
            <a:r>
              <a:rPr lang="en-US" sz="1600" b="1" dirty="0">
                <a:solidFill>
                  <a:srgbClr val="002060"/>
                </a:solidFill>
                <a:latin typeface="Courier New" pitchFamily="49" charset="0"/>
                <a:cs typeface="Courier New" pitchFamily="49" charset="0"/>
              </a:rPr>
              <a:t>for </a:t>
            </a:r>
            <a:r>
              <a:rPr lang="en-US" sz="1600" b="1" dirty="0" err="1" smtClean="0">
                <a:solidFill>
                  <a:srgbClr val="002060"/>
                </a:solidFill>
                <a:latin typeface="Courier New" pitchFamily="49" charset="0"/>
                <a:cs typeface="Courier New" pitchFamily="49" charset="0"/>
              </a:rPr>
              <a:t>AUDIT_MDSI_function_class</a:t>
            </a:r>
            <a:endParaRPr lang="en-US" sz="1600" b="1" dirty="0">
              <a:solidFill>
                <a:srgbClr val="002060"/>
              </a:solidFill>
              <a:latin typeface="Courier New" pitchFamily="49" charset="0"/>
              <a:cs typeface="Courier New" pitchFamily="49" charset="0"/>
            </a:endParaRPr>
          </a:p>
          <a:p>
            <a:pPr marL="0" indent="0">
              <a:buNone/>
            </a:pPr>
            <a:r>
              <a:rPr lang="en-US" sz="1600" b="1" dirty="0">
                <a:solidFill>
                  <a:srgbClr val="002060"/>
                </a:solidFill>
                <a:latin typeface="Courier New" pitchFamily="49" charset="0"/>
                <a:cs typeface="Courier New" pitchFamily="49" charset="0"/>
              </a:rPr>
              <a:t>output language</a:t>
            </a:r>
          </a:p>
          <a:p>
            <a:pPr marL="0" indent="0">
              <a:buNone/>
            </a:pPr>
            <a:r>
              <a:rPr lang="en-US" sz="1600" b="1" dirty="0">
                <a:solidFill>
                  <a:srgbClr val="002060"/>
                </a:solidFill>
                <a:latin typeface="Courier New" pitchFamily="49" charset="0"/>
                <a:cs typeface="Courier New" pitchFamily="49" charset="0"/>
              </a:rPr>
              <a:t>'execute </a:t>
            </a:r>
            <a:r>
              <a:rPr lang="en-US" sz="1600" b="1" dirty="0" err="1">
                <a:solidFill>
                  <a:srgbClr val="002060"/>
                </a:solidFill>
                <a:latin typeface="Courier New" pitchFamily="49" charset="0"/>
                <a:cs typeface="Courier New" pitchFamily="49" charset="0"/>
              </a:rPr>
              <a:t>rs_get_lastcommit_mdsi</a:t>
            </a:r>
            <a:r>
              <a:rPr lang="en-US" sz="1600" b="1" dirty="0">
                <a:solidFill>
                  <a:srgbClr val="002060"/>
                </a:solidFill>
                <a:latin typeface="Courier New" pitchFamily="49" charset="0"/>
                <a:cs typeface="Courier New" pitchFamily="49" charset="0"/>
              </a:rPr>
              <a:t> "AUDIT"'</a:t>
            </a:r>
          </a:p>
        </p:txBody>
      </p:sp>
    </p:spTree>
    <p:extLst>
      <p:ext uri="{BB962C8B-B14F-4D97-AF65-F5344CB8AC3E}">
        <p14:creationId xmlns:p14="http://schemas.microsoft.com/office/powerpoint/2010/main" val="1690145060"/>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Cases for Multiple DSI</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Usual MPR separation for performance</a:t>
            </a:r>
          </a:p>
          <a:p>
            <a:r>
              <a:rPr lang="en-US" dirty="0" smtClean="0"/>
              <a:t>Separate DSI's for separate sources </a:t>
            </a:r>
          </a:p>
          <a:p>
            <a:pPr lvl="1"/>
            <a:r>
              <a:rPr lang="en-US" dirty="0" smtClean="0"/>
              <a:t>Corporate rollups, reporting systems, Sybase IQ, etc.</a:t>
            </a:r>
          </a:p>
          <a:p>
            <a:pPr lvl="1"/>
            <a:r>
              <a:rPr lang="en-US" dirty="0" smtClean="0"/>
              <a:t>Improves HVAR/RTL effectiveness as it prevents the transaction grouping to be terminated due to change in origin</a:t>
            </a:r>
          </a:p>
          <a:p>
            <a:r>
              <a:rPr lang="en-US" dirty="0" smtClean="0"/>
              <a:t>Separate large volume non-business data</a:t>
            </a:r>
          </a:p>
          <a:p>
            <a:pPr lvl="1"/>
            <a:r>
              <a:rPr lang="en-US" dirty="0" smtClean="0"/>
              <a:t>Audit data</a:t>
            </a:r>
          </a:p>
          <a:p>
            <a:pPr lvl="1"/>
            <a:r>
              <a:rPr lang="en-US" dirty="0" smtClean="0"/>
              <a:t>Historical tables (e.g. </a:t>
            </a:r>
            <a:r>
              <a:rPr lang="en-US" dirty="0" err="1" smtClean="0"/>
              <a:t>trade_history</a:t>
            </a:r>
            <a:r>
              <a:rPr lang="en-US" dirty="0" smtClean="0"/>
              <a:t>) during archiving</a:t>
            </a:r>
          </a:p>
          <a:p>
            <a:pPr lvl="1"/>
            <a:r>
              <a:rPr lang="en-US" dirty="0" smtClean="0"/>
              <a:t>(more on these two topics later)</a:t>
            </a:r>
          </a:p>
          <a:p>
            <a:r>
              <a:rPr lang="en-US" dirty="0" smtClean="0"/>
              <a:t>Replicate long running stored procedures</a:t>
            </a:r>
          </a:p>
          <a:p>
            <a:pPr lvl="1"/>
            <a:r>
              <a:rPr lang="en-US" dirty="0" smtClean="0"/>
              <a:t>Typically we don't want to do this </a:t>
            </a:r>
          </a:p>
          <a:p>
            <a:pPr lvl="2"/>
            <a:r>
              <a:rPr lang="en-US" dirty="0" smtClean="0"/>
              <a:t> If it ran for 5 hours at the primary, it would run for 5 hours at the replicate</a:t>
            </a:r>
          </a:p>
          <a:p>
            <a:pPr lvl="2"/>
            <a:r>
              <a:rPr lang="en-US" dirty="0" smtClean="0"/>
              <a:t>This creates much more than 5 hours of latency due to serialization</a:t>
            </a:r>
          </a:p>
          <a:p>
            <a:pPr lvl="1"/>
            <a:r>
              <a:rPr lang="en-US" dirty="0" smtClean="0"/>
              <a:t>Now we can</a:t>
            </a:r>
          </a:p>
          <a:p>
            <a:pPr lvl="2"/>
            <a:r>
              <a:rPr lang="en-US" dirty="0" smtClean="0"/>
              <a:t>Create an alternate connection just for long running procs</a:t>
            </a:r>
          </a:p>
          <a:p>
            <a:pPr lvl="2"/>
            <a:r>
              <a:rPr lang="en-US" dirty="0" smtClean="0"/>
              <a:t>Create proc </a:t>
            </a:r>
            <a:r>
              <a:rPr lang="en-US" dirty="0" err="1" smtClean="0"/>
              <a:t>repdef</a:t>
            </a:r>
            <a:r>
              <a:rPr lang="en-US" dirty="0" smtClean="0"/>
              <a:t> and subscribe using alternate connection</a:t>
            </a:r>
          </a:p>
          <a:p>
            <a:pPr lvl="2"/>
            <a:r>
              <a:rPr lang="en-US" dirty="0" smtClean="0"/>
              <a:t>We don't care how long it runs any more</a:t>
            </a:r>
          </a:p>
          <a:p>
            <a:pPr lvl="1"/>
            <a:r>
              <a:rPr lang="en-US" dirty="0" smtClean="0"/>
              <a:t>Note that we don't need MPR RA, etc. this – just MDSI</a:t>
            </a:r>
            <a:endParaRPr lang="en-US" dirty="0"/>
          </a:p>
        </p:txBody>
      </p:sp>
    </p:spTree>
    <p:extLst>
      <p:ext uri="{BB962C8B-B14F-4D97-AF65-F5344CB8AC3E}">
        <p14:creationId xmlns:p14="http://schemas.microsoft.com/office/powerpoint/2010/main" val="3628802526"/>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Topics for Consideration</a:t>
            </a:r>
            <a:endParaRPr lang="en-US" dirty="0"/>
          </a:p>
        </p:txBody>
      </p:sp>
    </p:spTree>
    <p:extLst>
      <p:ext uri="{BB962C8B-B14F-4D97-AF65-F5344CB8AC3E}">
        <p14:creationId xmlns:p14="http://schemas.microsoft.com/office/powerpoint/2010/main" val="1081632732"/>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Repdefs &amp; Connections</a:t>
            </a:r>
            <a:endParaRPr lang="en-US" dirty="0"/>
          </a:p>
        </p:txBody>
      </p:sp>
      <p:sp>
        <p:nvSpPr>
          <p:cNvPr id="3" name="Content Placeholder 2"/>
          <p:cNvSpPr>
            <a:spLocks noGrp="1"/>
          </p:cNvSpPr>
          <p:nvPr>
            <p:ph idx="1"/>
          </p:nvPr>
        </p:nvSpPr>
        <p:spPr/>
        <p:txBody>
          <a:bodyPr>
            <a:normAutofit fontScale="92500" lnSpcReduction="20000"/>
          </a:bodyPr>
          <a:lstStyle/>
          <a:p>
            <a:r>
              <a:rPr lang="en-US" i="1" u="sng" dirty="0" smtClean="0"/>
              <a:t>Always</a:t>
            </a:r>
            <a:r>
              <a:rPr lang="en-US" dirty="0" smtClean="0"/>
              <a:t> create repdefs on the default RS connection</a:t>
            </a:r>
          </a:p>
          <a:p>
            <a:pPr lvl="1"/>
            <a:r>
              <a:rPr lang="en-US" dirty="0" smtClean="0"/>
              <a:t>Repdefs are shared across all alternate connections within the same RS and RS's that have routes</a:t>
            </a:r>
          </a:p>
          <a:p>
            <a:r>
              <a:rPr lang="en-US" dirty="0" smtClean="0"/>
              <a:t>If using multiple RA's to multiple RS's</a:t>
            </a:r>
          </a:p>
          <a:p>
            <a:pPr lvl="1"/>
            <a:r>
              <a:rPr lang="en-US" dirty="0" smtClean="0"/>
              <a:t>Easiest solution is to create routes between the default/primary RS and each of the alternate connection RS's</a:t>
            </a:r>
          </a:p>
          <a:p>
            <a:pPr lvl="2"/>
            <a:r>
              <a:rPr lang="en-US" dirty="0"/>
              <a:t>Routes replicate </a:t>
            </a:r>
            <a:r>
              <a:rPr lang="en-US" dirty="0" err="1"/>
              <a:t>rs_asyncfuncs</a:t>
            </a:r>
            <a:r>
              <a:rPr lang="en-US" dirty="0"/>
              <a:t>,  </a:t>
            </a:r>
            <a:r>
              <a:rPr lang="en-US" dirty="0" err="1"/>
              <a:t>rs_classes</a:t>
            </a:r>
            <a:r>
              <a:rPr lang="en-US" dirty="0"/>
              <a:t>, </a:t>
            </a:r>
            <a:r>
              <a:rPr lang="en-US" dirty="0" err="1"/>
              <a:t>rs_clsfunctions</a:t>
            </a:r>
            <a:r>
              <a:rPr lang="en-US" dirty="0"/>
              <a:t>, </a:t>
            </a:r>
            <a:r>
              <a:rPr lang="en-US" dirty="0" err="1"/>
              <a:t>rs_columns</a:t>
            </a:r>
            <a:r>
              <a:rPr lang="en-US" dirty="0"/>
              <a:t>, </a:t>
            </a:r>
            <a:r>
              <a:rPr lang="en-US" b="1" i="1" u="sng" dirty="0" err="1"/>
              <a:t>rs_databases</a:t>
            </a:r>
            <a:r>
              <a:rPr lang="en-US" dirty="0"/>
              <a:t>, </a:t>
            </a:r>
            <a:r>
              <a:rPr lang="en-US" b="1" i="1" u="sng" dirty="0" err="1"/>
              <a:t>rs_dbreps</a:t>
            </a:r>
            <a:r>
              <a:rPr lang="en-US" dirty="0"/>
              <a:t>, </a:t>
            </a:r>
            <a:r>
              <a:rPr lang="en-US" b="1" i="1" u="sng" dirty="0" err="1"/>
              <a:t>rs_dbsubsets</a:t>
            </a:r>
            <a:r>
              <a:rPr lang="en-US" dirty="0"/>
              <a:t>, </a:t>
            </a:r>
            <a:r>
              <a:rPr lang="en-US" dirty="0" err="1"/>
              <a:t>rs_erroractions</a:t>
            </a:r>
            <a:r>
              <a:rPr lang="en-US" dirty="0"/>
              <a:t>, </a:t>
            </a:r>
            <a:r>
              <a:rPr lang="en-US" dirty="0" err="1"/>
              <a:t>rs_functions</a:t>
            </a:r>
            <a:r>
              <a:rPr lang="en-US" dirty="0"/>
              <a:t>, </a:t>
            </a:r>
            <a:r>
              <a:rPr lang="en-US" b="1" i="1" u="sng" dirty="0" err="1"/>
              <a:t>rs_objects</a:t>
            </a:r>
            <a:r>
              <a:rPr lang="en-US" dirty="0"/>
              <a:t>, </a:t>
            </a:r>
            <a:r>
              <a:rPr lang="en-US" dirty="0" err="1"/>
              <a:t>rs_objfunctions</a:t>
            </a:r>
            <a:r>
              <a:rPr lang="en-US" dirty="0"/>
              <a:t>, </a:t>
            </a:r>
            <a:r>
              <a:rPr lang="en-US" dirty="0" err="1"/>
              <a:t>rs_routes</a:t>
            </a:r>
            <a:r>
              <a:rPr lang="en-US" dirty="0"/>
              <a:t>, </a:t>
            </a:r>
            <a:r>
              <a:rPr lang="en-US" dirty="0" err="1"/>
              <a:t>rs_funcstrings</a:t>
            </a:r>
            <a:r>
              <a:rPr lang="en-US" dirty="0"/>
              <a:t>, </a:t>
            </a:r>
            <a:r>
              <a:rPr lang="en-US" dirty="0" err="1"/>
              <a:t>rs_systext</a:t>
            </a:r>
            <a:endParaRPr lang="en-US" dirty="0"/>
          </a:p>
          <a:p>
            <a:pPr lvl="2"/>
            <a:r>
              <a:rPr lang="en-US" dirty="0" smtClean="0"/>
              <a:t>As a result, alternate connection RS's will have knowledge of </a:t>
            </a:r>
            <a:r>
              <a:rPr lang="en-US" dirty="0" err="1" smtClean="0"/>
              <a:t>repdefs</a:t>
            </a:r>
            <a:r>
              <a:rPr lang="en-US" dirty="0" smtClean="0"/>
              <a:t> from primary</a:t>
            </a:r>
          </a:p>
          <a:p>
            <a:pPr lvl="1"/>
            <a:r>
              <a:rPr lang="en-US" dirty="0" smtClean="0"/>
              <a:t>You might need routes from alternate RRS's to primary PRS</a:t>
            </a:r>
          </a:p>
          <a:p>
            <a:pPr lvl="2"/>
            <a:r>
              <a:rPr lang="en-US" dirty="0" smtClean="0"/>
              <a:t>If you think about it, once you create the PRS routes, the RRS's will treat the alternate PRS as if IRS so we will get the object data…..</a:t>
            </a:r>
          </a:p>
          <a:p>
            <a:pPr lvl="2"/>
            <a:r>
              <a:rPr lang="en-US" dirty="0" smtClean="0"/>
              <a:t>….but if the MDSI's are split across RS's you may need direct routes from/to default PRS</a:t>
            </a:r>
          </a:p>
          <a:p>
            <a:pPr lvl="1"/>
            <a:r>
              <a:rPr lang="en-US" dirty="0" smtClean="0"/>
              <a:t>If no route between primary and alternate RS's, you will need to</a:t>
            </a:r>
          </a:p>
          <a:p>
            <a:pPr lvl="2"/>
            <a:r>
              <a:rPr lang="en-US" dirty="0" smtClean="0"/>
              <a:t>Create the connection manually in the alternate connection RS</a:t>
            </a:r>
          </a:p>
          <a:p>
            <a:pPr lvl="2"/>
            <a:r>
              <a:rPr lang="en-US" dirty="0" smtClean="0"/>
              <a:t>Re-create the </a:t>
            </a:r>
            <a:r>
              <a:rPr lang="en-US" dirty="0" err="1" smtClean="0"/>
              <a:t>repdef's</a:t>
            </a:r>
            <a:r>
              <a:rPr lang="en-US" dirty="0" smtClean="0"/>
              <a:t> in the alternate connection RS</a:t>
            </a:r>
          </a:p>
          <a:p>
            <a:pPr lvl="2"/>
            <a:r>
              <a:rPr lang="en-US" dirty="0" smtClean="0"/>
              <a:t>Maintain multiple copies of </a:t>
            </a:r>
            <a:r>
              <a:rPr lang="en-US" dirty="0" err="1" smtClean="0"/>
              <a:t>repdef's</a:t>
            </a:r>
            <a:r>
              <a:rPr lang="en-US" dirty="0"/>
              <a:t> </a:t>
            </a:r>
            <a:r>
              <a:rPr lang="en-US" dirty="0" smtClean="0"/>
              <a:t>going forward</a:t>
            </a:r>
          </a:p>
          <a:p>
            <a:pPr lvl="1"/>
            <a:r>
              <a:rPr lang="en-US" dirty="0" smtClean="0"/>
              <a:t>Especially applicable for:</a:t>
            </a:r>
          </a:p>
          <a:p>
            <a:pPr lvl="2"/>
            <a:r>
              <a:rPr lang="en-US" dirty="0" smtClean="0"/>
              <a:t>RA logical path </a:t>
            </a:r>
            <a:r>
              <a:rPr lang="en-US" dirty="0" err="1" smtClean="0"/>
              <a:t>implemenations</a:t>
            </a:r>
            <a:endParaRPr lang="en-US" dirty="0" smtClean="0"/>
          </a:p>
          <a:p>
            <a:pPr lvl="2"/>
            <a:r>
              <a:rPr lang="en-US" dirty="0" smtClean="0"/>
              <a:t>Non-schema based MPR implementations</a:t>
            </a:r>
          </a:p>
          <a:p>
            <a:pPr lvl="2"/>
            <a:r>
              <a:rPr lang="en-US" dirty="0" smtClean="0"/>
              <a:t>Schema based may opt to strictly create </a:t>
            </a:r>
            <a:r>
              <a:rPr lang="en-US" dirty="0" err="1" smtClean="0"/>
              <a:t>repdefs</a:t>
            </a:r>
            <a:r>
              <a:rPr lang="en-US" dirty="0" smtClean="0"/>
              <a:t> for respective tables on corresponding bound RS</a:t>
            </a:r>
          </a:p>
        </p:txBody>
      </p:sp>
    </p:spTree>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Routes Needed for RSSD Replication</a:t>
            </a:r>
            <a:endParaRPr lang="en-US" dirty="0"/>
          </a:p>
        </p:txBody>
      </p:sp>
      <p:pic>
        <p:nvPicPr>
          <p:cNvPr id="13" name="Picture 48" descr="small gray DB.png"/>
          <p:cNvPicPr>
            <a:picLocks noChangeAspect="1"/>
          </p:cNvPicPr>
          <p:nvPr/>
        </p:nvPicPr>
        <p:blipFill>
          <a:blip r:embed="rId2" cstate="print"/>
          <a:srcRect/>
          <a:stretch>
            <a:fillRect/>
          </a:stretch>
        </p:blipFill>
        <p:spPr bwMode="auto">
          <a:xfrm>
            <a:off x="993008" y="3183430"/>
            <a:ext cx="1002113" cy="1126242"/>
          </a:xfrm>
          <a:prstGeom prst="rect">
            <a:avLst/>
          </a:prstGeom>
          <a:noFill/>
          <a:ln w="9525">
            <a:noFill/>
            <a:miter lim="800000"/>
            <a:headEnd/>
            <a:tailEnd/>
          </a:ln>
        </p:spPr>
      </p:pic>
      <p:grpSp>
        <p:nvGrpSpPr>
          <p:cNvPr id="3" name="Group 43"/>
          <p:cNvGrpSpPr>
            <a:grpSpLocks noChangeAspect="1"/>
          </p:cNvGrpSpPr>
          <p:nvPr/>
        </p:nvGrpSpPr>
        <p:grpSpPr>
          <a:xfrm>
            <a:off x="1201259" y="2278502"/>
            <a:ext cx="875943" cy="792947"/>
            <a:chOff x="2154836" y="3928672"/>
            <a:chExt cx="1464664" cy="1367228"/>
          </a:xfrm>
        </p:grpSpPr>
        <p:pic>
          <p:nvPicPr>
            <p:cNvPr id="18" name="Picture 17" descr="ASE_Server_116x116.png"/>
            <p:cNvPicPr>
              <a:picLocks noChangeAspect="1"/>
            </p:cNvPicPr>
            <p:nvPr/>
          </p:nvPicPr>
          <p:blipFill>
            <a:blip r:embed="rId3"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19" name="Picture 18" descr="ASE_Server_116x116.png"/>
            <p:cNvPicPr>
              <a:picLocks noChangeAspect="1"/>
            </p:cNvPicPr>
            <p:nvPr/>
          </p:nvPicPr>
          <p:blipFill>
            <a:blip r:embed="rId3"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20" name="Picture 19" descr="ASE_Server_116x116.png"/>
            <p:cNvPicPr>
              <a:picLocks noChangeAspect="1"/>
            </p:cNvPicPr>
            <p:nvPr/>
          </p:nvPicPr>
          <p:blipFill>
            <a:blip r:embed="rId3" cstate="print"/>
            <a:stretch>
              <a:fillRect/>
            </a:stretch>
          </p:blipFill>
          <p:spPr>
            <a:xfrm>
              <a:off x="2154836" y="4191000"/>
              <a:ext cx="1104900" cy="1104900"/>
            </a:xfrm>
            <a:prstGeom prst="rect">
              <a:avLst/>
            </a:prstGeom>
          </p:spPr>
        </p:pic>
      </p:grpSp>
      <p:pic>
        <p:nvPicPr>
          <p:cNvPr id="21" name="Picture 24" descr="Replication Agent - 2 ICON"/>
          <p:cNvPicPr>
            <a:picLocks noChangeAspect="1" noChangeArrowheads="1"/>
          </p:cNvPicPr>
          <p:nvPr/>
        </p:nvPicPr>
        <p:blipFill>
          <a:blip r:embed="rId4" cstate="print"/>
          <a:srcRect/>
          <a:stretch>
            <a:fillRect/>
          </a:stretch>
        </p:blipFill>
        <p:spPr bwMode="auto">
          <a:xfrm>
            <a:off x="1902342" y="3308980"/>
            <a:ext cx="265113" cy="260350"/>
          </a:xfrm>
          <a:prstGeom prst="rect">
            <a:avLst/>
          </a:prstGeom>
          <a:noFill/>
          <a:ln w="9525">
            <a:noFill/>
            <a:miter lim="800000"/>
            <a:headEnd/>
            <a:tailEnd/>
          </a:ln>
        </p:spPr>
      </p:pic>
      <p:pic>
        <p:nvPicPr>
          <p:cNvPr id="22" name="Picture 21" descr="ReplicationServer_116x116.png"/>
          <p:cNvPicPr>
            <a:picLocks noChangeAspect="1"/>
          </p:cNvPicPr>
          <p:nvPr/>
        </p:nvPicPr>
        <p:blipFill>
          <a:blip r:embed="rId5" cstate="print"/>
          <a:stretch>
            <a:fillRect/>
          </a:stretch>
        </p:blipFill>
        <p:spPr>
          <a:xfrm>
            <a:off x="3374710" y="2450892"/>
            <a:ext cx="851913" cy="851913"/>
          </a:xfrm>
          <a:prstGeom prst="rect">
            <a:avLst/>
          </a:prstGeom>
        </p:spPr>
      </p:pic>
      <p:pic>
        <p:nvPicPr>
          <p:cNvPr id="24" name="Picture 24" descr="Replication Agent - 2 ICON"/>
          <p:cNvPicPr>
            <a:picLocks noChangeAspect="1" noChangeArrowheads="1"/>
          </p:cNvPicPr>
          <p:nvPr/>
        </p:nvPicPr>
        <p:blipFill>
          <a:blip r:embed="rId4" cstate="print"/>
          <a:srcRect/>
          <a:stretch>
            <a:fillRect/>
          </a:stretch>
        </p:blipFill>
        <p:spPr bwMode="auto">
          <a:xfrm>
            <a:off x="1897346" y="3648758"/>
            <a:ext cx="265113" cy="260350"/>
          </a:xfrm>
          <a:prstGeom prst="rect">
            <a:avLst/>
          </a:prstGeom>
          <a:noFill/>
          <a:ln w="9525">
            <a:noFill/>
            <a:miter lim="800000"/>
            <a:headEnd/>
            <a:tailEnd/>
          </a:ln>
        </p:spPr>
      </p:pic>
      <p:pic>
        <p:nvPicPr>
          <p:cNvPr id="25" name="Picture 24" descr="Replication Agent - 2 ICON"/>
          <p:cNvPicPr>
            <a:picLocks noChangeAspect="1" noChangeArrowheads="1"/>
          </p:cNvPicPr>
          <p:nvPr/>
        </p:nvPicPr>
        <p:blipFill>
          <a:blip r:embed="rId4" cstate="print"/>
          <a:srcRect/>
          <a:stretch>
            <a:fillRect/>
          </a:stretch>
        </p:blipFill>
        <p:spPr bwMode="auto">
          <a:xfrm>
            <a:off x="1907339" y="3966049"/>
            <a:ext cx="265113" cy="260350"/>
          </a:xfrm>
          <a:prstGeom prst="rect">
            <a:avLst/>
          </a:prstGeom>
          <a:noFill/>
          <a:ln w="9525">
            <a:noFill/>
            <a:miter lim="800000"/>
            <a:headEnd/>
            <a:tailEnd/>
          </a:ln>
        </p:spPr>
      </p:pic>
      <p:cxnSp>
        <p:nvCxnSpPr>
          <p:cNvPr id="26" name="Straight Arrow Connector 25"/>
          <p:cNvCxnSpPr>
            <a:stCxn id="21" idx="3"/>
            <a:endCxn id="22" idx="1"/>
          </p:cNvCxnSpPr>
          <p:nvPr/>
        </p:nvCxnSpPr>
        <p:spPr bwMode="auto">
          <a:xfrm flipV="1">
            <a:off x="2167455" y="2876849"/>
            <a:ext cx="1207255" cy="562306"/>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29" name="Straight Arrow Connector 28"/>
          <p:cNvCxnSpPr>
            <a:stCxn id="24" idx="3"/>
          </p:cNvCxnSpPr>
          <p:nvPr/>
        </p:nvCxnSpPr>
        <p:spPr bwMode="auto">
          <a:xfrm>
            <a:off x="2162459" y="3778933"/>
            <a:ext cx="1322754" cy="51054"/>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32" name="Straight Arrow Connector 31"/>
          <p:cNvCxnSpPr>
            <a:stCxn id="25" idx="3"/>
            <a:endCxn id="48" idx="1"/>
          </p:cNvCxnSpPr>
          <p:nvPr/>
        </p:nvCxnSpPr>
        <p:spPr bwMode="auto">
          <a:xfrm>
            <a:off x="2172452" y="4096224"/>
            <a:ext cx="1202258" cy="746834"/>
          </a:xfrm>
          <a:prstGeom prst="straightConnector1">
            <a:avLst/>
          </a:prstGeom>
          <a:noFill/>
          <a:ln w="38100" cap="flat" cmpd="sng" algn="ctr">
            <a:solidFill>
              <a:srgbClr val="0066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pic>
        <p:nvPicPr>
          <p:cNvPr id="36" name="Picture 48" descr="small gray DB.png"/>
          <p:cNvPicPr>
            <a:picLocks noChangeAspect="1"/>
          </p:cNvPicPr>
          <p:nvPr/>
        </p:nvPicPr>
        <p:blipFill>
          <a:blip r:embed="rId2" cstate="print"/>
          <a:srcRect/>
          <a:stretch>
            <a:fillRect/>
          </a:stretch>
        </p:blipFill>
        <p:spPr bwMode="auto">
          <a:xfrm>
            <a:off x="7613664" y="3350819"/>
            <a:ext cx="713123" cy="801455"/>
          </a:xfrm>
          <a:prstGeom prst="rect">
            <a:avLst/>
          </a:prstGeom>
          <a:noFill/>
          <a:ln w="9525">
            <a:noFill/>
            <a:miter lim="800000"/>
            <a:headEnd/>
            <a:tailEnd/>
          </a:ln>
        </p:spPr>
      </p:pic>
      <p:grpSp>
        <p:nvGrpSpPr>
          <p:cNvPr id="4" name="Group 43"/>
          <p:cNvGrpSpPr>
            <a:grpSpLocks noChangeAspect="1"/>
          </p:cNvGrpSpPr>
          <p:nvPr/>
        </p:nvGrpSpPr>
        <p:grpSpPr>
          <a:xfrm>
            <a:off x="7469645" y="2535835"/>
            <a:ext cx="875943" cy="792947"/>
            <a:chOff x="2154836" y="3928672"/>
            <a:chExt cx="1464664" cy="1367228"/>
          </a:xfrm>
        </p:grpSpPr>
        <p:pic>
          <p:nvPicPr>
            <p:cNvPr id="40" name="Picture 39" descr="ASE_Server_116x116.png"/>
            <p:cNvPicPr>
              <a:picLocks noChangeAspect="1"/>
            </p:cNvPicPr>
            <p:nvPr/>
          </p:nvPicPr>
          <p:blipFill>
            <a:blip r:embed="rId3"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41" name="Picture 40" descr="ASE_Server_116x116.png"/>
            <p:cNvPicPr>
              <a:picLocks noChangeAspect="1"/>
            </p:cNvPicPr>
            <p:nvPr/>
          </p:nvPicPr>
          <p:blipFill>
            <a:blip r:embed="rId3"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42" name="Picture 41" descr="ASE_Server_116x116.png"/>
            <p:cNvPicPr>
              <a:picLocks noChangeAspect="1"/>
            </p:cNvPicPr>
            <p:nvPr/>
          </p:nvPicPr>
          <p:blipFill>
            <a:blip r:embed="rId3" cstate="print"/>
            <a:stretch>
              <a:fillRect/>
            </a:stretch>
          </p:blipFill>
          <p:spPr>
            <a:xfrm>
              <a:off x="2154836" y="4191000"/>
              <a:ext cx="1104900" cy="1104900"/>
            </a:xfrm>
            <a:prstGeom prst="rect">
              <a:avLst/>
            </a:prstGeom>
          </p:spPr>
        </p:pic>
      </p:grpSp>
      <p:cxnSp>
        <p:nvCxnSpPr>
          <p:cNvPr id="47" name="Straight Arrow Connector 46"/>
          <p:cNvCxnSpPr>
            <a:stCxn id="63" idx="3"/>
            <a:endCxn id="36" idx="1"/>
          </p:cNvCxnSpPr>
          <p:nvPr/>
        </p:nvCxnSpPr>
        <p:spPr bwMode="auto">
          <a:xfrm>
            <a:off x="6530112" y="2901833"/>
            <a:ext cx="1083552" cy="849714"/>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50" name="Straight Arrow Connector 49"/>
          <p:cNvCxnSpPr>
            <a:stCxn id="64" idx="3"/>
            <a:endCxn id="36" idx="1"/>
          </p:cNvCxnSpPr>
          <p:nvPr/>
        </p:nvCxnSpPr>
        <p:spPr bwMode="auto">
          <a:xfrm flipV="1">
            <a:off x="6530112" y="3751547"/>
            <a:ext cx="1083552" cy="133390"/>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53" name="Straight Arrow Connector 52"/>
          <p:cNvCxnSpPr>
            <a:stCxn id="65" idx="3"/>
            <a:endCxn id="36" idx="1"/>
          </p:cNvCxnSpPr>
          <p:nvPr/>
        </p:nvCxnSpPr>
        <p:spPr bwMode="auto">
          <a:xfrm flipV="1">
            <a:off x="6530112" y="3751547"/>
            <a:ext cx="1083552" cy="1116495"/>
          </a:xfrm>
          <a:prstGeom prst="straightConnector1">
            <a:avLst/>
          </a:prstGeom>
          <a:noFill/>
          <a:ln w="38100" cap="flat" cmpd="sng" algn="ctr">
            <a:solidFill>
              <a:srgbClr val="0066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pic>
        <p:nvPicPr>
          <p:cNvPr id="46" name="Picture 45" descr="ReplicationServer_116x116.png"/>
          <p:cNvPicPr>
            <a:picLocks noChangeAspect="1"/>
          </p:cNvPicPr>
          <p:nvPr/>
        </p:nvPicPr>
        <p:blipFill>
          <a:blip r:embed="rId5" cstate="print"/>
          <a:stretch>
            <a:fillRect/>
          </a:stretch>
        </p:blipFill>
        <p:spPr>
          <a:xfrm>
            <a:off x="3374710" y="3433996"/>
            <a:ext cx="851913" cy="851913"/>
          </a:xfrm>
          <a:prstGeom prst="rect">
            <a:avLst/>
          </a:prstGeom>
        </p:spPr>
      </p:pic>
      <p:pic>
        <p:nvPicPr>
          <p:cNvPr id="48" name="Picture 47" descr="ReplicationServer_116x116.png"/>
          <p:cNvPicPr>
            <a:picLocks noChangeAspect="1"/>
          </p:cNvPicPr>
          <p:nvPr/>
        </p:nvPicPr>
        <p:blipFill>
          <a:blip r:embed="rId5" cstate="print"/>
          <a:stretch>
            <a:fillRect/>
          </a:stretch>
        </p:blipFill>
        <p:spPr>
          <a:xfrm>
            <a:off x="3374710" y="4417101"/>
            <a:ext cx="851913" cy="851913"/>
          </a:xfrm>
          <a:prstGeom prst="rect">
            <a:avLst/>
          </a:prstGeom>
        </p:spPr>
      </p:pic>
      <p:pic>
        <p:nvPicPr>
          <p:cNvPr id="63" name="Picture 62" descr="ReplicationServer_116x116.png"/>
          <p:cNvPicPr>
            <a:picLocks noChangeAspect="1"/>
          </p:cNvPicPr>
          <p:nvPr/>
        </p:nvPicPr>
        <p:blipFill>
          <a:blip r:embed="rId5" cstate="print"/>
          <a:stretch>
            <a:fillRect/>
          </a:stretch>
        </p:blipFill>
        <p:spPr>
          <a:xfrm>
            <a:off x="5678199" y="2475876"/>
            <a:ext cx="851913" cy="851913"/>
          </a:xfrm>
          <a:prstGeom prst="rect">
            <a:avLst/>
          </a:prstGeom>
        </p:spPr>
      </p:pic>
      <p:pic>
        <p:nvPicPr>
          <p:cNvPr id="64" name="Picture 63" descr="ReplicationServer_116x116.png"/>
          <p:cNvPicPr>
            <a:picLocks noChangeAspect="1"/>
          </p:cNvPicPr>
          <p:nvPr/>
        </p:nvPicPr>
        <p:blipFill>
          <a:blip r:embed="rId5" cstate="print"/>
          <a:stretch>
            <a:fillRect/>
          </a:stretch>
        </p:blipFill>
        <p:spPr>
          <a:xfrm>
            <a:off x="5678199" y="3458980"/>
            <a:ext cx="851913" cy="851913"/>
          </a:xfrm>
          <a:prstGeom prst="rect">
            <a:avLst/>
          </a:prstGeom>
        </p:spPr>
      </p:pic>
      <p:pic>
        <p:nvPicPr>
          <p:cNvPr id="65" name="Picture 64" descr="ReplicationServer_116x116.png"/>
          <p:cNvPicPr>
            <a:picLocks noChangeAspect="1"/>
          </p:cNvPicPr>
          <p:nvPr/>
        </p:nvPicPr>
        <p:blipFill>
          <a:blip r:embed="rId5" cstate="print"/>
          <a:stretch>
            <a:fillRect/>
          </a:stretch>
        </p:blipFill>
        <p:spPr>
          <a:xfrm>
            <a:off x="5678199" y="4442085"/>
            <a:ext cx="851913" cy="851913"/>
          </a:xfrm>
          <a:prstGeom prst="rect">
            <a:avLst/>
          </a:prstGeom>
        </p:spPr>
      </p:pic>
      <p:cxnSp>
        <p:nvCxnSpPr>
          <p:cNvPr id="69" name="Straight Arrow Connector 68"/>
          <p:cNvCxnSpPr>
            <a:stCxn id="48" idx="3"/>
            <a:endCxn id="65" idx="1"/>
          </p:cNvCxnSpPr>
          <p:nvPr/>
        </p:nvCxnSpPr>
        <p:spPr bwMode="auto">
          <a:xfrm>
            <a:off x="4226623" y="4843058"/>
            <a:ext cx="1451576" cy="24984"/>
          </a:xfrm>
          <a:prstGeom prst="straightConnector1">
            <a:avLst/>
          </a:prstGeom>
          <a:noFill/>
          <a:ln w="38100" cap="flat" cmpd="sng" algn="ctr">
            <a:solidFill>
              <a:srgbClr val="0066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72" name="Straight Arrow Connector 71"/>
          <p:cNvCxnSpPr>
            <a:stCxn id="46" idx="3"/>
            <a:endCxn id="64" idx="1"/>
          </p:cNvCxnSpPr>
          <p:nvPr/>
        </p:nvCxnSpPr>
        <p:spPr bwMode="auto">
          <a:xfrm>
            <a:off x="4226623" y="3859953"/>
            <a:ext cx="1451576" cy="24984"/>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75" name="Straight Arrow Connector 74"/>
          <p:cNvCxnSpPr>
            <a:stCxn id="22" idx="3"/>
            <a:endCxn id="63" idx="1"/>
          </p:cNvCxnSpPr>
          <p:nvPr/>
        </p:nvCxnSpPr>
        <p:spPr bwMode="auto">
          <a:xfrm>
            <a:off x="4226623" y="2876849"/>
            <a:ext cx="1451576" cy="24984"/>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84" name="Straight Arrow Connector 378"/>
          <p:cNvCxnSpPr>
            <a:cxnSpLocks noChangeShapeType="1"/>
          </p:cNvCxnSpPr>
          <p:nvPr/>
        </p:nvCxnSpPr>
        <p:spPr bwMode="gray">
          <a:xfrm rot="16200000" flipH="1">
            <a:off x="1156021" y="3874765"/>
            <a:ext cx="216551" cy="2"/>
          </a:xfrm>
          <a:prstGeom prst="straightConnector1">
            <a:avLst/>
          </a:prstGeom>
          <a:noFill/>
          <a:ln w="6350">
            <a:solidFill>
              <a:srgbClr val="666666"/>
            </a:solidFill>
            <a:round/>
            <a:headEnd/>
            <a:tailEnd/>
          </a:ln>
        </p:spPr>
      </p:cxnSp>
      <p:cxnSp>
        <p:nvCxnSpPr>
          <p:cNvPr id="85" name="Straight Arrow Connector 379"/>
          <p:cNvCxnSpPr>
            <a:cxnSpLocks noChangeShapeType="1"/>
          </p:cNvCxnSpPr>
          <p:nvPr/>
        </p:nvCxnSpPr>
        <p:spPr bwMode="gray">
          <a:xfrm>
            <a:off x="1340172" y="3666061"/>
            <a:ext cx="233194" cy="0"/>
          </a:xfrm>
          <a:prstGeom prst="straightConnector1">
            <a:avLst/>
          </a:prstGeom>
          <a:noFill/>
          <a:ln w="6350">
            <a:solidFill>
              <a:srgbClr val="666666"/>
            </a:solidFill>
            <a:round/>
            <a:headEnd/>
            <a:tailEnd/>
          </a:ln>
        </p:spPr>
      </p:cxnSp>
      <p:grpSp>
        <p:nvGrpSpPr>
          <p:cNvPr id="86" name="Group 420"/>
          <p:cNvGrpSpPr>
            <a:grpSpLocks/>
          </p:cNvGrpSpPr>
          <p:nvPr/>
        </p:nvGrpSpPr>
        <p:grpSpPr bwMode="auto">
          <a:xfrm>
            <a:off x="1116852" y="3518022"/>
            <a:ext cx="295316" cy="295017"/>
            <a:chOff x="1576740" y="3889607"/>
            <a:chExt cx="259253" cy="279942"/>
          </a:xfrm>
        </p:grpSpPr>
        <p:sp>
          <p:nvSpPr>
            <p:cNvPr id="87" name="AutoShape 28"/>
            <p:cNvSpPr>
              <a:spLocks noChangeArrowheads="1"/>
            </p:cNvSpPr>
            <p:nvPr/>
          </p:nvSpPr>
          <p:spPr bwMode="gray">
            <a:xfrm>
              <a:off x="1576740" y="3889607"/>
              <a:ext cx="259253" cy="279942"/>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88" name="Rectangle 87"/>
            <p:cNvSpPr/>
            <p:nvPr/>
          </p:nvSpPr>
          <p:spPr bwMode="gray">
            <a:xfrm>
              <a:off x="1588892" y="3903841"/>
              <a:ext cx="238999" cy="68798"/>
            </a:xfrm>
            <a:prstGeom prst="rect">
              <a:avLst/>
            </a:prstGeom>
            <a:solidFill>
              <a:srgbClr val="557630"/>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grpSp>
        <p:nvGrpSpPr>
          <p:cNvPr id="89" name="Group 419"/>
          <p:cNvGrpSpPr>
            <a:grpSpLocks/>
          </p:cNvGrpSpPr>
          <p:nvPr/>
        </p:nvGrpSpPr>
        <p:grpSpPr bwMode="auto">
          <a:xfrm>
            <a:off x="1585205" y="3573026"/>
            <a:ext cx="306852" cy="185010"/>
            <a:chOff x="1989321" y="3890122"/>
            <a:chExt cx="269380" cy="175556"/>
          </a:xfrm>
        </p:grpSpPr>
        <p:sp>
          <p:nvSpPr>
            <p:cNvPr id="90" name="AutoShape 28"/>
            <p:cNvSpPr>
              <a:spLocks noChangeArrowheads="1"/>
            </p:cNvSpPr>
            <p:nvPr/>
          </p:nvSpPr>
          <p:spPr bwMode="gray">
            <a:xfrm>
              <a:off x="1989321" y="3890122"/>
              <a:ext cx="269380" cy="175556"/>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91" name="Rectangle 90"/>
            <p:cNvSpPr/>
            <p:nvPr/>
          </p:nvSpPr>
          <p:spPr bwMode="gray">
            <a:xfrm>
              <a:off x="2003498" y="3904357"/>
              <a:ext cx="247101" cy="68798"/>
            </a:xfrm>
            <a:prstGeom prst="rect">
              <a:avLst/>
            </a:prstGeom>
            <a:solidFill>
              <a:srgbClr val="774A39"/>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grpSp>
        <p:nvGrpSpPr>
          <p:cNvPr id="92" name="Group 421"/>
          <p:cNvGrpSpPr>
            <a:grpSpLocks/>
          </p:cNvGrpSpPr>
          <p:nvPr/>
        </p:nvGrpSpPr>
        <p:grpSpPr bwMode="auto">
          <a:xfrm>
            <a:off x="1116852" y="3903044"/>
            <a:ext cx="295316" cy="242513"/>
            <a:chOff x="2648094" y="3663885"/>
            <a:chExt cx="259253" cy="230121"/>
          </a:xfrm>
        </p:grpSpPr>
        <p:sp>
          <p:nvSpPr>
            <p:cNvPr id="93" name="AutoShape 28"/>
            <p:cNvSpPr>
              <a:spLocks noChangeArrowheads="1"/>
            </p:cNvSpPr>
            <p:nvPr/>
          </p:nvSpPr>
          <p:spPr bwMode="gray">
            <a:xfrm>
              <a:off x="2648094" y="3663885"/>
              <a:ext cx="259253" cy="230121"/>
            </a:xfrm>
            <a:prstGeom prst="roundRect">
              <a:avLst>
                <a:gd name="adj" fmla="val 0"/>
              </a:avLst>
            </a:prstGeom>
            <a:gradFill rotWithShape="1">
              <a:gsLst>
                <a:gs pos="0">
                  <a:srgbClr val="F5F5F5"/>
                </a:gs>
                <a:gs pos="100000">
                  <a:srgbClr val="CACACA"/>
                </a:gs>
              </a:gsLst>
              <a:lin ang="2700000" scaled="1"/>
            </a:gradFill>
            <a:ln w="12700">
              <a:solidFill>
                <a:srgbClr val="E8E8E8"/>
              </a:solidFill>
              <a:round/>
              <a:headEnd/>
              <a:tailEnd/>
            </a:ln>
            <a:effectLst>
              <a:outerShdw blurRad="63500" dist="12700" dir="2700000" algn="tl" rotWithShape="0">
                <a:srgbClr val="000000">
                  <a:alpha val="39999"/>
                </a:srgbClr>
              </a:outerShdw>
            </a:effectLst>
          </p:spPr>
          <p:txBody>
            <a:bodyPr tIns="91440" bIns="91440" anchor="ctr"/>
            <a:lstStyle/>
            <a:p>
              <a:pPr algn="ctr">
                <a:buClr>
                  <a:srgbClr val="F0AB00"/>
                </a:buClr>
                <a:buSzPct val="80000"/>
                <a:buFont typeface="Wingdings" pitchFamily="2" charset="2"/>
                <a:buNone/>
                <a:defRPr/>
              </a:pPr>
              <a:endParaRPr lang="en-US" sz="1400" b="1" kern="0" dirty="0">
                <a:solidFill>
                  <a:srgbClr val="000000"/>
                </a:solidFill>
                <a:ea typeface="Arial Unicode MS" pitchFamily="34" charset="-128"/>
              </a:endParaRPr>
            </a:p>
          </p:txBody>
        </p:sp>
        <p:sp>
          <p:nvSpPr>
            <p:cNvPr id="94" name="Rectangle 93"/>
            <p:cNvSpPr/>
            <p:nvPr/>
          </p:nvSpPr>
          <p:spPr bwMode="gray">
            <a:xfrm>
              <a:off x="2660246" y="3678119"/>
              <a:ext cx="238999" cy="68799"/>
            </a:xfrm>
            <a:prstGeom prst="rect">
              <a:avLst/>
            </a:prstGeom>
            <a:solidFill>
              <a:srgbClr val="44697D"/>
            </a:solidFill>
            <a:ln w="9525" algn="ctr">
              <a:noFill/>
              <a:miter lim="800000"/>
              <a:headEnd/>
              <a:tailEnd/>
            </a:ln>
          </p:spPr>
          <p:txBody>
            <a:bodyPr lIns="90000" tIns="72000" rIns="90000" bIns="72000" anchor="ctr"/>
            <a:lstStyle/>
            <a:p>
              <a:pPr marL="184150" indent="-184150" algn="ctr">
                <a:spcBef>
                  <a:spcPct val="50000"/>
                </a:spcBef>
                <a:buClr>
                  <a:srgbClr val="F0AB00"/>
                </a:buClr>
                <a:buSzPct val="80000"/>
                <a:buFont typeface="Wingdings" pitchFamily="2" charset="2"/>
                <a:buNone/>
                <a:defRPr/>
              </a:pPr>
              <a:endParaRPr lang="en-US" sz="1600" kern="0" dirty="0">
                <a:solidFill>
                  <a:srgbClr val="000000"/>
                </a:solidFill>
                <a:ea typeface="Arial Unicode MS" pitchFamily="34" charset="-128"/>
              </a:endParaRPr>
            </a:p>
          </p:txBody>
        </p:sp>
      </p:grpSp>
      <p:cxnSp>
        <p:nvCxnSpPr>
          <p:cNvPr id="96" name="Straight Arrow Connector 95"/>
          <p:cNvCxnSpPr>
            <a:stCxn id="93" idx="3"/>
            <a:endCxn id="21" idx="1"/>
          </p:cNvCxnSpPr>
          <p:nvPr/>
        </p:nvCxnSpPr>
        <p:spPr bwMode="auto">
          <a:xfrm flipV="1">
            <a:off x="1412168" y="3439155"/>
            <a:ext cx="490174" cy="585146"/>
          </a:xfrm>
          <a:prstGeom prst="straightConnector1">
            <a:avLst/>
          </a:prstGeom>
          <a:noFill/>
          <a:ln w="12700" cap="flat" cmpd="sng" algn="ctr">
            <a:solidFill>
              <a:srgbClr val="0070C0"/>
            </a:solidFill>
            <a:prstDash val="dash"/>
            <a:round/>
            <a:headEnd type="none" w="med" len="med"/>
            <a:tailEnd type="arrow"/>
          </a:ln>
          <a:effectLst/>
        </p:spPr>
      </p:cxnSp>
      <p:cxnSp>
        <p:nvCxnSpPr>
          <p:cNvPr id="97" name="Straight Arrow Connector 96"/>
          <p:cNvCxnSpPr>
            <a:stCxn id="87" idx="3"/>
            <a:endCxn id="25" idx="1"/>
          </p:cNvCxnSpPr>
          <p:nvPr/>
        </p:nvCxnSpPr>
        <p:spPr bwMode="auto">
          <a:xfrm>
            <a:off x="1412168" y="3665531"/>
            <a:ext cx="495171" cy="430693"/>
          </a:xfrm>
          <a:prstGeom prst="straightConnector1">
            <a:avLst/>
          </a:prstGeom>
          <a:noFill/>
          <a:ln w="12700" cap="flat" cmpd="sng" algn="ctr">
            <a:solidFill>
              <a:srgbClr val="006600"/>
            </a:solidFill>
            <a:prstDash val="dash"/>
            <a:round/>
            <a:headEnd type="none" w="med" len="med"/>
            <a:tailEnd type="arrow"/>
          </a:ln>
          <a:effectLst/>
        </p:spPr>
      </p:cxnSp>
      <p:cxnSp>
        <p:nvCxnSpPr>
          <p:cNvPr id="100" name="Straight Arrow Connector 99"/>
          <p:cNvCxnSpPr>
            <a:stCxn id="90" idx="2"/>
            <a:endCxn id="24" idx="1"/>
          </p:cNvCxnSpPr>
          <p:nvPr/>
        </p:nvCxnSpPr>
        <p:spPr bwMode="auto">
          <a:xfrm>
            <a:off x="1738631" y="3758036"/>
            <a:ext cx="158715" cy="20897"/>
          </a:xfrm>
          <a:prstGeom prst="straightConnector1">
            <a:avLst/>
          </a:prstGeom>
          <a:noFill/>
          <a:ln w="12700" cap="flat" cmpd="sng" algn="ctr">
            <a:solidFill>
              <a:srgbClr val="C00000"/>
            </a:solidFill>
            <a:prstDash val="dash"/>
            <a:round/>
            <a:headEnd type="none" w="med" len="med"/>
            <a:tailEnd type="arrow"/>
          </a:ln>
          <a:effectLst/>
        </p:spPr>
      </p:cxnSp>
      <p:sp>
        <p:nvSpPr>
          <p:cNvPr id="5" name="Arc 4"/>
          <p:cNvSpPr/>
          <p:nvPr/>
        </p:nvSpPr>
        <p:spPr bwMode="auto">
          <a:xfrm flipH="1">
            <a:off x="3275452" y="3047487"/>
            <a:ext cx="585670" cy="641217"/>
          </a:xfrm>
          <a:prstGeom prst="arc">
            <a:avLst>
              <a:gd name="adj1" fmla="val 16200000"/>
              <a:gd name="adj2" fmla="val 4821120"/>
            </a:avLst>
          </a:prstGeom>
          <a:noFill/>
          <a:ln w="12700" cap="flat" cmpd="sng" algn="ctr">
            <a:solidFill>
              <a:srgbClr val="E37222"/>
            </a:solidFill>
            <a:prstDash val="solid"/>
            <a:round/>
            <a:headEnd type="arrow"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endParaRPr kumimoji="0" lang="en-US" sz="2000" b="0" i="0" u="none" strike="noStrike" cap="none" normalizeH="0" baseline="0" smtClean="0">
              <a:ln>
                <a:noFill/>
              </a:ln>
              <a:solidFill>
                <a:srgbClr val="1C1C1C"/>
              </a:solidFill>
              <a:effectLst/>
              <a:latin typeface="Calibri" pitchFamily="34" charset="0"/>
            </a:endParaRPr>
          </a:p>
        </p:txBody>
      </p:sp>
      <p:sp>
        <p:nvSpPr>
          <p:cNvPr id="49" name="Arc 48"/>
          <p:cNvSpPr/>
          <p:nvPr/>
        </p:nvSpPr>
        <p:spPr bwMode="auto">
          <a:xfrm>
            <a:off x="3689557" y="3034215"/>
            <a:ext cx="585670" cy="641217"/>
          </a:xfrm>
          <a:prstGeom prst="arc">
            <a:avLst>
              <a:gd name="adj1" fmla="val 16200000"/>
              <a:gd name="adj2" fmla="val 4821120"/>
            </a:avLst>
          </a:prstGeom>
          <a:noFill/>
          <a:ln w="12700" cap="flat" cmpd="sng" algn="ctr">
            <a:solidFill>
              <a:srgbClr val="E37222"/>
            </a:solidFill>
            <a:prstDash val="solid"/>
            <a:round/>
            <a:headEnd type="none" w="med" len="med"/>
            <a:tailEnd type="arrow"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endParaRPr kumimoji="0" lang="en-US" sz="2000" b="0" i="0" u="none" strike="noStrike" cap="none" normalizeH="0" baseline="0" smtClean="0">
              <a:ln>
                <a:noFill/>
              </a:ln>
              <a:solidFill>
                <a:srgbClr val="1C1C1C"/>
              </a:solidFill>
              <a:effectLst/>
              <a:latin typeface="Calibri" pitchFamily="34" charset="0"/>
            </a:endParaRPr>
          </a:p>
        </p:txBody>
      </p:sp>
      <p:sp>
        <p:nvSpPr>
          <p:cNvPr id="51" name="Arc 50"/>
          <p:cNvSpPr/>
          <p:nvPr/>
        </p:nvSpPr>
        <p:spPr bwMode="auto">
          <a:xfrm flipH="1">
            <a:off x="3062596" y="2960850"/>
            <a:ext cx="738070" cy="1738273"/>
          </a:xfrm>
          <a:prstGeom prst="arc">
            <a:avLst>
              <a:gd name="adj1" fmla="val 16200000"/>
              <a:gd name="adj2" fmla="val 4821120"/>
            </a:avLst>
          </a:prstGeom>
          <a:noFill/>
          <a:ln w="12700" cap="flat" cmpd="sng" algn="ctr">
            <a:solidFill>
              <a:srgbClr val="E37222"/>
            </a:solidFill>
            <a:prstDash val="solid"/>
            <a:round/>
            <a:headEnd type="arrow"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endParaRPr kumimoji="0" lang="en-US" sz="2000" b="0" i="0" u="none" strike="noStrike" cap="none" normalizeH="0" baseline="0" smtClean="0">
              <a:ln>
                <a:noFill/>
              </a:ln>
              <a:solidFill>
                <a:srgbClr val="1C1C1C"/>
              </a:solidFill>
              <a:effectLst/>
              <a:latin typeface="Calibri" pitchFamily="34" charset="0"/>
            </a:endParaRPr>
          </a:p>
        </p:txBody>
      </p:sp>
      <p:sp>
        <p:nvSpPr>
          <p:cNvPr id="52" name="Arc 51"/>
          <p:cNvSpPr/>
          <p:nvPr/>
        </p:nvSpPr>
        <p:spPr bwMode="auto">
          <a:xfrm>
            <a:off x="3456684" y="3019315"/>
            <a:ext cx="1083172" cy="1658484"/>
          </a:xfrm>
          <a:prstGeom prst="arc">
            <a:avLst>
              <a:gd name="adj1" fmla="val 16200000"/>
              <a:gd name="adj2" fmla="val 4821120"/>
            </a:avLst>
          </a:prstGeom>
          <a:noFill/>
          <a:ln w="12700" cap="flat" cmpd="sng" algn="ctr">
            <a:solidFill>
              <a:srgbClr val="E37222"/>
            </a:solidFill>
            <a:prstDash val="solid"/>
            <a:round/>
            <a:headEnd type="none" w="med" len="med"/>
            <a:tailEnd type="arrow"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endParaRPr kumimoji="0" lang="en-US" sz="2000" b="0" i="0" u="none" strike="noStrike" cap="none" normalizeH="0" baseline="0" smtClean="0">
              <a:ln>
                <a:noFill/>
              </a:ln>
              <a:solidFill>
                <a:srgbClr val="1C1C1C"/>
              </a:solidFill>
              <a:effectLst/>
              <a:latin typeface="Calibri" pitchFamily="34" charset="0"/>
            </a:endParaRPr>
          </a:p>
        </p:txBody>
      </p:sp>
      <p:cxnSp>
        <p:nvCxnSpPr>
          <p:cNvPr id="7" name="Straight Arrow Connector 6"/>
          <p:cNvCxnSpPr>
            <a:stCxn id="22" idx="3"/>
          </p:cNvCxnSpPr>
          <p:nvPr/>
        </p:nvCxnSpPr>
        <p:spPr bwMode="auto">
          <a:xfrm>
            <a:off x="4226623" y="2876849"/>
            <a:ext cx="1577172" cy="794578"/>
          </a:xfrm>
          <a:prstGeom prst="straightConnector1">
            <a:avLst/>
          </a:prstGeom>
          <a:noFill/>
          <a:ln w="12700" cap="flat" cmpd="sng" algn="ctr">
            <a:solidFill>
              <a:srgbClr val="E37222"/>
            </a:solidFill>
            <a:prstDash val="dash"/>
            <a:round/>
            <a:headEnd type="none" w="med" len="med"/>
            <a:tailEnd type="arrow"/>
          </a:ln>
          <a:effectLst/>
        </p:spPr>
      </p:cxnSp>
      <p:cxnSp>
        <p:nvCxnSpPr>
          <p:cNvPr id="54" name="Straight Arrow Connector 53"/>
          <p:cNvCxnSpPr>
            <a:stCxn id="22" idx="3"/>
          </p:cNvCxnSpPr>
          <p:nvPr/>
        </p:nvCxnSpPr>
        <p:spPr bwMode="auto">
          <a:xfrm>
            <a:off x="4226623" y="2876849"/>
            <a:ext cx="1577172" cy="1800949"/>
          </a:xfrm>
          <a:prstGeom prst="straightConnector1">
            <a:avLst/>
          </a:prstGeom>
          <a:noFill/>
          <a:ln w="12700" cap="flat" cmpd="sng" algn="ctr">
            <a:solidFill>
              <a:srgbClr val="E37222"/>
            </a:solidFill>
            <a:prstDash val="dash"/>
            <a:round/>
            <a:headEnd type="none" w="med" len="med"/>
            <a:tailEnd type="arrow"/>
          </a:ln>
          <a:effectLst/>
        </p:spPr>
      </p:cxnSp>
      <p:cxnSp>
        <p:nvCxnSpPr>
          <p:cNvPr id="55" name="Straight Arrow Connector 54"/>
          <p:cNvCxnSpPr/>
          <p:nvPr/>
        </p:nvCxnSpPr>
        <p:spPr bwMode="auto">
          <a:xfrm flipH="1" flipV="1">
            <a:off x="4226623" y="3008379"/>
            <a:ext cx="1577173" cy="796082"/>
          </a:xfrm>
          <a:prstGeom prst="straightConnector1">
            <a:avLst/>
          </a:prstGeom>
          <a:noFill/>
          <a:ln w="12700" cap="flat" cmpd="sng" algn="ctr">
            <a:solidFill>
              <a:srgbClr val="E37222"/>
            </a:solidFill>
            <a:prstDash val="dash"/>
            <a:round/>
            <a:headEnd type="none" w="med" len="med"/>
            <a:tailEnd type="arrow"/>
          </a:ln>
          <a:effectLst/>
        </p:spPr>
      </p:cxnSp>
      <p:cxnSp>
        <p:nvCxnSpPr>
          <p:cNvPr id="60" name="Straight Arrow Connector 59"/>
          <p:cNvCxnSpPr/>
          <p:nvPr/>
        </p:nvCxnSpPr>
        <p:spPr bwMode="auto">
          <a:xfrm flipH="1" flipV="1">
            <a:off x="4226623" y="3030210"/>
            <a:ext cx="1451577" cy="1647589"/>
          </a:xfrm>
          <a:prstGeom prst="straightConnector1">
            <a:avLst/>
          </a:prstGeom>
          <a:noFill/>
          <a:ln w="12700" cap="flat" cmpd="sng" algn="ctr">
            <a:solidFill>
              <a:srgbClr val="E37222"/>
            </a:solidFill>
            <a:prstDash val="dash"/>
            <a:round/>
            <a:headEnd type="none" w="med" len="med"/>
            <a:tailEnd type="arrow"/>
          </a:ln>
          <a:effectLst/>
        </p:spPr>
      </p:cxnSp>
      <p:sp>
        <p:nvSpPr>
          <p:cNvPr id="23" name="TextBox 22"/>
          <p:cNvSpPr txBox="1"/>
          <p:nvPr/>
        </p:nvSpPr>
        <p:spPr>
          <a:xfrm>
            <a:off x="5322705" y="3188699"/>
            <a:ext cx="1015727" cy="369332"/>
          </a:xfrm>
          <a:prstGeom prst="rect">
            <a:avLst/>
          </a:prstGeom>
          <a:noFill/>
        </p:spPr>
        <p:txBody>
          <a:bodyPr wrap="none" rtlCol="0">
            <a:spAutoFit/>
          </a:bodyPr>
          <a:lstStyle/>
          <a:p>
            <a:r>
              <a:rPr lang="en-US" sz="1800" b="1" dirty="0" smtClean="0">
                <a:solidFill>
                  <a:srgbClr val="E37222"/>
                </a:solidFill>
              </a:rPr>
              <a:t>Optional</a:t>
            </a:r>
            <a:endParaRPr lang="en-US" sz="1800" b="1" dirty="0">
              <a:solidFill>
                <a:srgbClr val="E37222"/>
              </a:solidFill>
            </a:endParaRPr>
          </a:p>
        </p:txBody>
      </p:sp>
      <p:sp>
        <p:nvSpPr>
          <p:cNvPr id="66" name="TextBox 65"/>
          <p:cNvSpPr txBox="1"/>
          <p:nvPr/>
        </p:nvSpPr>
        <p:spPr>
          <a:xfrm>
            <a:off x="5517181" y="4171569"/>
            <a:ext cx="1015727" cy="369332"/>
          </a:xfrm>
          <a:prstGeom prst="rect">
            <a:avLst/>
          </a:prstGeom>
          <a:noFill/>
        </p:spPr>
        <p:txBody>
          <a:bodyPr wrap="none" rtlCol="0">
            <a:spAutoFit/>
          </a:bodyPr>
          <a:lstStyle/>
          <a:p>
            <a:r>
              <a:rPr lang="en-US" sz="1800" b="1" dirty="0" smtClean="0">
                <a:solidFill>
                  <a:srgbClr val="E37222"/>
                </a:solidFill>
              </a:rPr>
              <a:t>Optional</a:t>
            </a:r>
            <a:endParaRPr lang="en-US" sz="1800" b="1" dirty="0">
              <a:solidFill>
                <a:srgbClr val="E37222"/>
              </a:solidFill>
            </a:endParaRPr>
          </a:p>
        </p:txBody>
      </p:sp>
      <p:sp>
        <p:nvSpPr>
          <p:cNvPr id="67" name="TextBox 66"/>
          <p:cNvSpPr txBox="1"/>
          <p:nvPr/>
        </p:nvSpPr>
        <p:spPr>
          <a:xfrm>
            <a:off x="3348648" y="3183430"/>
            <a:ext cx="841449" cy="369332"/>
          </a:xfrm>
          <a:prstGeom prst="rect">
            <a:avLst/>
          </a:prstGeom>
          <a:noFill/>
        </p:spPr>
        <p:txBody>
          <a:bodyPr wrap="none" rtlCol="0">
            <a:spAutoFit/>
          </a:bodyPr>
          <a:lstStyle/>
          <a:p>
            <a:r>
              <a:rPr lang="en-US" sz="1800" b="1" dirty="0" smtClean="0">
                <a:solidFill>
                  <a:srgbClr val="E37222"/>
                </a:solidFill>
              </a:rPr>
              <a:t>Routes</a:t>
            </a:r>
            <a:endParaRPr lang="en-US" sz="1800" b="1" dirty="0">
              <a:solidFill>
                <a:srgbClr val="E37222"/>
              </a:solidFill>
            </a:endParaRPr>
          </a:p>
        </p:txBody>
      </p:sp>
    </p:spTree>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RS Connections</a:t>
            </a:r>
            <a:endParaRPr lang="en-US" dirty="0"/>
          </a:p>
        </p:txBody>
      </p:sp>
      <p:sp>
        <p:nvSpPr>
          <p:cNvPr id="3" name="Content Placeholder 2"/>
          <p:cNvSpPr>
            <a:spLocks noGrp="1"/>
          </p:cNvSpPr>
          <p:nvPr>
            <p:ph idx="1"/>
          </p:nvPr>
        </p:nvSpPr>
        <p:spPr/>
        <p:txBody>
          <a:bodyPr>
            <a:normAutofit lnSpcReduction="10000"/>
          </a:bodyPr>
          <a:lstStyle/>
          <a:p>
            <a:r>
              <a:rPr lang="en-US" dirty="0" smtClean="0"/>
              <a:t>Easiest is to create an alternate connection</a:t>
            </a:r>
          </a:p>
          <a:p>
            <a:pPr lvl="3">
              <a:buNone/>
            </a:pPr>
            <a:endParaRPr lang="en-US" b="1" dirty="0" smtClean="0">
              <a:solidFill>
                <a:srgbClr val="002060"/>
              </a:solidFill>
              <a:latin typeface="Courier New" pitchFamily="49" charset="0"/>
              <a:cs typeface="Courier New" pitchFamily="49" charset="0"/>
            </a:endParaRPr>
          </a:p>
          <a:p>
            <a:pPr lvl="3">
              <a:buNone/>
            </a:pPr>
            <a:r>
              <a:rPr lang="en-US" b="1" dirty="0" smtClean="0">
                <a:solidFill>
                  <a:srgbClr val="002060"/>
                </a:solidFill>
                <a:latin typeface="Courier New" pitchFamily="49" charset="0"/>
                <a:cs typeface="Courier New" pitchFamily="49" charset="0"/>
              </a:rPr>
              <a:t>create </a:t>
            </a:r>
            <a:r>
              <a:rPr lang="en-US" b="1" dirty="0">
                <a:solidFill>
                  <a:srgbClr val="0070C0"/>
                </a:solidFill>
                <a:latin typeface="Courier New" pitchFamily="49" charset="0"/>
                <a:cs typeface="Courier New" pitchFamily="49" charset="0"/>
              </a:rPr>
              <a:t>alternate</a:t>
            </a:r>
            <a:r>
              <a:rPr lang="en-US" b="1" dirty="0">
                <a:solidFill>
                  <a:srgbClr val="002060"/>
                </a:solidFill>
                <a:latin typeface="Courier New" pitchFamily="49" charset="0"/>
                <a:cs typeface="Courier New" pitchFamily="49" charset="0"/>
              </a:rPr>
              <a:t> </a:t>
            </a:r>
            <a:r>
              <a:rPr lang="en-US" b="1" dirty="0" smtClean="0">
                <a:solidFill>
                  <a:srgbClr val="002060"/>
                </a:solidFill>
                <a:latin typeface="Courier New" pitchFamily="49" charset="0"/>
                <a:cs typeface="Courier New" pitchFamily="49" charset="0"/>
              </a:rPr>
              <a:t>connection </a:t>
            </a:r>
            <a:r>
              <a:rPr lang="en-US" b="1" dirty="0">
                <a:solidFill>
                  <a:srgbClr val="002060"/>
                </a:solidFill>
                <a:latin typeface="Courier New" pitchFamily="49" charset="0"/>
                <a:cs typeface="Courier New" pitchFamily="49" charset="0"/>
              </a:rPr>
              <a:t>to </a:t>
            </a:r>
            <a:r>
              <a:rPr lang="en-US" b="1" i="1" dirty="0" err="1">
                <a:solidFill>
                  <a:srgbClr val="002060"/>
                </a:solidFill>
                <a:latin typeface="Courier New" pitchFamily="49" charset="0"/>
                <a:cs typeface="Courier New" pitchFamily="49" charset="0"/>
              </a:rPr>
              <a:t>dataserver.database</a:t>
            </a:r>
            <a:endParaRPr lang="en-US" b="1" i="1" dirty="0">
              <a:solidFill>
                <a:srgbClr val="002060"/>
              </a:solidFill>
              <a:latin typeface="Courier New" pitchFamily="49" charset="0"/>
              <a:cs typeface="Courier New" pitchFamily="49" charset="0"/>
            </a:endParaRPr>
          </a:p>
          <a:p>
            <a:pPr lvl="3">
              <a:buNone/>
            </a:pPr>
            <a:r>
              <a:rPr lang="en-US" b="1" dirty="0">
                <a:solidFill>
                  <a:srgbClr val="0070C0"/>
                </a:solidFill>
                <a:latin typeface="Courier New" pitchFamily="49" charset="0"/>
                <a:cs typeface="Courier New" pitchFamily="49" charset="0"/>
              </a:rPr>
              <a:t>named </a:t>
            </a:r>
            <a:r>
              <a:rPr lang="en-US" b="1" i="1" dirty="0" err="1">
                <a:solidFill>
                  <a:srgbClr val="0070C0"/>
                </a:solidFill>
                <a:latin typeface="Courier New" pitchFamily="49" charset="0"/>
                <a:cs typeface="Courier New" pitchFamily="49" charset="0"/>
              </a:rPr>
              <a:t>dataserver.alt_conn_dbname</a:t>
            </a:r>
            <a:endParaRPr lang="en-US" b="1" i="1" dirty="0">
              <a:solidFill>
                <a:srgbClr val="0070C0"/>
              </a:solidFill>
              <a:latin typeface="Courier New" pitchFamily="49" charset="0"/>
              <a:cs typeface="Courier New" pitchFamily="49" charset="0"/>
            </a:endParaRPr>
          </a:p>
          <a:p>
            <a:pPr lvl="3">
              <a:buNone/>
            </a:pPr>
            <a:r>
              <a:rPr lang="en-US" b="1" dirty="0">
                <a:solidFill>
                  <a:srgbClr val="002060"/>
                </a:solidFill>
                <a:latin typeface="Courier New" pitchFamily="49" charset="0"/>
                <a:cs typeface="Courier New" pitchFamily="49" charset="0"/>
              </a:rPr>
              <a:t>[set error class [to] </a:t>
            </a:r>
            <a:r>
              <a:rPr lang="en-US" b="1" i="1" dirty="0" err="1">
                <a:solidFill>
                  <a:srgbClr val="002060"/>
                </a:solidFill>
                <a:latin typeface="Courier New" pitchFamily="49" charset="0"/>
                <a:cs typeface="Courier New" pitchFamily="49" charset="0"/>
              </a:rPr>
              <a:t>error_class</a:t>
            </a:r>
            <a:endParaRPr lang="en-US" b="1" i="1" dirty="0">
              <a:solidFill>
                <a:srgbClr val="002060"/>
              </a:solidFill>
              <a:latin typeface="Courier New" pitchFamily="49" charset="0"/>
              <a:cs typeface="Courier New" pitchFamily="49" charset="0"/>
            </a:endParaRPr>
          </a:p>
          <a:p>
            <a:pPr lvl="3">
              <a:buNone/>
            </a:pPr>
            <a:r>
              <a:rPr lang="en-US" b="1" dirty="0">
                <a:solidFill>
                  <a:srgbClr val="002060"/>
                </a:solidFill>
                <a:latin typeface="Courier New" pitchFamily="49" charset="0"/>
                <a:cs typeface="Courier New" pitchFamily="49" charset="0"/>
              </a:rPr>
              <a:t>set function string class [to] </a:t>
            </a:r>
            <a:r>
              <a:rPr lang="en-US" b="1" i="1" dirty="0" err="1">
                <a:solidFill>
                  <a:srgbClr val="002060"/>
                </a:solidFill>
                <a:latin typeface="Courier New" pitchFamily="49" charset="0"/>
                <a:cs typeface="Courier New" pitchFamily="49" charset="0"/>
              </a:rPr>
              <a:t>function_class</a:t>
            </a:r>
            <a:endParaRPr lang="en-US" b="1" i="1" dirty="0">
              <a:solidFill>
                <a:srgbClr val="002060"/>
              </a:solidFill>
              <a:latin typeface="Courier New" pitchFamily="49" charset="0"/>
              <a:cs typeface="Courier New" pitchFamily="49" charset="0"/>
            </a:endParaRPr>
          </a:p>
          <a:p>
            <a:pPr lvl="3">
              <a:buNone/>
            </a:pPr>
            <a:r>
              <a:rPr lang="en-US" b="1" dirty="0">
                <a:solidFill>
                  <a:srgbClr val="002060"/>
                </a:solidFill>
                <a:latin typeface="Courier New" pitchFamily="49" charset="0"/>
                <a:cs typeface="Courier New" pitchFamily="49" charset="0"/>
              </a:rPr>
              <a:t>set username [to] </a:t>
            </a:r>
            <a:r>
              <a:rPr lang="en-US" b="1" i="1" dirty="0">
                <a:solidFill>
                  <a:srgbClr val="002060"/>
                </a:solidFill>
                <a:latin typeface="Courier New" pitchFamily="49" charset="0"/>
                <a:cs typeface="Courier New" pitchFamily="49" charset="0"/>
              </a:rPr>
              <a:t>user</a:t>
            </a:r>
          </a:p>
          <a:p>
            <a:pPr lvl="3">
              <a:buNone/>
            </a:pPr>
            <a:r>
              <a:rPr lang="en-US" b="1" dirty="0">
                <a:solidFill>
                  <a:srgbClr val="002060"/>
                </a:solidFill>
                <a:latin typeface="Courier New" pitchFamily="49" charset="0"/>
                <a:cs typeface="Courier New" pitchFamily="49" charset="0"/>
              </a:rPr>
              <a:t>set password [to] </a:t>
            </a:r>
            <a:r>
              <a:rPr lang="en-US" b="1" i="1" dirty="0" err="1">
                <a:solidFill>
                  <a:srgbClr val="002060"/>
                </a:solidFill>
                <a:latin typeface="Courier New" pitchFamily="49" charset="0"/>
                <a:cs typeface="Courier New" pitchFamily="49" charset="0"/>
              </a:rPr>
              <a:t>pwd</a:t>
            </a:r>
            <a:r>
              <a:rPr lang="en-US" b="1" i="1" dirty="0">
                <a:solidFill>
                  <a:srgbClr val="002060"/>
                </a:solidFill>
                <a:latin typeface="Courier New" pitchFamily="49" charset="0"/>
                <a:cs typeface="Courier New" pitchFamily="49" charset="0"/>
              </a:rPr>
              <a:t>]</a:t>
            </a:r>
          </a:p>
          <a:p>
            <a:pPr lvl="3">
              <a:buNone/>
            </a:pPr>
            <a:r>
              <a:rPr lang="en-US" b="1" dirty="0">
                <a:solidFill>
                  <a:srgbClr val="002060"/>
                </a:solidFill>
                <a:latin typeface="Courier New" pitchFamily="49" charset="0"/>
                <a:cs typeface="Courier New" pitchFamily="49" charset="0"/>
              </a:rPr>
              <a:t>[set </a:t>
            </a:r>
            <a:r>
              <a:rPr lang="en-US" b="1" dirty="0" err="1">
                <a:solidFill>
                  <a:srgbClr val="002060"/>
                </a:solidFill>
                <a:latin typeface="Courier New" pitchFamily="49" charset="0"/>
                <a:cs typeface="Courier New" pitchFamily="49" charset="0"/>
              </a:rPr>
              <a:t>database_param</a:t>
            </a:r>
            <a:r>
              <a:rPr lang="en-US" b="1" dirty="0">
                <a:solidFill>
                  <a:srgbClr val="002060"/>
                </a:solidFill>
                <a:latin typeface="Courier New" pitchFamily="49" charset="0"/>
                <a:cs typeface="Courier New" pitchFamily="49" charset="0"/>
              </a:rPr>
              <a:t> [to] ‘</a:t>
            </a:r>
            <a:r>
              <a:rPr lang="en-US" b="1" i="1" dirty="0">
                <a:solidFill>
                  <a:srgbClr val="002060"/>
                </a:solidFill>
                <a:latin typeface="Courier New" pitchFamily="49" charset="0"/>
                <a:cs typeface="Courier New" pitchFamily="49" charset="0"/>
              </a:rPr>
              <a:t>value’]</a:t>
            </a:r>
          </a:p>
          <a:p>
            <a:pPr lvl="3">
              <a:buNone/>
            </a:pPr>
            <a:r>
              <a:rPr lang="en-US" b="1" dirty="0">
                <a:solidFill>
                  <a:srgbClr val="E37222"/>
                </a:solidFill>
                <a:latin typeface="Courier New" pitchFamily="49" charset="0"/>
                <a:cs typeface="Courier New" pitchFamily="49" charset="0"/>
              </a:rPr>
              <a:t>with log transfer [on | off]</a:t>
            </a:r>
            <a:endParaRPr lang="en-US" dirty="0" smtClean="0">
              <a:solidFill>
                <a:srgbClr val="E37222"/>
              </a:solidFill>
            </a:endParaRPr>
          </a:p>
          <a:p>
            <a:r>
              <a:rPr lang="en-US" dirty="0" smtClean="0"/>
              <a:t>However, if separate RS and not using routes….</a:t>
            </a:r>
          </a:p>
          <a:p>
            <a:pPr lvl="1"/>
            <a:r>
              <a:rPr lang="en-US" dirty="0" smtClean="0"/>
              <a:t>Life gets complicated….</a:t>
            </a:r>
          </a:p>
          <a:p>
            <a:pPr lvl="2"/>
            <a:r>
              <a:rPr lang="en-US" dirty="0" smtClean="0"/>
              <a:t>You can't simply add the alternate connection because the real connection not there (due to lack of routing)</a:t>
            </a:r>
          </a:p>
          <a:p>
            <a:pPr lvl="2"/>
            <a:r>
              <a:rPr lang="en-US" dirty="0" smtClean="0"/>
              <a:t>Remember, a DS.DB must be unique within the domain so you can't add it</a:t>
            </a:r>
          </a:p>
          <a:p>
            <a:pPr lvl="2"/>
            <a:r>
              <a:rPr lang="en-US" dirty="0" smtClean="0"/>
              <a:t>….and you can't create the alternate connection as a base connection because RS needs to know the real </a:t>
            </a:r>
            <a:r>
              <a:rPr lang="en-US" dirty="0" err="1" smtClean="0"/>
              <a:t>dbname</a:t>
            </a:r>
            <a:r>
              <a:rPr lang="en-US" dirty="0" smtClean="0"/>
              <a:t> it is to connect to….</a:t>
            </a:r>
          </a:p>
          <a:p>
            <a:pPr lvl="2"/>
            <a:r>
              <a:rPr lang="en-US" dirty="0" smtClean="0"/>
              <a:t>Aliasing the server name may not work because the connect source LTL command would have the wrong source names</a:t>
            </a:r>
          </a:p>
          <a:p>
            <a:pPr lvl="1"/>
            <a:r>
              <a:rPr lang="en-US" dirty="0" smtClean="0"/>
              <a:t>Multiple RS's in different RS domains would work, but…</a:t>
            </a:r>
          </a:p>
          <a:p>
            <a:pPr lvl="2"/>
            <a:r>
              <a:rPr lang="en-US" dirty="0" smtClean="0"/>
              <a:t>You need to separate the starting dbid ranges to ensure that if the multiple domains replicate into the same target, </a:t>
            </a:r>
            <a:r>
              <a:rPr lang="en-US" dirty="0" err="1" smtClean="0"/>
              <a:t>dbid's</a:t>
            </a:r>
            <a:r>
              <a:rPr lang="en-US" dirty="0" smtClean="0"/>
              <a:t> don't conflict</a:t>
            </a:r>
          </a:p>
        </p:txBody>
      </p:sp>
    </p:spTree>
    <p:extLst>
      <p:ext uri="{BB962C8B-B14F-4D97-AF65-F5344CB8AC3E}">
        <p14:creationId xmlns:p14="http://schemas.microsoft.com/office/powerpoint/2010/main" val="4031329216"/>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Repdefs &amp; Subscriptions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 subscriptions using alternate connection names</a:t>
            </a:r>
          </a:p>
          <a:p>
            <a:pPr lvl="1"/>
            <a:r>
              <a:rPr lang="en-US" dirty="0" smtClean="0"/>
              <a:t>Both the primary clause and replicate clause can be alternate connections.</a:t>
            </a:r>
          </a:p>
          <a:p>
            <a:pPr lvl="1"/>
            <a:r>
              <a:rPr lang="en-US" dirty="0" smtClean="0"/>
              <a:t>The primary path specifies which RepAgent connection the data will come in on</a:t>
            </a:r>
          </a:p>
          <a:p>
            <a:pPr lvl="2"/>
            <a:r>
              <a:rPr lang="en-US" dirty="0" smtClean="0"/>
              <a:t>Be careful here….specifying the wrong path or having the binding wrong will result in data being treated as if not subscribed</a:t>
            </a:r>
          </a:p>
          <a:p>
            <a:pPr lvl="1"/>
            <a:r>
              <a:rPr lang="en-US" dirty="0" smtClean="0"/>
              <a:t>The replicate path specifies which DSI to use</a:t>
            </a:r>
          </a:p>
          <a:p>
            <a:r>
              <a:rPr lang="en-US" dirty="0" smtClean="0"/>
              <a:t>You will need multiple subscriptions for each table for non-schema MPR</a:t>
            </a:r>
          </a:p>
          <a:p>
            <a:pPr lvl="1"/>
            <a:r>
              <a:rPr lang="en-US" dirty="0" smtClean="0"/>
              <a:t>One subscription per path per table</a:t>
            </a:r>
          </a:p>
          <a:p>
            <a:r>
              <a:rPr lang="en-US" dirty="0" smtClean="0"/>
              <a:t>You can create multiple subscriptions to further parallelize replication if using MDSI</a:t>
            </a:r>
          </a:p>
          <a:p>
            <a:pPr lvl="1"/>
            <a:r>
              <a:rPr lang="en-US" dirty="0" smtClean="0"/>
              <a:t>E.g. subscription where clause with individual ranges of </a:t>
            </a:r>
            <a:r>
              <a:rPr lang="en-US" dirty="0" err="1" smtClean="0"/>
              <a:t>cust</a:t>
            </a:r>
            <a:r>
              <a:rPr lang="en-US" dirty="0" smtClean="0"/>
              <a:t> ID's, etc.</a:t>
            </a:r>
          </a:p>
          <a:p>
            <a:pPr lvl="1"/>
            <a:r>
              <a:rPr lang="en-US" dirty="0" smtClean="0"/>
              <a:t>A lot of limitations with this due to where clause limits of subscriptions in RS.</a:t>
            </a:r>
          </a:p>
          <a:p>
            <a:pPr lvl="2"/>
            <a:r>
              <a:rPr lang="en-US" dirty="0" smtClean="0"/>
              <a:t>E.g. no mod(), in(), substring()</a:t>
            </a:r>
          </a:p>
          <a:p>
            <a:pPr lvl="2"/>
            <a:r>
              <a:rPr lang="en-US" dirty="0" smtClean="0"/>
              <a:t>Can't reference </a:t>
            </a:r>
            <a:r>
              <a:rPr lang="en-US" dirty="0" err="1" smtClean="0"/>
              <a:t>rs_origin_sessionid</a:t>
            </a:r>
            <a:r>
              <a:rPr lang="en-US" dirty="0" smtClean="0"/>
              <a:t>, </a:t>
            </a:r>
            <a:r>
              <a:rPr lang="en-US" dirty="0" err="1" smtClean="0"/>
              <a:t>rs_origin_user</a:t>
            </a:r>
            <a:r>
              <a:rPr lang="en-US" dirty="0" smtClean="0"/>
              <a:t>, etc.</a:t>
            </a:r>
          </a:p>
          <a:p>
            <a:pPr lvl="2"/>
            <a:r>
              <a:rPr lang="en-US" dirty="0" smtClean="0"/>
              <a:t>Anything that complicated would require </a:t>
            </a:r>
            <a:r>
              <a:rPr lang="en-US" dirty="0" err="1" smtClean="0"/>
              <a:t>fstrings</a:t>
            </a:r>
            <a:r>
              <a:rPr lang="en-US" dirty="0" smtClean="0"/>
              <a:t> which voids HVAR</a:t>
            </a:r>
            <a:endParaRPr lang="en-US" dirty="0"/>
          </a:p>
        </p:txBody>
      </p:sp>
    </p:spTree>
    <p:extLst>
      <p:ext uri="{BB962C8B-B14F-4D97-AF65-F5344CB8AC3E}">
        <p14:creationId xmlns:p14="http://schemas.microsoft.com/office/powerpoint/2010/main" val="1178627090"/>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Serialization and Integrity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Different things – often confused (especially by competition)</a:t>
            </a:r>
          </a:p>
          <a:p>
            <a:pPr lvl="1"/>
            <a:r>
              <a:rPr lang="en-US" dirty="0" smtClean="0"/>
              <a:t>Transaction Integrity </a:t>
            </a:r>
          </a:p>
          <a:p>
            <a:pPr lvl="2"/>
            <a:r>
              <a:rPr lang="en-US" dirty="0" smtClean="0"/>
              <a:t>Should be no confusion about this one</a:t>
            </a:r>
          </a:p>
          <a:p>
            <a:pPr lvl="2"/>
            <a:r>
              <a:rPr lang="en-US" dirty="0" smtClean="0"/>
              <a:t>Essentially the replicated transaction is applied as a single transaction at the replicate and not split</a:t>
            </a:r>
          </a:p>
          <a:p>
            <a:pPr lvl="1"/>
            <a:r>
              <a:rPr lang="en-US" dirty="0" smtClean="0"/>
              <a:t>Transaction Serialization</a:t>
            </a:r>
          </a:p>
          <a:p>
            <a:pPr lvl="2"/>
            <a:r>
              <a:rPr lang="en-US" dirty="0" smtClean="0"/>
              <a:t>Transactions are committed in the same order as at the primary</a:t>
            </a:r>
          </a:p>
          <a:p>
            <a:pPr lvl="2"/>
            <a:r>
              <a:rPr lang="en-US" dirty="0" smtClean="0"/>
              <a:t>Note that execution could be in parallel (as was with parallel DSI) – the importance was on the commit sequence</a:t>
            </a:r>
          </a:p>
          <a:p>
            <a:r>
              <a:rPr lang="en-US" dirty="0" smtClean="0"/>
              <a:t>A Key Consideration of MPR – Breaking one or both of these</a:t>
            </a:r>
          </a:p>
          <a:p>
            <a:pPr lvl="1"/>
            <a:r>
              <a:rPr lang="en-US" dirty="0" smtClean="0"/>
              <a:t>MPR parallelism is based on the notion that either one or both of the above is not strictly necessary within controllable confines</a:t>
            </a:r>
          </a:p>
          <a:p>
            <a:pPr lvl="1"/>
            <a:r>
              <a:rPr lang="en-US" dirty="0" smtClean="0"/>
              <a:t>For example, grocery store check-out lanes</a:t>
            </a:r>
          </a:p>
          <a:p>
            <a:pPr lvl="2"/>
            <a:r>
              <a:rPr lang="en-US" dirty="0" smtClean="0"/>
              <a:t>Transactions at register #1 have no serialization requirements with register #2</a:t>
            </a:r>
          </a:p>
          <a:p>
            <a:pPr lvl="2"/>
            <a:r>
              <a:rPr lang="en-US" dirty="0" smtClean="0"/>
              <a:t>Customer #1 really has no serialization requirements with customer #2 at the same register</a:t>
            </a:r>
          </a:p>
          <a:p>
            <a:pPr lvl="1"/>
            <a:r>
              <a:rPr lang="en-US" dirty="0" smtClean="0"/>
              <a:t>Theoretically, a replicated system could ignore transaction serialization and use multiple paths in parallel</a:t>
            </a:r>
          </a:p>
          <a:p>
            <a:pPr lvl="1"/>
            <a:r>
              <a:rPr lang="en-US" dirty="0" smtClean="0"/>
              <a:t>However, there are exceptions that need to be considered and planned</a:t>
            </a:r>
          </a:p>
          <a:p>
            <a:pPr lvl="2"/>
            <a:r>
              <a:rPr lang="en-US" dirty="0" smtClean="0"/>
              <a:t>Customer service transactions that impact recent purchases</a:t>
            </a:r>
          </a:p>
          <a:p>
            <a:pPr lvl="2"/>
            <a:r>
              <a:rPr lang="en-US" dirty="0" smtClean="0"/>
              <a:t>Corrections/transactions voided at register</a:t>
            </a:r>
          </a:p>
          <a:p>
            <a:pPr lvl="1"/>
            <a:r>
              <a:rPr lang="en-US" dirty="0" smtClean="0"/>
              <a:t>The trick is to implement MPR in such a way that:</a:t>
            </a:r>
          </a:p>
          <a:p>
            <a:pPr lvl="2"/>
            <a:r>
              <a:rPr lang="en-US" dirty="0" smtClean="0"/>
              <a:t>Inter-Path/Cross-Path timing dependencies are eliminated</a:t>
            </a:r>
          </a:p>
          <a:p>
            <a:pPr lvl="2"/>
            <a:r>
              <a:rPr lang="en-US" dirty="0" smtClean="0"/>
              <a:t>Transactions that violate that rule are handled correctly</a:t>
            </a:r>
            <a:endParaRPr lang="en-US" dirty="0"/>
          </a:p>
        </p:txBody>
      </p:sp>
    </p:spTree>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vs. Transaction Support</a:t>
            </a:r>
            <a:endParaRPr lang="en-US" dirty="0"/>
          </a:p>
        </p:txBody>
      </p:sp>
      <p:sp>
        <p:nvSpPr>
          <p:cNvPr id="4" name="Content Placeholder 3"/>
          <p:cNvSpPr>
            <a:spLocks noGrp="1"/>
          </p:cNvSpPr>
          <p:nvPr>
            <p:ph sz="quarter" idx="10"/>
          </p:nvPr>
        </p:nvSpPr>
        <p:spPr>
          <a:xfrm>
            <a:off x="497435" y="1242404"/>
            <a:ext cx="8331962" cy="3232160"/>
          </a:xfrm>
        </p:spPr>
        <p:txBody>
          <a:bodyPr>
            <a:normAutofit/>
          </a:bodyPr>
          <a:lstStyle/>
          <a:p>
            <a:r>
              <a:rPr lang="en-US" dirty="0" smtClean="0"/>
              <a:t>MPR </a:t>
            </a:r>
            <a:r>
              <a:rPr lang="en-US" i="1" u="sng" dirty="0" smtClean="0"/>
              <a:t>always</a:t>
            </a:r>
            <a:r>
              <a:rPr lang="en-US" dirty="0" smtClean="0"/>
              <a:t> voids serialization</a:t>
            </a:r>
          </a:p>
          <a:p>
            <a:pPr lvl="1"/>
            <a:r>
              <a:rPr lang="en-US" dirty="0" smtClean="0"/>
              <a:t>E.g. for schema subsets, two transactions against two different tables using different paths could arrive in a different order</a:t>
            </a:r>
          </a:p>
          <a:p>
            <a:r>
              <a:rPr lang="en-US" dirty="0" smtClean="0"/>
              <a:t>MPR may also void transactional integrity</a:t>
            </a:r>
          </a:p>
          <a:p>
            <a:pPr lvl="1"/>
            <a:r>
              <a:rPr lang="en-US" dirty="0" smtClean="0"/>
              <a:t>E.g. for schema subset, a single transaction against two different tables, each table using a different path will result in two transactions being sent – one down each path – independently</a:t>
            </a:r>
          </a:p>
          <a:p>
            <a:r>
              <a:rPr lang="en-US" dirty="0" smtClean="0"/>
              <a:t>Handling cross-path transactions</a:t>
            </a:r>
          </a:p>
          <a:p>
            <a:pPr lvl="1"/>
            <a:r>
              <a:rPr lang="en-US" dirty="0" smtClean="0"/>
              <a:t>Use a replicated stored procedure and bind to a single path</a:t>
            </a:r>
          </a:p>
          <a:p>
            <a:pPr lvl="1"/>
            <a:r>
              <a:rPr lang="en-US" dirty="0" smtClean="0"/>
              <a:t>Alternative is to use fstrings at replicate and have dependent connections wait until the primary data arrives</a:t>
            </a:r>
            <a:endParaRPr lang="en-US" dirty="0"/>
          </a:p>
        </p:txBody>
      </p:sp>
      <p:graphicFrame>
        <p:nvGraphicFramePr>
          <p:cNvPr id="3" name="Table 2"/>
          <p:cNvGraphicFramePr>
            <a:graphicFrameLocks noGrp="1"/>
          </p:cNvGraphicFramePr>
          <p:nvPr/>
        </p:nvGraphicFramePr>
        <p:xfrm>
          <a:off x="1888761" y="4784135"/>
          <a:ext cx="4766872" cy="1249680"/>
        </p:xfrm>
        <a:graphic>
          <a:graphicData uri="http://schemas.openxmlformats.org/drawingml/2006/table">
            <a:tbl>
              <a:tblPr>
                <a:tableStyleId>{BC89EF96-8CEA-46FF-86C4-4CE0E7609802}</a:tableStyleId>
              </a:tblPr>
              <a:tblGrid>
                <a:gridCol w="2151088"/>
                <a:gridCol w="1307892"/>
                <a:gridCol w="1307892"/>
              </a:tblGrid>
              <a:tr h="0">
                <a:tc>
                  <a:txBody>
                    <a:bodyPr/>
                    <a:lstStyle/>
                    <a:p>
                      <a:pPr algn="l" fontAlgn="b"/>
                      <a:r>
                        <a:rPr lang="en-US" sz="1200" b="1" i="0" u="none" strike="noStrike" dirty="0" smtClean="0">
                          <a:solidFill>
                            <a:schemeClr val="bg1"/>
                          </a:solidFill>
                          <a:latin typeface="Arial"/>
                        </a:rPr>
                        <a:t>MPR</a:t>
                      </a:r>
                      <a:r>
                        <a:rPr lang="en-US" sz="1200" b="1" i="0" u="none" strike="noStrike" baseline="0" dirty="0" smtClean="0">
                          <a:solidFill>
                            <a:schemeClr val="bg1"/>
                          </a:solidFill>
                          <a:latin typeface="Arial"/>
                        </a:rPr>
                        <a:t> Technique</a:t>
                      </a:r>
                      <a:endParaRPr lang="en-US" sz="1200" b="1" i="0" u="none" strike="noStrike" dirty="0">
                        <a:solidFill>
                          <a:schemeClr val="bg1"/>
                        </a:solidFill>
                        <a:latin typeface="Arial"/>
                      </a:endParaRPr>
                    </a:p>
                  </a:txBody>
                  <a:tcPr anchor="ctr">
                    <a:solidFill>
                      <a:srgbClr val="002060"/>
                    </a:solidFill>
                  </a:tcPr>
                </a:tc>
                <a:tc>
                  <a:txBody>
                    <a:bodyPr/>
                    <a:lstStyle/>
                    <a:p>
                      <a:pPr algn="ctr" fontAlgn="b"/>
                      <a:r>
                        <a:rPr lang="en-US" sz="1200" b="1" i="0" u="none" strike="noStrike" dirty="0" smtClean="0">
                          <a:solidFill>
                            <a:schemeClr val="bg1"/>
                          </a:solidFill>
                          <a:latin typeface="Arial"/>
                        </a:rPr>
                        <a:t>Serialization</a:t>
                      </a:r>
                      <a:endParaRPr lang="en-US" sz="1200" b="1" i="0" u="none" strike="noStrike" dirty="0">
                        <a:solidFill>
                          <a:schemeClr val="bg1"/>
                        </a:solidFill>
                        <a:latin typeface="Arial"/>
                      </a:endParaRPr>
                    </a:p>
                  </a:txBody>
                  <a:tcPr anchor="ctr">
                    <a:solidFill>
                      <a:srgbClr val="002060"/>
                    </a:solidFill>
                  </a:tcPr>
                </a:tc>
                <a:tc>
                  <a:txBody>
                    <a:bodyPr/>
                    <a:lstStyle/>
                    <a:p>
                      <a:pPr algn="ctr" fontAlgn="b"/>
                      <a:r>
                        <a:rPr lang="en-US" sz="1200" b="1" i="0" u="none" strike="noStrike" dirty="0" smtClean="0">
                          <a:solidFill>
                            <a:schemeClr val="bg1"/>
                          </a:solidFill>
                          <a:latin typeface="Arial"/>
                        </a:rPr>
                        <a:t>Integrity</a:t>
                      </a:r>
                      <a:endParaRPr lang="en-US" sz="1200" b="1" i="0" u="none" strike="noStrike" dirty="0">
                        <a:solidFill>
                          <a:schemeClr val="bg1"/>
                        </a:solidFill>
                        <a:latin typeface="Arial"/>
                      </a:endParaRPr>
                    </a:p>
                  </a:txBody>
                  <a:tcPr anchor="ctr">
                    <a:solidFill>
                      <a:srgbClr val="002060"/>
                    </a:solidFill>
                  </a:tcPr>
                </a:tc>
              </a:tr>
              <a:tr h="0">
                <a:tc>
                  <a:txBody>
                    <a:bodyPr/>
                    <a:lstStyle/>
                    <a:p>
                      <a:pPr algn="l" fontAlgn="b"/>
                      <a:r>
                        <a:rPr lang="en-US" sz="1000" b="0" i="0" u="none" strike="noStrike" dirty="0" smtClean="0">
                          <a:latin typeface="Arial"/>
                        </a:rPr>
                        <a:t>Schema Subsets</a:t>
                      </a:r>
                      <a:endParaRPr lang="en-US" sz="1000" b="0" i="0" u="none" strike="noStrike" dirty="0">
                        <a:latin typeface="Arial"/>
                      </a:endParaRPr>
                    </a:p>
                  </a:txBody>
                  <a:tcPr anchor="ctr"/>
                </a:tc>
                <a:tc>
                  <a:txBody>
                    <a:bodyPr/>
                    <a:lstStyle/>
                    <a:p>
                      <a:pPr algn="ctr" fontAlgn="b"/>
                      <a:r>
                        <a:rPr lang="en-US" sz="1000" b="0" i="0" u="none" strike="noStrike" dirty="0" smtClean="0">
                          <a:latin typeface="Arial"/>
                          <a:sym typeface="Wingdings"/>
                        </a:rPr>
                        <a:t>No</a:t>
                      </a:r>
                      <a:endParaRPr lang="en-US" sz="1000" b="0" i="0" u="none" strike="noStrike" dirty="0">
                        <a:latin typeface="Arial"/>
                      </a:endParaRPr>
                    </a:p>
                  </a:txBody>
                  <a:tcPr anchor="ctr"/>
                </a:tc>
                <a:tc>
                  <a:txBody>
                    <a:bodyPr/>
                    <a:lstStyle/>
                    <a:p>
                      <a:pPr algn="ctr" fontAlgn="b"/>
                      <a:r>
                        <a:rPr lang="en-US" sz="1000" b="0" i="0" u="none" strike="noStrike" dirty="0" smtClean="0">
                          <a:latin typeface="Arial"/>
                        </a:rPr>
                        <a:t>No</a:t>
                      </a:r>
                      <a:endParaRPr lang="en-US" sz="1000" b="0" i="0" u="none" strike="noStrike" dirty="0">
                        <a:latin typeface="Arial"/>
                      </a:endParaRPr>
                    </a:p>
                  </a:txBody>
                  <a:tcPr anchor="ctr">
                    <a:solidFill>
                      <a:schemeClr val="bg1"/>
                    </a:solidFill>
                  </a:tcPr>
                </a:tc>
              </a:tr>
              <a:tr h="0">
                <a:tc>
                  <a:txBody>
                    <a:bodyPr/>
                    <a:lstStyle/>
                    <a:p>
                      <a:pPr algn="l" fontAlgn="b"/>
                      <a:r>
                        <a:rPr lang="en-US" sz="1000" b="0" i="0" u="none" strike="noStrike" dirty="0" smtClean="0">
                          <a:latin typeface="Arial"/>
                        </a:rPr>
                        <a:t>User Session</a:t>
                      </a:r>
                      <a:endParaRPr lang="en-US" sz="1000" b="0" i="0" u="none" strike="noStrike" dirty="0">
                        <a:latin typeface="Arial"/>
                      </a:endParaRPr>
                    </a:p>
                  </a:txBody>
                  <a:tcPr anchor="ctr"/>
                </a:tc>
                <a:tc>
                  <a:txBody>
                    <a:bodyPr/>
                    <a:lstStyle/>
                    <a:p>
                      <a:pPr algn="ctr" fontAlgn="b"/>
                      <a:r>
                        <a:rPr lang="en-US" sz="1000" b="0" i="0" u="none" strike="noStrike" dirty="0" smtClean="0">
                          <a:latin typeface="Arial"/>
                        </a:rPr>
                        <a:t>No</a:t>
                      </a:r>
                      <a:endParaRPr lang="en-US" sz="1000" b="0" i="0" u="none" strike="noStrike" dirty="0">
                        <a:latin typeface="Arial"/>
                      </a:endParaRPr>
                    </a:p>
                  </a:txBody>
                  <a:tcPr anchor="ctr"/>
                </a:tc>
                <a:tc>
                  <a:txBody>
                    <a:bodyPr/>
                    <a:lstStyle/>
                    <a:p>
                      <a:pPr algn="ctr" fontAlgn="b"/>
                      <a:r>
                        <a:rPr lang="en-US" sz="1000" b="0" i="0" u="none" strike="noStrike" dirty="0" smtClean="0">
                          <a:latin typeface="Arial"/>
                        </a:rPr>
                        <a:t>Yes</a:t>
                      </a:r>
                      <a:endParaRPr lang="en-US" sz="1000" b="0" i="0" u="none" strike="noStrike" dirty="0">
                        <a:latin typeface="Arial"/>
                      </a:endParaRPr>
                    </a:p>
                  </a:txBody>
                  <a:tcPr anchor="ctr">
                    <a:solidFill>
                      <a:schemeClr val="bg1"/>
                    </a:solidFill>
                  </a:tcPr>
                </a:tc>
              </a:tr>
              <a:tr h="0">
                <a:tc>
                  <a:txBody>
                    <a:bodyPr/>
                    <a:lstStyle/>
                    <a:p>
                      <a:pPr algn="l" fontAlgn="b"/>
                      <a:r>
                        <a:rPr lang="en-US" sz="1000" b="0" i="0" u="none" strike="noStrike" dirty="0" smtClean="0">
                          <a:latin typeface="Arial"/>
                        </a:rPr>
                        <a:t>Login</a:t>
                      </a:r>
                      <a:r>
                        <a:rPr lang="en-US" sz="1000" b="0" i="0" u="none" strike="noStrike" baseline="0" dirty="0" smtClean="0">
                          <a:latin typeface="Arial"/>
                        </a:rPr>
                        <a:t> Name</a:t>
                      </a:r>
                      <a:endParaRPr lang="en-US" sz="1000" b="0" i="0" u="none" strike="noStrike" dirty="0">
                        <a:latin typeface="Arial"/>
                      </a:endParaRPr>
                    </a:p>
                  </a:txBody>
                  <a:tcPr anchor="ctr"/>
                </a:tc>
                <a:tc>
                  <a:txBody>
                    <a:bodyPr/>
                    <a:lstStyle/>
                    <a:p>
                      <a:pPr algn="ctr" fontAlgn="b"/>
                      <a:r>
                        <a:rPr lang="en-US" sz="1000" b="0" i="0" u="none" strike="noStrike" dirty="0" smtClean="0">
                          <a:latin typeface="Arial"/>
                        </a:rPr>
                        <a:t>No</a:t>
                      </a:r>
                      <a:endParaRPr lang="en-US" sz="1000" b="0" i="0" u="none" strike="noStrike" dirty="0">
                        <a:latin typeface="Arial"/>
                      </a:endParaRPr>
                    </a:p>
                  </a:txBody>
                  <a:tcPr anchor="ctr"/>
                </a:tc>
                <a:tc>
                  <a:txBody>
                    <a:bodyPr/>
                    <a:lstStyle/>
                    <a:p>
                      <a:pPr algn="ctr" fontAlgn="b"/>
                      <a:r>
                        <a:rPr lang="en-US" sz="1000" b="0" i="0" u="none" strike="noStrike" dirty="0" smtClean="0">
                          <a:latin typeface="Arial"/>
                        </a:rPr>
                        <a:t>Yes</a:t>
                      </a:r>
                      <a:endParaRPr lang="en-US" sz="1000" b="0" i="0" u="none" strike="noStrike" dirty="0">
                        <a:latin typeface="Arial"/>
                      </a:endParaRPr>
                    </a:p>
                  </a:txBody>
                  <a:tcPr anchor="ctr">
                    <a:solidFill>
                      <a:schemeClr val="bg1"/>
                    </a:solidFill>
                  </a:tcPr>
                </a:tc>
              </a:tr>
              <a:tr h="0">
                <a:tc>
                  <a:txBody>
                    <a:bodyPr/>
                    <a:lstStyle/>
                    <a:p>
                      <a:pPr algn="l" fontAlgn="b"/>
                      <a:r>
                        <a:rPr lang="en-US" sz="1000" b="0" i="0" u="none" strike="noStrike" dirty="0" smtClean="0">
                          <a:latin typeface="Arial"/>
                        </a:rPr>
                        <a:t>Column Value</a:t>
                      </a:r>
                      <a:r>
                        <a:rPr lang="en-US" sz="1000" b="0" i="0" u="none" strike="noStrike" baseline="0" dirty="0" smtClean="0">
                          <a:latin typeface="Arial"/>
                        </a:rPr>
                        <a:t> Hash</a:t>
                      </a:r>
                      <a:endParaRPr lang="en-US" sz="1000" b="0" i="0" u="none" strike="noStrike" dirty="0">
                        <a:latin typeface="Arial"/>
                      </a:endParaRPr>
                    </a:p>
                  </a:txBody>
                  <a:tcPr anchor="ctr"/>
                </a:tc>
                <a:tc>
                  <a:txBody>
                    <a:bodyPr/>
                    <a:lstStyle/>
                    <a:p>
                      <a:pPr algn="ctr" fontAlgn="b"/>
                      <a:r>
                        <a:rPr lang="en-US" sz="1000" b="0" i="0" u="none" strike="noStrike" dirty="0" smtClean="0">
                          <a:latin typeface="Arial"/>
                        </a:rPr>
                        <a:t>No</a:t>
                      </a:r>
                      <a:endParaRPr lang="en-US" sz="1000" b="0" i="0" u="none" strike="noStrike" dirty="0">
                        <a:latin typeface="Arial"/>
                      </a:endParaRPr>
                    </a:p>
                  </a:txBody>
                  <a:tcPr anchor="ctr"/>
                </a:tc>
                <a:tc>
                  <a:txBody>
                    <a:bodyPr/>
                    <a:lstStyle/>
                    <a:p>
                      <a:pPr algn="ctr" fontAlgn="b"/>
                      <a:r>
                        <a:rPr lang="en-US" sz="1000" b="0" i="0" u="none" strike="noStrike" dirty="0" smtClean="0">
                          <a:latin typeface="Arial"/>
                        </a:rPr>
                        <a:t>No</a:t>
                      </a:r>
                      <a:endParaRPr lang="en-US" sz="1000" b="0" i="0" u="none" strike="noStrike" dirty="0">
                        <a:latin typeface="Arial"/>
                      </a:endParaRPr>
                    </a:p>
                  </a:txBody>
                  <a:tcPr anchor="ctr">
                    <a:solidFill>
                      <a:schemeClr val="bg1"/>
                    </a:solidFill>
                  </a:tcPr>
                </a:tc>
              </a:tr>
            </a:tbl>
          </a:graphicData>
        </a:graphic>
      </p:graphicFrame>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r>
              <a:rPr lang="en-US" dirty="0" smtClean="0"/>
              <a:t>RS 15.7 Multi-Path Replication (MPR) Deep Dive</a:t>
            </a:r>
          </a:p>
        </p:txBody>
      </p:sp>
      <p:sp>
        <p:nvSpPr>
          <p:cNvPr id="5" name="TextBox 4"/>
          <p:cNvSpPr txBox="1"/>
          <p:nvPr/>
        </p:nvSpPr>
        <p:spPr>
          <a:xfrm>
            <a:off x="952901" y="5871411"/>
            <a:ext cx="1230017" cy="400110"/>
          </a:xfrm>
          <a:prstGeom prst="rect">
            <a:avLst/>
          </a:prstGeom>
          <a:noFill/>
        </p:spPr>
        <p:txBody>
          <a:bodyPr wrap="none" rtlCol="0">
            <a:spAutoFit/>
          </a:bodyPr>
          <a:lstStyle/>
          <a:p>
            <a:r>
              <a:rPr lang="en-US" b="1" dirty="0" smtClean="0"/>
              <a:t>May 2012</a:t>
            </a:r>
            <a:endParaRPr lang="en-US" b="1" dirty="0"/>
          </a:p>
        </p:txBody>
      </p:sp>
      <p:sp>
        <p:nvSpPr>
          <p:cNvPr id="7" name="TextBox 6"/>
          <p:cNvSpPr txBox="1"/>
          <p:nvPr/>
        </p:nvSpPr>
        <p:spPr>
          <a:xfrm>
            <a:off x="4658628" y="5149516"/>
            <a:ext cx="3382721" cy="1323439"/>
          </a:xfrm>
          <a:prstGeom prst="rect">
            <a:avLst/>
          </a:prstGeom>
          <a:noFill/>
        </p:spPr>
        <p:txBody>
          <a:bodyPr wrap="none" rtlCol="0">
            <a:spAutoFit/>
          </a:bodyPr>
          <a:lstStyle/>
          <a:p>
            <a:r>
              <a:rPr lang="en-US" dirty="0" smtClean="0"/>
              <a:t>Jeff Tallman</a:t>
            </a:r>
          </a:p>
          <a:p>
            <a:r>
              <a:rPr lang="en-US" dirty="0" smtClean="0"/>
              <a:t>Director, Technical Engineering</a:t>
            </a:r>
          </a:p>
          <a:p>
            <a:r>
              <a:rPr lang="en-US" dirty="0" smtClean="0"/>
              <a:t>Database &amp; Technology</a:t>
            </a:r>
          </a:p>
          <a:p>
            <a:r>
              <a:rPr lang="en-US" dirty="0" smtClean="0"/>
              <a:t>jeff.tallman@sybase.com </a:t>
            </a:r>
            <a:endParaRPr lang="en-US" dirty="0"/>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the Risks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Each MPR method has risks:</a:t>
            </a:r>
          </a:p>
          <a:p>
            <a:pPr lvl="1"/>
            <a:r>
              <a:rPr lang="en-US" dirty="0" smtClean="0"/>
              <a:t>Schema </a:t>
            </a:r>
          </a:p>
          <a:p>
            <a:pPr lvl="2"/>
            <a:r>
              <a:rPr lang="en-US" dirty="0" smtClean="0"/>
              <a:t>two different tables bound to different paths in same transaction</a:t>
            </a:r>
          </a:p>
          <a:p>
            <a:pPr lvl="1"/>
            <a:r>
              <a:rPr lang="en-US" dirty="0" smtClean="0"/>
              <a:t>User/Session</a:t>
            </a:r>
          </a:p>
          <a:p>
            <a:pPr lvl="2"/>
            <a:r>
              <a:rPr lang="en-US" dirty="0" smtClean="0"/>
              <a:t>Two different users bound to different paths make changes within seconds of each other</a:t>
            </a:r>
          </a:p>
          <a:p>
            <a:pPr lvl="2"/>
            <a:r>
              <a:rPr lang="en-US" dirty="0" smtClean="0"/>
              <a:t>Same user does quick app server session, releases app server session, grabs new one and modifies same row</a:t>
            </a:r>
          </a:p>
          <a:p>
            <a:pPr lvl="1"/>
            <a:r>
              <a:rPr lang="en-US" dirty="0" smtClean="0"/>
              <a:t>Value hash</a:t>
            </a:r>
          </a:p>
          <a:p>
            <a:pPr lvl="2"/>
            <a:r>
              <a:rPr lang="en-US" dirty="0" smtClean="0"/>
              <a:t>Same transaction affects multiple rows with different hash</a:t>
            </a:r>
          </a:p>
          <a:p>
            <a:pPr lvl="2"/>
            <a:r>
              <a:rPr lang="en-US" dirty="0" smtClean="0"/>
              <a:t>Change in the value being hashed</a:t>
            </a:r>
          </a:p>
          <a:p>
            <a:pPr lvl="3"/>
            <a:r>
              <a:rPr lang="en-US" dirty="0" smtClean="0"/>
              <a:t>E.g. do we treat like a subscription migration???</a:t>
            </a:r>
          </a:p>
          <a:p>
            <a:pPr lvl="1"/>
            <a:r>
              <a:rPr lang="en-US" dirty="0" smtClean="0"/>
              <a:t>Primary </a:t>
            </a:r>
            <a:r>
              <a:rPr lang="en-US" dirty="0" err="1" smtClean="0"/>
              <a:t>dataserver</a:t>
            </a:r>
            <a:r>
              <a:rPr lang="en-US" dirty="0" smtClean="0"/>
              <a:t> failure with multiple rep agents</a:t>
            </a:r>
          </a:p>
          <a:p>
            <a:pPr lvl="2"/>
            <a:r>
              <a:rPr lang="en-US" dirty="0" smtClean="0"/>
              <a:t>Each may be at a different point in what was sent to respective RS path</a:t>
            </a:r>
          </a:p>
          <a:p>
            <a:pPr lvl="2"/>
            <a:r>
              <a:rPr lang="en-US" dirty="0" smtClean="0"/>
              <a:t>For example, one might have sent the commit, the other not….</a:t>
            </a:r>
          </a:p>
          <a:p>
            <a:pPr lvl="2"/>
            <a:r>
              <a:rPr lang="en-US" dirty="0" smtClean="0"/>
              <a:t>Result is that only part of the data arrives at replicate</a:t>
            </a:r>
          </a:p>
          <a:p>
            <a:r>
              <a:rPr lang="en-US" dirty="0" smtClean="0"/>
              <a:t>Considerations for mitigation</a:t>
            </a:r>
          </a:p>
          <a:p>
            <a:pPr lvl="1"/>
            <a:r>
              <a:rPr lang="en-US" dirty="0" smtClean="0"/>
              <a:t>How probable is the issue?</a:t>
            </a:r>
          </a:p>
          <a:p>
            <a:pPr lvl="1"/>
            <a:r>
              <a:rPr lang="en-US" dirty="0" smtClean="0"/>
              <a:t>Is it really a problem?</a:t>
            </a:r>
          </a:p>
          <a:p>
            <a:pPr lvl="1"/>
            <a:r>
              <a:rPr lang="en-US" dirty="0" smtClean="0"/>
              <a:t>Would the business prefer to have part of the data or none?</a:t>
            </a:r>
          </a:p>
          <a:p>
            <a:pPr lvl="2"/>
            <a:r>
              <a:rPr lang="en-US" dirty="0" smtClean="0"/>
              <a:t>The answer may surprise you.</a:t>
            </a:r>
          </a:p>
          <a:p>
            <a:endParaRPr lang="en-US" dirty="0"/>
          </a:p>
        </p:txBody>
      </p:sp>
    </p:spTree>
    <p:extLst>
      <p:ext uri="{BB962C8B-B14F-4D97-AF65-F5344CB8AC3E}">
        <p14:creationId xmlns:p14="http://schemas.microsoft.com/office/powerpoint/2010/main" val="1082780280"/>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Transactional Dependencies: Some Terms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Serialized Transactions</a:t>
            </a:r>
          </a:p>
          <a:p>
            <a:pPr lvl="1"/>
            <a:r>
              <a:rPr lang="en-US" dirty="0" smtClean="0"/>
              <a:t>This is the default with RS – transactions are delivered in serial commit order and with full transactional integrity</a:t>
            </a:r>
          </a:p>
          <a:p>
            <a:pPr lvl="1"/>
            <a:r>
              <a:rPr lang="en-US" dirty="0" smtClean="0"/>
              <a:t>Failure to do this can lead to database inconsistency from the business perspective</a:t>
            </a:r>
          </a:p>
          <a:p>
            <a:r>
              <a:rPr lang="en-US" dirty="0" smtClean="0"/>
              <a:t>Independent Transactions</a:t>
            </a:r>
          </a:p>
          <a:p>
            <a:pPr lvl="1"/>
            <a:r>
              <a:rPr lang="en-US" dirty="0" smtClean="0"/>
              <a:t>This is the concept behind MPR – some transactions can be applied in any order at the replicate database without sacrificing database consistency</a:t>
            </a:r>
          </a:p>
          <a:p>
            <a:pPr lvl="1"/>
            <a:r>
              <a:rPr lang="en-US" dirty="0" smtClean="0"/>
              <a:t>Generally transactional integrity is maintained, but serialization is not</a:t>
            </a:r>
          </a:p>
          <a:p>
            <a:r>
              <a:rPr lang="en-US" dirty="0" smtClean="0"/>
              <a:t>Asynchronous Transactions</a:t>
            </a:r>
          </a:p>
          <a:p>
            <a:pPr lvl="1"/>
            <a:r>
              <a:rPr lang="en-US" dirty="0" smtClean="0"/>
              <a:t>Not really supported in ASE (but is in other DBMS's) but is the concept that parts of a transaction are allowed to commit irrespective of the final commit state of the outer transaction.</a:t>
            </a:r>
          </a:p>
          <a:p>
            <a:pPr lvl="1"/>
            <a:r>
              <a:rPr lang="en-US" dirty="0" smtClean="0"/>
              <a:t>MPR can allow us to implement these from perspective of data movement</a:t>
            </a:r>
          </a:p>
          <a:p>
            <a:r>
              <a:rPr lang="en-US" dirty="0" smtClean="0"/>
              <a:t>Eventual Consistency</a:t>
            </a:r>
          </a:p>
          <a:p>
            <a:pPr lvl="1"/>
            <a:r>
              <a:rPr lang="en-US" dirty="0" smtClean="0"/>
              <a:t>This is the concept behind MDSI – upon transaction integrity can be broken so long as any data loss (e.g. primary failure) doesn't cause issues with database consistency when replication is quiescent</a:t>
            </a:r>
          </a:p>
          <a:p>
            <a:pPr lvl="1"/>
            <a:r>
              <a:rPr lang="en-US" dirty="0" smtClean="0"/>
              <a:t>For example, if you quiesce replication server, database consistency is achieved</a:t>
            </a:r>
            <a:endParaRPr lang="en-US" dirty="0"/>
          </a:p>
        </p:txBody>
      </p:sp>
    </p:spTree>
    <p:extLst>
      <p:ext uri="{BB962C8B-B14F-4D97-AF65-F5344CB8AC3E}">
        <p14:creationId xmlns:p14="http://schemas.microsoft.com/office/powerpoint/2010/main" val="386815295"/>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Transactions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all know examples of these</a:t>
            </a:r>
          </a:p>
          <a:p>
            <a:pPr lvl="1"/>
            <a:r>
              <a:rPr lang="en-US" dirty="0" smtClean="0"/>
              <a:t>Department store checkout lanes</a:t>
            </a:r>
          </a:p>
          <a:p>
            <a:pPr lvl="2"/>
            <a:r>
              <a:rPr lang="en-US" dirty="0" smtClean="0"/>
              <a:t>Complete transactional independence – not only between lanes but also between subsequent transactions</a:t>
            </a:r>
          </a:p>
          <a:p>
            <a:pPr lvl="1"/>
            <a:r>
              <a:rPr lang="en-US" dirty="0" smtClean="0"/>
              <a:t>Multi-user concurrency – serialization within same login/session only</a:t>
            </a:r>
          </a:p>
          <a:p>
            <a:pPr lvl="1"/>
            <a:r>
              <a:rPr lang="en-US" dirty="0" smtClean="0"/>
              <a:t>Different business units doing different work/transactions</a:t>
            </a:r>
          </a:p>
          <a:p>
            <a:pPr lvl="2"/>
            <a:r>
              <a:rPr lang="en-US" dirty="0" smtClean="0"/>
              <a:t>A good example of possible schema based subsets for MPR</a:t>
            </a:r>
          </a:p>
          <a:p>
            <a:r>
              <a:rPr lang="en-US" dirty="0" smtClean="0"/>
              <a:t>There may be subsequent dependencies….but at what risk?</a:t>
            </a:r>
          </a:p>
          <a:p>
            <a:pPr lvl="1"/>
            <a:r>
              <a:rPr lang="en-US" dirty="0" smtClean="0"/>
              <a:t>For example, someone might point out that you can checkout from a register and proceed directly to customer service and return something….</a:t>
            </a:r>
          </a:p>
          <a:p>
            <a:pPr lvl="1"/>
            <a:r>
              <a:rPr lang="en-US" dirty="0" smtClean="0"/>
              <a:t>But there still is no risk here…</a:t>
            </a:r>
            <a:endParaRPr lang="en-US" dirty="0"/>
          </a:p>
          <a:p>
            <a:pPr lvl="2"/>
            <a:r>
              <a:rPr lang="en-US" dirty="0" smtClean="0"/>
              <a:t>If using the same PDB, no issue</a:t>
            </a:r>
          </a:p>
          <a:p>
            <a:pPr lvl="2"/>
            <a:r>
              <a:rPr lang="en-US" dirty="0" smtClean="0"/>
              <a:t>If not using the same PDB, customer service latency in seeing the original transaction is still dependent on latency inherent in </a:t>
            </a:r>
            <a:r>
              <a:rPr lang="en-US" dirty="0" err="1" smtClean="0"/>
              <a:t>asynch</a:t>
            </a:r>
            <a:r>
              <a:rPr lang="en-US" dirty="0" smtClean="0"/>
              <a:t> data movement</a:t>
            </a:r>
          </a:p>
          <a:p>
            <a:pPr lvl="1"/>
            <a:r>
              <a:rPr lang="en-US" dirty="0" smtClean="0"/>
              <a:t>However, there could be real risks</a:t>
            </a:r>
          </a:p>
          <a:p>
            <a:pPr lvl="2"/>
            <a:r>
              <a:rPr lang="en-US" dirty="0" smtClean="0"/>
              <a:t>E.g. cross schema transactions that breaks transactional integrity when replicated using MPR</a:t>
            </a:r>
          </a:p>
          <a:p>
            <a:r>
              <a:rPr lang="en-US" dirty="0" smtClean="0"/>
              <a:t>Workarounds to transactional dependencies</a:t>
            </a:r>
          </a:p>
          <a:p>
            <a:pPr lvl="1"/>
            <a:r>
              <a:rPr lang="en-US" dirty="0" smtClean="0"/>
              <a:t>Use </a:t>
            </a:r>
            <a:r>
              <a:rPr lang="en-US" dirty="0" err="1" smtClean="0"/>
              <a:t>fstrings</a:t>
            </a:r>
            <a:r>
              <a:rPr lang="en-US" dirty="0" smtClean="0"/>
              <a:t> to perform </a:t>
            </a:r>
            <a:r>
              <a:rPr lang="en-US" dirty="0" err="1" smtClean="0"/>
              <a:t>upserts</a:t>
            </a:r>
            <a:endParaRPr lang="en-US" dirty="0" smtClean="0"/>
          </a:p>
          <a:p>
            <a:pPr lvl="1"/>
            <a:r>
              <a:rPr lang="en-US" dirty="0" smtClean="0"/>
              <a:t>Introduce a poll/check logic to delay one path at target when necessary</a:t>
            </a:r>
          </a:p>
          <a:p>
            <a:pPr lvl="1"/>
            <a:r>
              <a:rPr lang="en-US" dirty="0" smtClean="0"/>
              <a:t>Use replicated procedures to prevent transaction integrity from being violated</a:t>
            </a:r>
          </a:p>
          <a:p>
            <a:pPr lvl="1"/>
            <a:endParaRPr lang="en-US" dirty="0" smtClean="0"/>
          </a:p>
          <a:p>
            <a:pPr lvl="2"/>
            <a:endParaRPr lang="en-US" dirty="0"/>
          </a:p>
        </p:txBody>
      </p:sp>
    </p:spTree>
    <p:extLst>
      <p:ext uri="{BB962C8B-B14F-4D97-AF65-F5344CB8AC3E}">
        <p14:creationId xmlns:p14="http://schemas.microsoft.com/office/powerpoint/2010/main" val="2813889374"/>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Schema Based MPR Replication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Look for "Data Clusters"</a:t>
            </a:r>
          </a:p>
          <a:p>
            <a:pPr lvl="1"/>
            <a:r>
              <a:rPr lang="en-US" dirty="0" smtClean="0"/>
              <a:t>In any large schema, there are quite a few tables that are related to each other</a:t>
            </a:r>
          </a:p>
          <a:p>
            <a:pPr lvl="2"/>
            <a:r>
              <a:rPr lang="en-US" dirty="0" smtClean="0"/>
              <a:t>If an ER diagram exists, usually, it is quite apparent</a:t>
            </a:r>
          </a:p>
          <a:p>
            <a:pPr lvl="1"/>
            <a:r>
              <a:rPr lang="en-US" dirty="0" smtClean="0"/>
              <a:t>Normally, transactions within a data cluster are from the same business units and do not write to other data clusters in the same transaction as it represents different business transactions</a:t>
            </a:r>
          </a:p>
          <a:p>
            <a:r>
              <a:rPr lang="en-US" dirty="0" smtClean="0"/>
              <a:t>Alternative:  Use FKeys on most volatile tables</a:t>
            </a:r>
          </a:p>
          <a:p>
            <a:pPr lvl="1"/>
            <a:r>
              <a:rPr lang="en-US" dirty="0" smtClean="0"/>
              <a:t>Use MDA monOpenObjectActivity or RS MC AOBJ counters to find</a:t>
            </a:r>
          </a:p>
          <a:p>
            <a:pPr lvl="1"/>
            <a:r>
              <a:rPr lang="en-US" dirty="0" smtClean="0"/>
              <a:t>Use the FKeys to trace within the database to find all the distantly related tables</a:t>
            </a:r>
          </a:p>
          <a:p>
            <a:pPr lvl="1"/>
            <a:r>
              <a:rPr lang="en-US" dirty="0" smtClean="0"/>
              <a:t>If not obvious how to segregate the tables, build an transaction profiling database</a:t>
            </a:r>
          </a:p>
          <a:p>
            <a:pPr lvl="2"/>
            <a:r>
              <a:rPr lang="en-US" dirty="0" smtClean="0"/>
              <a:t>Use existing RS stream and function strings to track by transaction which tables were modified.</a:t>
            </a:r>
          </a:p>
          <a:p>
            <a:r>
              <a:rPr lang="en-US" dirty="0" smtClean="0"/>
              <a:t>For the rare cross schema transactions</a:t>
            </a:r>
          </a:p>
          <a:p>
            <a:pPr lvl="1"/>
            <a:r>
              <a:rPr lang="en-US" dirty="0" smtClean="0"/>
              <a:t>Consider replicating a proc</a:t>
            </a:r>
          </a:p>
          <a:p>
            <a:pPr lvl="1"/>
            <a:r>
              <a:rPr lang="en-US" dirty="0" smtClean="0"/>
              <a:t>Determine how much of an issue and what the risks are to business</a:t>
            </a:r>
            <a:endParaRPr lang="en-US" dirty="0"/>
          </a:p>
        </p:txBody>
      </p:sp>
    </p:spTree>
    <p:extLst>
      <p:ext uri="{BB962C8B-B14F-4D97-AF65-F5344CB8AC3E}">
        <p14:creationId xmlns:p14="http://schemas.microsoft.com/office/powerpoint/2010/main" val="1900928663"/>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Example:  Audit Data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Scenario</a:t>
            </a:r>
          </a:p>
          <a:p>
            <a:pPr lvl="1"/>
            <a:r>
              <a:rPr lang="en-US" dirty="0" smtClean="0"/>
              <a:t>Some customers have implemented their own audit trails to record access or modifications for business purposes</a:t>
            </a:r>
          </a:p>
          <a:p>
            <a:pPr lvl="1"/>
            <a:r>
              <a:rPr lang="en-US" dirty="0" smtClean="0"/>
              <a:t>Running a report or performing a transaction may add an audit record to the audit trail</a:t>
            </a:r>
          </a:p>
          <a:p>
            <a:pPr lvl="1"/>
            <a:r>
              <a:rPr lang="en-US" dirty="0" smtClean="0"/>
              <a:t>This audit record is often inserted as part of the original transaction</a:t>
            </a:r>
          </a:p>
          <a:p>
            <a:r>
              <a:rPr lang="en-US" dirty="0" smtClean="0"/>
              <a:t>The Issue</a:t>
            </a:r>
          </a:p>
          <a:p>
            <a:pPr lvl="1"/>
            <a:r>
              <a:rPr lang="en-US" dirty="0" smtClean="0"/>
              <a:t>A lot of interspersed single record inserts</a:t>
            </a:r>
          </a:p>
          <a:p>
            <a:pPr lvl="1"/>
            <a:r>
              <a:rPr lang="en-US" dirty="0" smtClean="0"/>
              <a:t>Can be a lot of volume – 30-50% of replicated data in some cases</a:t>
            </a:r>
          </a:p>
          <a:p>
            <a:r>
              <a:rPr lang="en-US" dirty="0" smtClean="0"/>
              <a:t>MPR Suggestion</a:t>
            </a:r>
          </a:p>
          <a:p>
            <a:pPr lvl="1"/>
            <a:r>
              <a:rPr lang="en-US" dirty="0" smtClean="0"/>
              <a:t>Why not have a separate </a:t>
            </a:r>
            <a:r>
              <a:rPr lang="en-US" dirty="0" err="1" smtClean="0"/>
              <a:t>RepAgent</a:t>
            </a:r>
            <a:r>
              <a:rPr lang="en-US" dirty="0" smtClean="0"/>
              <a:t> and complete MPR path including separate DSI??</a:t>
            </a:r>
          </a:p>
          <a:p>
            <a:pPr lvl="1"/>
            <a:r>
              <a:rPr lang="en-US" dirty="0" smtClean="0"/>
              <a:t>Transactional integrity may not be a big issue here</a:t>
            </a:r>
          </a:p>
          <a:p>
            <a:pPr lvl="2"/>
            <a:r>
              <a:rPr lang="en-US" dirty="0" smtClean="0"/>
              <a:t>If the audit record arrives ahead/behind of the business data – no real issue</a:t>
            </a:r>
          </a:p>
          <a:p>
            <a:pPr lvl="2"/>
            <a:r>
              <a:rPr lang="en-US" dirty="0" smtClean="0"/>
              <a:t>If the audit record arrives and business data doesn't (due to failure at primary), is there really a problem???</a:t>
            </a:r>
          </a:p>
          <a:p>
            <a:r>
              <a:rPr lang="en-US" dirty="0" smtClean="0"/>
              <a:t>Other examples:</a:t>
            </a:r>
          </a:p>
          <a:p>
            <a:pPr lvl="1"/>
            <a:r>
              <a:rPr lang="en-US" dirty="0" smtClean="0"/>
              <a:t>Sequential key tables </a:t>
            </a:r>
          </a:p>
          <a:p>
            <a:pPr lvl="2"/>
            <a:r>
              <a:rPr lang="en-US" dirty="0" smtClean="0"/>
              <a:t>reduces key loss, allows faster access to DR for some key applications</a:t>
            </a:r>
          </a:p>
        </p:txBody>
      </p:sp>
    </p:spTree>
    <p:extLst>
      <p:ext uri="{BB962C8B-B14F-4D97-AF65-F5344CB8AC3E}">
        <p14:creationId xmlns:p14="http://schemas.microsoft.com/office/powerpoint/2010/main" val="4100621289"/>
      </p:ext>
    </p:extLst>
  </p:cSld>
  <p:clrMapOvr>
    <a:masterClrMapping/>
  </p:clrMapOvr>
  <p:transition>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Examples</a:t>
            </a:r>
            <a:endParaRPr lang="en-US" dirty="0"/>
          </a:p>
        </p:txBody>
      </p:sp>
      <p:sp>
        <p:nvSpPr>
          <p:cNvPr id="3" name="Content Placeholder 2"/>
          <p:cNvSpPr>
            <a:spLocks noGrp="1"/>
          </p:cNvSpPr>
          <p:nvPr>
            <p:ph idx="1"/>
          </p:nvPr>
        </p:nvSpPr>
        <p:spPr/>
        <p:txBody>
          <a:bodyPr/>
          <a:lstStyle/>
          <a:p>
            <a:r>
              <a:rPr lang="en-US" dirty="0" smtClean="0"/>
              <a:t>Some good candidates</a:t>
            </a:r>
          </a:p>
          <a:p>
            <a:pPr lvl="1"/>
            <a:r>
              <a:rPr lang="en-US" dirty="0" smtClean="0"/>
              <a:t>Workflow queue/job processing tables</a:t>
            </a:r>
          </a:p>
          <a:p>
            <a:pPr lvl="1"/>
            <a:r>
              <a:rPr lang="en-US" dirty="0" smtClean="0"/>
              <a:t>Transaction history tables </a:t>
            </a:r>
          </a:p>
          <a:p>
            <a:r>
              <a:rPr lang="en-US" dirty="0" smtClean="0"/>
              <a:t>The MPR issue</a:t>
            </a:r>
          </a:p>
          <a:p>
            <a:pPr lvl="1"/>
            <a:r>
              <a:rPr lang="en-US" dirty="0" smtClean="0"/>
              <a:t>Both of these can have significant RS impacts</a:t>
            </a:r>
          </a:p>
          <a:p>
            <a:pPr lvl="2"/>
            <a:r>
              <a:rPr lang="en-US" dirty="0" smtClean="0"/>
              <a:t>Workflow tables are very volatile – a good part of the load on RS</a:t>
            </a:r>
          </a:p>
          <a:p>
            <a:pPr lvl="2"/>
            <a:r>
              <a:rPr lang="en-US" dirty="0" smtClean="0"/>
              <a:t>Transaction history tables often inserted into by large batch jobs at night….or as part of every transaction (and then big part of the RS volume)</a:t>
            </a:r>
          </a:p>
          <a:p>
            <a:pPr lvl="1"/>
            <a:r>
              <a:rPr lang="en-US" dirty="0" smtClean="0"/>
              <a:t>Using schema-based separation including different rep agent paths might be possible, but…..consider a standby situation:</a:t>
            </a:r>
          </a:p>
          <a:p>
            <a:pPr lvl="2"/>
            <a:r>
              <a:rPr lang="en-US" dirty="0" smtClean="0"/>
              <a:t>If replicating workflow tables, if jobs are to be restarted on the standby (e.g. billing), missing workflow queue entries or entries marked completed but without the corresponding business data elements may have business impact</a:t>
            </a:r>
          </a:p>
          <a:p>
            <a:pPr lvl="2"/>
            <a:r>
              <a:rPr lang="en-US" dirty="0" smtClean="0"/>
              <a:t>The batch deletes may arrive on the main transaction table, but the corresponding inserts to the history table could have been stranded….trades are "missing"</a:t>
            </a:r>
          </a:p>
          <a:p>
            <a:pPr lvl="1"/>
            <a:r>
              <a:rPr lang="en-US" dirty="0" smtClean="0"/>
              <a:t>In some cases, there may be easy work-</a:t>
            </a:r>
            <a:r>
              <a:rPr lang="en-US" dirty="0" err="1" smtClean="0"/>
              <a:t>arounds</a:t>
            </a:r>
            <a:endParaRPr lang="en-US" dirty="0" smtClean="0"/>
          </a:p>
          <a:p>
            <a:pPr lvl="2"/>
            <a:r>
              <a:rPr lang="en-US" dirty="0" smtClean="0"/>
              <a:t>E.g. replicating a proc for the history batch job</a:t>
            </a:r>
            <a:endParaRPr lang="en-US" dirty="0"/>
          </a:p>
        </p:txBody>
      </p:sp>
    </p:spTree>
    <p:extLst>
      <p:ext uri="{BB962C8B-B14F-4D97-AF65-F5344CB8AC3E}">
        <p14:creationId xmlns:p14="http://schemas.microsoft.com/office/powerpoint/2010/main" val="3061856642"/>
      </p:ext>
    </p:extLst>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&amp; MDSI</a:t>
            </a:r>
            <a:endParaRPr lang="en-US" dirty="0"/>
          </a:p>
        </p:txBody>
      </p:sp>
      <p:sp>
        <p:nvSpPr>
          <p:cNvPr id="3" name="Content Placeholder 2"/>
          <p:cNvSpPr>
            <a:spLocks noGrp="1"/>
          </p:cNvSpPr>
          <p:nvPr>
            <p:ph idx="1"/>
          </p:nvPr>
        </p:nvSpPr>
        <p:spPr/>
        <p:txBody>
          <a:bodyPr>
            <a:normAutofit lnSpcReduction="10000"/>
          </a:bodyPr>
          <a:lstStyle/>
          <a:p>
            <a:r>
              <a:rPr lang="en-US" dirty="0" smtClean="0"/>
              <a:t>PDB uses single </a:t>
            </a:r>
            <a:r>
              <a:rPr lang="en-US" dirty="0" err="1" smtClean="0"/>
              <a:t>repagent</a:t>
            </a:r>
            <a:r>
              <a:rPr lang="en-US" dirty="0" smtClean="0"/>
              <a:t> (or one for the affected area)</a:t>
            </a:r>
          </a:p>
          <a:p>
            <a:r>
              <a:rPr lang="en-US" dirty="0" smtClean="0"/>
              <a:t>MDSI's are used to provide parallelism</a:t>
            </a:r>
          </a:p>
          <a:p>
            <a:pPr lvl="1"/>
            <a:r>
              <a:rPr lang="en-US" dirty="0" smtClean="0"/>
              <a:t>Workflow queues/job processing or transaction history tables use a separate set of subscriptions and are subscribed to by an alternate connection.</a:t>
            </a:r>
          </a:p>
          <a:p>
            <a:pPr lvl="1"/>
            <a:r>
              <a:rPr lang="en-US" dirty="0" smtClean="0"/>
              <a:t>Primary connection does not subscribe to workflow/history tables</a:t>
            </a:r>
          </a:p>
          <a:p>
            <a:pPr lvl="2"/>
            <a:r>
              <a:rPr lang="en-US" dirty="0" smtClean="0"/>
              <a:t>If using MSA, simply add "do not replicate tables in (&lt;list&gt;)" clause</a:t>
            </a:r>
          </a:p>
          <a:p>
            <a:r>
              <a:rPr lang="en-US" dirty="0" smtClean="0"/>
              <a:t>The reason this works</a:t>
            </a:r>
          </a:p>
          <a:p>
            <a:pPr lvl="1"/>
            <a:r>
              <a:rPr lang="en-US" dirty="0" smtClean="0"/>
              <a:t>As long as the commit gets to RS, the DIST will ensure that the appropriate txns are distributed to the MDSI connections</a:t>
            </a:r>
          </a:p>
          <a:p>
            <a:pPr lvl="1"/>
            <a:r>
              <a:rPr lang="en-US" dirty="0" smtClean="0"/>
              <a:t>When RS is quiesced, all DSI's are played out, therefore database consistency is met</a:t>
            </a:r>
          </a:p>
          <a:p>
            <a:pPr lvl="1"/>
            <a:r>
              <a:rPr lang="en-US" dirty="0" smtClean="0"/>
              <a:t>You can check the current consistency state at any time with rs_ticket</a:t>
            </a:r>
          </a:p>
          <a:p>
            <a:pPr lvl="1"/>
            <a:r>
              <a:rPr lang="en-US" dirty="0" smtClean="0"/>
              <a:t>You can force a consistent state by a replicated proc that is subscribed to by all DSI's</a:t>
            </a:r>
          </a:p>
          <a:p>
            <a:pPr lvl="2"/>
            <a:r>
              <a:rPr lang="en-US" dirty="0" smtClean="0"/>
              <a:t>Proc inserts/polls deadman's latch table before exiting/committing</a:t>
            </a:r>
          </a:p>
        </p:txBody>
      </p:sp>
    </p:spTree>
    <p:extLst>
      <p:ext uri="{BB962C8B-B14F-4D97-AF65-F5344CB8AC3E}">
        <p14:creationId xmlns:p14="http://schemas.microsoft.com/office/powerpoint/2010/main" val="1680273915"/>
      </p:ext>
    </p:extLst>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MPR Deep Dive Summary</a:t>
            </a:r>
            <a:endParaRPr lang="en-US" dirty="0"/>
          </a:p>
        </p:txBody>
      </p:sp>
    </p:spTree>
    <p:extLst>
      <p:ext uri="{BB962C8B-B14F-4D97-AF65-F5344CB8AC3E}">
        <p14:creationId xmlns:p14="http://schemas.microsoft.com/office/powerpoint/2010/main" val="1333567578"/>
      </p:ext>
    </p:extLst>
  </p:cSld>
  <p:clrMapOvr>
    <a:masterClrMapping/>
  </p:clrMapOvr>
  <p:transition>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 of Doc Instructions (1)</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Select or create two sets of tables or stored procedures that you want to replicate </a:t>
            </a:r>
            <a:r>
              <a:rPr lang="en-US" dirty="0" smtClean="0"/>
              <a:t>through two </a:t>
            </a:r>
            <a:r>
              <a:rPr lang="en-US" dirty="0"/>
              <a:t>replication paths</a:t>
            </a:r>
            <a:r>
              <a:rPr lang="en-US" dirty="0" smtClean="0"/>
              <a:t>.</a:t>
            </a:r>
            <a:endParaRPr lang="en-US" dirty="0"/>
          </a:p>
          <a:p>
            <a:pPr marL="457200" indent="-457200">
              <a:buFont typeface="+mj-lt"/>
              <a:buAutoNum type="arabicPeriod"/>
            </a:pPr>
            <a:r>
              <a:rPr lang="en-US" dirty="0" smtClean="0"/>
              <a:t>Use </a:t>
            </a:r>
            <a:r>
              <a:rPr lang="en-US" dirty="0" err="1"/>
              <a:t>rs_init</a:t>
            </a:r>
            <a:r>
              <a:rPr lang="en-US" dirty="0"/>
              <a:t> to add the primary and replicate Adaptive Server databases to the </a:t>
            </a:r>
            <a:r>
              <a:rPr lang="en-US" dirty="0" smtClean="0"/>
              <a:t>replication system.</a:t>
            </a:r>
            <a:endParaRPr lang="en-US" dirty="0"/>
          </a:p>
          <a:p>
            <a:pPr marL="457200" indent="-457200">
              <a:buFont typeface="+mj-lt"/>
              <a:buAutoNum type="arabicPeriod"/>
            </a:pPr>
            <a:r>
              <a:rPr lang="en-US" dirty="0" smtClean="0"/>
              <a:t>Enable </a:t>
            </a:r>
            <a:r>
              <a:rPr lang="en-US" dirty="0"/>
              <a:t>multithreaded </a:t>
            </a:r>
            <a:r>
              <a:rPr lang="en-US" dirty="0" err="1"/>
              <a:t>RepAgent</a:t>
            </a:r>
            <a:r>
              <a:rPr lang="en-US" dirty="0"/>
              <a:t>.  </a:t>
            </a:r>
            <a:endParaRPr lang="en-US" dirty="0" smtClean="0"/>
          </a:p>
          <a:p>
            <a:pPr lvl="1"/>
            <a:r>
              <a:rPr lang="en-US" dirty="0" smtClean="0"/>
              <a:t>At </a:t>
            </a:r>
            <a:r>
              <a:rPr lang="en-US" dirty="0"/>
              <a:t>the primary Adaptive Server, enter</a:t>
            </a:r>
            <a:r>
              <a:rPr lang="en-US" dirty="0" smtClean="0"/>
              <a:t>:</a:t>
            </a:r>
            <a:endParaRPr lang="en-US" dirty="0"/>
          </a:p>
          <a:p>
            <a:pPr marL="914400" lvl="2" indent="0">
              <a:buNone/>
            </a:pPr>
            <a:endParaRPr lang="en-US" b="1" dirty="0" smtClean="0">
              <a:solidFill>
                <a:srgbClr val="002060"/>
              </a:solidFill>
              <a:latin typeface="Courier New" pitchFamily="49" charset="0"/>
              <a:cs typeface="Courier New" pitchFamily="49" charset="0"/>
            </a:endParaRPr>
          </a:p>
          <a:p>
            <a:pPr marL="914400" lvl="2" indent="0">
              <a:buNone/>
            </a:pPr>
            <a:r>
              <a:rPr lang="en-US" b="1" dirty="0" err="1" smtClean="0">
                <a:solidFill>
                  <a:srgbClr val="002060"/>
                </a:solidFill>
                <a:latin typeface="Courier New" pitchFamily="49" charset="0"/>
                <a:cs typeface="Courier New" pitchFamily="49" charset="0"/>
              </a:rPr>
              <a:t>sp_config_rep_agent</a:t>
            </a:r>
            <a:r>
              <a:rPr lang="en-US" b="1" dirty="0" smtClean="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primary_database_name</a:t>
            </a:r>
            <a:r>
              <a:rPr lang="en-US" b="1" dirty="0">
                <a:solidFill>
                  <a:srgbClr val="002060"/>
                </a:solidFill>
                <a:latin typeface="Courier New" pitchFamily="49" charset="0"/>
                <a:cs typeface="Courier New" pitchFamily="49" charset="0"/>
              </a:rPr>
              <a:t>, ‘multithread </a:t>
            </a:r>
            <a:r>
              <a:rPr lang="en-US" b="1" dirty="0" smtClean="0">
                <a:solidFill>
                  <a:srgbClr val="002060"/>
                </a:solidFill>
                <a:latin typeface="Courier New" pitchFamily="49" charset="0"/>
                <a:cs typeface="Courier New" pitchFamily="49" charset="0"/>
              </a:rPr>
              <a:t>rep agent</a:t>
            </a:r>
            <a:r>
              <a:rPr lang="en-US" b="1" dirty="0">
                <a:solidFill>
                  <a:srgbClr val="002060"/>
                </a:solidFill>
                <a:latin typeface="Courier New" pitchFamily="49" charset="0"/>
                <a:cs typeface="Courier New" pitchFamily="49" charset="0"/>
              </a:rPr>
              <a:t>’, ‘true</a:t>
            </a:r>
            <a:r>
              <a:rPr lang="en-US" b="1" dirty="0" smtClean="0">
                <a:solidFill>
                  <a:srgbClr val="002060"/>
                </a:solidFill>
                <a:latin typeface="Courier New" pitchFamily="49" charset="0"/>
                <a:cs typeface="Courier New" pitchFamily="49" charset="0"/>
              </a:rPr>
              <a:t>’</a:t>
            </a:r>
            <a:endParaRPr lang="en-US" b="1" dirty="0">
              <a:solidFill>
                <a:srgbClr val="002060"/>
              </a:solidFill>
              <a:latin typeface="Courier New" pitchFamily="49" charset="0"/>
              <a:cs typeface="Courier New" pitchFamily="49" charset="0"/>
            </a:endParaRPr>
          </a:p>
          <a:p>
            <a:pPr marL="457200" indent="-457200">
              <a:buFont typeface="+mj-lt"/>
              <a:buAutoNum type="arabicPeriod"/>
            </a:pPr>
            <a:r>
              <a:rPr lang="en-US" dirty="0" smtClean="0"/>
              <a:t>Set </a:t>
            </a:r>
            <a:r>
              <a:rPr lang="en-US" dirty="0"/>
              <a:t>the number of replication paths for </a:t>
            </a:r>
            <a:r>
              <a:rPr lang="en-US" dirty="0" err="1"/>
              <a:t>RepAgent</a:t>
            </a:r>
            <a:r>
              <a:rPr lang="en-US" dirty="0"/>
              <a:t>.  </a:t>
            </a:r>
            <a:endParaRPr lang="en-US" dirty="0" smtClean="0"/>
          </a:p>
          <a:p>
            <a:pPr lvl="1"/>
            <a:r>
              <a:rPr lang="en-US" dirty="0" smtClean="0"/>
              <a:t>For </a:t>
            </a:r>
            <a:r>
              <a:rPr lang="en-US" dirty="0"/>
              <a:t>example, to enable two paths, enter</a:t>
            </a:r>
            <a:r>
              <a:rPr lang="en-US" dirty="0" smtClean="0"/>
              <a:t>:</a:t>
            </a:r>
            <a:endParaRPr lang="en-US" dirty="0"/>
          </a:p>
          <a:p>
            <a:pPr marL="914400" lvl="2" indent="0">
              <a:buNone/>
            </a:pPr>
            <a:endParaRPr lang="en-US" b="1" dirty="0" smtClean="0">
              <a:solidFill>
                <a:srgbClr val="002060"/>
              </a:solidFill>
              <a:latin typeface="Courier New" pitchFamily="49" charset="0"/>
              <a:cs typeface="Courier New" pitchFamily="49" charset="0"/>
            </a:endParaRPr>
          </a:p>
          <a:p>
            <a:pPr marL="914400" lvl="2" indent="0">
              <a:buNone/>
            </a:pPr>
            <a:r>
              <a:rPr lang="en-US" b="1" dirty="0" err="1" smtClean="0">
                <a:solidFill>
                  <a:srgbClr val="002060"/>
                </a:solidFill>
                <a:latin typeface="Courier New" pitchFamily="49" charset="0"/>
                <a:cs typeface="Courier New" pitchFamily="49" charset="0"/>
              </a:rPr>
              <a:t>sp_config_rep_agent</a:t>
            </a:r>
            <a:r>
              <a:rPr lang="en-US" b="1" dirty="0" smtClean="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primary_database_name</a:t>
            </a:r>
            <a:r>
              <a:rPr lang="en-US" b="1" dirty="0">
                <a:solidFill>
                  <a:srgbClr val="002060"/>
                </a:solidFill>
                <a:latin typeface="Courier New" pitchFamily="49" charset="0"/>
                <a:cs typeface="Courier New" pitchFamily="49" charset="0"/>
              </a:rPr>
              <a:t>, 'max number of replication paths', '2'</a:t>
            </a:r>
          </a:p>
          <a:p>
            <a:endParaRPr lang="en-US" dirty="0"/>
          </a:p>
        </p:txBody>
      </p:sp>
    </p:spTree>
    <p:extLst>
      <p:ext uri="{BB962C8B-B14F-4D97-AF65-F5344CB8AC3E}">
        <p14:creationId xmlns:p14="http://schemas.microsoft.com/office/powerpoint/2010/main" val="2656336870"/>
      </p:ext>
    </p:extLst>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Review of Doc </a:t>
            </a:r>
            <a:r>
              <a:rPr lang="en-US" dirty="0" smtClean="0"/>
              <a:t>Instructions (2)</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startAt="5"/>
            </a:pPr>
            <a:r>
              <a:rPr lang="en-US" dirty="0"/>
              <a:t>Create an alternate replication path from the primary database to Replication Server.</a:t>
            </a:r>
          </a:p>
          <a:p>
            <a:pPr marL="857250" lvl="1" indent="-457200">
              <a:buFont typeface="+mj-lt"/>
              <a:buAutoNum type="alphaLcParenR"/>
            </a:pPr>
            <a:r>
              <a:rPr lang="en-US" dirty="0" smtClean="0"/>
              <a:t>Create </a:t>
            </a:r>
            <a:r>
              <a:rPr lang="en-US" dirty="0"/>
              <a:t>the alternate physical </a:t>
            </a:r>
            <a:r>
              <a:rPr lang="en-US" dirty="0" err="1"/>
              <a:t>RepAgent</a:t>
            </a:r>
            <a:r>
              <a:rPr lang="en-US" dirty="0"/>
              <a:t> replication path named </a:t>
            </a:r>
            <a:r>
              <a:rPr lang="en-US" dirty="0" err="1"/>
              <a:t>alternate_path_name</a:t>
            </a:r>
            <a:r>
              <a:rPr lang="en-US" dirty="0"/>
              <a:t>. </a:t>
            </a:r>
            <a:r>
              <a:rPr lang="en-US" dirty="0" smtClean="0"/>
              <a:t>  At </a:t>
            </a:r>
            <a:r>
              <a:rPr lang="en-US" dirty="0"/>
              <a:t>the primary Adaptive Server, enter</a:t>
            </a:r>
            <a:r>
              <a:rPr lang="en-US" dirty="0" smtClean="0"/>
              <a:t>:</a:t>
            </a:r>
            <a:endParaRPr lang="en-US" dirty="0"/>
          </a:p>
          <a:p>
            <a:pPr marL="800100" lvl="2" indent="0">
              <a:buNone/>
            </a:pPr>
            <a:endParaRPr lang="en-US" b="1" dirty="0" smtClean="0">
              <a:solidFill>
                <a:srgbClr val="002060"/>
              </a:solidFill>
              <a:latin typeface="Courier New" pitchFamily="49" charset="0"/>
              <a:cs typeface="Courier New" pitchFamily="49" charset="0"/>
            </a:endParaRPr>
          </a:p>
          <a:p>
            <a:pPr marL="800100" lvl="2" indent="0">
              <a:buNone/>
            </a:pPr>
            <a:r>
              <a:rPr lang="en-US" b="1" dirty="0" err="1" smtClean="0">
                <a:solidFill>
                  <a:srgbClr val="002060"/>
                </a:solidFill>
                <a:latin typeface="Courier New" pitchFamily="49" charset="0"/>
                <a:cs typeface="Courier New" pitchFamily="49" charset="0"/>
              </a:rPr>
              <a:t>sp_replication_path</a:t>
            </a:r>
            <a:r>
              <a:rPr lang="en-US" b="1" dirty="0" smtClean="0">
                <a:solidFill>
                  <a:srgbClr val="002060"/>
                </a:solidFill>
                <a:latin typeface="Courier New" pitchFamily="49" charset="0"/>
                <a:cs typeface="Courier New" pitchFamily="49" charset="0"/>
              </a:rPr>
              <a:t> </a:t>
            </a:r>
            <a:r>
              <a:rPr lang="en-US" b="1" dirty="0">
                <a:solidFill>
                  <a:srgbClr val="002060"/>
                </a:solidFill>
                <a:latin typeface="Courier New" pitchFamily="49" charset="0"/>
                <a:cs typeface="Courier New" pitchFamily="49" charset="0"/>
              </a:rPr>
              <a:t>"</a:t>
            </a:r>
            <a:r>
              <a:rPr lang="en-US" b="1" dirty="0" err="1">
                <a:solidFill>
                  <a:srgbClr val="002060"/>
                </a:solidFill>
                <a:latin typeface="Courier New" pitchFamily="49" charset="0"/>
                <a:cs typeface="Courier New" pitchFamily="49" charset="0"/>
              </a:rPr>
              <a:t>primary_database_name</a:t>
            </a:r>
            <a:r>
              <a:rPr lang="en-US" b="1" dirty="0">
                <a:solidFill>
                  <a:srgbClr val="002060"/>
                </a:solidFill>
                <a:latin typeface="Courier New" pitchFamily="49" charset="0"/>
                <a:cs typeface="Courier New" pitchFamily="49" charset="0"/>
              </a:rPr>
              <a:t>", 'add', "</a:t>
            </a:r>
            <a:r>
              <a:rPr lang="en-US" b="1" dirty="0" err="1">
                <a:solidFill>
                  <a:srgbClr val="002060"/>
                </a:solidFill>
                <a:latin typeface="Courier New" pitchFamily="49" charset="0"/>
                <a:cs typeface="Courier New" pitchFamily="49" charset="0"/>
              </a:rPr>
              <a:t>alternate_path_name</a:t>
            </a:r>
            <a:r>
              <a:rPr lang="en-US" b="1" dirty="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repserver_name</a:t>
            </a:r>
            <a:r>
              <a:rPr lang="en-US" b="1" dirty="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repserver_user</a:t>
            </a:r>
            <a:r>
              <a:rPr lang="en-US" b="1" dirty="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repserver_password</a:t>
            </a:r>
            <a:r>
              <a:rPr lang="en-US" b="1" dirty="0" smtClean="0">
                <a:solidFill>
                  <a:srgbClr val="002060"/>
                </a:solidFill>
                <a:latin typeface="Courier New" pitchFamily="49" charset="0"/>
                <a:cs typeface="Courier New" pitchFamily="49" charset="0"/>
              </a:rPr>
              <a:t>"</a:t>
            </a:r>
            <a:endParaRPr lang="en-US" b="1" dirty="0">
              <a:solidFill>
                <a:srgbClr val="002060"/>
              </a:solidFill>
              <a:latin typeface="Courier New" pitchFamily="49" charset="0"/>
              <a:cs typeface="Courier New" pitchFamily="49" charset="0"/>
            </a:endParaRPr>
          </a:p>
          <a:p>
            <a:pPr marL="857250" lvl="1" indent="-457200">
              <a:buFont typeface="+mj-lt"/>
              <a:buAutoNum type="alphaLcParenR"/>
            </a:pPr>
            <a:r>
              <a:rPr lang="en-US" dirty="0" smtClean="0"/>
              <a:t>Create </a:t>
            </a:r>
            <a:r>
              <a:rPr lang="en-US" dirty="0"/>
              <a:t>the corresponding alternate primary connection from Replication Server to the primary database and bind it to the alternate </a:t>
            </a:r>
            <a:r>
              <a:rPr lang="en-US" dirty="0" smtClean="0"/>
              <a:t> physical </a:t>
            </a:r>
            <a:r>
              <a:rPr lang="en-US" dirty="0" err="1"/>
              <a:t>RepAgent</a:t>
            </a:r>
            <a:r>
              <a:rPr lang="en-US" dirty="0"/>
              <a:t> replication path by using the same </a:t>
            </a:r>
            <a:r>
              <a:rPr lang="en-US" dirty="0" err="1"/>
              <a:t>RepAgent</a:t>
            </a:r>
            <a:r>
              <a:rPr lang="en-US" dirty="0"/>
              <a:t> replication path name—</a:t>
            </a:r>
            <a:r>
              <a:rPr lang="en-US" dirty="0" err="1"/>
              <a:t>alternate_path_name</a:t>
            </a:r>
            <a:r>
              <a:rPr lang="en-US" dirty="0"/>
              <a:t>. At the Replication Server, enter</a:t>
            </a:r>
            <a:r>
              <a:rPr lang="en-US" dirty="0" smtClean="0"/>
              <a:t>:</a:t>
            </a:r>
            <a:endParaRPr lang="en-US" dirty="0"/>
          </a:p>
          <a:p>
            <a:pPr marL="800100" lvl="2" indent="0">
              <a:buNone/>
            </a:pPr>
            <a:endParaRPr lang="en-US" b="1" dirty="0" smtClean="0">
              <a:solidFill>
                <a:srgbClr val="002060"/>
              </a:solidFill>
              <a:latin typeface="Courier New" pitchFamily="49" charset="0"/>
              <a:cs typeface="Courier New" pitchFamily="49" charset="0"/>
            </a:endParaRPr>
          </a:p>
          <a:p>
            <a:pPr marL="800100" lvl="2" indent="0">
              <a:buNone/>
            </a:pPr>
            <a:r>
              <a:rPr lang="en-US" sz="1500" b="1" dirty="0" smtClean="0">
                <a:solidFill>
                  <a:srgbClr val="002060"/>
                </a:solidFill>
                <a:latin typeface="Courier New" pitchFamily="49" charset="0"/>
                <a:cs typeface="Courier New" pitchFamily="49" charset="0"/>
              </a:rPr>
              <a:t>create </a:t>
            </a:r>
            <a:r>
              <a:rPr lang="en-US" sz="1500" b="1" dirty="0">
                <a:solidFill>
                  <a:srgbClr val="002060"/>
                </a:solidFill>
                <a:latin typeface="Courier New" pitchFamily="49" charset="0"/>
                <a:cs typeface="Courier New" pitchFamily="49" charset="0"/>
              </a:rPr>
              <a:t>alternate connection to </a:t>
            </a:r>
            <a:r>
              <a:rPr lang="en-US" sz="1500" b="1" dirty="0" err="1" smtClean="0">
                <a:solidFill>
                  <a:srgbClr val="002060"/>
                </a:solidFill>
                <a:latin typeface="Courier New" pitchFamily="49" charset="0"/>
                <a:cs typeface="Courier New" pitchFamily="49" charset="0"/>
              </a:rPr>
              <a:t>primary_dataserver.primary_database</a:t>
            </a:r>
            <a:endParaRPr lang="en-US" sz="1500" b="1" dirty="0" smtClean="0">
              <a:solidFill>
                <a:srgbClr val="002060"/>
              </a:solidFill>
              <a:latin typeface="Courier New" pitchFamily="49" charset="0"/>
              <a:cs typeface="Courier New" pitchFamily="49" charset="0"/>
            </a:endParaRPr>
          </a:p>
          <a:p>
            <a:pPr marL="800100" lvl="2" indent="0">
              <a:buNone/>
            </a:pPr>
            <a:r>
              <a:rPr lang="en-US" sz="1500" b="1" dirty="0">
                <a:solidFill>
                  <a:srgbClr val="002060"/>
                </a:solidFill>
                <a:latin typeface="Courier New" pitchFamily="49" charset="0"/>
                <a:cs typeface="Courier New" pitchFamily="49" charset="0"/>
              </a:rPr>
              <a:t> </a:t>
            </a:r>
            <a:r>
              <a:rPr lang="en-US" sz="1500" b="1" dirty="0" smtClean="0">
                <a:solidFill>
                  <a:srgbClr val="002060"/>
                </a:solidFill>
                <a:latin typeface="Courier New" pitchFamily="49" charset="0"/>
                <a:cs typeface="Courier New" pitchFamily="49" charset="0"/>
              </a:rPr>
              <a:t>    named </a:t>
            </a:r>
            <a:r>
              <a:rPr lang="en-US" sz="1500" b="1" dirty="0" err="1">
                <a:solidFill>
                  <a:srgbClr val="002060"/>
                </a:solidFill>
                <a:latin typeface="Courier New" pitchFamily="49" charset="0"/>
                <a:cs typeface="Courier New" pitchFamily="49" charset="0"/>
              </a:rPr>
              <a:t>primary_dataserver.alternate_path_name</a:t>
            </a:r>
            <a:endParaRPr lang="en-US" sz="1500" b="1" dirty="0">
              <a:solidFill>
                <a:srgbClr val="002060"/>
              </a:solidFill>
              <a:latin typeface="Courier New" pitchFamily="49" charset="0"/>
              <a:cs typeface="Courier New" pitchFamily="49" charset="0"/>
            </a:endParaRPr>
          </a:p>
          <a:p>
            <a:pPr marL="800100" lvl="2" indent="0">
              <a:buNone/>
            </a:pPr>
            <a:r>
              <a:rPr lang="en-US" sz="1500" b="1" dirty="0" smtClean="0">
                <a:solidFill>
                  <a:srgbClr val="002060"/>
                </a:solidFill>
                <a:latin typeface="Courier New" pitchFamily="49" charset="0"/>
                <a:cs typeface="Courier New" pitchFamily="49" charset="0"/>
              </a:rPr>
              <a:t>     set </a:t>
            </a:r>
            <a:r>
              <a:rPr lang="en-US" sz="1500" b="1" dirty="0">
                <a:solidFill>
                  <a:srgbClr val="002060"/>
                </a:solidFill>
                <a:latin typeface="Courier New" pitchFamily="49" charset="0"/>
                <a:cs typeface="Courier New" pitchFamily="49" charset="0"/>
              </a:rPr>
              <a:t>error class to </a:t>
            </a:r>
            <a:r>
              <a:rPr lang="en-US" sz="1500" b="1" dirty="0" err="1">
                <a:solidFill>
                  <a:srgbClr val="002060"/>
                </a:solidFill>
                <a:latin typeface="Courier New" pitchFamily="49" charset="0"/>
                <a:cs typeface="Courier New" pitchFamily="49" charset="0"/>
              </a:rPr>
              <a:t>rs_sqlserver_error_class</a:t>
            </a:r>
            <a:endParaRPr lang="en-US" sz="1500" b="1" dirty="0">
              <a:solidFill>
                <a:srgbClr val="002060"/>
              </a:solidFill>
              <a:latin typeface="Courier New" pitchFamily="49" charset="0"/>
              <a:cs typeface="Courier New" pitchFamily="49" charset="0"/>
            </a:endParaRPr>
          </a:p>
          <a:p>
            <a:pPr marL="800100" lvl="2" indent="0">
              <a:buNone/>
            </a:pPr>
            <a:r>
              <a:rPr lang="en-US" sz="1500" b="1" dirty="0" smtClean="0">
                <a:solidFill>
                  <a:srgbClr val="002060"/>
                </a:solidFill>
                <a:latin typeface="Courier New" pitchFamily="49" charset="0"/>
                <a:cs typeface="Courier New" pitchFamily="49" charset="0"/>
              </a:rPr>
              <a:t>     set </a:t>
            </a:r>
            <a:r>
              <a:rPr lang="en-US" sz="1500" b="1" dirty="0">
                <a:solidFill>
                  <a:srgbClr val="002060"/>
                </a:solidFill>
                <a:latin typeface="Courier New" pitchFamily="49" charset="0"/>
                <a:cs typeface="Courier New" pitchFamily="49" charset="0"/>
              </a:rPr>
              <a:t>function string class to </a:t>
            </a:r>
            <a:r>
              <a:rPr lang="en-US" sz="1500" b="1" dirty="0" err="1">
                <a:solidFill>
                  <a:srgbClr val="002060"/>
                </a:solidFill>
                <a:latin typeface="Courier New" pitchFamily="49" charset="0"/>
                <a:cs typeface="Courier New" pitchFamily="49" charset="0"/>
              </a:rPr>
              <a:t>rs_sqlserver_function_class</a:t>
            </a:r>
            <a:endParaRPr lang="en-US" sz="1500" b="1" dirty="0">
              <a:solidFill>
                <a:srgbClr val="002060"/>
              </a:solidFill>
              <a:latin typeface="Courier New" pitchFamily="49" charset="0"/>
              <a:cs typeface="Courier New" pitchFamily="49" charset="0"/>
            </a:endParaRPr>
          </a:p>
          <a:p>
            <a:pPr marL="800100" lvl="2" indent="0">
              <a:buNone/>
            </a:pPr>
            <a:r>
              <a:rPr lang="en-US" sz="1500" b="1" dirty="0" smtClean="0">
                <a:solidFill>
                  <a:srgbClr val="002060"/>
                </a:solidFill>
                <a:latin typeface="Courier New" pitchFamily="49" charset="0"/>
                <a:cs typeface="Courier New" pitchFamily="49" charset="0"/>
              </a:rPr>
              <a:t>     set </a:t>
            </a:r>
            <a:r>
              <a:rPr lang="en-US" sz="1500" b="1" dirty="0">
                <a:solidFill>
                  <a:srgbClr val="002060"/>
                </a:solidFill>
                <a:latin typeface="Courier New" pitchFamily="49" charset="0"/>
                <a:cs typeface="Courier New" pitchFamily="49" charset="0"/>
              </a:rPr>
              <a:t>username to </a:t>
            </a:r>
            <a:r>
              <a:rPr lang="en-US" sz="1500" b="1" dirty="0" err="1">
                <a:solidFill>
                  <a:srgbClr val="002060"/>
                </a:solidFill>
                <a:latin typeface="Courier New" pitchFamily="49" charset="0"/>
                <a:cs typeface="Courier New" pitchFamily="49" charset="0"/>
              </a:rPr>
              <a:t>primary_db_maintenance_user</a:t>
            </a:r>
            <a:endParaRPr lang="en-US" sz="1500" b="1" dirty="0">
              <a:solidFill>
                <a:srgbClr val="002060"/>
              </a:solidFill>
              <a:latin typeface="Courier New" pitchFamily="49" charset="0"/>
              <a:cs typeface="Courier New" pitchFamily="49" charset="0"/>
            </a:endParaRPr>
          </a:p>
          <a:p>
            <a:pPr marL="800100" lvl="2" indent="0">
              <a:buNone/>
            </a:pPr>
            <a:r>
              <a:rPr lang="en-US" sz="1500" b="1" dirty="0" smtClean="0">
                <a:solidFill>
                  <a:srgbClr val="002060"/>
                </a:solidFill>
                <a:latin typeface="Courier New" pitchFamily="49" charset="0"/>
                <a:cs typeface="Courier New" pitchFamily="49" charset="0"/>
              </a:rPr>
              <a:t>     set </a:t>
            </a:r>
            <a:r>
              <a:rPr lang="en-US" sz="1500" b="1" dirty="0">
                <a:solidFill>
                  <a:srgbClr val="002060"/>
                </a:solidFill>
                <a:latin typeface="Courier New" pitchFamily="49" charset="0"/>
                <a:cs typeface="Courier New" pitchFamily="49" charset="0"/>
              </a:rPr>
              <a:t>password to </a:t>
            </a:r>
            <a:r>
              <a:rPr lang="en-US" sz="1500" b="1" dirty="0" err="1">
                <a:solidFill>
                  <a:srgbClr val="002060"/>
                </a:solidFill>
                <a:latin typeface="Courier New" pitchFamily="49" charset="0"/>
                <a:cs typeface="Courier New" pitchFamily="49" charset="0"/>
              </a:rPr>
              <a:t>primary_db_maintenance_password</a:t>
            </a:r>
            <a:endParaRPr lang="en-US" sz="1500" b="1" dirty="0">
              <a:solidFill>
                <a:srgbClr val="002060"/>
              </a:solidFill>
              <a:latin typeface="Courier New" pitchFamily="49" charset="0"/>
              <a:cs typeface="Courier New" pitchFamily="49" charset="0"/>
            </a:endParaRPr>
          </a:p>
          <a:p>
            <a:pPr marL="800100" lvl="2" indent="0">
              <a:buNone/>
            </a:pPr>
            <a:r>
              <a:rPr lang="en-US" sz="1500" b="1" dirty="0" smtClean="0">
                <a:solidFill>
                  <a:srgbClr val="002060"/>
                </a:solidFill>
                <a:latin typeface="Courier New" pitchFamily="49" charset="0"/>
                <a:cs typeface="Courier New" pitchFamily="49" charset="0"/>
              </a:rPr>
              <a:t>     with </a:t>
            </a:r>
            <a:r>
              <a:rPr lang="en-US" sz="1500" b="1" dirty="0">
                <a:solidFill>
                  <a:srgbClr val="002060"/>
                </a:solidFill>
                <a:latin typeface="Courier New" pitchFamily="49" charset="0"/>
                <a:cs typeface="Courier New" pitchFamily="49" charset="0"/>
              </a:rPr>
              <a:t>primary </a:t>
            </a:r>
            <a:r>
              <a:rPr lang="en-US" sz="1500" b="1" dirty="0" smtClean="0">
                <a:solidFill>
                  <a:srgbClr val="002060"/>
                </a:solidFill>
                <a:latin typeface="Courier New" pitchFamily="49" charset="0"/>
                <a:cs typeface="Courier New" pitchFamily="49" charset="0"/>
              </a:rPr>
              <a:t>only</a:t>
            </a:r>
            <a:endParaRPr lang="en-US" sz="1500" dirty="0"/>
          </a:p>
          <a:p>
            <a:pPr marL="400050" lvl="1" indent="0">
              <a:buNone/>
            </a:pPr>
            <a:r>
              <a:rPr lang="en-US" dirty="0" smtClean="0"/>
              <a:t>The </a:t>
            </a:r>
            <a:r>
              <a:rPr lang="en-US" dirty="0"/>
              <a:t>replication system contains two primary replication paths—the default and </a:t>
            </a:r>
            <a:r>
              <a:rPr lang="en-US" dirty="0" err="1"/>
              <a:t>alternate_path_name</a:t>
            </a:r>
            <a:endParaRPr lang="en-US" dirty="0"/>
          </a:p>
          <a:p>
            <a:endParaRPr lang="en-US" dirty="0"/>
          </a:p>
        </p:txBody>
      </p:sp>
    </p:spTree>
    <p:extLst>
      <p:ext uri="{BB962C8B-B14F-4D97-AF65-F5344CB8AC3E}">
        <p14:creationId xmlns:p14="http://schemas.microsoft.com/office/powerpoint/2010/main" val="2616613266"/>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 15.7 Overview</a:t>
            </a:r>
            <a:endParaRPr lang="en-US" dirty="0"/>
          </a:p>
        </p:txBody>
      </p:sp>
      <p:sp>
        <p:nvSpPr>
          <p:cNvPr id="3" name="Content Placeholder 2"/>
          <p:cNvSpPr>
            <a:spLocks noGrp="1"/>
          </p:cNvSpPr>
          <p:nvPr>
            <p:ph idx="1"/>
          </p:nvPr>
        </p:nvSpPr>
        <p:spPr/>
        <p:txBody>
          <a:bodyPr>
            <a:normAutofit/>
          </a:bodyPr>
          <a:lstStyle/>
          <a:p>
            <a:r>
              <a:rPr lang="en-US" dirty="0" smtClean="0"/>
              <a:t>Multi-Path Replication (MPR) </a:t>
            </a:r>
          </a:p>
          <a:p>
            <a:pPr lvl="1"/>
            <a:r>
              <a:rPr lang="en-US" dirty="0" smtClean="0"/>
              <a:t>MPR Functionality</a:t>
            </a:r>
          </a:p>
          <a:p>
            <a:pPr lvl="1"/>
            <a:r>
              <a:rPr lang="en-US" dirty="0" smtClean="0"/>
              <a:t>Types of MPR </a:t>
            </a:r>
          </a:p>
          <a:p>
            <a:pPr lvl="1"/>
            <a:r>
              <a:rPr lang="en-US" dirty="0" smtClean="0"/>
              <a:t>MPR component walk-through</a:t>
            </a:r>
          </a:p>
          <a:p>
            <a:r>
              <a:rPr lang="en-US" dirty="0" smtClean="0"/>
              <a:t>Topics for Consideration</a:t>
            </a:r>
          </a:p>
          <a:p>
            <a:pPr lvl="1"/>
            <a:r>
              <a:rPr lang="en-US" dirty="0" err="1" smtClean="0"/>
              <a:t>Repdefs</a:t>
            </a:r>
            <a:r>
              <a:rPr lang="en-US" dirty="0" smtClean="0"/>
              <a:t> and other object creation</a:t>
            </a:r>
          </a:p>
          <a:p>
            <a:pPr lvl="1"/>
            <a:r>
              <a:rPr lang="en-US" dirty="0" smtClean="0"/>
              <a:t>Transaction serialization/integrity</a:t>
            </a:r>
            <a:endParaRPr lang="en-US" dirty="0"/>
          </a:p>
        </p:txBody>
      </p:sp>
    </p:spTree>
  </p:cSld>
  <p:clrMapOvr>
    <a:masterClrMapping/>
  </p:clrMapOvr>
  <p:transition>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Review of Doc </a:t>
            </a:r>
            <a:r>
              <a:rPr lang="en-US" dirty="0" smtClean="0"/>
              <a:t>Instructions (3)</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6"/>
            </a:pPr>
            <a:r>
              <a:rPr lang="en-US" dirty="0"/>
              <a:t>Create an alternate replicate connection from Replication Server to the replicate database using </a:t>
            </a:r>
            <a:r>
              <a:rPr lang="en-US" dirty="0" smtClean="0"/>
              <a:t>the </a:t>
            </a:r>
            <a:r>
              <a:rPr lang="en-US" dirty="0"/>
              <a:t>same alternate replication path name—</a:t>
            </a:r>
            <a:r>
              <a:rPr lang="en-US" dirty="0" err="1"/>
              <a:t>alternate_path_name</a:t>
            </a:r>
            <a:r>
              <a:rPr lang="en-US" dirty="0" smtClean="0"/>
              <a:t>.</a:t>
            </a:r>
            <a:endParaRPr lang="en-US" dirty="0"/>
          </a:p>
          <a:p>
            <a:pPr marL="800100" lvl="2" indent="0">
              <a:buNone/>
            </a:pPr>
            <a:r>
              <a:rPr lang="en-US" b="1" dirty="0" smtClean="0">
                <a:solidFill>
                  <a:srgbClr val="002060"/>
                </a:solidFill>
                <a:latin typeface="Courier New" pitchFamily="49" charset="0"/>
                <a:cs typeface="Courier New" pitchFamily="49" charset="0"/>
              </a:rPr>
              <a:t>create </a:t>
            </a:r>
            <a:r>
              <a:rPr lang="en-US" b="1" dirty="0">
                <a:solidFill>
                  <a:srgbClr val="002060"/>
                </a:solidFill>
                <a:latin typeface="Courier New" pitchFamily="49" charset="0"/>
                <a:cs typeface="Courier New" pitchFamily="49" charset="0"/>
              </a:rPr>
              <a:t>alternate connection to </a:t>
            </a:r>
            <a:r>
              <a:rPr lang="en-US" b="1" dirty="0" err="1">
                <a:solidFill>
                  <a:srgbClr val="002060"/>
                </a:solidFill>
                <a:latin typeface="Courier New" pitchFamily="49" charset="0"/>
                <a:cs typeface="Courier New" pitchFamily="49" charset="0"/>
              </a:rPr>
              <a:t>replicate_dataserver.replicate_database</a:t>
            </a:r>
            <a:endParaRPr lang="en-US" b="1" dirty="0">
              <a:solidFill>
                <a:srgbClr val="002060"/>
              </a:solidFill>
              <a:latin typeface="Courier New" pitchFamily="49" charset="0"/>
              <a:cs typeface="Courier New" pitchFamily="49" charset="0"/>
            </a:endParaRPr>
          </a:p>
          <a:p>
            <a:pPr marL="800100" lvl="2" indent="0">
              <a:buNone/>
            </a:pPr>
            <a:r>
              <a:rPr lang="en-US" b="1" dirty="0" smtClean="0">
                <a:solidFill>
                  <a:srgbClr val="002060"/>
                </a:solidFill>
                <a:latin typeface="Courier New" pitchFamily="49" charset="0"/>
                <a:cs typeface="Courier New" pitchFamily="49" charset="0"/>
              </a:rPr>
              <a:t>named </a:t>
            </a:r>
            <a:r>
              <a:rPr lang="en-US" b="1" dirty="0" err="1" smtClean="0">
                <a:solidFill>
                  <a:srgbClr val="002060"/>
                </a:solidFill>
                <a:latin typeface="Courier New" pitchFamily="49" charset="0"/>
                <a:cs typeface="Courier New" pitchFamily="49" charset="0"/>
              </a:rPr>
              <a:t>replicate_dataserver.alternate_path_name</a:t>
            </a:r>
            <a:endParaRPr lang="en-US" b="1" dirty="0">
              <a:solidFill>
                <a:srgbClr val="002060"/>
              </a:solidFill>
              <a:latin typeface="Courier New" pitchFamily="49" charset="0"/>
              <a:cs typeface="Courier New" pitchFamily="49" charset="0"/>
            </a:endParaRPr>
          </a:p>
          <a:p>
            <a:pPr lvl="1" indent="-342900"/>
            <a:r>
              <a:rPr lang="en-US" dirty="0"/>
              <a:t>The replication system contains two replicate replication paths—the default and </a:t>
            </a:r>
            <a:r>
              <a:rPr lang="en-US" dirty="0" err="1" smtClean="0"/>
              <a:t>alternate_path_name</a:t>
            </a:r>
            <a:endParaRPr lang="en-US" dirty="0"/>
          </a:p>
          <a:p>
            <a:pPr marL="457200" indent="-457200">
              <a:buFont typeface="+mj-lt"/>
              <a:buAutoNum type="arabicPeriod" startAt="6"/>
            </a:pPr>
            <a:r>
              <a:rPr lang="en-US" dirty="0" smtClean="0"/>
              <a:t>Bind </a:t>
            </a:r>
            <a:r>
              <a:rPr lang="en-US" dirty="0"/>
              <a:t>one set of objects such as tables or stored procedures to the alternate </a:t>
            </a:r>
            <a:r>
              <a:rPr lang="en-US" dirty="0" smtClean="0"/>
              <a:t>replication path.</a:t>
            </a:r>
            <a:endParaRPr lang="en-US" dirty="0"/>
          </a:p>
          <a:p>
            <a:pPr marL="800100" lvl="2" indent="0">
              <a:buNone/>
            </a:pPr>
            <a:r>
              <a:rPr lang="en-US" b="1" dirty="0" err="1" smtClean="0">
                <a:solidFill>
                  <a:srgbClr val="002060"/>
                </a:solidFill>
                <a:latin typeface="Courier New" pitchFamily="49" charset="0"/>
                <a:cs typeface="Courier New" pitchFamily="49" charset="0"/>
              </a:rPr>
              <a:t>sp_replication_path</a:t>
            </a:r>
            <a:r>
              <a:rPr lang="en-US" b="1" dirty="0" smtClean="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pdb</a:t>
            </a:r>
            <a:r>
              <a:rPr lang="en-US" b="1" dirty="0">
                <a:solidFill>
                  <a:srgbClr val="002060"/>
                </a:solidFill>
                <a:latin typeface="Courier New" pitchFamily="49" charset="0"/>
                <a:cs typeface="Courier New" pitchFamily="49" charset="0"/>
              </a:rPr>
              <a:t>, 'bind', "table", "[</a:t>
            </a:r>
            <a:r>
              <a:rPr lang="en-US" b="1" dirty="0" err="1">
                <a:solidFill>
                  <a:srgbClr val="002060"/>
                </a:solidFill>
                <a:latin typeface="Courier New" pitchFamily="49" charset="0"/>
                <a:cs typeface="Courier New" pitchFamily="49" charset="0"/>
              </a:rPr>
              <a:t>table_owner</a:t>
            </a:r>
            <a:r>
              <a:rPr lang="en-US" b="1" dirty="0">
                <a:solidFill>
                  <a:srgbClr val="002060"/>
                </a:solidFill>
                <a:latin typeface="Courier New" pitchFamily="49" charset="0"/>
                <a:cs typeface="Courier New" pitchFamily="49" charset="0"/>
              </a:rPr>
              <a:t>].</a:t>
            </a:r>
            <a:r>
              <a:rPr lang="en-US" b="1" dirty="0" err="1">
                <a:solidFill>
                  <a:srgbClr val="002060"/>
                </a:solidFill>
                <a:latin typeface="Courier New" pitchFamily="49" charset="0"/>
                <a:cs typeface="Courier New" pitchFamily="49" charset="0"/>
              </a:rPr>
              <a:t>table_name</a:t>
            </a:r>
            <a:r>
              <a:rPr lang="en-US" b="1" dirty="0">
                <a:solidFill>
                  <a:srgbClr val="002060"/>
                </a:solidFill>
                <a:latin typeface="Courier New" pitchFamily="49" charset="0"/>
                <a:cs typeface="Courier New" pitchFamily="49" charset="0"/>
              </a:rPr>
              <a:t>", "</a:t>
            </a:r>
            <a:r>
              <a:rPr lang="en-US" b="1" dirty="0" err="1">
                <a:solidFill>
                  <a:srgbClr val="002060"/>
                </a:solidFill>
                <a:latin typeface="Courier New" pitchFamily="49" charset="0"/>
                <a:cs typeface="Courier New" pitchFamily="49" charset="0"/>
              </a:rPr>
              <a:t>alternate_path_name</a:t>
            </a:r>
            <a:r>
              <a:rPr lang="en-US" b="1" dirty="0" smtClean="0">
                <a:solidFill>
                  <a:srgbClr val="002060"/>
                </a:solidFill>
                <a:latin typeface="Courier New" pitchFamily="49" charset="0"/>
                <a:cs typeface="Courier New" pitchFamily="49" charset="0"/>
              </a:rPr>
              <a:t>"</a:t>
            </a:r>
            <a:endParaRPr lang="en-US" b="1" dirty="0">
              <a:solidFill>
                <a:srgbClr val="002060"/>
              </a:solidFill>
              <a:latin typeface="Courier New" pitchFamily="49" charset="0"/>
              <a:cs typeface="Courier New" pitchFamily="49" charset="0"/>
            </a:endParaRPr>
          </a:p>
          <a:p>
            <a:pPr marL="857250" lvl="1" indent="-457200"/>
            <a:r>
              <a:rPr lang="en-US" dirty="0"/>
              <a:t>The other set of objects uses the default replication path. You can only bind objects </a:t>
            </a:r>
            <a:r>
              <a:rPr lang="en-US" dirty="0" smtClean="0"/>
              <a:t>to alternate </a:t>
            </a:r>
            <a:r>
              <a:rPr lang="en-US" dirty="0"/>
              <a:t>replication paths. </a:t>
            </a:r>
            <a:endParaRPr lang="en-US" dirty="0" smtClean="0"/>
          </a:p>
          <a:p>
            <a:pPr marL="857250" lvl="1" indent="-457200"/>
            <a:r>
              <a:rPr lang="en-US" dirty="0" smtClean="0"/>
              <a:t>All </a:t>
            </a:r>
            <a:r>
              <a:rPr lang="en-US" dirty="0"/>
              <a:t>objects that you do not bind to an alternate replication </a:t>
            </a:r>
            <a:r>
              <a:rPr lang="en-US" dirty="0" smtClean="0"/>
              <a:t>path, use </a:t>
            </a:r>
            <a:r>
              <a:rPr lang="en-US" dirty="0"/>
              <a:t>the default path instead.</a:t>
            </a:r>
          </a:p>
        </p:txBody>
      </p:sp>
    </p:spTree>
    <p:extLst>
      <p:ext uri="{BB962C8B-B14F-4D97-AF65-F5344CB8AC3E}">
        <p14:creationId xmlns:p14="http://schemas.microsoft.com/office/powerpoint/2010/main" val="1403404964"/>
      </p:ext>
    </p:extLst>
  </p:cSld>
  <p:clrMapOvr>
    <a:masterClrMapping/>
  </p:clrMapOvr>
  <p:transition>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Review of Doc </a:t>
            </a:r>
            <a:r>
              <a:rPr lang="en-US" dirty="0" smtClean="0"/>
              <a:t>Instructions (4)</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startAt="8"/>
            </a:pPr>
            <a:r>
              <a:rPr lang="en-US" dirty="0"/>
              <a:t>Create a replication definition against the primary database.</a:t>
            </a:r>
          </a:p>
          <a:p>
            <a:pPr marL="857250" lvl="1" indent="-457200"/>
            <a:r>
              <a:rPr lang="en-US" dirty="0"/>
              <a:t>For example to create the </a:t>
            </a:r>
            <a:r>
              <a:rPr lang="en-US" dirty="0" err="1"/>
              <a:t>authors_rep</a:t>
            </a:r>
            <a:r>
              <a:rPr lang="en-US" dirty="0"/>
              <a:t> replication definition for the authors table:</a:t>
            </a:r>
          </a:p>
          <a:p>
            <a:pPr marL="800100" lvl="2" indent="0">
              <a:buNone/>
            </a:pPr>
            <a:r>
              <a:rPr lang="en-US" b="1" dirty="0">
                <a:solidFill>
                  <a:srgbClr val="002060"/>
                </a:solidFill>
                <a:latin typeface="Courier New" pitchFamily="49" charset="0"/>
                <a:cs typeface="Courier New" pitchFamily="49" charset="0"/>
              </a:rPr>
              <a:t>create replication definition </a:t>
            </a:r>
            <a:r>
              <a:rPr lang="en-US" b="1" dirty="0" err="1">
                <a:solidFill>
                  <a:srgbClr val="002060"/>
                </a:solidFill>
                <a:latin typeface="Courier New" pitchFamily="49" charset="0"/>
                <a:cs typeface="Courier New" pitchFamily="49" charset="0"/>
              </a:rPr>
              <a:t>authors_rep</a:t>
            </a:r>
            <a:endParaRPr lang="en-US" b="1" dirty="0">
              <a:solidFill>
                <a:srgbClr val="002060"/>
              </a:solidFill>
              <a:latin typeface="Courier New" pitchFamily="49" charset="0"/>
              <a:cs typeface="Courier New" pitchFamily="49" charset="0"/>
            </a:endParaRPr>
          </a:p>
          <a:p>
            <a:pPr marL="800100" lvl="2" indent="0">
              <a:buNone/>
            </a:pPr>
            <a:r>
              <a:rPr lang="en-US" b="1" dirty="0">
                <a:solidFill>
                  <a:srgbClr val="002060"/>
                </a:solidFill>
                <a:latin typeface="Courier New" pitchFamily="49" charset="0"/>
                <a:cs typeface="Courier New" pitchFamily="49" charset="0"/>
              </a:rPr>
              <a:t>with primary at </a:t>
            </a:r>
            <a:r>
              <a:rPr lang="en-US" b="1" dirty="0" err="1">
                <a:solidFill>
                  <a:srgbClr val="002060"/>
                </a:solidFill>
                <a:latin typeface="Courier New" pitchFamily="49" charset="0"/>
                <a:cs typeface="Courier New" pitchFamily="49" charset="0"/>
              </a:rPr>
              <a:t>primary_dataserver.primary_database</a:t>
            </a:r>
            <a:endParaRPr lang="en-US" b="1" dirty="0">
              <a:solidFill>
                <a:srgbClr val="002060"/>
              </a:solidFill>
              <a:latin typeface="Courier New" pitchFamily="49" charset="0"/>
              <a:cs typeface="Courier New" pitchFamily="49" charset="0"/>
            </a:endParaRPr>
          </a:p>
          <a:p>
            <a:pPr marL="800100" lvl="2" indent="0">
              <a:buNone/>
            </a:pPr>
            <a:r>
              <a:rPr lang="en-US" b="1" dirty="0">
                <a:solidFill>
                  <a:srgbClr val="002060"/>
                </a:solidFill>
                <a:latin typeface="Courier New" pitchFamily="49" charset="0"/>
                <a:cs typeface="Courier New" pitchFamily="49" charset="0"/>
              </a:rPr>
              <a:t>with all tables named 'authors'</a:t>
            </a:r>
          </a:p>
          <a:p>
            <a:pPr marL="800100" lvl="2" indent="0">
              <a:buNone/>
            </a:pPr>
            <a:r>
              <a:rPr lang="en-US" b="1" dirty="0">
                <a:solidFill>
                  <a:srgbClr val="002060"/>
                </a:solidFill>
                <a:latin typeface="Courier New" pitchFamily="49" charset="0"/>
                <a:cs typeface="Courier New" pitchFamily="49" charset="0"/>
              </a:rPr>
              <a:t>...</a:t>
            </a:r>
          </a:p>
          <a:p>
            <a:pPr marL="800100" lvl="2" indent="0">
              <a:buNone/>
            </a:pPr>
            <a:r>
              <a:rPr lang="en-US" b="1" dirty="0">
                <a:solidFill>
                  <a:srgbClr val="002060"/>
                </a:solidFill>
                <a:latin typeface="Courier New" pitchFamily="49" charset="0"/>
                <a:cs typeface="Courier New" pitchFamily="49" charset="0"/>
              </a:rPr>
              <a:t>go</a:t>
            </a:r>
          </a:p>
          <a:p>
            <a:pPr marL="857250" lvl="1" indent="-457200"/>
            <a:r>
              <a:rPr lang="en-US" dirty="0"/>
              <a:t>If the default primary connection and the alternate primary connection are on </a:t>
            </a:r>
            <a:r>
              <a:rPr lang="en-US" dirty="0" smtClean="0"/>
              <a:t>different Replication </a:t>
            </a:r>
            <a:r>
              <a:rPr lang="en-US" dirty="0"/>
              <a:t>Servers, create replication definitions on each Replication </a:t>
            </a:r>
            <a:r>
              <a:rPr lang="en-US" dirty="0" smtClean="0"/>
              <a:t>Server (or create a route between the two so that the RSSD’s are shared).</a:t>
            </a:r>
            <a:endParaRPr lang="en-US" dirty="0"/>
          </a:p>
          <a:p>
            <a:pPr marL="457200" indent="-457200">
              <a:buFont typeface="+mj-lt"/>
              <a:buAutoNum type="arabicPeriod" startAt="8"/>
            </a:pPr>
            <a:r>
              <a:rPr lang="en-US" dirty="0" smtClean="0"/>
              <a:t>Create </a:t>
            </a:r>
            <a:r>
              <a:rPr lang="en-US" dirty="0"/>
              <a:t>a subscription against the default primary connection and the default </a:t>
            </a:r>
            <a:r>
              <a:rPr lang="en-US" dirty="0" smtClean="0"/>
              <a:t>replicate connection</a:t>
            </a:r>
            <a:r>
              <a:rPr lang="en-US" dirty="0"/>
              <a:t>.</a:t>
            </a:r>
          </a:p>
          <a:p>
            <a:pPr marL="800100" lvl="2" indent="0">
              <a:buNone/>
            </a:pPr>
            <a:r>
              <a:rPr lang="en-US" b="1" dirty="0">
                <a:solidFill>
                  <a:srgbClr val="002060"/>
                </a:solidFill>
                <a:latin typeface="Courier New" pitchFamily="49" charset="0"/>
                <a:cs typeface="Courier New" pitchFamily="49" charset="0"/>
              </a:rPr>
              <a:t>create subscription </a:t>
            </a:r>
            <a:r>
              <a:rPr lang="en-US" b="1" dirty="0" err="1">
                <a:solidFill>
                  <a:srgbClr val="002060"/>
                </a:solidFill>
                <a:latin typeface="Courier New" pitchFamily="49" charset="0"/>
                <a:cs typeface="Courier New" pitchFamily="49" charset="0"/>
              </a:rPr>
              <a:t>subscription_default_path</a:t>
            </a:r>
            <a:r>
              <a:rPr lang="en-US" b="1" dirty="0">
                <a:solidFill>
                  <a:srgbClr val="002060"/>
                </a:solidFill>
                <a:latin typeface="Courier New" pitchFamily="49" charset="0"/>
                <a:cs typeface="Courier New" pitchFamily="49" charset="0"/>
              </a:rPr>
              <a:t> for</a:t>
            </a:r>
          </a:p>
          <a:p>
            <a:pPr marL="800100" lvl="2" indent="0">
              <a:buNone/>
            </a:pPr>
            <a:r>
              <a:rPr lang="en-US" b="1" dirty="0" err="1">
                <a:solidFill>
                  <a:srgbClr val="002060"/>
                </a:solidFill>
                <a:latin typeface="Courier New" pitchFamily="49" charset="0"/>
                <a:cs typeface="Courier New" pitchFamily="49" charset="0"/>
              </a:rPr>
              <a:t>replication_definition</a:t>
            </a:r>
            <a:endParaRPr lang="en-US" b="1" dirty="0">
              <a:solidFill>
                <a:srgbClr val="002060"/>
              </a:solidFill>
              <a:latin typeface="Courier New" pitchFamily="49" charset="0"/>
              <a:cs typeface="Courier New" pitchFamily="49" charset="0"/>
            </a:endParaRPr>
          </a:p>
          <a:p>
            <a:pPr marL="800100" lvl="2" indent="0">
              <a:buNone/>
            </a:pPr>
            <a:r>
              <a:rPr lang="en-US" b="1" dirty="0">
                <a:solidFill>
                  <a:srgbClr val="002060"/>
                </a:solidFill>
                <a:latin typeface="Courier New" pitchFamily="49" charset="0"/>
                <a:cs typeface="Courier New" pitchFamily="49" charset="0"/>
              </a:rPr>
              <a:t>with primary at </a:t>
            </a:r>
            <a:r>
              <a:rPr lang="en-US" b="1" dirty="0" err="1">
                <a:solidFill>
                  <a:srgbClr val="002060"/>
                </a:solidFill>
                <a:latin typeface="Courier New" pitchFamily="49" charset="0"/>
                <a:cs typeface="Courier New" pitchFamily="49" charset="0"/>
              </a:rPr>
              <a:t>primary_dataserver.primary_database</a:t>
            </a:r>
            <a:endParaRPr lang="en-US" b="1" dirty="0">
              <a:solidFill>
                <a:srgbClr val="002060"/>
              </a:solidFill>
              <a:latin typeface="Courier New" pitchFamily="49" charset="0"/>
              <a:cs typeface="Courier New" pitchFamily="49" charset="0"/>
            </a:endParaRPr>
          </a:p>
          <a:p>
            <a:pPr marL="800100" lvl="2" indent="0">
              <a:buNone/>
            </a:pPr>
            <a:r>
              <a:rPr lang="en-US" b="1" dirty="0">
                <a:solidFill>
                  <a:srgbClr val="002060"/>
                </a:solidFill>
                <a:latin typeface="Courier New" pitchFamily="49" charset="0"/>
                <a:cs typeface="Courier New" pitchFamily="49" charset="0"/>
              </a:rPr>
              <a:t>with replicate at </a:t>
            </a:r>
            <a:r>
              <a:rPr lang="en-US" b="1" dirty="0" err="1">
                <a:solidFill>
                  <a:srgbClr val="002060"/>
                </a:solidFill>
                <a:latin typeface="Courier New" pitchFamily="49" charset="0"/>
                <a:cs typeface="Courier New" pitchFamily="49" charset="0"/>
              </a:rPr>
              <a:t>replicate_dataserver.replicate_database</a:t>
            </a:r>
            <a:endParaRPr lang="en-US" b="1" dirty="0">
              <a:solidFill>
                <a:srgbClr val="002060"/>
              </a:solidFill>
              <a:latin typeface="Courier New" pitchFamily="49" charset="0"/>
              <a:cs typeface="Courier New" pitchFamily="49" charset="0"/>
            </a:endParaRPr>
          </a:p>
          <a:p>
            <a:pPr marL="457200" indent="-457200">
              <a:buFont typeface="+mj-lt"/>
              <a:buAutoNum type="arabicPeriod" startAt="8"/>
            </a:pPr>
            <a:r>
              <a:rPr lang="en-US" dirty="0" smtClean="0"/>
              <a:t>Create </a:t>
            </a:r>
            <a:r>
              <a:rPr lang="en-US" dirty="0"/>
              <a:t>a subscription against the alternate primary connection and the alternate </a:t>
            </a:r>
            <a:r>
              <a:rPr lang="en-US" dirty="0" smtClean="0"/>
              <a:t>replicate connection</a:t>
            </a:r>
            <a:r>
              <a:rPr lang="en-US" dirty="0"/>
              <a:t>.</a:t>
            </a:r>
          </a:p>
          <a:p>
            <a:pPr marL="800100" lvl="2" indent="0">
              <a:buNone/>
            </a:pPr>
            <a:r>
              <a:rPr lang="en-US" b="1" dirty="0">
                <a:solidFill>
                  <a:srgbClr val="002060"/>
                </a:solidFill>
                <a:latin typeface="Courier New" pitchFamily="49" charset="0"/>
                <a:cs typeface="Courier New" pitchFamily="49" charset="0"/>
              </a:rPr>
              <a:t>create subscription </a:t>
            </a:r>
            <a:r>
              <a:rPr lang="en-US" b="1" dirty="0" err="1">
                <a:solidFill>
                  <a:srgbClr val="002060"/>
                </a:solidFill>
                <a:latin typeface="Courier New" pitchFamily="49" charset="0"/>
                <a:cs typeface="Courier New" pitchFamily="49" charset="0"/>
              </a:rPr>
              <a:t>subscription_alternate_path</a:t>
            </a:r>
            <a:r>
              <a:rPr lang="en-US" b="1" dirty="0">
                <a:solidFill>
                  <a:srgbClr val="002060"/>
                </a:solidFill>
                <a:latin typeface="Courier New" pitchFamily="49" charset="0"/>
                <a:cs typeface="Courier New" pitchFamily="49" charset="0"/>
              </a:rPr>
              <a:t> for</a:t>
            </a:r>
          </a:p>
          <a:p>
            <a:pPr marL="800100" lvl="2" indent="0">
              <a:buNone/>
            </a:pPr>
            <a:r>
              <a:rPr lang="en-US" b="1" dirty="0" err="1">
                <a:solidFill>
                  <a:srgbClr val="002060"/>
                </a:solidFill>
                <a:latin typeface="Courier New" pitchFamily="49" charset="0"/>
                <a:cs typeface="Courier New" pitchFamily="49" charset="0"/>
              </a:rPr>
              <a:t>replication_definition</a:t>
            </a:r>
            <a:endParaRPr lang="en-US" b="1" dirty="0">
              <a:solidFill>
                <a:srgbClr val="002060"/>
              </a:solidFill>
              <a:latin typeface="Courier New" pitchFamily="49" charset="0"/>
              <a:cs typeface="Courier New" pitchFamily="49" charset="0"/>
            </a:endParaRPr>
          </a:p>
          <a:p>
            <a:pPr marL="800100" lvl="2" indent="0">
              <a:buNone/>
            </a:pPr>
            <a:r>
              <a:rPr lang="en-US" b="1" dirty="0">
                <a:solidFill>
                  <a:srgbClr val="002060"/>
                </a:solidFill>
                <a:latin typeface="Courier New" pitchFamily="49" charset="0"/>
                <a:cs typeface="Courier New" pitchFamily="49" charset="0"/>
              </a:rPr>
              <a:t>with primary at </a:t>
            </a:r>
            <a:r>
              <a:rPr lang="en-US" b="1" dirty="0" err="1">
                <a:solidFill>
                  <a:srgbClr val="002060"/>
                </a:solidFill>
                <a:latin typeface="Courier New" pitchFamily="49" charset="0"/>
                <a:cs typeface="Courier New" pitchFamily="49" charset="0"/>
              </a:rPr>
              <a:t>primary_dataserver.alternate_path_name</a:t>
            </a:r>
            <a:endParaRPr lang="en-US" b="1" dirty="0">
              <a:solidFill>
                <a:srgbClr val="002060"/>
              </a:solidFill>
              <a:latin typeface="Courier New" pitchFamily="49" charset="0"/>
              <a:cs typeface="Courier New" pitchFamily="49" charset="0"/>
            </a:endParaRPr>
          </a:p>
          <a:p>
            <a:pPr marL="800100" lvl="2" indent="0">
              <a:buNone/>
            </a:pPr>
            <a:r>
              <a:rPr lang="en-US" b="1" dirty="0">
                <a:solidFill>
                  <a:srgbClr val="002060"/>
                </a:solidFill>
                <a:latin typeface="Courier New" pitchFamily="49" charset="0"/>
                <a:cs typeface="Courier New" pitchFamily="49" charset="0"/>
              </a:rPr>
              <a:t>with replicate at </a:t>
            </a:r>
            <a:r>
              <a:rPr lang="en-US" b="1" dirty="0" err="1">
                <a:solidFill>
                  <a:srgbClr val="002060"/>
                </a:solidFill>
                <a:latin typeface="Courier New" pitchFamily="49" charset="0"/>
                <a:cs typeface="Courier New" pitchFamily="49" charset="0"/>
              </a:rPr>
              <a:t>replicate_dataserver.alternate_path_name</a:t>
            </a:r>
            <a:endParaRPr lang="en-US" b="1" dirty="0">
              <a:solidFill>
                <a:srgbClr val="002060"/>
              </a:solidFill>
              <a:latin typeface="Courier New" pitchFamily="49" charset="0"/>
              <a:cs typeface="Courier New" pitchFamily="49" charset="0"/>
            </a:endParaRPr>
          </a:p>
        </p:txBody>
      </p:sp>
    </p:spTree>
    <p:extLst>
      <p:ext uri="{BB962C8B-B14F-4D97-AF65-F5344CB8AC3E}">
        <p14:creationId xmlns:p14="http://schemas.microsoft.com/office/powerpoint/2010/main" val="50704785"/>
      </p:ext>
    </p:extLst>
  </p:cSld>
  <p:clrMapOvr>
    <a:masterClrMapping/>
  </p:clrMapOvr>
  <p:transition>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Multi-Path Replication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Implements User Configured Parallelism</a:t>
            </a:r>
          </a:p>
          <a:p>
            <a:pPr lvl="1"/>
            <a:r>
              <a:rPr lang="en-US" dirty="0" smtClean="0"/>
              <a:t>Make sure you understand what considerations you have on transaction serialization (and integrity) and what the risks are for cross-path dependencies</a:t>
            </a:r>
          </a:p>
          <a:p>
            <a:r>
              <a:rPr lang="en-US" dirty="0" smtClean="0"/>
              <a:t>Only works with ASE 15.7 &amp; RS 15.7 </a:t>
            </a:r>
            <a:r>
              <a:rPr lang="en-US" dirty="0" smtClean="0"/>
              <a:t>for RS/EE</a:t>
            </a:r>
          </a:p>
          <a:p>
            <a:r>
              <a:rPr lang="en-US" dirty="0" smtClean="0"/>
              <a:t>RS/EE 15.7.1 &amp; RS/RTL 15.7.1 (late Q2 2012)</a:t>
            </a:r>
            <a:endParaRPr lang="en-US" dirty="0" smtClean="0"/>
          </a:p>
          <a:p>
            <a:pPr lvl="1"/>
            <a:r>
              <a:rPr lang="en-US" dirty="0" smtClean="0"/>
              <a:t>Support for MPR end-to-end with Oracle</a:t>
            </a:r>
            <a:endParaRPr lang="en-US" dirty="0" smtClean="0"/>
          </a:p>
          <a:p>
            <a:pPr lvl="1"/>
            <a:r>
              <a:rPr lang="en-US" dirty="0" smtClean="0"/>
              <a:t>Multiple DSI for Sybase IQ with Multi-Writer support</a:t>
            </a:r>
            <a:endParaRPr lang="en-US" dirty="0" smtClean="0"/>
          </a:p>
          <a:p>
            <a:r>
              <a:rPr lang="en-US" dirty="0" smtClean="0"/>
              <a:t>Be careful when creating repdefs &amp; subscriptions</a:t>
            </a:r>
          </a:p>
          <a:p>
            <a:pPr lvl="1"/>
            <a:r>
              <a:rPr lang="en-US" dirty="0" smtClean="0"/>
              <a:t>Repdefs always get created on default connection</a:t>
            </a:r>
          </a:p>
          <a:p>
            <a:pPr lvl="1"/>
            <a:r>
              <a:rPr lang="en-US" dirty="0" smtClean="0"/>
              <a:t>Subscriptions may use alternate connection for either primary or replicate</a:t>
            </a:r>
          </a:p>
          <a:p>
            <a:pPr lvl="1"/>
            <a:r>
              <a:rPr lang="en-US" dirty="0" smtClean="0"/>
              <a:t>Make sure path/bindings are correct</a:t>
            </a:r>
          </a:p>
          <a:p>
            <a:pPr lvl="1"/>
            <a:r>
              <a:rPr lang="en-US" dirty="0" smtClean="0"/>
              <a:t>Remember, unless bound/subscribed, the default connection is used</a:t>
            </a:r>
            <a:endParaRPr lang="en-US" dirty="0"/>
          </a:p>
        </p:txBody>
      </p:sp>
    </p:spTree>
  </p:cSld>
  <p:clrMapOvr>
    <a:masterClrMapping/>
  </p:clrMapOvr>
  <p:transition>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4"/>
          <p:cNvSpPr>
            <a:spLocks noGrp="1"/>
          </p:cNvSpPr>
          <p:nvPr>
            <p:ph type="body" idx="1"/>
          </p:nvPr>
        </p:nvSpPr>
        <p:spPr bwMode="auto">
          <a:prstGeom prst="rect">
            <a:avLst/>
          </a:prstGeom>
          <a:noFill/>
          <a:ln>
            <a:miter lim="800000"/>
            <a:headEnd/>
            <a:tailEnd/>
          </a:ln>
        </p:spPr>
        <p:txBody>
          <a:bodyPr lIns="0" tIns="0"/>
          <a:lstStyle/>
          <a:p>
            <a:pPr marL="0" indent="0" eaLnBrk="1" hangingPunct="1">
              <a:spcBef>
                <a:spcPct val="0"/>
              </a:spcBef>
            </a:pPr>
            <a:r>
              <a:rPr lang="en-US" sz="3600" b="1" dirty="0" smtClean="0">
                <a:solidFill>
                  <a:schemeClr val="bg1"/>
                </a:solidFill>
              </a:rPr>
              <a:t>THANK YOU</a:t>
            </a:r>
          </a:p>
          <a:p>
            <a:pPr marL="0" indent="0" eaLnBrk="1" hangingPunct="1">
              <a:spcBef>
                <a:spcPct val="0"/>
              </a:spcBef>
            </a:pPr>
            <a:r>
              <a:rPr lang="en-US" sz="2400" dirty="0" smtClean="0">
                <a:solidFill>
                  <a:schemeClr val="bg1"/>
                </a:solidFill>
              </a:rPr>
              <a:t>FOR MORE INFORMATION</a:t>
            </a:r>
          </a:p>
          <a:p>
            <a:pPr marL="0" indent="0" eaLnBrk="1" hangingPunct="1">
              <a:spcBef>
                <a:spcPct val="0"/>
              </a:spcBef>
            </a:pPr>
            <a:r>
              <a:rPr lang="en-US" sz="2400" dirty="0" smtClean="0">
                <a:solidFill>
                  <a:schemeClr val="bg1"/>
                </a:solidFill>
              </a:rPr>
              <a:t>WWW.SYBASE.COM/REplication</a:t>
            </a:r>
          </a:p>
          <a:p>
            <a:pPr marL="0" indent="0" eaLnBrk="1" hangingPunct="1">
              <a:spcBef>
                <a:spcPct val="0"/>
              </a:spcBef>
            </a:pPr>
            <a:endParaRPr lang="en-US" sz="3600" b="1" dirty="0" smtClean="0">
              <a:solidFill>
                <a:schemeClr val="bg1"/>
              </a:solidFill>
            </a:endParaRPr>
          </a:p>
          <a:p>
            <a:pPr marL="0" indent="0" eaLnBrk="1" hangingPunct="1">
              <a:spcBef>
                <a:spcPct val="0"/>
              </a:spcBef>
            </a:pPr>
            <a:endParaRPr lang="en-US" sz="3600" b="1" dirty="0" smtClean="0">
              <a:solidFill>
                <a:schemeClr val="bg1"/>
              </a:solidFill>
            </a:endParaRPr>
          </a:p>
        </p:txBody>
      </p:sp>
    </p:spTree>
  </p:cSld>
  <p:clrMapOvr>
    <a:masterClrMapping/>
  </p:clrMapOvr>
  <p:transition>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Multi-Path Replication (MPR)</a:t>
            </a:r>
            <a:endParaRPr lang="en-US"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Multi-Path Replication in ASO Option</a:t>
            </a:r>
            <a:endParaRPr lang="en-US" dirty="0"/>
          </a:p>
        </p:txBody>
      </p:sp>
      <p:graphicFrame>
        <p:nvGraphicFramePr>
          <p:cNvPr id="6" name="Diagram 5"/>
          <p:cNvGraphicFramePr/>
          <p:nvPr>
            <p:extLst>
              <p:ext uri="{D42A27DB-BD31-4B8C-83A1-F6EECF244321}">
                <p14:modId xmlns:p14="http://schemas.microsoft.com/office/powerpoint/2010/main" val="2821060966"/>
              </p:ext>
            </p:extLst>
          </p:nvPr>
        </p:nvGraphicFramePr>
        <p:xfrm>
          <a:off x="1050426" y="1284693"/>
          <a:ext cx="7088490" cy="49498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670931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the Need for MPR</a:t>
            </a:r>
            <a:endParaRPr lang="en-US" dirty="0"/>
          </a:p>
        </p:txBody>
      </p:sp>
      <p:sp>
        <p:nvSpPr>
          <p:cNvPr id="3" name="Content Placeholder 2"/>
          <p:cNvSpPr>
            <a:spLocks noGrp="1"/>
          </p:cNvSpPr>
          <p:nvPr>
            <p:ph idx="1"/>
          </p:nvPr>
        </p:nvSpPr>
        <p:spPr/>
        <p:txBody>
          <a:bodyPr>
            <a:normAutofit lnSpcReduction="10000"/>
          </a:bodyPr>
          <a:lstStyle/>
          <a:p>
            <a:r>
              <a:rPr lang="en-US" dirty="0" smtClean="0"/>
              <a:t>RS in past has been very serialized</a:t>
            </a:r>
          </a:p>
          <a:p>
            <a:pPr lvl="1"/>
            <a:r>
              <a:rPr lang="en-US" dirty="0" smtClean="0"/>
              <a:t>Ensured transaction serialization and integrity (next slide)</a:t>
            </a:r>
          </a:p>
          <a:p>
            <a:r>
              <a:rPr lang="en-US" dirty="0" smtClean="0"/>
              <a:t>Problem is this severely hampered performance</a:t>
            </a:r>
          </a:p>
          <a:p>
            <a:pPr lvl="1"/>
            <a:r>
              <a:rPr lang="en-US" dirty="0" smtClean="0"/>
              <a:t>Large transactions by batch users impacted OLTP user transaction latency</a:t>
            </a:r>
          </a:p>
          <a:p>
            <a:pPr lvl="1"/>
            <a:r>
              <a:rPr lang="en-US" dirty="0" smtClean="0"/>
              <a:t>Transactions on different areas of schema were serialized even though independent of each other</a:t>
            </a:r>
          </a:p>
          <a:p>
            <a:pPr lvl="1"/>
            <a:r>
              <a:rPr lang="en-US" dirty="0" smtClean="0"/>
              <a:t>Independent transactions by different users were serialized</a:t>
            </a:r>
          </a:p>
          <a:p>
            <a:pPr lvl="2"/>
            <a:r>
              <a:rPr lang="en-US" dirty="0" smtClean="0"/>
              <a:t>E.g. the grocery store check-out lane scenario</a:t>
            </a:r>
          </a:p>
          <a:p>
            <a:pPr lvl="1"/>
            <a:r>
              <a:rPr lang="en-US" dirty="0" smtClean="0"/>
              <a:t>Extremely large transactions could only use a single apply method</a:t>
            </a:r>
          </a:p>
          <a:p>
            <a:r>
              <a:rPr lang="en-US" dirty="0" smtClean="0"/>
              <a:t>Past work around attempts</a:t>
            </a:r>
          </a:p>
          <a:p>
            <a:pPr lvl="1"/>
            <a:r>
              <a:rPr lang="en-US" dirty="0" smtClean="0"/>
              <a:t>Parallel DSI – didn’t work well as transaction grouping often led to contention between threads</a:t>
            </a:r>
          </a:p>
          <a:p>
            <a:pPr lvl="1"/>
            <a:r>
              <a:rPr lang="en-US" dirty="0" smtClean="0"/>
              <a:t>Multiple DSI – worked okay, but only for DSI and required a non-standard implementation with confusing TS support clauses</a:t>
            </a: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Pre-RS 15.7 Induced Serialization</a:t>
            </a:r>
            <a:endParaRPr lang="en-US" dirty="0"/>
          </a:p>
        </p:txBody>
      </p:sp>
      <p:pic>
        <p:nvPicPr>
          <p:cNvPr id="13" name="Picture 48" descr="small gray DB.png"/>
          <p:cNvPicPr>
            <a:picLocks noChangeAspect="1"/>
          </p:cNvPicPr>
          <p:nvPr/>
        </p:nvPicPr>
        <p:blipFill>
          <a:blip r:embed="rId2" cstate="print"/>
          <a:srcRect/>
          <a:stretch>
            <a:fillRect/>
          </a:stretch>
        </p:blipFill>
        <p:spPr bwMode="auto">
          <a:xfrm>
            <a:off x="1172891" y="2891122"/>
            <a:ext cx="486022" cy="546224"/>
          </a:xfrm>
          <a:prstGeom prst="rect">
            <a:avLst/>
          </a:prstGeom>
          <a:noFill/>
          <a:ln w="9525">
            <a:noFill/>
            <a:miter lim="800000"/>
            <a:headEnd/>
            <a:tailEnd/>
          </a:ln>
        </p:spPr>
      </p:pic>
      <p:pic>
        <p:nvPicPr>
          <p:cNvPr id="16" name="Picture 48" descr="small gray DB.png"/>
          <p:cNvPicPr>
            <a:picLocks noChangeAspect="1"/>
          </p:cNvPicPr>
          <p:nvPr/>
        </p:nvPicPr>
        <p:blipFill>
          <a:blip r:embed="rId2" cstate="print"/>
          <a:srcRect/>
          <a:stretch>
            <a:fillRect/>
          </a:stretch>
        </p:blipFill>
        <p:spPr bwMode="auto">
          <a:xfrm>
            <a:off x="1172891" y="3538198"/>
            <a:ext cx="486022" cy="546224"/>
          </a:xfrm>
          <a:prstGeom prst="rect">
            <a:avLst/>
          </a:prstGeom>
          <a:noFill/>
          <a:ln w="9525">
            <a:noFill/>
            <a:miter lim="800000"/>
            <a:headEnd/>
            <a:tailEnd/>
          </a:ln>
        </p:spPr>
      </p:pic>
      <p:grpSp>
        <p:nvGrpSpPr>
          <p:cNvPr id="17" name="Group 43"/>
          <p:cNvGrpSpPr>
            <a:grpSpLocks noChangeAspect="1"/>
          </p:cNvGrpSpPr>
          <p:nvPr/>
        </p:nvGrpSpPr>
        <p:grpSpPr>
          <a:xfrm>
            <a:off x="189422" y="3417755"/>
            <a:ext cx="875943" cy="792947"/>
            <a:chOff x="2154836" y="3928672"/>
            <a:chExt cx="1464664" cy="1367228"/>
          </a:xfrm>
        </p:grpSpPr>
        <p:pic>
          <p:nvPicPr>
            <p:cNvPr id="18" name="Picture 17" descr="ASE_Server_116x116.png"/>
            <p:cNvPicPr>
              <a:picLocks noChangeAspect="1"/>
            </p:cNvPicPr>
            <p:nvPr/>
          </p:nvPicPr>
          <p:blipFill>
            <a:blip r:embed="rId3"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19" name="Picture 18" descr="ASE_Server_116x116.png"/>
            <p:cNvPicPr>
              <a:picLocks noChangeAspect="1"/>
            </p:cNvPicPr>
            <p:nvPr/>
          </p:nvPicPr>
          <p:blipFill>
            <a:blip r:embed="rId3"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20" name="Picture 19" descr="ASE_Server_116x116.png"/>
            <p:cNvPicPr>
              <a:picLocks noChangeAspect="1"/>
            </p:cNvPicPr>
            <p:nvPr/>
          </p:nvPicPr>
          <p:blipFill>
            <a:blip r:embed="rId3" cstate="print"/>
            <a:stretch>
              <a:fillRect/>
            </a:stretch>
          </p:blipFill>
          <p:spPr>
            <a:xfrm>
              <a:off x="2154836" y="4191000"/>
              <a:ext cx="1104900" cy="1104900"/>
            </a:xfrm>
            <a:prstGeom prst="rect">
              <a:avLst/>
            </a:prstGeom>
          </p:spPr>
        </p:pic>
      </p:grpSp>
      <p:pic>
        <p:nvPicPr>
          <p:cNvPr id="21" name="Picture 24" descr="Replication Agent - 2 ICON"/>
          <p:cNvPicPr>
            <a:picLocks noChangeAspect="1" noChangeArrowheads="1"/>
          </p:cNvPicPr>
          <p:nvPr/>
        </p:nvPicPr>
        <p:blipFill>
          <a:blip r:embed="rId4" cstate="print"/>
          <a:srcRect/>
          <a:stretch>
            <a:fillRect/>
          </a:stretch>
        </p:blipFill>
        <p:spPr bwMode="auto">
          <a:xfrm>
            <a:off x="1527588" y="3076632"/>
            <a:ext cx="265113" cy="260350"/>
          </a:xfrm>
          <a:prstGeom prst="rect">
            <a:avLst/>
          </a:prstGeom>
          <a:noFill/>
          <a:ln w="9525">
            <a:noFill/>
            <a:miter lim="800000"/>
            <a:headEnd/>
            <a:tailEnd/>
          </a:ln>
        </p:spPr>
      </p:pic>
      <p:pic>
        <p:nvPicPr>
          <p:cNvPr id="22" name="Picture 21" descr="ReplicationServer_116x116.png"/>
          <p:cNvPicPr>
            <a:picLocks noChangeAspect="1"/>
          </p:cNvPicPr>
          <p:nvPr/>
        </p:nvPicPr>
        <p:blipFill>
          <a:blip r:embed="rId5" cstate="print"/>
          <a:stretch>
            <a:fillRect/>
          </a:stretch>
        </p:blipFill>
        <p:spPr>
          <a:xfrm>
            <a:off x="2863795" y="3425253"/>
            <a:ext cx="851913" cy="851913"/>
          </a:xfrm>
          <a:prstGeom prst="rect">
            <a:avLst/>
          </a:prstGeom>
        </p:spPr>
      </p:pic>
      <p:pic>
        <p:nvPicPr>
          <p:cNvPr id="23" name="Picture 48" descr="small gray DB.png"/>
          <p:cNvPicPr>
            <a:picLocks noChangeAspect="1"/>
          </p:cNvPicPr>
          <p:nvPr/>
        </p:nvPicPr>
        <p:blipFill>
          <a:blip r:embed="rId2" cstate="print"/>
          <a:srcRect/>
          <a:stretch>
            <a:fillRect/>
          </a:stretch>
        </p:blipFill>
        <p:spPr bwMode="auto">
          <a:xfrm>
            <a:off x="1172891" y="4185273"/>
            <a:ext cx="486022" cy="546224"/>
          </a:xfrm>
          <a:prstGeom prst="rect">
            <a:avLst/>
          </a:prstGeom>
          <a:noFill/>
          <a:ln w="9525">
            <a:noFill/>
            <a:miter lim="800000"/>
            <a:headEnd/>
            <a:tailEnd/>
          </a:ln>
        </p:spPr>
      </p:pic>
      <p:pic>
        <p:nvPicPr>
          <p:cNvPr id="24" name="Picture 24" descr="Replication Agent - 2 ICON"/>
          <p:cNvPicPr>
            <a:picLocks noChangeAspect="1" noChangeArrowheads="1"/>
          </p:cNvPicPr>
          <p:nvPr/>
        </p:nvPicPr>
        <p:blipFill>
          <a:blip r:embed="rId4" cstate="print"/>
          <a:srcRect/>
          <a:stretch>
            <a:fillRect/>
          </a:stretch>
        </p:blipFill>
        <p:spPr bwMode="auto">
          <a:xfrm>
            <a:off x="1515097" y="3686232"/>
            <a:ext cx="265113" cy="260350"/>
          </a:xfrm>
          <a:prstGeom prst="rect">
            <a:avLst/>
          </a:prstGeom>
          <a:noFill/>
          <a:ln w="9525">
            <a:noFill/>
            <a:miter lim="800000"/>
            <a:headEnd/>
            <a:tailEnd/>
          </a:ln>
        </p:spPr>
      </p:pic>
      <p:pic>
        <p:nvPicPr>
          <p:cNvPr id="25" name="Picture 24" descr="Replication Agent - 2 ICON"/>
          <p:cNvPicPr>
            <a:picLocks noChangeAspect="1" noChangeArrowheads="1"/>
          </p:cNvPicPr>
          <p:nvPr/>
        </p:nvPicPr>
        <p:blipFill>
          <a:blip r:embed="rId4" cstate="print"/>
          <a:srcRect/>
          <a:stretch>
            <a:fillRect/>
          </a:stretch>
        </p:blipFill>
        <p:spPr bwMode="auto">
          <a:xfrm>
            <a:off x="1517596" y="4325812"/>
            <a:ext cx="265113" cy="260350"/>
          </a:xfrm>
          <a:prstGeom prst="rect">
            <a:avLst/>
          </a:prstGeom>
          <a:noFill/>
          <a:ln w="9525">
            <a:noFill/>
            <a:miter lim="800000"/>
            <a:headEnd/>
            <a:tailEnd/>
          </a:ln>
        </p:spPr>
      </p:pic>
      <p:cxnSp>
        <p:nvCxnSpPr>
          <p:cNvPr id="26" name="Straight Arrow Connector 25"/>
          <p:cNvCxnSpPr>
            <a:stCxn id="21" idx="3"/>
          </p:cNvCxnSpPr>
          <p:nvPr/>
        </p:nvCxnSpPr>
        <p:spPr bwMode="auto">
          <a:xfrm>
            <a:off x="1792701" y="3206807"/>
            <a:ext cx="1152867" cy="480773"/>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29" name="Straight Arrow Connector 28"/>
          <p:cNvCxnSpPr>
            <a:stCxn id="24" idx="3"/>
            <a:endCxn id="22" idx="1"/>
          </p:cNvCxnSpPr>
          <p:nvPr/>
        </p:nvCxnSpPr>
        <p:spPr bwMode="auto">
          <a:xfrm>
            <a:off x="1780210" y="3816407"/>
            <a:ext cx="1083585" cy="34803"/>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pic>
        <p:nvPicPr>
          <p:cNvPr id="35" name="Picture 34" descr="ReplicationServer_116x116.png"/>
          <p:cNvPicPr>
            <a:picLocks noChangeAspect="1"/>
          </p:cNvPicPr>
          <p:nvPr/>
        </p:nvPicPr>
        <p:blipFill>
          <a:blip r:embed="rId5" cstate="print"/>
          <a:stretch>
            <a:fillRect/>
          </a:stretch>
        </p:blipFill>
        <p:spPr>
          <a:xfrm>
            <a:off x="5227244" y="3442741"/>
            <a:ext cx="851913" cy="851913"/>
          </a:xfrm>
          <a:prstGeom prst="rect">
            <a:avLst/>
          </a:prstGeom>
        </p:spPr>
      </p:pic>
      <p:pic>
        <p:nvPicPr>
          <p:cNvPr id="36" name="Picture 48" descr="small gray DB.png"/>
          <p:cNvPicPr>
            <a:picLocks noChangeAspect="1"/>
          </p:cNvPicPr>
          <p:nvPr/>
        </p:nvPicPr>
        <p:blipFill>
          <a:blip r:embed="rId2" cstate="print"/>
          <a:srcRect/>
          <a:stretch>
            <a:fillRect/>
          </a:stretch>
        </p:blipFill>
        <p:spPr bwMode="auto">
          <a:xfrm>
            <a:off x="7074019" y="2886125"/>
            <a:ext cx="486022" cy="546224"/>
          </a:xfrm>
          <a:prstGeom prst="rect">
            <a:avLst/>
          </a:prstGeom>
          <a:noFill/>
          <a:ln w="9525">
            <a:noFill/>
            <a:miter lim="800000"/>
            <a:headEnd/>
            <a:tailEnd/>
          </a:ln>
        </p:spPr>
      </p:pic>
      <p:pic>
        <p:nvPicPr>
          <p:cNvPr id="37" name="Picture 48" descr="small gray DB.png"/>
          <p:cNvPicPr>
            <a:picLocks noChangeAspect="1"/>
          </p:cNvPicPr>
          <p:nvPr/>
        </p:nvPicPr>
        <p:blipFill>
          <a:blip r:embed="rId2" cstate="print"/>
          <a:srcRect/>
          <a:stretch>
            <a:fillRect/>
          </a:stretch>
        </p:blipFill>
        <p:spPr bwMode="auto">
          <a:xfrm>
            <a:off x="7074019" y="3533201"/>
            <a:ext cx="486022" cy="546224"/>
          </a:xfrm>
          <a:prstGeom prst="rect">
            <a:avLst/>
          </a:prstGeom>
          <a:noFill/>
          <a:ln w="9525">
            <a:noFill/>
            <a:miter lim="800000"/>
            <a:headEnd/>
            <a:tailEnd/>
          </a:ln>
        </p:spPr>
      </p:pic>
      <p:pic>
        <p:nvPicPr>
          <p:cNvPr id="38" name="Picture 48" descr="small gray DB.png"/>
          <p:cNvPicPr>
            <a:picLocks noChangeAspect="1"/>
          </p:cNvPicPr>
          <p:nvPr/>
        </p:nvPicPr>
        <p:blipFill>
          <a:blip r:embed="rId2" cstate="print"/>
          <a:srcRect/>
          <a:stretch>
            <a:fillRect/>
          </a:stretch>
        </p:blipFill>
        <p:spPr bwMode="auto">
          <a:xfrm>
            <a:off x="7074019" y="4180276"/>
            <a:ext cx="486022" cy="546224"/>
          </a:xfrm>
          <a:prstGeom prst="rect">
            <a:avLst/>
          </a:prstGeom>
          <a:noFill/>
          <a:ln w="9525">
            <a:noFill/>
            <a:miter lim="800000"/>
            <a:headEnd/>
            <a:tailEnd/>
          </a:ln>
        </p:spPr>
      </p:pic>
      <p:grpSp>
        <p:nvGrpSpPr>
          <p:cNvPr id="39" name="Group 43"/>
          <p:cNvGrpSpPr>
            <a:grpSpLocks noChangeAspect="1"/>
          </p:cNvGrpSpPr>
          <p:nvPr/>
        </p:nvGrpSpPr>
        <p:grpSpPr>
          <a:xfrm>
            <a:off x="7746963" y="3412759"/>
            <a:ext cx="875943" cy="792947"/>
            <a:chOff x="2154836" y="3928672"/>
            <a:chExt cx="1464664" cy="1367228"/>
          </a:xfrm>
        </p:grpSpPr>
        <p:pic>
          <p:nvPicPr>
            <p:cNvPr id="40" name="Picture 39" descr="ASE_Server_116x116.png"/>
            <p:cNvPicPr>
              <a:picLocks noChangeAspect="1"/>
            </p:cNvPicPr>
            <p:nvPr/>
          </p:nvPicPr>
          <p:blipFill>
            <a:blip r:embed="rId3" cstate="print">
              <a:lum bright="25000" contrast="-25000"/>
            </a:blip>
            <a:stretch>
              <a:fillRect/>
            </a:stretch>
          </p:blipFill>
          <p:spPr>
            <a:xfrm>
              <a:off x="2514600" y="3928672"/>
              <a:ext cx="1104900" cy="1104900"/>
            </a:xfrm>
            <a:prstGeom prst="rect">
              <a:avLst/>
            </a:prstGeom>
            <a:effectLst>
              <a:outerShdw blurRad="50800" dist="50800" dir="5400000" algn="ctr" rotWithShape="0">
                <a:srgbClr val="000000">
                  <a:alpha val="50000"/>
                </a:srgbClr>
              </a:outerShdw>
            </a:effectLst>
          </p:spPr>
        </p:pic>
        <p:pic>
          <p:nvPicPr>
            <p:cNvPr id="41" name="Picture 40" descr="ASE_Server_116x116.png"/>
            <p:cNvPicPr>
              <a:picLocks noChangeAspect="1"/>
            </p:cNvPicPr>
            <p:nvPr/>
          </p:nvPicPr>
          <p:blipFill>
            <a:blip r:embed="rId3" cstate="print">
              <a:lum bright="25000" contrast="-25000"/>
            </a:blip>
            <a:stretch>
              <a:fillRect/>
            </a:stretch>
          </p:blipFill>
          <p:spPr>
            <a:xfrm>
              <a:off x="2362200" y="4038600"/>
              <a:ext cx="1104900" cy="1104900"/>
            </a:xfrm>
            <a:prstGeom prst="rect">
              <a:avLst/>
            </a:prstGeom>
            <a:effectLst>
              <a:outerShdw blurRad="50800" dist="50800" dir="5400000" algn="ctr" rotWithShape="0">
                <a:srgbClr val="000000">
                  <a:alpha val="50000"/>
                </a:srgbClr>
              </a:outerShdw>
            </a:effectLst>
          </p:spPr>
        </p:pic>
        <p:pic>
          <p:nvPicPr>
            <p:cNvPr id="42" name="Picture 41" descr="ASE_Server_116x116.png"/>
            <p:cNvPicPr>
              <a:picLocks noChangeAspect="1"/>
            </p:cNvPicPr>
            <p:nvPr/>
          </p:nvPicPr>
          <p:blipFill>
            <a:blip r:embed="rId3" cstate="print"/>
            <a:stretch>
              <a:fillRect/>
            </a:stretch>
          </p:blipFill>
          <p:spPr>
            <a:xfrm>
              <a:off x="2154836" y="4191000"/>
              <a:ext cx="1104900" cy="1104900"/>
            </a:xfrm>
            <a:prstGeom prst="rect">
              <a:avLst/>
            </a:prstGeom>
          </p:spPr>
        </p:pic>
      </p:grpSp>
      <p:cxnSp>
        <p:nvCxnSpPr>
          <p:cNvPr id="43" name="Straight Arrow Connector 42"/>
          <p:cNvCxnSpPr>
            <a:stCxn id="22" idx="3"/>
            <a:endCxn id="35" idx="1"/>
          </p:cNvCxnSpPr>
          <p:nvPr/>
        </p:nvCxnSpPr>
        <p:spPr bwMode="auto">
          <a:xfrm>
            <a:off x="3715708" y="3851210"/>
            <a:ext cx="1511536" cy="17488"/>
          </a:xfrm>
          <a:prstGeom prst="straightConnector1">
            <a:avLst/>
          </a:prstGeom>
          <a:noFill/>
          <a:ln w="38100" cap="flat" cmpd="sng" algn="ctr">
            <a:solidFill>
              <a:srgbClr val="7030A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47" name="Straight Arrow Connector 46"/>
          <p:cNvCxnSpPr>
            <a:endCxn id="36" idx="1"/>
          </p:cNvCxnSpPr>
          <p:nvPr/>
        </p:nvCxnSpPr>
        <p:spPr bwMode="auto">
          <a:xfrm flipV="1">
            <a:off x="6115988" y="3159237"/>
            <a:ext cx="958031" cy="580809"/>
          </a:xfrm>
          <a:prstGeom prst="straightConnector1">
            <a:avLst/>
          </a:prstGeom>
          <a:noFill/>
          <a:ln w="38100" cap="flat" cmpd="sng" algn="ctr">
            <a:solidFill>
              <a:srgbClr val="0070C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50" name="Straight Arrow Connector 49"/>
          <p:cNvCxnSpPr>
            <a:stCxn id="35" idx="3"/>
            <a:endCxn id="37" idx="1"/>
          </p:cNvCxnSpPr>
          <p:nvPr/>
        </p:nvCxnSpPr>
        <p:spPr bwMode="auto">
          <a:xfrm flipV="1">
            <a:off x="6079157" y="3806313"/>
            <a:ext cx="994862" cy="62385"/>
          </a:xfrm>
          <a:prstGeom prst="straightConnector1">
            <a:avLst/>
          </a:prstGeom>
          <a:noFill/>
          <a:ln w="38100" cap="flat" cmpd="sng" algn="ctr">
            <a:solidFill>
              <a:srgbClr val="C000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cxnSp>
        <p:nvCxnSpPr>
          <p:cNvPr id="53" name="Straight Arrow Connector 52"/>
          <p:cNvCxnSpPr>
            <a:endCxn id="38" idx="1"/>
          </p:cNvCxnSpPr>
          <p:nvPr/>
        </p:nvCxnSpPr>
        <p:spPr bwMode="auto">
          <a:xfrm>
            <a:off x="6063522" y="4002374"/>
            <a:ext cx="1010497" cy="451014"/>
          </a:xfrm>
          <a:prstGeom prst="straightConnector1">
            <a:avLst/>
          </a:prstGeom>
          <a:noFill/>
          <a:ln w="38100" cap="flat" cmpd="sng" algn="ctr">
            <a:solidFill>
              <a:srgbClr val="0066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sp>
        <p:nvSpPr>
          <p:cNvPr id="56" name="Rounded Rectangular Callout 55"/>
          <p:cNvSpPr/>
          <p:nvPr/>
        </p:nvSpPr>
        <p:spPr bwMode="auto">
          <a:xfrm>
            <a:off x="1454046" y="2593299"/>
            <a:ext cx="2315980" cy="245174"/>
          </a:xfrm>
          <a:prstGeom prst="wedgeRoundRectCallout">
            <a:avLst>
              <a:gd name="adj1" fmla="val -39280"/>
              <a:gd name="adj2" fmla="val 158500"/>
              <a:gd name="adj3" fmla="val 16667"/>
            </a:avLst>
          </a:prstGeom>
          <a:solidFill>
            <a:srgbClr val="FFFFCC"/>
          </a:solidFill>
          <a:ln w="12700" cap="flat" cmpd="sng" algn="ctr">
            <a:solidFill>
              <a:srgbClr val="CC99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r>
              <a:rPr kumimoji="0" lang="en-US" sz="1600" b="1" i="0" u="none" strike="noStrike" cap="none" normalizeH="0" baseline="0" dirty="0" smtClean="0">
                <a:ln>
                  <a:noFill/>
                </a:ln>
                <a:solidFill>
                  <a:srgbClr val="1C1C1C"/>
                </a:solidFill>
                <a:effectLst/>
                <a:latin typeface="Calibri" pitchFamily="34" charset="0"/>
              </a:rPr>
              <a:t>Single RepAgent per</a:t>
            </a:r>
            <a:r>
              <a:rPr kumimoji="0" lang="en-US" sz="1600" b="1" i="0" u="none" strike="noStrike" cap="none" normalizeH="0" dirty="0" smtClean="0">
                <a:ln>
                  <a:noFill/>
                </a:ln>
                <a:solidFill>
                  <a:srgbClr val="1C1C1C"/>
                </a:solidFill>
                <a:effectLst/>
                <a:latin typeface="Calibri" pitchFamily="34" charset="0"/>
              </a:rPr>
              <a:t> PDB</a:t>
            </a:r>
            <a:endParaRPr kumimoji="0" lang="en-US" sz="1600" b="1" i="0" u="none" strike="noStrike" cap="none" normalizeH="0" baseline="0" dirty="0" smtClean="0">
              <a:ln>
                <a:noFill/>
              </a:ln>
              <a:solidFill>
                <a:srgbClr val="1C1C1C"/>
              </a:solidFill>
              <a:effectLst/>
              <a:latin typeface="Calibri" pitchFamily="34" charset="0"/>
            </a:endParaRPr>
          </a:p>
        </p:txBody>
      </p:sp>
      <p:sp>
        <p:nvSpPr>
          <p:cNvPr id="57" name="Rounded Rectangular Callout 56"/>
          <p:cNvSpPr/>
          <p:nvPr/>
        </p:nvSpPr>
        <p:spPr bwMode="auto">
          <a:xfrm>
            <a:off x="3420256" y="2963055"/>
            <a:ext cx="1908747" cy="490347"/>
          </a:xfrm>
          <a:prstGeom prst="wedgeRoundRectCallout">
            <a:avLst>
              <a:gd name="adj1" fmla="val -2141"/>
              <a:gd name="adj2" fmla="val 127930"/>
              <a:gd name="adj3" fmla="val 16667"/>
            </a:avLst>
          </a:prstGeom>
          <a:solidFill>
            <a:srgbClr val="FFFFCC"/>
          </a:solidFill>
          <a:ln w="12700" cap="flat" cmpd="sng" algn="ctr">
            <a:solidFill>
              <a:srgbClr val="CC99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r>
              <a:rPr kumimoji="0" lang="en-US" sz="1600" b="1" i="0" u="none" strike="noStrike" cap="none" normalizeH="0" baseline="0" dirty="0" smtClean="0">
                <a:ln>
                  <a:noFill/>
                </a:ln>
                <a:solidFill>
                  <a:srgbClr val="1C1C1C"/>
                </a:solidFill>
                <a:effectLst/>
                <a:latin typeface="Calibri" pitchFamily="34" charset="0"/>
              </a:rPr>
              <a:t>Single</a:t>
            </a:r>
            <a:r>
              <a:rPr kumimoji="0" lang="en-US" sz="1600" b="1" i="0" u="none" strike="noStrike" cap="none" normalizeH="0" dirty="0" smtClean="0">
                <a:ln>
                  <a:noFill/>
                </a:ln>
                <a:solidFill>
                  <a:srgbClr val="1C1C1C"/>
                </a:solidFill>
                <a:effectLst/>
                <a:latin typeface="Calibri" pitchFamily="34" charset="0"/>
              </a:rPr>
              <a:t> Route between PRS &amp; RRS</a:t>
            </a:r>
            <a:endParaRPr kumimoji="0" lang="en-US" sz="1600" b="1" i="0" u="none" strike="noStrike" cap="none" normalizeH="0" baseline="0" dirty="0" smtClean="0">
              <a:ln>
                <a:noFill/>
              </a:ln>
              <a:solidFill>
                <a:srgbClr val="1C1C1C"/>
              </a:solidFill>
              <a:effectLst/>
              <a:latin typeface="Calibri" pitchFamily="34" charset="0"/>
            </a:endParaRPr>
          </a:p>
        </p:txBody>
      </p:sp>
      <p:sp>
        <p:nvSpPr>
          <p:cNvPr id="58" name="Rounded Rectangular Callout 57"/>
          <p:cNvSpPr/>
          <p:nvPr/>
        </p:nvSpPr>
        <p:spPr bwMode="auto">
          <a:xfrm>
            <a:off x="5836171" y="2388433"/>
            <a:ext cx="1908747" cy="490347"/>
          </a:xfrm>
          <a:prstGeom prst="wedgeRoundRectCallout">
            <a:avLst>
              <a:gd name="adj1" fmla="val -2141"/>
              <a:gd name="adj2" fmla="val 127930"/>
              <a:gd name="adj3" fmla="val 16667"/>
            </a:avLst>
          </a:prstGeom>
          <a:solidFill>
            <a:srgbClr val="FFFFCC"/>
          </a:solidFill>
          <a:ln w="12700" cap="flat" cmpd="sng" algn="ctr">
            <a:solidFill>
              <a:srgbClr val="CC99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30000"/>
              </a:spcAft>
              <a:buClrTx/>
              <a:buSzTx/>
              <a:buFontTx/>
              <a:buNone/>
              <a:tabLst/>
            </a:pPr>
            <a:r>
              <a:rPr kumimoji="0" lang="en-US" sz="1600" b="1" i="0" u="none" strike="noStrike" cap="none" normalizeH="0" baseline="0" dirty="0" smtClean="0">
                <a:ln>
                  <a:noFill/>
                </a:ln>
                <a:solidFill>
                  <a:srgbClr val="1C1C1C"/>
                </a:solidFill>
                <a:effectLst/>
                <a:latin typeface="Calibri" pitchFamily="34" charset="0"/>
              </a:rPr>
              <a:t>Single</a:t>
            </a:r>
            <a:r>
              <a:rPr kumimoji="0" lang="en-US" sz="1600" b="1" i="0" u="none" strike="noStrike" cap="none" normalizeH="0" dirty="0" smtClean="0">
                <a:ln>
                  <a:noFill/>
                </a:ln>
                <a:solidFill>
                  <a:srgbClr val="1C1C1C"/>
                </a:solidFill>
                <a:effectLst/>
                <a:latin typeface="Calibri" pitchFamily="34" charset="0"/>
              </a:rPr>
              <a:t> DSI connection to RDB</a:t>
            </a:r>
            <a:endParaRPr kumimoji="0" lang="en-US" sz="1600" b="1" i="0" u="none" strike="noStrike" cap="none" normalizeH="0" baseline="0" dirty="0" smtClean="0">
              <a:ln>
                <a:noFill/>
              </a:ln>
              <a:solidFill>
                <a:srgbClr val="1C1C1C"/>
              </a:solidFill>
              <a:effectLst/>
              <a:latin typeface="Calibri" pitchFamily="34" charset="0"/>
            </a:endParaRPr>
          </a:p>
        </p:txBody>
      </p:sp>
      <p:cxnSp>
        <p:nvCxnSpPr>
          <p:cNvPr id="33" name="Straight Arrow Connector 32"/>
          <p:cNvCxnSpPr>
            <a:stCxn id="25" idx="3"/>
          </p:cNvCxnSpPr>
          <p:nvPr/>
        </p:nvCxnSpPr>
        <p:spPr bwMode="auto">
          <a:xfrm flipV="1">
            <a:off x="1782709" y="4002374"/>
            <a:ext cx="1081086" cy="453613"/>
          </a:xfrm>
          <a:prstGeom prst="straightConnector1">
            <a:avLst/>
          </a:prstGeom>
          <a:noFill/>
          <a:ln w="38100" cap="flat" cmpd="sng" algn="ctr">
            <a:solidFill>
              <a:srgbClr val="006600"/>
            </a:solidFill>
            <a:prstDash val="solid"/>
            <a:round/>
            <a:headEnd type="none" w="med" len="med"/>
            <a:tailEnd type="arrow"/>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spTree>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1636&quot;&gt;&lt;property id=&quot;20148&quot; value=&quot;5&quot;/&gt;&lt;property id=&quot;20300&quot; value=&quot;Slide 115&quot;/&gt;&lt;property id=&quot;20307&quot; value=&quot;454&quot;/&gt;&lt;/object&gt;&lt;object type=&quot;3&quot; unique_id=&quot;116236&quot;&gt;&lt;property id=&quot;20148&quot; value=&quot;5&quot;/&gt;&lt;property id=&quot;20300&quot; value=&quot;Slide 1 - &amp;quot;Rep Server 15.x and beyond&amp;quot;&quot;/&gt;&lt;property id=&quot;20307&quot; value=&quot;640&quot;/&gt;&lt;/object&gt;&lt;object type=&quot;3&quot; unique_id=&quot;116761&quot;&gt;&lt;property id=&quot;20148&quot; value=&quot;5&quot;/&gt;&lt;property id=&quot;20300&quot; value=&quot;Slide 2 - &amp;quot;RS 15.x and Beyond&amp;quot;&quot;/&gt;&lt;property id=&quot;20307&quot; value=&quot;641&quot;/&gt;&lt;/object&gt;&lt;object type=&quot;3&quot; unique_id=&quot;117950&quot;&gt;&lt;property id=&quot;20148&quot; value=&quot;5&quot;/&gt;&lt;property id=&quot;20300&quot; value=&quot;Slide 5 - &amp;quot;Trends in Database Replication&amp;quot;&quot;/&gt;&lt;property id=&quot;20307&quot; value=&quot;644&quot;/&gt;&lt;/object&gt;&lt;object type=&quot;3&quot; unique_id=&quot;117951&quot;&gt;&lt;property id=&quot;20148&quot; value=&quot;5&quot;/&gt;&lt;property id=&quot;20300&quot; value=&quot;Slide 3 - &amp;quot;Data Management Volume &amp;amp; Velocity&amp;quot;&quot;/&gt;&lt;property id=&quot;20307&quot; value=&quot;642&quot;/&gt;&lt;/object&gt;&lt;object type=&quot;3&quot; unique_id=&quot;119815&quot;&gt;&lt;property id=&quot;20148&quot; value=&quot;5&quot;/&gt;&lt;property id=&quot;20300&quot; value=&quot;Slide 8 - &amp;quot;Dynamic SQL (RS 15.0.1)&amp;quot;&quot;/&gt;&lt;property id=&quot;20307&quot; value=&quot;647&quot;/&gt;&lt;/object&gt;&lt;object type=&quot;3&quot; unique_id=&quot;119816&quot;&gt;&lt;property id=&quot;20148&quot; value=&quot;5&quot;/&gt;&lt;property id=&quot;20300&quot; value=&quot;Slide 10 - &amp;quot;Dynamic SQL &amp;amp; Statement Cache&amp;quot;&quot;/&gt;&lt;property id=&quot;20307&quot; value=&quot;649&quot;/&gt;&lt;/object&gt;&lt;object type=&quot;3&quot; unique_id=&quot;119817&quot;&gt;&lt;property id=&quot;20148&quot; value=&quot;5&quot;/&gt;&lt;property id=&quot;20300&quot; value=&quot;Slide 11 - &amp;quot;Dynamic SQL Configuration Params&amp;quot;&quot;/&gt;&lt;property id=&quot;20307&quot; value=&quot;650&quot;/&gt;&lt;/object&gt;&lt;object type=&quot;3&quot; unique_id=&quot;119818&quot;&gt;&lt;property id=&quot;20148&quot; value=&quot;5&quot;/&gt;&lt;property id=&quot;20300&quot; value=&quot;Slide 12 - &amp;quot;Dynamic SQL RCL Support&amp;quot;&quot;/&gt;&lt;property id=&quot;20307&quot; value=&quot;651&quot;/&gt;&lt;/object&gt;&lt;object type=&quot;3&quot; unique_id=&quot;119819&quot;&gt;&lt;property id=&quot;20148&quot; value=&quot;5&quot;/&gt;&lt;property id=&quot;20300&quot; value=&quot;Slide 13 - &amp;quot;DSI Bulk Inserts&amp;quot;&quot;/&gt;&lt;property id=&quot;20307&quot; value=&quot;652&quot;/&gt;&lt;/object&gt;&lt;object type=&quot;3&quot; unique_id=&quot;119820&quot;&gt;&lt;property id=&quot;20148&quot; value=&quot;5&quot;/&gt;&lt;property id=&quot;20300&quot; value=&quot;Slide 9 - &amp;quot;Dynamic SQL Notes &amp;amp; Limitations&amp;quot;&quot;/&gt;&lt;property id=&quot;20307&quot; value=&quot;648&quot;/&gt;&lt;/object&gt;&lt;object type=&quot;3&quot; unique_id=&quot;119821&quot;&gt;&lt;property id=&quot;20148&quot; value=&quot;5&quot;/&gt;&lt;property id=&quot;20300&quot; value=&quot;Slide 14 - &amp;quot;DSI Bulk Inserts (RS 15.1 ESD #1)&amp;quot;&quot;/&gt;&lt;property id=&quot;20307&quot; value=&quot;653&quot;/&gt;&lt;/object&gt;&lt;object type=&quot;3&quot; unique_id=&quot;120802&quot;&gt;&lt;property id=&quot;20148&quot; value=&quot;5&quot;/&gt;&lt;property id=&quot;20300&quot; value=&quot;Slide 17 - &amp;quot;Results/Notes&amp;quot;&quot;/&gt;&lt;property id=&quot;20307&quot; value=&quot;656&quot;/&gt;&lt;/object&gt;&lt;object type=&quot;3&quot; unique_id=&quot;120803&quot;&gt;&lt;property id=&quot;20148&quot; value=&quot;5&quot;/&gt;&lt;property id=&quot;20300&quot; value=&quot;Slide 15 - &amp;quot;Array Inserts ???&amp;quot;&quot;/&gt;&lt;property id=&quot;20307&quot; value=&quot;654&quot;/&gt;&lt;/object&gt;&lt;object type=&quot;3&quot; unique_id=&quot;120804&quot;&gt;&lt;property id=&quot;20148&quot; value=&quot;5&quot;/&gt;&lt;property id=&quot;20300&quot; value=&quot;Slide 16 - &amp;quot;Bulk Insert DSI Tuning&amp;quot;&quot;/&gt;&lt;property id=&quot;20307&quot; value=&quot;655&quot;/&gt;&lt;/object&gt;&lt;object type=&quot;3&quot; unique_id=&quot;129569&quot;&gt;&lt;property id=&quot;20148&quot; value=&quot;5&quot;/&gt;&lt;property id=&quot;20300&quot; value=&quot;Slide 43 - &amp;quot;Sample Report (cont)&amp;quot;&quot;/&gt;&lt;property id=&quot;20307&quot; value=&quot;682&quot;/&gt;&lt;/object&gt;&lt;object type=&quot;3&quot; unique_id=&quot;129570&quot;&gt;&lt;property id=&quot;20148&quot; value=&quot;5&quot;/&gt;&lt;property id=&quot;20300&quot; value=&quot;Slide 53 - &amp;quot;SQM Cache (RS 15.1)&amp;quot;&quot;/&gt;&lt;property id=&quot;20307&quot; value=&quot;689&quot;/&gt;&lt;/object&gt;&lt;object type=&quot;3&quot; unique_id=&quot;129571&quot;&gt;&lt;property id=&quot;20148&quot; value=&quot;5&quot;/&gt;&lt;property id=&quot;20300&quot; value=&quot;Slide 45 - &amp;quot;ASE RepAgent Tuning (ASE 15.0.3+)&amp;quot;&quot;/&gt;&lt;property id=&quot;20307&quot; value=&quot;684&quot;/&gt;&lt;/object&gt;&lt;object type=&quot;3&quot; unique_id=&quot;129572&quot;&gt;&lt;property id=&quot;20148&quot; value=&quot;5&quot;/&gt;&lt;property id=&quot;20300&quot; value=&quot;Slide 46 - &amp;quot;Work Tables&amp;quot;&quot;/&gt;&lt;property id=&quot;20307&quot; value=&quot;685&quot;/&gt;&lt;/object&gt;&lt;object type=&quot;3&quot; unique_id=&quot;129573&quot;&gt;&lt;property id=&quot;20148&quot; value=&quot;5&quot;/&gt;&lt;property id=&quot;20300&quot; value=&quot;Slide 47 - &amp;quot;RS Configuration &amp;amp; Tuning&amp;quot;&quot;/&gt;&lt;property id=&quot;20307&quot; value=&quot;686&quot;/&gt;&lt;/object&gt;&lt;object type=&quot;3&quot; unique_id=&quot;129574&quot;&gt;&lt;property id=&quot;20148&quot; value=&quot;5&quot;/&gt;&lt;property id=&quot;20300&quot; value=&quot;Slide 48 - &amp;quot;RS Gateway&amp;quot;&quot;/&gt;&lt;property id=&quot;20307&quot; value=&quot;687&quot;/&gt;&lt;/object&gt;&lt;object type=&quot;3&quot; unique_id=&quot;129575&quot;&gt;&lt;property id=&quot;20148&quot; value=&quot;5&quot;/&gt;&lt;property id=&quot;20300&quot; value=&quot;Slide 52 - &amp;quot;SQM/SQMR Read Cache&amp;quot;&quot;/&gt;&lt;property id=&quot;20307&quot; value=&quot;688&quot;/&gt;&lt;/object&gt;&lt;object type=&quot;3&quot; unique_id=&quot;129576&quot;&gt;&lt;property id=&quot;20148&quot; value=&quot;5&quot;/&gt;&lt;property id=&quot;20300&quot; value=&quot;Slide 44 - &amp;quot;Example RepAgent Starve @ Customer&amp;quot;&quot;/&gt;&lt;property id=&quot;20307&quot; value=&quot;683&quot;/&gt;&lt;/object&gt;&lt;object type=&quot;3&quot; unique_id=&quot;129577&quot;&gt;&lt;property id=&quot;20148&quot; value=&quot;5&quot;/&gt;&lt;property id=&quot;20300&quot; value=&quot;Slide 54 - &amp;quot;SQM Block/Page Size&amp;quot;&quot;/&gt;&lt;property id=&quot;20307&quot; value=&quot;690&quot;/&gt;&lt;/object&gt;&lt;object type=&quot;3&quot; unique_id=&quot;129578&quot;&gt;&lt;property id=&quot;20148&quot; value=&quot;5&quot;/&gt;&lt;property id=&quot;20300&quot; value=&quot;Slide 55 - &amp;quot;Configurable Page Size (RS 15.1)&amp;quot;&quot;/&gt;&lt;property id=&quot;20307&quot; value=&quot;691&quot;/&gt;&lt;/object&gt;&lt;object type=&quot;3&quot; unique_id=&quot;129579&quot;&gt;&lt;property id=&quot;20148&quot; value=&quot;5&quot;/&gt;&lt;property id=&quot;20300&quot; value=&quot;Slide 58 - &amp;quot;File System Stable Devices&amp;quot;&quot;/&gt;&lt;property id=&quot;20307&quot; value=&quot;694&quot;/&gt;&lt;/object&gt;&lt;object type=&quot;3&quot; unique_id=&quot;129580&quot;&gt;&lt;property id=&quot;20148&quot; value=&quot;5&quot;/&gt;&lt;property id=&quot;20300&quot; value=&quot;Slide 56 - &amp;quot;Comments on SQM Write Cache/Page Size&amp;quot;&quot;/&gt;&lt;property id=&quot;20307&quot; value=&quot;692&quot;/&gt;&lt;/object&gt;&lt;object type=&quot;3&quot; unique_id=&quot;129581&quot;&gt;&lt;property id=&quot;20148&quot; value=&quot;5&quot;/&gt;&lt;property id=&quot;20300&quot; value=&quot;Slide 57 - &amp;quot;Asynchronous Segment Allocation (RS 15.1)&amp;quot;&quot;/&gt;&lt;property id=&quot;20307&quot; value=&quot;693&quot;/&gt;&lt;/object&gt;&lt;object type=&quot;3&quot; unique_id=&quot;129582&quot;&gt;&lt;property id=&quot;20148&quot; value=&quot;5&quot;/&gt;&lt;property id=&quot;20300&quot; value=&quot;Slide 59 - &amp;quot;Non-Blocking Commits Background&amp;quot;&quot;/&gt;&lt;property id=&quot;20307&quot; value=&quot;695&quot;/&gt;&lt;/object&gt;&lt;object type=&quot;3&quot; unique_id=&quot;129583&quot;&gt;&lt;property id=&quot;20148&quot; value=&quot;5&quot;/&gt;&lt;property id=&quot;20300&quot; value=&quot;Slide 42 - &amp;quot;Sample Report (cont)&amp;quot;&quot;/&gt;&lt;property id=&quot;20307&quot; value=&quot;681&quot;/&gt;&lt;/object&gt;&lt;object type=&quot;3&quot; unique_id=&quot;129941&quot;&gt;&lt;property id=&quot;20148&quot; value=&quot;5&quot;/&gt;&lt;property id=&quot;20300&quot; value=&quot;Slide 60 - &amp;quot;Using Non-Blocking Commits Safely&amp;quot;&quot;/&gt;&lt;property id=&quot;20307&quot; value=&quot;696&quot;/&gt;&lt;/object&gt;&lt;object type=&quot;3&quot; unique_id=&quot;132835&quot;&gt;&lt;property id=&quot;20148&quot; value=&quot;5&quot;/&gt;&lt;property id=&quot;20300&quot; value=&quot;Slide 65 - &amp;quot;RS Performance Monitoring Tools&amp;quot;&quot;/&gt;&lt;property id=&quot;20307&quot; value=&quot;701&quot;/&gt;&lt;/object&gt;&lt;object type=&quot;3&quot; unique_id=&quot;132836&quot;&gt;&lt;property id=&quot;20148&quot; value=&quot;5&quot;/&gt;&lt;property id=&quot;20300&quot; value=&quot;Slide 66 - &amp;quot;RS Performance Monitoring Tools&amp;quot;&quot;/&gt;&lt;property id=&quot;20307&quot; value=&quot;702&quot;/&gt;&lt;/object&gt;&lt;object type=&quot;3&quot; unique_id=&quot;132837&quot;&gt;&lt;property id=&quot;20148&quot; value=&quot;5&quot;/&gt;&lt;property id=&quot;20300&quot; value=&quot;Slide 67 - &amp;quot;Sybase Control Center&amp;quot;&quot;/&gt;&lt;property id=&quot;20307&quot; value=&quot;703&quot;/&gt;&lt;/object&gt;&lt;object type=&quot;3&quot; unique_id=&quot;132838&quot;&gt;&lt;property id=&quot;20148&quot; value=&quot;5&quot;/&gt;&lt;property id=&quot;20300&quot; value=&quot;Slide 68 - &amp;quot;rs_ticket&amp;quot;&quot;/&gt;&lt;property id=&quot;20307&quot; value=&quot;704&quot;/&gt;&lt;/object&gt;&lt;object type=&quot;3&quot; unique_id=&quot;132839&quot;&gt;&lt;property id=&quot;20148&quot; value=&quot;5&quot;/&gt;&lt;property id=&quot;20300&quot; value=&quot;Slide 63 - &amp;quot;Non-Blocking Commit Notes&amp;quot;&quot;/&gt;&lt;property id=&quot;20307&quot; value=&quot;699&quot;/&gt;&lt;/object&gt;&lt;object type=&quot;3&quot; unique_id=&quot;132840&quot;&gt;&lt;property id=&quot;20148&quot; value=&quot;5&quot;/&gt;&lt;property id=&quot;20300&quot; value=&quot;Slide 64 - &amp;quot;Non-Blocking Commits Performance&amp;quot;&quot;/&gt;&lt;property id=&quot;20307&quot; value=&quot;700&quot;/&gt;&lt;/object&gt;&lt;object type=&quot;3&quot; unique_id=&quot;132841&quot;&gt;&lt;property id=&quot;20148&quot; value=&quot;5&quot;/&gt;&lt;property id=&quot;20300&quot; value=&quot;Slide 69 - &amp;quot;Invoking rs_ticket&amp;quot;&quot;/&gt;&lt;property id=&quot;20307&quot; value=&quot;705&quot;/&gt;&lt;/object&gt;&lt;object type=&quot;3&quot; unique_id=&quot;132842&quot;&gt;&lt;property id=&quot;20148&quot; value=&quot;5&quot;/&gt;&lt;property id=&quot;20300&quot; value=&quot;Slide 70 - &amp;quot;How to Interpret rs_ticket?&amp;quot;&quot;/&gt;&lt;property id=&quot;20307&quot; value=&quot;706&quot;/&gt;&lt;/object&gt;&lt;object type=&quot;3&quot; unique_id=&quot;132843&quot;&gt;&lt;property id=&quot;20148&quot; value=&quot;5&quot;/&gt;&lt;property id=&quot;20300&quot; value=&quot;Slide 71 - &amp;quot;How to Calculate Performance?&amp;quot;&quot;/&gt;&lt;property id=&quot;20307&quot; value=&quot;707&quot;/&gt;&lt;/object&gt;&lt;object type=&quot;3&quot; unique_id=&quot;132844&quot;&gt;&lt;property id=&quot;20148&quot; value=&quot;5&quot;/&gt;&lt;property id=&quot;20300&quot; value=&quot;Slide 72 - &amp;quot;RepServer: rs_ticket&amp;quot;&quot;/&gt;&lt;property id=&quot;20307&quot; value=&quot;708&quot;/&gt;&lt;/object&gt;&lt;object type=&quot;3&quot; unique_id=&quot;132845&quot;&gt;&lt;property id=&quot;20148&quot; value=&quot;5&quot;/&gt;&lt;property id=&quot;20300&quot; value=&quot;Slide 73 - &amp;quot;rs_ticket v2 format&amp;quot;&quot;/&gt;&lt;property id=&quot;20307&quot; value=&quot;709&quot;/&gt;&lt;/object&gt;&lt;object type=&quot;3&quot; unique_id=&quot;170209&quot;&gt;&lt;property id=&quot;20148&quot; value=&quot;5&quot;/&gt;&lt;property id=&quot;20300&quot; value=&quot;Slide 74 - &amp;quot;rs_ticket v2 reporting&amp;quot;&quot;/&gt;&lt;property id=&quot;20307&quot; value=&quot;710&quot;/&gt;&lt;/object&gt;&lt;object type=&quot;3&quot; unique_id=&quot;170210&quot;&gt;&lt;property id=&quot;20148&quot; value=&quot;5&quot;/&gt;&lt;property id=&quot;20300&quot; value=&quot;Slide 75 - &amp;quot;Enabling rs_ticket  v1 (12.6+) vs. v2(15.1+)&amp;quot;&quot;/&gt;&lt;property id=&quot;20307&quot; value=&quot;711&quot;/&gt;&lt;/object&gt;&lt;object type=&quot;3&quot; unique_id=&quot;170211&quot;&gt;&lt;property id=&quot;20148&quot; value=&quot;5&quot;/&gt;&lt;property id=&quot;20300&quot; value=&quot;Slide 76 - &amp;quot;Summary About rs_ticket&amp;quot;&quot;/&gt;&lt;property id=&quot;20307&quot; value=&quot;712&quot;/&gt;&lt;/object&gt;&lt;object type=&quot;3&quot; unique_id=&quot;170212&quot;&gt;&lt;property id=&quot;20148&quot; value=&quot;5&quot;/&gt;&lt;property id=&quot;20300&quot; value=&quot;Slide 77 - &amp;quot;RS Monitor Counters (15.2 vs. 12.6)&amp;quot;&quot;/&gt;&lt;property id=&quot;20307&quot; value=&quot;713&quot;/&gt;&lt;/object&gt;&lt;object type=&quot;3&quot; unique_id=&quot;170213&quot;&gt;&lt;property id=&quot;20148&quot; value=&quot;5&quot;/&gt;&lt;property id=&quot;20300&quot; value=&quot;Slide 78 - &amp;quot;New Object Tracking Counters&amp;quot;&quot;/&gt;&lt;property id=&quot;20307&quot; value=&quot;714&quot;/&gt;&lt;/object&gt;&lt;object type=&quot;3&quot; unique_id=&quot;170214&quot;&gt;&lt;property id=&quot;20148&quot; value=&quot;5&quot;/&gt;&lt;property id=&quot;20300&quot; value=&quot;Slide 79 - &amp;quot;Monitors &amp;amp; Counters Reporting&amp;quot;&quot;/&gt;&lt;property id=&quot;20307&quot; value=&quot;715&quot;/&gt;&lt;/object&gt;&lt;object type=&quot;3&quot; unique_id=&quot;170215&quot;&gt;&lt;property id=&quot;20148&quot; value=&quot;5&quot;/&gt;&lt;property id=&quot;20300&quot; value=&quot;Slide 80 - &amp;quot;Reporting RS Performance Issues to TS&amp;quot;&quot;/&gt;&lt;property id=&quot;20307&quot; value=&quot;716&quot;/&gt;&lt;/object&gt;&lt;object type=&quot;3&quot; unique_id=&quot;170216&quot;&gt;&lt;property id=&quot;20148&quot; value=&quot;5&quot;/&gt;&lt;property id=&quot;20300&quot; value=&quot;Slide 81 - &amp;quot;An Oft Asked Question - RS Hardware&amp;quot;&quot;/&gt;&lt;property id=&quot;20307&quot; value=&quot;717&quot;/&gt;&lt;/object&gt;&lt;object type=&quot;3&quot; unique_id=&quot;170217&quot;&gt;&lt;property id=&quot;20148&quot; value=&quot;5&quot;/&gt;&lt;property id=&quot;20300&quot; value=&quot;Slide 82 - &amp;quot;Summary&amp;quot;&quot;/&gt;&lt;property id=&quot;20307&quot; value=&quot;718&quot;/&gt;&lt;/object&gt;&lt;object type=&quot;3&quot; unique_id=&quot;170219&quot;&gt;&lt;property id=&quot;20148&quot; value=&quot;5&quot;/&gt;&lt;property id=&quot;20300&quot; value=&quot;Slide 83 - &amp;quot;RS Futures&amp;quot;&quot;/&gt;&lt;property id=&quot;20307&quot; value=&quot;720&quot;/&gt;&lt;/object&gt;&lt;object type=&quot;3&quot; unique_id=&quot;170220&quot;&gt;&lt;property id=&quot;20148&quot; value=&quot;5&quot;/&gt;&lt;property id=&quot;20300&quot; value=&quot;Slide 85 - &amp;quot;Current Architecture&amp;quot;&quot;/&gt;&lt;property id=&quot;20307&quot; value=&quot;721&quot;/&gt;&lt;/object&gt;&lt;object type=&quot;3&quot; unique_id=&quot;170221&quot;&gt;&lt;property id=&quot;20148&quot; value=&quot;5&quot;/&gt;&lt;property id=&quot;20300&quot; value=&quot;Slide 86 - &amp;quot;Data Warehouse Bus Architecture&amp;quot;&quot;/&gt;&lt;property id=&quot;20307&quot; value=&quot;722&quot;/&gt;&lt;/object&gt;&lt;object type=&quot;3&quot; unique_id=&quot;170222&quot;&gt;&lt;property id=&quot;20148&quot; value=&quot;5&quot;/&gt;&lt;property id=&quot;20300&quot; value=&quot;Slide 87 - &amp;quot;Build It or Buy It&amp;quot;&quot;/&gt;&lt;property id=&quot;20307&quot; value=&quot;723&quot;/&gt;&lt;/object&gt;&lt;object type=&quot;3&quot; unique_id=&quot;170223&quot;&gt;&lt;property id=&quot;20148&quot; value=&quot;5&quot;/&gt;&lt;property id=&quot;20300&quot; value=&quot;Slide 88 - &amp;quot;Issues With Current Architecture&amp;quot;&quot;/&gt;&lt;property id=&quot;20307&quot; value=&quot;724&quot;/&gt;&lt;/object&gt;&lt;object type=&quot;3&quot; unique_id=&quot;170224&quot;&gt;&lt;property id=&quot;20148&quot; value=&quot;5&quot;/&gt;&lt;property id=&quot;20300&quot; value=&quot;Slide 89 - &amp;quot;RS 15.5 RTL/HVAR Replication&amp;quot;&quot;/&gt;&lt;property id=&quot;20307&quot; value=&quot;725&quot;/&gt;&lt;/object&gt;&lt;object type=&quot;3&quot; unique_id=&quot;170225&quot;&gt;&lt;property id=&quot;20148&quot; value=&quot;5&quot;/&gt;&lt;property id=&quot;20300&quot; value=&quot;Slide 90 - &amp;quot;What is RTL/HVAR Replication&amp;quot;&quot;/&gt;&lt;property id=&quot;20307&quot; value=&quot;726&quot;/&gt;&lt;/object&gt;&lt;object type=&quot;3&quot; unique_id=&quot;170226&quot;&gt;&lt;property id=&quot;20148&quot; value=&quot;5&quot;/&gt;&lt;property id=&quot;20300&quot; value=&quot;Slide 91 - &amp;quot;RTL/HVAR Synchronization&amp;quot;&quot;/&gt;&lt;property id=&quot;20307&quot; value=&quot;727&quot;/&gt;&lt;/object&gt;&lt;object type=&quot;3&quot; unique_id=&quot;170227&quot;&gt;&lt;property id=&quot;20148&quot; value=&quot;5&quot;/&gt;&lt;property id=&quot;20300&quot; value=&quot;Slide 92 - &amp;quot;Future RTL  IQ Architecture&amp;quot;&quot;/&gt;&lt;property id=&quot;20307&quot; value=&quot;728&quot;/&gt;&lt;/object&gt;&lt;object type=&quot;3&quot; unique_id=&quot;170228&quot;&gt;&lt;property id=&quot;20148&quot; value=&quot;5&quot;/&gt;&lt;property id=&quot;20300&quot; value=&quot;Slide 101 - &amp;quot;In Memory Databases&amp;quot;&quot;/&gt;&lt;property id=&quot;20307&quot; value=&quot;729&quot;/&gt;&lt;/object&gt;&lt;object type=&quot;3&quot; unique_id=&quot;170229&quot;&gt;&lt;property id=&quot;20148&quot; value=&quot;5&quot;/&gt;&lt;property id=&quot;20300&quot; value=&quot;Slide 102 - &amp;quot;IMDB: The Data Movement Challenge&amp;quot;&quot;/&gt;&lt;property id=&quot;20307&quot; value=&quot;730&quot;/&gt;&lt;/object&gt;&lt;object type=&quot;3&quot; unique_id=&quot;170230&quot;&gt;&lt;property id=&quot;20148&quot; value=&quot;5&quot;/&gt;&lt;property id=&quot;20300&quot; value=&quot;Slide 103 - &amp;quot;IMDB: One Possible Answer&amp;quot;&quot;/&gt;&lt;property id=&quot;20307&quot; value=&quot;731&quot;/&gt;&lt;/object&gt;&lt;object type=&quot;3&quot; unique_id=&quot;183011&quot;&gt;&lt;property id=&quot;20148&quot; value=&quot;5&quot;/&gt;&lt;property id=&quot;20300&quot; value=&quot;Slide 104 - &amp;quot;In-Memory Cache Synchronization&amp;quot;&quot;/&gt;&lt;property id=&quot;20307&quot; value=&quot;732&quot;/&gt;&lt;/object&gt;&lt;object type=&quot;3&quot; unique_id=&quot;183012&quot;&gt;&lt;property id=&quot;20148&quot; value=&quot;5&quot;/&gt;&lt;property id=&quot;20300&quot; value=&quot;Slide 105 - &amp;quot;London FSI “NextGen” Data Grid&amp;quot;&quot;/&gt;&lt;property id=&quot;20307&quot; value=&quot;733&quot;/&gt;&lt;/object&gt;&lt;object type=&quot;3&quot; unique_id=&quot;183013&quot;&gt;&lt;property id=&quot;20148&quot; value=&quot;5&quot;/&gt;&lt;property id=&quot;20300&quot; value=&quot;Slide 84 - &amp;quot;Future Features &amp;amp; Considerations&amp;quot;&quot;/&gt;&lt;property id=&quot;20307&quot; value=&quot;734&quot;/&gt;&lt;/object&gt;&lt;object type=&quot;3&quot; unique_id=&quot;183014&quot;&gt;&lt;property id=&quot;20148&quot; value=&quot;5&quot;/&gt;&lt;property id=&quot;20300&quot; value=&quot;Slide 93 - &amp;quot;Known Limitations&amp;quot;&quot;/&gt;&lt;property id=&quot;20307&quot; value=&quot;735&quot;/&gt;&lt;/object&gt;&lt;object type=&quot;3&quot; unique_id=&quot;183015&quot;&gt;&lt;property id=&quot;20148&quot; value=&quot;5&quot;/&gt;&lt;property id=&quot;20300&quot; value=&quot;Slide 94 - &amp;quot;Debate Point: Temp Tables vs. Work Tables&amp;quot;&quot;/&gt;&lt;property id=&quot;20307&quot; value=&quot;736&quot;/&gt;&lt;/object&gt;&lt;object type=&quot;3&quot; unique_id=&quot;183016&quot;&gt;&lt;property id=&quot;20148&quot; value=&quot;5&quot;/&gt;&lt;property id=&quot;20300&quot; value=&quot;Slide 95 - &amp;quot;Debate Point: Commit Consistency &amp;amp; DRI&amp;quot;&quot;/&gt;&lt;property id=&quot;20307&quot; value=&quot;737&quot;/&gt;&lt;/object&gt;&lt;object type=&quot;3&quot; unique_id=&quot;183017&quot;&gt;&lt;property id=&quot;20148&quot; value=&quot;5&quot;/&gt;&lt;property id=&quot;20300&quot; value=&quot;Slide 96 - &amp;quot;Debate Point: Schema Transformations&amp;quot;&quot;/&gt;&lt;property id=&quot;20307&quot; value=&quot;738&quot;/&gt;&lt;/object&gt;&lt;object type=&quot;3&quot; unique_id=&quot;183018&quot;&gt;&lt;property id=&quot;20148&quot; value=&quot;5&quot;/&gt;&lt;property id=&quot;20300&quot; value=&quot;Slide 97 - &amp;quot;Multi-Writer/Cluster Considerations&amp;quot;&quot;/&gt;&lt;property id=&quot;20307&quot; value=&quot;739&quot;/&gt;&lt;/object&gt;&lt;object type=&quot;3&quot; unique_id=&quot;183019&quot;&gt;&lt;property id=&quot;20148&quot; value=&quot;5&quot;/&gt;&lt;property id=&quot;20300&quot; value=&quot;Slide 98 - &amp;quot;Multi-Writer/Cluster Proposal&amp;quot;&quot;/&gt;&lt;property id=&quot;20307&quot; value=&quot;740&quot;/&gt;&lt;/object&gt;&lt;object type=&quot;3&quot; unique_id=&quot;183020&quot;&gt;&lt;property id=&quot;20148&quot; value=&quot;5&quot;/&gt;&lt;property id=&quot;20300&quot; value=&quot;Slide 99 - &amp;quot;Partitioned Table Sequencing&amp;quot;&quot;/&gt;&lt;property id=&quot;20307&quot; value=&quot;741&quot;/&gt;&lt;/object&gt;&lt;object type=&quot;3&quot; unique_id=&quot;183021&quot;&gt;&lt;property id=&quot;20148&quot; value=&quot;5&quot;/&gt;&lt;property id=&quot;20300&quot; value=&quot;Slide 106 - &amp;quot;IMDB Replication Challenges&amp;quot;&quot;/&gt;&lt;property id=&quot;20307&quot; value=&quot;742&quot;/&gt;&lt;/object&gt;&lt;object type=&quot;3&quot; unique_id=&quot;183022&quot;&gt;&lt;property id=&quot;20148&quot; value=&quot;5&quot;/&gt;&lt;property id=&quot;20300&quot; value=&quot;Slide 107 - &amp;quot;IMDB Recovery Challenges&amp;quot;&quot;/&gt;&lt;property id=&quot;20307&quot; value=&quot;743&quot;/&gt;&lt;/object&gt;&lt;object type=&quot;3&quot; unique_id=&quot;183023&quot;&gt;&lt;property id=&quot;20148&quot; value=&quot;5&quot;/&gt;&lt;property id=&quot;20300&quot; value=&quot;Slide 108 - &amp;quot;Thoughts on Replicating Out of IMDB&amp;quot;&quot;/&gt;&lt;property id=&quot;20307&quot; value=&quot;744&quot;/&gt;&lt;/object&gt;&lt;object type=&quot;3&quot; unique_id=&quot;183024&quot;&gt;&lt;property id=&quot;20148&quot; value=&quot;5&quot;/&gt;&lt;property id=&quot;20300&quot; value=&quot;Slide 100 - &amp;quot;Future Features &amp;amp; Considerations&amp;quot;&quot;/&gt;&lt;property id=&quot;20307&quot; value=&quot;745&quot;/&gt;&lt;/object&gt;&lt;object type=&quot;3&quot; unique_id=&quot;183025&quot;&gt;&lt;property id=&quot;20148&quot; value=&quot;5&quot;/&gt;&lt;property id=&quot;20300&quot; value=&quot;Slide 109 - &amp;quot;Future Features &amp;amp; Considerations&amp;quot;&quot;/&gt;&lt;property id=&quot;20307&quot; value=&quot;746&quot;/&gt;&lt;/object&gt;&lt;object type=&quot;3&quot; unique_id=&quot;183026&quot;&gt;&lt;property id=&quot;20148&quot; value=&quot;5&quot;/&gt;&lt;property id=&quot;20300&quot; value=&quot;Slide 110 - &amp;quot;Problems with Single RepAgent&amp;quot;&quot;/&gt;&lt;property id=&quot;20307&quot; value=&quot;747&quot;/&gt;&lt;/object&gt;&lt;object type=&quot;3&quot; unique_id=&quot;183027&quot;&gt;&lt;property id=&quot;20148&quot; value=&quot;5&quot;/&gt;&lt;property id=&quot;20300&quot; value=&quot;Slide 113 - &amp;quot;Future Release of MirrorActivator&amp;quot;&quot;/&gt;&lt;property id=&quot;20307&quot; value=&quot;748&quot;/&gt;&lt;/object&gt;&lt;object type=&quot;3&quot; unique_id=&quot;183028&quot;&gt;&lt;property id=&quot;20148&quot; value=&quot;5&quot;/&gt;&lt;property id=&quot;20300&quot; value=&quot;Slide 114 - &amp;quot;Multiple RepAgents&amp;quot;&quot;/&gt;&lt;property id=&quot;20307&quot; value=&quot;749&quot;/&gt;&lt;/object&gt;&lt;object type=&quot;3&quot; unique_id=&quot;183029&quot;&gt;&lt;property id=&quot;20148&quot; value=&quot;5&quot;/&gt;&lt;property id=&quot;20300&quot; value=&quot;Slide 111 - &amp;quot;The Architecture Issue&amp;quot;&quot;/&gt;&lt;property id=&quot;20307&quot; value=&quot;750&quot;/&gt;&lt;/object&gt;&lt;object type=&quot;3&quot; unique_id=&quot;183030&quot;&gt;&lt;property id=&quot;20148&quot; value=&quot;5&quot;/&gt;&lt;property id=&quot;20300&quot; value=&quot;Slide 112 - &amp;quot;The Desired Architecture&amp;quot;&quot;/&gt;&lt;property id=&quot;20307&quot; value=&quot;751&quot;/&gt;&lt;/object&gt;&lt;object type=&quot;3&quot; unique_id=&quot;220828&quot;&gt;&lt;property id=&quot;20148&quot; value=&quot;5&quot;/&gt;&lt;property id=&quot;20300&quot; value=&quot;Slide 4 - &amp;quot;The Impact of the Trends on Data Mgmt&amp;quot;&quot;/&gt;&lt;property id=&quot;20307&quot; value=&quot;643&quot;/&gt;&lt;/object&gt;&lt;object type=&quot;3&quot; unique_id=&quot;220829&quot;&gt;&lt;property id=&quot;20148&quot; value=&quot;5&quot;/&gt;&lt;property id=&quot;20300&quot; value=&quot;Slide 6 - &amp;quot;Emerging Trends in Database Replication&amp;quot;&quot;/&gt;&lt;property id=&quot;20307&quot; value=&quot;645&quot;/&gt;&lt;/object&gt;&lt;object type=&quot;3&quot; unique_id=&quot;220830&quot;&gt;&lt;property id=&quot;20148&quot; value=&quot;5&quot;/&gt;&lt;property id=&quot;20300&quot; value=&quot;Slide 7 - &amp;quot;Dynamic SQL &amp;amp; DSI Bulk Inserts&amp;quot;&quot;/&gt;&lt;property id=&quot;20307&quot; value=&quot;646&quot;/&gt;&lt;/object&gt;&lt;object type=&quot;3&quot; unique_id=&quot;220831&quot;&gt;&lt;property id=&quot;20148&quot; value=&quot;5&quot;/&gt;&lt;property id=&quot;20300&quot; value=&quot;Slide 18 - &amp;quot;DSI Bulk Insert Restrictions&amp;quot;&quot;/&gt;&lt;property id=&quot;20307&quot; value=&quot;657&quot;/&gt;&lt;/object&gt;&lt;object type=&quot;3&quot; unique_id=&quot;220832&quot;&gt;&lt;property id=&quot;20148&quot; value=&quot;5&quot;/&gt;&lt;property id=&quot;20300&quot; value=&quot;Slide 19 - &amp;quot;Performance Improvement (12.6 vs 15.2) &amp;#x0D;&amp;#x0A;Performance test by customer (replicating inserts from tight loop in proc)&quot;/&gt;&lt;property id=&quot;20307&quot; value=&quot;658&quot;/&gt;&lt;/object&gt;&lt;object type=&quot;3&quot; unique_id=&quot;220833&quot;&gt;&lt;property id=&quot;20148&quot; value=&quot;5&quot;/&gt;&lt;property id=&quot;20300&quot; value=&quot;Slide 20 - &amp;quot;SQL DML Statement Replication&amp;quot;&quot;/&gt;&lt;property id=&quot;20307&quot; value=&quot;659&quot;/&gt;&lt;/object&gt;&lt;object type=&quot;3&quot; unique_id=&quot;220834&quot;&gt;&lt;property id=&quot;20148&quot; value=&quot;5&quot;/&gt;&lt;property id=&quot;20300&quot; value=&quot;Slide 21 - &amp;quot;SQL Statement Replication&amp;quot;&quot;/&gt;&lt;property id=&quot;20307&quot; value=&quot;660&quot;/&gt;&lt;/object&gt;&lt;object type=&quot;3&quot; unique_id=&quot;220835&quot;&gt;&lt;property id=&quot;20148&quot; value=&quot;5&quot;/&gt;&lt;property id=&quot;20300&quot; value=&quot;Slide 22 - &amp;quot;Enabling Statement Replication&amp;quot;&quot;/&gt;&lt;property id=&quot;20307&quot; value=&quot;661&quot;/&gt;&lt;/object&gt;&lt;object type=&quot;3&quot; unique_id=&quot;220836&quot;&gt;&lt;property id=&quot;20148&quot; value=&quot;5&quot;/&gt;&lt;property id=&quot;20300&quot; value=&quot;Slide 23 - &amp;quot;ASE: Enabling Statement Replication&amp;quot;&quot;/&gt;&lt;property id=&quot;20307&quot; value=&quot;662&quot;/&gt;&lt;/object&gt;&lt;object type=&quot;3&quot; unique_id=&quot;220837&quot;&gt;&lt;property id=&quot;20148&quot; value=&quot;5&quot;/&gt;&lt;property id=&quot;20300&quot; value=&quot;Slide 24 - &amp;quot;RS: Enabling Statement Replication (1)&amp;quot;&quot;/&gt;&lt;property id=&quot;20307&quot; value=&quot;663&quot;/&gt;&lt;/object&gt;&lt;object type=&quot;3&quot; unique_id=&quot;220838&quot;&gt;&lt;property id=&quot;20148&quot; value=&quot;5&quot;/&gt;&lt;property id=&quot;20300&quot; value=&quot;Slide 25 - &amp;quot;RS: Enabling Statement Replication (2)&amp;quot;&quot;/&gt;&lt;property id=&quot;20307&quot; value=&quot;664&quot;/&gt;&lt;/object&gt;&lt;object type=&quot;3&quot; unique_id=&quot;220839&quot;&gt;&lt;property id=&quot;20148&quot; value=&quot;5&quot;/&gt;&lt;property id=&quot;20300&quot; value=&quot;Slide 26 - &amp;quot;RS: Enabling Statement Replication (3)&amp;quot;&quot;/&gt;&lt;property id=&quot;20307&quot; value=&quot;665&quot;/&gt;&lt;/object&gt;&lt;object type=&quot;3&quot; unique_id=&quot;220840&quot;&gt;&lt;property id=&quot;20148&quot; value=&quot;5&quot;/&gt;&lt;property id=&quot;20300&quot; value=&quot;Slide 27 - &amp;quot;Statement Classification&amp;quot;&quot;/&gt;&lt;property id=&quot;20307&quot; value=&quot;666&quot;/&gt;&lt;/object&gt;&lt;object type=&quot;3&quot; unique_id=&quot;220841&quot;&gt;&lt;property id=&quot;20148&quot; value=&quot;5&quot;/&gt;&lt;property id=&quot;20300&quot; value=&quot;Slide 28 - &amp;quot;Statements That Can’t Be Replicated&amp;quot;&quot;/&gt;&lt;property id=&quot;20307&quot; value=&quot;667&quot;/&gt;&lt;/object&gt;&lt;object type=&quot;3&quot; unique_id=&quot;220842&quot;&gt;&lt;property id=&quot;20148&quot; value=&quot;5&quot;/&gt;&lt;property id=&quot;20300&quot; value=&quot;Slide 29 - &amp;quot;Replicated SQL Statement Distribution&amp;quot;&quot;/&gt;&lt;property id=&quot;20307&quot; value=&quot;668&quot;/&gt;&lt;/object&gt;&lt;object type=&quot;3&quot; unique_id=&quot;220843&quot;&gt;&lt;property id=&quot;20148&quot; value=&quot;5&quot;/&gt;&lt;property id=&quot;20300&quot; value=&quot;Slide 30 - &amp;quot;SQL Statement Replication Internals&amp;quot;&quot;/&gt;&lt;property id=&quot;20307&quot; value=&quot;669&quot;/&gt;&lt;/object&gt;&lt;object type=&quot;3&quot; unique_id=&quot;220844&quot;&gt;&lt;property id=&quot;20148&quot; value=&quot;5&quot;/&gt;&lt;property id=&quot;20300&quot; value=&quot;Slide 31 - &amp;quot;SQL Statement Replication Internals (cont)&amp;quot;&quot;/&gt;&lt;property id=&quot;20307&quot; value=&quot;670&quot;/&gt;&lt;/object&gt;&lt;object type=&quot;3&quot; unique_id=&quot;220845&quot;&gt;&lt;property id=&quot;20148&quot; value=&quot;5&quot;/&gt;&lt;property id=&quot;20300&quot; value=&quot;Slide 32 - &amp;quot;SQL Statement Replication Restrictions&amp;quot;&quot;/&gt;&lt;property id=&quot;20307&quot; value=&quot;671&quot;/&gt;&lt;/object&gt;&lt;object type=&quot;3&quot; unique_id=&quot;220846&quot;&gt;&lt;property id=&quot;20148&quot; value=&quot;5&quot;/&gt;&lt;property id=&quot;20300&quot; value=&quot;Slide 33 - &amp;quot;SQL Statement Replication&amp;quot;&quot;/&gt;&lt;property id=&quot;20307&quot; value=&quot;672&quot;/&gt;&lt;/object&gt;&lt;object type=&quot;3&quot; unique_id=&quot;220847&quot;&gt;&lt;property id=&quot;20148&quot; value=&quot;5&quot;/&gt;&lt;property id=&quot;20300&quot; value=&quot;Slide 34 - &amp;quot;Benchmark Comment&amp;quot;&quot;/&gt;&lt;property id=&quot;20307&quot; value=&quot;673&quot;/&gt;&lt;/object&gt;&lt;object type=&quot;3&quot; unique_id=&quot;220848&quot;&gt;&lt;property id=&quot;20148&quot; value=&quot;5&quot;/&gt;&lt;property id=&quot;20300&quot; value=&quot;Slide 35 - &amp;quot;Monitoring Statement Replication: ASE&amp;quot;&quot;/&gt;&lt;property id=&quot;20307&quot; value=&quot;674&quot;/&gt;&lt;/object&gt;&lt;object type=&quot;3&quot; unique_id=&quot;220849&quot;&gt;&lt;property id=&quot;20148&quot; value=&quot;5&quot;/&gt;&lt;property id=&quot;20300&quot; value=&quot;Slide 36 - &amp;quot;Monitoring Statement Replication: RS&amp;quot;&quot;/&gt;&lt;property id=&quot;20307&quot; value=&quot;675&quot;/&gt;&lt;/object&gt;&lt;object type=&quot;3&quot; unique_id=&quot;220850&quot;&gt;&lt;property id=&quot;20148&quot; value=&quot;5&quot;/&gt;&lt;property id=&quot;20300&quot; value=&quot;Slide 37 - &amp;quot;RS Monitor Counter Notes&amp;quot;&quot;/&gt;&lt;property id=&quot;20307&quot; value=&quot;676&quot;/&gt;&lt;/object&gt;&lt;object type=&quot;3&quot; unique_id=&quot;220851&quot;&gt;&lt;property id=&quot;20148&quot; value=&quot;5&quot;/&gt;&lt;property id=&quot;20300&quot; value=&quot;Slide 38 - &amp;quot;ASE Replication Agent Tuning&amp;quot;&quot;/&gt;&lt;property id=&quot;20307&quot; value=&quot;677&quot;/&gt;&lt;/object&gt;&lt;object type=&quot;3&quot; unique_id=&quot;220852&quot;&gt;&lt;property id=&quot;20148&quot; value=&quot;5&quot;/&gt;&lt;property id=&quot;20300&quot; value=&quot;Slide 39 - &amp;quot;Asynchronous Deferred Events&amp;quot;&quot;/&gt;&lt;property id=&quot;20307&quot; value=&quot;678&quot;/&gt;&lt;/object&gt;&lt;object type=&quot;3&quot; unique_id=&quot;220853&quot;&gt;&lt;property id=&quot;20148&quot; value=&quot;5&quot;/&gt;&lt;property id=&quot;20300&quot; value=&quot;Slide 40 - &amp;quot;RepAgent Processing&amp;quot;&quot;/&gt;&lt;property id=&quot;20307&quot; value=&quot;679&quot;/&gt;&lt;/object&gt;&lt;object type=&quot;3&quot; unique_id=&quot;220854&quot;&gt;&lt;property id=&quot;20148&quot; value=&quot;5&quot;/&gt;&lt;property id=&quot;20300&quot; value=&quot;Slide 41 - &amp;quot;A Sample Report/Log Scan&amp;quot;&quot;/&gt;&lt;property id=&quot;20307&quot; value=&quot;680&quot;/&gt;&lt;/object&gt;&lt;object type=&quot;3&quot; unique_id=&quot;220855&quot;&gt;&lt;property id=&quot;20148&quot; value=&quot;5&quot;/&gt;&lt;property id=&quot;20300&quot; value=&quot;Slide 49 - &amp;quot;Sysadmin dump_queue &amp;quot;&quot;/&gt;&lt;property id=&quot;20307&quot; value=&quot;752&quot;/&gt;&lt;/object&gt;&lt;object type=&quot;3&quot; unique_id=&quot;220856&quot;&gt;&lt;property id=&quot;20148&quot; value=&quot;5&quot;/&gt;&lt;property id=&quot;20300&quot; value=&quot;Slide 50 - &amp;quot;Applied &amp;amp; Request Function Syntax&amp;quot;&quot;/&gt;&lt;property id=&quot;20307&quot; value=&quot;753&quot;/&gt;&lt;/object&gt;&lt;object type=&quot;3&quot; unique_id=&quot;220857&quot;&gt;&lt;property id=&quot;20148&quot; value=&quot;5&quot;/&gt;&lt;property id=&quot;20300&quot; value=&quot;Slide 51 - &amp;quot;Other Interesting New Commands&amp;quot;&quot;/&gt;&lt;property id=&quot;20307&quot; value=&quot;754&quot;/&gt;&lt;/object&gt;&lt;object type=&quot;3&quot; unique_id=&quot;220858&quot;&gt;&lt;property id=&quot;20148&quot; value=&quot;5&quot;/&gt;&lt;property id=&quot;20300&quot; value=&quot;Slide 61 - &amp;quot;RS &amp;amp; Non-Blocking Commits (RS 15.1)&amp;quot;&quot;/&gt;&lt;property id=&quot;20307&quot; value=&quot;697&quot;/&gt;&lt;/object&gt;&lt;object type=&quot;3&quot; unique_id=&quot;220859&quot;&gt;&lt;property id=&quot;20148&quot; value=&quot;5&quot;/&gt;&lt;property id=&quot;20300&quot; value=&quot;Slide 62 - &amp;quot;Non-Blocking Commit Function Strings&amp;quot;&quot;/&gt;&lt;property id=&quot;20307&quot; value=&quot;698&quot;/&gt;&lt;/object&gt;&lt;/object&gt;&lt;/object&gt;&lt;/database&gt;"/>
  <p:tag name="SECTOMILLISECCONVERTED" val="1"/>
</p:tagLst>
</file>

<file path=ppt/theme/theme1.xml><?xml version="1.0" encoding="utf-8"?>
<a:theme xmlns:a="http://schemas.openxmlformats.org/drawingml/2006/main" name="SYSD2135 SybasePPT_2003_Mar 26-09">
  <a:themeElements>
    <a:clrScheme name="SYSD2135 SybasePPT_2003_Mar 26-09 15">
      <a:dk1>
        <a:srgbClr val="1C1C1C"/>
      </a:dk1>
      <a:lt1>
        <a:srgbClr val="FFFFFF"/>
      </a:lt1>
      <a:dk2>
        <a:srgbClr val="003768"/>
      </a:dk2>
      <a:lt2>
        <a:srgbClr val="808080"/>
      </a:lt2>
      <a:accent1>
        <a:srgbClr val="003768"/>
      </a:accent1>
      <a:accent2>
        <a:srgbClr val="009FDA"/>
      </a:accent2>
      <a:accent3>
        <a:srgbClr val="FFFFFF"/>
      </a:accent3>
      <a:accent4>
        <a:srgbClr val="161616"/>
      </a:accent4>
      <a:accent5>
        <a:srgbClr val="AAAEB9"/>
      </a:accent5>
      <a:accent6>
        <a:srgbClr val="0090C5"/>
      </a:accent6>
      <a:hlink>
        <a:srgbClr val="A0B400"/>
      </a:hlink>
      <a:folHlink>
        <a:srgbClr val="98C6EA"/>
      </a:folHlink>
    </a:clrScheme>
    <a:fontScheme name="SYSD2135 SybasePPT_2003_Mar 26-09">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30000"/>
          </a:spcAft>
          <a:buClrTx/>
          <a:buSzTx/>
          <a:buFontTx/>
          <a:buNone/>
          <a:tabLst/>
          <a:defRPr kumimoji="0" lang="en-US" sz="2000" b="0" i="0" u="none" strike="noStrike" cap="none" normalizeH="0" baseline="0" smtClean="0">
            <a:ln>
              <a:noFill/>
            </a:ln>
            <a:solidFill>
              <a:srgbClr val="1C1C1C"/>
            </a:solidFill>
            <a:effectLst/>
            <a:latin typeface="Calibri"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30000"/>
          </a:spcAft>
          <a:buClrTx/>
          <a:buSzTx/>
          <a:buFontTx/>
          <a:buNone/>
          <a:tabLst/>
          <a:defRPr kumimoji="0" lang="en-US" sz="2000" b="0" i="0" u="none" strike="noStrike" cap="none" normalizeH="0" baseline="0" smtClean="0">
            <a:ln>
              <a:noFill/>
            </a:ln>
            <a:solidFill>
              <a:srgbClr val="1C1C1C"/>
            </a:solidFill>
            <a:effectLst/>
            <a:latin typeface="Calibri" pitchFamily="34" charset="0"/>
          </a:defRPr>
        </a:defPPr>
      </a:lstStyle>
    </a:lnDef>
  </a:objectDefaults>
  <a:extraClrSchemeLst>
    <a:extraClrScheme>
      <a:clrScheme name="SYSD2135 SybasePPT_2003_Mar 26-09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YSD2135 SybasePPT_2003_Mar 26-09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YSD2135 SybasePPT_2003_Mar 26-09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YSD2135 SybasePPT_2003_Mar 26-09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YSD2135 SybasePPT_2003_Mar 26-09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YSD2135 SybasePPT_2003_Mar 26-09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YSD2135 SybasePPT_2003_Mar 26-09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YSD2135 SybasePPT_2003_Mar 26-09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YSD2135 SybasePPT_2003_Mar 26-09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YSD2135 SybasePPT_2003_Mar 26-09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YSD2135 SybasePPT_2003_Mar 26-09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YSD2135 SybasePPT_2003_Mar 26-09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YSD2135 SybasePPT_2003_Mar 26-09 13">
        <a:dk1>
          <a:srgbClr val="1C1C1C"/>
        </a:dk1>
        <a:lt1>
          <a:srgbClr val="FFFFFF"/>
        </a:lt1>
        <a:dk2>
          <a:srgbClr val="003768"/>
        </a:dk2>
        <a:lt2>
          <a:srgbClr val="808080"/>
        </a:lt2>
        <a:accent1>
          <a:srgbClr val="E37222"/>
        </a:accent1>
        <a:accent2>
          <a:srgbClr val="A0B400"/>
        </a:accent2>
        <a:accent3>
          <a:srgbClr val="FFFFFF"/>
        </a:accent3>
        <a:accent4>
          <a:srgbClr val="161616"/>
        </a:accent4>
        <a:accent5>
          <a:srgbClr val="EFBCAB"/>
        </a:accent5>
        <a:accent6>
          <a:srgbClr val="91A300"/>
        </a:accent6>
        <a:hlink>
          <a:srgbClr val="009FDA"/>
        </a:hlink>
        <a:folHlink>
          <a:srgbClr val="98C6EA"/>
        </a:folHlink>
      </a:clrScheme>
      <a:clrMap bg1="lt1" tx1="dk1" bg2="lt2" tx2="dk2" accent1="accent1" accent2="accent2" accent3="accent3" accent4="accent4" accent5="accent5" accent6="accent6" hlink="hlink" folHlink="folHlink"/>
    </a:extraClrScheme>
    <a:extraClrScheme>
      <a:clrScheme name="SYSD2135 SybasePPT_2003_Mar 26-09 14">
        <a:dk1>
          <a:srgbClr val="1C1C1C"/>
        </a:dk1>
        <a:lt1>
          <a:srgbClr val="FFFFFF"/>
        </a:lt1>
        <a:dk2>
          <a:srgbClr val="003768"/>
        </a:dk2>
        <a:lt2>
          <a:srgbClr val="808080"/>
        </a:lt2>
        <a:accent1>
          <a:srgbClr val="003768"/>
        </a:accent1>
        <a:accent2>
          <a:srgbClr val="A0B400"/>
        </a:accent2>
        <a:accent3>
          <a:srgbClr val="FFFFFF"/>
        </a:accent3>
        <a:accent4>
          <a:srgbClr val="161616"/>
        </a:accent4>
        <a:accent5>
          <a:srgbClr val="AAAEB9"/>
        </a:accent5>
        <a:accent6>
          <a:srgbClr val="91A300"/>
        </a:accent6>
        <a:hlink>
          <a:srgbClr val="009FDA"/>
        </a:hlink>
        <a:folHlink>
          <a:srgbClr val="98C6EA"/>
        </a:folHlink>
      </a:clrScheme>
      <a:clrMap bg1="lt1" tx1="dk1" bg2="lt2" tx2="dk2" accent1="accent1" accent2="accent2" accent3="accent3" accent4="accent4" accent5="accent5" accent6="accent6" hlink="hlink" folHlink="folHlink"/>
    </a:extraClrScheme>
    <a:extraClrScheme>
      <a:clrScheme name="SYSD2135 SybasePPT_2003_Mar 26-09 15">
        <a:dk1>
          <a:srgbClr val="1C1C1C"/>
        </a:dk1>
        <a:lt1>
          <a:srgbClr val="FFFFFF"/>
        </a:lt1>
        <a:dk2>
          <a:srgbClr val="003768"/>
        </a:dk2>
        <a:lt2>
          <a:srgbClr val="808080"/>
        </a:lt2>
        <a:accent1>
          <a:srgbClr val="003768"/>
        </a:accent1>
        <a:accent2>
          <a:srgbClr val="009FDA"/>
        </a:accent2>
        <a:accent3>
          <a:srgbClr val="FFFFFF"/>
        </a:accent3>
        <a:accent4>
          <a:srgbClr val="161616"/>
        </a:accent4>
        <a:accent5>
          <a:srgbClr val="AAAEB9"/>
        </a:accent5>
        <a:accent6>
          <a:srgbClr val="0090C5"/>
        </a:accent6>
        <a:hlink>
          <a:srgbClr val="A0B400"/>
        </a:hlink>
        <a:folHlink>
          <a:srgbClr val="98C6EA"/>
        </a:folHlink>
      </a:clrScheme>
      <a:clrMap bg1="lt1" tx1="dk1" bg2="lt2" tx2="dk2" accent1="accent1" accent2="accent2" accent3="accent3" accent4="accent4" accent5="accent5" accent6="accent6" hlink="hlink" folHlink="folHlink"/>
    </a:extraClrScheme>
    <a:extraClrScheme>
      <a:clrScheme name="SYSD2135 SybasePPT_2003_Mar 26-09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99CC00"/>
        </a:hlink>
        <a:folHlink>
          <a:srgbClr val="00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5">
      <a:dk1>
        <a:srgbClr val="1C1C1C"/>
      </a:dk1>
      <a:lt1>
        <a:srgbClr val="FFFFFF"/>
      </a:lt1>
      <a:dk2>
        <a:srgbClr val="003768"/>
      </a:dk2>
      <a:lt2>
        <a:srgbClr val="808080"/>
      </a:lt2>
      <a:accent1>
        <a:srgbClr val="003768"/>
      </a:accent1>
      <a:accent2>
        <a:srgbClr val="009FDA"/>
      </a:accent2>
      <a:accent3>
        <a:srgbClr val="FFFFFF"/>
      </a:accent3>
      <a:accent4>
        <a:srgbClr val="161616"/>
      </a:accent4>
      <a:accent5>
        <a:srgbClr val="AAAEB9"/>
      </a:accent5>
      <a:accent6>
        <a:srgbClr val="0090C5"/>
      </a:accent6>
      <a:hlink>
        <a:srgbClr val="A0B400"/>
      </a:hlink>
      <a:folHlink>
        <a:srgbClr val="98C6EA"/>
      </a:folHlink>
    </a:clrScheme>
    <a:fontScheme name="Custom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30000"/>
          </a:spcAft>
          <a:buClrTx/>
          <a:buSzTx/>
          <a:buFontTx/>
          <a:buNone/>
          <a:tabLst/>
          <a:defRPr kumimoji="0" lang="en-US" sz="2000" b="0" i="0" u="none" strike="noStrike" cap="none" normalizeH="0" baseline="0" smtClean="0">
            <a:ln>
              <a:noFill/>
            </a:ln>
            <a:solidFill>
              <a:srgbClr val="1C1C1C"/>
            </a:solidFill>
            <a:effectLst/>
            <a:latin typeface="Calibri"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90000"/>
          </a:lnSpc>
          <a:spcBef>
            <a:spcPct val="0"/>
          </a:spcBef>
          <a:spcAft>
            <a:spcPct val="30000"/>
          </a:spcAft>
          <a:buClrTx/>
          <a:buSzTx/>
          <a:buFontTx/>
          <a:buNone/>
          <a:tabLst/>
          <a:defRPr kumimoji="0" lang="en-US" sz="2000" b="0" i="0" u="none" strike="noStrike" cap="none" normalizeH="0" baseline="0" smtClean="0">
            <a:ln>
              <a:noFill/>
            </a:ln>
            <a:solidFill>
              <a:srgbClr val="1C1C1C"/>
            </a:solidFill>
            <a:effectLst/>
            <a:latin typeface="Calibri"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1C1C1C"/>
        </a:dk1>
        <a:lt1>
          <a:srgbClr val="FFFFFF"/>
        </a:lt1>
        <a:dk2>
          <a:srgbClr val="003768"/>
        </a:dk2>
        <a:lt2>
          <a:srgbClr val="808080"/>
        </a:lt2>
        <a:accent1>
          <a:srgbClr val="E37222"/>
        </a:accent1>
        <a:accent2>
          <a:srgbClr val="A0B400"/>
        </a:accent2>
        <a:accent3>
          <a:srgbClr val="FFFFFF"/>
        </a:accent3>
        <a:accent4>
          <a:srgbClr val="161616"/>
        </a:accent4>
        <a:accent5>
          <a:srgbClr val="EFBCAB"/>
        </a:accent5>
        <a:accent6>
          <a:srgbClr val="91A300"/>
        </a:accent6>
        <a:hlink>
          <a:srgbClr val="009FDA"/>
        </a:hlink>
        <a:folHlink>
          <a:srgbClr val="98C6EA"/>
        </a:folHlink>
      </a:clrScheme>
      <a:clrMap bg1="lt1" tx1="dk1" bg2="lt2" tx2="dk2" accent1="accent1" accent2="accent2" accent3="accent3" accent4="accent4" accent5="accent5" accent6="accent6" hlink="hlink" folHlink="folHlink"/>
    </a:extraClrScheme>
    <a:extraClrScheme>
      <a:clrScheme name="Custom Design 14">
        <a:dk1>
          <a:srgbClr val="1C1C1C"/>
        </a:dk1>
        <a:lt1>
          <a:srgbClr val="FFFFFF"/>
        </a:lt1>
        <a:dk2>
          <a:srgbClr val="003768"/>
        </a:dk2>
        <a:lt2>
          <a:srgbClr val="808080"/>
        </a:lt2>
        <a:accent1>
          <a:srgbClr val="003768"/>
        </a:accent1>
        <a:accent2>
          <a:srgbClr val="A0B400"/>
        </a:accent2>
        <a:accent3>
          <a:srgbClr val="FFFFFF"/>
        </a:accent3>
        <a:accent4>
          <a:srgbClr val="161616"/>
        </a:accent4>
        <a:accent5>
          <a:srgbClr val="AAAEB9"/>
        </a:accent5>
        <a:accent6>
          <a:srgbClr val="91A300"/>
        </a:accent6>
        <a:hlink>
          <a:srgbClr val="009FDA"/>
        </a:hlink>
        <a:folHlink>
          <a:srgbClr val="98C6EA"/>
        </a:folHlink>
      </a:clrScheme>
      <a:clrMap bg1="lt1" tx1="dk1" bg2="lt2" tx2="dk2" accent1="accent1" accent2="accent2" accent3="accent3" accent4="accent4" accent5="accent5" accent6="accent6" hlink="hlink" folHlink="folHlink"/>
    </a:extraClrScheme>
    <a:extraClrScheme>
      <a:clrScheme name="Custom Design 15">
        <a:dk1>
          <a:srgbClr val="1C1C1C"/>
        </a:dk1>
        <a:lt1>
          <a:srgbClr val="FFFFFF"/>
        </a:lt1>
        <a:dk2>
          <a:srgbClr val="003768"/>
        </a:dk2>
        <a:lt2>
          <a:srgbClr val="808080"/>
        </a:lt2>
        <a:accent1>
          <a:srgbClr val="003768"/>
        </a:accent1>
        <a:accent2>
          <a:srgbClr val="009FDA"/>
        </a:accent2>
        <a:accent3>
          <a:srgbClr val="FFFFFF"/>
        </a:accent3>
        <a:accent4>
          <a:srgbClr val="161616"/>
        </a:accent4>
        <a:accent5>
          <a:srgbClr val="AAAEB9"/>
        </a:accent5>
        <a:accent6>
          <a:srgbClr val="0090C5"/>
        </a:accent6>
        <a:hlink>
          <a:srgbClr val="A0B400"/>
        </a:hlink>
        <a:folHlink>
          <a:srgbClr val="98C6EA"/>
        </a:folHlink>
      </a:clrScheme>
      <a:clrMap bg1="lt1" tx1="dk1" bg2="lt2" tx2="dk2" accent1="accent1" accent2="accent2" accent3="accent3" accent4="accent4" accent5="accent5" accent6="accent6" hlink="hlink" folHlink="folHlink"/>
    </a:extraClrScheme>
    <a:extraClrScheme>
      <a:clrScheme name="Custom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99CC00"/>
        </a:hlink>
        <a:folHlink>
          <a:srgbClr val="00969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SYSD2135 SybasePPT_2003_Mar 27-09</Template>
  <TotalTime>14481</TotalTime>
  <Words>5102</Words>
  <Application>Microsoft Office PowerPoint</Application>
  <PresentationFormat>On-screen Show (4:3)</PresentationFormat>
  <Paragraphs>605</Paragraphs>
  <Slides>54</Slides>
  <Notes>8</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SYSD2135 SybasePPT_2003_Mar 26-09</vt:lpstr>
      <vt:lpstr>Custom Design</vt:lpstr>
      <vt:lpstr>RS 15.7 Multi-Path Replication (MPR) Deep Dive</vt:lpstr>
      <vt:lpstr>RS 15.7 Multi-Path Replication (MPR) Deep Dive</vt:lpstr>
      <vt:lpstr>PowerPoint Presentation</vt:lpstr>
      <vt:lpstr>RS 15.7 Multi-Path Replication (MPR) Deep Dive</vt:lpstr>
      <vt:lpstr>RS 15.7 Overview</vt:lpstr>
      <vt:lpstr>Multi-Path Replication (MPR)</vt:lpstr>
      <vt:lpstr>Multi-Path Replication in ASO Option</vt:lpstr>
      <vt:lpstr>Understand the Need for MPR</vt:lpstr>
      <vt:lpstr>Pre-RS 15.7 Induced Serialization</vt:lpstr>
      <vt:lpstr>Parallelism in Multi-Path Replication</vt:lpstr>
      <vt:lpstr>RS 15.7 Multi-Path Replication</vt:lpstr>
      <vt:lpstr>Types of Multi-Path Replication (1)</vt:lpstr>
      <vt:lpstr>Types of Multi-Path Replication (2)</vt:lpstr>
      <vt:lpstr>What is Supported in RS 15.7 GA</vt:lpstr>
      <vt:lpstr>Starting at the Beginning – Multiple RA</vt:lpstr>
      <vt:lpstr>Logical vs. Physical….The Before Picture</vt:lpstr>
      <vt:lpstr>Logical vs. Physical….The Quandary</vt:lpstr>
      <vt:lpstr>Logical vs. Physical….What We Want</vt:lpstr>
      <vt:lpstr>The Logical Path Solution</vt:lpstr>
      <vt:lpstr>Multi-Path RepAgents</vt:lpstr>
      <vt:lpstr>MDA Tables for Monitoring RA</vt:lpstr>
      <vt:lpstr>Implementing MPR for Primary DB’s</vt:lpstr>
      <vt:lpstr>Some Notes about Primary DB’s</vt:lpstr>
      <vt:lpstr>Dedicated Routes</vt:lpstr>
      <vt:lpstr>An All Too Common Picture</vt:lpstr>
      <vt:lpstr>An Improvement…Perhaps…..</vt:lpstr>
      <vt:lpstr>Spaghetti Without Dedicated Routes</vt:lpstr>
      <vt:lpstr>The More Manageable Solution</vt:lpstr>
      <vt:lpstr>Multiple DSI's</vt:lpstr>
      <vt:lpstr>Multiple DSI's &amp; Sybase IQ</vt:lpstr>
      <vt:lpstr>Typical Manual Method Fstring Class</vt:lpstr>
      <vt:lpstr>Use Cases for Multiple DSI</vt:lpstr>
      <vt:lpstr>MPR Topics for Consideration</vt:lpstr>
      <vt:lpstr>MPR Repdefs &amp; Connections</vt:lpstr>
      <vt:lpstr>Routes Needed for RSSD Replication</vt:lpstr>
      <vt:lpstr>Multiple RS Connections</vt:lpstr>
      <vt:lpstr>MPR Repdefs &amp; Subscriptions</vt:lpstr>
      <vt:lpstr>Transaction Serialization and Integrity</vt:lpstr>
      <vt:lpstr>MPR vs. Transaction Support</vt:lpstr>
      <vt:lpstr>Assessing the Risks</vt:lpstr>
      <vt:lpstr>Transactional Dependencies: Some Terms</vt:lpstr>
      <vt:lpstr>Independent Transactions</vt:lpstr>
      <vt:lpstr>Tips for Schema Based MPR Replication</vt:lpstr>
      <vt:lpstr>Asynchronous Example:  Audit Data</vt:lpstr>
      <vt:lpstr>Eventual Consistency Examples</vt:lpstr>
      <vt:lpstr>Eventual Consistency &amp; MDSI</vt:lpstr>
      <vt:lpstr>MPR Deep Dive Summary</vt:lpstr>
      <vt:lpstr>Quick Review of Doc Instructions (1)</vt:lpstr>
      <vt:lpstr>Quick Review of Doc Instructions (2)</vt:lpstr>
      <vt:lpstr>Quick Review of Doc Instructions (3)</vt:lpstr>
      <vt:lpstr>Quick Review of Doc Instructions (4)</vt:lpstr>
      <vt:lpstr>Multi-Path Replication Summary</vt:lpstr>
      <vt:lpstr>PowerPoint Presentation</vt:lpstr>
      <vt:lpstr>PowerPoint Presentation</vt:lpstr>
    </vt:vector>
  </TitlesOfParts>
  <Company>Sybase,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IQ Training: Module 1</dc:title>
  <dc:creator>Jeff Tallman</dc:creator>
  <cp:lastModifiedBy>Jeff Tallman</cp:lastModifiedBy>
  <cp:revision>490</cp:revision>
  <dcterms:created xsi:type="dcterms:W3CDTF">2005-04-11T14:49:15Z</dcterms:created>
  <dcterms:modified xsi:type="dcterms:W3CDTF">2012-05-10T14:06:00Z</dcterms:modified>
</cp:coreProperties>
</file>