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45" r:id="rId2"/>
  </p:sldMasterIdLst>
  <p:notesMasterIdLst>
    <p:notesMasterId r:id="rId40"/>
  </p:notesMasterIdLst>
  <p:handoutMasterIdLst>
    <p:handoutMasterId r:id="rId41"/>
  </p:handoutMasterIdLst>
  <p:sldIdLst>
    <p:sldId id="340" r:id="rId3"/>
    <p:sldId id="343" r:id="rId4"/>
    <p:sldId id="457" r:id="rId5"/>
    <p:sldId id="375" r:id="rId6"/>
    <p:sldId id="441" r:id="rId7"/>
    <p:sldId id="373" r:id="rId8"/>
    <p:sldId id="464" r:id="rId9"/>
    <p:sldId id="486" r:id="rId10"/>
    <p:sldId id="466" r:id="rId11"/>
    <p:sldId id="467" r:id="rId12"/>
    <p:sldId id="468" r:id="rId13"/>
    <p:sldId id="523" r:id="rId14"/>
    <p:sldId id="382" r:id="rId15"/>
    <p:sldId id="532" r:id="rId16"/>
    <p:sldId id="500" r:id="rId17"/>
    <p:sldId id="509" r:id="rId18"/>
    <p:sldId id="510" r:id="rId19"/>
    <p:sldId id="517" r:id="rId20"/>
    <p:sldId id="518" r:id="rId21"/>
    <p:sldId id="519" r:id="rId22"/>
    <p:sldId id="520" r:id="rId23"/>
    <p:sldId id="521" r:id="rId24"/>
    <p:sldId id="533" r:id="rId25"/>
    <p:sldId id="502" r:id="rId26"/>
    <p:sldId id="515" r:id="rId27"/>
    <p:sldId id="514" r:id="rId28"/>
    <p:sldId id="503" r:id="rId29"/>
    <p:sldId id="534" r:id="rId30"/>
    <p:sldId id="506" r:id="rId31"/>
    <p:sldId id="458" r:id="rId32"/>
    <p:sldId id="390" r:id="rId33"/>
    <p:sldId id="459" r:id="rId34"/>
    <p:sldId id="437" r:id="rId35"/>
    <p:sldId id="445" r:id="rId36"/>
    <p:sldId id="487" r:id="rId37"/>
    <p:sldId id="504" r:id="rId38"/>
    <p:sldId id="416" r:id="rId39"/>
  </p:sldIdLst>
  <p:sldSz cx="9144000" cy="6858000" type="screen4x3"/>
  <p:notesSz cx="7019925" cy="9305925"/>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nette Kalbrunner" initials="D03632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F0000"/>
    <a:srgbClr val="F0AB00"/>
    <a:srgbClr val="003283"/>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1" autoAdjust="0"/>
    <p:restoredTop sz="93381" autoAdjust="0"/>
  </p:normalViewPr>
  <p:slideViewPr>
    <p:cSldViewPr snapToGrid="0" showGuides="1">
      <p:cViewPr varScale="1">
        <p:scale>
          <a:sx n="77" d="100"/>
          <a:sy n="77" d="100"/>
        </p:scale>
        <p:origin x="-307" y="-82"/>
      </p:cViewPr>
      <p:guideLst>
        <p:guide orient="horz" pos="4117"/>
        <p:guide orient="horz" pos="206"/>
        <p:guide orient="horz" pos="3834"/>
        <p:guide orient="horz" pos="1065"/>
        <p:guide orient="horz" pos="777"/>
        <p:guide pos="5556"/>
        <p:guide pos="206"/>
        <p:guide pos="2886"/>
        <p:guide pos="6"/>
        <p:guide pos="5759"/>
      </p:guideLst>
    </p:cSldViewPr>
  </p:slideViewPr>
  <p:outlineViewPr>
    <p:cViewPr>
      <p:scale>
        <a:sx n="33" d="100"/>
        <a:sy n="33" d="100"/>
      </p:scale>
      <p:origin x="42" y="3990"/>
    </p:cViewPr>
  </p:outlineViewPr>
  <p:notesTextViewPr>
    <p:cViewPr>
      <p:scale>
        <a:sx n="66" d="100"/>
        <a:sy n="66" d="100"/>
      </p:scale>
      <p:origin x="0" y="0"/>
    </p:cViewPr>
  </p:notesTextViewPr>
  <p:sorterViewPr>
    <p:cViewPr>
      <p:scale>
        <a:sx n="100" d="100"/>
        <a:sy n="100" d="100"/>
      </p:scale>
      <p:origin x="0" y="114"/>
    </p:cViewPr>
  </p:sorterViewPr>
  <p:notesViewPr>
    <p:cSldViewPr snapToGrid="0" showGuides="1">
      <p:cViewPr varScale="1">
        <p:scale>
          <a:sx n="82" d="100"/>
          <a:sy n="82" d="100"/>
        </p:scale>
        <p:origin x="-1938" y="-96"/>
      </p:cViewPr>
      <p:guideLst>
        <p:guide orient="horz" pos="2931"/>
        <p:guide pos="221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88979" y="8839013"/>
            <a:ext cx="3041968" cy="465297"/>
          </a:xfrm>
          <a:prstGeom prst="rect">
            <a:avLst/>
          </a:prstGeom>
        </p:spPr>
        <p:txBody>
          <a:bodyPr vert="horz" lIns="93276" tIns="46638" rIns="93276" bIns="46638" rtlCol="0" anchor="b"/>
          <a:lstStyle>
            <a:lvl1pPr algn="r">
              <a:defRPr sz="1200"/>
            </a:lvl1pPr>
          </a:lstStyle>
          <a:p>
            <a:pPr algn="ctr"/>
            <a:fld id="{47855BD9-AF71-426C-9B9B-B0E52B88852E}" type="slidenum">
              <a:rPr lang="de-DE" sz="1000"/>
              <a:pPr algn="ctr"/>
              <a:t>‹#›</a:t>
            </a:fld>
            <a:endParaRPr lang="de-DE" sz="1000" dirty="0"/>
          </a:p>
        </p:txBody>
      </p:sp>
    </p:spTree>
    <p:extLst>
      <p:ext uri="{BB962C8B-B14F-4D97-AF65-F5344CB8AC3E}">
        <p14:creationId xmlns:p14="http://schemas.microsoft.com/office/powerpoint/2010/main" val="5130721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82638" y="396875"/>
            <a:ext cx="5454650" cy="4090988"/>
          </a:xfrm>
          <a:prstGeom prst="rect">
            <a:avLst/>
          </a:prstGeom>
          <a:noFill/>
          <a:ln w="12700">
            <a:solidFill>
              <a:prstClr val="black"/>
            </a:solidFill>
          </a:ln>
        </p:spPr>
        <p:txBody>
          <a:bodyPr vert="horz" lIns="93276" tIns="46638" rIns="93276" bIns="46638" rtlCol="0" anchor="ctr"/>
          <a:lstStyle/>
          <a:p>
            <a:endParaRPr lang="de-DE" dirty="0"/>
          </a:p>
        </p:txBody>
      </p:sp>
      <p:sp>
        <p:nvSpPr>
          <p:cNvPr id="5" name="Notes Placeholder 4"/>
          <p:cNvSpPr>
            <a:spLocks noGrp="1"/>
          </p:cNvSpPr>
          <p:nvPr>
            <p:ph type="body" sz="quarter" idx="3"/>
          </p:nvPr>
        </p:nvSpPr>
        <p:spPr>
          <a:xfrm>
            <a:off x="768323" y="4789449"/>
            <a:ext cx="5483280" cy="400902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3027343" y="9073279"/>
            <a:ext cx="965241" cy="208995"/>
          </a:xfrm>
          <a:prstGeom prst="rect">
            <a:avLst/>
          </a:prstGeom>
        </p:spPr>
        <p:txBody>
          <a:bodyPr vert="horz" lIns="93276" tIns="46638" rIns="93276" bIns="46638"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707239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ervice.sap.com/influence"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www.sap.com/demos/richmedia/media/influence-the-mid-term-product-development-of-sap-us.epx?rm_autoLaunch=true&amp;rm_isMobile=true,width=760&amp;height=588" TargetMode="External"/><Relationship Id="rId4" Type="http://schemas.openxmlformats.org/officeDocument/2006/relationships/hyperlink" Target="mailto:cei@sap.com"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11275" y="623888"/>
            <a:ext cx="4397375" cy="32988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A2497F7-5EA5-4DBF-8D54-7CE230E9ECED}" type="slidenum">
              <a:rPr lang="de-DE" smtClean="0"/>
              <a:pPr>
                <a:defRPr/>
              </a:pPr>
              <a:t>10</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6"/>
          <p:cNvSpPr>
            <a:spLocks noGrp="1" noChangeArrowheads="1"/>
          </p:cNvSpPr>
          <p:nvPr>
            <p:ph type="ftr" sz="quarter" idx="4294967295"/>
          </p:nvPr>
        </p:nvSpPr>
        <p:spPr bwMode="auto">
          <a:xfrm>
            <a:off x="0" y="8839013"/>
            <a:ext cx="3041968" cy="465297"/>
          </a:xfrm>
          <a:prstGeom prst="rect">
            <a:avLst/>
          </a:prstGeom>
          <a:noFill/>
          <a:ln>
            <a:miter lim="800000"/>
            <a:headEnd/>
            <a:tailEnd/>
          </a:ln>
        </p:spPr>
        <p:txBody>
          <a:bodyPr lIns="91531" tIns="45766" rIns="91531" bIns="45766"/>
          <a:lstStyle/>
          <a:p>
            <a:r>
              <a:rPr lang="en-US" dirty="0"/>
              <a:t>© 2005 </a:t>
            </a:r>
            <a:r>
              <a:rPr lang="en-US" dirty="0" smtClean="0"/>
              <a:t>Copyright, </a:t>
            </a:r>
            <a:r>
              <a:rPr lang="en-US" dirty="0"/>
              <a:t>Inc.</a:t>
            </a:r>
          </a:p>
        </p:txBody>
      </p:sp>
      <p:sp>
        <p:nvSpPr>
          <p:cNvPr id="153603" name="Rectangle 7"/>
          <p:cNvSpPr>
            <a:spLocks noGrp="1" noChangeArrowheads="1"/>
          </p:cNvSpPr>
          <p:nvPr>
            <p:ph type="sldNum" sz="quarter" idx="5"/>
          </p:nvPr>
        </p:nvSpPr>
        <p:spPr bwMode="auto">
          <a:noFill/>
          <a:ln>
            <a:miter lim="800000"/>
            <a:headEnd/>
            <a:tailEnd/>
          </a:ln>
        </p:spPr>
        <p:txBody>
          <a:bodyPr/>
          <a:lstStyle/>
          <a:p>
            <a:fld id="{9B2101C9-5A29-4401-8BDF-ACFCB844AF83}" type="slidenum">
              <a:rPr lang="en-US"/>
              <a:pPr/>
              <a:t>11</a:t>
            </a:fld>
            <a:endParaRPr lang="en-US" dirty="0"/>
          </a:p>
        </p:txBody>
      </p:sp>
      <p:sp>
        <p:nvSpPr>
          <p:cNvPr id="153604" name="Rectangle 2"/>
          <p:cNvSpPr>
            <a:spLocks noGrp="1" noRot="1" noChangeAspect="1" noChangeArrowheads="1" noTextEdit="1"/>
          </p:cNvSpPr>
          <p:nvPr>
            <p:ph type="sldImg"/>
          </p:nvPr>
        </p:nvSpPr>
        <p:spPr bwMode="auto">
          <a:xfrm>
            <a:off x="1184275" y="696913"/>
            <a:ext cx="4654550" cy="3490912"/>
          </a:xfrm>
          <a:noFill/>
          <a:ln>
            <a:solidFill>
              <a:srgbClr val="000000"/>
            </a:solidFill>
            <a:miter lim="800000"/>
            <a:headEnd/>
            <a:tailEnd/>
          </a:ln>
        </p:spPr>
      </p:sp>
      <p:sp>
        <p:nvSpPr>
          <p:cNvPr id="153605" name="Rectangle 3"/>
          <p:cNvSpPr>
            <a:spLocks noGrp="1" noChangeArrowheads="1"/>
          </p:cNvSpPr>
          <p:nvPr>
            <p:ph type="body" idx="1"/>
          </p:nvPr>
        </p:nvSpPr>
        <p:spPr bwMode="auto">
          <a:xfrm>
            <a:off x="700369" y="4420315"/>
            <a:ext cx="5619190" cy="4187667"/>
          </a:xfrm>
          <a:noFill/>
        </p:spPr>
        <p:txBody>
          <a:bodyPr wrap="square" numCol="1" anchor="t" anchorCtr="0" compatLnSpc="1">
            <a:prstTxWarp prst="textNoShape">
              <a:avLst/>
            </a:prstTxWarp>
          </a:bodyPr>
          <a:lstStyle/>
          <a:p>
            <a:pPr marL="176511" indent="-17651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u="sng" baseline="0" noProof="0" dirty="0" smtClean="0"/>
          </a:p>
        </p:txBody>
      </p:sp>
      <p:sp>
        <p:nvSpPr>
          <p:cNvPr id="4" name="Slide Number Placeholder 3"/>
          <p:cNvSpPr>
            <a:spLocks noGrp="1"/>
          </p:cNvSpPr>
          <p:nvPr>
            <p:ph type="sldNum" sz="quarter" idx="10"/>
          </p:nvPr>
        </p:nvSpPr>
        <p:spPr>
          <a:xfrm>
            <a:off x="3976691" y="8839201"/>
            <a:ext cx="3041650" cy="465138"/>
          </a:xfrm>
          <a:prstGeom prst="rect">
            <a:avLst/>
          </a:prstGeom>
        </p:spPr>
        <p:txBody>
          <a:bodyPr/>
          <a:lstStyle/>
          <a:p>
            <a:fld id="{7D8C2C35-2B8A-446E-BEC0-FD36716C29AC}" type="slidenum">
              <a:rPr lang="de-DE" smtClean="0"/>
              <a:pPr/>
              <a:t>12</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u="sng" baseline="0" noProof="0" dirty="0" smtClean="0"/>
          </a:p>
        </p:txBody>
      </p:sp>
      <p:sp>
        <p:nvSpPr>
          <p:cNvPr id="4" name="Slide Number Placeholder 3"/>
          <p:cNvSpPr>
            <a:spLocks noGrp="1"/>
          </p:cNvSpPr>
          <p:nvPr>
            <p:ph type="sldNum" sz="quarter" idx="10"/>
          </p:nvPr>
        </p:nvSpPr>
        <p:spPr>
          <a:xfrm>
            <a:off x="3976691" y="8839201"/>
            <a:ext cx="3041650" cy="465138"/>
          </a:xfrm>
          <a:prstGeom prst="rect">
            <a:avLst/>
          </a:prstGeom>
        </p:spPr>
        <p:txBody>
          <a:bodyPr/>
          <a:lstStyle/>
          <a:p>
            <a:fld id="{7D8C2C35-2B8A-446E-BEC0-FD36716C29AC}" type="slidenum">
              <a:rPr lang="de-DE" smtClean="0"/>
              <a:pPr/>
              <a:t>14</a:t>
            </a:fld>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2638" y="396875"/>
            <a:ext cx="5454650" cy="4090988"/>
          </a:xfrm>
        </p:spPr>
      </p:sp>
      <p:sp>
        <p:nvSpPr>
          <p:cNvPr id="3" name="Notes Placeholder 2"/>
          <p:cNvSpPr>
            <a:spLocks noGrp="1"/>
          </p:cNvSpPr>
          <p:nvPr>
            <p:ph type="body" idx="1"/>
          </p:nvPr>
        </p:nvSpPr>
        <p:spPr/>
        <p:txBody>
          <a:bodyPr>
            <a:normAutofit/>
          </a:bodyPr>
          <a:lstStyle/>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11275" y="623888"/>
            <a:ext cx="4397375" cy="32988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11275" y="623888"/>
            <a:ext cx="4397375" cy="32988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1653061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11275" y="623888"/>
            <a:ext cx="4397375" cy="32988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xfrm>
            <a:off x="784225" y="396875"/>
            <a:ext cx="5453063" cy="4090988"/>
          </a:xfrm>
          <a:noFill/>
          <a:ln>
            <a:solidFill>
              <a:srgbClr val="000000"/>
            </a:solidFill>
            <a:miter lim="800000"/>
            <a:headEnd/>
            <a:tailEnd/>
          </a:ln>
        </p:spPr>
      </p:sp>
      <p:sp>
        <p:nvSpPr>
          <p:cNvPr id="983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11275" y="623888"/>
            <a:ext cx="4397375" cy="32988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2638" y="396875"/>
            <a:ext cx="5454650" cy="40909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Tree>
    <p:extLst>
      <p:ext uri="{BB962C8B-B14F-4D97-AF65-F5344CB8AC3E}">
        <p14:creationId xmlns:p14="http://schemas.microsoft.com/office/powerpoint/2010/main" val="2382096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u="sng" baseline="0" noProof="0" dirty="0" smtClean="0"/>
          </a:p>
        </p:txBody>
      </p:sp>
      <p:sp>
        <p:nvSpPr>
          <p:cNvPr id="4" name="Slide Number Placeholder 3"/>
          <p:cNvSpPr>
            <a:spLocks noGrp="1"/>
          </p:cNvSpPr>
          <p:nvPr>
            <p:ph type="sldNum" sz="quarter" idx="10"/>
          </p:nvPr>
        </p:nvSpPr>
        <p:spPr>
          <a:xfrm>
            <a:off x="3976691" y="8839201"/>
            <a:ext cx="3041650" cy="465138"/>
          </a:xfrm>
          <a:prstGeom prst="rect">
            <a:avLst/>
          </a:prstGeom>
        </p:spPr>
        <p:txBody>
          <a:bodyPr/>
          <a:lstStyle/>
          <a:p>
            <a:fld id="{7D8C2C35-2B8A-446E-BEC0-FD36716C29AC}" type="slidenum">
              <a:rPr lang="de-DE" smtClean="0"/>
              <a:pPr/>
              <a:t>23</a:t>
            </a:fld>
            <a:endParaRPr lang="de-DE"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1311275" y="623888"/>
            <a:ext cx="4397375" cy="3298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lnSpcReduction="10000"/>
          </a:bodyPr>
          <a:lstStyle/>
          <a:p>
            <a:pPr marL="291486" indent="-291486">
              <a:buFont typeface="Arial" pitchFamily="34" charset="0"/>
              <a:buChar char="•"/>
              <a:defRPr/>
            </a:pPr>
            <a:endParaRPr lang="en-US" dirty="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57864" indent="-291486" eaLnBrk="0" hangingPunct="0">
              <a:defRPr>
                <a:solidFill>
                  <a:schemeClr val="tx1"/>
                </a:solidFill>
                <a:latin typeface="Arial" pitchFamily="34" charset="0"/>
                <a:ea typeface="ＭＳ Ｐゴシック" pitchFamily="34" charset="-128"/>
              </a:defRPr>
            </a:lvl2pPr>
            <a:lvl3pPr marL="1165945" indent="-233189" eaLnBrk="0" hangingPunct="0">
              <a:defRPr>
                <a:solidFill>
                  <a:schemeClr val="tx1"/>
                </a:solidFill>
                <a:latin typeface="Arial" pitchFamily="34" charset="0"/>
                <a:ea typeface="ＭＳ Ｐゴシック" pitchFamily="34" charset="-128"/>
              </a:defRPr>
            </a:lvl3pPr>
            <a:lvl4pPr marL="1632323" indent="-233189" eaLnBrk="0" hangingPunct="0">
              <a:defRPr>
                <a:solidFill>
                  <a:schemeClr val="tx1"/>
                </a:solidFill>
                <a:latin typeface="Arial" pitchFamily="34" charset="0"/>
                <a:ea typeface="ＭＳ Ｐゴシック" pitchFamily="34" charset="-128"/>
              </a:defRPr>
            </a:lvl4pPr>
            <a:lvl5pPr marL="2098700" indent="-233189" eaLnBrk="0" hangingPunct="0">
              <a:defRPr>
                <a:solidFill>
                  <a:schemeClr val="tx1"/>
                </a:solidFill>
                <a:latin typeface="Arial" pitchFamily="34" charset="0"/>
                <a:ea typeface="ＭＳ Ｐゴシック" pitchFamily="34" charset="-128"/>
              </a:defRPr>
            </a:lvl5pPr>
            <a:lvl6pPr marL="2565079" indent="-233189" eaLnBrk="0" fontAlgn="base" hangingPunct="0">
              <a:spcBef>
                <a:spcPct val="0"/>
              </a:spcBef>
              <a:spcAft>
                <a:spcPct val="0"/>
              </a:spcAft>
              <a:defRPr>
                <a:solidFill>
                  <a:schemeClr val="tx1"/>
                </a:solidFill>
                <a:latin typeface="Arial" pitchFamily="34" charset="0"/>
                <a:ea typeface="ＭＳ Ｐゴシック" pitchFamily="34" charset="-128"/>
              </a:defRPr>
            </a:lvl6pPr>
            <a:lvl7pPr marL="3031455" indent="-233189" eaLnBrk="0" fontAlgn="base" hangingPunct="0">
              <a:spcBef>
                <a:spcPct val="0"/>
              </a:spcBef>
              <a:spcAft>
                <a:spcPct val="0"/>
              </a:spcAft>
              <a:defRPr>
                <a:solidFill>
                  <a:schemeClr val="tx1"/>
                </a:solidFill>
                <a:latin typeface="Arial" pitchFamily="34" charset="0"/>
                <a:ea typeface="ＭＳ Ｐゴシック" pitchFamily="34" charset="-128"/>
              </a:defRPr>
            </a:lvl7pPr>
            <a:lvl8pPr marL="3497833" indent="-233189" eaLnBrk="0" fontAlgn="base" hangingPunct="0">
              <a:spcBef>
                <a:spcPct val="0"/>
              </a:spcBef>
              <a:spcAft>
                <a:spcPct val="0"/>
              </a:spcAft>
              <a:defRPr>
                <a:solidFill>
                  <a:schemeClr val="tx1"/>
                </a:solidFill>
                <a:latin typeface="Arial" pitchFamily="34" charset="0"/>
                <a:ea typeface="ＭＳ Ｐゴシック" pitchFamily="34" charset="-128"/>
              </a:defRPr>
            </a:lvl8pPr>
            <a:lvl9pPr marL="3964211" indent="-233189"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44824AF9-811F-429D-8C8C-89D4A349C464}" type="slidenum">
              <a:rPr lang="de-DE" smtClean="0">
                <a:ea typeface="Geneva" charset="-128"/>
              </a:rPr>
              <a:pPr eaLnBrk="1" hangingPunct="1"/>
              <a:t>25</a:t>
            </a:fld>
            <a:endParaRPr lang="de-DE" smtClean="0">
              <a:ea typeface="Geneva"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noProof="0" dirty="0"/>
          </a:p>
        </p:txBody>
      </p:sp>
      <p:sp>
        <p:nvSpPr>
          <p:cNvPr id="4" name="Slide Number Placeholder 3"/>
          <p:cNvSpPr>
            <a:spLocks noGrp="1"/>
          </p:cNvSpPr>
          <p:nvPr>
            <p:ph type="sldNum" sz="quarter" idx="10"/>
          </p:nvPr>
        </p:nvSpPr>
        <p:spPr>
          <a:xfrm>
            <a:off x="3976688" y="8839200"/>
            <a:ext cx="3041650" cy="465138"/>
          </a:xfrm>
          <a:prstGeom prst="rect">
            <a:avLst/>
          </a:prstGeom>
        </p:spPr>
        <p:txBody>
          <a:bodyPr lIns="91430" tIns="45714" rIns="91430" bIns="45714"/>
          <a:lstStyle/>
          <a:p>
            <a:fld id="{7D8C2C35-2B8A-446E-BEC0-FD36716C29AC}" type="slidenum">
              <a:rPr lang="de-DE" smtClean="0"/>
              <a:pPr/>
              <a:t>27</a:t>
            </a:fld>
            <a:endParaRPr lang="de-DE"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u="sng" baseline="0" noProof="0" dirty="0" smtClean="0"/>
          </a:p>
        </p:txBody>
      </p:sp>
      <p:sp>
        <p:nvSpPr>
          <p:cNvPr id="4" name="Slide Number Placeholder 3"/>
          <p:cNvSpPr>
            <a:spLocks noGrp="1"/>
          </p:cNvSpPr>
          <p:nvPr>
            <p:ph type="sldNum" sz="quarter" idx="10"/>
          </p:nvPr>
        </p:nvSpPr>
        <p:spPr>
          <a:xfrm>
            <a:off x="3976691" y="8839201"/>
            <a:ext cx="3041650" cy="465138"/>
          </a:xfrm>
          <a:prstGeom prst="rect">
            <a:avLst/>
          </a:prstGeom>
        </p:spPr>
        <p:txBody>
          <a:bodyPr/>
          <a:lstStyle/>
          <a:p>
            <a:fld id="{7D8C2C35-2B8A-446E-BEC0-FD36716C29AC}" type="slidenum">
              <a:rPr lang="de-DE" smtClean="0"/>
              <a:pPr/>
              <a:t>28</a:t>
            </a:fld>
            <a:endParaRPr lang="de-DE"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0" dirty="0" smtClean="0"/>
              <a:t>To be hidden</a:t>
            </a:r>
            <a:r>
              <a:rPr lang="en-GB" b="0" baseline="0" dirty="0" smtClean="0"/>
              <a:t> in presentations but printed for road maps published to SMP</a:t>
            </a:r>
            <a:endParaRPr lang="en-GB"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8789">
              <a:defRPr/>
            </a:pPr>
            <a:r>
              <a:rPr lang="en-US" b="1" dirty="0" smtClean="0"/>
              <a:t>Do not remove the “Where to go to provide product feedback and ideas” section</a:t>
            </a:r>
            <a:r>
              <a:rPr lang="en-US" b="1" baseline="0" dirty="0" smtClean="0"/>
              <a:t> since this was added as per customer request/feedback</a:t>
            </a:r>
            <a:endParaRPr lang="en-US" b="1" dirty="0" smtClean="0"/>
          </a:p>
          <a:p>
            <a:r>
              <a:rPr lang="en-US" dirty="0" smtClean="0"/>
              <a:t>There is one page about influencing in general: </a:t>
            </a:r>
            <a:r>
              <a:rPr lang="en-US" u="sng" dirty="0" smtClean="0">
                <a:hlinkClick r:id="rId3"/>
              </a:rPr>
              <a:t>http://service.sap.com/influence</a:t>
            </a:r>
            <a:r>
              <a:rPr lang="en-US" dirty="0" smtClean="0"/>
              <a:t>. It describes the Customer</a:t>
            </a:r>
            <a:r>
              <a:rPr lang="en-US" baseline="0" dirty="0" smtClean="0"/>
              <a:t> Engagement Initiative (</a:t>
            </a:r>
            <a:r>
              <a:rPr lang="en-US" dirty="0" smtClean="0"/>
              <a:t>CEI) and how to be informed about future registration pages (i.e. sending an email to </a:t>
            </a:r>
            <a:r>
              <a:rPr lang="en-US" u="sng" dirty="0" smtClean="0">
                <a:hlinkClick r:id="rId4"/>
              </a:rPr>
              <a:t>cei@sap.com</a:t>
            </a:r>
            <a:r>
              <a:rPr lang="en-US" dirty="0" smtClean="0"/>
              <a:t>). If they’d like to hear what CEI is all about through a webcast, they can visit </a:t>
            </a:r>
            <a:r>
              <a:rPr lang="en-US" u="sng" dirty="0" smtClean="0">
                <a:hlinkClick r:id="rId5"/>
              </a:rPr>
              <a:t>http://www.sap.com/demos/richmedia/media/influence-the-mid-term-product-development-of-sap-us.epx?rm_autoLaunch=true&amp;rm_isMobile=true,width=760&amp;height=588</a:t>
            </a:r>
            <a:r>
              <a:rPr lang="en-US" u="none" baseline="0" dirty="0" smtClean="0"/>
              <a:t> link available on that page.  In addition to CEI, the influence page introduces Customer Connection and Customer Advisory Councils.</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35</a:t>
            </a:fld>
            <a:endParaRPr lang="de-DE" dirty="0"/>
          </a:p>
        </p:txBody>
      </p:sp>
    </p:spTree>
    <p:extLst>
      <p:ext uri="{BB962C8B-B14F-4D97-AF65-F5344CB8AC3E}">
        <p14:creationId xmlns:p14="http://schemas.microsoft.com/office/powerpoint/2010/main" val="4756489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36</a:t>
            </a:fld>
            <a:endParaRPr lang="de-DE" dirty="0"/>
          </a:p>
        </p:txBody>
      </p:sp>
    </p:spTree>
    <p:extLst>
      <p:ext uri="{BB962C8B-B14F-4D97-AF65-F5344CB8AC3E}">
        <p14:creationId xmlns:p14="http://schemas.microsoft.com/office/powerpoint/2010/main" val="4756489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37</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r>
              <a:rPr lang="en-US" dirty="0" smtClean="0"/>
              <a:t>Copyright Slide – Do Not remove</a:t>
            </a:r>
            <a:endParaRPr lang="de-DE" dirty="0" smtClean="0"/>
          </a:p>
          <a:p>
            <a:endParaRPr lang="de-DE" dirty="0"/>
          </a:p>
        </p:txBody>
      </p:sp>
      <p:pic>
        <p:nvPicPr>
          <p:cNvPr id="5" name="Picture 4" descr="C:\Documents and Settings\D049953\Local Settings\Temporary Internet Files\Content.IE5\TDC5RLTH\MC900434750[1].png"/>
          <p:cNvPicPr>
            <a:picLocks noChangeAspect="1" noChangeArrowheads="1"/>
          </p:cNvPicPr>
          <p:nvPr/>
        </p:nvPicPr>
        <p:blipFill>
          <a:blip r:embed="rId3"/>
          <a:srcRect/>
          <a:stretch>
            <a:fillRect/>
          </a:stretch>
        </p:blipFill>
        <p:spPr bwMode="auto">
          <a:xfrm>
            <a:off x="761315" y="5317279"/>
            <a:ext cx="243615" cy="242209"/>
          </a:xfrm>
          <a:prstGeom prst="rect">
            <a:avLst/>
          </a:prstGeom>
          <a:noFill/>
        </p:spPr>
      </p:pic>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bwMode="auto">
          <a:noFill/>
          <a:ln>
            <a:miter lim="800000"/>
            <a:headEnd/>
            <a:tailEnd/>
          </a:ln>
        </p:spPr>
        <p:txBody>
          <a:bodyPr/>
          <a:lstStyle/>
          <a:p>
            <a:fld id="{A171C5A8-CB07-4D0D-825B-90F7E7569029}" type="slidenum">
              <a:rPr lang="en-US"/>
              <a:pPr/>
              <a:t>7</a:t>
            </a:fld>
            <a:endParaRPr lang="en-US" dirty="0"/>
          </a:p>
        </p:txBody>
      </p:sp>
      <p:sp>
        <p:nvSpPr>
          <p:cNvPr id="163843" name="Rectangle 2"/>
          <p:cNvSpPr>
            <a:spLocks noGrp="1" noRot="1" noChangeAspect="1" noChangeArrowheads="1" noTextEdit="1"/>
          </p:cNvSpPr>
          <p:nvPr>
            <p:ph type="sldImg"/>
          </p:nvPr>
        </p:nvSpPr>
        <p:spPr bwMode="auto">
          <a:xfrm>
            <a:off x="1182688" y="695325"/>
            <a:ext cx="4656137" cy="3492500"/>
          </a:xfrm>
          <a:noFill/>
          <a:ln>
            <a:solidFill>
              <a:srgbClr val="000000"/>
            </a:solidFill>
            <a:miter lim="800000"/>
            <a:headEnd/>
            <a:tailEnd/>
          </a:ln>
        </p:spPr>
      </p:sp>
      <p:sp>
        <p:nvSpPr>
          <p:cNvPr id="163844" name="Rectangle 3"/>
          <p:cNvSpPr>
            <a:spLocks noGrp="1" noChangeArrowheads="1"/>
          </p:cNvSpPr>
          <p:nvPr>
            <p:ph type="body" idx="1"/>
          </p:nvPr>
        </p:nvSpPr>
        <p:spPr bwMode="auto">
          <a:xfrm>
            <a:off x="701993" y="4420314"/>
            <a:ext cx="5615940" cy="4189283"/>
          </a:xfrm>
          <a:noFill/>
        </p:spPr>
        <p:txBody>
          <a:bodyPr wrap="square" numCol="1" anchor="t" anchorCtr="0" compatLnSpc="1">
            <a:prstTxWarp prst="textNoShape">
              <a:avLst/>
            </a:prstTxWarp>
          </a:bodyPr>
          <a:lstStyle/>
          <a:p>
            <a:pPr lvl="0"/>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bwMode="auto">
          <a:noFill/>
          <a:ln>
            <a:miter lim="800000"/>
            <a:headEnd/>
            <a:tailEnd/>
          </a:ln>
        </p:spPr>
        <p:txBody>
          <a:bodyPr/>
          <a:lstStyle/>
          <a:p>
            <a:fld id="{A171C5A8-CB07-4D0D-825B-90F7E7569029}" type="slidenum">
              <a:rPr lang="en-US"/>
              <a:pPr/>
              <a:t>8</a:t>
            </a:fld>
            <a:endParaRPr lang="en-US" dirty="0"/>
          </a:p>
        </p:txBody>
      </p:sp>
      <p:sp>
        <p:nvSpPr>
          <p:cNvPr id="163843" name="Rectangle 2"/>
          <p:cNvSpPr>
            <a:spLocks noGrp="1" noRot="1" noChangeAspect="1" noChangeArrowheads="1" noTextEdit="1"/>
          </p:cNvSpPr>
          <p:nvPr>
            <p:ph type="sldImg"/>
          </p:nvPr>
        </p:nvSpPr>
        <p:spPr bwMode="auto">
          <a:xfrm>
            <a:off x="1182688" y="695325"/>
            <a:ext cx="4656137" cy="3492500"/>
          </a:xfrm>
          <a:noFill/>
          <a:ln>
            <a:solidFill>
              <a:srgbClr val="000000"/>
            </a:solidFill>
            <a:miter lim="800000"/>
            <a:headEnd/>
            <a:tailEnd/>
          </a:ln>
        </p:spPr>
      </p:sp>
      <p:sp>
        <p:nvSpPr>
          <p:cNvPr id="163844" name="Rectangle 3"/>
          <p:cNvSpPr>
            <a:spLocks noGrp="1" noChangeArrowheads="1"/>
          </p:cNvSpPr>
          <p:nvPr>
            <p:ph type="body" idx="1"/>
          </p:nvPr>
        </p:nvSpPr>
        <p:spPr bwMode="auto">
          <a:xfrm>
            <a:off x="701993" y="4420314"/>
            <a:ext cx="5615940" cy="4189283"/>
          </a:xfrm>
          <a:noFill/>
        </p:spPr>
        <p:txBody>
          <a:bodyPr wrap="square" numCol="1" anchor="t" anchorCtr="0" compatLnSpc="1">
            <a:prstTxWarp prst="textNoShape">
              <a:avLst/>
            </a:prstTxWarp>
          </a:bodyPr>
          <a:lstStyle/>
          <a:p>
            <a:pPr lvl="0"/>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11275" y="623888"/>
            <a:ext cx="4397375" cy="32988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extBox 7"/>
          <p:cNvSpPr txBox="1"/>
          <p:nvPr userDrawn="1"/>
        </p:nvSpPr>
        <p:spPr>
          <a:xfrm>
            <a:off x="325400" y="1610686"/>
            <a:ext cx="8496000" cy="465255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1620"/>
              </a:spcBef>
              <a:spcAft>
                <a:spcPts val="0"/>
              </a:spcAft>
              <a:buClr>
                <a:srgbClr val="F0AB00"/>
              </a:buClr>
              <a:buSzPct val="80000"/>
              <a:buFontTx/>
              <a:buNone/>
              <a:tabLst/>
              <a:defRPr/>
            </a:pPr>
            <a:r>
              <a:rPr kumimoji="0" lang="en-US" sz="1800" b="1" i="0" u="none" strike="noStrike" kern="1200" cap="none" spc="0" normalizeH="0" baseline="0" noProof="0" dirty="0" smtClean="0">
                <a:ln>
                  <a:noFill/>
                </a:ln>
                <a:solidFill>
                  <a:srgbClr val="000000"/>
                </a:solidFill>
                <a:effectLst/>
                <a:uLnTx/>
                <a:uFillTx/>
                <a:latin typeface="Arial"/>
                <a:ea typeface="+mn-ea"/>
                <a:cs typeface="+mn-cs"/>
              </a:rPr>
              <a:t>Purpose</a:t>
            </a:r>
          </a:p>
          <a:p>
            <a:pPr marL="0" marR="0" lvl="1" indent="0" algn="l" defTabSz="914400"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1600" b="0" i="0" u="none" strike="noStrike" kern="1200" cap="none" spc="0" normalizeH="0" baseline="0" noProof="0" dirty="0" smtClean="0">
                <a:ln>
                  <a:noFill/>
                </a:ln>
                <a:solidFill>
                  <a:srgbClr val="000000"/>
                </a:solidFill>
                <a:effectLst/>
                <a:uLnTx/>
                <a:uFillTx/>
                <a:latin typeface="Arial"/>
                <a:ea typeface="+mn-ea"/>
                <a:cs typeface="+mn-cs"/>
              </a:rPr>
              <a:t>Product road maps are designed to support the product adoption planning activities of SAP customers.  A product road map helps a customer match short term and long term goals with technology plans.  </a:t>
            </a:r>
          </a:p>
          <a:p>
            <a:pPr marL="0" marR="0" lvl="1" indent="0" algn="l" defTabSz="914400"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1600" b="0" i="0" u="none" strike="noStrike" kern="1200" cap="none" spc="0" normalizeH="0" baseline="0" noProof="0" dirty="0" smtClean="0">
                <a:ln>
                  <a:noFill/>
                </a:ln>
                <a:solidFill>
                  <a:srgbClr val="000000"/>
                </a:solidFill>
                <a:effectLst/>
                <a:uLnTx/>
                <a:uFillTx/>
                <a:latin typeface="Arial"/>
                <a:ea typeface="+mn-ea"/>
                <a:cs typeface="+mn-cs"/>
              </a:rPr>
              <a:t>A product road map describes how the feature / function capabilities in an SAP product or technology are planned to progress over time, in general:</a:t>
            </a:r>
          </a:p>
          <a:p>
            <a:pPr marL="568325" marR="0" lvl="2" indent="-180975" algn="l" defTabSz="914400"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400" b="0" i="0" u="none" strike="noStrike" kern="1200" cap="none" spc="0" normalizeH="0" baseline="0" noProof="0" dirty="0" smtClean="0">
                <a:ln>
                  <a:noFill/>
                </a:ln>
                <a:solidFill>
                  <a:srgbClr val="000000"/>
                </a:solidFill>
                <a:effectLst/>
                <a:uLnTx/>
                <a:uFillTx/>
                <a:latin typeface="Arial"/>
                <a:ea typeface="+mn-ea"/>
                <a:cs typeface="+mn-cs"/>
              </a:rPr>
              <a:t>Today = changes in the current release version  </a:t>
            </a:r>
          </a:p>
          <a:p>
            <a:pPr marL="568325" marR="0" lvl="2" indent="-180975" algn="l" defTabSz="914400"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400" b="0" i="0" u="none" strike="noStrike" kern="1200" cap="none" spc="0" normalizeH="0" baseline="0" noProof="0" dirty="0" smtClean="0">
                <a:ln>
                  <a:noFill/>
                </a:ln>
                <a:solidFill>
                  <a:srgbClr val="000000"/>
                </a:solidFill>
                <a:effectLst/>
                <a:uLnTx/>
                <a:uFillTx/>
                <a:latin typeface="Arial"/>
                <a:ea typeface="+mn-ea"/>
                <a:cs typeface="+mn-cs"/>
              </a:rPr>
              <a:t>Planned Innovations = changes planned in upcoming development releases (next 12-18 months)</a:t>
            </a:r>
          </a:p>
          <a:p>
            <a:pPr marL="568325" marR="0" lvl="2" indent="-180975" algn="l" defTabSz="914400"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400" b="0" i="0" u="none" strike="noStrike" kern="1200" cap="none" spc="0" normalizeH="0" baseline="0" noProof="0" dirty="0" smtClean="0">
                <a:ln>
                  <a:noFill/>
                </a:ln>
                <a:solidFill>
                  <a:srgbClr val="000000"/>
                </a:solidFill>
                <a:effectLst/>
                <a:uLnTx/>
                <a:uFillTx/>
                <a:latin typeface="Arial"/>
                <a:ea typeface="+mn-ea"/>
                <a:cs typeface="+mn-cs"/>
              </a:rPr>
              <a:t>Future Direction = proposed themes for a product or technology beyond the planned releases</a:t>
            </a:r>
          </a:p>
          <a:p>
            <a:pPr marL="0" marR="0" lvl="1" indent="0" algn="l" defTabSz="914400"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1600" b="0" i="0" u="none" strike="noStrike" kern="1200" cap="none" spc="0" normalizeH="0" baseline="0" noProof="0" dirty="0" smtClean="0">
                <a:ln>
                  <a:noFill/>
                </a:ln>
                <a:solidFill>
                  <a:srgbClr val="000000"/>
                </a:solidFill>
                <a:effectLst/>
                <a:uLnTx/>
                <a:uFillTx/>
                <a:latin typeface="Arial"/>
                <a:ea typeface="+mn-ea"/>
                <a:cs typeface="+mn-cs"/>
              </a:rPr>
              <a:t>The product road maps are targeted for use by IT planners, enterprise architects, SAP Consulting, and SAP consulting partners.</a:t>
            </a:r>
          </a:p>
          <a:p>
            <a:pPr marL="0" marR="0" lvl="0" indent="0" algn="l" defTabSz="914400" rtl="0" eaLnBrk="1" fontAlgn="auto" latinLnBrk="0" hangingPunct="1">
              <a:lnSpc>
                <a:spcPct val="100000"/>
              </a:lnSpc>
              <a:spcBef>
                <a:spcPts val="1620"/>
              </a:spcBef>
              <a:spcAft>
                <a:spcPts val="0"/>
              </a:spcAft>
              <a:buClr>
                <a:srgbClr val="F0AB00"/>
              </a:buClr>
              <a:buSzPct val="80000"/>
              <a:buFontTx/>
              <a:buNone/>
              <a:tabLst/>
              <a:defRPr/>
            </a:pPr>
            <a:r>
              <a:rPr kumimoji="0" lang="en-US" sz="1800" b="1" i="0" u="none" strike="noStrike" kern="1200" cap="none" spc="0" normalizeH="0" baseline="0" noProof="0" dirty="0" smtClean="0">
                <a:ln>
                  <a:noFill/>
                </a:ln>
                <a:solidFill>
                  <a:srgbClr val="000000"/>
                </a:solidFill>
                <a:effectLst/>
                <a:uLnTx/>
                <a:uFillTx/>
                <a:latin typeface="Arial"/>
                <a:ea typeface="+mn-ea"/>
                <a:cs typeface="+mn-cs"/>
              </a:rPr>
              <a:t>Complementary resources</a:t>
            </a:r>
          </a:p>
          <a:p>
            <a:pPr marL="0" marR="0" lvl="1" indent="0" algn="l" defTabSz="914400"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1600" b="0" i="0" u="none" strike="noStrike" kern="0" cap="none" spc="0" normalizeH="0" baseline="0" noProof="0" dirty="0" smtClean="0">
                <a:ln>
                  <a:noFill/>
                </a:ln>
                <a:solidFill>
                  <a:srgbClr val="000000"/>
                </a:solidFill>
                <a:effectLst/>
                <a:uLnTx/>
                <a:uFillTx/>
                <a:latin typeface="Arial"/>
                <a:ea typeface="Arial Unicode MS" pitchFamily="34" charset="-128"/>
                <a:cs typeface="Arial Unicode MS" pitchFamily="34" charset="-128"/>
              </a:rPr>
              <a:t>For a more general description of the business problems / processes being solved and supported by SAP, refer to Solution Road maps.</a:t>
            </a:r>
          </a:p>
          <a:p>
            <a:pPr marL="0" marR="0" lvl="1" indent="0" algn="l" defTabSz="914400"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1600" b="0" i="0" u="none" strike="noStrike" kern="0" cap="none" spc="0" normalizeH="0" baseline="0" noProof="0" dirty="0" smtClean="0">
                <a:ln>
                  <a:noFill/>
                </a:ln>
                <a:solidFill>
                  <a:srgbClr val="000000"/>
                </a:solidFill>
                <a:effectLst/>
                <a:uLnTx/>
                <a:uFillTx/>
                <a:latin typeface="Arial"/>
                <a:ea typeface="Arial Unicode MS" pitchFamily="34" charset="-128"/>
                <a:cs typeface="Arial Unicode MS" pitchFamily="34" charset="-128"/>
              </a:rPr>
              <a:t>For more detailed technical information please refer to the Product Availability Matrix, Ramp-up Knowledge Transfer materials and product documentation.</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itle 4"/>
          <p:cNvSpPr txBox="1">
            <a:spLocks/>
          </p:cNvSpPr>
          <p:nvPr userDrawn="1"/>
        </p:nvSpPr>
        <p:spPr bwMode="gray">
          <a:xfrm>
            <a:off x="325399" y="325399"/>
            <a:ext cx="8496000" cy="756000"/>
          </a:xfrm>
          <a:prstGeom prst="rect">
            <a:avLst/>
          </a:prstGeom>
        </p:spPr>
        <p:txBody>
          <a:bodyPr vert="horz" lIns="0" tIns="0" rIns="0" bIns="0" rtlCol="0" anchor="ctr" anchorCtr="0">
            <a:no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solidFill>
                  <a:schemeClr val="accent2"/>
                </a:solidFill>
              </a:rPr>
              <a:t>Introduction to product road maps</a:t>
            </a:r>
            <a:endParaRPr lang="en-US" dirty="0">
              <a:solidFill>
                <a:schemeClr val="accent2"/>
              </a:solidFill>
            </a:endParaRPr>
          </a:p>
        </p:txBody>
      </p:sp>
    </p:spTree>
    <p:extLst>
      <p:ext uri="{BB962C8B-B14F-4D97-AF65-F5344CB8AC3E}">
        <p14:creationId xmlns:p14="http://schemas.microsoft.com/office/powerpoint/2010/main" val="15482393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4" name="TextBox 3"/>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dirty="0" smtClean="0">
                <a:solidFill>
                  <a:srgbClr val="000000"/>
                </a:solidFill>
                <a:ea typeface="MS PGothic" pitchFamily="34" charset="-128"/>
              </a:rPr>
              <a:t>No part of this publication may be reproduced or transmitted in any form or for any purpose without the express permission of SAP AG or an </a:t>
            </a:r>
          </a:p>
          <a:p>
            <a:r>
              <a:rPr lang="en-US" sz="1000" dirty="0" smtClean="0">
                <a:solidFill>
                  <a:srgbClr val="000000"/>
                </a:solidFill>
                <a:ea typeface="MS PGothic" pitchFamily="34" charset="-128"/>
              </a:rPr>
              <a:t>SAP affiliate company.</a:t>
            </a:r>
          </a:p>
          <a:p>
            <a:pPr>
              <a:spcBef>
                <a:spcPts val="1200"/>
              </a:spcBef>
            </a:pPr>
            <a:r>
              <a:rPr lang="en-US" sz="1000" dirty="0" smtClean="0">
                <a:solidFill>
                  <a:srgbClr val="000000"/>
                </a:solidFill>
                <a:ea typeface="MS PGothic" pitchFamily="34" charset="-128"/>
              </a:rPr>
              <a:t>SAP and other SAP products and services mentioned herein as well as their respective logos are trademarks or registered trademarks of SAP AG </a:t>
            </a:r>
            <a:br>
              <a:rPr lang="en-US" sz="1000" dirty="0" smtClean="0">
                <a:solidFill>
                  <a:srgbClr val="000000"/>
                </a:solidFill>
                <a:ea typeface="MS PGothic" pitchFamily="34" charset="-128"/>
              </a:rPr>
            </a:br>
            <a:r>
              <a:rPr lang="en-US" sz="1000" dirty="0" smtClean="0">
                <a:solidFill>
                  <a:srgbClr val="000000"/>
                </a:solidFill>
                <a:ea typeface="MS PGothic" pitchFamily="34" charset="-128"/>
              </a:rPr>
              <a:t>(or an SAP affiliate company) in Germany and other countries. Please see </a:t>
            </a:r>
            <a:r>
              <a:rPr lang="en-US" sz="1000" dirty="0" smtClean="0">
                <a:solidFill>
                  <a:srgbClr val="000000"/>
                </a:solidFill>
                <a:ea typeface="MS PGothic" pitchFamily="34" charset="-128"/>
                <a:hlinkClick r:id="rId2"/>
              </a:rPr>
              <a:t>http://global12.sap.com/corporate-en/legal/copyright/index.epx</a:t>
            </a:r>
            <a:r>
              <a:rPr lang="en-US" sz="1000" dirty="0" smtClean="0">
                <a:solidFill>
                  <a:srgbClr val="000000"/>
                </a:solidFill>
                <a:ea typeface="MS PGothic" pitchFamily="34" charset="-128"/>
              </a:rPr>
              <a:t> for additional trademark information and notices.</a:t>
            </a:r>
          </a:p>
          <a:p>
            <a:pPr>
              <a:spcBef>
                <a:spcPts val="1200"/>
              </a:spcBef>
            </a:pPr>
            <a:r>
              <a:rPr lang="en-US" sz="1000" dirty="0" smtClean="0">
                <a:solidFill>
                  <a:srgbClr val="000000"/>
                </a:solidFill>
                <a:ea typeface="MS PGothic" pitchFamily="34" charset="-128"/>
              </a:rPr>
              <a:t>Some software products marketed by SAP AG and its distributors contain proprietary software components of other software vendors.</a:t>
            </a:r>
          </a:p>
          <a:p>
            <a:pPr>
              <a:spcBef>
                <a:spcPts val="1200"/>
              </a:spcBef>
            </a:pPr>
            <a:r>
              <a:rPr lang="en-US" sz="1000" dirty="0" smtClean="0">
                <a:solidFill>
                  <a:srgbClr val="000000"/>
                </a:solidFill>
                <a:ea typeface="MS PGothic" pitchFamily="34" charset="-128"/>
              </a:rPr>
              <a:t>National product specifications may vary.</a:t>
            </a:r>
          </a:p>
          <a:p>
            <a:pPr>
              <a:spcBef>
                <a:spcPts val="1200"/>
              </a:spcBef>
            </a:pPr>
            <a:r>
              <a:rPr lang="en-US" sz="1000" dirty="0" smtClean="0">
                <a:solidFill>
                  <a:srgbClr val="000000"/>
                </a:solidFill>
                <a:ea typeface="MS PGothic" pitchFamily="34" charset="-128"/>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a:t>
            </a:r>
            <a:br>
              <a:rPr lang="en-US" sz="1000" dirty="0" smtClean="0">
                <a:solidFill>
                  <a:srgbClr val="000000"/>
                </a:solidFill>
                <a:ea typeface="MS PGothic" pitchFamily="34" charset="-128"/>
              </a:rPr>
            </a:br>
            <a:r>
              <a:rPr lang="en-US" sz="1000" dirty="0" smtClean="0">
                <a:solidFill>
                  <a:srgbClr val="000000"/>
                </a:solidFill>
                <a:ea typeface="MS PGothic" pitchFamily="34" charset="-128"/>
              </a:rPr>
              <a:t>SAP affiliate company products and services are those that are set forth in the express warranty statements accompanying such products and </a:t>
            </a:r>
            <a:br>
              <a:rPr lang="en-US" sz="1000" dirty="0" smtClean="0">
                <a:solidFill>
                  <a:srgbClr val="000000"/>
                </a:solidFill>
                <a:ea typeface="MS PGothic" pitchFamily="34" charset="-128"/>
              </a:rPr>
            </a:br>
            <a:r>
              <a:rPr lang="en-US" sz="1000" dirty="0" smtClean="0">
                <a:solidFill>
                  <a:srgbClr val="000000"/>
                </a:solidFill>
                <a:ea typeface="MS PGothic" pitchFamily="34" charset="-128"/>
              </a:rPr>
              <a:t>services, if any. Nothing herein should be construed as constituting an additional warranty. </a:t>
            </a:r>
          </a:p>
          <a:p>
            <a:pPr>
              <a:spcBef>
                <a:spcPts val="1200"/>
              </a:spcBef>
            </a:pPr>
            <a:r>
              <a:rPr lang="en-US" sz="1000" dirty="0" smtClean="0">
                <a:solidFill>
                  <a:srgbClr val="000000"/>
                </a:solidFill>
                <a:ea typeface="MS PGothic" pitchFamily="34" charset="-128"/>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5" name="TextBox 4"/>
          <p:cNvSpPr txBox="1"/>
          <p:nvPr userDrawn="1"/>
        </p:nvSpPr>
        <p:spPr bwMode="gray">
          <a:xfrm>
            <a:off x="324000" y="324000"/>
            <a:ext cx="8496150" cy="756000"/>
          </a:xfrm>
          <a:prstGeom prst="rect">
            <a:avLst/>
          </a:prstGeom>
        </p:spPr>
        <p:txBody>
          <a:bodyPr vert="horz" lIns="0" tIns="0" rIns="0" bIns="0" rtlCol="0" anchor="ctr" anchorCtr="0">
            <a:noAutofit/>
          </a:bodyPr>
          <a:lstStyle/>
          <a:p>
            <a:pPr>
              <a:spcBef>
                <a:spcPct val="0"/>
              </a:spcBef>
            </a:pPr>
            <a:r>
              <a:rPr lang="en-US" sz="2400" b="1" dirty="0" smtClean="0">
                <a:solidFill>
                  <a:srgbClr val="666666"/>
                </a:solidFill>
                <a:ea typeface="+mj-ea"/>
                <a:cs typeface="+mj-cs"/>
              </a:rPr>
              <a:t>© 2014 SAP AG or an SAP affiliate company. </a:t>
            </a:r>
            <a:br>
              <a:rPr lang="en-US" sz="2400" b="1" dirty="0" smtClean="0">
                <a:solidFill>
                  <a:srgbClr val="666666"/>
                </a:solidFill>
                <a:ea typeface="+mj-ea"/>
                <a:cs typeface="+mj-cs"/>
              </a:rPr>
            </a:br>
            <a:r>
              <a:rPr lang="en-US" sz="2400" b="1" dirty="0" smtClean="0">
                <a:solidFill>
                  <a:srgbClr val="666666"/>
                </a:solidFill>
                <a:ea typeface="+mj-ea"/>
                <a:cs typeface="+mj-cs"/>
              </a:rPr>
              <a:t>All rights reserved.</a:t>
            </a:r>
          </a:p>
        </p:txBody>
      </p:sp>
    </p:spTree>
    <p:extLst>
      <p:ext uri="{BB962C8B-B14F-4D97-AF65-F5344CB8AC3E}">
        <p14:creationId xmlns:p14="http://schemas.microsoft.com/office/powerpoint/2010/main" val="712823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pyright german">
    <p:spTree>
      <p:nvGrpSpPr>
        <p:cNvPr id="1" name=""/>
        <p:cNvGrpSpPr/>
        <p:nvPr/>
      </p:nvGrpSpPr>
      <p:grpSpPr>
        <a:xfrm>
          <a:off x="0" y="0"/>
          <a:ext cx="0" cy="0"/>
          <a:chOff x="0" y="0"/>
          <a:chExt cx="0" cy="0"/>
        </a:xfrm>
      </p:grpSpPr>
      <p:sp>
        <p:nvSpPr>
          <p:cNvPr id="5" name="TextBox 4"/>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2000"/>
            <a:ext cx="8404364" cy="2616101"/>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000" kern="1200" noProof="1" smtClean="0">
                <a:solidFill>
                  <a:schemeClr val="tx1"/>
                </a:solidFill>
                <a:latin typeface="Arial"/>
                <a:ea typeface="MS PGothic" pitchFamily="34" charset="-128"/>
                <a:cs typeface="+mn-cs"/>
                <a:hlinkClick r:id="rId2"/>
              </a:rPr>
              <a:t>http://www.sap.com/corporate-en/legal/copyright/index.epx#trademark</a:t>
            </a:r>
            <a:r>
              <a:rPr lang="de-DE" sz="1000" kern="1200" noProof="1" smtClean="0">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2771079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Roadmap - Legal Disclaimer">
    <p:spTree>
      <p:nvGrpSpPr>
        <p:cNvPr id="1" name=""/>
        <p:cNvGrpSpPr/>
        <p:nvPr/>
      </p:nvGrpSpPr>
      <p:grpSpPr>
        <a:xfrm>
          <a:off x="0" y="0"/>
          <a:ext cx="0" cy="0"/>
          <a:chOff x="0" y="0"/>
          <a:chExt cx="0" cy="0"/>
        </a:xfrm>
      </p:grpSpPr>
      <p:sp>
        <p:nvSpPr>
          <p:cNvPr id="3" name="TextBox 2"/>
          <p:cNvSpPr txBox="1"/>
          <p:nvPr userDrawn="1"/>
        </p:nvSpPr>
        <p:spPr>
          <a:xfrm>
            <a:off x="324000" y="1688400"/>
            <a:ext cx="8496000" cy="3985706"/>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The information in this presentation is confidential and proprietary to SAP and may not be disclosed without the permission of SAP. This presentation is not subject to your license agreement or any other service or subscription agreement with SAP. SAP has no obligation to pursue any course of business outlined in this document or any related presentation, or to develop or release any functionality mentioned therein. This document, or any related presentation and SAP's strategy and possible future developments, products and or platforms directions and functionality are all subject to change and may be changed by SAP at any time for any reason without notice. The information in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SAP assumes no responsibility for errors or omissions in this document, except if such damages were caused by SAP´s willful misconduct or gross negligence.</a:t>
            </a:r>
            <a:br>
              <a:rPr lang="en-US" sz="1400" b="0" dirty="0" smtClean="0"/>
            </a:br>
            <a:endParaRPr lang="en-US" sz="1400" b="0" dirty="0" smtClean="0"/>
          </a:p>
          <a:p>
            <a:pPr marL="0" indent="0"/>
            <a:r>
              <a:rPr lang="en-US" sz="1400" b="0" dirty="0" smtClean="0"/>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a:p>
            <a:pPr fontAlgn="base">
              <a:spcBef>
                <a:spcPct val="50000"/>
              </a:spcBef>
              <a:spcAft>
                <a:spcPct val="0"/>
              </a:spcAft>
              <a:buClr>
                <a:srgbClr val="F0AB00"/>
              </a:buClr>
              <a:buSzPct val="80000"/>
            </a:pPr>
            <a:endParaRPr lang="en-US" sz="1400" kern="0" dirty="0" smtClean="0">
              <a:ea typeface="Arial Unicode MS" pitchFamily="34" charset="-128"/>
              <a:cs typeface="Arial Unicode MS" pitchFamily="34" charset="-128"/>
            </a:endParaRPr>
          </a:p>
        </p:txBody>
      </p:sp>
      <p:sp>
        <p:nvSpPr>
          <p:cNvPr id="4" name="TextBox 3"/>
          <p:cNvSpPr txBox="1"/>
          <p:nvPr userDrawn="1"/>
        </p:nvSpPr>
        <p:spPr>
          <a:xfrm>
            <a:off x="324000" y="324000"/>
            <a:ext cx="2630848" cy="756000"/>
          </a:xfrm>
          <a:prstGeom prst="rect">
            <a:avLst/>
          </a:prstGeom>
        </p:spPr>
        <p:txBody>
          <a:bodyPr vert="horz" lIns="0" tIns="0" rIns="0" bIns="0" rtlCol="0" anchor="ctr" anchorCtr="0">
            <a:noAutofit/>
          </a:bodyPr>
          <a:lstStyle/>
          <a:p>
            <a:pPr algn="l" defTabSz="914400" rtl="0" eaLnBrk="1" fontAlgn="base" latinLnBrk="0" hangingPunct="1">
              <a:spcBef>
                <a:spcPct val="0"/>
              </a:spcBef>
              <a:spcAft>
                <a:spcPct val="0"/>
              </a:spcAft>
              <a:buClr>
                <a:srgbClr val="F0AB00"/>
              </a:buClr>
              <a:buSzPct val="80000"/>
              <a:buNone/>
            </a:pPr>
            <a:r>
              <a:rPr lang="en-US" sz="2400" b="1" kern="1200" dirty="0" smtClean="0">
                <a:solidFill>
                  <a:schemeClr val="accent2"/>
                </a:solidFill>
                <a:latin typeface="+mj-lt"/>
                <a:ea typeface="+mj-ea"/>
                <a:cs typeface="+mj-cs"/>
              </a:rPr>
              <a:t>Legal disclaimer</a:t>
            </a:r>
          </a:p>
        </p:txBody>
      </p:sp>
    </p:spTree>
  </p:cSld>
  <p:clrMapOvr>
    <a:masterClrMapping/>
  </p:clrMapOvr>
  <p:transition spd="med"/>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slide Road Map">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sz="1600"/>
            </a:lvl1pPr>
            <a:lvl2pPr>
              <a:defRPr sz="1600"/>
            </a:lvl2pPr>
            <a:lvl3pPr>
              <a:defRPr sz="14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duct 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12" name="Text Placeholder 11"/>
          <p:cNvSpPr>
            <a:spLocks noGrp="1"/>
          </p:cNvSpPr>
          <p:nvPr>
            <p:ph type="body" sz="quarter" idx="12" hasCustomPrompt="1"/>
          </p:nvPr>
        </p:nvSpPr>
        <p:spPr>
          <a:xfrm>
            <a:off x="328613" y="1690689"/>
            <a:ext cx="8496000" cy="671512"/>
          </a:xfrm>
        </p:spPr>
        <p:txBody>
          <a:bodyPr/>
          <a:lstStyle>
            <a:lvl1pPr>
              <a:defRPr sz="1400" b="0">
                <a:solidFill>
                  <a:schemeClr val="tx1"/>
                </a:solidFill>
              </a:defRPr>
            </a:lvl1pPr>
            <a:lvl2pPr marL="269875" indent="-180000">
              <a:buSzPct val="100000"/>
              <a:buFont typeface="Wingdings" pitchFamily="2" charset="2"/>
              <a:buChar char=""/>
              <a:defRPr sz="1400"/>
            </a:lvl2pPr>
            <a:lvl3pPr>
              <a:defRPr sz="1400" baseline="0"/>
            </a:lvl3pPr>
          </a:lstStyle>
          <a:p>
            <a:pPr lvl="0"/>
            <a:r>
              <a:rPr lang="en-US" dirty="0" smtClean="0"/>
              <a:t>Add text</a:t>
            </a:r>
          </a:p>
          <a:p>
            <a:pPr lvl="1"/>
            <a:r>
              <a:rPr lang="en-US" dirty="0" smtClean="0"/>
              <a:t>Arial 14 pt: Here you can add a description but not more than 2 rows (optional)</a:t>
            </a:r>
          </a:p>
          <a:p>
            <a:pPr lvl="1"/>
            <a:r>
              <a:rPr lang="en-US" dirty="0" smtClean="0"/>
              <a:t>…</a:t>
            </a:r>
          </a:p>
        </p:txBody>
      </p:sp>
      <p:sp>
        <p:nvSpPr>
          <p:cNvPr id="13" name="Text Placeholder 3"/>
          <p:cNvSpPr>
            <a:spLocks noGrp="1"/>
          </p:cNvSpPr>
          <p:nvPr>
            <p:ph type="body" sz="quarter" idx="11" hasCustomPrompt="1"/>
          </p:nvPr>
        </p:nvSpPr>
        <p:spPr>
          <a:xfrm>
            <a:off x="323999" y="2536371"/>
            <a:ext cx="4165200" cy="3550104"/>
          </a:xfrm>
        </p:spPr>
        <p:txBody>
          <a:bodyPr/>
          <a:lstStyle>
            <a:lvl1pPr>
              <a:spcBef>
                <a:spcPts val="1200"/>
              </a:spcBef>
              <a:spcAft>
                <a:spcPts val="600"/>
              </a:spcAft>
              <a:defRPr sz="1600"/>
            </a:lvl1pPr>
            <a:lvl2pPr marL="270000" indent="-180000">
              <a:spcBef>
                <a:spcPts val="100"/>
              </a:spcBef>
              <a:spcAft>
                <a:spcPts val="100"/>
              </a:spcAft>
              <a:buSzPct val="100000"/>
              <a:buFont typeface="Wingdings" pitchFamily="2" charset="2"/>
              <a:buChar char=""/>
              <a:defRPr sz="1400"/>
            </a:lvl2pPr>
            <a:lvl3pPr>
              <a:defRPr sz="1400"/>
            </a:lvl3pPr>
            <a:lvl4pPr>
              <a:defRPr sz="1200"/>
            </a:lvl4pPr>
            <a:lvl5pPr>
              <a:defRPr sz="1200"/>
            </a:lvl5pPr>
          </a:lstStyle>
          <a:p>
            <a:pPr lvl="0"/>
            <a:r>
              <a:rPr lang="en-US" noProof="0" dirty="0" smtClean="0"/>
              <a:t>First level</a:t>
            </a:r>
          </a:p>
          <a:p>
            <a:pPr lvl="1"/>
            <a:r>
              <a:rPr lang="en-US" dirty="0" smtClean="0"/>
              <a:t>Third level</a:t>
            </a:r>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chnology Stac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12" name="Text Placeholder 11"/>
          <p:cNvSpPr>
            <a:spLocks noGrp="1"/>
          </p:cNvSpPr>
          <p:nvPr>
            <p:ph type="body" sz="quarter" idx="12" hasCustomPrompt="1"/>
          </p:nvPr>
        </p:nvSpPr>
        <p:spPr>
          <a:xfrm>
            <a:off x="328613" y="1690688"/>
            <a:ext cx="8496000" cy="886257"/>
          </a:xfrm>
        </p:spPr>
        <p:txBody>
          <a:bodyPr/>
          <a:lstStyle>
            <a:lvl1pPr>
              <a:defRPr sz="1400" b="0">
                <a:solidFill>
                  <a:schemeClr val="tx1"/>
                </a:solidFill>
              </a:defRPr>
            </a:lvl1pPr>
            <a:lvl2pPr marL="269875" indent="-180000">
              <a:buSzPct val="100000"/>
              <a:buFont typeface="Wingdings" pitchFamily="2" charset="2"/>
              <a:buChar char=""/>
              <a:defRPr sz="1400"/>
            </a:lvl2pPr>
            <a:lvl3pPr>
              <a:defRPr sz="1400" baseline="0"/>
            </a:lvl3pPr>
          </a:lstStyle>
          <a:p>
            <a:pPr lvl="0"/>
            <a:r>
              <a:rPr lang="en-US" dirty="0" smtClean="0"/>
              <a:t>Add text</a:t>
            </a:r>
          </a:p>
          <a:p>
            <a:pPr lvl="1"/>
            <a:r>
              <a:rPr lang="en-US" dirty="0" smtClean="0"/>
              <a:t>Arial 14 pt: Here you can add a description but not more than 2 rows (optional)</a:t>
            </a:r>
          </a:p>
          <a:p>
            <a:pPr lvl="1"/>
            <a:r>
              <a:rPr lang="en-US" dirty="0" smtClean="0"/>
              <a:t>…</a:t>
            </a:r>
          </a:p>
        </p:txBody>
      </p:sp>
    </p:spTree>
  </p:cSld>
  <p:clrMapOvr>
    <a:masterClrMapping/>
  </p:clrMapOvr>
  <p:transition spd="med"/>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Roadmap - with textbox">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5" name="Content Placeholder 5"/>
          <p:cNvSpPr>
            <a:spLocks noGrp="1"/>
          </p:cNvSpPr>
          <p:nvPr>
            <p:ph sz="quarter" idx="11"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7" name="Text Placeholder 3"/>
          <p:cNvSpPr>
            <a:spLocks noGrp="1"/>
          </p:cNvSpPr>
          <p:nvPr>
            <p:ph type="body" sz="quarter" idx="12" hasCustomPrompt="1"/>
          </p:nvPr>
        </p:nvSpPr>
        <p:spPr>
          <a:xfrm>
            <a:off x="324000" y="1690687"/>
            <a:ext cx="8494713" cy="756000"/>
          </a:xfrm>
        </p:spPr>
        <p:txBody>
          <a:bodyPr/>
          <a:lstStyle>
            <a:lvl1pPr>
              <a:defRPr sz="1400" b="0"/>
            </a:lvl1pPr>
            <a:lvl2pPr marL="180975" indent="-90488">
              <a:spcBef>
                <a:spcPts val="200"/>
              </a:spcBef>
              <a:buSzPct val="100000"/>
              <a:buFont typeface="Wingdings" pitchFamily="2" charset="2"/>
              <a:buChar char=""/>
              <a:defRPr sz="1200"/>
            </a:lvl2pPr>
          </a:lstStyle>
          <a:p>
            <a:pPr lvl="0"/>
            <a:r>
              <a:rPr lang="en-US" noProof="0" dirty="0" smtClean="0"/>
              <a:t>Click to add text</a:t>
            </a:r>
          </a:p>
          <a:p>
            <a:pPr lvl="1"/>
            <a:r>
              <a:rPr lang="en-US" dirty="0" smtClean="0"/>
              <a:t>Second level</a:t>
            </a:r>
          </a:p>
        </p:txBody>
      </p:sp>
    </p:spTree>
  </p:cSld>
  <p:clrMapOvr>
    <a:masterClrMapping/>
  </p:clrMapOvr>
  <p:transition spd="med"/>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olution Today: Key Themes, Capabilities, and Innovations">
    <p:spTree>
      <p:nvGrpSpPr>
        <p:cNvPr id="1" name=""/>
        <p:cNvGrpSpPr/>
        <p:nvPr/>
      </p:nvGrpSpPr>
      <p:grpSpPr>
        <a:xfrm>
          <a:off x="0" y="0"/>
          <a:ext cx="0" cy="0"/>
          <a:chOff x="0" y="0"/>
          <a:chExt cx="0" cy="0"/>
        </a:xfrm>
      </p:grpSpPr>
      <p:sp>
        <p:nvSpPr>
          <p:cNvPr id="17" name="Freeform 16"/>
          <p:cNvSpPr/>
          <p:nvPr userDrawn="1"/>
        </p:nvSpPr>
        <p:spPr>
          <a:xfrm flipV="1">
            <a:off x="8444203" y="1690687"/>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19" name="Freeform 18"/>
          <p:cNvSpPr/>
          <p:nvPr userDrawn="1"/>
        </p:nvSpPr>
        <p:spPr>
          <a:xfrm flipV="1">
            <a:off x="5598512" y="1690687"/>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20" name="Freeform 19"/>
          <p:cNvSpPr/>
          <p:nvPr userDrawn="1"/>
        </p:nvSpPr>
        <p:spPr>
          <a:xfrm flipV="1">
            <a:off x="2414568" y="1690687"/>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cxnSp>
        <p:nvCxnSpPr>
          <p:cNvPr id="9" name="Straight Connector 8"/>
          <p:cNvCxnSpPr/>
          <p:nvPr/>
        </p:nvCxnSpPr>
        <p:spPr bwMode="gray">
          <a:xfrm>
            <a:off x="3158084" y="5743130"/>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gray">
          <a:xfrm>
            <a:off x="5992168" y="5743130"/>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bwMode="gray">
          <a:xfrm>
            <a:off x="342824" y="5807241"/>
            <a:ext cx="2412000" cy="554369"/>
          </a:xfrm>
          <a:prstGeom prst="rect">
            <a:avLst/>
          </a:prstGeom>
          <a:noFill/>
          <a:ln w="6350" algn="ctr">
            <a:noFill/>
            <a:miter lim="800000"/>
            <a:headEnd/>
            <a:tailEnd/>
          </a:ln>
        </p:spPr>
        <p:txBody>
          <a:bodyPr lIns="90000" tIns="72000" rIns="90000" bIns="72000" rtlCol="0" anchor="ctr"/>
          <a:lstStyle/>
          <a:p>
            <a:pPr marL="0" marR="0" algn="ctr" defTabSz="914400" rtl="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smtClean="0">
                <a:ln>
                  <a:noFill/>
                </a:ln>
                <a:solidFill>
                  <a:schemeClr val="tx1"/>
                </a:solidFill>
                <a:effectLst/>
                <a:uLnTx/>
                <a:uFillTx/>
                <a:latin typeface="Arial"/>
                <a:ea typeface="Arial Unicode MS" pitchFamily="34" charset="-128"/>
                <a:cs typeface="Arial Unicode MS" pitchFamily="34" charset="-128"/>
              </a:rPr>
              <a:t>TODAY</a:t>
            </a:r>
          </a:p>
          <a:p>
            <a:pPr marL="0" marR="0" algn="ctr" defTabSz="914400" rtl="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smtClean="0">
                <a:ln>
                  <a:noFill/>
                </a:ln>
                <a:solidFill>
                  <a:schemeClr val="tx1"/>
                </a:solidFill>
                <a:effectLst/>
                <a:uLnTx/>
                <a:uFillTx/>
                <a:latin typeface="Arial"/>
                <a:ea typeface="Arial Unicode MS" pitchFamily="34" charset="-128"/>
                <a:cs typeface="Arial Unicode MS" pitchFamily="34" charset="-128"/>
              </a:rPr>
              <a:t>SRS 15.7.1 SP 200 &amp; 202</a:t>
            </a:r>
          </a:p>
        </p:txBody>
      </p:sp>
      <p:sp>
        <p:nvSpPr>
          <p:cNvPr id="25" name="Text Placeholder 3"/>
          <p:cNvSpPr>
            <a:spLocks noGrp="1"/>
          </p:cNvSpPr>
          <p:nvPr>
            <p:ph type="body" sz="quarter" idx="11" hasCustomPrompt="1"/>
          </p:nvPr>
        </p:nvSpPr>
        <p:spPr>
          <a:xfrm>
            <a:off x="324000" y="1690688"/>
            <a:ext cx="2412000" cy="3851696"/>
          </a:xfrm>
        </p:spPr>
        <p:txBody>
          <a:bodyPr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7" name="Text Placeholder 3"/>
          <p:cNvSpPr>
            <a:spLocks noGrp="1"/>
          </p:cNvSpPr>
          <p:nvPr>
            <p:ph type="body" sz="quarter" idx="12" hasCustomPrompt="1"/>
          </p:nvPr>
        </p:nvSpPr>
        <p:spPr>
          <a:xfrm>
            <a:off x="3158084"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8" name="Text Placeholder 3"/>
          <p:cNvSpPr>
            <a:spLocks noGrp="1"/>
          </p:cNvSpPr>
          <p:nvPr>
            <p:ph type="body" sz="quarter" idx="13" hasCustomPrompt="1"/>
          </p:nvPr>
        </p:nvSpPr>
        <p:spPr>
          <a:xfrm>
            <a:off x="5992168"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14" name="Rectangle 13"/>
          <p:cNvSpPr/>
          <p:nvPr userDrawn="1"/>
        </p:nvSpPr>
        <p:spPr bwMode="gray">
          <a:xfrm>
            <a:off x="3158084" y="5807241"/>
            <a:ext cx="2412000" cy="360517"/>
          </a:xfrm>
          <a:prstGeom prst="rect">
            <a:avLst/>
          </a:prstGeom>
          <a:no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Planned Innovations</a:t>
            </a:r>
          </a:p>
        </p:txBody>
      </p:sp>
      <p:sp>
        <p:nvSpPr>
          <p:cNvPr id="16" name="Rectangle 15"/>
          <p:cNvSpPr/>
          <p:nvPr userDrawn="1"/>
        </p:nvSpPr>
        <p:spPr bwMode="gray">
          <a:xfrm>
            <a:off x="5992168" y="5807241"/>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Future Direction</a:t>
            </a:r>
          </a:p>
        </p:txBody>
      </p:sp>
      <p:cxnSp>
        <p:nvCxnSpPr>
          <p:cNvPr id="18" name="Straight Connector 17"/>
          <p:cNvCxnSpPr/>
          <p:nvPr userDrawn="1"/>
        </p:nvCxnSpPr>
        <p:spPr bwMode="gray">
          <a:xfrm>
            <a:off x="342824" y="5762322"/>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lanned: Key Themes, Capabilities, and Innovations">
    <p:spTree>
      <p:nvGrpSpPr>
        <p:cNvPr id="1" name=""/>
        <p:cNvGrpSpPr/>
        <p:nvPr/>
      </p:nvGrpSpPr>
      <p:grpSpPr>
        <a:xfrm>
          <a:off x="0" y="0"/>
          <a:ext cx="0" cy="0"/>
          <a:chOff x="0" y="0"/>
          <a:chExt cx="0" cy="0"/>
        </a:xfrm>
      </p:grpSpPr>
      <p:sp>
        <p:nvSpPr>
          <p:cNvPr id="17" name="Freeform 16"/>
          <p:cNvSpPr/>
          <p:nvPr userDrawn="1"/>
        </p:nvSpPr>
        <p:spPr>
          <a:xfrm flipV="1">
            <a:off x="8444203" y="1690687"/>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19" name="Freeform 18"/>
          <p:cNvSpPr/>
          <p:nvPr userDrawn="1"/>
        </p:nvSpPr>
        <p:spPr>
          <a:xfrm flipV="1">
            <a:off x="5598512" y="1690687"/>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20" name="Freeform 19"/>
          <p:cNvSpPr/>
          <p:nvPr userDrawn="1"/>
        </p:nvSpPr>
        <p:spPr>
          <a:xfrm flipV="1">
            <a:off x="2754824" y="1690687"/>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8" name="Rectangle 7"/>
          <p:cNvSpPr/>
          <p:nvPr/>
        </p:nvSpPr>
        <p:spPr bwMode="gray">
          <a:xfrm>
            <a:off x="3158084" y="5807241"/>
            <a:ext cx="2412000" cy="360517"/>
          </a:xfrm>
          <a:prstGeom prst="rect">
            <a:avLst/>
          </a:prstGeom>
          <a:solidFill>
            <a:schemeClr val="accent1"/>
          </a:solidFill>
          <a:ln w="6350" algn="ctr">
            <a:noFill/>
            <a:miter lim="800000"/>
            <a:headEnd/>
            <a:tailEnd/>
          </a:ln>
        </p:spPr>
        <p:txBody>
          <a:bodyPr wrap="none" lIns="0" tIns="72000" rIns="0" bIns="72000" rtlCol="0" anchor="ctr"/>
          <a:lstStyle/>
          <a:p>
            <a:pPr marL="0" marR="0" algn="ctr" defTabSz="914400" rtl="0" eaLnBrk="1" fontAlgn="base" latinLnBrk="0" hangingPunct="1">
              <a:lnSpc>
                <a:spcPct val="100000"/>
              </a:lnSpc>
              <a:spcBef>
                <a:spcPct val="50000"/>
              </a:spcBef>
              <a:spcAft>
                <a:spcPct val="0"/>
              </a:spcAft>
              <a:buClr>
                <a:srgbClr val="F0AB00"/>
              </a:buClr>
              <a:buSzPct val="80000"/>
              <a:tabLst/>
            </a:pPr>
            <a:r>
              <a:rPr kumimoji="0" lang="en-US" sz="1500" b="1" i="0" u="none" strike="noStrike" kern="0" cap="none" spc="0" normalizeH="0" baseline="0" noProof="0" dirty="0" smtClean="0">
                <a:ln>
                  <a:noFill/>
                </a:ln>
                <a:solidFill>
                  <a:schemeClr val="tx1"/>
                </a:solidFill>
                <a:effectLst/>
                <a:uLnTx/>
                <a:uFillTx/>
                <a:latin typeface="Arial"/>
                <a:ea typeface="Arial Unicode MS" pitchFamily="34" charset="-128"/>
                <a:cs typeface="Arial Unicode MS" pitchFamily="34" charset="-128"/>
              </a:rPr>
              <a:t>PLANNED INNOVATIONS</a:t>
            </a:r>
          </a:p>
        </p:txBody>
      </p:sp>
      <p:cxnSp>
        <p:nvCxnSpPr>
          <p:cNvPr id="12" name="Straight Connector 11"/>
          <p:cNvCxnSpPr/>
          <p:nvPr/>
        </p:nvCxnSpPr>
        <p:spPr bwMode="gray">
          <a:xfrm>
            <a:off x="5992168" y="5743130"/>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328613" y="5743130"/>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25" name="Text Placeholder 3"/>
          <p:cNvSpPr>
            <a:spLocks noGrp="1"/>
          </p:cNvSpPr>
          <p:nvPr>
            <p:ph type="body" sz="quarter" idx="11" hasCustomPrompt="1"/>
          </p:nvPr>
        </p:nvSpPr>
        <p:spPr>
          <a:xfrm>
            <a:off x="324000" y="1690688"/>
            <a:ext cx="2412000" cy="3851696"/>
          </a:xfrm>
        </p:spPr>
        <p:txBody>
          <a:bodyPr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7" name="Text Placeholder 3"/>
          <p:cNvSpPr>
            <a:spLocks noGrp="1"/>
          </p:cNvSpPr>
          <p:nvPr>
            <p:ph type="body" sz="quarter" idx="12" hasCustomPrompt="1"/>
          </p:nvPr>
        </p:nvSpPr>
        <p:spPr>
          <a:xfrm>
            <a:off x="3158084"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8" name="Text Placeholder 3"/>
          <p:cNvSpPr>
            <a:spLocks noGrp="1"/>
          </p:cNvSpPr>
          <p:nvPr>
            <p:ph type="body" sz="quarter" idx="13" hasCustomPrompt="1"/>
          </p:nvPr>
        </p:nvSpPr>
        <p:spPr>
          <a:xfrm>
            <a:off x="5992168"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14" name="Rectangle 13"/>
          <p:cNvSpPr/>
          <p:nvPr userDrawn="1"/>
        </p:nvSpPr>
        <p:spPr bwMode="gray">
          <a:xfrm>
            <a:off x="5992168" y="5807241"/>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Future Direction</a:t>
            </a:r>
          </a:p>
        </p:txBody>
      </p:sp>
      <p:sp>
        <p:nvSpPr>
          <p:cNvPr id="18" name="Rectangle 17"/>
          <p:cNvSpPr/>
          <p:nvPr userDrawn="1"/>
        </p:nvSpPr>
        <p:spPr bwMode="gray">
          <a:xfrm>
            <a:off x="328613" y="5807241"/>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Today</a:t>
            </a:r>
          </a:p>
        </p:txBody>
      </p:sp>
    </p:spTree>
  </p:cSld>
  <p:clrMapOvr>
    <a:masterClrMapping/>
  </p:clrMapOvr>
  <p:transition spd="med"/>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Overview: Key Themes, Capabilities, and Innovations">
    <p:spTree>
      <p:nvGrpSpPr>
        <p:cNvPr id="1" name=""/>
        <p:cNvGrpSpPr/>
        <p:nvPr/>
      </p:nvGrpSpPr>
      <p:grpSpPr>
        <a:xfrm>
          <a:off x="0" y="0"/>
          <a:ext cx="0" cy="0"/>
          <a:chOff x="0" y="0"/>
          <a:chExt cx="0" cy="0"/>
        </a:xfrm>
      </p:grpSpPr>
      <p:sp>
        <p:nvSpPr>
          <p:cNvPr id="17" name="Freeform 16"/>
          <p:cNvSpPr/>
          <p:nvPr userDrawn="1"/>
        </p:nvSpPr>
        <p:spPr>
          <a:xfrm flipV="1">
            <a:off x="8444203" y="1690687"/>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19" name="Freeform 18"/>
          <p:cNvSpPr/>
          <p:nvPr userDrawn="1"/>
        </p:nvSpPr>
        <p:spPr>
          <a:xfrm flipV="1">
            <a:off x="5598512" y="1690687"/>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marL="0" algn="ctr" defTabSz="914400" rtl="0" eaLnBrk="1" latinLnBrk="0" hangingPunct="1"/>
            <a:endParaRPr lang="en-US" sz="1800" kern="1200" dirty="0">
              <a:solidFill>
                <a:schemeClr val="tx1"/>
              </a:solidFill>
              <a:latin typeface="+mn-lt"/>
              <a:ea typeface="+mn-ea"/>
              <a:cs typeface="+mn-cs"/>
            </a:endParaRPr>
          </a:p>
        </p:txBody>
      </p:sp>
      <p:sp>
        <p:nvSpPr>
          <p:cNvPr id="20" name="Freeform 19"/>
          <p:cNvSpPr/>
          <p:nvPr userDrawn="1"/>
        </p:nvSpPr>
        <p:spPr>
          <a:xfrm flipV="1">
            <a:off x="2754824" y="1690687"/>
            <a:ext cx="357671" cy="388901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2">
                <a:lumMod val="40000"/>
                <a:lumOff val="60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cxnSp>
        <p:nvCxnSpPr>
          <p:cNvPr id="9" name="Straight Connector 8"/>
          <p:cNvCxnSpPr/>
          <p:nvPr/>
        </p:nvCxnSpPr>
        <p:spPr bwMode="gray">
          <a:xfrm>
            <a:off x="3158084" y="5743130"/>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5992168" y="5755830"/>
            <a:ext cx="2412000" cy="360517"/>
          </a:xfrm>
          <a:prstGeom prst="rect">
            <a:avLst/>
          </a:prstGeom>
          <a:solidFill>
            <a:schemeClr val="accent1"/>
          </a:solidFill>
          <a:ln w="6350" algn="ctr">
            <a:noFill/>
            <a:miter lim="800000"/>
            <a:headEnd/>
            <a:tailEnd/>
          </a:ln>
        </p:spPr>
        <p:txBody>
          <a:bodyPr lIns="90000" tIns="72000" rIns="90000" bIns="72000" rtlCol="0" anchor="ctr"/>
          <a:lstStyle/>
          <a:p>
            <a:pPr marL="0" marR="0" algn="ctr" defTabSz="914400" rtl="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smtClean="0">
                <a:ln>
                  <a:noFill/>
                </a:ln>
                <a:solidFill>
                  <a:schemeClr val="tx1"/>
                </a:solidFill>
                <a:effectLst/>
                <a:uLnTx/>
                <a:uFillTx/>
                <a:latin typeface="Arial"/>
                <a:ea typeface="Arial Unicode MS" pitchFamily="34" charset="-128"/>
                <a:cs typeface="Arial Unicode MS" pitchFamily="34" charset="-128"/>
              </a:rPr>
              <a:t>FUTURE DIRECTION</a:t>
            </a:r>
          </a:p>
        </p:txBody>
      </p:sp>
      <p:cxnSp>
        <p:nvCxnSpPr>
          <p:cNvPr id="16" name="Straight Connector 15"/>
          <p:cNvCxnSpPr/>
          <p:nvPr userDrawn="1"/>
        </p:nvCxnSpPr>
        <p:spPr bwMode="gray">
          <a:xfrm>
            <a:off x="328613" y="5743130"/>
            <a:ext cx="2412000" cy="0"/>
          </a:xfrm>
          <a:prstGeom prst="line">
            <a:avLst/>
          </a:prstGeom>
          <a:ln w="12700">
            <a:solidFill>
              <a:srgbClr val="B2B2B2"/>
            </a:solidFill>
          </a:ln>
          <a:effectLst/>
        </p:spPr>
        <p:style>
          <a:lnRef idx="1">
            <a:schemeClr val="accent1"/>
          </a:lnRef>
          <a:fillRef idx="0">
            <a:schemeClr val="accent1"/>
          </a:fillRef>
          <a:effectRef idx="0">
            <a:schemeClr val="accent1"/>
          </a:effectRef>
          <a:fontRef idx="minor">
            <a:schemeClr val="tx1"/>
          </a:fontRef>
        </p:style>
      </p:cxnSp>
      <p:sp>
        <p:nvSpPr>
          <p:cNvPr id="25" name="Text Placeholder 3"/>
          <p:cNvSpPr>
            <a:spLocks noGrp="1"/>
          </p:cNvSpPr>
          <p:nvPr>
            <p:ph type="body" sz="quarter" idx="11" hasCustomPrompt="1"/>
          </p:nvPr>
        </p:nvSpPr>
        <p:spPr>
          <a:xfrm>
            <a:off x="324000" y="1690688"/>
            <a:ext cx="2412000" cy="3851696"/>
          </a:xfrm>
        </p:spPr>
        <p:txBody>
          <a:bodyPr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7" name="Text Placeholder 3"/>
          <p:cNvSpPr>
            <a:spLocks noGrp="1"/>
          </p:cNvSpPr>
          <p:nvPr>
            <p:ph type="body" sz="quarter" idx="12" hasCustomPrompt="1"/>
          </p:nvPr>
        </p:nvSpPr>
        <p:spPr>
          <a:xfrm>
            <a:off x="3158084"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28" name="Text Placeholder 3"/>
          <p:cNvSpPr>
            <a:spLocks noGrp="1"/>
          </p:cNvSpPr>
          <p:nvPr>
            <p:ph type="body" sz="quarter" idx="13" hasCustomPrompt="1"/>
          </p:nvPr>
        </p:nvSpPr>
        <p:spPr>
          <a:xfrm>
            <a:off x="5992168" y="1690688"/>
            <a:ext cx="2412000" cy="3851696"/>
          </a:xfrm>
        </p:spPr>
        <p:txBody>
          <a:bodyPr lIns="36000" rIns="36000"/>
          <a:lstStyle>
            <a:lvl1pPr>
              <a:spcBef>
                <a:spcPts val="1200"/>
              </a:spcBef>
              <a:spcAft>
                <a:spcPts val="400"/>
              </a:spcAft>
              <a:defRPr sz="1400" b="0"/>
            </a:lvl1pPr>
            <a:lvl2pPr marL="270000" indent="-180000">
              <a:spcBef>
                <a:spcPts val="0"/>
              </a:spcBef>
              <a:spcAft>
                <a:spcPts val="100"/>
              </a:spcAft>
              <a:buSzPct val="100000"/>
              <a:buFont typeface="Wingdings" pitchFamily="2" charset="2"/>
              <a:buChar char=""/>
              <a:defRPr sz="1200"/>
            </a:lvl2pPr>
            <a:lvl3pPr marL="450000">
              <a:spcBef>
                <a:spcPts val="400"/>
              </a:spcBef>
              <a:buClr>
                <a:schemeClr val="accent2"/>
              </a:buClr>
              <a:buFont typeface="Arial" pitchFamily="34" charset="0"/>
              <a:buChar char="–"/>
              <a:defRPr sz="12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p:txBody>
      </p:sp>
      <p:sp>
        <p:nvSpPr>
          <p:cNvPr id="14" name="Rectangle 13"/>
          <p:cNvSpPr/>
          <p:nvPr userDrawn="1"/>
        </p:nvSpPr>
        <p:spPr bwMode="gray">
          <a:xfrm>
            <a:off x="3158084" y="5807241"/>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Planned Innovations</a:t>
            </a:r>
          </a:p>
        </p:txBody>
      </p:sp>
      <p:sp>
        <p:nvSpPr>
          <p:cNvPr id="18" name="Rectangle 17"/>
          <p:cNvSpPr/>
          <p:nvPr userDrawn="1"/>
        </p:nvSpPr>
        <p:spPr bwMode="gray">
          <a:xfrm>
            <a:off x="328613" y="5807241"/>
            <a:ext cx="2412000" cy="360517"/>
          </a:xfrm>
          <a:prstGeom prst="rect">
            <a:avLst/>
          </a:prstGeom>
          <a:solidFill>
            <a:schemeClr val="bg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Today</a:t>
            </a:r>
          </a:p>
        </p:txBody>
      </p:sp>
    </p:spTree>
  </p:cSld>
  <p:clrMapOvr>
    <a:masterClrMapping/>
  </p:clrMapOvr>
  <p:transition spd="med"/>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ture direction with textbox">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5" name="Content Placeholder 5"/>
          <p:cNvSpPr>
            <a:spLocks noGrp="1"/>
          </p:cNvSpPr>
          <p:nvPr>
            <p:ph sz="quarter" idx="10"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4" name="Text Placeholder 3"/>
          <p:cNvSpPr>
            <a:spLocks noGrp="1"/>
          </p:cNvSpPr>
          <p:nvPr>
            <p:ph type="body" sz="quarter" idx="11" hasCustomPrompt="1"/>
          </p:nvPr>
        </p:nvSpPr>
        <p:spPr>
          <a:xfrm>
            <a:off x="324000" y="1690687"/>
            <a:ext cx="8494713" cy="4131615"/>
          </a:xfrm>
        </p:spPr>
        <p:txBody>
          <a:bodyPr/>
          <a:lstStyle>
            <a:lvl1pPr>
              <a:defRPr sz="1600"/>
            </a:lvl1pPr>
            <a:lvl2pPr>
              <a:defRPr sz="1600"/>
            </a:lvl2pPr>
            <a:lvl3pPr>
              <a:defRPr sz="14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Key link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6" name="Freeform 5"/>
          <p:cNvSpPr/>
          <p:nvPr userDrawn="1"/>
        </p:nvSpPr>
        <p:spPr>
          <a:xfrm flipV="1">
            <a:off x="8313573" y="1690688"/>
            <a:ext cx="488301" cy="437712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ransition spd="med"/>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rrow with textbox">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6" name="Freeform 5"/>
          <p:cNvSpPr/>
          <p:nvPr userDrawn="1"/>
        </p:nvSpPr>
        <p:spPr>
          <a:xfrm flipV="1">
            <a:off x="8313573" y="1690688"/>
            <a:ext cx="488301" cy="4377125"/>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 Placeholder 3"/>
          <p:cNvSpPr>
            <a:spLocks noGrp="1"/>
          </p:cNvSpPr>
          <p:nvPr>
            <p:ph type="body" sz="quarter" idx="11" hasCustomPrompt="1"/>
          </p:nvPr>
        </p:nvSpPr>
        <p:spPr>
          <a:xfrm>
            <a:off x="324001" y="1690687"/>
            <a:ext cx="7794000" cy="4395788"/>
          </a:xfrm>
        </p:spPr>
        <p:txBody>
          <a:bodyPr/>
          <a:lstStyle>
            <a:lvl1pPr>
              <a:defRPr sz="1600"/>
            </a:lvl1pPr>
            <a:lvl2pPr>
              <a:defRPr sz="1600"/>
            </a:lvl2pPr>
            <a:lvl3pPr>
              <a:defRPr sz="14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rrow with textbox and bar">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5" name="Content Placeholder 5"/>
          <p:cNvSpPr>
            <a:spLocks noGrp="1"/>
          </p:cNvSpPr>
          <p:nvPr>
            <p:ph sz="quarter" idx="10"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8" name="Text Placeholder 3"/>
          <p:cNvSpPr>
            <a:spLocks noGrp="1"/>
          </p:cNvSpPr>
          <p:nvPr>
            <p:ph type="body" sz="quarter" idx="12" hasCustomPrompt="1"/>
          </p:nvPr>
        </p:nvSpPr>
        <p:spPr>
          <a:xfrm>
            <a:off x="324001" y="1690687"/>
            <a:ext cx="7794000" cy="4078800"/>
          </a:xfrm>
        </p:spPr>
        <p:txBody>
          <a:bodyPr/>
          <a:lstStyle>
            <a:lvl1pPr>
              <a:defRPr sz="1600"/>
            </a:lvl1pPr>
            <a:lvl2pPr>
              <a:defRPr sz="1600"/>
            </a:lvl2pPr>
            <a:lvl3pPr>
              <a:defRPr sz="1400"/>
            </a:lvl3pPr>
            <a:lvl4pPr>
              <a:defRPr sz="1200"/>
            </a:lvl4pPr>
            <a:lvl5pPr>
              <a:defRPr sz="1200"/>
            </a:lvl5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reeform 8"/>
          <p:cNvSpPr/>
          <p:nvPr userDrawn="1"/>
        </p:nvSpPr>
        <p:spPr>
          <a:xfrm flipV="1">
            <a:off x="8313573" y="1690688"/>
            <a:ext cx="488301" cy="4078800"/>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ransition spd="med"/>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roduct Capabilities I with screenshot">
    <p:spTree>
      <p:nvGrpSpPr>
        <p:cNvPr id="1" name=""/>
        <p:cNvGrpSpPr/>
        <p:nvPr/>
      </p:nvGrpSpPr>
      <p:grpSpPr>
        <a:xfrm>
          <a:off x="0" y="0"/>
          <a:ext cx="0" cy="0"/>
          <a:chOff x="0" y="0"/>
          <a:chExt cx="0" cy="0"/>
        </a:xfrm>
      </p:grpSpPr>
      <p:sp>
        <p:nvSpPr>
          <p:cNvPr id="17" name="Text Placeholder 12"/>
          <p:cNvSpPr>
            <a:spLocks noGrp="1"/>
          </p:cNvSpPr>
          <p:nvPr>
            <p:ph type="body" sz="quarter" idx="11" hasCustomPrompt="1"/>
          </p:nvPr>
        </p:nvSpPr>
        <p:spPr>
          <a:xfrm>
            <a:off x="324000" y="1945317"/>
            <a:ext cx="2538823" cy="3823657"/>
          </a:xfrm>
        </p:spPr>
        <p:txBody>
          <a:bodyPr tIns="72000"/>
          <a:lstStyle>
            <a:lvl1pPr marL="174625" indent="-174625">
              <a:lnSpc>
                <a:spcPct val="100000"/>
              </a:lnSpc>
              <a:spcBef>
                <a:spcPts val="400"/>
              </a:spcBef>
              <a:buSzPct val="100000"/>
              <a:buFont typeface="Wingdings" pitchFamily="2" charset="2"/>
              <a:buChar char=""/>
              <a:defRPr sz="1400" b="0"/>
            </a:lvl1pPr>
            <a:lvl2pPr marL="347663" indent="-173038">
              <a:spcBef>
                <a:spcPts val="400"/>
              </a:spcBef>
              <a:buClr>
                <a:schemeClr val="accent2"/>
              </a:buClr>
              <a:buSzPct val="100000"/>
              <a:buFont typeface="Arial" pitchFamily="34" charset="0"/>
              <a:buChar char="–"/>
              <a:defRPr sz="1400"/>
            </a:lvl2pPr>
            <a:lvl3pPr>
              <a:defRPr sz="1400"/>
            </a:lvl3pPr>
          </a:lstStyle>
          <a:p>
            <a:pPr lvl="0"/>
            <a:r>
              <a:rPr lang="en-US" dirty="0" smtClean="0"/>
              <a:t>Click to add text</a:t>
            </a:r>
          </a:p>
          <a:p>
            <a:pPr lvl="1"/>
            <a:r>
              <a:rPr lang="en-US" dirty="0" smtClean="0"/>
              <a:t>text</a:t>
            </a:r>
          </a:p>
        </p:txBody>
      </p:sp>
      <p:sp>
        <p:nvSpPr>
          <p:cNvPr id="13" name="Content Placeholder 5"/>
          <p:cNvSpPr>
            <a:spLocks noGrp="1"/>
          </p:cNvSpPr>
          <p:nvPr>
            <p:ph sz="quarter" idx="10"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11" name="Text Placeholder 12"/>
          <p:cNvSpPr>
            <a:spLocks noGrp="1"/>
          </p:cNvSpPr>
          <p:nvPr>
            <p:ph type="body" sz="quarter" idx="15" hasCustomPrompt="1"/>
          </p:nvPr>
        </p:nvSpPr>
        <p:spPr>
          <a:xfrm>
            <a:off x="3048305" y="1945317"/>
            <a:ext cx="2538823" cy="3823657"/>
          </a:xfrm>
        </p:spPr>
        <p:txBody>
          <a:bodyPr tIns="72000"/>
          <a:lstStyle>
            <a:lvl1pPr marL="174625" indent="-174625">
              <a:lnSpc>
                <a:spcPct val="100000"/>
              </a:lnSpc>
              <a:spcBef>
                <a:spcPts val="400"/>
              </a:spcBef>
              <a:buSzPct val="100000"/>
              <a:buFont typeface="Wingdings" pitchFamily="2" charset="2"/>
              <a:buChar char=""/>
              <a:defRPr sz="1400" b="0"/>
            </a:lvl1pPr>
            <a:lvl2pPr marL="347663" indent="-173038">
              <a:spcBef>
                <a:spcPts val="400"/>
              </a:spcBef>
              <a:buClr>
                <a:schemeClr val="accent2"/>
              </a:buClr>
              <a:buSzPct val="100000"/>
              <a:buFont typeface="Arial" pitchFamily="34" charset="0"/>
              <a:buChar char="–"/>
              <a:defRPr sz="1400"/>
            </a:lvl2pPr>
            <a:lvl3pPr>
              <a:defRPr sz="1400"/>
            </a:lvl3pPr>
          </a:lstStyle>
          <a:p>
            <a:pPr lvl="0"/>
            <a:r>
              <a:rPr lang="en-US" dirty="0" smtClean="0"/>
              <a:t>Click to add text</a:t>
            </a:r>
          </a:p>
          <a:p>
            <a:pPr lvl="1"/>
            <a:r>
              <a:rPr lang="en-US" dirty="0" smtClean="0"/>
              <a:t>text</a:t>
            </a:r>
          </a:p>
        </p:txBody>
      </p:sp>
      <p:cxnSp>
        <p:nvCxnSpPr>
          <p:cNvPr id="8" name="Straight Connector 7"/>
          <p:cNvCxnSpPr/>
          <p:nvPr userDrawn="1"/>
        </p:nvCxnSpPr>
        <p:spPr>
          <a:xfrm>
            <a:off x="313114" y="1939211"/>
            <a:ext cx="2560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313114" y="1709847"/>
            <a:ext cx="1699183"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smtClean="0">
                <a:ea typeface="Arial Unicode MS" pitchFamily="34" charset="-128"/>
                <a:cs typeface="Arial Unicode MS" pitchFamily="34" charset="-128"/>
              </a:rPr>
              <a:t>Product capabilities</a:t>
            </a:r>
          </a:p>
        </p:txBody>
      </p:sp>
      <p:sp>
        <p:nvSpPr>
          <p:cNvPr id="10" name="TextBox 9"/>
          <p:cNvSpPr txBox="1"/>
          <p:nvPr userDrawn="1"/>
        </p:nvSpPr>
        <p:spPr>
          <a:xfrm>
            <a:off x="3045496" y="1709847"/>
            <a:ext cx="1062791"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smtClean="0">
                <a:ea typeface="Arial Unicode MS" pitchFamily="34" charset="-128"/>
                <a:cs typeface="Arial Unicode MS" pitchFamily="34" charset="-128"/>
              </a:rPr>
              <a:t>Key</a:t>
            </a:r>
            <a:r>
              <a:rPr lang="en-US" sz="1400" b="1" kern="0" baseline="0" dirty="0" smtClean="0">
                <a:ea typeface="Arial Unicode MS" pitchFamily="34" charset="-128"/>
                <a:cs typeface="Arial Unicode MS" pitchFamily="34" charset="-128"/>
              </a:rPr>
              <a:t> b</a:t>
            </a:r>
            <a:r>
              <a:rPr lang="en-US" sz="1400" b="1" kern="0" dirty="0" smtClean="0">
                <a:ea typeface="Arial Unicode MS" pitchFamily="34" charset="-128"/>
                <a:cs typeface="Arial Unicode MS" pitchFamily="34" charset="-128"/>
              </a:rPr>
              <a:t>enefits</a:t>
            </a:r>
          </a:p>
        </p:txBody>
      </p:sp>
      <p:cxnSp>
        <p:nvCxnSpPr>
          <p:cNvPr id="12" name="Straight Connector 11"/>
          <p:cNvCxnSpPr/>
          <p:nvPr userDrawn="1"/>
        </p:nvCxnSpPr>
        <p:spPr>
          <a:xfrm>
            <a:off x="3023724" y="1950093"/>
            <a:ext cx="2560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
          <p:cNvSpPr>
            <a:spLocks noGrp="1"/>
          </p:cNvSpPr>
          <p:nvPr>
            <p:ph type="title" hasCustomPrompt="1"/>
          </p:nvPr>
        </p:nvSpPr>
        <p:spPr bwMode="gray">
          <a:xfrm>
            <a:off x="324000" y="324000"/>
            <a:ext cx="8496000" cy="756000"/>
          </a:xfrm>
        </p:spPr>
        <p:txBody>
          <a:bodyPr/>
          <a:lstStyle>
            <a:lvl1pPr>
              <a:defRPr/>
            </a:lvl1pPr>
          </a:lstStyle>
          <a:p>
            <a:r>
              <a:rPr lang="en-US" noProof="0" dirty="0" smtClean="0"/>
              <a:t>Insert page title</a:t>
            </a:r>
            <a:endParaRPr lang="en-US" dirty="0"/>
          </a:p>
        </p:txBody>
      </p:sp>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roduct Capabilities II with screenshot ">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16" name="Text Placeholder 12"/>
          <p:cNvSpPr>
            <a:spLocks noGrp="1"/>
          </p:cNvSpPr>
          <p:nvPr>
            <p:ph type="body" sz="quarter" idx="16" hasCustomPrompt="1"/>
          </p:nvPr>
        </p:nvSpPr>
        <p:spPr>
          <a:xfrm>
            <a:off x="4693267" y="1948186"/>
            <a:ext cx="4140000" cy="3824288"/>
          </a:xfrm>
        </p:spPr>
        <p:txBody>
          <a:bodyPr tIns="108000"/>
          <a:lstStyle>
            <a:lvl1pPr marL="180000" marR="0" indent="-180000" algn="l" defTabSz="914400" rtl="0" eaLnBrk="1" fontAlgn="auto" latinLnBrk="0" hangingPunct="1">
              <a:lnSpc>
                <a:spcPct val="100000"/>
              </a:lnSpc>
              <a:spcBef>
                <a:spcPts val="400"/>
              </a:spcBef>
              <a:spcAft>
                <a:spcPts val="0"/>
              </a:spcAft>
              <a:buClr>
                <a:schemeClr val="accent1"/>
              </a:buClr>
              <a:buSzPct val="100000"/>
              <a:buFont typeface="Wingdings" pitchFamily="2" charset="2"/>
              <a:buChar char=""/>
              <a:tabLst/>
              <a:defRPr sz="1400" b="0"/>
            </a:lvl1pPr>
            <a:lvl2pPr marL="270000" indent="-180000">
              <a:spcBef>
                <a:spcPts val="400"/>
              </a:spcBef>
              <a:buSzPct val="100000"/>
              <a:buFont typeface="Wingdings" pitchFamily="2" charset="2"/>
              <a:buChar char=""/>
              <a:defRPr sz="1400"/>
            </a:lvl2pPr>
            <a:lvl3pPr marL="358775" indent="-179388">
              <a:buClr>
                <a:schemeClr val="accent2"/>
              </a:buClr>
              <a:buFont typeface="Arial" pitchFamily="34" charset="0"/>
              <a:buChar char="–"/>
              <a:defRPr sz="1400"/>
            </a:lvl3pPr>
            <a:lvl4pPr marL="447675" marR="0" indent="-177800" algn="l" defTabSz="914400" rtl="0" eaLnBrk="1" fontAlgn="auto" latinLnBrk="0" hangingPunct="1">
              <a:lnSpc>
                <a:spcPct val="100000"/>
              </a:lnSpc>
              <a:spcBef>
                <a:spcPts val="420"/>
              </a:spcBef>
              <a:spcAft>
                <a:spcPts val="0"/>
              </a:spcAft>
              <a:buClr>
                <a:schemeClr val="accent2"/>
              </a:buClr>
              <a:buSzPct val="100000"/>
              <a:buFont typeface="Arial" pitchFamily="34" charset="0"/>
              <a:buNone/>
              <a:tabLst/>
              <a:defRPr sz="1200"/>
            </a:lvl4pPr>
          </a:lstStyle>
          <a:p>
            <a:pPr lvl="0"/>
            <a:r>
              <a:rPr lang="en-US" dirty="0" smtClean="0"/>
              <a:t>Click to add text</a:t>
            </a:r>
          </a:p>
          <a:p>
            <a:pPr lvl="2"/>
            <a:r>
              <a:rPr lang="en-US" dirty="0" smtClean="0"/>
              <a:t>text</a:t>
            </a:r>
          </a:p>
        </p:txBody>
      </p:sp>
      <p:sp>
        <p:nvSpPr>
          <p:cNvPr id="10" name="Text Placeholder 12"/>
          <p:cNvSpPr>
            <a:spLocks noGrp="1"/>
          </p:cNvSpPr>
          <p:nvPr>
            <p:ph type="body" sz="quarter" idx="13" hasCustomPrompt="1"/>
          </p:nvPr>
        </p:nvSpPr>
        <p:spPr>
          <a:xfrm>
            <a:off x="324000" y="1948186"/>
            <a:ext cx="4140000" cy="3822377"/>
          </a:xfrm>
        </p:spPr>
        <p:txBody>
          <a:bodyPr tIns="72000"/>
          <a:lstStyle>
            <a:lvl1pPr marL="174625" marR="0" indent="-174625" algn="l" defTabSz="914400" rtl="0" eaLnBrk="1" fontAlgn="auto" latinLnBrk="0" hangingPunct="1">
              <a:lnSpc>
                <a:spcPct val="100000"/>
              </a:lnSpc>
              <a:spcBef>
                <a:spcPts val="400"/>
              </a:spcBef>
              <a:spcAft>
                <a:spcPts val="0"/>
              </a:spcAft>
              <a:buClr>
                <a:schemeClr val="accent1"/>
              </a:buClr>
              <a:buSzPct val="100000"/>
              <a:buFont typeface="Wingdings" pitchFamily="2" charset="2"/>
              <a:buChar char=""/>
              <a:tabLst/>
              <a:defRPr sz="1400" b="0"/>
            </a:lvl1pPr>
            <a:lvl2pPr marL="270000" indent="-180000">
              <a:spcBef>
                <a:spcPts val="400"/>
              </a:spcBef>
              <a:buSzPct val="100000"/>
              <a:buFont typeface="Wingdings" pitchFamily="2" charset="2"/>
              <a:buChar char=""/>
              <a:defRPr sz="1400"/>
            </a:lvl2pPr>
            <a:lvl3pPr marL="347663" indent="-173038">
              <a:buClr>
                <a:schemeClr val="accent2"/>
              </a:buClr>
              <a:buFont typeface="Arial" pitchFamily="34" charset="0"/>
              <a:buChar char="–"/>
              <a:defRPr sz="1400"/>
            </a:lvl3pPr>
            <a:lvl4pPr marL="447675" marR="0" indent="-177800" algn="l" defTabSz="914400" rtl="0" eaLnBrk="1" fontAlgn="auto" latinLnBrk="0" hangingPunct="1">
              <a:lnSpc>
                <a:spcPct val="100000"/>
              </a:lnSpc>
              <a:spcBef>
                <a:spcPts val="420"/>
              </a:spcBef>
              <a:spcAft>
                <a:spcPts val="0"/>
              </a:spcAft>
              <a:buClr>
                <a:schemeClr val="accent2"/>
              </a:buClr>
              <a:buSzPct val="100000"/>
              <a:buFont typeface="Arial" pitchFamily="34" charset="0"/>
              <a:buNone/>
              <a:tabLst/>
              <a:defRPr sz="1200"/>
            </a:lvl4pPr>
          </a:lstStyle>
          <a:p>
            <a:pPr lvl="0"/>
            <a:r>
              <a:rPr lang="en-US" dirty="0" smtClean="0"/>
              <a:t>Click to add text</a:t>
            </a:r>
          </a:p>
          <a:p>
            <a:pPr lvl="2"/>
            <a:r>
              <a:rPr lang="en-US" dirty="0" smtClean="0"/>
              <a:t>text</a:t>
            </a:r>
          </a:p>
        </p:txBody>
      </p:sp>
      <p:sp>
        <p:nvSpPr>
          <p:cNvPr id="15" name="Content Placeholder 5"/>
          <p:cNvSpPr>
            <a:spLocks noGrp="1"/>
          </p:cNvSpPr>
          <p:nvPr>
            <p:ph sz="quarter" idx="10"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8" name="TextBox 7"/>
          <p:cNvSpPr txBox="1"/>
          <p:nvPr userDrawn="1"/>
        </p:nvSpPr>
        <p:spPr>
          <a:xfrm>
            <a:off x="324000" y="1731623"/>
            <a:ext cx="1699183"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smtClean="0">
                <a:ea typeface="Arial Unicode MS" pitchFamily="34" charset="-128"/>
                <a:cs typeface="Arial Unicode MS" pitchFamily="34" charset="-128"/>
              </a:rPr>
              <a:t>Product capabilities</a:t>
            </a:r>
          </a:p>
        </p:txBody>
      </p:sp>
      <p:cxnSp>
        <p:nvCxnSpPr>
          <p:cNvPr id="9" name="Straight Connector 8"/>
          <p:cNvCxnSpPr/>
          <p:nvPr userDrawn="1"/>
        </p:nvCxnSpPr>
        <p:spPr>
          <a:xfrm>
            <a:off x="324000" y="1960983"/>
            <a:ext cx="41513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4684613" y="1698965"/>
            <a:ext cx="1062791"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smtClean="0">
                <a:ea typeface="Arial Unicode MS" pitchFamily="34" charset="-128"/>
                <a:cs typeface="Arial Unicode MS" pitchFamily="34" charset="-128"/>
              </a:rPr>
              <a:t>Key benefits</a:t>
            </a:r>
          </a:p>
        </p:txBody>
      </p:sp>
      <p:cxnSp>
        <p:nvCxnSpPr>
          <p:cNvPr id="13" name="Straight Connector 12"/>
          <p:cNvCxnSpPr/>
          <p:nvPr userDrawn="1"/>
        </p:nvCxnSpPr>
        <p:spPr>
          <a:xfrm>
            <a:off x="4684613" y="1950097"/>
            <a:ext cx="41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rrow 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5" name="Content Placeholder 5"/>
          <p:cNvSpPr>
            <a:spLocks noGrp="1"/>
          </p:cNvSpPr>
          <p:nvPr>
            <p:ph sz="quarter" idx="10" hasCustomPrompt="1"/>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Add Today / Planned Innovations or Future Direction (UPPER CASE)</a:t>
            </a:r>
          </a:p>
        </p:txBody>
      </p:sp>
      <p:sp>
        <p:nvSpPr>
          <p:cNvPr id="7" name="Text Placeholder 3"/>
          <p:cNvSpPr>
            <a:spLocks noGrp="1"/>
          </p:cNvSpPr>
          <p:nvPr>
            <p:ph type="body" sz="quarter" idx="11" hasCustomPrompt="1"/>
          </p:nvPr>
        </p:nvSpPr>
        <p:spPr>
          <a:xfrm>
            <a:off x="323999" y="1691999"/>
            <a:ext cx="3816000" cy="4078800"/>
          </a:xfrm>
        </p:spPr>
        <p:txBody>
          <a:bodyPr/>
          <a:lstStyle>
            <a:lvl1pPr>
              <a:spcBef>
                <a:spcPts val="1200"/>
              </a:spcBef>
              <a:spcAft>
                <a:spcPts val="600"/>
              </a:spcAft>
              <a:defRPr sz="1600"/>
            </a:lvl1pPr>
            <a:lvl2pPr marL="270000" indent="-180000">
              <a:spcBef>
                <a:spcPts val="100"/>
              </a:spcBef>
              <a:spcAft>
                <a:spcPts val="100"/>
              </a:spcAft>
              <a:buSzPct val="100000"/>
              <a:buFont typeface="Wingdings" pitchFamily="2" charset="2"/>
              <a:buChar char=""/>
              <a:defRPr sz="1400"/>
            </a:lvl2pPr>
            <a:lvl3pPr>
              <a:defRPr sz="1400"/>
            </a:lvl3pPr>
            <a:lvl4pPr>
              <a:defRPr sz="1200"/>
            </a:lvl4pPr>
            <a:lvl5pPr>
              <a:defRPr sz="1200"/>
            </a:lvl5pPr>
          </a:lstStyle>
          <a:p>
            <a:pPr lvl="0"/>
            <a:r>
              <a:rPr lang="en-US" noProof="0" dirty="0" smtClean="0"/>
              <a:t>First level</a:t>
            </a:r>
          </a:p>
          <a:p>
            <a:pPr lvl="1"/>
            <a:r>
              <a:rPr lang="en-US" dirty="0" smtClean="0"/>
              <a:t>Second level</a:t>
            </a:r>
          </a:p>
        </p:txBody>
      </p:sp>
      <p:sp>
        <p:nvSpPr>
          <p:cNvPr id="8" name="Text Placeholder 3"/>
          <p:cNvSpPr>
            <a:spLocks noGrp="1"/>
          </p:cNvSpPr>
          <p:nvPr>
            <p:ph type="body" sz="quarter" idx="12" hasCustomPrompt="1"/>
          </p:nvPr>
        </p:nvSpPr>
        <p:spPr>
          <a:xfrm>
            <a:off x="4369150" y="1691999"/>
            <a:ext cx="3816000" cy="4078800"/>
          </a:xfrm>
        </p:spPr>
        <p:txBody>
          <a:bodyPr/>
          <a:lstStyle>
            <a:lvl1pPr>
              <a:spcBef>
                <a:spcPts val="1200"/>
              </a:spcBef>
              <a:spcAft>
                <a:spcPts val="600"/>
              </a:spcAft>
              <a:defRPr sz="1600"/>
            </a:lvl1pPr>
            <a:lvl2pPr marL="270000" indent="-180000">
              <a:spcBef>
                <a:spcPts val="100"/>
              </a:spcBef>
              <a:spcAft>
                <a:spcPts val="100"/>
              </a:spcAft>
              <a:buSzPct val="100000"/>
              <a:buFont typeface="Wingdings" pitchFamily="2" charset="2"/>
              <a:buChar char=""/>
              <a:defRPr sz="1400"/>
            </a:lvl2pPr>
            <a:lvl3pPr>
              <a:defRPr sz="1400"/>
            </a:lvl3pPr>
            <a:lvl4pPr>
              <a:defRPr sz="1200"/>
            </a:lvl4pPr>
            <a:lvl5pPr>
              <a:defRPr sz="1200"/>
            </a:lvl5pPr>
          </a:lstStyle>
          <a:p>
            <a:pPr lvl="0"/>
            <a:r>
              <a:rPr lang="en-US" noProof="0" dirty="0" smtClean="0"/>
              <a:t>First level</a:t>
            </a:r>
          </a:p>
          <a:p>
            <a:pPr lvl="1"/>
            <a:r>
              <a:rPr lang="en-US" dirty="0" smtClean="0"/>
              <a:t>Second level</a:t>
            </a:r>
          </a:p>
        </p:txBody>
      </p:sp>
      <p:sp>
        <p:nvSpPr>
          <p:cNvPr id="9" name="Freeform 8"/>
          <p:cNvSpPr/>
          <p:nvPr userDrawn="1"/>
        </p:nvSpPr>
        <p:spPr>
          <a:xfrm flipV="1">
            <a:off x="8313573" y="1690688"/>
            <a:ext cx="488301" cy="4078800"/>
          </a:xfrm>
          <a:custGeom>
            <a:avLst/>
            <a:gdLst>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5" fmla="*/ 0 w 3108960"/>
              <a:gd name="connsiteY5" fmla="*/ 2838298 h 2838298"/>
              <a:gd name="connsiteX0" fmla="*/ 0 w 3108960"/>
              <a:gd name="connsiteY0" fmla="*/ 0 h 2838298"/>
              <a:gd name="connsiteX1" fmla="*/ 2611526 w 3108960"/>
              <a:gd name="connsiteY1" fmla="*/ 0 h 2838298"/>
              <a:gd name="connsiteX2" fmla="*/ 3108960 w 3108960"/>
              <a:gd name="connsiteY2" fmla="*/ 1419149 h 2838298"/>
              <a:gd name="connsiteX3" fmla="*/ 2626157 w 3108960"/>
              <a:gd name="connsiteY3" fmla="*/ 2838298 h 2838298"/>
              <a:gd name="connsiteX4" fmla="*/ 0 w 3108960"/>
              <a:gd name="connsiteY4" fmla="*/ 2838298 h 2838298"/>
              <a:gd name="connsiteX0" fmla="*/ 2611526 w 3108960"/>
              <a:gd name="connsiteY0" fmla="*/ 0 h 2838298"/>
              <a:gd name="connsiteX1" fmla="*/ 3108960 w 3108960"/>
              <a:gd name="connsiteY1" fmla="*/ 1419149 h 2838298"/>
              <a:gd name="connsiteX2" fmla="*/ 2626157 w 3108960"/>
              <a:gd name="connsiteY2" fmla="*/ 2838298 h 2838298"/>
              <a:gd name="connsiteX3" fmla="*/ 0 w 3108960"/>
              <a:gd name="connsiteY3" fmla="*/ 2838298 h 2838298"/>
              <a:gd name="connsiteX0" fmla="*/ 2611526 w 3108960"/>
              <a:gd name="connsiteY0" fmla="*/ 0 h 2838298"/>
              <a:gd name="connsiteX1" fmla="*/ 3108960 w 3108960"/>
              <a:gd name="connsiteY1" fmla="*/ 1419149 h 2838298"/>
              <a:gd name="connsiteX2" fmla="*/ 2874391 w 3108960"/>
              <a:gd name="connsiteY2" fmla="*/ 2833912 h 2838298"/>
              <a:gd name="connsiteX3" fmla="*/ 0 w 3108960"/>
              <a:gd name="connsiteY3" fmla="*/ 2838298 h 2838298"/>
              <a:gd name="connsiteX0" fmla="*/ 2874391 w 3108960"/>
              <a:gd name="connsiteY0" fmla="*/ 0 h 2857348"/>
              <a:gd name="connsiteX1" fmla="*/ 3108960 w 3108960"/>
              <a:gd name="connsiteY1" fmla="*/ 1438199 h 2857348"/>
              <a:gd name="connsiteX2" fmla="*/ 2874391 w 3108960"/>
              <a:gd name="connsiteY2" fmla="*/ 2852962 h 2857348"/>
              <a:gd name="connsiteX3" fmla="*/ 0 w 3108960"/>
              <a:gd name="connsiteY3" fmla="*/ 2857348 h 2857348"/>
              <a:gd name="connsiteX0" fmla="*/ 2874391 w 3108960"/>
              <a:gd name="connsiteY0" fmla="*/ 0 h 2857348"/>
              <a:gd name="connsiteX1" fmla="*/ 3108960 w 3108960"/>
              <a:gd name="connsiteY1" fmla="*/ 1438199 h 2857348"/>
              <a:gd name="connsiteX2" fmla="*/ 2789589 w 3108960"/>
              <a:gd name="connsiteY2" fmla="*/ 2852962 h 2857348"/>
              <a:gd name="connsiteX3" fmla="*/ 0 w 3108960"/>
              <a:gd name="connsiteY3" fmla="*/ 2857348 h 2857348"/>
              <a:gd name="connsiteX0" fmla="*/ 2874391 w 3108960"/>
              <a:gd name="connsiteY0" fmla="*/ 6125 h 2863473"/>
              <a:gd name="connsiteX1" fmla="*/ 2789589 w 3108960"/>
              <a:gd name="connsiteY1" fmla="*/ 0 h 2863473"/>
              <a:gd name="connsiteX2" fmla="*/ 3108960 w 3108960"/>
              <a:gd name="connsiteY2" fmla="*/ 1444324 h 2863473"/>
              <a:gd name="connsiteX3" fmla="*/ 2789589 w 3108960"/>
              <a:gd name="connsiteY3" fmla="*/ 2859087 h 2863473"/>
              <a:gd name="connsiteX4" fmla="*/ 0 w 3108960"/>
              <a:gd name="connsiteY4" fmla="*/ 2863473 h 2863473"/>
              <a:gd name="connsiteX0" fmla="*/ 2789589 w 3108960"/>
              <a:gd name="connsiteY0" fmla="*/ 0 h 2863473"/>
              <a:gd name="connsiteX1" fmla="*/ 3108960 w 3108960"/>
              <a:gd name="connsiteY1" fmla="*/ 1444324 h 2863473"/>
              <a:gd name="connsiteX2" fmla="*/ 2789589 w 3108960"/>
              <a:gd name="connsiteY2" fmla="*/ 2859087 h 2863473"/>
              <a:gd name="connsiteX3" fmla="*/ 0 w 3108960"/>
              <a:gd name="connsiteY3" fmla="*/ 2863473 h 2863473"/>
              <a:gd name="connsiteX0" fmla="*/ 2789589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789589 w 3108960"/>
              <a:gd name="connsiteY0" fmla="*/ 0 h 2863473"/>
              <a:gd name="connsiteX1" fmla="*/ 2954966 w 3108960"/>
              <a:gd name="connsiteY1" fmla="*/ 0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54966 w 3108960"/>
              <a:gd name="connsiteY0" fmla="*/ 0 h 2863473"/>
              <a:gd name="connsiteX1" fmla="*/ 3108960 w 3108960"/>
              <a:gd name="connsiteY1" fmla="*/ 1444324 h 2863473"/>
              <a:gd name="connsiteX2" fmla="*/ 2954966 w 3108960"/>
              <a:gd name="connsiteY2" fmla="*/ 2855185 h 2863473"/>
              <a:gd name="connsiteX3" fmla="*/ 0 w 3108960"/>
              <a:gd name="connsiteY3" fmla="*/ 2863473 h 2863473"/>
              <a:gd name="connsiteX0" fmla="*/ 2954966 w 3108960"/>
              <a:gd name="connsiteY0" fmla="*/ 0 h 2863473"/>
              <a:gd name="connsiteX1" fmla="*/ 2973328 w 3108960"/>
              <a:gd name="connsiteY1" fmla="*/ 134408 h 2863473"/>
              <a:gd name="connsiteX2" fmla="*/ 3108960 w 3108960"/>
              <a:gd name="connsiteY2" fmla="*/ 1444324 h 2863473"/>
              <a:gd name="connsiteX3" fmla="*/ 2954966 w 3108960"/>
              <a:gd name="connsiteY3" fmla="*/ 2855185 h 2863473"/>
              <a:gd name="connsiteX4" fmla="*/ 0 w 3108960"/>
              <a:gd name="connsiteY4" fmla="*/ 2863473 h 2863473"/>
              <a:gd name="connsiteX0" fmla="*/ 2973328 w 3108960"/>
              <a:gd name="connsiteY0" fmla="*/ 0 h 2729065"/>
              <a:gd name="connsiteX1" fmla="*/ 3108960 w 3108960"/>
              <a:gd name="connsiteY1" fmla="*/ 1309916 h 2729065"/>
              <a:gd name="connsiteX2" fmla="*/ 2954966 w 3108960"/>
              <a:gd name="connsiteY2" fmla="*/ 2720777 h 2729065"/>
              <a:gd name="connsiteX3" fmla="*/ 0 w 3108960"/>
              <a:gd name="connsiteY3" fmla="*/ 2729065 h 2729065"/>
              <a:gd name="connsiteX0" fmla="*/ 18362 w 153994"/>
              <a:gd name="connsiteY0" fmla="*/ 0 h 2720777"/>
              <a:gd name="connsiteX1" fmla="*/ 153994 w 153994"/>
              <a:gd name="connsiteY1" fmla="*/ 1309916 h 2720777"/>
              <a:gd name="connsiteX2" fmla="*/ 0 w 153994"/>
              <a:gd name="connsiteY2" fmla="*/ 2720777 h 2720777"/>
              <a:gd name="connsiteX0" fmla="*/ 18362 w 152058"/>
              <a:gd name="connsiteY0" fmla="*/ 0 h 2720777"/>
              <a:gd name="connsiteX1" fmla="*/ 152058 w 152058"/>
              <a:gd name="connsiteY1" fmla="*/ 1359842 h 2720777"/>
              <a:gd name="connsiteX2" fmla="*/ 0 w 152058"/>
              <a:gd name="connsiteY2" fmla="*/ 2720777 h 2720777"/>
            </a:gdLst>
            <a:ahLst/>
            <a:cxnLst>
              <a:cxn ang="0">
                <a:pos x="connsiteX0" y="connsiteY0"/>
              </a:cxn>
              <a:cxn ang="0">
                <a:pos x="connsiteX1" y="connsiteY1"/>
              </a:cxn>
              <a:cxn ang="0">
                <a:pos x="connsiteX2" y="connsiteY2"/>
              </a:cxn>
            </a:cxnLst>
            <a:rect l="l" t="t" r="r" b="b"/>
            <a:pathLst>
              <a:path w="152058" h="2720777">
                <a:moveTo>
                  <a:pt x="18362" y="0"/>
                </a:moveTo>
                <a:lnTo>
                  <a:pt x="152058" y="1359842"/>
                </a:lnTo>
                <a:lnTo>
                  <a:pt x="0" y="2720777"/>
                </a:lnTo>
              </a:path>
            </a:pathLst>
          </a:custGeom>
          <a:ln w="57150">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ransition spd="med"/>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extLst>
      <p:ext uri="{BB962C8B-B14F-4D97-AF65-F5344CB8AC3E}">
        <p14:creationId xmlns:p14="http://schemas.microsoft.com/office/powerpoint/2010/main" val="30379526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F9188A-5C18-402E-BFD5-BC1E1243CB65}" type="datetimeFigureOut">
              <a:rPr lang="en-US" smtClean="0"/>
              <a:pPr/>
              <a:t>7/9/2014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999076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9188A-5C18-402E-BFD5-BC1E1243CB65}" type="datetimeFigureOut">
              <a:rPr lang="en-US" smtClean="0"/>
              <a:pPr/>
              <a:t>7/9/2014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29409963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9188A-5C18-402E-BFD5-BC1E1243CB65}" type="datetimeFigureOut">
              <a:rPr lang="en-US" smtClean="0"/>
              <a:pPr/>
              <a:t>7/9/2014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6627458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F9188A-5C18-402E-BFD5-BC1E1243CB65}" type="datetimeFigureOut">
              <a:rPr lang="en-US" smtClean="0"/>
              <a:pPr/>
              <a:t>7/9/2014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20532617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F9188A-5C18-402E-BFD5-BC1E1243CB65}" type="datetimeFigureOut">
              <a:rPr lang="en-US" smtClean="0"/>
              <a:pPr/>
              <a:t>7/9/2014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6721921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F9188A-5C18-402E-BFD5-BC1E1243CB65}" type="datetimeFigureOut">
              <a:rPr lang="en-US" smtClean="0"/>
              <a:pPr/>
              <a:t>7/9/2014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64986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blipFill dpi="0" rotWithShape="1">
            <a:blip r:embed="rId2" cstate="print"/>
            <a:srcRect/>
            <a:stretch>
              <a:fillRect/>
            </a:stretch>
          </a:blip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9188A-5C18-402E-BFD5-BC1E1243CB65}" type="datetimeFigureOut">
              <a:rPr lang="en-US" smtClean="0"/>
              <a:pPr/>
              <a:t>7/9/2014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21671629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9188A-5C18-402E-BFD5-BC1E1243CB65}" type="datetimeFigureOut">
              <a:rPr lang="en-US" smtClean="0"/>
              <a:pPr/>
              <a:t>7/9/2014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33472866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9188A-5C18-402E-BFD5-BC1E1243CB65}" type="datetimeFigureOut">
              <a:rPr lang="en-US" smtClean="0"/>
              <a:pPr/>
              <a:t>7/9/2014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15841438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9188A-5C18-402E-BFD5-BC1E1243CB65}" type="datetimeFigureOut">
              <a:rPr lang="en-US" smtClean="0"/>
              <a:pPr/>
              <a:t>7/9/2014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15324196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9188A-5C18-402E-BFD5-BC1E1243CB65}" type="datetimeFigureOut">
              <a:rPr lang="en-US" smtClean="0"/>
              <a:pPr/>
              <a:t>7/9/2014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298750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blipFill>
            <a:blip r:embed="rId2" cstate="print"/>
            <a:stretch>
              <a:fillRect/>
            </a:stretch>
          </a:blip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4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
        <p:nvSpPr>
          <p:cNvPr id="6" name="Rectangle 5"/>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13"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2.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76226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2013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9" name="Text Box 23"/>
          <p:cNvSpPr txBox="1">
            <a:spLocks noChangeArrowheads="1"/>
          </p:cNvSpPr>
          <p:nvPr/>
        </p:nvSpPr>
        <p:spPr bwMode="white">
          <a:xfrm>
            <a:off x="2224849" y="6620359"/>
            <a:ext cx="5740746" cy="152349"/>
          </a:xfrm>
          <a:prstGeom prst="rect">
            <a:avLst/>
          </a:prstGeom>
          <a:noFill/>
        </p:spPr>
        <p:txBody>
          <a:bodyPr wrap="square" lIns="0" tIns="0" rIns="0" bIns="0">
            <a:spAutoFit/>
          </a:bodyPr>
          <a:lstStyle/>
          <a:p>
            <a:pPr algn="just" fontAlgn="auto">
              <a:lnSpc>
                <a:spcPct val="90000"/>
              </a:lnSpc>
              <a:spcBef>
                <a:spcPts val="0"/>
              </a:spcBef>
              <a:spcAft>
                <a:spcPts val="0"/>
              </a:spcAft>
              <a:buClr>
                <a:schemeClr val="accent2"/>
              </a:buClr>
              <a:defRPr/>
            </a:pPr>
            <a:r>
              <a:rPr lang="en-US" sz="550" dirty="0" smtClean="0">
                <a:solidFill>
                  <a:schemeClr val="bg2">
                    <a:lumMod val="75000"/>
                  </a:schemeClr>
                </a:solidFill>
                <a:latin typeface="Arial"/>
              </a:rPr>
              <a:t>This presentation and SAP‘s strategy and possible future developments are subject to change and may be changed by SAP at any time for any reason without notice. This document is provided without a warranty of any kind, either express or implied, including but not limited to, the implied warranties of merchantability, fitness for a particular purpose, or non-infringement</a:t>
            </a:r>
            <a:endParaRPr lang="en-US" sz="550" dirty="0">
              <a:solidFill>
                <a:schemeClr val="bg2">
                  <a:lumMod val="75000"/>
                </a:schemeClr>
              </a:solidFill>
              <a:latin typeface="Arial"/>
            </a:endParaRPr>
          </a:p>
        </p:txBody>
      </p:sp>
      <p:cxnSp>
        <p:nvCxnSpPr>
          <p:cNvPr id="11" name="Straight Connector 10"/>
          <p:cNvCxnSpPr/>
          <p:nvPr/>
        </p:nvCxnSpPr>
        <p:spPr>
          <a:xfrm rot="5400000" flipH="1" flipV="1">
            <a:off x="2093559" y="6695959"/>
            <a:ext cx="151200"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6" r:id="rId1"/>
    <p:sldLayoutId id="2147483707" r:id="rId2"/>
    <p:sldLayoutId id="2147483704" r:id="rId3"/>
    <p:sldLayoutId id="2147483741" r:id="rId4"/>
    <p:sldLayoutId id="2147483740" r:id="rId5"/>
    <p:sldLayoutId id="2147483702" r:id="rId6"/>
    <p:sldLayoutId id="2147483684" r:id="rId7"/>
    <p:sldLayoutId id="2147483665" r:id="rId8"/>
    <p:sldLayoutId id="2147483683" r:id="rId9"/>
    <p:sldLayoutId id="2147483757" r:id="rId10"/>
    <p:sldLayoutId id="2147483687" r:id="rId11"/>
    <p:sldLayoutId id="2147483710" r:id="rId12"/>
    <p:sldLayoutId id="2147483703" r:id="rId13"/>
    <p:sldLayoutId id="2147483692" r:id="rId14"/>
    <p:sldLayoutId id="2147483742" r:id="rId15"/>
    <p:sldLayoutId id="2147483743" r:id="rId16"/>
    <p:sldLayoutId id="2147483712" r:id="rId17"/>
    <p:sldLayoutId id="2147483739" r:id="rId18"/>
    <p:sldLayoutId id="2147483731" r:id="rId19"/>
    <p:sldLayoutId id="2147483732" r:id="rId20"/>
    <p:sldLayoutId id="2147483716" r:id="rId21"/>
    <p:sldLayoutId id="2147483733" r:id="rId22"/>
    <p:sldLayoutId id="2147483734" r:id="rId23"/>
    <p:sldLayoutId id="2147483735" r:id="rId24"/>
    <p:sldLayoutId id="2147483736" r:id="rId25"/>
    <p:sldLayoutId id="2147483715" r:id="rId26"/>
    <p:sldLayoutId id="2147483737" r:id="rId27"/>
    <p:sldLayoutId id="2147483738" r:id="rId28"/>
    <p:sldLayoutId id="2147483726" r:id="rId29"/>
    <p:sldLayoutId id="2147483727" r:id="rId30"/>
    <p:sldLayoutId id="2147483730" r:id="rId31"/>
    <p:sldLayoutId id="2147483744" r:id="rId32"/>
    <p:sldLayoutId id="2147483758" r:id="rId33"/>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9188A-5C18-402E-BFD5-BC1E1243CB65}" type="datetimeFigureOut">
              <a:rPr lang="en-US" smtClean="0"/>
              <a:pPr/>
              <a:t>7/9/2014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EFDB28-6F94-4C03-92C8-1D7C37805F02}" type="slidenum">
              <a:rPr lang="en-US" smtClean="0"/>
              <a:pPr/>
              <a:t>‹#›</a:t>
            </a:fld>
            <a:endParaRPr lang="en-US" dirty="0"/>
          </a:p>
        </p:txBody>
      </p:sp>
    </p:spTree>
    <p:extLst>
      <p:ext uri="{BB962C8B-B14F-4D97-AF65-F5344CB8AC3E}">
        <p14:creationId xmlns:p14="http://schemas.microsoft.com/office/powerpoint/2010/main" val="416522198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1.xml"/><Relationship Id="rId7" Type="http://schemas.openxmlformats.org/officeDocument/2006/relationships/image" Target="../media/image15.png"/><Relationship Id="rId2" Type="http://schemas.openxmlformats.org/officeDocument/2006/relationships/slideLayout" Target="../slideLayouts/slideLayout8.xm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1.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8.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1.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41.wmf"/><Relationship Id="rId5" Type="http://schemas.openxmlformats.org/officeDocument/2006/relationships/image" Target="../media/image40.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3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1.xml"/><Relationship Id="rId6" Type="http://schemas.openxmlformats.org/officeDocument/2006/relationships/image" Target="../media/image41.wmf"/><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9.xml"/><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3" Type="http://schemas.openxmlformats.org/officeDocument/2006/relationships/hyperlink" Target="mailto:bill.zhang01@sap.com" TargetMode="External"/><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hyperlink" Target="http://service.sap.com/influence" TargetMode="External"/><Relationship Id="rId3" Type="http://schemas.openxmlformats.org/officeDocument/2006/relationships/hyperlink" Target="http://service.sap.com/roadmap" TargetMode="External"/><Relationship Id="rId7" Type="http://schemas.openxmlformats.org/officeDocument/2006/relationships/hyperlink" Target="https://ideas.sap.com/" TargetMode="External"/><Relationship Id="rId2" Type="http://schemas.openxmlformats.org/officeDocument/2006/relationships/notesSlide" Target="../notesSlides/notesSlide31.xml"/><Relationship Id="rId1" Type="http://schemas.openxmlformats.org/officeDocument/2006/relationships/slideLayout" Target="../slideLayouts/slideLayout26.xml"/><Relationship Id="rId6" Type="http://schemas.openxmlformats.org/officeDocument/2006/relationships/hyperlink" Target="http://www.sap.com/solutions/technology/database/data-replication-software/index.epx" TargetMode="External"/><Relationship Id="rId5" Type="http://schemas.openxmlformats.org/officeDocument/2006/relationships/hyperlink" Target="https://websmp206.sap-ag.de/~sapidb/011000358700001160122012E" TargetMode="External"/><Relationship Id="rId4" Type="http://schemas.openxmlformats.org/officeDocument/2006/relationships/hyperlink" Target="http://www.sdn.sap.com/" TargetMode="External"/><Relationship Id="rId9" Type="http://schemas.openxmlformats.org/officeDocument/2006/relationships/hyperlink" Target="http://www.sapusergroups.com/"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ervice.sap.com/roadmap" TargetMode="External"/><Relationship Id="rId2" Type="http://schemas.openxmlformats.org/officeDocument/2006/relationships/notesSlide" Target="../notesSlides/notesSlide32.xml"/><Relationship Id="rId1" Type="http://schemas.openxmlformats.org/officeDocument/2006/relationships/slideLayout" Target="../slideLayouts/slideLayout26.xml"/><Relationship Id="rId5" Type="http://schemas.openxmlformats.org/officeDocument/2006/relationships/hyperlink" Target="mailto:bill.zhang01@sap.com" TargetMode="External"/><Relationship Id="rId4" Type="http://schemas.openxmlformats.org/officeDocument/2006/relationships/hyperlink" Target="https://portal.wdf.sap.corp/go/roadmap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7.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85000"/>
            <a:lum/>
          </a:blip>
          <a:srcRect/>
          <a:stretch>
            <a:fillRect t="-26000" b="-26000"/>
          </a:stretch>
        </a:blipFill>
        <a:effectLst/>
      </p:bgPr>
    </p:bg>
    <p:spTree>
      <p:nvGrpSpPr>
        <p:cNvPr id="1" name=""/>
        <p:cNvGrpSpPr/>
        <p:nvPr/>
      </p:nvGrpSpPr>
      <p:grpSpPr>
        <a:xfrm>
          <a:off x="0" y="0"/>
          <a:ext cx="0" cy="0"/>
          <a:chOff x="0" y="0"/>
          <a:chExt cx="0" cy="0"/>
        </a:xfrm>
      </p:grpSpPr>
      <p:sp>
        <p:nvSpPr>
          <p:cNvPr id="5" name="Rectangle 4"/>
          <p:cNvSpPr/>
          <p:nvPr/>
        </p:nvSpPr>
        <p:spPr bwMode="gray">
          <a:xfrm>
            <a:off x="324000" y="-1"/>
            <a:ext cx="8496000" cy="2143126"/>
          </a:xfrm>
          <a:prstGeom prst="rect">
            <a:avLst/>
          </a:prstGeom>
          <a:solidFill>
            <a:schemeClr val="bg1">
              <a:alpha val="8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 name="Subtitle 2"/>
          <p:cNvSpPr>
            <a:spLocks noGrp="1"/>
          </p:cNvSpPr>
          <p:nvPr>
            <p:ph type="subTitle" idx="1"/>
          </p:nvPr>
        </p:nvSpPr>
        <p:spPr/>
        <p:txBody>
          <a:bodyPr anchor="b" anchorCtr="0"/>
          <a:lstStyle/>
          <a:p>
            <a:r>
              <a:rPr lang="en-US" dirty="0" smtClean="0"/>
              <a:t>Bill Zhang, Sr. Director, SAP HANA, Platform Solutions Group</a:t>
            </a:r>
          </a:p>
          <a:p>
            <a:r>
              <a:rPr lang="en-US" dirty="0" smtClean="0"/>
              <a:t>Road Map Revision: 07.10.2014</a:t>
            </a:r>
          </a:p>
        </p:txBody>
      </p:sp>
      <p:sp>
        <p:nvSpPr>
          <p:cNvPr id="2" name="Title 1"/>
          <p:cNvSpPr>
            <a:spLocks noGrp="1"/>
          </p:cNvSpPr>
          <p:nvPr>
            <p:ph type="ctrTitle"/>
          </p:nvPr>
        </p:nvSpPr>
        <p:spPr/>
        <p:txBody>
          <a:bodyPr/>
          <a:lstStyle/>
          <a:p>
            <a:r>
              <a:rPr lang="en-US" dirty="0" smtClean="0">
                <a:solidFill>
                  <a:schemeClr val="tx1"/>
                </a:solidFill>
              </a:rPr>
              <a:t>SAP Replication Server – 2014 and Beyond</a:t>
            </a:r>
            <a:endParaRPr lang="en-US" dirty="0">
              <a:solidFill>
                <a:schemeClr val="tx1"/>
              </a:solidFill>
            </a:endParaRPr>
          </a:p>
        </p:txBody>
      </p:sp>
      <p:sp>
        <p:nvSpPr>
          <p:cNvPr id="9" name="Rectangle 8"/>
          <p:cNvSpPr/>
          <p:nvPr/>
        </p:nvSpPr>
        <p:spPr>
          <a:xfrm>
            <a:off x="7422078" y="6642613"/>
            <a:ext cx="1757547" cy="215444"/>
          </a:xfrm>
          <a:prstGeom prst="rect">
            <a:avLst/>
          </a:prstGeom>
        </p:spPr>
        <p:txBody>
          <a:bodyPr wrap="square">
            <a:spAutoFit/>
          </a:bodyPr>
          <a:lstStyle/>
          <a:p>
            <a:r>
              <a:rPr lang="en-US" sz="800" dirty="0" smtClean="0">
                <a:solidFill>
                  <a:schemeClr val="bg2">
                    <a:lumMod val="25000"/>
                  </a:schemeClr>
                </a:solidFill>
              </a:rPr>
              <a:t>Template </a:t>
            </a:r>
            <a:r>
              <a:rPr lang="en-US" sz="800" dirty="0">
                <a:solidFill>
                  <a:schemeClr val="bg2">
                    <a:lumMod val="25000"/>
                  </a:schemeClr>
                </a:solidFill>
              </a:rPr>
              <a:t>R</a:t>
            </a:r>
            <a:r>
              <a:rPr lang="en-US" sz="800" dirty="0" smtClean="0">
                <a:solidFill>
                  <a:schemeClr val="bg2">
                    <a:lumMod val="25000"/>
                  </a:schemeClr>
                </a:solidFill>
              </a:rPr>
              <a:t>evision 20130104 v3.0</a:t>
            </a:r>
            <a:endParaRPr lang="en-US" sz="800" dirty="0">
              <a:solidFill>
                <a:schemeClr val="bg2">
                  <a:lumMod val="25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SAP </a:t>
            </a:r>
            <a:r>
              <a:rPr lang="en-US" dirty="0" smtClean="0"/>
              <a:t>Replication </a:t>
            </a:r>
            <a:r>
              <a:rPr lang="en-US" dirty="0"/>
              <a:t>Server</a:t>
            </a:r>
            <a:br>
              <a:rPr lang="en-US" dirty="0"/>
            </a:br>
            <a:r>
              <a:rPr lang="en-US" sz="2000" b="0" dirty="0" smtClean="0"/>
              <a:t>Replication and live decision support</a:t>
            </a:r>
            <a:endParaRPr lang="en-US" dirty="0"/>
          </a:p>
        </p:txBody>
      </p:sp>
      <p:grpSp>
        <p:nvGrpSpPr>
          <p:cNvPr id="10" name="Group 9"/>
          <p:cNvGrpSpPr/>
          <p:nvPr/>
        </p:nvGrpSpPr>
        <p:grpSpPr>
          <a:xfrm>
            <a:off x="1970014" y="4262250"/>
            <a:ext cx="5230562" cy="1528127"/>
            <a:chOff x="1858550" y="3288485"/>
            <a:chExt cx="6751522" cy="2892630"/>
          </a:xfrm>
        </p:grpSpPr>
        <p:sp>
          <p:nvSpPr>
            <p:cNvPr id="72711" name="Text Box 5"/>
            <p:cNvSpPr txBox="1">
              <a:spLocks noChangeArrowheads="1"/>
            </p:cNvSpPr>
            <p:nvPr/>
          </p:nvSpPr>
          <p:spPr bwMode="auto">
            <a:xfrm>
              <a:off x="1858550" y="3672562"/>
              <a:ext cx="1371601" cy="640827"/>
            </a:xfrm>
            <a:prstGeom prst="rect">
              <a:avLst/>
            </a:prstGeom>
            <a:noFill/>
            <a:ln w="9525">
              <a:noFill/>
              <a:miter lim="800000"/>
              <a:headEnd/>
              <a:tailEnd/>
            </a:ln>
          </p:spPr>
          <p:txBody>
            <a:bodyPr lIns="91425" tIns="45712" rIns="91425" bIns="45712">
              <a:spAutoFit/>
            </a:bodyPr>
            <a:lstStyle/>
            <a:p>
              <a:pPr eaLnBrk="0" hangingPunct="0">
                <a:spcBef>
                  <a:spcPct val="50000"/>
                </a:spcBef>
              </a:pPr>
              <a:r>
                <a:rPr lang="en-US" altLang="en-US" sz="1600" dirty="0">
                  <a:ea typeface="ＭＳ Ｐゴシック" pitchFamily="34" charset="-128"/>
                </a:rPr>
                <a:t>OLTP</a:t>
              </a:r>
            </a:p>
          </p:txBody>
        </p:sp>
        <p:sp>
          <p:nvSpPr>
            <p:cNvPr id="72712" name="Text Box 6"/>
            <p:cNvSpPr txBox="1">
              <a:spLocks noChangeArrowheads="1"/>
            </p:cNvSpPr>
            <p:nvPr/>
          </p:nvSpPr>
          <p:spPr bwMode="auto">
            <a:xfrm>
              <a:off x="5651616" y="3672562"/>
              <a:ext cx="1676400" cy="640827"/>
            </a:xfrm>
            <a:prstGeom prst="rect">
              <a:avLst/>
            </a:prstGeom>
            <a:noFill/>
            <a:ln w="9525">
              <a:noFill/>
              <a:miter lim="800000"/>
              <a:headEnd/>
              <a:tailEnd/>
            </a:ln>
          </p:spPr>
          <p:txBody>
            <a:bodyPr lIns="91425" tIns="45712" rIns="91425" bIns="45712">
              <a:spAutoFit/>
            </a:bodyPr>
            <a:lstStyle/>
            <a:p>
              <a:pPr eaLnBrk="0" hangingPunct="0">
                <a:spcBef>
                  <a:spcPct val="50000"/>
                </a:spcBef>
              </a:pPr>
              <a:r>
                <a:rPr lang="en-US" altLang="en-US" sz="1600" dirty="0">
                  <a:ea typeface="ＭＳ Ｐゴシック" pitchFamily="34" charset="-128"/>
                </a:rPr>
                <a:t>DSS</a:t>
              </a:r>
            </a:p>
          </p:txBody>
        </p:sp>
        <p:grpSp>
          <p:nvGrpSpPr>
            <p:cNvPr id="2" name="Group 27"/>
            <p:cNvGrpSpPr/>
            <p:nvPr/>
          </p:nvGrpSpPr>
          <p:grpSpPr>
            <a:xfrm>
              <a:off x="1858550" y="4341940"/>
              <a:ext cx="3007643" cy="1839175"/>
              <a:chOff x="2214150" y="4341940"/>
              <a:chExt cx="3007643" cy="1839175"/>
            </a:xfrm>
          </p:grpSpPr>
          <p:sp>
            <p:nvSpPr>
              <p:cNvPr id="25" name="Rounded Rectangle 24"/>
              <p:cNvSpPr/>
              <p:nvPr/>
            </p:nvSpPr>
            <p:spPr bwMode="auto">
              <a:xfrm>
                <a:off x="2214150" y="4341940"/>
                <a:ext cx="2958456" cy="1839175"/>
              </a:xfrm>
              <a:prstGeom prst="roundRect">
                <a:avLst>
                  <a:gd name="adj" fmla="val 13249"/>
                </a:avLst>
              </a:prstGeom>
              <a:solidFill>
                <a:srgbClr val="D6E2E9"/>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fontAlgn="base">
                  <a:spcBef>
                    <a:spcPct val="0"/>
                  </a:spcBef>
                  <a:spcAft>
                    <a:spcPct val="0"/>
                  </a:spcAft>
                  <a:buClr>
                    <a:schemeClr val="accent1"/>
                  </a:buClr>
                  <a:buSzPct val="80000"/>
                </a:pPr>
                <a:endParaRPr lang="en-US" sz="1600" dirty="0">
                  <a:latin typeface="Arial" charset="0"/>
                  <a:ea typeface="Arial Unicode MS" pitchFamily="34" charset="-128"/>
                  <a:cs typeface="Arial Unicode MS" pitchFamily="34" charset="-128"/>
                </a:endParaRPr>
              </a:p>
            </p:txBody>
          </p:sp>
          <p:grpSp>
            <p:nvGrpSpPr>
              <p:cNvPr id="3" name="Group 26"/>
              <p:cNvGrpSpPr/>
              <p:nvPr/>
            </p:nvGrpSpPr>
            <p:grpSpPr>
              <a:xfrm>
                <a:off x="2442547" y="4775871"/>
                <a:ext cx="1113453" cy="1130421"/>
                <a:chOff x="2442547" y="4775871"/>
                <a:chExt cx="1113453" cy="1130421"/>
              </a:xfrm>
            </p:grpSpPr>
            <p:sp>
              <p:nvSpPr>
                <p:cNvPr id="72713" name="Text Box 7"/>
                <p:cNvSpPr txBox="1">
                  <a:spLocks noChangeArrowheads="1"/>
                </p:cNvSpPr>
                <p:nvPr/>
              </p:nvSpPr>
              <p:spPr bwMode="auto">
                <a:xfrm>
                  <a:off x="2777023" y="5598515"/>
                  <a:ext cx="434734" cy="307777"/>
                </a:xfrm>
                <a:prstGeom prst="rect">
                  <a:avLst/>
                </a:prstGeom>
                <a:noFill/>
                <a:ln w="9525">
                  <a:noFill/>
                  <a:miter lim="800000"/>
                  <a:headEnd/>
                  <a:tailEnd/>
                </a:ln>
              </p:spPr>
              <p:txBody>
                <a:bodyPr wrap="none">
                  <a:spAutoFit/>
                </a:bodyPr>
                <a:lstStyle/>
                <a:p>
                  <a:pPr eaLnBrk="0" hangingPunct="0"/>
                  <a:r>
                    <a:rPr lang="en-US" altLang="en-US" sz="1400" dirty="0">
                      <a:ea typeface="ＭＳ Ｐゴシック" pitchFamily="34" charset="-128"/>
                    </a:rPr>
                    <a:t>DB</a:t>
                  </a:r>
                </a:p>
              </p:txBody>
            </p:sp>
            <p:grpSp>
              <p:nvGrpSpPr>
                <p:cNvPr id="4" name="Group 21"/>
                <p:cNvGrpSpPr/>
                <p:nvPr/>
              </p:nvGrpSpPr>
              <p:grpSpPr>
                <a:xfrm>
                  <a:off x="2442547" y="4775871"/>
                  <a:ext cx="1113453" cy="845060"/>
                  <a:chOff x="4008881" y="3074071"/>
                  <a:chExt cx="1113453" cy="845060"/>
                </a:xfrm>
              </p:grpSpPr>
              <p:pic>
                <p:nvPicPr>
                  <p:cNvPr id="20" name="Picture 19" descr="gray DB_med.png"/>
                  <p:cNvPicPr>
                    <a:picLocks noChangeAspect="1"/>
                  </p:cNvPicPr>
                  <p:nvPr/>
                </p:nvPicPr>
                <p:blipFill>
                  <a:blip r:embed="rId3" cstate="print"/>
                  <a:stretch>
                    <a:fillRect/>
                  </a:stretch>
                </p:blipFill>
                <p:spPr>
                  <a:xfrm>
                    <a:off x="4313681" y="3216401"/>
                    <a:ext cx="516637" cy="425197"/>
                  </a:xfrm>
                  <a:prstGeom prst="rect">
                    <a:avLst/>
                  </a:prstGeom>
                </p:spPr>
              </p:pic>
              <p:pic>
                <p:nvPicPr>
                  <p:cNvPr id="21" name="Picture 20" descr="gray DB_med.png"/>
                  <p:cNvPicPr>
                    <a:picLocks noChangeAspect="1"/>
                  </p:cNvPicPr>
                  <p:nvPr/>
                </p:nvPicPr>
                <p:blipFill>
                  <a:blip r:embed="rId3" cstate="print"/>
                  <a:stretch>
                    <a:fillRect/>
                  </a:stretch>
                </p:blipFill>
                <p:spPr>
                  <a:xfrm>
                    <a:off x="4008881" y="3411134"/>
                    <a:ext cx="516637" cy="425197"/>
                  </a:xfrm>
                  <a:prstGeom prst="rect">
                    <a:avLst/>
                  </a:prstGeom>
                </p:spPr>
              </p:pic>
              <p:pic>
                <p:nvPicPr>
                  <p:cNvPr id="18" name="Picture 17" descr="server.png"/>
                  <p:cNvPicPr>
                    <a:picLocks noChangeAspect="1"/>
                  </p:cNvPicPr>
                  <p:nvPr/>
                </p:nvPicPr>
                <p:blipFill>
                  <a:blip r:embed="rId4" cstate="print"/>
                  <a:stretch>
                    <a:fillRect/>
                  </a:stretch>
                </p:blipFill>
                <p:spPr>
                  <a:xfrm>
                    <a:off x="4660562" y="3074071"/>
                    <a:ext cx="461772" cy="845060"/>
                  </a:xfrm>
                  <a:prstGeom prst="rect">
                    <a:avLst/>
                  </a:prstGeom>
                </p:spPr>
              </p:pic>
            </p:grpSp>
          </p:grpSp>
          <p:grpSp>
            <p:nvGrpSpPr>
              <p:cNvPr id="5" name="Group 25"/>
              <p:cNvGrpSpPr/>
              <p:nvPr/>
            </p:nvGrpSpPr>
            <p:grpSpPr>
              <a:xfrm>
                <a:off x="3853683" y="4848720"/>
                <a:ext cx="1368110" cy="1332395"/>
                <a:chOff x="3853683" y="4848720"/>
                <a:chExt cx="1368110" cy="1332395"/>
              </a:xfrm>
            </p:grpSpPr>
            <p:sp>
              <p:nvSpPr>
                <p:cNvPr id="72714" name="Text Box 8"/>
                <p:cNvSpPr txBox="1">
                  <a:spLocks noChangeArrowheads="1"/>
                </p:cNvSpPr>
                <p:nvPr/>
              </p:nvSpPr>
              <p:spPr bwMode="auto">
                <a:xfrm>
                  <a:off x="3853683" y="5598517"/>
                  <a:ext cx="1368110" cy="582598"/>
                </a:xfrm>
                <a:prstGeom prst="rect">
                  <a:avLst/>
                </a:prstGeom>
                <a:noFill/>
                <a:ln w="9525">
                  <a:noFill/>
                  <a:miter lim="800000"/>
                  <a:headEnd/>
                  <a:tailEnd/>
                </a:ln>
              </p:spPr>
              <p:txBody>
                <a:bodyPr wrap="none">
                  <a:spAutoFit/>
                </a:bodyPr>
                <a:lstStyle/>
                <a:p>
                  <a:pPr eaLnBrk="0" hangingPunct="0"/>
                  <a:r>
                    <a:rPr lang="en-US" altLang="en-US" sz="1400" dirty="0">
                      <a:ea typeface="ＭＳ Ｐゴシック" pitchFamily="34" charset="-128"/>
                    </a:rPr>
                    <a:t>Rep </a:t>
                  </a:r>
                  <a:r>
                    <a:rPr lang="en-US" altLang="en-US" sz="1400" dirty="0" smtClean="0">
                      <a:ea typeface="ＭＳ Ｐゴシック" pitchFamily="34" charset="-128"/>
                    </a:rPr>
                    <a:t>server</a:t>
                  </a:r>
                  <a:endParaRPr lang="en-US" altLang="en-US" sz="1400" dirty="0">
                    <a:ea typeface="ＭＳ Ｐゴシック" pitchFamily="34" charset="-128"/>
                  </a:endParaRPr>
                </a:p>
              </p:txBody>
            </p:sp>
            <p:pic>
              <p:nvPicPr>
                <p:cNvPr id="23" name="Picture 22" descr="replication server.png"/>
                <p:cNvPicPr>
                  <a:picLocks noChangeAspect="1"/>
                </p:cNvPicPr>
                <p:nvPr/>
              </p:nvPicPr>
              <p:blipFill>
                <a:blip r:embed="rId5" cstate="print"/>
                <a:stretch>
                  <a:fillRect/>
                </a:stretch>
              </p:blipFill>
              <p:spPr>
                <a:xfrm>
                  <a:off x="4246236" y="4848720"/>
                  <a:ext cx="554690" cy="682696"/>
                </a:xfrm>
                <a:prstGeom prst="rect">
                  <a:avLst/>
                </a:prstGeom>
              </p:spPr>
            </p:pic>
          </p:grpSp>
        </p:grpSp>
        <p:sp>
          <p:nvSpPr>
            <p:cNvPr id="30" name="Rounded Rectangle 29"/>
            <p:cNvSpPr/>
            <p:nvPr/>
          </p:nvSpPr>
          <p:spPr bwMode="auto">
            <a:xfrm>
              <a:off x="5651616" y="4341939"/>
              <a:ext cx="2958456" cy="1839176"/>
            </a:xfrm>
            <a:prstGeom prst="roundRect">
              <a:avLst>
                <a:gd name="adj" fmla="val 13249"/>
              </a:avLst>
            </a:prstGeom>
            <a:solidFill>
              <a:schemeClr val="accent5"/>
            </a:solidFill>
            <a:ln w="9525" cap="flat" cmpd="sng" algn="ctr">
              <a:noFill/>
              <a:prstDash val="solid"/>
              <a:round/>
              <a:headEnd type="none" w="med" len="med"/>
              <a:tailEnd type="none" w="med" len="med"/>
            </a:ln>
            <a:effectLst/>
          </p:spPr>
          <p:txBody>
            <a:bodyPr vert="horz" wrap="square" lIns="89985" tIns="46792" rIns="89985" bIns="46792" numCol="1" rtlCol="0" anchor="ctr" anchorCtr="0" compatLnSpc="1">
              <a:prstTxWarp prst="textNoShape">
                <a:avLst/>
              </a:prstTxWarp>
            </a:bodyPr>
            <a:lstStyle/>
            <a:p>
              <a:pPr algn="ctr" fontAlgn="base">
                <a:spcBef>
                  <a:spcPct val="0"/>
                </a:spcBef>
                <a:spcAft>
                  <a:spcPct val="0"/>
                </a:spcAft>
                <a:buClr>
                  <a:schemeClr val="accent1"/>
                </a:buClr>
                <a:buSzPct val="80000"/>
              </a:pPr>
              <a:endParaRPr lang="en-US" sz="1600" dirty="0">
                <a:latin typeface="Arial" charset="0"/>
                <a:ea typeface="Arial Unicode MS" pitchFamily="34" charset="-128"/>
                <a:cs typeface="Arial Unicode MS" pitchFamily="34" charset="-128"/>
              </a:endParaRPr>
            </a:p>
          </p:txBody>
        </p:sp>
        <p:grpSp>
          <p:nvGrpSpPr>
            <p:cNvPr id="6" name="Group 30"/>
            <p:cNvGrpSpPr/>
            <p:nvPr/>
          </p:nvGrpSpPr>
          <p:grpSpPr>
            <a:xfrm>
              <a:off x="7226255" y="4775872"/>
              <a:ext cx="1113453" cy="1130422"/>
              <a:chOff x="2442547" y="4775871"/>
              <a:chExt cx="1113453" cy="1130421"/>
            </a:xfrm>
          </p:grpSpPr>
          <p:sp>
            <p:nvSpPr>
              <p:cNvPr id="35" name="Text Box 7"/>
              <p:cNvSpPr txBox="1">
                <a:spLocks noChangeArrowheads="1"/>
              </p:cNvSpPr>
              <p:nvPr/>
            </p:nvSpPr>
            <p:spPr bwMode="auto">
              <a:xfrm>
                <a:off x="2777023" y="5598515"/>
                <a:ext cx="434734" cy="307777"/>
              </a:xfrm>
              <a:prstGeom prst="rect">
                <a:avLst/>
              </a:prstGeom>
              <a:noFill/>
              <a:ln w="9525">
                <a:noFill/>
                <a:miter lim="800000"/>
                <a:headEnd/>
                <a:tailEnd/>
              </a:ln>
            </p:spPr>
            <p:txBody>
              <a:bodyPr wrap="none">
                <a:spAutoFit/>
              </a:bodyPr>
              <a:lstStyle/>
              <a:p>
                <a:pPr eaLnBrk="0" hangingPunct="0"/>
                <a:r>
                  <a:rPr lang="en-US" altLang="en-US" sz="1400" dirty="0">
                    <a:ea typeface="ＭＳ Ｐゴシック" pitchFamily="34" charset="-128"/>
                  </a:rPr>
                  <a:t>DB</a:t>
                </a:r>
              </a:p>
            </p:txBody>
          </p:sp>
          <p:grpSp>
            <p:nvGrpSpPr>
              <p:cNvPr id="7" name="Group 35"/>
              <p:cNvGrpSpPr/>
              <p:nvPr/>
            </p:nvGrpSpPr>
            <p:grpSpPr>
              <a:xfrm>
                <a:off x="2442547" y="4775871"/>
                <a:ext cx="1113453" cy="845060"/>
                <a:chOff x="4008881" y="3074071"/>
                <a:chExt cx="1113453" cy="845060"/>
              </a:xfrm>
            </p:grpSpPr>
            <p:pic>
              <p:nvPicPr>
                <p:cNvPr id="37" name="Picture 36" descr="gray DB_med.png"/>
                <p:cNvPicPr>
                  <a:picLocks noChangeAspect="1"/>
                </p:cNvPicPr>
                <p:nvPr/>
              </p:nvPicPr>
              <p:blipFill>
                <a:blip r:embed="rId3" cstate="print"/>
                <a:stretch>
                  <a:fillRect/>
                </a:stretch>
              </p:blipFill>
              <p:spPr>
                <a:xfrm>
                  <a:off x="4313681" y="3216401"/>
                  <a:ext cx="516637" cy="425197"/>
                </a:xfrm>
                <a:prstGeom prst="rect">
                  <a:avLst/>
                </a:prstGeom>
              </p:spPr>
            </p:pic>
            <p:pic>
              <p:nvPicPr>
                <p:cNvPr id="38" name="Picture 37" descr="gray DB_med.png"/>
                <p:cNvPicPr>
                  <a:picLocks noChangeAspect="1"/>
                </p:cNvPicPr>
                <p:nvPr/>
              </p:nvPicPr>
              <p:blipFill>
                <a:blip r:embed="rId3" cstate="print"/>
                <a:stretch>
                  <a:fillRect/>
                </a:stretch>
              </p:blipFill>
              <p:spPr>
                <a:xfrm>
                  <a:off x="4008881" y="3411134"/>
                  <a:ext cx="516637" cy="425197"/>
                </a:xfrm>
                <a:prstGeom prst="rect">
                  <a:avLst/>
                </a:prstGeom>
              </p:spPr>
            </p:pic>
            <p:pic>
              <p:nvPicPr>
                <p:cNvPr id="39" name="Picture 38" descr="server.png"/>
                <p:cNvPicPr>
                  <a:picLocks noChangeAspect="1"/>
                </p:cNvPicPr>
                <p:nvPr/>
              </p:nvPicPr>
              <p:blipFill>
                <a:blip r:embed="rId4" cstate="print"/>
                <a:stretch>
                  <a:fillRect/>
                </a:stretch>
              </p:blipFill>
              <p:spPr>
                <a:xfrm>
                  <a:off x="4660562" y="3074071"/>
                  <a:ext cx="461772" cy="845060"/>
                </a:xfrm>
                <a:prstGeom prst="rect">
                  <a:avLst/>
                </a:prstGeom>
              </p:spPr>
            </p:pic>
          </p:grpSp>
        </p:grpSp>
        <p:grpSp>
          <p:nvGrpSpPr>
            <p:cNvPr id="8" name="Group 31"/>
            <p:cNvGrpSpPr/>
            <p:nvPr/>
          </p:nvGrpSpPr>
          <p:grpSpPr>
            <a:xfrm>
              <a:off x="5833534" y="4848720"/>
              <a:ext cx="1368108" cy="1332394"/>
              <a:chOff x="3962400" y="4848720"/>
              <a:chExt cx="1368107" cy="1332395"/>
            </a:xfrm>
          </p:grpSpPr>
          <p:sp>
            <p:nvSpPr>
              <p:cNvPr id="33" name="Text Box 8"/>
              <p:cNvSpPr txBox="1">
                <a:spLocks noChangeArrowheads="1"/>
              </p:cNvSpPr>
              <p:nvPr/>
            </p:nvSpPr>
            <p:spPr bwMode="auto">
              <a:xfrm>
                <a:off x="3962400" y="5598516"/>
                <a:ext cx="1368107" cy="582599"/>
              </a:xfrm>
              <a:prstGeom prst="rect">
                <a:avLst/>
              </a:prstGeom>
              <a:noFill/>
              <a:ln w="9525">
                <a:noFill/>
                <a:miter lim="800000"/>
                <a:headEnd/>
                <a:tailEnd/>
              </a:ln>
            </p:spPr>
            <p:txBody>
              <a:bodyPr wrap="none">
                <a:spAutoFit/>
              </a:bodyPr>
              <a:lstStyle/>
              <a:p>
                <a:pPr eaLnBrk="0" hangingPunct="0"/>
                <a:r>
                  <a:rPr lang="en-US" altLang="en-US" sz="1400" dirty="0">
                    <a:ea typeface="ＭＳ Ｐゴシック" pitchFamily="34" charset="-128"/>
                  </a:rPr>
                  <a:t>Rep </a:t>
                </a:r>
                <a:r>
                  <a:rPr lang="en-US" altLang="en-US" sz="1400" dirty="0" smtClean="0">
                    <a:ea typeface="ＭＳ Ｐゴシック" pitchFamily="34" charset="-128"/>
                  </a:rPr>
                  <a:t>server</a:t>
                </a:r>
                <a:endParaRPr lang="en-US" altLang="en-US" sz="1400" dirty="0">
                  <a:ea typeface="ＭＳ Ｐゴシック" pitchFamily="34" charset="-128"/>
                </a:endParaRPr>
              </a:p>
            </p:txBody>
          </p:sp>
          <p:pic>
            <p:nvPicPr>
              <p:cNvPr id="34" name="Picture 33" descr="replication server.png"/>
              <p:cNvPicPr>
                <a:picLocks noChangeAspect="1"/>
              </p:cNvPicPr>
              <p:nvPr/>
            </p:nvPicPr>
            <p:blipFill>
              <a:blip r:embed="rId5" cstate="print"/>
              <a:stretch>
                <a:fillRect/>
              </a:stretch>
            </p:blipFill>
            <p:spPr>
              <a:xfrm>
                <a:off x="4246236" y="4848720"/>
                <a:ext cx="554690" cy="682696"/>
              </a:xfrm>
              <a:prstGeom prst="rect">
                <a:avLst/>
              </a:prstGeom>
            </p:spPr>
          </p:pic>
        </p:grpSp>
        <p:cxnSp>
          <p:nvCxnSpPr>
            <p:cNvPr id="41" name="Straight Arrow Connector 40"/>
            <p:cNvCxnSpPr>
              <a:stCxn id="25" idx="3"/>
              <a:endCxn id="30" idx="1"/>
            </p:cNvCxnSpPr>
            <p:nvPr/>
          </p:nvCxnSpPr>
          <p:spPr bwMode="auto">
            <a:xfrm>
              <a:off x="4817006" y="5261528"/>
              <a:ext cx="834610" cy="0"/>
            </a:xfrm>
            <a:prstGeom prst="straightConnector1">
              <a:avLst/>
            </a:prstGeom>
            <a:solidFill>
              <a:schemeClr val="bg2"/>
            </a:solidFill>
            <a:ln w="19050" cap="flat" cmpd="sng" algn="ctr">
              <a:solidFill>
                <a:schemeClr val="accent2"/>
              </a:solidFill>
              <a:prstDash val="solid"/>
              <a:round/>
              <a:headEnd type="none" w="med" len="med"/>
              <a:tailEnd type="arrow" w="med" len="med"/>
            </a:ln>
            <a:effectLst/>
          </p:spPr>
        </p:cxnSp>
        <p:grpSp>
          <p:nvGrpSpPr>
            <p:cNvPr id="9" name="Group 45"/>
            <p:cNvGrpSpPr/>
            <p:nvPr/>
          </p:nvGrpSpPr>
          <p:grpSpPr>
            <a:xfrm>
              <a:off x="7899399" y="3288485"/>
              <a:ext cx="513791" cy="1064176"/>
              <a:chOff x="7899398" y="3288485"/>
              <a:chExt cx="513791" cy="1064176"/>
            </a:xfrm>
          </p:grpSpPr>
          <p:cxnSp>
            <p:nvCxnSpPr>
              <p:cNvPr id="45" name="Straight Arrow Connector 44"/>
              <p:cNvCxnSpPr/>
              <p:nvPr/>
            </p:nvCxnSpPr>
            <p:spPr bwMode="auto">
              <a:xfrm rot="5400000">
                <a:off x="7932987" y="4131734"/>
                <a:ext cx="440267" cy="1588"/>
              </a:xfrm>
              <a:prstGeom prst="straightConnector1">
                <a:avLst/>
              </a:prstGeom>
              <a:solidFill>
                <a:schemeClr val="bg2"/>
              </a:solidFill>
              <a:ln w="19050" cap="flat" cmpd="sng" algn="ctr">
                <a:solidFill>
                  <a:schemeClr val="accent2"/>
                </a:solidFill>
                <a:prstDash val="solid"/>
                <a:round/>
                <a:headEnd type="none" w="med" len="med"/>
                <a:tailEnd type="arrow"/>
              </a:ln>
              <a:effectLst/>
            </p:spPr>
          </p:cxnSp>
          <p:pic>
            <p:nvPicPr>
              <p:cNvPr id="24" name="Picture 23" descr="document.png"/>
              <p:cNvPicPr>
                <a:picLocks noChangeAspect="1"/>
              </p:cNvPicPr>
              <p:nvPr/>
            </p:nvPicPr>
            <p:blipFill>
              <a:blip r:embed="rId6" cstate="print"/>
              <a:srcRect l="17363"/>
              <a:stretch>
                <a:fillRect/>
              </a:stretch>
            </p:blipFill>
            <p:spPr>
              <a:xfrm>
                <a:off x="7899398" y="3288485"/>
                <a:ext cx="513791" cy="670505"/>
              </a:xfrm>
              <a:prstGeom prst="rect">
                <a:avLst/>
              </a:prstGeom>
            </p:spPr>
          </p:pic>
        </p:grpSp>
      </p:grpSp>
      <p:sp>
        <p:nvSpPr>
          <p:cNvPr id="31" name="TextBox 30"/>
          <p:cNvSpPr txBox="1"/>
          <p:nvPr/>
        </p:nvSpPr>
        <p:spPr>
          <a:xfrm>
            <a:off x="302849" y="1718350"/>
            <a:ext cx="7298012" cy="2846917"/>
          </a:xfrm>
          <a:prstGeom prst="rect">
            <a:avLst/>
          </a:prstGeom>
          <a:noFill/>
        </p:spPr>
        <p:txBody>
          <a:bodyPr wrap="square" lIns="91425" tIns="45712" rIns="91425" bIns="45712" rtlCol="0">
            <a:spAutoFit/>
          </a:bodyPr>
          <a:lstStyle/>
          <a:p>
            <a:pPr marL="0" lvl="1">
              <a:spcBef>
                <a:spcPts val="1200"/>
              </a:spcBef>
              <a:buNone/>
            </a:pPr>
            <a:r>
              <a:rPr lang="en-US" altLang="en-US" sz="1400" dirty="0" smtClean="0"/>
              <a:t>Maintain a </a:t>
            </a:r>
            <a:r>
              <a:rPr lang="en-US" altLang="en-US" sz="1400" b="1" dirty="0" smtClean="0"/>
              <a:t>complete copy </a:t>
            </a:r>
            <a:r>
              <a:rPr lang="en-US" altLang="en-US" sz="1400" dirty="0" smtClean="0"/>
              <a:t>of the primary OLTP database</a:t>
            </a:r>
          </a:p>
          <a:p>
            <a:pPr marL="0" lvl="1">
              <a:spcBef>
                <a:spcPts val="1200"/>
              </a:spcBef>
              <a:buNone/>
            </a:pPr>
            <a:r>
              <a:rPr lang="en-US" altLang="en-US" sz="1400" b="1" dirty="0" smtClean="0"/>
              <a:t>Run operational reports </a:t>
            </a:r>
            <a:r>
              <a:rPr lang="en-US" altLang="en-US" sz="1400" dirty="0" smtClean="0"/>
              <a:t>and queries against this copy (ODS)</a:t>
            </a:r>
          </a:p>
          <a:p>
            <a:pPr marL="0" lvl="1">
              <a:spcBef>
                <a:spcPts val="1200"/>
              </a:spcBef>
              <a:buNone/>
            </a:pPr>
            <a:r>
              <a:rPr lang="en-US" altLang="en-US" sz="1400" b="1" dirty="0" smtClean="0"/>
              <a:t>Preserve transactional </a:t>
            </a:r>
            <a:r>
              <a:rPr lang="en-US" altLang="en-US" sz="1400" dirty="0" smtClean="0"/>
              <a:t>system </a:t>
            </a:r>
            <a:r>
              <a:rPr lang="en-US" altLang="en-US" sz="1400" b="1" dirty="0" smtClean="0"/>
              <a:t>processing performance</a:t>
            </a:r>
          </a:p>
          <a:p>
            <a:pPr marL="0" lvl="1">
              <a:spcBef>
                <a:spcPts val="1200"/>
              </a:spcBef>
              <a:buNone/>
            </a:pPr>
            <a:r>
              <a:rPr lang="en-US" altLang="en-US" sz="1400" b="1" dirty="0" smtClean="0"/>
              <a:t>Enable more robust </a:t>
            </a:r>
            <a:r>
              <a:rPr lang="en-US" altLang="en-US" sz="1400" dirty="0" smtClean="0"/>
              <a:t>and responsive reporting environment</a:t>
            </a:r>
          </a:p>
          <a:p>
            <a:pPr marL="0" lvl="1">
              <a:spcBef>
                <a:spcPts val="1200"/>
              </a:spcBef>
              <a:buNone/>
            </a:pPr>
            <a:r>
              <a:rPr lang="en-US" sz="1400" dirty="0" smtClean="0"/>
              <a:t>Sources can be </a:t>
            </a:r>
            <a:r>
              <a:rPr lang="en-US" sz="1400" b="1" dirty="0" smtClean="0"/>
              <a:t>ASE, Oracle, Microsoft, and IBM</a:t>
            </a:r>
          </a:p>
          <a:p>
            <a:pPr marL="0" lvl="1">
              <a:spcBef>
                <a:spcPts val="1200"/>
              </a:spcBef>
              <a:buNone/>
            </a:pPr>
            <a:r>
              <a:rPr lang="en-US" sz="1400" dirty="0" smtClean="0"/>
              <a:t>Targets can be </a:t>
            </a:r>
            <a:r>
              <a:rPr lang="en-US" sz="1400" b="1" dirty="0" smtClean="0"/>
              <a:t>HANA</a:t>
            </a:r>
            <a:r>
              <a:rPr lang="en-US" sz="1400" dirty="0" smtClean="0"/>
              <a:t>, </a:t>
            </a:r>
            <a:r>
              <a:rPr lang="en-US" sz="1400" b="1" dirty="0" smtClean="0"/>
              <a:t>ASE, Oracle, Microsoft, IBM, and IQ</a:t>
            </a:r>
          </a:p>
          <a:p>
            <a:pPr marL="0" lvl="1">
              <a:spcBef>
                <a:spcPts val="1200"/>
              </a:spcBef>
              <a:buNone/>
            </a:pPr>
            <a:r>
              <a:rPr lang="en-US" sz="1400" b="1" dirty="0" smtClean="0"/>
              <a:t>HA/DR warm standby </a:t>
            </a:r>
            <a:r>
              <a:rPr lang="en-US" sz="1400" dirty="0" smtClean="0"/>
              <a:t>can also be </a:t>
            </a:r>
            <a:r>
              <a:rPr lang="en-US" sz="1400" b="1" dirty="0" smtClean="0"/>
              <a:t>ODS</a:t>
            </a:r>
          </a:p>
          <a:p>
            <a:pPr fontAlgn="base">
              <a:spcBef>
                <a:spcPct val="50000"/>
              </a:spcBef>
              <a:spcAft>
                <a:spcPct val="0"/>
              </a:spcAft>
              <a:buClr>
                <a:srgbClr val="F0AB00"/>
              </a:buClr>
              <a:buSzPct val="80000"/>
            </a:pPr>
            <a:endParaRPr lang="en-US" sz="1400" kern="0" dirty="0">
              <a:ea typeface="Arial Unicode MS" pitchFamily="34" charset="-128"/>
              <a:cs typeface="Arial Unicode MS" pitchFamily="34" charset="-128"/>
            </a:endParaRPr>
          </a:p>
        </p:txBody>
      </p:sp>
      <p:sp>
        <p:nvSpPr>
          <p:cNvPr id="40" name="TextBox 39"/>
          <p:cNvSpPr txBox="1"/>
          <p:nvPr/>
        </p:nvSpPr>
        <p:spPr>
          <a:xfrm>
            <a:off x="334925" y="6373513"/>
            <a:ext cx="1941237"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kern="0" dirty="0">
                <a:ea typeface="Arial Unicode MS" pitchFamily="34" charset="-128"/>
                <a:cs typeface="Arial Unicode MS" pitchFamily="34" charset="-128"/>
              </a:rPr>
              <a:t>* See appendix for expansion of acronyms</a:t>
            </a:r>
          </a:p>
        </p:txBody>
      </p:sp>
    </p:spTree>
    <p:extLst>
      <p:ext uri="{BB962C8B-B14F-4D97-AF65-F5344CB8AC3E}">
        <p14:creationId xmlns:p14="http://schemas.microsoft.com/office/powerpoint/2010/main" val="1970722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2" name="Rectangle 57"/>
          <p:cNvSpPr>
            <a:spLocks noGrp="1" noChangeArrowheads="1"/>
          </p:cNvSpPr>
          <p:nvPr>
            <p:ph type="title"/>
          </p:nvPr>
        </p:nvSpPr>
        <p:spPr/>
        <p:txBody>
          <a:bodyPr/>
          <a:lstStyle/>
          <a:p>
            <a:r>
              <a:rPr lang="en-US" dirty="0"/>
              <a:t>SAP </a:t>
            </a:r>
            <a:r>
              <a:rPr lang="en-US" dirty="0" smtClean="0"/>
              <a:t>Replication </a:t>
            </a:r>
            <a:r>
              <a:rPr lang="en-US" dirty="0"/>
              <a:t>Server</a:t>
            </a:r>
            <a:br>
              <a:rPr lang="en-US" dirty="0"/>
            </a:br>
            <a:r>
              <a:rPr lang="en-US" sz="2000" b="0" dirty="0" smtClean="0"/>
              <a:t>Data distribution and consolidation</a:t>
            </a:r>
            <a:endParaRPr lang="en-US" dirty="0" smtClean="0">
              <a:latin typeface="+mn-lt"/>
            </a:endParaRPr>
          </a:p>
        </p:txBody>
      </p:sp>
      <p:sp>
        <p:nvSpPr>
          <p:cNvPr id="102438" name="Text Box 40"/>
          <p:cNvSpPr txBox="1">
            <a:spLocks noChangeArrowheads="1"/>
          </p:cNvSpPr>
          <p:nvPr/>
        </p:nvSpPr>
        <p:spPr bwMode="gray">
          <a:xfrm>
            <a:off x="430448" y="3627240"/>
            <a:ext cx="3701609" cy="2189814"/>
          </a:xfrm>
          <a:prstGeom prst="rect">
            <a:avLst/>
          </a:prstGeom>
          <a:noFill/>
          <a:ln w="9525">
            <a:noFill/>
            <a:miter lim="800000"/>
            <a:headEnd/>
            <a:tailEnd/>
          </a:ln>
        </p:spPr>
        <p:txBody>
          <a:bodyPr wrap="square" lIns="91425" tIns="45712" rIns="91425" bIns="45712">
            <a:spAutoFit/>
          </a:bodyPr>
          <a:lstStyle/>
          <a:p>
            <a:pPr eaLnBrk="0" hangingPunct="0">
              <a:lnSpc>
                <a:spcPct val="95000"/>
              </a:lnSpc>
              <a:spcBef>
                <a:spcPts val="1200"/>
              </a:spcBef>
              <a:buClr>
                <a:schemeClr val="accent1"/>
              </a:buClr>
            </a:pPr>
            <a:r>
              <a:rPr lang="en-US" sz="1400" b="1" dirty="0">
                <a:cs typeface="Arial Unicode MS" pitchFamily="34" charset="-122"/>
              </a:rPr>
              <a:t>One example, many permutations</a:t>
            </a:r>
          </a:p>
          <a:p>
            <a:pPr marL="287338" indent="-169863" eaLnBrk="0" hangingPunct="0">
              <a:spcBef>
                <a:spcPts val="300"/>
              </a:spcBef>
              <a:buClr>
                <a:schemeClr val="accent1"/>
              </a:buClr>
              <a:buSzPct val="80000"/>
              <a:buFont typeface="Arial" pitchFamily="34" charset="0"/>
              <a:buChar char="●"/>
            </a:pPr>
            <a:r>
              <a:rPr lang="en-US" sz="1200" b="1" dirty="0" smtClean="0">
                <a:solidFill>
                  <a:srgbClr val="000000"/>
                </a:solidFill>
                <a:cs typeface="Arial Unicode MS" pitchFamily="34" charset="-122"/>
              </a:rPr>
              <a:t>Co</a:t>
            </a:r>
            <a:r>
              <a:rPr lang="en-US" sz="1200" b="1" dirty="0" smtClean="0">
                <a:cs typeface="Arial Unicode MS" pitchFamily="34" charset="-122"/>
              </a:rPr>
              <a:t>ntinuous </a:t>
            </a:r>
            <a:r>
              <a:rPr lang="en-US" sz="1200" dirty="0" smtClean="0">
                <a:cs typeface="Arial Unicode MS" pitchFamily="34" charset="-122"/>
              </a:rPr>
              <a:t>replication of changed data</a:t>
            </a:r>
          </a:p>
          <a:p>
            <a:pPr marL="287338" indent="-169863" eaLnBrk="0" hangingPunct="0">
              <a:spcBef>
                <a:spcPts val="300"/>
              </a:spcBef>
              <a:buClr>
                <a:schemeClr val="accent1"/>
              </a:buClr>
              <a:buSzPct val="80000"/>
              <a:buFont typeface="Arial" pitchFamily="34" charset="0"/>
              <a:buChar char="●"/>
            </a:pPr>
            <a:r>
              <a:rPr lang="en-US" sz="1200" dirty="0" smtClean="0">
                <a:cs typeface="Arial Unicode MS" pitchFamily="34" charset="-122"/>
              </a:rPr>
              <a:t>One </a:t>
            </a:r>
            <a:r>
              <a:rPr lang="en-US" sz="1200" dirty="0">
                <a:cs typeface="Arial Unicode MS" pitchFamily="34" charset="-122"/>
              </a:rPr>
              <a:t>source to </a:t>
            </a:r>
            <a:r>
              <a:rPr lang="en-US" sz="1200" b="1" dirty="0">
                <a:cs typeface="Arial Unicode MS" pitchFamily="34" charset="-122"/>
              </a:rPr>
              <a:t>many targets </a:t>
            </a:r>
          </a:p>
          <a:p>
            <a:pPr marL="287338" indent="-169863" eaLnBrk="0" hangingPunct="0">
              <a:spcBef>
                <a:spcPts val="300"/>
              </a:spcBef>
              <a:buClr>
                <a:schemeClr val="accent1"/>
              </a:buClr>
              <a:buSzPct val="80000"/>
              <a:buFont typeface="Arial" pitchFamily="34" charset="0"/>
              <a:buChar char="●"/>
            </a:pPr>
            <a:r>
              <a:rPr lang="en-US" sz="1200" b="1" dirty="0">
                <a:cs typeface="Arial Unicode MS" pitchFamily="34" charset="-122"/>
              </a:rPr>
              <a:t>Guaranteed </a:t>
            </a:r>
            <a:r>
              <a:rPr lang="en-US" sz="1200" b="1" dirty="0" smtClean="0">
                <a:cs typeface="Arial Unicode MS" pitchFamily="34" charset="-122"/>
              </a:rPr>
              <a:t>delivery</a:t>
            </a:r>
            <a:r>
              <a:rPr lang="en-US" sz="1200" dirty="0">
                <a:cs typeface="Arial Unicode MS" pitchFamily="34" charset="-122"/>
              </a:rPr>
              <a:t> </a:t>
            </a:r>
            <a:r>
              <a:rPr lang="en-US" sz="1200" dirty="0" smtClean="0">
                <a:cs typeface="Arial Unicode MS" pitchFamily="34" charset="-122"/>
              </a:rPr>
              <a:t>- publish </a:t>
            </a:r>
            <a:r>
              <a:rPr lang="en-US" sz="1200" dirty="0">
                <a:cs typeface="Arial Unicode MS" pitchFamily="34" charset="-122"/>
              </a:rPr>
              <a:t>and subscribe architecture</a:t>
            </a:r>
          </a:p>
          <a:p>
            <a:pPr marL="287338" indent="-169863" eaLnBrk="0" hangingPunct="0">
              <a:spcBef>
                <a:spcPts val="300"/>
              </a:spcBef>
              <a:buClr>
                <a:schemeClr val="accent1"/>
              </a:buClr>
              <a:buSzPct val="80000"/>
              <a:buFont typeface="Arial" pitchFamily="34" charset="0"/>
              <a:buChar char="●"/>
            </a:pPr>
            <a:r>
              <a:rPr lang="en-US" sz="1200" b="1" dirty="0">
                <a:cs typeface="Arial Unicode MS" pitchFamily="34" charset="-122"/>
              </a:rPr>
              <a:t>Propagate order info </a:t>
            </a:r>
            <a:r>
              <a:rPr lang="en-US" sz="1200" dirty="0">
                <a:cs typeface="Arial Unicode MS" pitchFamily="34" charset="-122"/>
              </a:rPr>
              <a:t>to related downstream applications</a:t>
            </a:r>
          </a:p>
          <a:p>
            <a:pPr marL="287338" indent="-169863" eaLnBrk="0" hangingPunct="0">
              <a:spcBef>
                <a:spcPts val="300"/>
              </a:spcBef>
              <a:buClr>
                <a:schemeClr val="accent1"/>
              </a:buClr>
              <a:buSzPct val="80000"/>
              <a:buFont typeface="Arial" pitchFamily="34" charset="0"/>
              <a:buChar char="●"/>
            </a:pPr>
            <a:r>
              <a:rPr lang="en-US" sz="1200" dirty="0">
                <a:cs typeface="Arial Unicode MS" pitchFamily="34" charset="-122"/>
              </a:rPr>
              <a:t>Can also have </a:t>
            </a:r>
            <a:r>
              <a:rPr lang="en-US" sz="1200" b="1" dirty="0">
                <a:cs typeface="Arial Unicode MS" pitchFamily="34" charset="-122"/>
              </a:rPr>
              <a:t>bi-directional scenarios</a:t>
            </a:r>
          </a:p>
          <a:p>
            <a:pPr marL="287338" indent="-169863" eaLnBrk="0" hangingPunct="0">
              <a:spcBef>
                <a:spcPts val="300"/>
              </a:spcBef>
              <a:buClr>
                <a:schemeClr val="accent1"/>
              </a:buClr>
              <a:buSzPct val="80000"/>
              <a:buFont typeface="Arial" pitchFamily="34" charset="0"/>
              <a:buChar char="●"/>
            </a:pPr>
            <a:r>
              <a:rPr lang="en-US" sz="1200" dirty="0">
                <a:cs typeface="Arial Unicode MS" pitchFamily="34" charset="-122"/>
              </a:rPr>
              <a:t>Can also have </a:t>
            </a:r>
            <a:r>
              <a:rPr lang="en-US" sz="1200" b="1" dirty="0">
                <a:cs typeface="Arial Unicode MS" pitchFamily="34" charset="-122"/>
              </a:rPr>
              <a:t>many – one </a:t>
            </a:r>
            <a:r>
              <a:rPr lang="en-US" sz="1200" dirty="0">
                <a:cs typeface="Arial Unicode MS" pitchFamily="34" charset="-122"/>
              </a:rPr>
              <a:t>and </a:t>
            </a:r>
            <a:r>
              <a:rPr lang="en-US" sz="1200" b="1" dirty="0">
                <a:cs typeface="Arial Unicode MS" pitchFamily="34" charset="-122"/>
              </a:rPr>
              <a:t>many – many</a:t>
            </a:r>
            <a:r>
              <a:rPr lang="en-US" sz="1200" dirty="0">
                <a:cs typeface="Arial Unicode MS" pitchFamily="34" charset="-122"/>
              </a:rPr>
              <a:t> topologies</a:t>
            </a:r>
          </a:p>
        </p:txBody>
      </p:sp>
      <p:grpSp>
        <p:nvGrpSpPr>
          <p:cNvPr id="11" name="Group 10"/>
          <p:cNvGrpSpPr/>
          <p:nvPr/>
        </p:nvGrpSpPr>
        <p:grpSpPr>
          <a:xfrm>
            <a:off x="643678" y="1749996"/>
            <a:ext cx="7806663" cy="3998881"/>
            <a:chOff x="247650" y="1358901"/>
            <a:chExt cx="8737193" cy="5084038"/>
          </a:xfrm>
        </p:grpSpPr>
        <p:sp>
          <p:nvSpPr>
            <p:cNvPr id="102403" name="Rectangle 2"/>
            <p:cNvSpPr>
              <a:spLocks noChangeArrowheads="1"/>
            </p:cNvSpPr>
            <p:nvPr/>
          </p:nvSpPr>
          <p:spPr bwMode="gray">
            <a:xfrm>
              <a:off x="247651" y="2152650"/>
              <a:ext cx="3630613" cy="1308100"/>
            </a:xfrm>
            <a:prstGeom prst="rect">
              <a:avLst/>
            </a:prstGeom>
            <a:solidFill>
              <a:schemeClr val="accent5"/>
            </a:solidFill>
            <a:ln w="9525" cap="rnd">
              <a:noFill/>
              <a:prstDash val="sysDot"/>
              <a:miter lim="800000"/>
              <a:headEnd/>
              <a:tailEnd/>
            </a:ln>
          </p:spPr>
          <p:txBody>
            <a:bodyPr wrap="none" lIns="91425" tIns="45712" rIns="91425" bIns="45712" anchor="ctr"/>
            <a:lstStyle/>
            <a:p>
              <a:endParaRPr lang="en-US" dirty="0">
                <a:cs typeface="Arial Unicode MS" pitchFamily="34" charset="-122"/>
              </a:endParaRPr>
            </a:p>
          </p:txBody>
        </p:sp>
        <p:sp>
          <p:nvSpPr>
            <p:cNvPr id="108" name="Rectangle 2"/>
            <p:cNvSpPr>
              <a:spLocks noChangeArrowheads="1"/>
            </p:cNvSpPr>
            <p:nvPr/>
          </p:nvSpPr>
          <p:spPr bwMode="gray">
            <a:xfrm>
              <a:off x="2609004" y="2752784"/>
              <a:ext cx="835229" cy="233956"/>
            </a:xfrm>
            <a:prstGeom prst="rect">
              <a:avLst/>
            </a:prstGeom>
            <a:solidFill>
              <a:schemeClr val="tx2">
                <a:lumMod val="20000"/>
                <a:lumOff val="80000"/>
              </a:schemeClr>
            </a:solidFill>
            <a:ln w="9525" cap="rnd">
              <a:noFill/>
              <a:prstDash val="sysDot"/>
              <a:miter lim="800000"/>
              <a:headEnd/>
              <a:tailEnd/>
            </a:ln>
          </p:spPr>
          <p:txBody>
            <a:bodyPr wrap="none" lIns="91425" tIns="45712" rIns="91425" bIns="45712" anchor="ctr"/>
            <a:lstStyle/>
            <a:p>
              <a:endParaRPr lang="en-US" dirty="0">
                <a:cs typeface="Arial Unicode MS" pitchFamily="34" charset="-122"/>
              </a:endParaRPr>
            </a:p>
          </p:txBody>
        </p:sp>
        <p:sp>
          <p:nvSpPr>
            <p:cNvPr id="102404" name="Rectangle 3"/>
            <p:cNvSpPr>
              <a:spLocks noChangeArrowheads="1"/>
            </p:cNvSpPr>
            <p:nvPr/>
          </p:nvSpPr>
          <p:spPr bwMode="gray">
            <a:xfrm>
              <a:off x="5274855" y="1718538"/>
              <a:ext cx="3709988" cy="1306513"/>
            </a:xfrm>
            <a:prstGeom prst="rect">
              <a:avLst/>
            </a:prstGeom>
            <a:solidFill>
              <a:schemeClr val="tx2">
                <a:lumMod val="20000"/>
                <a:lumOff val="80000"/>
              </a:schemeClr>
            </a:solidFill>
            <a:ln w="9525" cap="rnd">
              <a:noFill/>
              <a:prstDash val="sysDot"/>
              <a:miter lim="800000"/>
              <a:headEnd/>
              <a:tailEnd/>
            </a:ln>
          </p:spPr>
          <p:txBody>
            <a:bodyPr wrap="none" lIns="91425" tIns="45712" rIns="91425" bIns="45712" anchor="ctr"/>
            <a:lstStyle/>
            <a:p>
              <a:endParaRPr lang="en-US" dirty="0">
                <a:cs typeface="Arial Unicode MS" pitchFamily="34" charset="-122"/>
              </a:endParaRPr>
            </a:p>
          </p:txBody>
        </p:sp>
        <p:sp>
          <p:nvSpPr>
            <p:cNvPr id="102405" name="Rectangle 4"/>
            <p:cNvSpPr>
              <a:spLocks noChangeArrowheads="1"/>
            </p:cNvSpPr>
            <p:nvPr/>
          </p:nvSpPr>
          <p:spPr bwMode="gray">
            <a:xfrm>
              <a:off x="5274855" y="3427483"/>
              <a:ext cx="3709988" cy="1306513"/>
            </a:xfrm>
            <a:prstGeom prst="rect">
              <a:avLst/>
            </a:prstGeom>
            <a:solidFill>
              <a:srgbClr val="DDDDDD"/>
            </a:solidFill>
            <a:ln w="9525" cap="rnd">
              <a:noFill/>
              <a:prstDash val="sysDot"/>
              <a:miter lim="800000"/>
              <a:headEnd/>
              <a:tailEnd/>
            </a:ln>
          </p:spPr>
          <p:txBody>
            <a:bodyPr wrap="none" lIns="91425" tIns="45712" rIns="91425" bIns="45712" anchor="ctr"/>
            <a:lstStyle/>
            <a:p>
              <a:endParaRPr lang="en-US" dirty="0">
                <a:cs typeface="Arial Unicode MS" pitchFamily="34" charset="-122"/>
              </a:endParaRPr>
            </a:p>
          </p:txBody>
        </p:sp>
        <p:sp>
          <p:nvSpPr>
            <p:cNvPr id="102406" name="Rectangle 5"/>
            <p:cNvSpPr>
              <a:spLocks noChangeArrowheads="1"/>
            </p:cNvSpPr>
            <p:nvPr/>
          </p:nvSpPr>
          <p:spPr bwMode="gray">
            <a:xfrm>
              <a:off x="5274855" y="5136427"/>
              <a:ext cx="3709988" cy="1306512"/>
            </a:xfrm>
            <a:prstGeom prst="rect">
              <a:avLst/>
            </a:prstGeom>
            <a:solidFill>
              <a:srgbClr val="D6E1C9"/>
            </a:solidFill>
            <a:ln w="9525" cap="rnd">
              <a:solidFill>
                <a:srgbClr val="D4D9CE"/>
              </a:solidFill>
              <a:prstDash val="sysDot"/>
              <a:miter lim="800000"/>
              <a:headEnd/>
              <a:tailEnd/>
            </a:ln>
          </p:spPr>
          <p:txBody>
            <a:bodyPr wrap="none" lIns="91425" tIns="45712" rIns="91425" bIns="45712" anchor="ctr"/>
            <a:lstStyle/>
            <a:p>
              <a:endParaRPr lang="en-US" dirty="0">
                <a:cs typeface="Arial Unicode MS" pitchFamily="34" charset="-122"/>
              </a:endParaRPr>
            </a:p>
          </p:txBody>
        </p:sp>
        <p:sp>
          <p:nvSpPr>
            <p:cNvPr id="102407" name="Text Box 6"/>
            <p:cNvSpPr txBox="1">
              <a:spLocks noChangeArrowheads="1"/>
            </p:cNvSpPr>
            <p:nvPr/>
          </p:nvSpPr>
          <p:spPr bwMode="gray">
            <a:xfrm>
              <a:off x="5274857" y="1358901"/>
              <a:ext cx="3709986" cy="401089"/>
            </a:xfrm>
            <a:prstGeom prst="rect">
              <a:avLst/>
            </a:prstGeom>
            <a:noFill/>
            <a:ln w="9525">
              <a:noFill/>
              <a:miter lim="800000"/>
              <a:headEnd/>
              <a:tailEnd/>
            </a:ln>
          </p:spPr>
          <p:txBody>
            <a:bodyPr wrap="square" lIns="91425" tIns="45712" rIns="91425" bIns="45712">
              <a:spAutoFit/>
            </a:bodyPr>
            <a:lstStyle/>
            <a:p>
              <a:pPr algn="ctr"/>
              <a:r>
                <a:rPr lang="en-US" sz="1400" dirty="0">
                  <a:cs typeface="Arial Unicode MS" pitchFamily="34" charset="-122"/>
                </a:rPr>
                <a:t>New York (sales department)</a:t>
              </a:r>
            </a:p>
          </p:txBody>
        </p:sp>
        <p:sp>
          <p:nvSpPr>
            <p:cNvPr id="102421" name="Text Box 22"/>
            <p:cNvSpPr txBox="1">
              <a:spLocks noChangeArrowheads="1"/>
            </p:cNvSpPr>
            <p:nvPr/>
          </p:nvSpPr>
          <p:spPr bwMode="gray">
            <a:xfrm>
              <a:off x="247650" y="1752374"/>
              <a:ext cx="3665538" cy="401089"/>
            </a:xfrm>
            <a:prstGeom prst="rect">
              <a:avLst/>
            </a:prstGeom>
            <a:noFill/>
            <a:ln w="9525">
              <a:noFill/>
              <a:miter lim="800000"/>
              <a:headEnd/>
              <a:tailEnd/>
            </a:ln>
          </p:spPr>
          <p:txBody>
            <a:bodyPr wrap="square" lIns="91425" tIns="45712" rIns="91425" bIns="45712">
              <a:spAutoFit/>
            </a:bodyPr>
            <a:lstStyle/>
            <a:p>
              <a:pPr algn="ctr"/>
              <a:r>
                <a:rPr lang="en-US" sz="1400" dirty="0">
                  <a:cs typeface="Arial Unicode MS" pitchFamily="34" charset="-122"/>
                </a:rPr>
                <a:t>San Francisco (order processing)</a:t>
              </a:r>
            </a:p>
          </p:txBody>
        </p:sp>
        <p:sp>
          <p:nvSpPr>
            <p:cNvPr id="102424" name="Text Box 25"/>
            <p:cNvSpPr txBox="1">
              <a:spLocks noChangeArrowheads="1"/>
            </p:cNvSpPr>
            <p:nvPr/>
          </p:nvSpPr>
          <p:spPr bwMode="gray">
            <a:xfrm>
              <a:off x="5274855" y="3093294"/>
              <a:ext cx="3709988" cy="391275"/>
            </a:xfrm>
            <a:prstGeom prst="rect">
              <a:avLst/>
            </a:prstGeom>
            <a:noFill/>
            <a:ln w="9525">
              <a:noFill/>
              <a:miter lim="800000"/>
              <a:headEnd/>
              <a:tailEnd/>
            </a:ln>
          </p:spPr>
          <p:txBody>
            <a:bodyPr wrap="square" lIns="91425" tIns="45712" rIns="91425" bIns="45712">
              <a:spAutoFit/>
            </a:bodyPr>
            <a:lstStyle/>
            <a:p>
              <a:pPr algn="ctr"/>
              <a:r>
                <a:rPr lang="en-US" sz="1400" dirty="0">
                  <a:cs typeface="Arial Unicode MS" pitchFamily="34" charset="-122"/>
                </a:rPr>
                <a:t>San Francisco (finance department)</a:t>
              </a:r>
            </a:p>
          </p:txBody>
        </p:sp>
        <p:sp>
          <p:nvSpPr>
            <p:cNvPr id="102426" name="Text Box 27"/>
            <p:cNvSpPr txBox="1">
              <a:spLocks noChangeArrowheads="1"/>
            </p:cNvSpPr>
            <p:nvPr/>
          </p:nvSpPr>
          <p:spPr bwMode="gray">
            <a:xfrm>
              <a:off x="5274855" y="4798268"/>
              <a:ext cx="3709988" cy="391275"/>
            </a:xfrm>
            <a:prstGeom prst="rect">
              <a:avLst/>
            </a:prstGeom>
            <a:noFill/>
            <a:ln w="9525">
              <a:noFill/>
              <a:miter lim="800000"/>
              <a:headEnd/>
              <a:tailEnd/>
            </a:ln>
          </p:spPr>
          <p:txBody>
            <a:bodyPr wrap="square" lIns="91425" tIns="45712" rIns="91425" bIns="45712">
              <a:spAutoFit/>
            </a:bodyPr>
            <a:lstStyle/>
            <a:p>
              <a:pPr algn="ctr"/>
              <a:r>
                <a:rPr lang="en-US" sz="1400" dirty="0">
                  <a:cs typeface="Arial Unicode MS" pitchFamily="34" charset="-122"/>
                </a:rPr>
                <a:t>Dallas (manufacturing department)</a:t>
              </a:r>
            </a:p>
          </p:txBody>
        </p:sp>
        <p:grpSp>
          <p:nvGrpSpPr>
            <p:cNvPr id="2" name="Group 73"/>
            <p:cNvGrpSpPr/>
            <p:nvPr/>
          </p:nvGrpSpPr>
          <p:grpSpPr>
            <a:xfrm>
              <a:off x="426774" y="2417558"/>
              <a:ext cx="1076805" cy="1088148"/>
              <a:chOff x="259314" y="2417558"/>
              <a:chExt cx="1076804" cy="1088148"/>
            </a:xfrm>
          </p:grpSpPr>
          <p:sp>
            <p:nvSpPr>
              <p:cNvPr id="102412" name="Text Box 11"/>
              <p:cNvSpPr txBox="1">
                <a:spLocks noChangeArrowheads="1"/>
              </p:cNvSpPr>
              <p:nvPr/>
            </p:nvSpPr>
            <p:spPr bwMode="gray">
              <a:xfrm>
                <a:off x="259314" y="2965716"/>
                <a:ext cx="1076804" cy="539990"/>
              </a:xfrm>
              <a:prstGeom prst="rect">
                <a:avLst/>
              </a:prstGeom>
              <a:noFill/>
              <a:ln w="9525" algn="ctr">
                <a:noFill/>
                <a:miter lim="800000"/>
                <a:headEnd/>
                <a:tailEnd/>
              </a:ln>
            </p:spPr>
            <p:txBody>
              <a:bodyPr wrap="none">
                <a:spAutoFit/>
              </a:bodyPr>
              <a:lstStyle/>
              <a:p>
                <a:pPr algn="ctr">
                  <a:lnSpc>
                    <a:spcPct val="90000"/>
                  </a:lnSpc>
                </a:pPr>
                <a:r>
                  <a:rPr lang="en-US" sz="1200" dirty="0">
                    <a:cs typeface="Arial Unicode MS" pitchFamily="34" charset="-122"/>
                  </a:rPr>
                  <a:t>Order </a:t>
                </a:r>
                <a:r>
                  <a:rPr lang="en-US" sz="1200" dirty="0" smtClean="0">
                    <a:cs typeface="Arial Unicode MS" pitchFamily="34" charset="-122"/>
                  </a:rPr>
                  <a:t>entry</a:t>
                </a:r>
                <a:endParaRPr lang="en-US" sz="1200" dirty="0">
                  <a:cs typeface="Arial Unicode MS" pitchFamily="34" charset="-122"/>
                </a:endParaRPr>
              </a:p>
              <a:p>
                <a:pPr algn="ctr">
                  <a:lnSpc>
                    <a:spcPct val="90000"/>
                  </a:lnSpc>
                </a:pPr>
                <a:r>
                  <a:rPr lang="en-US" sz="1200" dirty="0">
                    <a:cs typeface="Arial Unicode MS" pitchFamily="34" charset="-122"/>
                  </a:rPr>
                  <a:t>a</a:t>
                </a:r>
                <a:r>
                  <a:rPr lang="en-US" sz="1200" dirty="0" smtClean="0">
                    <a:cs typeface="Arial Unicode MS" pitchFamily="34" charset="-122"/>
                  </a:rPr>
                  <a:t>pplication</a:t>
                </a:r>
                <a:endParaRPr lang="en-US" sz="1200" dirty="0">
                  <a:cs typeface="Arial Unicode MS" pitchFamily="34" charset="-122"/>
                </a:endParaRPr>
              </a:p>
            </p:txBody>
          </p:sp>
          <p:pic>
            <p:nvPicPr>
              <p:cNvPr id="69" name="Picture 68" descr="applications.png"/>
              <p:cNvPicPr>
                <a:picLocks noChangeAspect="1"/>
              </p:cNvPicPr>
              <p:nvPr/>
            </p:nvPicPr>
            <p:blipFill>
              <a:blip r:embed="rId4" cstate="print"/>
              <a:stretch>
                <a:fillRect/>
              </a:stretch>
            </p:blipFill>
            <p:spPr>
              <a:xfrm>
                <a:off x="523422" y="2417558"/>
                <a:ext cx="548595" cy="487640"/>
              </a:xfrm>
              <a:prstGeom prst="rect">
                <a:avLst/>
              </a:prstGeom>
              <a:effectLst>
                <a:outerShdw blurRad="50800" dist="38100" dir="2700000">
                  <a:srgbClr val="000000">
                    <a:alpha val="43000"/>
                  </a:srgbClr>
                </a:outerShdw>
              </a:effectLst>
            </p:spPr>
          </p:pic>
        </p:grpSp>
        <p:grpSp>
          <p:nvGrpSpPr>
            <p:cNvPr id="3" name="Group 72"/>
            <p:cNvGrpSpPr/>
            <p:nvPr/>
          </p:nvGrpSpPr>
          <p:grpSpPr>
            <a:xfrm>
              <a:off x="1848020" y="2320030"/>
              <a:ext cx="551141" cy="951987"/>
              <a:chOff x="1848021" y="2320030"/>
              <a:chExt cx="551141" cy="951987"/>
            </a:xfrm>
          </p:grpSpPr>
          <p:sp>
            <p:nvSpPr>
              <p:cNvPr id="102413" name="Text Box 12"/>
              <p:cNvSpPr txBox="1">
                <a:spLocks noChangeArrowheads="1"/>
              </p:cNvSpPr>
              <p:nvPr/>
            </p:nvSpPr>
            <p:spPr bwMode="gray">
              <a:xfrm>
                <a:off x="1848021" y="2965716"/>
                <a:ext cx="551141" cy="306301"/>
              </a:xfrm>
              <a:prstGeom prst="rect">
                <a:avLst/>
              </a:prstGeom>
              <a:noFill/>
              <a:ln w="9525" algn="ctr">
                <a:noFill/>
                <a:miter lim="800000"/>
                <a:headEnd/>
                <a:tailEnd/>
              </a:ln>
            </p:spPr>
            <p:txBody>
              <a:bodyPr wrap="none">
                <a:spAutoFit/>
              </a:bodyPr>
              <a:lstStyle/>
              <a:p>
                <a:pPr algn="ctr">
                  <a:lnSpc>
                    <a:spcPct val="90000"/>
                  </a:lnSpc>
                </a:pPr>
                <a:r>
                  <a:rPr lang="en-US" sz="1200" dirty="0">
                    <a:cs typeface="Arial Unicode MS" pitchFamily="34" charset="-122"/>
                  </a:rPr>
                  <a:t>ASE</a:t>
                </a:r>
              </a:p>
            </p:txBody>
          </p:sp>
          <p:pic>
            <p:nvPicPr>
              <p:cNvPr id="70" name="Picture 69" descr="ASE.png"/>
              <p:cNvPicPr>
                <a:picLocks noChangeAspect="1"/>
              </p:cNvPicPr>
              <p:nvPr/>
            </p:nvPicPr>
            <p:blipFill>
              <a:blip r:embed="rId5" cstate="print"/>
              <a:stretch>
                <a:fillRect/>
              </a:stretch>
            </p:blipFill>
            <p:spPr>
              <a:xfrm>
                <a:off x="1866008" y="2320030"/>
                <a:ext cx="515167" cy="648301"/>
              </a:xfrm>
              <a:prstGeom prst="rect">
                <a:avLst/>
              </a:prstGeom>
              <a:effectLst>
                <a:outerShdw blurRad="50800" dist="38100" dir="2700000">
                  <a:srgbClr val="000000">
                    <a:alpha val="43000"/>
                  </a:srgbClr>
                </a:outerShdw>
              </a:effectLst>
            </p:spPr>
          </p:pic>
        </p:grpSp>
        <p:grpSp>
          <p:nvGrpSpPr>
            <p:cNvPr id="4" name="Group 71"/>
            <p:cNvGrpSpPr/>
            <p:nvPr/>
          </p:nvGrpSpPr>
          <p:grpSpPr>
            <a:xfrm>
              <a:off x="2648812" y="2327154"/>
              <a:ext cx="1046306" cy="967249"/>
              <a:chOff x="2648812" y="2327154"/>
              <a:chExt cx="1046306" cy="967249"/>
            </a:xfrm>
          </p:grpSpPr>
          <p:sp>
            <p:nvSpPr>
              <p:cNvPr id="102414" name="Text Box 13"/>
              <p:cNvSpPr txBox="1">
                <a:spLocks noChangeArrowheads="1"/>
              </p:cNvSpPr>
              <p:nvPr/>
            </p:nvSpPr>
            <p:spPr bwMode="gray">
              <a:xfrm>
                <a:off x="2648812" y="2965715"/>
                <a:ext cx="1046306" cy="328688"/>
              </a:xfrm>
              <a:prstGeom prst="rect">
                <a:avLst/>
              </a:prstGeom>
              <a:noFill/>
              <a:ln w="9525" algn="ctr">
                <a:noFill/>
                <a:miter lim="800000"/>
                <a:headEnd/>
                <a:tailEnd/>
              </a:ln>
            </p:spPr>
            <p:txBody>
              <a:bodyPr wrap="none">
                <a:spAutoFit/>
              </a:bodyPr>
              <a:lstStyle/>
              <a:p>
                <a:pPr algn="ctr">
                  <a:lnSpc>
                    <a:spcPct val="90000"/>
                  </a:lnSpc>
                </a:pPr>
                <a:r>
                  <a:rPr lang="en-US" sz="1200" dirty="0">
                    <a:cs typeface="Arial Unicode MS" pitchFamily="34" charset="-122"/>
                  </a:rPr>
                  <a:t>Rep </a:t>
                </a:r>
                <a:r>
                  <a:rPr lang="en-US" sz="1200" dirty="0" smtClean="0">
                    <a:cs typeface="Arial Unicode MS" pitchFamily="34" charset="-122"/>
                  </a:rPr>
                  <a:t>server</a:t>
                </a:r>
                <a:endParaRPr lang="en-US" sz="1200" dirty="0">
                  <a:cs typeface="Arial Unicode MS" pitchFamily="34" charset="-122"/>
                </a:endParaRPr>
              </a:p>
            </p:txBody>
          </p:sp>
          <p:pic>
            <p:nvPicPr>
              <p:cNvPr id="71" name="Picture 70" descr="ASE.png"/>
              <p:cNvPicPr>
                <a:picLocks noChangeAspect="1"/>
              </p:cNvPicPr>
              <p:nvPr/>
            </p:nvPicPr>
            <p:blipFill>
              <a:blip r:embed="rId6" cstate="print"/>
              <a:stretch>
                <a:fillRect/>
              </a:stretch>
            </p:blipFill>
            <p:spPr>
              <a:xfrm>
                <a:off x="2981711" y="2327154"/>
                <a:ext cx="515167" cy="634052"/>
              </a:xfrm>
              <a:prstGeom prst="rect">
                <a:avLst/>
              </a:prstGeom>
              <a:effectLst>
                <a:outerShdw blurRad="50800" dist="38100" dir="2700000">
                  <a:srgbClr val="000000">
                    <a:alpha val="43000"/>
                  </a:srgbClr>
                </a:outerShdw>
              </a:effectLst>
            </p:spPr>
          </p:pic>
        </p:grpSp>
        <p:grpSp>
          <p:nvGrpSpPr>
            <p:cNvPr id="5" name="Group 82"/>
            <p:cNvGrpSpPr/>
            <p:nvPr/>
          </p:nvGrpSpPr>
          <p:grpSpPr>
            <a:xfrm>
              <a:off x="5369393" y="1889585"/>
              <a:ext cx="3445587" cy="1009429"/>
              <a:chOff x="5285663" y="1889585"/>
              <a:chExt cx="3445587" cy="1009429"/>
            </a:xfrm>
          </p:grpSpPr>
          <p:sp>
            <p:nvSpPr>
              <p:cNvPr id="102415" name="Text Box 16"/>
              <p:cNvSpPr txBox="1">
                <a:spLocks noChangeArrowheads="1"/>
              </p:cNvSpPr>
              <p:nvPr/>
            </p:nvSpPr>
            <p:spPr bwMode="gray">
              <a:xfrm>
                <a:off x="5285663" y="2359025"/>
                <a:ext cx="1153949" cy="539989"/>
              </a:xfrm>
              <a:prstGeom prst="rect">
                <a:avLst/>
              </a:prstGeom>
              <a:noFill/>
              <a:ln w="9525" algn="ctr">
                <a:noFill/>
                <a:miter lim="800000"/>
                <a:headEnd/>
                <a:tailEnd/>
              </a:ln>
            </p:spPr>
            <p:txBody>
              <a:bodyPr wrap="none">
                <a:spAutoFit/>
              </a:bodyPr>
              <a:lstStyle/>
              <a:p>
                <a:pPr algn="ctr">
                  <a:lnSpc>
                    <a:spcPct val="90000"/>
                  </a:lnSpc>
                </a:pPr>
                <a:r>
                  <a:rPr lang="en-US" sz="1200" dirty="0">
                    <a:cs typeface="Arial Unicode MS" pitchFamily="34" charset="-122"/>
                  </a:rPr>
                  <a:t>Rep </a:t>
                </a:r>
                <a:r>
                  <a:rPr lang="en-US" sz="1200" dirty="0" smtClean="0">
                    <a:cs typeface="Arial Unicode MS" pitchFamily="34" charset="-122"/>
                  </a:rPr>
                  <a:t>option</a:t>
                </a:r>
                <a:endParaRPr lang="en-US" sz="1200" dirty="0">
                  <a:cs typeface="Arial Unicode MS" pitchFamily="34" charset="-122"/>
                </a:endParaRPr>
              </a:p>
              <a:p>
                <a:pPr algn="ctr">
                  <a:lnSpc>
                    <a:spcPct val="90000"/>
                  </a:lnSpc>
                </a:pPr>
                <a:r>
                  <a:rPr lang="en-US" sz="1200" dirty="0">
                    <a:cs typeface="Arial Unicode MS" pitchFamily="34" charset="-122"/>
                  </a:rPr>
                  <a:t>for Microsoft</a:t>
                </a:r>
              </a:p>
            </p:txBody>
          </p:sp>
          <p:sp>
            <p:nvSpPr>
              <p:cNvPr id="102417" name="Text Box 18"/>
              <p:cNvSpPr txBox="1">
                <a:spLocks noChangeArrowheads="1"/>
              </p:cNvSpPr>
              <p:nvPr/>
            </p:nvSpPr>
            <p:spPr bwMode="gray">
              <a:xfrm>
                <a:off x="7137400" y="2359025"/>
                <a:ext cx="1593850" cy="539989"/>
              </a:xfrm>
              <a:prstGeom prst="rect">
                <a:avLst/>
              </a:prstGeom>
              <a:noFill/>
              <a:ln w="9525" algn="ctr">
                <a:noFill/>
                <a:miter lim="800000"/>
                <a:headEnd/>
                <a:tailEnd/>
              </a:ln>
            </p:spPr>
            <p:txBody>
              <a:bodyPr>
                <a:spAutoFit/>
              </a:bodyPr>
              <a:lstStyle/>
              <a:p>
                <a:pPr algn="ctr">
                  <a:lnSpc>
                    <a:spcPct val="90000"/>
                  </a:lnSpc>
                </a:pPr>
                <a:r>
                  <a:rPr lang="en-US" sz="1200" dirty="0">
                    <a:cs typeface="Arial Unicode MS" pitchFamily="34" charset="-122"/>
                  </a:rPr>
                  <a:t>Sales </a:t>
                </a:r>
                <a:r>
                  <a:rPr lang="en-US" sz="1200" dirty="0" smtClean="0">
                    <a:cs typeface="Arial Unicode MS" pitchFamily="34" charset="-122"/>
                  </a:rPr>
                  <a:t>support </a:t>
                </a:r>
                <a:r>
                  <a:rPr lang="en-US" sz="1200" dirty="0">
                    <a:cs typeface="Arial Unicode MS" pitchFamily="34" charset="-122"/>
                  </a:rPr>
                  <a:t>a</a:t>
                </a:r>
                <a:r>
                  <a:rPr lang="en-US" sz="1200" dirty="0" smtClean="0">
                    <a:cs typeface="Arial Unicode MS" pitchFamily="34" charset="-122"/>
                  </a:rPr>
                  <a:t>pplication</a:t>
                </a:r>
                <a:endParaRPr lang="en-US" sz="1200" dirty="0">
                  <a:cs typeface="Arial Unicode MS" pitchFamily="34" charset="-122"/>
                </a:endParaRPr>
              </a:p>
            </p:txBody>
          </p:sp>
          <p:pic>
            <p:nvPicPr>
              <p:cNvPr id="102440" name="Picture 42"/>
              <p:cNvPicPr>
                <a:picLocks noChangeAspect="1" noChangeArrowheads="1"/>
              </p:cNvPicPr>
              <p:nvPr/>
            </p:nvPicPr>
            <p:blipFill>
              <a:blip r:embed="rId7" cstate="print"/>
              <a:stretch>
                <a:fillRect/>
              </a:stretch>
            </p:blipFill>
            <p:spPr bwMode="gray">
              <a:xfrm>
                <a:off x="5657056" y="1927824"/>
                <a:ext cx="411162" cy="411162"/>
              </a:xfrm>
              <a:prstGeom prst="rect">
                <a:avLst/>
              </a:prstGeom>
              <a:noFill/>
              <a:ln w="9525">
                <a:noFill/>
                <a:miter lim="800000"/>
                <a:headEnd/>
                <a:tailEnd/>
              </a:ln>
              <a:effectLst>
                <a:outerShdw blurRad="50800" dist="38100" dir="2700000">
                  <a:srgbClr val="000000">
                    <a:alpha val="43000"/>
                  </a:srgbClr>
                </a:outerShdw>
              </a:effectLst>
            </p:spPr>
          </p:pic>
          <p:pic>
            <p:nvPicPr>
              <p:cNvPr id="63" name="Picture 62" descr="applications.png"/>
              <p:cNvPicPr>
                <a:picLocks noChangeAspect="1"/>
              </p:cNvPicPr>
              <p:nvPr/>
            </p:nvPicPr>
            <p:blipFill>
              <a:blip r:embed="rId4" cstate="print"/>
              <a:stretch>
                <a:fillRect/>
              </a:stretch>
            </p:blipFill>
            <p:spPr>
              <a:xfrm>
                <a:off x="7660028" y="1889585"/>
                <a:ext cx="548595" cy="487640"/>
              </a:xfrm>
              <a:prstGeom prst="rect">
                <a:avLst/>
              </a:prstGeom>
              <a:effectLst>
                <a:outerShdw blurRad="50800" dist="38100" dir="2700000">
                  <a:srgbClr val="000000">
                    <a:alpha val="43000"/>
                  </a:srgbClr>
                </a:outerShdw>
              </a:effectLst>
            </p:spPr>
          </p:pic>
          <p:cxnSp>
            <p:nvCxnSpPr>
              <p:cNvPr id="78" name="Straight Arrow Connector 77"/>
              <p:cNvCxnSpPr>
                <a:stCxn id="102440" idx="3"/>
                <a:endCxn id="63" idx="1"/>
              </p:cNvCxnSpPr>
              <p:nvPr/>
            </p:nvCxnSpPr>
            <p:spPr bwMode="auto">
              <a:xfrm>
                <a:off x="6068218" y="2133405"/>
                <a:ext cx="1591810" cy="1588"/>
              </a:xfrm>
              <a:prstGeom prst="straightConnector1">
                <a:avLst/>
              </a:prstGeom>
              <a:solidFill>
                <a:schemeClr val="bg2"/>
              </a:solidFill>
              <a:ln w="19050" cap="flat" cmpd="sng" algn="ctr">
                <a:solidFill>
                  <a:schemeClr val="accent2"/>
                </a:solidFill>
                <a:prstDash val="solid"/>
                <a:round/>
                <a:headEnd type="none" w="med" len="med"/>
                <a:tailEnd type="arrow" w="med" len="med"/>
              </a:ln>
              <a:effectLst/>
            </p:spPr>
          </p:cxnSp>
        </p:grpSp>
        <p:grpSp>
          <p:nvGrpSpPr>
            <p:cNvPr id="6" name="Group 83"/>
            <p:cNvGrpSpPr/>
            <p:nvPr/>
          </p:nvGrpSpPr>
          <p:grpSpPr>
            <a:xfrm>
              <a:off x="5428598" y="3603883"/>
              <a:ext cx="3464252" cy="988994"/>
              <a:chOff x="5344867" y="3603882"/>
              <a:chExt cx="3464252" cy="988994"/>
            </a:xfrm>
          </p:grpSpPr>
          <p:sp>
            <p:nvSpPr>
              <p:cNvPr id="102420" name="Text Box 21"/>
              <p:cNvSpPr txBox="1">
                <a:spLocks noChangeArrowheads="1"/>
              </p:cNvSpPr>
              <p:nvPr/>
            </p:nvSpPr>
            <p:spPr bwMode="gray">
              <a:xfrm>
                <a:off x="7059535" y="4052887"/>
                <a:ext cx="1749584" cy="539989"/>
              </a:xfrm>
              <a:prstGeom prst="rect">
                <a:avLst/>
              </a:prstGeom>
              <a:noFill/>
              <a:ln w="9525" algn="ctr">
                <a:noFill/>
                <a:miter lim="800000"/>
                <a:headEnd/>
                <a:tailEnd/>
              </a:ln>
            </p:spPr>
            <p:txBody>
              <a:bodyPr wrap="none">
                <a:spAutoFit/>
              </a:bodyPr>
              <a:lstStyle/>
              <a:p>
                <a:pPr algn="ctr">
                  <a:lnSpc>
                    <a:spcPct val="90000"/>
                  </a:lnSpc>
                </a:pPr>
                <a:r>
                  <a:rPr lang="en-US" sz="1200" dirty="0">
                    <a:cs typeface="Arial Unicode MS" pitchFamily="34" charset="-122"/>
                  </a:rPr>
                  <a:t>Financial </a:t>
                </a:r>
                <a:br>
                  <a:rPr lang="en-US" sz="1200" dirty="0">
                    <a:cs typeface="Arial Unicode MS" pitchFamily="34" charset="-122"/>
                  </a:rPr>
                </a:br>
                <a:r>
                  <a:rPr lang="en-US" sz="1200" dirty="0" smtClean="0">
                    <a:cs typeface="Arial Unicode MS" pitchFamily="34" charset="-122"/>
                  </a:rPr>
                  <a:t>reporting application</a:t>
                </a:r>
                <a:endParaRPr lang="en-US" sz="1200" dirty="0">
                  <a:cs typeface="Arial Unicode MS" pitchFamily="34" charset="-122"/>
                </a:endParaRPr>
              </a:p>
            </p:txBody>
          </p:sp>
          <p:sp>
            <p:nvSpPr>
              <p:cNvPr id="102443" name="Text Box 45"/>
              <p:cNvSpPr txBox="1">
                <a:spLocks noChangeArrowheads="1"/>
              </p:cNvSpPr>
              <p:nvPr/>
            </p:nvSpPr>
            <p:spPr bwMode="gray">
              <a:xfrm>
                <a:off x="5344867" y="4052887"/>
                <a:ext cx="1035540" cy="539989"/>
              </a:xfrm>
              <a:prstGeom prst="rect">
                <a:avLst/>
              </a:prstGeom>
              <a:noFill/>
              <a:ln w="9525" algn="ctr">
                <a:noFill/>
                <a:miter lim="800000"/>
                <a:headEnd/>
                <a:tailEnd/>
              </a:ln>
            </p:spPr>
            <p:txBody>
              <a:bodyPr wrap="none">
                <a:spAutoFit/>
              </a:bodyPr>
              <a:lstStyle/>
              <a:p>
                <a:pPr algn="ctr">
                  <a:lnSpc>
                    <a:spcPct val="90000"/>
                  </a:lnSpc>
                </a:pPr>
                <a:r>
                  <a:rPr lang="en-US" sz="1200" dirty="0">
                    <a:cs typeface="Arial Unicode MS" pitchFamily="34" charset="-122"/>
                  </a:rPr>
                  <a:t>Rep </a:t>
                </a:r>
                <a:r>
                  <a:rPr lang="en-US" sz="1200" dirty="0" smtClean="0">
                    <a:cs typeface="Arial Unicode MS" pitchFamily="34" charset="-122"/>
                  </a:rPr>
                  <a:t>option</a:t>
                </a:r>
                <a:endParaRPr lang="en-US" sz="1200" dirty="0">
                  <a:cs typeface="Arial Unicode MS" pitchFamily="34" charset="-122"/>
                </a:endParaRPr>
              </a:p>
              <a:p>
                <a:pPr algn="ctr">
                  <a:lnSpc>
                    <a:spcPct val="90000"/>
                  </a:lnSpc>
                </a:pPr>
                <a:r>
                  <a:rPr lang="en-US" sz="1200" dirty="0">
                    <a:cs typeface="Arial Unicode MS" pitchFamily="34" charset="-122"/>
                  </a:rPr>
                  <a:t>for Oracle</a:t>
                </a:r>
              </a:p>
            </p:txBody>
          </p:sp>
          <p:pic>
            <p:nvPicPr>
              <p:cNvPr id="64" name="Picture 63" descr="applications.png"/>
              <p:cNvPicPr>
                <a:picLocks noChangeAspect="1"/>
              </p:cNvPicPr>
              <p:nvPr/>
            </p:nvPicPr>
            <p:blipFill>
              <a:blip r:embed="rId4" cstate="print"/>
              <a:stretch>
                <a:fillRect/>
              </a:stretch>
            </p:blipFill>
            <p:spPr>
              <a:xfrm>
                <a:off x="7660028" y="3603882"/>
                <a:ext cx="548595" cy="487640"/>
              </a:xfrm>
              <a:prstGeom prst="rect">
                <a:avLst/>
              </a:prstGeom>
              <a:effectLst>
                <a:outerShdw blurRad="50800" dist="38100" dir="2700000">
                  <a:srgbClr val="000000">
                    <a:alpha val="43000"/>
                  </a:srgbClr>
                </a:outerShdw>
              </a:effectLst>
            </p:spPr>
          </p:pic>
          <p:pic>
            <p:nvPicPr>
              <p:cNvPr id="75" name="Picture 42"/>
              <p:cNvPicPr>
                <a:picLocks noChangeAspect="1" noChangeArrowheads="1"/>
              </p:cNvPicPr>
              <p:nvPr/>
            </p:nvPicPr>
            <p:blipFill>
              <a:blip r:embed="rId7" cstate="print"/>
              <a:stretch>
                <a:fillRect/>
              </a:stretch>
            </p:blipFill>
            <p:spPr bwMode="gray">
              <a:xfrm>
                <a:off x="5657056" y="3642121"/>
                <a:ext cx="411162" cy="411162"/>
              </a:xfrm>
              <a:prstGeom prst="rect">
                <a:avLst/>
              </a:prstGeom>
              <a:noFill/>
              <a:ln w="9525">
                <a:noFill/>
                <a:miter lim="800000"/>
                <a:headEnd/>
                <a:tailEnd/>
              </a:ln>
              <a:effectLst>
                <a:outerShdw blurRad="50800" dist="38100" dir="2700000">
                  <a:srgbClr val="000000">
                    <a:alpha val="43000"/>
                  </a:srgbClr>
                </a:outerShdw>
              </a:effectLst>
            </p:spPr>
          </p:pic>
          <p:cxnSp>
            <p:nvCxnSpPr>
              <p:cNvPr id="81" name="Straight Arrow Connector 80"/>
              <p:cNvCxnSpPr/>
              <p:nvPr/>
            </p:nvCxnSpPr>
            <p:spPr bwMode="auto">
              <a:xfrm>
                <a:off x="6067425" y="3846908"/>
                <a:ext cx="1592603" cy="1588"/>
              </a:xfrm>
              <a:prstGeom prst="straightConnector1">
                <a:avLst/>
              </a:prstGeom>
              <a:solidFill>
                <a:schemeClr val="bg2"/>
              </a:solidFill>
              <a:ln w="19050" cap="flat" cmpd="sng" algn="ctr">
                <a:solidFill>
                  <a:schemeClr val="accent2"/>
                </a:solidFill>
                <a:prstDash val="solid"/>
                <a:round/>
                <a:headEnd type="none" w="med" len="med"/>
                <a:tailEnd type="arrow" w="med" len="med"/>
              </a:ln>
              <a:effectLst/>
            </p:spPr>
          </p:cxnSp>
        </p:grpSp>
        <p:grpSp>
          <p:nvGrpSpPr>
            <p:cNvPr id="7" name="Group 84"/>
            <p:cNvGrpSpPr/>
            <p:nvPr/>
          </p:nvGrpSpPr>
          <p:grpSpPr>
            <a:xfrm>
              <a:off x="5428598" y="5329925"/>
              <a:ext cx="3473219" cy="998088"/>
              <a:chOff x="5344868" y="5329925"/>
              <a:chExt cx="3473219" cy="998088"/>
            </a:xfrm>
          </p:grpSpPr>
          <p:sp>
            <p:nvSpPr>
              <p:cNvPr id="102427" name="Text Box 29"/>
              <p:cNvSpPr txBox="1">
                <a:spLocks noChangeArrowheads="1"/>
              </p:cNvSpPr>
              <p:nvPr/>
            </p:nvSpPr>
            <p:spPr bwMode="gray">
              <a:xfrm>
                <a:off x="5344868" y="5788024"/>
                <a:ext cx="1035540" cy="539989"/>
              </a:xfrm>
              <a:prstGeom prst="rect">
                <a:avLst/>
              </a:prstGeom>
              <a:noFill/>
              <a:ln w="9525" algn="ctr">
                <a:noFill/>
                <a:miter lim="800000"/>
                <a:headEnd/>
                <a:tailEnd/>
              </a:ln>
            </p:spPr>
            <p:txBody>
              <a:bodyPr wrap="none">
                <a:spAutoFit/>
              </a:bodyPr>
              <a:lstStyle/>
              <a:p>
                <a:pPr algn="ctr">
                  <a:lnSpc>
                    <a:spcPct val="90000"/>
                  </a:lnSpc>
                </a:pPr>
                <a:r>
                  <a:rPr lang="en-US" sz="1200" dirty="0">
                    <a:cs typeface="Arial Unicode MS" pitchFamily="34" charset="-122"/>
                  </a:rPr>
                  <a:t>Rep </a:t>
                </a:r>
                <a:r>
                  <a:rPr lang="en-US" sz="1200" dirty="0" smtClean="0">
                    <a:cs typeface="Arial Unicode MS" pitchFamily="34" charset="-122"/>
                  </a:rPr>
                  <a:t>option</a:t>
                </a:r>
                <a:endParaRPr lang="en-US" sz="1200" dirty="0">
                  <a:cs typeface="Arial Unicode MS" pitchFamily="34" charset="-122"/>
                </a:endParaRPr>
              </a:p>
              <a:p>
                <a:pPr algn="ctr">
                  <a:lnSpc>
                    <a:spcPct val="90000"/>
                  </a:lnSpc>
                </a:pPr>
                <a:r>
                  <a:rPr lang="en-US" sz="1200" dirty="0">
                    <a:cs typeface="Arial Unicode MS" pitchFamily="34" charset="-122"/>
                  </a:rPr>
                  <a:t>for IBM</a:t>
                </a:r>
              </a:p>
            </p:txBody>
          </p:sp>
          <p:sp>
            <p:nvSpPr>
              <p:cNvPr id="102429" name="Text Box 31"/>
              <p:cNvSpPr txBox="1">
                <a:spLocks noChangeArrowheads="1"/>
              </p:cNvSpPr>
              <p:nvPr/>
            </p:nvSpPr>
            <p:spPr bwMode="gray">
              <a:xfrm>
                <a:off x="7050564" y="5788023"/>
                <a:ext cx="1767523" cy="539990"/>
              </a:xfrm>
              <a:prstGeom prst="rect">
                <a:avLst/>
              </a:prstGeom>
              <a:noFill/>
              <a:ln w="9525" algn="ctr">
                <a:noFill/>
                <a:miter lim="800000"/>
                <a:headEnd/>
                <a:tailEnd/>
              </a:ln>
            </p:spPr>
            <p:txBody>
              <a:bodyPr wrap="none">
                <a:spAutoFit/>
              </a:bodyPr>
              <a:lstStyle/>
              <a:p>
                <a:pPr algn="ctr">
                  <a:lnSpc>
                    <a:spcPct val="90000"/>
                  </a:lnSpc>
                </a:pPr>
                <a:r>
                  <a:rPr lang="en-US" sz="1200" dirty="0">
                    <a:cs typeface="Arial Unicode MS" pitchFamily="34" charset="-122"/>
                  </a:rPr>
                  <a:t>Manufacturing</a:t>
                </a:r>
              </a:p>
              <a:p>
                <a:pPr algn="ctr">
                  <a:lnSpc>
                    <a:spcPct val="90000"/>
                  </a:lnSpc>
                </a:pPr>
                <a:r>
                  <a:rPr lang="en-US" sz="1200" dirty="0">
                    <a:cs typeface="Arial Unicode MS" pitchFamily="34" charset="-122"/>
                  </a:rPr>
                  <a:t> </a:t>
                </a:r>
                <a:r>
                  <a:rPr lang="en-US" sz="1200" dirty="0" smtClean="0">
                    <a:cs typeface="Arial Unicode MS" pitchFamily="34" charset="-122"/>
                  </a:rPr>
                  <a:t>planning </a:t>
                </a:r>
                <a:r>
                  <a:rPr lang="en-US" sz="1200" dirty="0">
                    <a:cs typeface="Arial Unicode MS" pitchFamily="34" charset="-122"/>
                  </a:rPr>
                  <a:t>a</a:t>
                </a:r>
                <a:r>
                  <a:rPr lang="en-US" sz="1200" dirty="0" smtClean="0">
                    <a:cs typeface="Arial Unicode MS" pitchFamily="34" charset="-122"/>
                  </a:rPr>
                  <a:t>pplication</a:t>
                </a:r>
                <a:endParaRPr lang="en-US" sz="1200" dirty="0">
                  <a:cs typeface="Arial Unicode MS" pitchFamily="34" charset="-122"/>
                </a:endParaRPr>
              </a:p>
            </p:txBody>
          </p:sp>
          <p:pic>
            <p:nvPicPr>
              <p:cNvPr id="65" name="Picture 64" descr="applications.png"/>
              <p:cNvPicPr>
                <a:picLocks noChangeAspect="1"/>
              </p:cNvPicPr>
              <p:nvPr/>
            </p:nvPicPr>
            <p:blipFill>
              <a:blip r:embed="rId4" cstate="print"/>
              <a:stretch>
                <a:fillRect/>
              </a:stretch>
            </p:blipFill>
            <p:spPr>
              <a:xfrm>
                <a:off x="7660028" y="5329925"/>
                <a:ext cx="548595" cy="487640"/>
              </a:xfrm>
              <a:prstGeom prst="rect">
                <a:avLst/>
              </a:prstGeom>
              <a:effectLst>
                <a:outerShdw blurRad="50800" dist="38100" dir="2700000">
                  <a:srgbClr val="000000">
                    <a:alpha val="43000"/>
                  </a:srgbClr>
                </a:outerShdw>
              </a:effectLst>
            </p:spPr>
          </p:pic>
          <p:pic>
            <p:nvPicPr>
              <p:cNvPr id="76" name="Picture 42"/>
              <p:cNvPicPr>
                <a:picLocks noChangeAspect="1" noChangeArrowheads="1"/>
              </p:cNvPicPr>
              <p:nvPr/>
            </p:nvPicPr>
            <p:blipFill>
              <a:blip r:embed="rId7" cstate="print"/>
              <a:stretch>
                <a:fillRect/>
              </a:stretch>
            </p:blipFill>
            <p:spPr bwMode="gray">
              <a:xfrm>
                <a:off x="5657056" y="5368164"/>
                <a:ext cx="411162" cy="411162"/>
              </a:xfrm>
              <a:prstGeom prst="rect">
                <a:avLst/>
              </a:prstGeom>
              <a:noFill/>
              <a:ln w="9525">
                <a:noFill/>
                <a:miter lim="800000"/>
                <a:headEnd/>
                <a:tailEnd/>
              </a:ln>
              <a:effectLst>
                <a:outerShdw blurRad="50800" dist="38100" dir="2700000">
                  <a:srgbClr val="000000">
                    <a:alpha val="43000"/>
                  </a:srgbClr>
                </a:outerShdw>
              </a:effectLst>
            </p:spPr>
          </p:pic>
          <p:cxnSp>
            <p:nvCxnSpPr>
              <p:cNvPr id="82" name="Straight Arrow Connector 81"/>
              <p:cNvCxnSpPr/>
              <p:nvPr/>
            </p:nvCxnSpPr>
            <p:spPr bwMode="auto">
              <a:xfrm>
                <a:off x="6067425" y="5572951"/>
                <a:ext cx="1592603" cy="1588"/>
              </a:xfrm>
              <a:prstGeom prst="straightConnector1">
                <a:avLst/>
              </a:prstGeom>
              <a:solidFill>
                <a:schemeClr val="bg2"/>
              </a:solidFill>
              <a:ln w="19050" cap="flat" cmpd="sng" algn="ctr">
                <a:solidFill>
                  <a:schemeClr val="accent2"/>
                </a:solidFill>
                <a:prstDash val="solid"/>
                <a:round/>
                <a:headEnd type="none" w="med" len="med"/>
                <a:tailEnd type="arrow" w="med" len="med"/>
              </a:ln>
              <a:effectLst/>
            </p:spPr>
          </p:cxnSp>
        </p:grpSp>
        <p:cxnSp>
          <p:nvCxnSpPr>
            <p:cNvPr id="111" name="Straight Arrow Connector 110"/>
            <p:cNvCxnSpPr>
              <a:stCxn id="71" idx="3"/>
              <a:endCxn id="102406" idx="1"/>
            </p:cNvCxnSpPr>
            <p:nvPr/>
          </p:nvCxnSpPr>
          <p:spPr bwMode="auto">
            <a:xfrm>
              <a:off x="3496878" y="2644180"/>
              <a:ext cx="1777978" cy="3145504"/>
            </a:xfrm>
            <a:prstGeom prst="straightConnector1">
              <a:avLst/>
            </a:prstGeom>
            <a:solidFill>
              <a:schemeClr val="bg2"/>
            </a:solidFill>
            <a:ln w="19050" cap="flat" cmpd="sng" algn="ctr">
              <a:solidFill>
                <a:schemeClr val="accent2"/>
              </a:solidFill>
              <a:prstDash val="solid"/>
              <a:round/>
              <a:headEnd type="none" w="med" len="med"/>
              <a:tailEnd type="arrow" w="med" len="med"/>
            </a:ln>
            <a:effectLst/>
          </p:spPr>
        </p:cxnSp>
        <p:cxnSp>
          <p:nvCxnSpPr>
            <p:cNvPr id="113" name="Straight Arrow Connector 112"/>
            <p:cNvCxnSpPr>
              <a:stCxn id="71" idx="3"/>
              <a:endCxn id="102405" idx="1"/>
            </p:cNvCxnSpPr>
            <p:nvPr/>
          </p:nvCxnSpPr>
          <p:spPr bwMode="auto">
            <a:xfrm>
              <a:off x="3496878" y="2644180"/>
              <a:ext cx="1777978" cy="1436560"/>
            </a:xfrm>
            <a:prstGeom prst="straightConnector1">
              <a:avLst/>
            </a:prstGeom>
            <a:solidFill>
              <a:schemeClr val="bg2"/>
            </a:solidFill>
            <a:ln w="19050" cap="flat" cmpd="sng" algn="ctr">
              <a:solidFill>
                <a:schemeClr val="accent2"/>
              </a:solidFill>
              <a:prstDash val="solid"/>
              <a:round/>
              <a:headEnd type="none" w="med" len="med"/>
              <a:tailEnd type="arrow" w="med" len="med"/>
            </a:ln>
            <a:effectLst/>
          </p:spPr>
        </p:cxnSp>
        <p:cxnSp>
          <p:nvCxnSpPr>
            <p:cNvPr id="117" name="Straight Arrow Connector 116"/>
            <p:cNvCxnSpPr>
              <a:stCxn id="71" idx="3"/>
              <a:endCxn id="102404" idx="1"/>
            </p:cNvCxnSpPr>
            <p:nvPr/>
          </p:nvCxnSpPr>
          <p:spPr bwMode="auto">
            <a:xfrm flipV="1">
              <a:off x="3496878" y="2371795"/>
              <a:ext cx="1777978" cy="272385"/>
            </a:xfrm>
            <a:prstGeom prst="straightConnector1">
              <a:avLst/>
            </a:prstGeom>
            <a:solidFill>
              <a:schemeClr val="bg2"/>
            </a:solidFill>
            <a:ln w="19050" cap="flat" cmpd="sng" algn="ctr">
              <a:solidFill>
                <a:schemeClr val="accent2"/>
              </a:solidFill>
              <a:prstDash val="solid"/>
              <a:round/>
              <a:headEnd type="none" w="med" len="med"/>
              <a:tailEnd type="arrow" w="med" len="med"/>
            </a:ln>
            <a:effectLst/>
          </p:spPr>
        </p:cxnSp>
        <p:grpSp>
          <p:nvGrpSpPr>
            <p:cNvPr id="8" name="Group 89"/>
            <p:cNvGrpSpPr/>
            <p:nvPr/>
          </p:nvGrpSpPr>
          <p:grpSpPr>
            <a:xfrm>
              <a:off x="4101678" y="3977451"/>
              <a:ext cx="936070" cy="642236"/>
              <a:chOff x="4101678" y="2400337"/>
              <a:chExt cx="936070" cy="642236"/>
            </a:xfrm>
          </p:grpSpPr>
          <p:pic>
            <p:nvPicPr>
              <p:cNvPr id="91" name="Picture 90" descr="cloud.png"/>
              <p:cNvPicPr>
                <a:picLocks noChangeAspect="1"/>
              </p:cNvPicPr>
              <p:nvPr/>
            </p:nvPicPr>
            <p:blipFill>
              <a:blip r:embed="rId8" cstate="print"/>
              <a:stretch>
                <a:fillRect/>
              </a:stretch>
            </p:blipFill>
            <p:spPr>
              <a:xfrm>
                <a:off x="4101678" y="2400337"/>
                <a:ext cx="936070" cy="642236"/>
              </a:xfrm>
              <a:prstGeom prst="rect">
                <a:avLst/>
              </a:prstGeom>
              <a:effectLst>
                <a:outerShdw blurRad="50800" dist="38100" dir="2700000">
                  <a:srgbClr val="000000">
                    <a:alpha val="43000"/>
                  </a:srgbClr>
                </a:outerShdw>
              </a:effectLst>
            </p:spPr>
          </p:pic>
          <p:sp>
            <p:nvSpPr>
              <p:cNvPr id="92" name="Text Box 35"/>
              <p:cNvSpPr txBox="1">
                <a:spLocks noChangeArrowheads="1"/>
              </p:cNvSpPr>
              <p:nvPr/>
            </p:nvSpPr>
            <p:spPr bwMode="gray">
              <a:xfrm>
                <a:off x="4295775" y="2590800"/>
                <a:ext cx="543290" cy="276999"/>
              </a:xfrm>
              <a:prstGeom prst="rect">
                <a:avLst/>
              </a:prstGeom>
              <a:noFill/>
              <a:ln w="9525">
                <a:noFill/>
                <a:miter lim="800000"/>
                <a:headEnd/>
                <a:tailEnd/>
              </a:ln>
            </p:spPr>
            <p:txBody>
              <a:bodyPr wrap="none">
                <a:spAutoFit/>
              </a:bodyPr>
              <a:lstStyle/>
              <a:p>
                <a:r>
                  <a:rPr lang="en-US" sz="1200" b="1" dirty="0">
                    <a:solidFill>
                      <a:srgbClr val="0033CC"/>
                    </a:solidFill>
                    <a:cs typeface="Arial Unicode MS" pitchFamily="34" charset="-122"/>
                  </a:rPr>
                  <a:t>WAN</a:t>
                </a:r>
              </a:p>
            </p:txBody>
          </p:sp>
        </p:grpSp>
        <p:grpSp>
          <p:nvGrpSpPr>
            <p:cNvPr id="9" name="Group 88"/>
            <p:cNvGrpSpPr/>
            <p:nvPr/>
          </p:nvGrpSpPr>
          <p:grpSpPr>
            <a:xfrm>
              <a:off x="4101678" y="2121202"/>
              <a:ext cx="936070" cy="642236"/>
              <a:chOff x="4101678" y="2400337"/>
              <a:chExt cx="936070" cy="642236"/>
            </a:xfrm>
          </p:grpSpPr>
          <p:pic>
            <p:nvPicPr>
              <p:cNvPr id="86" name="Picture 85" descr="cloud.png"/>
              <p:cNvPicPr>
                <a:picLocks noChangeAspect="1"/>
              </p:cNvPicPr>
              <p:nvPr/>
            </p:nvPicPr>
            <p:blipFill>
              <a:blip r:embed="rId8" cstate="print"/>
              <a:stretch>
                <a:fillRect/>
              </a:stretch>
            </p:blipFill>
            <p:spPr>
              <a:xfrm>
                <a:off x="4101678" y="2400337"/>
                <a:ext cx="936070" cy="642236"/>
              </a:xfrm>
              <a:prstGeom prst="rect">
                <a:avLst/>
              </a:prstGeom>
              <a:effectLst>
                <a:outerShdw blurRad="50800" dist="38100" dir="2700000">
                  <a:srgbClr val="000000">
                    <a:alpha val="43000"/>
                  </a:srgbClr>
                </a:outerShdw>
              </a:effectLst>
            </p:spPr>
          </p:pic>
          <p:sp>
            <p:nvSpPr>
              <p:cNvPr id="102433" name="Text Box 35"/>
              <p:cNvSpPr txBox="1">
                <a:spLocks noChangeArrowheads="1"/>
              </p:cNvSpPr>
              <p:nvPr/>
            </p:nvSpPr>
            <p:spPr bwMode="gray">
              <a:xfrm>
                <a:off x="4295775" y="2590800"/>
                <a:ext cx="543290" cy="276999"/>
              </a:xfrm>
              <a:prstGeom prst="rect">
                <a:avLst/>
              </a:prstGeom>
              <a:noFill/>
              <a:ln w="9525">
                <a:noFill/>
                <a:miter lim="800000"/>
                <a:headEnd/>
                <a:tailEnd/>
              </a:ln>
            </p:spPr>
            <p:txBody>
              <a:bodyPr wrap="none">
                <a:spAutoFit/>
              </a:bodyPr>
              <a:lstStyle/>
              <a:p>
                <a:r>
                  <a:rPr lang="en-US" sz="1200" b="1" dirty="0">
                    <a:solidFill>
                      <a:srgbClr val="0033CC"/>
                    </a:solidFill>
                    <a:cs typeface="Arial Unicode MS" pitchFamily="34" charset="-122"/>
                  </a:rPr>
                  <a:t>WAN</a:t>
                </a:r>
              </a:p>
            </p:txBody>
          </p:sp>
        </p:grpSp>
        <p:grpSp>
          <p:nvGrpSpPr>
            <p:cNvPr id="10" name="Group 87"/>
            <p:cNvGrpSpPr/>
            <p:nvPr/>
          </p:nvGrpSpPr>
          <p:grpSpPr>
            <a:xfrm>
              <a:off x="4101678" y="3049327"/>
              <a:ext cx="936070" cy="642236"/>
              <a:chOff x="4101678" y="3167958"/>
              <a:chExt cx="936070" cy="642236"/>
            </a:xfrm>
          </p:grpSpPr>
          <p:pic>
            <p:nvPicPr>
              <p:cNvPr id="87" name="Picture 86" descr="cloud.png"/>
              <p:cNvPicPr>
                <a:picLocks noChangeAspect="1"/>
              </p:cNvPicPr>
              <p:nvPr/>
            </p:nvPicPr>
            <p:blipFill>
              <a:blip r:embed="rId8" cstate="print"/>
              <a:stretch>
                <a:fillRect/>
              </a:stretch>
            </p:blipFill>
            <p:spPr>
              <a:xfrm>
                <a:off x="4101678" y="3167958"/>
                <a:ext cx="936070" cy="642236"/>
              </a:xfrm>
              <a:prstGeom prst="rect">
                <a:avLst/>
              </a:prstGeom>
              <a:effectLst>
                <a:outerShdw blurRad="50800" dist="38100" dir="2700000">
                  <a:srgbClr val="000000">
                    <a:alpha val="43000"/>
                  </a:srgbClr>
                </a:outerShdw>
              </a:effectLst>
            </p:spPr>
          </p:pic>
          <p:sp>
            <p:nvSpPr>
              <p:cNvPr id="102451" name="Text Box 54"/>
              <p:cNvSpPr txBox="1">
                <a:spLocks noChangeArrowheads="1"/>
              </p:cNvSpPr>
              <p:nvPr/>
            </p:nvSpPr>
            <p:spPr bwMode="gray">
              <a:xfrm>
                <a:off x="4321175" y="3344864"/>
                <a:ext cx="500458" cy="276999"/>
              </a:xfrm>
              <a:prstGeom prst="rect">
                <a:avLst/>
              </a:prstGeom>
              <a:noFill/>
              <a:ln w="9525">
                <a:noFill/>
                <a:miter lim="800000"/>
                <a:headEnd/>
                <a:tailEnd/>
              </a:ln>
            </p:spPr>
            <p:txBody>
              <a:bodyPr wrap="none">
                <a:spAutoFit/>
              </a:bodyPr>
              <a:lstStyle/>
              <a:p>
                <a:r>
                  <a:rPr lang="en-US" sz="1200" b="1" dirty="0">
                    <a:solidFill>
                      <a:srgbClr val="CC3300"/>
                    </a:solidFill>
                    <a:cs typeface="Arial Unicode MS" pitchFamily="34" charset="-122"/>
                  </a:rPr>
                  <a:t>LAN</a:t>
                </a:r>
              </a:p>
            </p:txBody>
          </p:sp>
        </p:grpSp>
      </p:grpSp>
      <p:sp>
        <p:nvSpPr>
          <p:cNvPr id="57" name="Text Box 16"/>
          <p:cNvSpPr txBox="1">
            <a:spLocks noChangeArrowheads="1"/>
          </p:cNvSpPr>
          <p:nvPr/>
        </p:nvSpPr>
        <p:spPr bwMode="gray">
          <a:xfrm>
            <a:off x="6188468" y="2129155"/>
            <a:ext cx="877164" cy="258532"/>
          </a:xfrm>
          <a:prstGeom prst="rect">
            <a:avLst/>
          </a:prstGeom>
          <a:noFill/>
          <a:ln w="9525" algn="ctr">
            <a:noFill/>
            <a:miter lim="800000"/>
            <a:headEnd/>
            <a:tailEnd/>
          </a:ln>
        </p:spPr>
        <p:txBody>
          <a:bodyPr wrap="none">
            <a:spAutoFit/>
          </a:bodyPr>
          <a:lstStyle/>
          <a:p>
            <a:pPr algn="ctr">
              <a:lnSpc>
                <a:spcPct val="90000"/>
              </a:lnSpc>
            </a:pPr>
            <a:r>
              <a:rPr lang="en-US" sz="1200" b="1" dirty="0" smtClean="0">
                <a:cs typeface="Arial Unicode MS" pitchFamily="34" charset="-122"/>
              </a:rPr>
              <a:t>Microsoft</a:t>
            </a:r>
            <a:endParaRPr lang="en-US" sz="1200" b="1" dirty="0">
              <a:cs typeface="Arial Unicode MS" pitchFamily="34" charset="-122"/>
            </a:endParaRPr>
          </a:p>
        </p:txBody>
      </p:sp>
      <p:sp>
        <p:nvSpPr>
          <p:cNvPr id="58" name="Text Box 16"/>
          <p:cNvSpPr txBox="1">
            <a:spLocks noChangeArrowheads="1"/>
          </p:cNvSpPr>
          <p:nvPr/>
        </p:nvSpPr>
        <p:spPr bwMode="gray">
          <a:xfrm>
            <a:off x="6295869" y="3482028"/>
            <a:ext cx="662362" cy="258532"/>
          </a:xfrm>
          <a:prstGeom prst="rect">
            <a:avLst/>
          </a:prstGeom>
          <a:noFill/>
          <a:ln w="9525" algn="ctr">
            <a:noFill/>
            <a:miter lim="800000"/>
            <a:headEnd/>
            <a:tailEnd/>
          </a:ln>
        </p:spPr>
        <p:txBody>
          <a:bodyPr wrap="none">
            <a:spAutoFit/>
          </a:bodyPr>
          <a:lstStyle/>
          <a:p>
            <a:pPr algn="ctr">
              <a:lnSpc>
                <a:spcPct val="90000"/>
              </a:lnSpc>
            </a:pPr>
            <a:r>
              <a:rPr lang="en-US" sz="1200" b="1" dirty="0" smtClean="0">
                <a:cs typeface="Arial Unicode MS" pitchFamily="34" charset="-122"/>
              </a:rPr>
              <a:t>Oracle</a:t>
            </a:r>
            <a:endParaRPr lang="en-US" sz="1200" b="1" dirty="0">
              <a:cs typeface="Arial Unicode MS" pitchFamily="34" charset="-122"/>
            </a:endParaRPr>
          </a:p>
        </p:txBody>
      </p:sp>
      <p:sp>
        <p:nvSpPr>
          <p:cNvPr id="59" name="Text Box 16"/>
          <p:cNvSpPr txBox="1">
            <a:spLocks noChangeArrowheads="1"/>
          </p:cNvSpPr>
          <p:nvPr/>
        </p:nvSpPr>
        <p:spPr bwMode="gray">
          <a:xfrm>
            <a:off x="6396896" y="4831599"/>
            <a:ext cx="466795" cy="258532"/>
          </a:xfrm>
          <a:prstGeom prst="rect">
            <a:avLst/>
          </a:prstGeom>
          <a:noFill/>
          <a:ln w="9525" algn="ctr">
            <a:noFill/>
            <a:miter lim="800000"/>
            <a:headEnd/>
            <a:tailEnd/>
          </a:ln>
        </p:spPr>
        <p:txBody>
          <a:bodyPr wrap="none">
            <a:spAutoFit/>
          </a:bodyPr>
          <a:lstStyle/>
          <a:p>
            <a:pPr algn="ctr">
              <a:lnSpc>
                <a:spcPct val="90000"/>
              </a:lnSpc>
            </a:pPr>
            <a:r>
              <a:rPr lang="en-US" sz="1200" b="1" dirty="0" smtClean="0">
                <a:cs typeface="Arial Unicode MS" pitchFamily="34" charset="-122"/>
              </a:rPr>
              <a:t>IBM</a:t>
            </a:r>
            <a:endParaRPr lang="en-US" sz="1200" b="1" dirty="0">
              <a:cs typeface="Arial Unicode MS" pitchFamily="34" charset="-122"/>
            </a:endParaRPr>
          </a:p>
        </p:txBody>
      </p:sp>
      <p:sp>
        <p:nvSpPr>
          <p:cNvPr id="61" name="TextBox 60"/>
          <p:cNvSpPr txBox="1"/>
          <p:nvPr/>
        </p:nvSpPr>
        <p:spPr>
          <a:xfrm>
            <a:off x="334925" y="6373513"/>
            <a:ext cx="1941237"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kern="0" dirty="0">
                <a:ea typeface="Arial Unicode MS" pitchFamily="34" charset="-128"/>
                <a:cs typeface="Arial Unicode MS" pitchFamily="34" charset="-128"/>
              </a:rPr>
              <a:t>* See appendix for expansion of acronyms</a:t>
            </a:r>
          </a:p>
        </p:txBody>
      </p:sp>
    </p:spTree>
    <p:custDataLst>
      <p:tags r:id="rId1"/>
    </p:custDataLst>
    <p:extLst>
      <p:ext uri="{BB962C8B-B14F-4D97-AF65-F5344CB8AC3E}">
        <p14:creationId xmlns:p14="http://schemas.microsoft.com/office/powerpoint/2010/main" val="1162721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p:txBody>
          <a:bodyPr/>
          <a:lstStyle/>
          <a:p>
            <a:r>
              <a:rPr lang="en-US" dirty="0"/>
              <a:t>SAP </a:t>
            </a:r>
            <a:r>
              <a:rPr lang="en-US" dirty="0" smtClean="0"/>
              <a:t>Replication Products</a:t>
            </a:r>
            <a:r>
              <a:rPr lang="en-US" dirty="0"/>
              <a:t/>
            </a:r>
            <a:br>
              <a:rPr lang="en-US" dirty="0"/>
            </a:br>
            <a:r>
              <a:rPr lang="en-US" sz="2000" b="0" dirty="0"/>
              <a:t>Product road map overview - key themes and capabilities</a:t>
            </a:r>
            <a:endParaRPr lang="de-DE" sz="2000" b="0" dirty="0"/>
          </a:p>
        </p:txBody>
      </p:sp>
      <p:sp>
        <p:nvSpPr>
          <p:cNvPr id="14" name="Text Placeholder 13"/>
          <p:cNvSpPr>
            <a:spLocks noGrp="1"/>
          </p:cNvSpPr>
          <p:nvPr>
            <p:ph type="body" sz="quarter" idx="12"/>
          </p:nvPr>
        </p:nvSpPr>
        <p:spPr>
          <a:xfrm>
            <a:off x="2775097" y="1190625"/>
            <a:ext cx="3030279" cy="4714875"/>
          </a:xfrm>
          <a:noFill/>
          <a:ln>
            <a:noFill/>
          </a:ln>
        </p:spPr>
        <p:txBody>
          <a:bodyPr anchor="ctr"/>
          <a:lstStyle/>
          <a:p>
            <a:pPr marL="90000" lvl="1" indent="0">
              <a:spcBef>
                <a:spcPts val="400"/>
              </a:spcBef>
              <a:spcAft>
                <a:spcPts val="0"/>
              </a:spcAft>
              <a:buNone/>
            </a:pPr>
            <a:r>
              <a:rPr lang="it-IT" sz="1000" b="1" u="sng" dirty="0" smtClean="0">
                <a:cs typeface="Calibri" pitchFamily="34" charset="0"/>
              </a:rPr>
              <a:t>HADR </a:t>
            </a:r>
            <a:r>
              <a:rPr lang="it-IT" sz="1000" b="1" u="sng" dirty="0">
                <a:cs typeface="Calibri" pitchFamily="34" charset="0"/>
              </a:rPr>
              <a:t>for </a:t>
            </a:r>
            <a:r>
              <a:rPr lang="it-IT" sz="1000" b="1" u="sng" dirty="0" smtClean="0">
                <a:cs typeface="Calibri" pitchFamily="34" charset="0"/>
              </a:rPr>
              <a:t>Suite on ASE</a:t>
            </a:r>
            <a:endParaRPr lang="it-IT" sz="1000" b="1" u="sng" dirty="0">
              <a:cs typeface="Calibri" pitchFamily="34" charset="0"/>
            </a:endParaRPr>
          </a:p>
          <a:p>
            <a:pPr lvl="1">
              <a:spcBef>
                <a:spcPts val="600"/>
              </a:spcBef>
              <a:spcAft>
                <a:spcPts val="0"/>
              </a:spcAft>
            </a:pPr>
            <a:r>
              <a:rPr lang="en-US" sz="1000" dirty="0">
                <a:cs typeface="Calibri" pitchFamily="34" charset="0"/>
              </a:rPr>
              <a:t>Zero data loss (ZDL) for Business Suite using synchronous replication</a:t>
            </a:r>
          </a:p>
          <a:p>
            <a:pPr lvl="1">
              <a:spcBef>
                <a:spcPts val="600"/>
              </a:spcBef>
              <a:spcAft>
                <a:spcPts val="0"/>
              </a:spcAft>
            </a:pPr>
            <a:r>
              <a:rPr lang="en-US" sz="1000" dirty="0"/>
              <a:t>Report off-loading </a:t>
            </a:r>
            <a:r>
              <a:rPr lang="en-US" sz="1000" dirty="0" smtClean="0"/>
              <a:t>(reporting from standby) </a:t>
            </a:r>
            <a:endParaRPr lang="en-US" sz="1000" dirty="0">
              <a:cs typeface="Calibri" pitchFamily="34" charset="0"/>
            </a:endParaRPr>
          </a:p>
          <a:p>
            <a:pPr lvl="1">
              <a:spcBef>
                <a:spcPts val="600"/>
              </a:spcBef>
              <a:spcAft>
                <a:spcPts val="0"/>
              </a:spcAft>
            </a:pPr>
            <a:r>
              <a:rPr lang="en-US" sz="1000" dirty="0">
                <a:cs typeface="Calibri" pitchFamily="34" charset="0"/>
              </a:rPr>
              <a:t>Support for super-</a:t>
            </a:r>
            <a:r>
              <a:rPr lang="en-US" sz="1000" dirty="0" err="1">
                <a:cs typeface="Calibri" pitchFamily="34" charset="0"/>
              </a:rPr>
              <a:t>async</a:t>
            </a:r>
            <a:r>
              <a:rPr lang="en-US" sz="1000" dirty="0">
                <a:cs typeface="Calibri" pitchFamily="34" charset="0"/>
              </a:rPr>
              <a:t> </a:t>
            </a:r>
            <a:r>
              <a:rPr lang="en-US" sz="1000" dirty="0" smtClean="0">
                <a:cs typeface="Calibri" pitchFamily="34" charset="0"/>
              </a:rPr>
              <a:t> replication mode</a:t>
            </a:r>
          </a:p>
          <a:p>
            <a:pPr lvl="1">
              <a:spcBef>
                <a:spcPts val="600"/>
              </a:spcBef>
              <a:spcAft>
                <a:spcPts val="0"/>
              </a:spcAft>
            </a:pPr>
            <a:r>
              <a:rPr lang="en-US" sz="1000" dirty="0" smtClean="0">
                <a:cs typeface="Calibri" pitchFamily="34" charset="0"/>
              </a:rPr>
              <a:t>Virtual IP support</a:t>
            </a:r>
          </a:p>
          <a:p>
            <a:pPr marL="90000" lvl="1" indent="0">
              <a:spcBef>
                <a:spcPts val="400"/>
              </a:spcBef>
              <a:spcAft>
                <a:spcPts val="0"/>
              </a:spcAft>
              <a:buNone/>
            </a:pPr>
            <a:endParaRPr lang="en-US" sz="1000" dirty="0">
              <a:cs typeface="Calibri" pitchFamily="34" charset="0"/>
            </a:endParaRPr>
          </a:p>
          <a:p>
            <a:pPr marL="117475" lvl="1" indent="0">
              <a:spcBef>
                <a:spcPts val="282"/>
              </a:spcBef>
              <a:spcAft>
                <a:spcPts val="400"/>
              </a:spcAft>
              <a:buNone/>
            </a:pPr>
            <a:r>
              <a:rPr lang="en-US" sz="1000" b="1" u="sng" dirty="0">
                <a:cs typeface="Calibri" pitchFamily="34" charset="0"/>
              </a:rPr>
              <a:t>HANA Replication Enhancement</a:t>
            </a:r>
          </a:p>
          <a:p>
            <a:pPr lvl="1">
              <a:spcBef>
                <a:spcPts val="400"/>
              </a:spcBef>
              <a:spcAft>
                <a:spcPts val="0"/>
              </a:spcAft>
            </a:pPr>
            <a:r>
              <a:rPr lang="en-US" sz="1000" dirty="0"/>
              <a:t>Database level materialization &amp; replication  </a:t>
            </a:r>
            <a:endParaRPr lang="en-US" sz="1000" dirty="0">
              <a:cs typeface="Calibri" pitchFamily="34" charset="0"/>
            </a:endParaRPr>
          </a:p>
          <a:p>
            <a:pPr lvl="1">
              <a:spcBef>
                <a:spcPts val="400"/>
              </a:spcBef>
              <a:spcAft>
                <a:spcPts val="0"/>
              </a:spcAft>
            </a:pPr>
            <a:r>
              <a:rPr lang="en-US" sz="1000" dirty="0">
                <a:cs typeface="Calibri" pitchFamily="34" charset="0"/>
              </a:rPr>
              <a:t>De-Pooling </a:t>
            </a:r>
            <a:r>
              <a:rPr lang="en-US" sz="1000" dirty="0" smtClean="0">
                <a:cs typeface="Calibri" pitchFamily="34" charset="0"/>
              </a:rPr>
              <a:t>and BW support </a:t>
            </a:r>
            <a:r>
              <a:rPr lang="en-US" sz="1000" dirty="0">
                <a:cs typeface="Calibri" pitchFamily="34" charset="0"/>
              </a:rPr>
              <a:t>for </a:t>
            </a:r>
            <a:r>
              <a:rPr lang="en-US" sz="1000" dirty="0" smtClean="0">
                <a:cs typeface="Calibri" pitchFamily="34" charset="0"/>
              </a:rPr>
              <a:t>HANA</a:t>
            </a:r>
            <a:endParaRPr lang="en-US" sz="1000" dirty="0">
              <a:cs typeface="Calibri" pitchFamily="34" charset="0"/>
            </a:endParaRPr>
          </a:p>
          <a:p>
            <a:pPr lvl="1">
              <a:spcBef>
                <a:spcPts val="400"/>
              </a:spcBef>
              <a:spcAft>
                <a:spcPts val="0"/>
              </a:spcAft>
            </a:pPr>
            <a:r>
              <a:rPr lang="en-US" sz="1000" dirty="0" smtClean="0">
                <a:cs typeface="Calibri" pitchFamily="34" charset="0"/>
              </a:rPr>
              <a:t>Enhanced ease-of-use with RMA</a:t>
            </a:r>
            <a:endParaRPr lang="en-US" sz="1000" dirty="0">
              <a:cs typeface="Calibri" pitchFamily="34" charset="0"/>
            </a:endParaRPr>
          </a:p>
          <a:p>
            <a:pPr lvl="1">
              <a:spcBef>
                <a:spcPts val="400"/>
              </a:spcBef>
              <a:spcAft>
                <a:spcPts val="0"/>
              </a:spcAft>
            </a:pPr>
            <a:r>
              <a:rPr lang="en-US" sz="1000" dirty="0">
                <a:cs typeface="Calibri" pitchFamily="34" charset="0"/>
              </a:rPr>
              <a:t>Multi-site/multi-source HANA </a:t>
            </a:r>
            <a:r>
              <a:rPr lang="en-US" sz="1000" dirty="0" smtClean="0">
                <a:cs typeface="Calibri" pitchFamily="34" charset="0"/>
              </a:rPr>
              <a:t>replication</a:t>
            </a:r>
          </a:p>
          <a:p>
            <a:pPr lvl="1">
              <a:spcBef>
                <a:spcPts val="400"/>
              </a:spcBef>
              <a:spcAft>
                <a:spcPts val="0"/>
              </a:spcAft>
            </a:pPr>
            <a:r>
              <a:rPr lang="en-US" sz="1000" dirty="0">
                <a:cs typeface="Calibri" pitchFamily="34" charset="0"/>
              </a:rPr>
              <a:t>Filtering and JMS </a:t>
            </a:r>
            <a:r>
              <a:rPr lang="en-US" sz="1000" dirty="0" smtClean="0">
                <a:cs typeface="Calibri" pitchFamily="34" charset="0"/>
              </a:rPr>
              <a:t>support</a:t>
            </a:r>
            <a:endParaRPr lang="en-US" sz="1000" dirty="0">
              <a:cs typeface="Calibri" pitchFamily="34" charset="0"/>
            </a:endParaRPr>
          </a:p>
          <a:p>
            <a:pPr marL="90000" lvl="1" indent="0">
              <a:spcBef>
                <a:spcPts val="400"/>
              </a:spcBef>
              <a:spcAft>
                <a:spcPts val="0"/>
              </a:spcAft>
              <a:buNone/>
            </a:pPr>
            <a:endParaRPr lang="en-US" sz="1000" b="1" u="sng" dirty="0" smtClean="0">
              <a:cs typeface="Calibri" pitchFamily="34" charset="0"/>
            </a:endParaRPr>
          </a:p>
          <a:p>
            <a:pPr marL="90000" lvl="1" indent="0">
              <a:spcBef>
                <a:spcPts val="400"/>
              </a:spcBef>
              <a:spcAft>
                <a:spcPts val="0"/>
              </a:spcAft>
              <a:buNone/>
            </a:pPr>
            <a:r>
              <a:rPr lang="en-US" sz="1000" b="1" u="sng" dirty="0" smtClean="0">
                <a:cs typeface="Calibri" pitchFamily="34" charset="0"/>
              </a:rPr>
              <a:t>Replication Solutions</a:t>
            </a:r>
            <a:endParaRPr lang="en-US" sz="1000" dirty="0">
              <a:solidFill>
                <a:srgbClr val="0000FF"/>
              </a:solidFill>
              <a:cs typeface="Calibri" pitchFamily="34" charset="0"/>
            </a:endParaRPr>
          </a:p>
          <a:p>
            <a:pPr lvl="1">
              <a:spcBef>
                <a:spcPts val="400"/>
              </a:spcBef>
              <a:spcAft>
                <a:spcPts val="0"/>
              </a:spcAft>
            </a:pPr>
            <a:r>
              <a:rPr lang="en-US" sz="1000" b="1" dirty="0" smtClean="0">
                <a:cs typeface="Calibri" pitchFamily="34" charset="0"/>
              </a:rPr>
              <a:t>Real-time CDC</a:t>
            </a:r>
            <a:r>
              <a:rPr lang="en-US" sz="1000" dirty="0" smtClean="0">
                <a:cs typeface="Calibri" pitchFamily="34" charset="0"/>
              </a:rPr>
              <a:t>: Eliminate staging DB and PD</a:t>
            </a:r>
          </a:p>
          <a:p>
            <a:pPr lvl="1">
              <a:spcBef>
                <a:spcPts val="400"/>
              </a:spcBef>
              <a:spcAft>
                <a:spcPts val="0"/>
              </a:spcAft>
            </a:pPr>
            <a:r>
              <a:rPr lang="en-US" sz="1000" b="1" dirty="0" smtClean="0">
                <a:cs typeface="Calibri" pitchFamily="34" charset="0"/>
              </a:rPr>
              <a:t>Data Assurance</a:t>
            </a:r>
            <a:r>
              <a:rPr lang="en-US" sz="1000" dirty="0" smtClean="0">
                <a:cs typeface="Calibri" pitchFamily="34" charset="0"/>
              </a:rPr>
              <a:t>: usability enhancements</a:t>
            </a:r>
          </a:p>
          <a:p>
            <a:pPr marL="90000" lvl="1" indent="0">
              <a:spcBef>
                <a:spcPts val="400"/>
              </a:spcBef>
              <a:spcAft>
                <a:spcPts val="0"/>
              </a:spcAft>
              <a:buNone/>
            </a:pPr>
            <a:endParaRPr lang="it-IT" sz="1000" dirty="0">
              <a:cs typeface="Calibri" pitchFamily="34" charset="0"/>
            </a:endParaRPr>
          </a:p>
          <a:p>
            <a:pPr marL="117475" lvl="1" indent="0">
              <a:spcBef>
                <a:spcPts val="282"/>
              </a:spcBef>
              <a:spcAft>
                <a:spcPts val="400"/>
              </a:spcAft>
              <a:buNone/>
            </a:pPr>
            <a:r>
              <a:rPr lang="en-US" sz="1000" b="1" u="sng" dirty="0" smtClean="0">
                <a:cs typeface="Calibri" pitchFamily="34" charset="0"/>
              </a:rPr>
              <a:t>Big Data and Cloud (Phase 1)</a:t>
            </a:r>
          </a:p>
          <a:p>
            <a:pPr marL="287338" lvl="1" indent="-169863">
              <a:spcBef>
                <a:spcPts val="282"/>
              </a:spcBef>
              <a:spcAft>
                <a:spcPts val="400"/>
              </a:spcAft>
            </a:pPr>
            <a:r>
              <a:rPr lang="en-US" sz="1000" dirty="0">
                <a:cs typeface="Calibri" pitchFamily="34" charset="0"/>
              </a:rPr>
              <a:t>SRS on Amazon Web Services</a:t>
            </a:r>
          </a:p>
          <a:p>
            <a:pPr marL="287338" lvl="1" indent="-169863">
              <a:spcBef>
                <a:spcPts val="282"/>
              </a:spcBef>
              <a:spcAft>
                <a:spcPts val="400"/>
              </a:spcAft>
            </a:pPr>
            <a:r>
              <a:rPr lang="en-US" sz="1000" dirty="0">
                <a:cs typeface="Calibri" pitchFamily="34" charset="0"/>
              </a:rPr>
              <a:t>Hadoop </a:t>
            </a:r>
            <a:r>
              <a:rPr lang="en-US" sz="1000" dirty="0" smtClean="0">
                <a:cs typeface="Calibri" pitchFamily="34" charset="0"/>
              </a:rPr>
              <a:t>as target (Phase 1)</a:t>
            </a:r>
            <a:endParaRPr lang="en-US" sz="1000" dirty="0">
              <a:cs typeface="Calibri" pitchFamily="34" charset="0"/>
            </a:endParaRPr>
          </a:p>
        </p:txBody>
      </p:sp>
      <p:sp>
        <p:nvSpPr>
          <p:cNvPr id="15" name="Text Placeholder 14"/>
          <p:cNvSpPr>
            <a:spLocks noGrp="1"/>
          </p:cNvSpPr>
          <p:nvPr>
            <p:ph type="body" sz="quarter" idx="13"/>
          </p:nvPr>
        </p:nvSpPr>
        <p:spPr>
          <a:xfrm>
            <a:off x="6016920" y="1400166"/>
            <a:ext cx="2669879" cy="4233512"/>
          </a:xfrm>
        </p:spPr>
        <p:txBody>
          <a:bodyPr anchor="ctr"/>
          <a:lstStyle/>
          <a:p>
            <a:pPr marL="117475" lvl="1" indent="0">
              <a:spcBef>
                <a:spcPts val="282"/>
              </a:spcBef>
              <a:spcAft>
                <a:spcPts val="400"/>
              </a:spcAft>
              <a:buNone/>
            </a:pPr>
            <a:r>
              <a:rPr lang="en-US" sz="1000" b="1" u="sng" dirty="0" smtClean="0">
                <a:cs typeface="Calibri" pitchFamily="34" charset="0"/>
              </a:rPr>
              <a:t>HADR </a:t>
            </a:r>
            <a:r>
              <a:rPr lang="en-US" sz="1000" b="1" u="sng" dirty="0">
                <a:cs typeface="Calibri" pitchFamily="34" charset="0"/>
              </a:rPr>
              <a:t>for ASE </a:t>
            </a:r>
            <a:endParaRPr lang="en-US" sz="1000" dirty="0">
              <a:cs typeface="Calibri" pitchFamily="34" charset="0"/>
            </a:endParaRPr>
          </a:p>
          <a:p>
            <a:pPr marL="287338" lvl="1" indent="-169863">
              <a:spcBef>
                <a:spcPts val="282"/>
              </a:spcBef>
              <a:spcAft>
                <a:spcPts val="400"/>
              </a:spcAft>
            </a:pPr>
            <a:r>
              <a:rPr lang="en-US" sz="1000" dirty="0" smtClean="0">
                <a:cs typeface="Calibri" pitchFamily="34" charset="0"/>
              </a:rPr>
              <a:t>ASE 16 SP1 support</a:t>
            </a:r>
          </a:p>
          <a:p>
            <a:pPr marL="287338" lvl="1" indent="-169863">
              <a:spcBef>
                <a:spcPts val="282"/>
              </a:spcBef>
              <a:spcAft>
                <a:spcPts val="400"/>
              </a:spcAft>
            </a:pPr>
            <a:r>
              <a:rPr lang="en-US" sz="1000" dirty="0">
                <a:cs typeface="Calibri" pitchFamily="34" charset="0"/>
              </a:rPr>
              <a:t>Support for 3</a:t>
            </a:r>
            <a:r>
              <a:rPr lang="en-US" sz="1000" baseline="30000" dirty="0">
                <a:cs typeface="Calibri" pitchFamily="34" charset="0"/>
              </a:rPr>
              <a:t>rd</a:t>
            </a:r>
            <a:r>
              <a:rPr lang="en-US" sz="1000" dirty="0">
                <a:cs typeface="Calibri" pitchFamily="34" charset="0"/>
              </a:rPr>
              <a:t> site for DR </a:t>
            </a:r>
            <a:r>
              <a:rPr lang="en-US" sz="1000" dirty="0" smtClean="0">
                <a:cs typeface="Calibri" pitchFamily="34" charset="0"/>
              </a:rPr>
              <a:t>and reporting</a:t>
            </a:r>
            <a:endParaRPr lang="en-US" sz="1000" dirty="0">
              <a:solidFill>
                <a:srgbClr val="0000FF"/>
              </a:solidFill>
              <a:cs typeface="Calibri" pitchFamily="34" charset="0"/>
            </a:endParaRPr>
          </a:p>
          <a:p>
            <a:pPr marL="287338" lvl="1" indent="-169863">
              <a:spcBef>
                <a:spcPts val="282"/>
              </a:spcBef>
              <a:spcAft>
                <a:spcPts val="400"/>
              </a:spcAft>
            </a:pPr>
            <a:r>
              <a:rPr lang="en-US" sz="1000" dirty="0" smtClean="0">
                <a:cs typeface="Calibri" pitchFamily="34" charset="0"/>
              </a:rPr>
              <a:t>Extend </a:t>
            </a:r>
            <a:r>
              <a:rPr lang="en-US" sz="1000" dirty="0">
                <a:cs typeface="Calibri" pitchFamily="34" charset="0"/>
              </a:rPr>
              <a:t>integrated HA/DR, synchronous replication feature to </a:t>
            </a:r>
            <a:r>
              <a:rPr lang="en-US" sz="1000" dirty="0" smtClean="0">
                <a:cs typeface="Calibri" pitchFamily="34" charset="0"/>
              </a:rPr>
              <a:t>ASE custom apps</a:t>
            </a:r>
          </a:p>
          <a:p>
            <a:pPr marL="287338" lvl="1" indent="-169863">
              <a:spcBef>
                <a:spcPts val="282"/>
              </a:spcBef>
              <a:spcAft>
                <a:spcPts val="400"/>
              </a:spcAft>
            </a:pPr>
            <a:r>
              <a:rPr lang="en-US" sz="1000" dirty="0">
                <a:cs typeface="Calibri" pitchFamily="34" charset="0"/>
              </a:rPr>
              <a:t>Advanced admin &amp; monitoring support </a:t>
            </a:r>
            <a:r>
              <a:rPr lang="en-US" sz="1000" dirty="0" smtClean="0">
                <a:cs typeface="Calibri" pitchFamily="34" charset="0"/>
              </a:rPr>
              <a:t>via </a:t>
            </a:r>
            <a:r>
              <a:rPr lang="en-US" sz="1000" dirty="0">
                <a:cs typeface="Calibri" pitchFamily="34" charset="0"/>
              </a:rPr>
              <a:t>RMA &amp; </a:t>
            </a:r>
            <a:r>
              <a:rPr lang="en-US" sz="1000" dirty="0" smtClean="0">
                <a:cs typeface="Calibri" pitchFamily="34" charset="0"/>
              </a:rPr>
              <a:t>SCC </a:t>
            </a:r>
            <a:endParaRPr lang="en-US" sz="1000" b="1" u="sng" dirty="0" smtClean="0">
              <a:cs typeface="Calibri" pitchFamily="34" charset="0"/>
            </a:endParaRPr>
          </a:p>
          <a:p>
            <a:pPr marL="117475" lvl="1" indent="0">
              <a:spcBef>
                <a:spcPts val="282"/>
              </a:spcBef>
              <a:spcAft>
                <a:spcPts val="400"/>
              </a:spcAft>
              <a:buNone/>
            </a:pPr>
            <a:endParaRPr lang="en-US" sz="800" b="1" u="sng" dirty="0" smtClean="0">
              <a:cs typeface="Calibri" pitchFamily="34" charset="0"/>
            </a:endParaRPr>
          </a:p>
          <a:p>
            <a:pPr marL="117475" lvl="1" indent="0">
              <a:spcBef>
                <a:spcPts val="282"/>
              </a:spcBef>
              <a:spcAft>
                <a:spcPts val="400"/>
              </a:spcAft>
              <a:buNone/>
            </a:pPr>
            <a:r>
              <a:rPr lang="en-US" sz="1000" b="1" u="sng" dirty="0" smtClean="0">
                <a:cs typeface="Calibri" pitchFamily="34" charset="0"/>
              </a:rPr>
              <a:t>HANA Replication Enhancement</a:t>
            </a:r>
          </a:p>
          <a:p>
            <a:pPr marL="287338" lvl="1" indent="-169863">
              <a:spcBef>
                <a:spcPts val="282"/>
              </a:spcBef>
              <a:spcAft>
                <a:spcPts val="400"/>
              </a:spcAft>
            </a:pPr>
            <a:r>
              <a:rPr lang="en-US" sz="1000" dirty="0" smtClean="0">
                <a:cs typeface="Calibri" pitchFamily="34" charset="0"/>
              </a:rPr>
              <a:t>HANA outbound enhancements</a:t>
            </a:r>
          </a:p>
          <a:p>
            <a:pPr marL="287338" lvl="1" indent="-169863">
              <a:spcBef>
                <a:spcPts val="282"/>
              </a:spcBef>
              <a:spcAft>
                <a:spcPts val="400"/>
              </a:spcAft>
            </a:pPr>
            <a:endParaRPr lang="en-US" sz="1000" dirty="0">
              <a:cs typeface="Calibri" pitchFamily="34" charset="0"/>
            </a:endParaRPr>
          </a:p>
          <a:p>
            <a:pPr marL="117475" lvl="1" indent="0">
              <a:spcBef>
                <a:spcPts val="282"/>
              </a:spcBef>
              <a:spcAft>
                <a:spcPts val="400"/>
              </a:spcAft>
              <a:buNone/>
            </a:pPr>
            <a:r>
              <a:rPr lang="en-US" sz="1000" b="1" u="sng" dirty="0" smtClean="0">
                <a:cs typeface="Calibri" pitchFamily="34" charset="0"/>
              </a:rPr>
              <a:t>Replication Solutions</a:t>
            </a:r>
          </a:p>
          <a:p>
            <a:pPr marL="288925" lvl="1" indent="-171450">
              <a:spcBef>
                <a:spcPts val="282"/>
              </a:spcBef>
              <a:spcAft>
                <a:spcPts val="400"/>
              </a:spcAft>
            </a:pPr>
            <a:r>
              <a:rPr lang="en-US" sz="1000" b="1" dirty="0" smtClean="0">
                <a:cs typeface="Calibri" pitchFamily="34" charset="0"/>
              </a:rPr>
              <a:t>Data Assurance</a:t>
            </a:r>
            <a:r>
              <a:rPr lang="en-US" sz="1000" dirty="0" smtClean="0">
                <a:cs typeface="Calibri" pitchFamily="34" charset="0"/>
              </a:rPr>
              <a:t>: Simplified upgrade and incremental comparisons</a:t>
            </a:r>
            <a:endParaRPr lang="it-IT" sz="1000" dirty="0">
              <a:cs typeface="Calibri" pitchFamily="34" charset="0"/>
            </a:endParaRPr>
          </a:p>
          <a:p>
            <a:pPr marL="287338" lvl="1" indent="-169863">
              <a:spcBef>
                <a:spcPts val="282"/>
              </a:spcBef>
              <a:spcAft>
                <a:spcPts val="400"/>
              </a:spcAft>
            </a:pPr>
            <a:endParaRPr lang="en-US" sz="800" dirty="0" smtClean="0">
              <a:cs typeface="Calibri" pitchFamily="34" charset="0"/>
            </a:endParaRPr>
          </a:p>
          <a:p>
            <a:pPr marL="117475" lvl="1" indent="0">
              <a:spcBef>
                <a:spcPts val="282"/>
              </a:spcBef>
              <a:spcAft>
                <a:spcPts val="400"/>
              </a:spcAft>
              <a:buNone/>
            </a:pPr>
            <a:r>
              <a:rPr lang="en-US" sz="1000" b="1" u="sng" dirty="0">
                <a:cs typeface="Calibri" pitchFamily="34" charset="0"/>
              </a:rPr>
              <a:t>Big Data and Cloud (Phase 2)</a:t>
            </a:r>
          </a:p>
          <a:p>
            <a:pPr marL="287338" lvl="1" indent="-169863">
              <a:spcBef>
                <a:spcPts val="282"/>
              </a:spcBef>
              <a:spcAft>
                <a:spcPts val="400"/>
              </a:spcAft>
            </a:pPr>
            <a:r>
              <a:rPr lang="en-US" sz="1000" dirty="0">
                <a:cs typeface="Calibri" pitchFamily="34" charset="0"/>
              </a:rPr>
              <a:t>Data Replication for SAP Cloud</a:t>
            </a:r>
            <a:endParaRPr lang="en-US" sz="1000" b="1" dirty="0">
              <a:solidFill>
                <a:srgbClr val="0000FF"/>
              </a:solidFill>
              <a:cs typeface="Calibri" pitchFamily="34" charset="0"/>
            </a:endParaRPr>
          </a:p>
          <a:p>
            <a:pPr marL="287338" lvl="1" indent="-169863">
              <a:spcBef>
                <a:spcPts val="282"/>
              </a:spcBef>
              <a:spcAft>
                <a:spcPts val="400"/>
              </a:spcAft>
            </a:pPr>
            <a:r>
              <a:rPr lang="en-US" sz="1000" dirty="0">
                <a:cs typeface="Calibri" pitchFamily="34" charset="0"/>
              </a:rPr>
              <a:t>Enhanced studio for usability</a:t>
            </a:r>
          </a:p>
          <a:p>
            <a:pPr marL="287338" lvl="1" indent="-169863">
              <a:spcBef>
                <a:spcPts val="282"/>
              </a:spcBef>
              <a:spcAft>
                <a:spcPts val="400"/>
              </a:spcAft>
            </a:pPr>
            <a:r>
              <a:rPr lang="en-US" sz="1000" dirty="0">
                <a:cs typeface="Calibri" pitchFamily="34" charset="0"/>
              </a:rPr>
              <a:t>Big Data support (Phase 2: </a:t>
            </a:r>
            <a:r>
              <a:rPr lang="en-US" sz="1000" dirty="0" smtClean="0">
                <a:cs typeface="Calibri" pitchFamily="34" charset="0"/>
              </a:rPr>
              <a:t>Hadoop source </a:t>
            </a:r>
            <a:r>
              <a:rPr lang="en-US" sz="1000" dirty="0">
                <a:cs typeface="Calibri" pitchFamily="34" charset="0"/>
              </a:rPr>
              <a:t>&amp; </a:t>
            </a:r>
            <a:r>
              <a:rPr lang="en-US" sz="1000" dirty="0" err="1">
                <a:cs typeface="Calibri" pitchFamily="34" charset="0"/>
              </a:rPr>
              <a:t>MongoDB</a:t>
            </a:r>
            <a:r>
              <a:rPr lang="en-US" sz="1000" dirty="0" smtClean="0">
                <a:cs typeface="Calibri" pitchFamily="34" charset="0"/>
              </a:rPr>
              <a:t>)</a:t>
            </a:r>
            <a:endParaRPr lang="en-US" sz="1000" dirty="0">
              <a:solidFill>
                <a:srgbClr val="0000FF"/>
              </a:solidFill>
              <a:cs typeface="Calibri" pitchFamily="34" charset="0"/>
            </a:endParaRPr>
          </a:p>
        </p:txBody>
      </p:sp>
      <p:sp>
        <p:nvSpPr>
          <p:cNvPr id="7" name="Text Placeholder 1"/>
          <p:cNvSpPr txBox="1">
            <a:spLocks/>
          </p:cNvSpPr>
          <p:nvPr/>
        </p:nvSpPr>
        <p:spPr bwMode="gray">
          <a:xfrm>
            <a:off x="211986" y="1589179"/>
            <a:ext cx="2339827" cy="3851696"/>
          </a:xfrm>
          <a:prstGeom prst="rect">
            <a:avLst/>
          </a:prstGeom>
        </p:spPr>
        <p:txBody>
          <a:bodyPr vert="horz" lIns="0" tIns="0" rIns="36000" bIns="0" rtlCol="0" anchor="ctr">
            <a:noAutofit/>
          </a:bodyPr>
          <a:lstStyle>
            <a:lvl1pPr marL="0" indent="0" algn="l" defTabSz="914400" rtl="0" eaLnBrk="1" latinLnBrk="0" hangingPunct="1">
              <a:spcBef>
                <a:spcPts val="1200"/>
              </a:spcBef>
              <a:spcAft>
                <a:spcPts val="400"/>
              </a:spcAft>
              <a:buClr>
                <a:schemeClr val="accent1"/>
              </a:buClr>
              <a:buSzPct val="80000"/>
              <a:buFontTx/>
              <a:buNone/>
              <a:defRPr sz="1400" b="0" kern="1200">
                <a:solidFill>
                  <a:schemeClr val="tx1"/>
                </a:solidFill>
                <a:latin typeface="+mn-lt"/>
                <a:ea typeface="+mn-ea"/>
                <a:cs typeface="+mn-cs"/>
              </a:defRPr>
            </a:lvl1pPr>
            <a:lvl2pPr marL="270000" indent="-180000" algn="l" defTabSz="914400" rtl="0" eaLnBrk="1" latinLnBrk="0" hangingPunct="1">
              <a:spcBef>
                <a:spcPts val="0"/>
              </a:spcBef>
              <a:spcAft>
                <a:spcPts val="100"/>
              </a:spcAft>
              <a:buClr>
                <a:schemeClr val="accent1"/>
              </a:buClr>
              <a:buSzPct val="100000"/>
              <a:buFont typeface="Wingdings" pitchFamily="2" charset="2"/>
              <a:buChar char=""/>
              <a:defRPr sz="1200" kern="1200">
                <a:solidFill>
                  <a:schemeClr val="tx1"/>
                </a:solidFill>
                <a:latin typeface="+mn-lt"/>
                <a:ea typeface="+mn-ea"/>
                <a:cs typeface="+mn-cs"/>
              </a:defRPr>
            </a:lvl2pPr>
            <a:lvl3pPr marL="450000" indent="-180975" algn="l" defTabSz="914400" rtl="0" eaLnBrk="1" latinLnBrk="0" hangingPunct="1">
              <a:spcBef>
                <a:spcPts val="400"/>
              </a:spcBef>
              <a:buClr>
                <a:schemeClr val="accent2"/>
              </a:buClr>
              <a:buSzPct val="100000"/>
              <a:buFont typeface="Arial" pitchFamily="34" charset="0"/>
              <a:buChar char="–"/>
              <a:defRPr sz="12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2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200000"/>
              </a:lnSpc>
            </a:pPr>
            <a:r>
              <a:rPr lang="it-IT" sz="1050" b="1" u="sng" dirty="0" smtClean="0"/>
              <a:t>HANA Replication for Business Suite</a:t>
            </a:r>
            <a:endParaRPr lang="en-US" sz="1050" u="sng" dirty="0" smtClean="0">
              <a:cs typeface="Calibri" pitchFamily="34" charset="0"/>
            </a:endParaRPr>
          </a:p>
          <a:p>
            <a:pPr lvl="1" fontAlgn="auto">
              <a:lnSpc>
                <a:spcPct val="200000"/>
              </a:lnSpc>
              <a:spcBef>
                <a:spcPts val="400"/>
              </a:spcBef>
              <a:spcAft>
                <a:spcPts val="0"/>
              </a:spcAft>
            </a:pPr>
            <a:r>
              <a:rPr lang="en-US" sz="1000" dirty="0" smtClean="0">
                <a:cs typeface="Calibri" pitchFamily="34" charset="0"/>
              </a:rPr>
              <a:t>ASE 16 support</a:t>
            </a:r>
          </a:p>
          <a:p>
            <a:pPr lvl="1" fontAlgn="auto">
              <a:lnSpc>
                <a:spcPct val="200000"/>
              </a:lnSpc>
              <a:spcBef>
                <a:spcPts val="400"/>
              </a:spcBef>
              <a:spcAft>
                <a:spcPts val="0"/>
              </a:spcAft>
            </a:pPr>
            <a:r>
              <a:rPr lang="en-US" sz="1000" dirty="0" smtClean="0">
                <a:cs typeface="Calibri" pitchFamily="34" charset="0"/>
              </a:rPr>
              <a:t>HANA Replication for Business Suite on Oracle, ASE, DB2 and MSSQL with De-Clustering support</a:t>
            </a:r>
          </a:p>
          <a:p>
            <a:pPr lvl="1" fontAlgn="auto">
              <a:lnSpc>
                <a:spcPct val="200000"/>
              </a:lnSpc>
              <a:spcBef>
                <a:spcPts val="400"/>
              </a:spcBef>
              <a:spcAft>
                <a:spcPts val="0"/>
              </a:spcAft>
            </a:pPr>
            <a:r>
              <a:rPr lang="en-US" sz="1000" dirty="0" smtClean="0">
                <a:cs typeface="Calibri" pitchFamily="34" charset="0"/>
              </a:rPr>
              <a:t>DDL replication support for HANA</a:t>
            </a:r>
          </a:p>
          <a:p>
            <a:pPr lvl="1" fontAlgn="auto">
              <a:lnSpc>
                <a:spcPct val="200000"/>
              </a:lnSpc>
              <a:spcBef>
                <a:spcPts val="400"/>
              </a:spcBef>
              <a:spcAft>
                <a:spcPts val="0"/>
              </a:spcAft>
            </a:pPr>
            <a:r>
              <a:rPr lang="en-US" sz="1000" dirty="0" smtClean="0">
                <a:cs typeface="Calibri" pitchFamily="34" charset="0"/>
              </a:rPr>
              <a:t>HANA out-bound replication for real-time reporting (including non-BS)</a:t>
            </a:r>
            <a:endParaRPr lang="en-US" sz="1000" dirty="0" smtClean="0"/>
          </a:p>
          <a:p>
            <a:pPr lvl="1" fontAlgn="auto">
              <a:lnSpc>
                <a:spcPct val="200000"/>
              </a:lnSpc>
              <a:spcBef>
                <a:spcPts val="400"/>
              </a:spcBef>
              <a:spcAft>
                <a:spcPts val="0"/>
              </a:spcAft>
            </a:pPr>
            <a:r>
              <a:rPr lang="en-US" sz="1000" dirty="0" smtClean="0"/>
              <a:t>Enhanced management and monitoring support with Replication Management Agent (RMA) </a:t>
            </a:r>
          </a:p>
          <a:p>
            <a:pPr fontAlgn="auto"/>
            <a:endParaRPr lang="en-US" sz="800" b="1" dirty="0"/>
          </a:p>
        </p:txBody>
      </p:sp>
      <p:sp>
        <p:nvSpPr>
          <p:cNvPr id="9" name="TextBox 8"/>
          <p:cNvSpPr txBox="1"/>
          <p:nvPr/>
        </p:nvSpPr>
        <p:spPr>
          <a:xfrm>
            <a:off x="2322468" y="6709015"/>
            <a:ext cx="3985593" cy="180000"/>
          </a:xfrm>
          <a:prstGeom prst="rect">
            <a:avLst/>
          </a:prstGeom>
          <a:noFill/>
          <a:ln w="6350" cmpd="thickThin">
            <a:noFill/>
          </a:ln>
          <a:effectLst/>
        </p:spPr>
        <p:txBody>
          <a:bodyPr wrap="square" lIns="36000" rIns="0" rtlCol="0" anchor="ctr" anchorCtr="0">
            <a:noAutofit/>
          </a:bodyPr>
          <a:lstStyle/>
          <a:p>
            <a:pPr marL="157163" indent="-157163" algn="ctr" fontAlgn="base">
              <a:spcBef>
                <a:spcPct val="50000"/>
              </a:spcBef>
              <a:spcAft>
                <a:spcPct val="0"/>
              </a:spcAft>
              <a:buClr>
                <a:srgbClr val="F0AB00"/>
              </a:buClr>
              <a:buSzPct val="80000"/>
            </a:pPr>
            <a:r>
              <a:rPr lang="en-CA" sz="700" kern="0" dirty="0" smtClean="0">
                <a:solidFill>
                  <a:schemeClr val="bg1">
                    <a:lumMod val="85000"/>
                  </a:schemeClr>
                </a:solidFill>
                <a:ea typeface="Arial Unicode MS" pitchFamily="34" charset="-128"/>
                <a:cs typeface="Arial Unicode MS" pitchFamily="34" charset="-128"/>
              </a:rPr>
              <a:t>This is the current state of planning and may be changed by SAP at any time.</a:t>
            </a:r>
            <a:endParaRPr lang="en-US" sz="700" kern="0" dirty="0" smtClean="0">
              <a:solidFill>
                <a:schemeClr val="bg1">
                  <a:lumMod val="85000"/>
                </a:schemeClr>
              </a:solidFill>
              <a:ea typeface="Arial Unicode MS" pitchFamily="34" charset="-128"/>
              <a:cs typeface="Arial Unicode MS" pitchFamily="34" charset="-128"/>
            </a:endParaRPr>
          </a:p>
        </p:txBody>
      </p:sp>
    </p:spTree>
    <p:extLst>
      <p:ext uri="{BB962C8B-B14F-4D97-AF65-F5344CB8AC3E}">
        <p14:creationId xmlns:p14="http://schemas.microsoft.com/office/powerpoint/2010/main" val="38765095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Product Road Map</a:t>
            </a:r>
          </a:p>
        </p:txBody>
      </p:sp>
      <p:sp>
        <p:nvSpPr>
          <p:cNvPr id="3" name="Text Placeholder 2"/>
          <p:cNvSpPr>
            <a:spLocks noGrp="1"/>
          </p:cNvSpPr>
          <p:nvPr>
            <p:ph type="body" sz="quarter" idx="10"/>
          </p:nvPr>
        </p:nvSpPr>
        <p:spPr/>
        <p:txBody>
          <a:bodyPr/>
          <a:lstStyle/>
          <a:p>
            <a:pPr lvl="2"/>
            <a:r>
              <a:rPr lang="en-US" dirty="0" smtClean="0"/>
              <a:t>Today</a:t>
            </a:r>
          </a:p>
          <a:p>
            <a:pPr lvl="2"/>
            <a:r>
              <a:rPr lang="en-US" dirty="0" smtClean="0"/>
              <a:t>Planned</a:t>
            </a:r>
          </a:p>
          <a:p>
            <a:pPr lvl="2"/>
            <a:r>
              <a:rPr lang="en-US" dirty="0" smtClean="0"/>
              <a:t>Future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gray">
          <a:xfrm>
            <a:off x="211986" y="5805377"/>
            <a:ext cx="2562446" cy="648586"/>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smtClean="0">
                <a:ea typeface="Arial Unicode MS" pitchFamily="34" charset="-128"/>
                <a:cs typeface="Arial Unicode MS" pitchFamily="34" charset="-128"/>
              </a:rPr>
              <a:t>TODAY</a:t>
            </a:r>
          </a:p>
          <a:p>
            <a:pPr marR="0" algn="ctr" defTabSz="914400" eaLnBrk="1" fontAlgn="base" latinLnBrk="0" hangingPunct="1">
              <a:lnSpc>
                <a:spcPct val="100000"/>
              </a:lnSpc>
              <a:spcBef>
                <a:spcPct val="50000"/>
              </a:spcBef>
              <a:spcAft>
                <a:spcPct val="0"/>
              </a:spcAft>
              <a:buClr>
                <a:srgbClr val="F0AB00"/>
              </a:buClr>
              <a:buSzPct val="80000"/>
              <a:tabLst/>
            </a:pPr>
            <a:r>
              <a:rPr lang="en-US" sz="1100" kern="0" dirty="0" smtClean="0">
                <a:ea typeface="Arial Unicode MS" pitchFamily="34" charset="-128"/>
                <a:cs typeface="Arial Unicode MS" pitchFamily="34" charset="-128"/>
              </a:rPr>
              <a:t>SRS 15.7.1 SP 200 &amp; 202</a:t>
            </a:r>
            <a:endParaRPr kumimoji="0" lang="en-US" sz="11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Title 2"/>
          <p:cNvSpPr>
            <a:spLocks noGrp="1"/>
          </p:cNvSpPr>
          <p:nvPr>
            <p:ph type="title"/>
          </p:nvPr>
        </p:nvSpPr>
        <p:spPr/>
        <p:txBody>
          <a:bodyPr/>
          <a:lstStyle/>
          <a:p>
            <a:r>
              <a:rPr lang="en-US" dirty="0"/>
              <a:t>SAP </a:t>
            </a:r>
            <a:r>
              <a:rPr lang="en-US" dirty="0" smtClean="0"/>
              <a:t>Replication Products</a:t>
            </a:r>
            <a:r>
              <a:rPr lang="en-US" dirty="0"/>
              <a:t/>
            </a:r>
            <a:br>
              <a:rPr lang="en-US" dirty="0"/>
            </a:br>
            <a:r>
              <a:rPr lang="en-US" sz="2000" b="0" dirty="0"/>
              <a:t>Product road map overview - key themes and capabilities</a:t>
            </a:r>
            <a:endParaRPr lang="de-DE" sz="2000" b="0" dirty="0"/>
          </a:p>
        </p:txBody>
      </p:sp>
      <p:sp>
        <p:nvSpPr>
          <p:cNvPr id="14" name="Text Placeholder 13"/>
          <p:cNvSpPr>
            <a:spLocks noGrp="1"/>
          </p:cNvSpPr>
          <p:nvPr>
            <p:ph type="body" sz="quarter" idx="12"/>
          </p:nvPr>
        </p:nvSpPr>
        <p:spPr>
          <a:xfrm>
            <a:off x="2775097" y="1190625"/>
            <a:ext cx="3030279" cy="4714875"/>
          </a:xfrm>
          <a:noFill/>
          <a:ln>
            <a:noFill/>
          </a:ln>
        </p:spPr>
        <p:txBody>
          <a:bodyPr anchor="ctr"/>
          <a:lstStyle/>
          <a:p>
            <a:pPr marL="90000" lvl="1" indent="0">
              <a:spcBef>
                <a:spcPts val="400"/>
              </a:spcBef>
              <a:spcAft>
                <a:spcPts val="0"/>
              </a:spcAft>
              <a:buNone/>
            </a:pPr>
            <a:r>
              <a:rPr lang="it-IT" sz="1000" b="1" u="sng" dirty="0" smtClean="0">
                <a:cs typeface="Calibri" pitchFamily="34" charset="0"/>
              </a:rPr>
              <a:t>HADR </a:t>
            </a:r>
            <a:r>
              <a:rPr lang="it-IT" sz="1000" b="1" u="sng" dirty="0">
                <a:cs typeface="Calibri" pitchFamily="34" charset="0"/>
              </a:rPr>
              <a:t>for </a:t>
            </a:r>
            <a:r>
              <a:rPr lang="it-IT" sz="1000" b="1" u="sng" dirty="0" smtClean="0">
                <a:cs typeface="Calibri" pitchFamily="34" charset="0"/>
              </a:rPr>
              <a:t>Suite on ASE</a:t>
            </a:r>
            <a:endParaRPr lang="it-IT" sz="1000" b="1" u="sng" dirty="0">
              <a:cs typeface="Calibri" pitchFamily="34" charset="0"/>
            </a:endParaRPr>
          </a:p>
          <a:p>
            <a:pPr lvl="1">
              <a:spcBef>
                <a:spcPts val="600"/>
              </a:spcBef>
              <a:spcAft>
                <a:spcPts val="0"/>
              </a:spcAft>
            </a:pPr>
            <a:r>
              <a:rPr lang="en-US" sz="1000" dirty="0">
                <a:cs typeface="Calibri" pitchFamily="34" charset="0"/>
              </a:rPr>
              <a:t>Zero data loss (ZDL) for Business Suite using synchronous replication</a:t>
            </a:r>
          </a:p>
          <a:p>
            <a:pPr lvl="1">
              <a:spcBef>
                <a:spcPts val="600"/>
              </a:spcBef>
              <a:spcAft>
                <a:spcPts val="0"/>
              </a:spcAft>
            </a:pPr>
            <a:r>
              <a:rPr lang="en-US" sz="1000" dirty="0"/>
              <a:t>Report off-loading </a:t>
            </a:r>
            <a:r>
              <a:rPr lang="en-US" sz="1000" dirty="0" smtClean="0"/>
              <a:t>(reporting from standby) </a:t>
            </a:r>
            <a:endParaRPr lang="en-US" sz="1000" dirty="0">
              <a:cs typeface="Calibri" pitchFamily="34" charset="0"/>
            </a:endParaRPr>
          </a:p>
          <a:p>
            <a:pPr lvl="1">
              <a:spcBef>
                <a:spcPts val="600"/>
              </a:spcBef>
              <a:spcAft>
                <a:spcPts val="0"/>
              </a:spcAft>
            </a:pPr>
            <a:r>
              <a:rPr lang="en-US" sz="1000" dirty="0">
                <a:cs typeface="Calibri" pitchFamily="34" charset="0"/>
              </a:rPr>
              <a:t>Support for super-</a:t>
            </a:r>
            <a:r>
              <a:rPr lang="en-US" sz="1000" dirty="0" err="1">
                <a:cs typeface="Calibri" pitchFamily="34" charset="0"/>
              </a:rPr>
              <a:t>async</a:t>
            </a:r>
            <a:r>
              <a:rPr lang="en-US" sz="1000" dirty="0">
                <a:cs typeface="Calibri" pitchFamily="34" charset="0"/>
              </a:rPr>
              <a:t> </a:t>
            </a:r>
            <a:r>
              <a:rPr lang="en-US" sz="1000" dirty="0" smtClean="0">
                <a:cs typeface="Calibri" pitchFamily="34" charset="0"/>
              </a:rPr>
              <a:t> replication mode</a:t>
            </a:r>
          </a:p>
          <a:p>
            <a:pPr lvl="1">
              <a:spcBef>
                <a:spcPts val="600"/>
              </a:spcBef>
              <a:spcAft>
                <a:spcPts val="0"/>
              </a:spcAft>
            </a:pPr>
            <a:r>
              <a:rPr lang="en-US" sz="1000" dirty="0" smtClean="0">
                <a:cs typeface="Calibri" pitchFamily="34" charset="0"/>
              </a:rPr>
              <a:t>Virtual IP support</a:t>
            </a:r>
          </a:p>
          <a:p>
            <a:pPr marL="90000" lvl="1" indent="0">
              <a:spcBef>
                <a:spcPts val="400"/>
              </a:spcBef>
              <a:spcAft>
                <a:spcPts val="0"/>
              </a:spcAft>
              <a:buNone/>
            </a:pPr>
            <a:endParaRPr lang="en-US" sz="1000" dirty="0">
              <a:cs typeface="Calibri" pitchFamily="34" charset="0"/>
            </a:endParaRPr>
          </a:p>
          <a:p>
            <a:pPr marL="117475" lvl="1" indent="0">
              <a:spcBef>
                <a:spcPts val="282"/>
              </a:spcBef>
              <a:spcAft>
                <a:spcPts val="400"/>
              </a:spcAft>
              <a:buNone/>
            </a:pPr>
            <a:r>
              <a:rPr lang="en-US" sz="1000" b="1" u="sng" dirty="0">
                <a:cs typeface="Calibri" pitchFamily="34" charset="0"/>
              </a:rPr>
              <a:t>HANA Replication Enhancement</a:t>
            </a:r>
          </a:p>
          <a:p>
            <a:pPr lvl="1">
              <a:spcBef>
                <a:spcPts val="400"/>
              </a:spcBef>
              <a:spcAft>
                <a:spcPts val="0"/>
              </a:spcAft>
            </a:pPr>
            <a:r>
              <a:rPr lang="en-US" sz="1000" dirty="0"/>
              <a:t>Database level materialization &amp; replication  </a:t>
            </a:r>
            <a:endParaRPr lang="en-US" sz="1000" dirty="0">
              <a:cs typeface="Calibri" pitchFamily="34" charset="0"/>
            </a:endParaRPr>
          </a:p>
          <a:p>
            <a:pPr lvl="1">
              <a:spcBef>
                <a:spcPts val="400"/>
              </a:spcBef>
              <a:spcAft>
                <a:spcPts val="0"/>
              </a:spcAft>
            </a:pPr>
            <a:r>
              <a:rPr lang="en-US" sz="1000" dirty="0">
                <a:cs typeface="Calibri" pitchFamily="34" charset="0"/>
              </a:rPr>
              <a:t>De-Pooling </a:t>
            </a:r>
            <a:r>
              <a:rPr lang="en-US" sz="1000" dirty="0" smtClean="0">
                <a:cs typeface="Calibri" pitchFamily="34" charset="0"/>
              </a:rPr>
              <a:t>and BW support </a:t>
            </a:r>
            <a:r>
              <a:rPr lang="en-US" sz="1000" dirty="0">
                <a:cs typeface="Calibri" pitchFamily="34" charset="0"/>
              </a:rPr>
              <a:t>for </a:t>
            </a:r>
            <a:r>
              <a:rPr lang="en-US" sz="1000" dirty="0" smtClean="0">
                <a:cs typeface="Calibri" pitchFamily="34" charset="0"/>
              </a:rPr>
              <a:t>HANA</a:t>
            </a:r>
            <a:endParaRPr lang="en-US" sz="1000" dirty="0">
              <a:cs typeface="Calibri" pitchFamily="34" charset="0"/>
            </a:endParaRPr>
          </a:p>
          <a:p>
            <a:pPr lvl="1">
              <a:spcBef>
                <a:spcPts val="400"/>
              </a:spcBef>
              <a:spcAft>
                <a:spcPts val="0"/>
              </a:spcAft>
            </a:pPr>
            <a:r>
              <a:rPr lang="en-US" sz="1000" dirty="0" smtClean="0">
                <a:cs typeface="Calibri" pitchFamily="34" charset="0"/>
              </a:rPr>
              <a:t>Enhanced ease-of-use with RMA</a:t>
            </a:r>
            <a:endParaRPr lang="en-US" sz="1000" dirty="0">
              <a:cs typeface="Calibri" pitchFamily="34" charset="0"/>
            </a:endParaRPr>
          </a:p>
          <a:p>
            <a:pPr lvl="1">
              <a:spcBef>
                <a:spcPts val="400"/>
              </a:spcBef>
              <a:spcAft>
                <a:spcPts val="0"/>
              </a:spcAft>
            </a:pPr>
            <a:r>
              <a:rPr lang="en-US" sz="1000" dirty="0">
                <a:cs typeface="Calibri" pitchFamily="34" charset="0"/>
              </a:rPr>
              <a:t>Multi-site/multi-source HANA </a:t>
            </a:r>
            <a:r>
              <a:rPr lang="en-US" sz="1000" dirty="0" smtClean="0">
                <a:cs typeface="Calibri" pitchFamily="34" charset="0"/>
              </a:rPr>
              <a:t>replication</a:t>
            </a:r>
          </a:p>
          <a:p>
            <a:pPr lvl="1">
              <a:spcBef>
                <a:spcPts val="400"/>
              </a:spcBef>
              <a:spcAft>
                <a:spcPts val="0"/>
              </a:spcAft>
            </a:pPr>
            <a:r>
              <a:rPr lang="en-US" sz="1000" dirty="0">
                <a:cs typeface="Calibri" pitchFamily="34" charset="0"/>
              </a:rPr>
              <a:t>Filtering and JMS </a:t>
            </a:r>
            <a:r>
              <a:rPr lang="en-US" sz="1000" dirty="0" smtClean="0">
                <a:cs typeface="Calibri" pitchFamily="34" charset="0"/>
              </a:rPr>
              <a:t>support</a:t>
            </a:r>
            <a:endParaRPr lang="en-US" sz="1000" dirty="0">
              <a:cs typeface="Calibri" pitchFamily="34" charset="0"/>
            </a:endParaRPr>
          </a:p>
          <a:p>
            <a:pPr marL="90000" lvl="1" indent="0">
              <a:spcBef>
                <a:spcPts val="400"/>
              </a:spcBef>
              <a:spcAft>
                <a:spcPts val="0"/>
              </a:spcAft>
              <a:buNone/>
            </a:pPr>
            <a:endParaRPr lang="en-US" sz="1000" b="1" u="sng" dirty="0" smtClean="0">
              <a:cs typeface="Calibri" pitchFamily="34" charset="0"/>
            </a:endParaRPr>
          </a:p>
          <a:p>
            <a:pPr marL="90000" lvl="1" indent="0">
              <a:spcBef>
                <a:spcPts val="400"/>
              </a:spcBef>
              <a:spcAft>
                <a:spcPts val="0"/>
              </a:spcAft>
              <a:buNone/>
            </a:pPr>
            <a:r>
              <a:rPr lang="en-US" sz="1000" b="1" u="sng" dirty="0" smtClean="0">
                <a:cs typeface="Calibri" pitchFamily="34" charset="0"/>
              </a:rPr>
              <a:t>Replication Solutions</a:t>
            </a:r>
            <a:endParaRPr lang="en-US" sz="1000" dirty="0">
              <a:solidFill>
                <a:srgbClr val="0000FF"/>
              </a:solidFill>
              <a:cs typeface="Calibri" pitchFamily="34" charset="0"/>
            </a:endParaRPr>
          </a:p>
          <a:p>
            <a:pPr lvl="1">
              <a:spcBef>
                <a:spcPts val="400"/>
              </a:spcBef>
              <a:spcAft>
                <a:spcPts val="0"/>
              </a:spcAft>
            </a:pPr>
            <a:r>
              <a:rPr lang="en-US" sz="1000" b="1" dirty="0" smtClean="0">
                <a:cs typeface="Calibri" pitchFamily="34" charset="0"/>
              </a:rPr>
              <a:t>Real-time CDC</a:t>
            </a:r>
            <a:r>
              <a:rPr lang="en-US" sz="1000" dirty="0" smtClean="0">
                <a:cs typeface="Calibri" pitchFamily="34" charset="0"/>
              </a:rPr>
              <a:t>: Eliminate staging DB and PD</a:t>
            </a:r>
          </a:p>
          <a:p>
            <a:pPr lvl="1">
              <a:spcBef>
                <a:spcPts val="400"/>
              </a:spcBef>
              <a:spcAft>
                <a:spcPts val="0"/>
              </a:spcAft>
            </a:pPr>
            <a:r>
              <a:rPr lang="en-US" sz="1000" b="1" dirty="0" smtClean="0">
                <a:cs typeface="Calibri" pitchFamily="34" charset="0"/>
              </a:rPr>
              <a:t>Data Assurance</a:t>
            </a:r>
            <a:r>
              <a:rPr lang="en-US" sz="1000" dirty="0" smtClean="0">
                <a:cs typeface="Calibri" pitchFamily="34" charset="0"/>
              </a:rPr>
              <a:t>: usability enhancements</a:t>
            </a:r>
          </a:p>
          <a:p>
            <a:pPr marL="90000" lvl="1" indent="0">
              <a:spcBef>
                <a:spcPts val="400"/>
              </a:spcBef>
              <a:spcAft>
                <a:spcPts val="0"/>
              </a:spcAft>
              <a:buNone/>
            </a:pPr>
            <a:endParaRPr lang="it-IT" sz="1000" dirty="0">
              <a:cs typeface="Calibri" pitchFamily="34" charset="0"/>
            </a:endParaRPr>
          </a:p>
          <a:p>
            <a:pPr marL="117475" lvl="1" indent="0">
              <a:spcBef>
                <a:spcPts val="282"/>
              </a:spcBef>
              <a:spcAft>
                <a:spcPts val="400"/>
              </a:spcAft>
              <a:buNone/>
            </a:pPr>
            <a:r>
              <a:rPr lang="en-US" sz="1000" b="1" u="sng" dirty="0" smtClean="0">
                <a:cs typeface="Calibri" pitchFamily="34" charset="0"/>
              </a:rPr>
              <a:t>Big Data and Cloud (Phase 1)</a:t>
            </a:r>
          </a:p>
          <a:p>
            <a:pPr marL="287338" lvl="1" indent="-169863">
              <a:spcBef>
                <a:spcPts val="282"/>
              </a:spcBef>
              <a:spcAft>
                <a:spcPts val="400"/>
              </a:spcAft>
            </a:pPr>
            <a:r>
              <a:rPr lang="en-US" sz="1000" dirty="0">
                <a:cs typeface="Calibri" pitchFamily="34" charset="0"/>
              </a:rPr>
              <a:t>SRS on Amazon Web Services</a:t>
            </a:r>
          </a:p>
          <a:p>
            <a:pPr marL="287338" lvl="1" indent="-169863">
              <a:spcBef>
                <a:spcPts val="282"/>
              </a:spcBef>
              <a:spcAft>
                <a:spcPts val="400"/>
              </a:spcAft>
            </a:pPr>
            <a:r>
              <a:rPr lang="en-US" sz="1000" dirty="0">
                <a:cs typeface="Calibri" pitchFamily="34" charset="0"/>
              </a:rPr>
              <a:t>Hadoop </a:t>
            </a:r>
            <a:r>
              <a:rPr lang="en-US" sz="1000" dirty="0" smtClean="0">
                <a:cs typeface="Calibri" pitchFamily="34" charset="0"/>
              </a:rPr>
              <a:t>as target (Phase 1)</a:t>
            </a:r>
            <a:endParaRPr lang="en-US" sz="1000" dirty="0">
              <a:cs typeface="Calibri" pitchFamily="34" charset="0"/>
            </a:endParaRPr>
          </a:p>
        </p:txBody>
      </p:sp>
      <p:sp>
        <p:nvSpPr>
          <p:cNvPr id="15" name="Text Placeholder 14"/>
          <p:cNvSpPr>
            <a:spLocks noGrp="1"/>
          </p:cNvSpPr>
          <p:nvPr>
            <p:ph type="body" sz="quarter" idx="13"/>
          </p:nvPr>
        </p:nvSpPr>
        <p:spPr>
          <a:xfrm>
            <a:off x="6016920" y="1400166"/>
            <a:ext cx="2669879" cy="4233512"/>
          </a:xfrm>
        </p:spPr>
        <p:txBody>
          <a:bodyPr anchor="ctr"/>
          <a:lstStyle/>
          <a:p>
            <a:pPr marL="117475" lvl="1" indent="0">
              <a:spcBef>
                <a:spcPts val="282"/>
              </a:spcBef>
              <a:spcAft>
                <a:spcPts val="400"/>
              </a:spcAft>
              <a:buNone/>
            </a:pPr>
            <a:r>
              <a:rPr lang="en-US" sz="1000" b="1" u="sng" dirty="0" smtClean="0">
                <a:cs typeface="Calibri" pitchFamily="34" charset="0"/>
              </a:rPr>
              <a:t>HADR </a:t>
            </a:r>
            <a:r>
              <a:rPr lang="en-US" sz="1000" b="1" u="sng" dirty="0">
                <a:cs typeface="Calibri" pitchFamily="34" charset="0"/>
              </a:rPr>
              <a:t>for ASE </a:t>
            </a:r>
            <a:endParaRPr lang="en-US" sz="1000" dirty="0">
              <a:cs typeface="Calibri" pitchFamily="34" charset="0"/>
            </a:endParaRPr>
          </a:p>
          <a:p>
            <a:pPr marL="287338" lvl="1" indent="-169863">
              <a:spcBef>
                <a:spcPts val="282"/>
              </a:spcBef>
              <a:spcAft>
                <a:spcPts val="400"/>
              </a:spcAft>
            </a:pPr>
            <a:r>
              <a:rPr lang="en-US" sz="1000" dirty="0" smtClean="0">
                <a:cs typeface="Calibri" pitchFamily="34" charset="0"/>
              </a:rPr>
              <a:t>ASE 16 SP1 support</a:t>
            </a:r>
          </a:p>
          <a:p>
            <a:pPr marL="287338" lvl="1" indent="-169863">
              <a:spcBef>
                <a:spcPts val="282"/>
              </a:spcBef>
              <a:spcAft>
                <a:spcPts val="400"/>
              </a:spcAft>
            </a:pPr>
            <a:r>
              <a:rPr lang="en-US" sz="1000" dirty="0">
                <a:cs typeface="Calibri" pitchFamily="34" charset="0"/>
              </a:rPr>
              <a:t>Support for 3</a:t>
            </a:r>
            <a:r>
              <a:rPr lang="en-US" sz="1000" baseline="30000" dirty="0">
                <a:cs typeface="Calibri" pitchFamily="34" charset="0"/>
              </a:rPr>
              <a:t>rd</a:t>
            </a:r>
            <a:r>
              <a:rPr lang="en-US" sz="1000" dirty="0">
                <a:cs typeface="Calibri" pitchFamily="34" charset="0"/>
              </a:rPr>
              <a:t> site for DR </a:t>
            </a:r>
            <a:r>
              <a:rPr lang="en-US" sz="1000" dirty="0" smtClean="0">
                <a:cs typeface="Calibri" pitchFamily="34" charset="0"/>
              </a:rPr>
              <a:t>and reporting</a:t>
            </a:r>
            <a:endParaRPr lang="en-US" sz="1000" dirty="0">
              <a:solidFill>
                <a:srgbClr val="0000FF"/>
              </a:solidFill>
              <a:cs typeface="Calibri" pitchFamily="34" charset="0"/>
            </a:endParaRPr>
          </a:p>
          <a:p>
            <a:pPr marL="287338" lvl="1" indent="-169863">
              <a:spcBef>
                <a:spcPts val="282"/>
              </a:spcBef>
              <a:spcAft>
                <a:spcPts val="400"/>
              </a:spcAft>
            </a:pPr>
            <a:r>
              <a:rPr lang="en-US" sz="1000" dirty="0" smtClean="0">
                <a:cs typeface="Calibri" pitchFamily="34" charset="0"/>
              </a:rPr>
              <a:t>Extend </a:t>
            </a:r>
            <a:r>
              <a:rPr lang="en-US" sz="1000" dirty="0">
                <a:cs typeface="Calibri" pitchFamily="34" charset="0"/>
              </a:rPr>
              <a:t>integrated HA/DR, synchronous replication feature to </a:t>
            </a:r>
            <a:r>
              <a:rPr lang="en-US" sz="1000" dirty="0" smtClean="0">
                <a:cs typeface="Calibri" pitchFamily="34" charset="0"/>
              </a:rPr>
              <a:t>ASE custom apps</a:t>
            </a:r>
          </a:p>
          <a:p>
            <a:pPr marL="287338" lvl="1" indent="-169863">
              <a:spcBef>
                <a:spcPts val="282"/>
              </a:spcBef>
              <a:spcAft>
                <a:spcPts val="400"/>
              </a:spcAft>
            </a:pPr>
            <a:r>
              <a:rPr lang="en-US" sz="1000" dirty="0">
                <a:cs typeface="Calibri" pitchFamily="34" charset="0"/>
              </a:rPr>
              <a:t>Advanced admin &amp; monitoring support </a:t>
            </a:r>
            <a:r>
              <a:rPr lang="en-US" sz="1000" dirty="0" smtClean="0">
                <a:cs typeface="Calibri" pitchFamily="34" charset="0"/>
              </a:rPr>
              <a:t>via </a:t>
            </a:r>
            <a:r>
              <a:rPr lang="en-US" sz="1000" dirty="0">
                <a:cs typeface="Calibri" pitchFamily="34" charset="0"/>
              </a:rPr>
              <a:t>RMA &amp; </a:t>
            </a:r>
            <a:r>
              <a:rPr lang="en-US" sz="1000" dirty="0" smtClean="0">
                <a:cs typeface="Calibri" pitchFamily="34" charset="0"/>
              </a:rPr>
              <a:t>SCC </a:t>
            </a:r>
            <a:endParaRPr lang="en-US" sz="1000" b="1" u="sng" dirty="0" smtClean="0">
              <a:cs typeface="Calibri" pitchFamily="34" charset="0"/>
            </a:endParaRPr>
          </a:p>
          <a:p>
            <a:pPr marL="117475" lvl="1" indent="0">
              <a:spcBef>
                <a:spcPts val="282"/>
              </a:spcBef>
              <a:spcAft>
                <a:spcPts val="400"/>
              </a:spcAft>
              <a:buNone/>
            </a:pPr>
            <a:endParaRPr lang="en-US" sz="800" b="1" u="sng" dirty="0" smtClean="0">
              <a:cs typeface="Calibri" pitchFamily="34" charset="0"/>
            </a:endParaRPr>
          </a:p>
          <a:p>
            <a:pPr marL="117475" lvl="1" indent="0">
              <a:spcBef>
                <a:spcPts val="282"/>
              </a:spcBef>
              <a:spcAft>
                <a:spcPts val="400"/>
              </a:spcAft>
              <a:buNone/>
            </a:pPr>
            <a:r>
              <a:rPr lang="en-US" sz="1000" b="1" u="sng" dirty="0" smtClean="0">
                <a:cs typeface="Calibri" pitchFamily="34" charset="0"/>
              </a:rPr>
              <a:t>HANA Replication Enhancement</a:t>
            </a:r>
          </a:p>
          <a:p>
            <a:pPr marL="287338" lvl="1" indent="-169863">
              <a:spcBef>
                <a:spcPts val="282"/>
              </a:spcBef>
              <a:spcAft>
                <a:spcPts val="400"/>
              </a:spcAft>
            </a:pPr>
            <a:r>
              <a:rPr lang="en-US" sz="1000" dirty="0" smtClean="0">
                <a:cs typeface="Calibri" pitchFamily="34" charset="0"/>
              </a:rPr>
              <a:t>HANA outbound enhancements</a:t>
            </a:r>
          </a:p>
          <a:p>
            <a:pPr marL="287338" lvl="1" indent="-169863">
              <a:spcBef>
                <a:spcPts val="282"/>
              </a:spcBef>
              <a:spcAft>
                <a:spcPts val="400"/>
              </a:spcAft>
            </a:pPr>
            <a:endParaRPr lang="en-US" sz="1000" dirty="0">
              <a:cs typeface="Calibri" pitchFamily="34" charset="0"/>
            </a:endParaRPr>
          </a:p>
          <a:p>
            <a:pPr marL="117475" lvl="1" indent="0">
              <a:spcBef>
                <a:spcPts val="282"/>
              </a:spcBef>
              <a:spcAft>
                <a:spcPts val="400"/>
              </a:spcAft>
              <a:buNone/>
            </a:pPr>
            <a:r>
              <a:rPr lang="en-US" sz="1000" b="1" u="sng" dirty="0" smtClean="0">
                <a:cs typeface="Calibri" pitchFamily="34" charset="0"/>
              </a:rPr>
              <a:t>Replication Solutions</a:t>
            </a:r>
          </a:p>
          <a:p>
            <a:pPr marL="288925" lvl="1" indent="-171450">
              <a:spcBef>
                <a:spcPts val="282"/>
              </a:spcBef>
              <a:spcAft>
                <a:spcPts val="400"/>
              </a:spcAft>
            </a:pPr>
            <a:r>
              <a:rPr lang="en-US" sz="1000" b="1" dirty="0" smtClean="0">
                <a:cs typeface="Calibri" pitchFamily="34" charset="0"/>
              </a:rPr>
              <a:t>Data Assurance</a:t>
            </a:r>
            <a:r>
              <a:rPr lang="en-US" sz="1000" dirty="0" smtClean="0">
                <a:cs typeface="Calibri" pitchFamily="34" charset="0"/>
              </a:rPr>
              <a:t>: Simplified upgrade and incremental comparisons</a:t>
            </a:r>
            <a:endParaRPr lang="it-IT" sz="1000" dirty="0">
              <a:cs typeface="Calibri" pitchFamily="34" charset="0"/>
            </a:endParaRPr>
          </a:p>
          <a:p>
            <a:pPr marL="287338" lvl="1" indent="-169863">
              <a:spcBef>
                <a:spcPts val="282"/>
              </a:spcBef>
              <a:spcAft>
                <a:spcPts val="400"/>
              </a:spcAft>
            </a:pPr>
            <a:endParaRPr lang="en-US" sz="800" dirty="0" smtClean="0">
              <a:cs typeface="Calibri" pitchFamily="34" charset="0"/>
            </a:endParaRPr>
          </a:p>
          <a:p>
            <a:pPr marL="117475" lvl="1" indent="0">
              <a:spcBef>
                <a:spcPts val="282"/>
              </a:spcBef>
              <a:spcAft>
                <a:spcPts val="400"/>
              </a:spcAft>
              <a:buNone/>
            </a:pPr>
            <a:r>
              <a:rPr lang="en-US" sz="1000" b="1" u="sng" dirty="0">
                <a:cs typeface="Calibri" pitchFamily="34" charset="0"/>
              </a:rPr>
              <a:t>Big Data and Cloud (Phase 2)</a:t>
            </a:r>
          </a:p>
          <a:p>
            <a:pPr marL="287338" lvl="1" indent="-169863">
              <a:spcBef>
                <a:spcPts val="282"/>
              </a:spcBef>
              <a:spcAft>
                <a:spcPts val="400"/>
              </a:spcAft>
            </a:pPr>
            <a:r>
              <a:rPr lang="en-US" sz="1000" dirty="0">
                <a:cs typeface="Calibri" pitchFamily="34" charset="0"/>
              </a:rPr>
              <a:t>Data Replication for SAP Cloud</a:t>
            </a:r>
            <a:endParaRPr lang="en-US" sz="1000" b="1" dirty="0">
              <a:solidFill>
                <a:srgbClr val="0000FF"/>
              </a:solidFill>
              <a:cs typeface="Calibri" pitchFamily="34" charset="0"/>
            </a:endParaRPr>
          </a:p>
          <a:p>
            <a:pPr marL="287338" lvl="1" indent="-169863">
              <a:spcBef>
                <a:spcPts val="282"/>
              </a:spcBef>
              <a:spcAft>
                <a:spcPts val="400"/>
              </a:spcAft>
            </a:pPr>
            <a:r>
              <a:rPr lang="en-US" sz="1000" dirty="0">
                <a:cs typeface="Calibri" pitchFamily="34" charset="0"/>
              </a:rPr>
              <a:t>Enhanced studio for usability</a:t>
            </a:r>
          </a:p>
          <a:p>
            <a:pPr marL="287338" lvl="1" indent="-169863">
              <a:spcBef>
                <a:spcPts val="282"/>
              </a:spcBef>
              <a:spcAft>
                <a:spcPts val="400"/>
              </a:spcAft>
            </a:pPr>
            <a:r>
              <a:rPr lang="en-US" sz="1000" dirty="0">
                <a:cs typeface="Calibri" pitchFamily="34" charset="0"/>
              </a:rPr>
              <a:t>Big Data support (Phase 2: </a:t>
            </a:r>
            <a:r>
              <a:rPr lang="en-US" sz="1000" dirty="0" smtClean="0">
                <a:cs typeface="Calibri" pitchFamily="34" charset="0"/>
              </a:rPr>
              <a:t>Hadoop source </a:t>
            </a:r>
            <a:r>
              <a:rPr lang="en-US" sz="1000" dirty="0">
                <a:cs typeface="Calibri" pitchFamily="34" charset="0"/>
              </a:rPr>
              <a:t>&amp; </a:t>
            </a:r>
            <a:r>
              <a:rPr lang="en-US" sz="1000" dirty="0" err="1">
                <a:cs typeface="Calibri" pitchFamily="34" charset="0"/>
              </a:rPr>
              <a:t>MongoDB</a:t>
            </a:r>
            <a:r>
              <a:rPr lang="en-US" sz="1000" dirty="0" smtClean="0">
                <a:cs typeface="Calibri" pitchFamily="34" charset="0"/>
              </a:rPr>
              <a:t>)</a:t>
            </a:r>
            <a:endParaRPr lang="en-US" sz="1000" dirty="0">
              <a:solidFill>
                <a:srgbClr val="0000FF"/>
              </a:solidFill>
              <a:cs typeface="Calibri" pitchFamily="34" charset="0"/>
            </a:endParaRPr>
          </a:p>
        </p:txBody>
      </p:sp>
      <p:sp>
        <p:nvSpPr>
          <p:cNvPr id="7" name="Text Placeholder 1"/>
          <p:cNvSpPr txBox="1">
            <a:spLocks/>
          </p:cNvSpPr>
          <p:nvPr/>
        </p:nvSpPr>
        <p:spPr bwMode="gray">
          <a:xfrm>
            <a:off x="211986" y="1589179"/>
            <a:ext cx="2339827" cy="3851696"/>
          </a:xfrm>
          <a:prstGeom prst="rect">
            <a:avLst/>
          </a:prstGeom>
        </p:spPr>
        <p:txBody>
          <a:bodyPr vert="horz" lIns="0" tIns="0" rIns="36000" bIns="0" rtlCol="0" anchor="ctr">
            <a:noAutofit/>
          </a:bodyPr>
          <a:lstStyle>
            <a:lvl1pPr marL="0" indent="0" algn="l" defTabSz="914400" rtl="0" eaLnBrk="1" latinLnBrk="0" hangingPunct="1">
              <a:spcBef>
                <a:spcPts val="1200"/>
              </a:spcBef>
              <a:spcAft>
                <a:spcPts val="400"/>
              </a:spcAft>
              <a:buClr>
                <a:schemeClr val="accent1"/>
              </a:buClr>
              <a:buSzPct val="80000"/>
              <a:buFontTx/>
              <a:buNone/>
              <a:defRPr sz="1400" b="0" kern="1200">
                <a:solidFill>
                  <a:schemeClr val="tx1"/>
                </a:solidFill>
                <a:latin typeface="+mn-lt"/>
                <a:ea typeface="+mn-ea"/>
                <a:cs typeface="+mn-cs"/>
              </a:defRPr>
            </a:lvl1pPr>
            <a:lvl2pPr marL="270000" indent="-180000" algn="l" defTabSz="914400" rtl="0" eaLnBrk="1" latinLnBrk="0" hangingPunct="1">
              <a:spcBef>
                <a:spcPts val="0"/>
              </a:spcBef>
              <a:spcAft>
                <a:spcPts val="100"/>
              </a:spcAft>
              <a:buClr>
                <a:schemeClr val="accent1"/>
              </a:buClr>
              <a:buSzPct val="100000"/>
              <a:buFont typeface="Wingdings" pitchFamily="2" charset="2"/>
              <a:buChar char=""/>
              <a:defRPr sz="1200" kern="1200">
                <a:solidFill>
                  <a:schemeClr val="tx1"/>
                </a:solidFill>
                <a:latin typeface="+mn-lt"/>
                <a:ea typeface="+mn-ea"/>
                <a:cs typeface="+mn-cs"/>
              </a:defRPr>
            </a:lvl2pPr>
            <a:lvl3pPr marL="450000" indent="-180975" algn="l" defTabSz="914400" rtl="0" eaLnBrk="1" latinLnBrk="0" hangingPunct="1">
              <a:spcBef>
                <a:spcPts val="400"/>
              </a:spcBef>
              <a:buClr>
                <a:schemeClr val="accent2"/>
              </a:buClr>
              <a:buSzPct val="100000"/>
              <a:buFont typeface="Arial" pitchFamily="34" charset="0"/>
              <a:buChar char="–"/>
              <a:defRPr sz="12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2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200000"/>
              </a:lnSpc>
            </a:pPr>
            <a:r>
              <a:rPr lang="it-IT" sz="1050" b="1" u="sng" dirty="0" smtClean="0"/>
              <a:t>HANA Replication for Business Suite</a:t>
            </a:r>
            <a:endParaRPr lang="en-US" sz="1050" u="sng" dirty="0" smtClean="0">
              <a:cs typeface="Calibri" pitchFamily="34" charset="0"/>
            </a:endParaRPr>
          </a:p>
          <a:p>
            <a:pPr lvl="1" fontAlgn="auto">
              <a:lnSpc>
                <a:spcPct val="200000"/>
              </a:lnSpc>
              <a:spcBef>
                <a:spcPts val="400"/>
              </a:spcBef>
              <a:spcAft>
                <a:spcPts val="0"/>
              </a:spcAft>
            </a:pPr>
            <a:r>
              <a:rPr lang="en-US" sz="1000" dirty="0" smtClean="0">
                <a:cs typeface="Calibri" pitchFamily="34" charset="0"/>
              </a:rPr>
              <a:t>ASE 16 support</a:t>
            </a:r>
          </a:p>
          <a:p>
            <a:pPr lvl="1" fontAlgn="auto">
              <a:lnSpc>
                <a:spcPct val="200000"/>
              </a:lnSpc>
              <a:spcBef>
                <a:spcPts val="400"/>
              </a:spcBef>
              <a:spcAft>
                <a:spcPts val="0"/>
              </a:spcAft>
            </a:pPr>
            <a:r>
              <a:rPr lang="en-US" sz="1000" dirty="0" smtClean="0">
                <a:cs typeface="Calibri" pitchFamily="34" charset="0"/>
              </a:rPr>
              <a:t>HANA Replication for Business Suite on Oracle, ASE, DB2 and MSSQL with De-Clustering support</a:t>
            </a:r>
          </a:p>
          <a:p>
            <a:pPr lvl="1" fontAlgn="auto">
              <a:lnSpc>
                <a:spcPct val="200000"/>
              </a:lnSpc>
              <a:spcBef>
                <a:spcPts val="400"/>
              </a:spcBef>
              <a:spcAft>
                <a:spcPts val="0"/>
              </a:spcAft>
            </a:pPr>
            <a:r>
              <a:rPr lang="en-US" sz="1000" dirty="0" smtClean="0">
                <a:cs typeface="Calibri" pitchFamily="34" charset="0"/>
              </a:rPr>
              <a:t>DDL replication support for HANA</a:t>
            </a:r>
          </a:p>
          <a:p>
            <a:pPr lvl="1" fontAlgn="auto">
              <a:lnSpc>
                <a:spcPct val="200000"/>
              </a:lnSpc>
              <a:spcBef>
                <a:spcPts val="400"/>
              </a:spcBef>
              <a:spcAft>
                <a:spcPts val="0"/>
              </a:spcAft>
            </a:pPr>
            <a:r>
              <a:rPr lang="en-US" sz="1000" dirty="0" smtClean="0">
                <a:cs typeface="Calibri" pitchFamily="34" charset="0"/>
              </a:rPr>
              <a:t>HANA out-bound replication for real-time reporting (including non-BS)</a:t>
            </a:r>
            <a:endParaRPr lang="en-US" sz="1000" dirty="0" smtClean="0"/>
          </a:p>
          <a:p>
            <a:pPr lvl="1" fontAlgn="auto">
              <a:lnSpc>
                <a:spcPct val="200000"/>
              </a:lnSpc>
              <a:spcBef>
                <a:spcPts val="400"/>
              </a:spcBef>
              <a:spcAft>
                <a:spcPts val="0"/>
              </a:spcAft>
            </a:pPr>
            <a:r>
              <a:rPr lang="en-US" sz="1000" dirty="0" smtClean="0"/>
              <a:t>Enhanced management and monitoring support with Replication Management Agent (RMA) </a:t>
            </a:r>
          </a:p>
          <a:p>
            <a:pPr fontAlgn="auto"/>
            <a:endParaRPr lang="en-US" sz="800" b="1" dirty="0"/>
          </a:p>
        </p:txBody>
      </p:sp>
      <p:sp>
        <p:nvSpPr>
          <p:cNvPr id="9" name="TextBox 8"/>
          <p:cNvSpPr txBox="1"/>
          <p:nvPr/>
        </p:nvSpPr>
        <p:spPr>
          <a:xfrm>
            <a:off x="2322468" y="6709015"/>
            <a:ext cx="3985593" cy="180000"/>
          </a:xfrm>
          <a:prstGeom prst="rect">
            <a:avLst/>
          </a:prstGeom>
          <a:noFill/>
          <a:ln w="6350" cmpd="thickThin">
            <a:noFill/>
          </a:ln>
          <a:effectLst/>
        </p:spPr>
        <p:txBody>
          <a:bodyPr wrap="square" lIns="36000" rIns="0" rtlCol="0" anchor="ctr" anchorCtr="0">
            <a:noAutofit/>
          </a:bodyPr>
          <a:lstStyle/>
          <a:p>
            <a:pPr marL="157163" indent="-157163" algn="ctr" fontAlgn="base">
              <a:spcBef>
                <a:spcPct val="50000"/>
              </a:spcBef>
              <a:spcAft>
                <a:spcPct val="0"/>
              </a:spcAft>
              <a:buClr>
                <a:srgbClr val="F0AB00"/>
              </a:buClr>
              <a:buSzPct val="80000"/>
            </a:pPr>
            <a:r>
              <a:rPr lang="en-CA" sz="700" kern="0" dirty="0" smtClean="0">
                <a:solidFill>
                  <a:schemeClr val="bg1">
                    <a:lumMod val="85000"/>
                  </a:schemeClr>
                </a:solidFill>
                <a:ea typeface="Arial Unicode MS" pitchFamily="34" charset="-128"/>
                <a:cs typeface="Arial Unicode MS" pitchFamily="34" charset="-128"/>
              </a:rPr>
              <a:t>This is the current state of planning and may be changed by SAP at any time.</a:t>
            </a:r>
            <a:endParaRPr lang="en-US" sz="700" kern="0" dirty="0" smtClean="0">
              <a:solidFill>
                <a:schemeClr val="bg1">
                  <a:lumMod val="85000"/>
                </a:schemeClr>
              </a:solidFill>
              <a:ea typeface="Arial Unicode MS" pitchFamily="34" charset="-128"/>
              <a:cs typeface="Arial Unicode MS" pitchFamily="34" charset="-128"/>
            </a:endParaRPr>
          </a:p>
        </p:txBody>
      </p:sp>
    </p:spTree>
    <p:extLst>
      <p:ext uri="{BB962C8B-B14F-4D97-AF65-F5344CB8AC3E}">
        <p14:creationId xmlns:p14="http://schemas.microsoft.com/office/powerpoint/2010/main" val="1347777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 Box 14"/>
          <p:cNvSpPr txBox="1">
            <a:spLocks noChangeArrowheads="1"/>
          </p:cNvSpPr>
          <p:nvPr/>
        </p:nvSpPr>
        <p:spPr bwMode="auto">
          <a:xfrm>
            <a:off x="298747" y="3876582"/>
            <a:ext cx="4383041" cy="2185214"/>
          </a:xfrm>
          <a:prstGeom prst="rect">
            <a:avLst/>
          </a:prstGeom>
          <a:noFill/>
          <a:ln w="25400">
            <a:noFill/>
            <a:miter lim="800000"/>
            <a:headEnd type="none" w="sm" len="sm"/>
            <a:tailEnd type="none" w="med" len="lg"/>
          </a:ln>
          <a:effectLst/>
        </p:spPr>
        <p:txBody>
          <a:bodyPr wrap="square">
            <a:spAutoFit/>
          </a:bodyPr>
          <a:lstStyle/>
          <a:p>
            <a:pPr marL="228600" indent="-228600">
              <a:spcAft>
                <a:spcPts val="300"/>
              </a:spcAft>
              <a:buClr>
                <a:schemeClr val="accent1"/>
              </a:buClr>
              <a:buSzPct val="80000"/>
              <a:buFont typeface="Arial" panose="020B0604020202020204" pitchFamily="34" charset="0"/>
              <a:buChar char="●"/>
            </a:pPr>
            <a:r>
              <a:rPr lang="en-US" sz="1100" b="1" dirty="0" smtClean="0"/>
              <a:t>Real </a:t>
            </a:r>
            <a:r>
              <a:rPr lang="en-US" sz="1100" b="1" dirty="0"/>
              <a:t>time replication solution enables both in-bound and out-bound HANA data movement</a:t>
            </a:r>
          </a:p>
          <a:p>
            <a:pPr marL="685800" lvl="1" indent="-228600">
              <a:spcAft>
                <a:spcPts val="300"/>
              </a:spcAft>
              <a:buClr>
                <a:schemeClr val="accent1"/>
              </a:buClr>
              <a:buSzPct val="80000"/>
              <a:buFont typeface="Arial" panose="020B0604020202020204" pitchFamily="34" charset="0"/>
              <a:buChar char="●"/>
            </a:pPr>
            <a:r>
              <a:rPr lang="en-US" sz="1000" dirty="0"/>
              <a:t>Replication Agent for Oracle, ASE, DB2 and MS SQL (RAX) provides non-intrusive, low latency change data capture for both DDL and DML</a:t>
            </a:r>
          </a:p>
          <a:p>
            <a:pPr marL="685800" lvl="1" indent="-228600">
              <a:spcAft>
                <a:spcPts val="300"/>
              </a:spcAft>
              <a:buClr>
                <a:schemeClr val="accent1"/>
              </a:buClr>
              <a:buSzPct val="80000"/>
              <a:buFont typeface="Arial" panose="020B0604020202020204" pitchFamily="34" charset="0"/>
              <a:buChar char="●"/>
            </a:pPr>
            <a:r>
              <a:rPr lang="en-US" sz="1000" dirty="0"/>
              <a:t>Replication Agent for HANA (RAH) enables HANA to HANA replication for both DDL and DML, optimized for  real time HANA data distribution and reporting </a:t>
            </a:r>
          </a:p>
          <a:p>
            <a:pPr marL="685800" lvl="1" indent="-228600">
              <a:spcAft>
                <a:spcPts val="300"/>
              </a:spcAft>
              <a:buClr>
                <a:schemeClr val="accent1"/>
              </a:buClr>
              <a:buSzPct val="80000"/>
              <a:buFont typeface="Arial" panose="020B0604020202020204" pitchFamily="34" charset="0"/>
              <a:buChar char="●"/>
            </a:pPr>
            <a:r>
              <a:rPr lang="en-US" sz="1000" dirty="0" err="1"/>
              <a:t>ExpressConnect</a:t>
            </a:r>
            <a:r>
              <a:rPr lang="en-US" sz="1000" dirty="0"/>
              <a:t> for HANA (ECH) leverages HANA native driver’s bulk capability for better </a:t>
            </a:r>
            <a:r>
              <a:rPr lang="en-US" sz="1000" dirty="0" smtClean="0"/>
              <a:t>performance</a:t>
            </a:r>
            <a:endParaRPr lang="en-US" sz="1200" dirty="0"/>
          </a:p>
          <a:p>
            <a:pPr marL="228600" indent="-228600">
              <a:spcAft>
                <a:spcPts val="300"/>
              </a:spcAft>
              <a:buClr>
                <a:schemeClr val="accent1"/>
              </a:buClr>
              <a:buSzPct val="80000"/>
              <a:buFont typeface="Arial" panose="020B0604020202020204" pitchFamily="34" charset="0"/>
              <a:buChar char="●"/>
            </a:pPr>
            <a:r>
              <a:rPr lang="en-US" sz="1100" b="1" dirty="0"/>
              <a:t>Support for both SAP Business Suite and non-Business Suite source </a:t>
            </a:r>
            <a:r>
              <a:rPr lang="en-US" sz="1100" b="1" dirty="0" smtClean="0"/>
              <a:t>applications</a:t>
            </a:r>
            <a:endParaRPr lang="en-US" sz="1100" b="1" dirty="0"/>
          </a:p>
        </p:txBody>
      </p:sp>
      <p:sp>
        <p:nvSpPr>
          <p:cNvPr id="37" name="Title 1"/>
          <p:cNvSpPr txBox="1">
            <a:spLocks/>
          </p:cNvSpPr>
          <p:nvPr/>
        </p:nvSpPr>
        <p:spPr bwMode="gray">
          <a:xfrm>
            <a:off x="324000" y="324000"/>
            <a:ext cx="8496000" cy="756000"/>
          </a:xfrm>
          <a:prstGeom prst="rect">
            <a:avLst/>
          </a:prstGeom>
        </p:spPr>
        <p:txBody>
          <a:bodyPr vert="horz" lIns="0" tIns="0" rIns="0" bIns="0" rtlCol="0" anchor="ctr" anchorCtr="0">
            <a:no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SAP Replication Server 15.7.1 SP200</a:t>
            </a:r>
            <a:br>
              <a:rPr lang="en-US" dirty="0" smtClean="0"/>
            </a:br>
            <a:r>
              <a:rPr lang="en-US" sz="2000" b="0" kern="0" dirty="0">
                <a:ea typeface="Arial Unicode MS" pitchFamily="34" charset="-128"/>
                <a:cs typeface="Arial Unicode MS" pitchFamily="34" charset="-128"/>
              </a:rPr>
              <a:t>SAP HANA Replication for SAP Business Suite</a:t>
            </a:r>
            <a:endParaRPr lang="de-DE" sz="2000" b="0" dirty="0"/>
          </a:p>
        </p:txBody>
      </p:sp>
      <p:sp>
        <p:nvSpPr>
          <p:cNvPr id="11" name="Content Placeholder 10"/>
          <p:cNvSpPr>
            <a:spLocks noGrp="1"/>
          </p:cNvSpPr>
          <p:nvPr>
            <p:ph sz="quarter" idx="11"/>
          </p:nvPr>
        </p:nvSpPr>
        <p:spPr/>
        <p:txBody>
          <a:bodyPr/>
          <a:lstStyle/>
          <a:p>
            <a:r>
              <a:rPr lang="en-US" dirty="0" smtClean="0"/>
              <a:t>TODAY</a:t>
            </a:r>
            <a:endParaRPr lang="en-US" dirty="0"/>
          </a:p>
        </p:txBody>
      </p:sp>
      <p:sp>
        <p:nvSpPr>
          <p:cNvPr id="12" name="Text Placeholder 11"/>
          <p:cNvSpPr>
            <a:spLocks noGrp="1"/>
          </p:cNvSpPr>
          <p:nvPr>
            <p:ph type="body" sz="quarter" idx="12"/>
          </p:nvPr>
        </p:nvSpPr>
        <p:spPr>
          <a:xfrm>
            <a:off x="324000" y="1614374"/>
            <a:ext cx="8494713" cy="365005"/>
          </a:xfrm>
        </p:spPr>
        <p:txBody>
          <a:bodyPr/>
          <a:lstStyle/>
          <a:p>
            <a:r>
              <a:rPr lang="en-US" dirty="0" smtClean="0"/>
              <a:t>SAP Replication Server (SRS) provides real time or scheduled transactional replication for SAP HANA</a:t>
            </a:r>
          </a:p>
          <a:p>
            <a:endParaRPr lang="en-US" dirty="0"/>
          </a:p>
        </p:txBody>
      </p:sp>
      <p:sp>
        <p:nvSpPr>
          <p:cNvPr id="169" name="Text Box 14"/>
          <p:cNvSpPr txBox="1">
            <a:spLocks noChangeArrowheads="1"/>
          </p:cNvSpPr>
          <p:nvPr/>
        </p:nvSpPr>
        <p:spPr bwMode="auto">
          <a:xfrm>
            <a:off x="4739415" y="3866156"/>
            <a:ext cx="4261710" cy="2146742"/>
          </a:xfrm>
          <a:prstGeom prst="rect">
            <a:avLst/>
          </a:prstGeom>
          <a:noFill/>
          <a:ln w="25400">
            <a:noFill/>
            <a:miter lim="800000"/>
            <a:headEnd type="none" w="sm" len="sm"/>
            <a:tailEnd type="none" w="med" len="lg"/>
          </a:ln>
          <a:effectLst/>
        </p:spPr>
        <p:txBody>
          <a:bodyPr wrap="square">
            <a:spAutoFit/>
          </a:bodyPr>
          <a:lstStyle/>
          <a:p>
            <a:pPr marL="342900" indent="-342900">
              <a:spcAft>
                <a:spcPts val="300"/>
              </a:spcAft>
              <a:buClr>
                <a:schemeClr val="accent1"/>
              </a:buClr>
              <a:buSzPct val="80000"/>
              <a:buFont typeface="Arial" panose="020B0604020202020204" pitchFamily="34" charset="0"/>
              <a:buChar char="●"/>
            </a:pPr>
            <a:r>
              <a:rPr lang="en-US" sz="1100" b="1" dirty="0"/>
              <a:t>Heterogeneous direct load materialization (a.k.a. initial load) without downtime</a:t>
            </a:r>
          </a:p>
          <a:p>
            <a:pPr marL="342900" indent="-342900">
              <a:spcAft>
                <a:spcPts val="300"/>
              </a:spcAft>
              <a:buClr>
                <a:schemeClr val="accent1"/>
              </a:buClr>
              <a:buSzPct val="80000"/>
              <a:buFont typeface="Arial" panose="020B0604020202020204" pitchFamily="34" charset="0"/>
              <a:buChar char="●"/>
            </a:pPr>
            <a:r>
              <a:rPr lang="en-US" sz="1100" b="1" dirty="0" smtClean="0"/>
              <a:t>Heterogeneous database level replication to HANA</a:t>
            </a:r>
          </a:p>
          <a:p>
            <a:pPr marL="342900" indent="-342900">
              <a:spcAft>
                <a:spcPts val="300"/>
              </a:spcAft>
              <a:buClr>
                <a:schemeClr val="accent1"/>
              </a:buClr>
              <a:buSzPct val="80000"/>
              <a:buFont typeface="Arial" panose="020B0604020202020204" pitchFamily="34" charset="0"/>
              <a:buChar char="●"/>
            </a:pPr>
            <a:r>
              <a:rPr lang="en-US" sz="1100" b="1" dirty="0" smtClean="0"/>
              <a:t>Simplify installation, configuration and monitoring via RMA</a:t>
            </a:r>
          </a:p>
          <a:p>
            <a:pPr marL="342900" indent="-342900">
              <a:spcAft>
                <a:spcPts val="300"/>
              </a:spcAft>
              <a:buClr>
                <a:schemeClr val="accent1"/>
              </a:buClr>
              <a:buSzPct val="80000"/>
              <a:buFont typeface="Arial" panose="020B0604020202020204" pitchFamily="34" charset="0"/>
              <a:buChar char="●"/>
            </a:pPr>
            <a:r>
              <a:rPr lang="en-US" sz="1100" b="1" dirty="0" smtClean="0"/>
              <a:t>Preserve </a:t>
            </a:r>
            <a:r>
              <a:rPr lang="en-US" sz="1100" b="1" dirty="0"/>
              <a:t>Transactional Consistency between source and target databases</a:t>
            </a:r>
          </a:p>
          <a:p>
            <a:pPr marL="342900" indent="-342900">
              <a:spcAft>
                <a:spcPts val="300"/>
              </a:spcAft>
              <a:buClr>
                <a:schemeClr val="accent1"/>
              </a:buClr>
              <a:buSzPct val="80000"/>
              <a:buFont typeface="Arial" panose="020B0604020202020204" pitchFamily="34" charset="0"/>
              <a:buChar char="●"/>
            </a:pPr>
            <a:r>
              <a:rPr lang="en-US" sz="1100" b="1" dirty="0" smtClean="0"/>
              <a:t>Flexible </a:t>
            </a:r>
            <a:r>
              <a:rPr lang="en-US" sz="1100" b="1" dirty="0"/>
              <a:t>Deployment over LAN/WAN, with multiple sources to multiple targets topology</a:t>
            </a:r>
          </a:p>
          <a:p>
            <a:pPr marL="342900" indent="-342900">
              <a:spcAft>
                <a:spcPts val="300"/>
              </a:spcAft>
              <a:buClr>
                <a:schemeClr val="accent1"/>
              </a:buClr>
              <a:buSzPct val="80000"/>
              <a:buFont typeface="Arial" panose="020B0604020202020204" pitchFamily="34" charset="0"/>
              <a:buChar char="●"/>
            </a:pPr>
            <a:r>
              <a:rPr lang="en-US" sz="1100" b="1" dirty="0" smtClean="0"/>
              <a:t>Data </a:t>
            </a:r>
            <a:r>
              <a:rPr lang="en-US" sz="1100" b="1" dirty="0"/>
              <a:t>Assurance support to ensure distributed data consistency</a:t>
            </a:r>
            <a:endParaRPr lang="en-US" sz="1100" dirty="0"/>
          </a:p>
        </p:txBody>
      </p:sp>
      <p:sp>
        <p:nvSpPr>
          <p:cNvPr id="170" name="TextBox 169"/>
          <p:cNvSpPr txBox="1"/>
          <p:nvPr/>
        </p:nvSpPr>
        <p:spPr>
          <a:xfrm>
            <a:off x="334925" y="6373513"/>
            <a:ext cx="1941237"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kern="0" dirty="0">
                <a:ea typeface="Arial Unicode MS" pitchFamily="34" charset="-128"/>
                <a:cs typeface="Arial Unicode MS" pitchFamily="34" charset="-128"/>
              </a:rPr>
              <a:t>* See appendix for expansion of acronyms</a:t>
            </a:r>
          </a:p>
        </p:txBody>
      </p:sp>
      <p:grpSp>
        <p:nvGrpSpPr>
          <p:cNvPr id="2" name="Group 1"/>
          <p:cNvGrpSpPr/>
          <p:nvPr/>
        </p:nvGrpSpPr>
        <p:grpSpPr>
          <a:xfrm>
            <a:off x="680810" y="2072413"/>
            <a:ext cx="7358483" cy="1609581"/>
            <a:chOff x="165917" y="1204017"/>
            <a:chExt cx="8128229" cy="2305051"/>
          </a:xfrm>
        </p:grpSpPr>
        <p:pic>
          <p:nvPicPr>
            <p:cNvPr id="38" name="Picture 37" descr="ReplicationServer_116x116.png"/>
            <p:cNvPicPr>
              <a:picLocks noChangeAspect="1"/>
            </p:cNvPicPr>
            <p:nvPr/>
          </p:nvPicPr>
          <p:blipFill>
            <a:blip r:embed="rId3" cstate="print"/>
            <a:stretch>
              <a:fillRect/>
            </a:stretch>
          </p:blipFill>
          <p:spPr>
            <a:xfrm>
              <a:off x="5302422" y="1683819"/>
              <a:ext cx="767552" cy="539144"/>
            </a:xfrm>
            <a:prstGeom prst="rect">
              <a:avLst/>
            </a:prstGeom>
          </p:spPr>
        </p:pic>
        <p:sp>
          <p:nvSpPr>
            <p:cNvPr id="39" name="Right Arrow Callout 38"/>
            <p:cNvSpPr/>
            <p:nvPr/>
          </p:nvSpPr>
          <p:spPr>
            <a:xfrm>
              <a:off x="5886170" y="1779579"/>
              <a:ext cx="461798" cy="386580"/>
            </a:xfrm>
            <a:prstGeom prst="rightArrowCallout">
              <a:avLst>
                <a:gd name="adj1" fmla="val 43577"/>
                <a:gd name="adj2" fmla="val 43576"/>
                <a:gd name="adj3" fmla="val 26858"/>
                <a:gd name="adj4" fmla="val 64977"/>
              </a:avLst>
            </a:prstGeom>
            <a:solidFill>
              <a:srgbClr val="C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lIns="91440" tIns="0" rIns="0" bIns="0" rtlCol="0" anchor="ctr" anchorCtr="1"/>
            <a:lstStyle/>
            <a:p>
              <a:pPr algn="ctr">
                <a:lnSpc>
                  <a:spcPts val="1400"/>
                </a:lnSpc>
              </a:pPr>
              <a:r>
                <a:rPr lang="en-US" sz="800" b="1" dirty="0" smtClean="0">
                  <a:solidFill>
                    <a:schemeClr val="bg1"/>
                  </a:solidFill>
                  <a:effectLst>
                    <a:outerShdw blurRad="38100" dist="38100" dir="2700000" algn="tl">
                      <a:srgbClr val="000000">
                        <a:alpha val="43137"/>
                      </a:srgbClr>
                    </a:outerShdw>
                  </a:effectLst>
                </a:rPr>
                <a:t>ECH</a:t>
              </a:r>
            </a:p>
          </p:txBody>
        </p:sp>
        <p:sp>
          <p:nvSpPr>
            <p:cNvPr id="40" name="Can 39"/>
            <p:cNvSpPr/>
            <p:nvPr/>
          </p:nvSpPr>
          <p:spPr bwMode="gray">
            <a:xfrm>
              <a:off x="423728" y="1204017"/>
              <a:ext cx="482063" cy="591647"/>
            </a:xfrm>
            <a:prstGeom prst="can">
              <a:avLst/>
            </a:prstGeom>
            <a:solidFill>
              <a:schemeClr val="accent3">
                <a:lumMod val="60000"/>
                <a:lumOff val="40000"/>
              </a:schemeClr>
            </a:solidFill>
            <a:ln w="6350" algn="ctr">
              <a:solidFill>
                <a:schemeClr val="bg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41" name="Can 40"/>
            <p:cNvSpPr/>
            <p:nvPr/>
          </p:nvSpPr>
          <p:spPr bwMode="gray">
            <a:xfrm>
              <a:off x="564066" y="1381223"/>
              <a:ext cx="482063" cy="591647"/>
            </a:xfrm>
            <a:prstGeom prst="can">
              <a:avLst/>
            </a:prstGeom>
            <a:solidFill>
              <a:schemeClr val="accent3">
                <a:lumMod val="60000"/>
                <a:lumOff val="40000"/>
              </a:schemeClr>
            </a:solidFill>
            <a:ln w="6350" algn="ctr">
              <a:solidFill>
                <a:schemeClr val="bg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44" name="Can 43"/>
            <p:cNvSpPr/>
            <p:nvPr/>
          </p:nvSpPr>
          <p:spPr bwMode="gray">
            <a:xfrm>
              <a:off x="714109" y="1499839"/>
              <a:ext cx="782989" cy="739559"/>
            </a:xfrm>
            <a:prstGeom prst="can">
              <a:avLst/>
            </a:prstGeom>
            <a:solidFill>
              <a:schemeClr val="accent3">
                <a:lumMod val="60000"/>
                <a:lumOff val="40000"/>
              </a:schemeClr>
            </a:solidFill>
            <a:ln w="6350" algn="ctr">
              <a:solidFill>
                <a:schemeClr val="bg1">
                  <a:lumMod val="6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200" b="1" kern="0" dirty="0" smtClean="0">
                  <a:solidFill>
                    <a:srgbClr val="000000"/>
                  </a:solidFill>
                  <a:ea typeface="Arial Unicode MS" pitchFamily="34" charset="-128"/>
                  <a:cs typeface="Arial Unicode MS" pitchFamily="34" charset="-128"/>
                </a:rPr>
                <a:t>Source DB</a:t>
              </a:r>
            </a:p>
          </p:txBody>
        </p:sp>
        <p:pic>
          <p:nvPicPr>
            <p:cNvPr id="45" name="Picture 13" descr="Replication Agent - 2 ICON"/>
            <p:cNvPicPr>
              <a:picLocks noChangeAspect="1" noChangeArrowheads="1"/>
            </p:cNvPicPr>
            <p:nvPr/>
          </p:nvPicPr>
          <p:blipFill>
            <a:blip r:embed="rId4" cstate="print"/>
            <a:srcRect/>
            <a:stretch>
              <a:fillRect/>
            </a:stretch>
          </p:blipFill>
          <p:spPr bwMode="auto">
            <a:xfrm>
              <a:off x="1270316" y="1858390"/>
              <a:ext cx="389666" cy="278265"/>
            </a:xfrm>
            <a:prstGeom prst="rect">
              <a:avLst/>
            </a:prstGeom>
            <a:noFill/>
            <a:ln w="9525">
              <a:noFill/>
              <a:miter lim="800000"/>
              <a:headEnd/>
              <a:tailEnd/>
            </a:ln>
          </p:spPr>
        </p:pic>
        <p:cxnSp>
          <p:nvCxnSpPr>
            <p:cNvPr id="47" name="Straight Arrow Connector 46"/>
            <p:cNvCxnSpPr>
              <a:stCxn id="56" idx="3"/>
              <a:endCxn id="38" idx="1"/>
            </p:cNvCxnSpPr>
            <p:nvPr/>
          </p:nvCxnSpPr>
          <p:spPr>
            <a:xfrm>
              <a:off x="4470155" y="1948703"/>
              <a:ext cx="832267" cy="4688"/>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8" name="Text Box 51"/>
            <p:cNvSpPr txBox="1">
              <a:spLocks noChangeArrowheads="1"/>
            </p:cNvSpPr>
            <p:nvPr/>
          </p:nvSpPr>
          <p:spPr bwMode="auto">
            <a:xfrm>
              <a:off x="165917" y="2314723"/>
              <a:ext cx="1278362" cy="1107996"/>
            </a:xfrm>
            <a:prstGeom prst="rect">
              <a:avLst/>
            </a:prstGeom>
            <a:noFill/>
            <a:ln w="12700" cap="sq">
              <a:noFill/>
              <a:miter lim="800000"/>
              <a:headEnd type="none" w="sm" len="sm"/>
              <a:tailEnd type="none" w="sm" len="sm"/>
            </a:ln>
            <a:effectLst/>
          </p:spPr>
          <p:txBody>
            <a:bodyPr wrap="square" anchor="ctr">
              <a:spAutoFit/>
            </a:bodyPr>
            <a:lstStyle/>
            <a:p>
              <a:pPr eaLnBrk="1" hangingPunct="1"/>
              <a:r>
                <a:rPr lang="en-US" sz="1100" b="1" dirty="0" smtClean="0">
                  <a:latin typeface="+mn-lt"/>
                </a:rPr>
                <a:t>Source: </a:t>
              </a:r>
            </a:p>
            <a:p>
              <a:pPr marL="171450" indent="-171450" eaLnBrk="1" hangingPunct="1">
                <a:buFont typeface="Arial" pitchFamily="34" charset="0"/>
                <a:buChar char="•"/>
              </a:pPr>
              <a:r>
                <a:rPr lang="en-US" sz="1100" b="1" dirty="0" smtClean="0">
                  <a:latin typeface="+mn-lt"/>
                </a:rPr>
                <a:t>SAP HANA</a:t>
              </a:r>
            </a:p>
            <a:p>
              <a:pPr marL="171450" indent="-171450" eaLnBrk="1" hangingPunct="1">
                <a:buFont typeface="Arial" pitchFamily="34" charset="0"/>
                <a:buChar char="•"/>
              </a:pPr>
              <a:r>
                <a:rPr lang="en-US" sz="1100" b="1" dirty="0" smtClean="0">
                  <a:latin typeface="+mn-lt"/>
                </a:rPr>
                <a:t>SAP ASE</a:t>
              </a:r>
            </a:p>
            <a:p>
              <a:pPr marL="171450" indent="-171450" eaLnBrk="1" hangingPunct="1">
                <a:buFont typeface="Arial" pitchFamily="34" charset="0"/>
                <a:buChar char="•"/>
              </a:pPr>
              <a:r>
                <a:rPr lang="en-US" sz="1100" b="1" dirty="0" smtClean="0">
                  <a:latin typeface="+mn-lt"/>
                </a:rPr>
                <a:t>Oracle</a:t>
              </a:r>
            </a:p>
            <a:p>
              <a:pPr marL="171450" indent="-171450" eaLnBrk="1" hangingPunct="1">
                <a:buFont typeface="Arial" pitchFamily="34" charset="0"/>
                <a:buChar char="•"/>
              </a:pPr>
              <a:r>
                <a:rPr lang="en-US" sz="1100" b="1" dirty="0" smtClean="0">
                  <a:latin typeface="+mn-lt"/>
                </a:rPr>
                <a:t>MS SQL</a:t>
              </a:r>
            </a:p>
            <a:p>
              <a:pPr marL="171450" indent="-171450" eaLnBrk="1" hangingPunct="1">
                <a:buFont typeface="Arial" pitchFamily="34" charset="0"/>
                <a:buChar char="•"/>
              </a:pPr>
              <a:r>
                <a:rPr lang="en-US" sz="1100" b="1" dirty="0" smtClean="0">
                  <a:latin typeface="+mn-lt"/>
                </a:rPr>
                <a:t>IBM DB2</a:t>
              </a:r>
            </a:p>
          </p:txBody>
        </p:sp>
        <p:cxnSp>
          <p:nvCxnSpPr>
            <p:cNvPr id="49" name="Straight Arrow Connector 48"/>
            <p:cNvCxnSpPr>
              <a:stCxn id="39" idx="3"/>
              <a:endCxn id="68" idx="1"/>
            </p:cNvCxnSpPr>
            <p:nvPr/>
          </p:nvCxnSpPr>
          <p:spPr>
            <a:xfrm flipV="1">
              <a:off x="6347968" y="1674529"/>
              <a:ext cx="1239089" cy="298340"/>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9" idx="3"/>
              <a:endCxn id="69" idx="1"/>
            </p:cNvCxnSpPr>
            <p:nvPr/>
          </p:nvCxnSpPr>
          <p:spPr>
            <a:xfrm>
              <a:off x="6347968" y="1972869"/>
              <a:ext cx="1218308" cy="515072"/>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52" name="Picture 51" descr="ReplicationServer_116x116.png"/>
            <p:cNvPicPr>
              <a:picLocks noChangeAspect="1"/>
            </p:cNvPicPr>
            <p:nvPr/>
          </p:nvPicPr>
          <p:blipFill>
            <a:blip r:embed="rId3" cstate="print"/>
            <a:stretch>
              <a:fillRect/>
            </a:stretch>
          </p:blipFill>
          <p:spPr>
            <a:xfrm>
              <a:off x="2097581" y="1741515"/>
              <a:ext cx="727178" cy="510785"/>
            </a:xfrm>
            <a:prstGeom prst="rect">
              <a:avLst/>
            </a:prstGeom>
          </p:spPr>
        </p:pic>
        <p:sp>
          <p:nvSpPr>
            <p:cNvPr id="53" name="TextBox 52"/>
            <p:cNvSpPr txBox="1"/>
            <p:nvPr/>
          </p:nvSpPr>
          <p:spPr>
            <a:xfrm>
              <a:off x="1868908" y="2298089"/>
              <a:ext cx="1184525" cy="32316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50" b="1" kern="0" dirty="0" smtClean="0">
                  <a:ea typeface="Arial Unicode MS" pitchFamily="34" charset="-128"/>
                  <a:cs typeface="Arial Unicode MS" pitchFamily="34" charset="-128"/>
                </a:rPr>
                <a:t>SAP Replication Server for HANA</a:t>
              </a:r>
            </a:p>
          </p:txBody>
        </p:sp>
        <p:grpSp>
          <p:nvGrpSpPr>
            <p:cNvPr id="54" name="Group 53"/>
            <p:cNvGrpSpPr/>
            <p:nvPr/>
          </p:nvGrpSpPr>
          <p:grpSpPr>
            <a:xfrm>
              <a:off x="3633778" y="1696125"/>
              <a:ext cx="836377" cy="505155"/>
              <a:chOff x="4745646" y="2583190"/>
              <a:chExt cx="836377" cy="505155"/>
            </a:xfrm>
          </p:grpSpPr>
          <p:pic>
            <p:nvPicPr>
              <p:cNvPr id="56" name="Picture 55" descr="cloud.png"/>
              <p:cNvPicPr>
                <a:picLocks noChangeAspect="1"/>
              </p:cNvPicPr>
              <p:nvPr/>
            </p:nvPicPr>
            <p:blipFill>
              <a:blip r:embed="rId5" cstate="print"/>
              <a:stretch>
                <a:fillRect/>
              </a:stretch>
            </p:blipFill>
            <p:spPr>
              <a:xfrm>
                <a:off x="4745646" y="2583190"/>
                <a:ext cx="836377" cy="505155"/>
              </a:xfrm>
              <a:prstGeom prst="rect">
                <a:avLst/>
              </a:prstGeom>
              <a:effectLst>
                <a:outerShdw blurRad="50800" dist="38100" dir="2700000">
                  <a:srgbClr val="000000">
                    <a:alpha val="43000"/>
                  </a:srgbClr>
                </a:outerShdw>
              </a:effectLst>
            </p:spPr>
          </p:pic>
          <p:sp>
            <p:nvSpPr>
              <p:cNvPr id="57" name="Text Box 35"/>
              <p:cNvSpPr txBox="1">
                <a:spLocks noChangeArrowheads="1"/>
              </p:cNvSpPr>
              <p:nvPr/>
            </p:nvSpPr>
            <p:spPr bwMode="gray">
              <a:xfrm>
                <a:off x="4918036" y="2712991"/>
                <a:ext cx="543290" cy="276999"/>
              </a:xfrm>
              <a:prstGeom prst="rect">
                <a:avLst/>
              </a:prstGeom>
              <a:noFill/>
              <a:ln w="9525">
                <a:noFill/>
                <a:miter lim="800000"/>
                <a:headEnd/>
                <a:tailEnd/>
              </a:ln>
            </p:spPr>
            <p:txBody>
              <a:bodyPr wrap="none">
                <a:spAutoFit/>
              </a:bodyPr>
              <a:lstStyle/>
              <a:p>
                <a:r>
                  <a:rPr lang="en-US" sz="1200" b="1" dirty="0">
                    <a:solidFill>
                      <a:srgbClr val="0033CC"/>
                    </a:solidFill>
                    <a:cs typeface="Arial Unicode MS" pitchFamily="34" charset="-122"/>
                  </a:rPr>
                  <a:t>WAN</a:t>
                </a:r>
              </a:p>
            </p:txBody>
          </p:sp>
        </p:grpSp>
        <p:grpSp>
          <p:nvGrpSpPr>
            <p:cNvPr id="59" name="Group 58"/>
            <p:cNvGrpSpPr/>
            <p:nvPr/>
          </p:nvGrpSpPr>
          <p:grpSpPr>
            <a:xfrm>
              <a:off x="2723493" y="2734532"/>
              <a:ext cx="836377" cy="505155"/>
              <a:chOff x="4081660" y="3739305"/>
              <a:chExt cx="836377" cy="505155"/>
            </a:xfrm>
          </p:grpSpPr>
          <p:pic>
            <p:nvPicPr>
              <p:cNvPr id="60" name="Picture 59" descr="cloud.png"/>
              <p:cNvPicPr>
                <a:picLocks noChangeAspect="1"/>
              </p:cNvPicPr>
              <p:nvPr/>
            </p:nvPicPr>
            <p:blipFill>
              <a:blip r:embed="rId5" cstate="print"/>
              <a:stretch>
                <a:fillRect/>
              </a:stretch>
            </p:blipFill>
            <p:spPr>
              <a:xfrm>
                <a:off x="4081660" y="3739305"/>
                <a:ext cx="836377" cy="505155"/>
              </a:xfrm>
              <a:prstGeom prst="rect">
                <a:avLst/>
              </a:prstGeom>
              <a:effectLst>
                <a:outerShdw blurRad="50800" dist="38100" dir="2700000">
                  <a:srgbClr val="000000">
                    <a:alpha val="43000"/>
                  </a:srgbClr>
                </a:outerShdw>
              </a:effectLst>
            </p:spPr>
          </p:pic>
          <p:sp>
            <p:nvSpPr>
              <p:cNvPr id="62" name="Text Box 54"/>
              <p:cNvSpPr txBox="1">
                <a:spLocks noChangeArrowheads="1"/>
              </p:cNvSpPr>
              <p:nvPr/>
            </p:nvSpPr>
            <p:spPr bwMode="gray">
              <a:xfrm>
                <a:off x="4234975" y="3844000"/>
                <a:ext cx="500458" cy="276999"/>
              </a:xfrm>
              <a:prstGeom prst="rect">
                <a:avLst/>
              </a:prstGeom>
              <a:noFill/>
              <a:ln w="9525">
                <a:noFill/>
                <a:miter lim="800000"/>
                <a:headEnd/>
                <a:tailEnd/>
              </a:ln>
            </p:spPr>
            <p:txBody>
              <a:bodyPr wrap="none">
                <a:spAutoFit/>
              </a:bodyPr>
              <a:lstStyle/>
              <a:p>
                <a:r>
                  <a:rPr lang="en-US" sz="1200" b="1" dirty="0">
                    <a:solidFill>
                      <a:srgbClr val="CC3300"/>
                    </a:solidFill>
                    <a:cs typeface="Arial Unicode MS" pitchFamily="34" charset="-122"/>
                  </a:rPr>
                  <a:t>LAN</a:t>
                </a:r>
              </a:p>
            </p:txBody>
          </p:sp>
        </p:grpSp>
        <p:cxnSp>
          <p:nvCxnSpPr>
            <p:cNvPr id="63" name="Straight Arrow Connector 62"/>
            <p:cNvCxnSpPr>
              <a:stCxn id="65" idx="3"/>
              <a:endCxn id="56" idx="1"/>
            </p:cNvCxnSpPr>
            <p:nvPr/>
          </p:nvCxnSpPr>
          <p:spPr>
            <a:xfrm flipV="1">
              <a:off x="3067781" y="1948705"/>
              <a:ext cx="565997" cy="59287"/>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5" idx="3"/>
              <a:endCxn id="60" idx="0"/>
            </p:cNvCxnSpPr>
            <p:nvPr/>
          </p:nvCxnSpPr>
          <p:spPr>
            <a:xfrm>
              <a:off x="3067775" y="2007989"/>
              <a:ext cx="73907" cy="726543"/>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5" name="Right Arrow Callout 64"/>
            <p:cNvSpPr/>
            <p:nvPr/>
          </p:nvSpPr>
          <p:spPr>
            <a:xfrm>
              <a:off x="2605977" y="1814699"/>
              <a:ext cx="461798" cy="386580"/>
            </a:xfrm>
            <a:prstGeom prst="rightArrowCallout">
              <a:avLst>
                <a:gd name="adj1" fmla="val 43577"/>
                <a:gd name="adj2" fmla="val 43576"/>
                <a:gd name="adj3" fmla="val 26858"/>
                <a:gd name="adj4" fmla="val 64977"/>
              </a:avLst>
            </a:prstGeom>
            <a:solidFill>
              <a:srgbClr val="C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lIns="91440" tIns="0" rIns="0" bIns="0" rtlCol="0" anchor="ctr" anchorCtr="1"/>
            <a:lstStyle/>
            <a:p>
              <a:pPr algn="ctr">
                <a:lnSpc>
                  <a:spcPts val="1400"/>
                </a:lnSpc>
              </a:pPr>
              <a:r>
                <a:rPr lang="en-US" sz="800" b="1" dirty="0" smtClean="0">
                  <a:solidFill>
                    <a:schemeClr val="bg1"/>
                  </a:solidFill>
                  <a:effectLst>
                    <a:outerShdw blurRad="38100" dist="38100" dir="2700000" algn="tl">
                      <a:srgbClr val="000000">
                        <a:alpha val="43137"/>
                      </a:srgbClr>
                    </a:outerShdw>
                  </a:effectLst>
                </a:rPr>
                <a:t>ECH</a:t>
              </a:r>
            </a:p>
          </p:txBody>
        </p:sp>
        <p:cxnSp>
          <p:nvCxnSpPr>
            <p:cNvPr id="66" name="Straight Arrow Connector 65"/>
            <p:cNvCxnSpPr>
              <a:stCxn id="60" idx="3"/>
              <a:endCxn id="70" idx="1"/>
            </p:cNvCxnSpPr>
            <p:nvPr/>
          </p:nvCxnSpPr>
          <p:spPr>
            <a:xfrm>
              <a:off x="3559870" y="2987110"/>
              <a:ext cx="291541" cy="3428"/>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52" idx="1"/>
            </p:cNvCxnSpPr>
            <p:nvPr/>
          </p:nvCxnSpPr>
          <p:spPr>
            <a:xfrm flipV="1">
              <a:off x="1659982" y="1996908"/>
              <a:ext cx="437599" cy="615"/>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68" name="Picture 1" descr="C:\Users\i825114\Desktop\SAP-HANA.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87057" y="1319851"/>
              <a:ext cx="707089" cy="70935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1" descr="C:\Users\i825114\Desktop\SAP-HANA.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66276" y="2136654"/>
              <a:ext cx="700329" cy="702574"/>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 descr="C:\Users\i825114\Desktop\SAP-HANA.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51411" y="2663730"/>
              <a:ext cx="651527" cy="653616"/>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p:cNvSpPr txBox="1"/>
            <p:nvPr/>
          </p:nvSpPr>
          <p:spPr>
            <a:xfrm>
              <a:off x="5448694" y="2255027"/>
              <a:ext cx="1242561" cy="32316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50" b="1" kern="0" dirty="0" smtClean="0">
                  <a:ea typeface="Arial Unicode MS" pitchFamily="34" charset="-128"/>
                  <a:cs typeface="Arial Unicode MS" pitchFamily="34" charset="-128"/>
                </a:rPr>
                <a:t>SAP Replication Server for HANA</a:t>
              </a:r>
            </a:p>
          </p:txBody>
        </p:sp>
        <p:pic>
          <p:nvPicPr>
            <p:cNvPr id="72" name="Picture 71" descr="ReplicationServer_116x116.png"/>
            <p:cNvPicPr>
              <a:picLocks noChangeAspect="1"/>
            </p:cNvPicPr>
            <p:nvPr/>
          </p:nvPicPr>
          <p:blipFill>
            <a:blip r:embed="rId3" cstate="print"/>
            <a:stretch>
              <a:fillRect/>
            </a:stretch>
          </p:blipFill>
          <p:spPr>
            <a:xfrm>
              <a:off x="4910451" y="2868722"/>
              <a:ext cx="354438" cy="321686"/>
            </a:xfrm>
            <a:prstGeom prst="rect">
              <a:avLst/>
            </a:prstGeom>
          </p:spPr>
        </p:pic>
        <p:sp>
          <p:nvSpPr>
            <p:cNvPr id="73" name="TextBox 72"/>
            <p:cNvSpPr txBox="1"/>
            <p:nvPr/>
          </p:nvSpPr>
          <p:spPr>
            <a:xfrm>
              <a:off x="4421691" y="3185903"/>
              <a:ext cx="1242561" cy="32316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50" b="1" kern="0" dirty="0" smtClean="0">
                  <a:ea typeface="Arial Unicode MS" pitchFamily="34" charset="-128"/>
                  <a:cs typeface="Arial Unicode MS" pitchFamily="34" charset="-128"/>
                </a:rPr>
                <a:t>SAP Replication Server for HANA</a:t>
              </a:r>
            </a:p>
          </p:txBody>
        </p:sp>
        <p:cxnSp>
          <p:nvCxnSpPr>
            <p:cNvPr id="75" name="Straight Arrow Connector 74"/>
            <p:cNvCxnSpPr>
              <a:stCxn id="72" idx="3"/>
              <a:endCxn id="78" idx="1"/>
            </p:cNvCxnSpPr>
            <p:nvPr/>
          </p:nvCxnSpPr>
          <p:spPr>
            <a:xfrm flipV="1">
              <a:off x="5264889" y="3025980"/>
              <a:ext cx="732915" cy="3585"/>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76" name="Picture 13" descr="Replication Agent - 2 ICON"/>
            <p:cNvPicPr>
              <a:picLocks noChangeAspect="1" noChangeArrowheads="1"/>
            </p:cNvPicPr>
            <p:nvPr/>
          </p:nvPicPr>
          <p:blipFill>
            <a:blip r:embed="rId4" cstate="print"/>
            <a:srcRect/>
            <a:stretch>
              <a:fillRect/>
            </a:stretch>
          </p:blipFill>
          <p:spPr bwMode="auto">
            <a:xfrm>
              <a:off x="4349458" y="2946538"/>
              <a:ext cx="222433" cy="158842"/>
            </a:xfrm>
            <a:prstGeom prst="rect">
              <a:avLst/>
            </a:prstGeom>
            <a:noFill/>
            <a:ln w="9525">
              <a:noFill/>
              <a:miter lim="800000"/>
              <a:headEnd/>
              <a:tailEnd/>
            </a:ln>
          </p:spPr>
        </p:pic>
        <p:cxnSp>
          <p:nvCxnSpPr>
            <p:cNvPr id="77" name="Straight Arrow Connector 76"/>
            <p:cNvCxnSpPr>
              <a:stCxn id="76" idx="3"/>
              <a:endCxn id="72" idx="1"/>
            </p:cNvCxnSpPr>
            <p:nvPr/>
          </p:nvCxnSpPr>
          <p:spPr>
            <a:xfrm>
              <a:off x="4571891" y="3025959"/>
              <a:ext cx="338560" cy="3606"/>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1" descr="C:\Users\i825114\Desktop\SAP-HANA.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97804" y="2721310"/>
              <a:ext cx="607392" cy="6093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0579201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83430" y="3194183"/>
            <a:ext cx="8176852" cy="3250101"/>
          </a:xfrm>
        </p:spPr>
        <p:txBody>
          <a:bodyPr>
            <a:noAutofit/>
          </a:bodyPr>
          <a:lstStyle/>
          <a:p>
            <a:pPr marL="342900" indent="-342900">
              <a:buFont typeface="Arial" panose="020B0604020202020204" pitchFamily="34" charset="0"/>
              <a:buChar char="●"/>
            </a:pPr>
            <a:r>
              <a:rPr lang="en-US" sz="1400" b="0" dirty="0" smtClean="0"/>
              <a:t>Direct load materialization optimized for large data volume with zero downtime</a:t>
            </a:r>
          </a:p>
          <a:p>
            <a:pPr marL="522900" lvl="2" indent="-342900">
              <a:buSzPct val="80000"/>
              <a:buFont typeface="Arial" panose="020B0604020202020204" pitchFamily="34" charset="0"/>
              <a:buChar char="●"/>
            </a:pPr>
            <a:r>
              <a:rPr lang="en-US" sz="1200" dirty="0"/>
              <a:t>Replication to other tables not suspended during direct load </a:t>
            </a:r>
            <a:r>
              <a:rPr lang="en-US" sz="1200" dirty="0" smtClean="0"/>
              <a:t>materialization</a:t>
            </a:r>
            <a:endParaRPr lang="en-US" sz="1200" b="0" dirty="0" smtClean="0"/>
          </a:p>
          <a:p>
            <a:pPr marL="342900" indent="-342900">
              <a:spcBef>
                <a:spcPts val="600"/>
              </a:spcBef>
              <a:buFont typeface="Arial" panose="020B0604020202020204" pitchFamily="34" charset="0"/>
              <a:buChar char="●"/>
            </a:pPr>
            <a:r>
              <a:rPr lang="en-US" sz="1400" b="0" dirty="0" smtClean="0"/>
              <a:t>Seamless integration with Replication Server </a:t>
            </a:r>
          </a:p>
          <a:p>
            <a:pPr marL="522900" lvl="2" indent="-342900">
              <a:buSzPct val="80000"/>
              <a:buFont typeface="Arial" panose="020B0604020202020204" pitchFamily="34" charset="0"/>
              <a:buChar char="●"/>
            </a:pPr>
            <a:r>
              <a:rPr lang="en-US" sz="1200" b="0" dirty="0" smtClean="0"/>
              <a:t>Integrated with create subscription command to table level replication definitions</a:t>
            </a:r>
          </a:p>
          <a:p>
            <a:pPr marL="522900" lvl="2" indent="-342900">
              <a:buSzPct val="80000"/>
              <a:buFont typeface="Arial" panose="020B0604020202020204" pitchFamily="34" charset="0"/>
              <a:buChar char="●"/>
            </a:pPr>
            <a:r>
              <a:rPr lang="en-US" sz="1200" dirty="0" smtClean="0"/>
              <a:t>Completely eliminate need for manual / bulk materialization</a:t>
            </a:r>
            <a:endParaRPr lang="en-US" sz="1200" b="0" dirty="0" smtClean="0"/>
          </a:p>
          <a:p>
            <a:pPr marL="342900" indent="-342900">
              <a:spcBef>
                <a:spcPts val="600"/>
              </a:spcBef>
              <a:buFont typeface="Arial" panose="020B0604020202020204" pitchFamily="34" charset="0"/>
              <a:buChar char="●"/>
            </a:pPr>
            <a:r>
              <a:rPr lang="en-US" sz="1400" b="0" dirty="0" smtClean="0"/>
              <a:t>Multiple parallel threads can be configured to load data from one primary table to its corresponding replicate table.  </a:t>
            </a:r>
          </a:p>
          <a:p>
            <a:pPr marL="522900" lvl="2" indent="-342900">
              <a:buSzPct val="80000"/>
              <a:buFont typeface="Arial" panose="020B0604020202020204" pitchFamily="34" charset="0"/>
              <a:buChar char="●"/>
            </a:pPr>
            <a:r>
              <a:rPr lang="en-US" sz="1200" b="0" dirty="0" smtClean="0"/>
              <a:t>Default # of thread is configured as 5.  </a:t>
            </a:r>
          </a:p>
          <a:p>
            <a:pPr marL="522900" lvl="2" indent="-342900">
              <a:buSzPct val="80000"/>
              <a:buFont typeface="Arial" panose="020B0604020202020204" pitchFamily="34" charset="0"/>
              <a:buChar char="●"/>
            </a:pPr>
            <a:r>
              <a:rPr lang="en-US" sz="1200" b="0" dirty="0" smtClean="0"/>
              <a:t>Multiple tables can be configured for materialization in parallel</a:t>
            </a:r>
          </a:p>
          <a:p>
            <a:pPr marL="522900" lvl="2" indent="-342900">
              <a:buSzPct val="80000"/>
              <a:buFont typeface="Arial" panose="020B0604020202020204" pitchFamily="34" charset="0"/>
              <a:buChar char="●"/>
            </a:pPr>
            <a:r>
              <a:rPr lang="en-US" sz="1200" dirty="0"/>
              <a:t>Multiple select threads per subscription can be used to improve read </a:t>
            </a:r>
            <a:r>
              <a:rPr lang="en-US" sz="1200" dirty="0" smtClean="0"/>
              <a:t>performance</a:t>
            </a:r>
            <a:endParaRPr lang="en-US" sz="1200" b="0" dirty="0" smtClean="0"/>
          </a:p>
          <a:p>
            <a:pPr marL="342900" indent="-342900">
              <a:spcBef>
                <a:spcPts val="600"/>
              </a:spcBef>
              <a:buFont typeface="Arial" panose="020B0604020202020204" pitchFamily="34" charset="0"/>
              <a:buChar char="●"/>
            </a:pPr>
            <a:r>
              <a:rPr lang="en-US" sz="1400" b="0" dirty="0" smtClean="0"/>
              <a:t>Build-in monitoring for materialization progress for ease of management</a:t>
            </a:r>
            <a:endParaRPr lang="en-US" sz="1400" b="0" dirty="0"/>
          </a:p>
        </p:txBody>
      </p:sp>
      <p:grpSp>
        <p:nvGrpSpPr>
          <p:cNvPr id="2" name="Group 1"/>
          <p:cNvGrpSpPr/>
          <p:nvPr/>
        </p:nvGrpSpPr>
        <p:grpSpPr>
          <a:xfrm>
            <a:off x="834024" y="1611406"/>
            <a:ext cx="6728826" cy="1709072"/>
            <a:chOff x="834024" y="1545878"/>
            <a:chExt cx="6728826" cy="2048152"/>
          </a:xfrm>
        </p:grpSpPr>
        <p:pic>
          <p:nvPicPr>
            <p:cNvPr id="4" name="Picture 1" descr="C:\Users\i825114\Desktop\SAP-HANA.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9178" y="1971520"/>
              <a:ext cx="743672" cy="746056"/>
            </a:xfrm>
            <a:prstGeom prst="rect">
              <a:avLst/>
            </a:prstGeom>
            <a:noFill/>
            <a:extLst>
              <a:ext uri="{909E8E84-426E-40DD-AFC4-6F175D3DCCD1}">
                <a14:hiddenFill xmlns:a14="http://schemas.microsoft.com/office/drawing/2010/main">
                  <a:solidFill>
                    <a:srgbClr val="FFFFFF"/>
                  </a:solidFill>
                </a14:hiddenFill>
              </a:ext>
            </a:extLst>
          </p:spPr>
        </p:pic>
        <p:sp>
          <p:nvSpPr>
            <p:cNvPr id="5" name="Can 4"/>
            <p:cNvSpPr/>
            <p:nvPr/>
          </p:nvSpPr>
          <p:spPr bwMode="gray">
            <a:xfrm>
              <a:off x="1317238" y="1545878"/>
              <a:ext cx="482063" cy="591647"/>
            </a:xfrm>
            <a:prstGeom prst="can">
              <a:avLst/>
            </a:prstGeom>
            <a:solidFill>
              <a:schemeClr val="accent3">
                <a:lumMod val="60000"/>
                <a:lumOff val="40000"/>
              </a:schemeClr>
            </a:solidFill>
            <a:ln w="6350" algn="ctr">
              <a:solidFill>
                <a:schemeClr val="bg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6" name="Can 5"/>
            <p:cNvSpPr/>
            <p:nvPr/>
          </p:nvSpPr>
          <p:spPr bwMode="gray">
            <a:xfrm>
              <a:off x="1457576" y="1723084"/>
              <a:ext cx="482063" cy="591647"/>
            </a:xfrm>
            <a:prstGeom prst="can">
              <a:avLst/>
            </a:prstGeom>
            <a:solidFill>
              <a:schemeClr val="accent3">
                <a:lumMod val="60000"/>
                <a:lumOff val="40000"/>
              </a:schemeClr>
            </a:solidFill>
            <a:ln w="6350" algn="ctr">
              <a:solidFill>
                <a:schemeClr val="bg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7" name="Can 6"/>
            <p:cNvSpPr/>
            <p:nvPr/>
          </p:nvSpPr>
          <p:spPr bwMode="gray">
            <a:xfrm>
              <a:off x="1607625" y="1841700"/>
              <a:ext cx="782989" cy="739559"/>
            </a:xfrm>
            <a:prstGeom prst="can">
              <a:avLst/>
            </a:prstGeom>
            <a:solidFill>
              <a:schemeClr val="accent3">
                <a:lumMod val="60000"/>
                <a:lumOff val="40000"/>
              </a:schemeClr>
            </a:solidFill>
            <a:ln w="6350" algn="ctr">
              <a:solidFill>
                <a:schemeClr val="bg1">
                  <a:lumMod val="6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200" b="1" kern="0" dirty="0" smtClean="0">
                  <a:solidFill>
                    <a:srgbClr val="000000"/>
                  </a:solidFill>
                  <a:ea typeface="Arial Unicode MS" pitchFamily="34" charset="-128"/>
                  <a:cs typeface="Arial Unicode MS" pitchFamily="34" charset="-128"/>
                </a:rPr>
                <a:t>Source DB</a:t>
              </a:r>
            </a:p>
          </p:txBody>
        </p:sp>
        <p:pic>
          <p:nvPicPr>
            <p:cNvPr id="8" name="Picture 13" descr="Replication Agent - 2 ICON"/>
            <p:cNvPicPr>
              <a:picLocks noChangeAspect="1" noChangeArrowheads="1"/>
            </p:cNvPicPr>
            <p:nvPr/>
          </p:nvPicPr>
          <p:blipFill>
            <a:blip r:embed="rId3" cstate="print"/>
            <a:srcRect/>
            <a:stretch>
              <a:fillRect/>
            </a:stretch>
          </p:blipFill>
          <p:spPr bwMode="auto">
            <a:xfrm>
              <a:off x="2163826" y="2200251"/>
              <a:ext cx="389666" cy="278265"/>
            </a:xfrm>
            <a:prstGeom prst="rect">
              <a:avLst/>
            </a:prstGeom>
            <a:noFill/>
            <a:ln w="9525">
              <a:noFill/>
              <a:miter lim="800000"/>
              <a:headEnd/>
              <a:tailEnd/>
            </a:ln>
          </p:spPr>
        </p:pic>
        <p:sp>
          <p:nvSpPr>
            <p:cNvPr id="9" name="Text Box 51"/>
            <p:cNvSpPr txBox="1">
              <a:spLocks noChangeArrowheads="1"/>
            </p:cNvSpPr>
            <p:nvPr/>
          </p:nvSpPr>
          <p:spPr bwMode="auto">
            <a:xfrm>
              <a:off x="834024" y="2578367"/>
              <a:ext cx="2167156" cy="1015663"/>
            </a:xfrm>
            <a:prstGeom prst="rect">
              <a:avLst/>
            </a:prstGeom>
            <a:noFill/>
            <a:ln w="12700" cap="sq">
              <a:noFill/>
              <a:miter lim="800000"/>
              <a:headEnd type="none" w="sm" len="sm"/>
              <a:tailEnd type="none" w="sm" len="sm"/>
            </a:ln>
            <a:effectLst/>
          </p:spPr>
          <p:txBody>
            <a:bodyPr wrap="square" numCol="2" anchor="ctr">
              <a:spAutoFit/>
            </a:bodyPr>
            <a:lstStyle/>
            <a:p>
              <a:pPr marL="171450" indent="-171450" eaLnBrk="1" hangingPunct="1">
                <a:buFont typeface="Arial" pitchFamily="34" charset="0"/>
                <a:buChar char="•"/>
              </a:pPr>
              <a:r>
                <a:rPr lang="en-US" sz="1200" b="1" dirty="0" smtClean="0">
                  <a:latin typeface="+mn-lt"/>
                </a:rPr>
                <a:t>SAP HANA</a:t>
              </a:r>
            </a:p>
            <a:p>
              <a:pPr marL="171450" indent="-171450" eaLnBrk="1" hangingPunct="1">
                <a:buFont typeface="Arial" pitchFamily="34" charset="0"/>
                <a:buChar char="•"/>
              </a:pPr>
              <a:r>
                <a:rPr lang="en-US" sz="1200" b="1" dirty="0" smtClean="0">
                  <a:latin typeface="+mn-lt"/>
                </a:rPr>
                <a:t>SAP ASE</a:t>
              </a:r>
              <a:endParaRPr lang="en-US" sz="1200" b="1" dirty="0">
                <a:latin typeface="+mn-lt"/>
              </a:endParaRPr>
            </a:p>
            <a:p>
              <a:pPr marL="171450" indent="-171450" eaLnBrk="1" hangingPunct="1">
                <a:buFont typeface="Arial" pitchFamily="34" charset="0"/>
                <a:buChar char="•"/>
              </a:pPr>
              <a:r>
                <a:rPr lang="en-US" sz="1200" b="1" dirty="0" smtClean="0">
                  <a:latin typeface="+mn-lt"/>
                </a:rPr>
                <a:t>Oracle</a:t>
              </a:r>
            </a:p>
            <a:p>
              <a:pPr marL="171450" indent="-171450" eaLnBrk="1" hangingPunct="1">
                <a:buFont typeface="Arial" pitchFamily="34" charset="0"/>
                <a:buChar char="•"/>
              </a:pPr>
              <a:endParaRPr lang="en-US" sz="1200" b="1" dirty="0">
                <a:latin typeface="+mn-lt"/>
              </a:endParaRPr>
            </a:p>
            <a:p>
              <a:pPr marL="171450" indent="-171450" eaLnBrk="1" hangingPunct="1">
                <a:buFont typeface="Arial" pitchFamily="34" charset="0"/>
                <a:buChar char="•"/>
              </a:pPr>
              <a:endParaRPr lang="en-US" sz="1200" b="1" dirty="0" smtClean="0">
                <a:latin typeface="+mn-lt"/>
              </a:endParaRPr>
            </a:p>
            <a:p>
              <a:pPr marL="171450" indent="-171450" eaLnBrk="1" hangingPunct="1">
                <a:buFont typeface="Arial" pitchFamily="34" charset="0"/>
                <a:buChar char="•"/>
              </a:pPr>
              <a:r>
                <a:rPr lang="en-US" sz="1200" b="1" dirty="0" smtClean="0">
                  <a:latin typeface="+mn-lt"/>
                </a:rPr>
                <a:t>MS SQL</a:t>
              </a:r>
            </a:p>
            <a:p>
              <a:pPr marL="171450" indent="-171450" eaLnBrk="1" hangingPunct="1">
                <a:buFont typeface="Arial" pitchFamily="34" charset="0"/>
                <a:buChar char="•"/>
              </a:pPr>
              <a:r>
                <a:rPr lang="en-US" sz="1200" b="1" dirty="0" smtClean="0">
                  <a:latin typeface="+mn-lt"/>
                </a:rPr>
                <a:t>IBM DB2</a:t>
              </a:r>
              <a:endParaRPr lang="en-US" sz="1200" b="1" dirty="0">
                <a:latin typeface="+mn-lt"/>
              </a:endParaRPr>
            </a:p>
          </p:txBody>
        </p:sp>
        <p:pic>
          <p:nvPicPr>
            <p:cNvPr id="10" name="Picture 9" descr="ReplicationServer_116x116.png"/>
            <p:cNvPicPr>
              <a:picLocks noChangeAspect="1"/>
            </p:cNvPicPr>
            <p:nvPr/>
          </p:nvPicPr>
          <p:blipFill>
            <a:blip r:embed="rId4" cstate="print"/>
            <a:stretch>
              <a:fillRect/>
            </a:stretch>
          </p:blipFill>
          <p:spPr>
            <a:xfrm>
              <a:off x="2880002" y="2034894"/>
              <a:ext cx="850389" cy="597331"/>
            </a:xfrm>
            <a:prstGeom prst="rect">
              <a:avLst/>
            </a:prstGeom>
          </p:spPr>
        </p:pic>
        <p:sp>
          <p:nvSpPr>
            <p:cNvPr id="11" name="TextBox 10"/>
            <p:cNvSpPr txBox="1"/>
            <p:nvPr/>
          </p:nvSpPr>
          <p:spPr>
            <a:xfrm>
              <a:off x="2879997" y="2658110"/>
              <a:ext cx="1240182" cy="32316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50" b="1" kern="0" dirty="0" smtClean="0">
                  <a:ea typeface="Arial Unicode MS" pitchFamily="34" charset="-128"/>
                  <a:cs typeface="Arial Unicode MS" pitchFamily="34" charset="-128"/>
                </a:rPr>
                <a:t>SAP Replication Server for HANA</a:t>
              </a:r>
            </a:p>
          </p:txBody>
        </p:sp>
        <p:sp>
          <p:nvSpPr>
            <p:cNvPr id="12" name="Right Arrow Callout 11"/>
            <p:cNvSpPr/>
            <p:nvPr/>
          </p:nvSpPr>
          <p:spPr>
            <a:xfrm>
              <a:off x="3499487" y="2156560"/>
              <a:ext cx="461798" cy="386580"/>
            </a:xfrm>
            <a:prstGeom prst="rightArrowCallout">
              <a:avLst>
                <a:gd name="adj1" fmla="val 43577"/>
                <a:gd name="adj2" fmla="val 43576"/>
                <a:gd name="adj3" fmla="val 26858"/>
                <a:gd name="adj4" fmla="val 64977"/>
              </a:avLst>
            </a:prstGeom>
            <a:solidFill>
              <a:srgbClr val="C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lIns="91440" tIns="0" rIns="0" bIns="0" rtlCol="0" anchor="ctr" anchorCtr="1"/>
            <a:lstStyle/>
            <a:p>
              <a:pPr algn="ctr">
                <a:lnSpc>
                  <a:spcPts val="1400"/>
                </a:lnSpc>
              </a:pPr>
              <a:r>
                <a:rPr lang="en-US" sz="800" b="1" dirty="0" smtClean="0">
                  <a:solidFill>
                    <a:schemeClr val="bg1"/>
                  </a:solidFill>
                  <a:effectLst>
                    <a:outerShdw blurRad="38100" dist="38100" dir="2700000" algn="tl">
                      <a:srgbClr val="000000">
                        <a:alpha val="43137"/>
                      </a:srgbClr>
                    </a:outerShdw>
                  </a:effectLst>
                </a:rPr>
                <a:t>ECH</a:t>
              </a:r>
            </a:p>
          </p:txBody>
        </p:sp>
        <p:cxnSp>
          <p:nvCxnSpPr>
            <p:cNvPr id="13" name="Straight Arrow Connector 12"/>
            <p:cNvCxnSpPr>
              <a:stCxn id="8" idx="3"/>
              <a:endCxn id="10" idx="1"/>
            </p:cNvCxnSpPr>
            <p:nvPr/>
          </p:nvCxnSpPr>
          <p:spPr>
            <a:xfrm flipV="1">
              <a:off x="2553494" y="2333562"/>
              <a:ext cx="326505" cy="5823"/>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3"/>
              <a:endCxn id="18" idx="3"/>
            </p:cNvCxnSpPr>
            <p:nvPr/>
          </p:nvCxnSpPr>
          <p:spPr>
            <a:xfrm flipV="1">
              <a:off x="3961285" y="1875777"/>
              <a:ext cx="623936" cy="47407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4571856" y="1776507"/>
              <a:ext cx="1542127" cy="1134949"/>
              <a:chOff x="4571856" y="1492962"/>
              <a:chExt cx="1542127" cy="1134949"/>
            </a:xfrm>
          </p:grpSpPr>
          <p:sp>
            <p:nvSpPr>
              <p:cNvPr id="18" name="AutoShape 13"/>
              <p:cNvSpPr>
                <a:spLocks noChangeArrowheads="1"/>
              </p:cNvSpPr>
              <p:nvPr/>
            </p:nvSpPr>
            <p:spPr bwMode="auto">
              <a:xfrm rot="5400000">
                <a:off x="5250332" y="827851"/>
                <a:ext cx="198540" cy="1528762"/>
              </a:xfrm>
              <a:prstGeom prst="can">
                <a:avLst>
                  <a:gd name="adj" fmla="val 43292"/>
                </a:avLst>
              </a:prstGeom>
              <a:solidFill>
                <a:srgbClr val="99CCFF"/>
              </a:solidFill>
              <a:ln w="12700" cap="sq">
                <a:solidFill>
                  <a:srgbClr val="99CCFF"/>
                </a:solidFill>
                <a:miter lim="800000"/>
                <a:headEnd type="none" w="sm" len="sm"/>
                <a:tailEnd type="none" w="sm" len="sm"/>
              </a:ln>
              <a:effectLst/>
            </p:spPr>
            <p:txBody>
              <a:bodyPr wrap="none" anchor="ctr"/>
              <a:lstStyle/>
              <a:p>
                <a:pPr algn="ctr"/>
                <a:endParaRPr lang="en-US" sz="1000" b="1">
                  <a:latin typeface="Times New Roman" pitchFamily="18" charset="0"/>
                  <a:ea typeface="ＭＳ Ｐゴシック" pitchFamily="63" charset="-128"/>
                </a:endParaRPr>
              </a:p>
            </p:txBody>
          </p:sp>
          <p:sp>
            <p:nvSpPr>
              <p:cNvPr id="25" name="AutoShape 13"/>
              <p:cNvSpPr>
                <a:spLocks noChangeArrowheads="1"/>
              </p:cNvSpPr>
              <p:nvPr/>
            </p:nvSpPr>
            <p:spPr bwMode="auto">
              <a:xfrm rot="5400000">
                <a:off x="5236967" y="1062300"/>
                <a:ext cx="198540" cy="1528762"/>
              </a:xfrm>
              <a:prstGeom prst="can">
                <a:avLst>
                  <a:gd name="adj" fmla="val 43292"/>
                </a:avLst>
              </a:prstGeom>
              <a:solidFill>
                <a:srgbClr val="99CCFF"/>
              </a:solidFill>
              <a:ln w="12700" cap="sq">
                <a:solidFill>
                  <a:srgbClr val="99CCFF"/>
                </a:solidFill>
                <a:miter lim="800000"/>
                <a:headEnd type="none" w="sm" len="sm"/>
                <a:tailEnd type="none" w="sm" len="sm"/>
              </a:ln>
              <a:effectLst/>
            </p:spPr>
            <p:txBody>
              <a:bodyPr wrap="none" anchor="ctr"/>
              <a:lstStyle/>
              <a:p>
                <a:pPr algn="ctr"/>
                <a:endParaRPr lang="en-US" sz="1000" b="1">
                  <a:latin typeface="Times New Roman" pitchFamily="18" charset="0"/>
                  <a:ea typeface="ＭＳ Ｐゴシック" pitchFamily="63" charset="-128"/>
                </a:endParaRPr>
              </a:p>
            </p:txBody>
          </p:sp>
          <p:sp>
            <p:nvSpPr>
              <p:cNvPr id="26" name="AutoShape 13"/>
              <p:cNvSpPr>
                <a:spLocks noChangeArrowheads="1"/>
              </p:cNvSpPr>
              <p:nvPr/>
            </p:nvSpPr>
            <p:spPr bwMode="auto">
              <a:xfrm rot="5400000">
                <a:off x="5236967" y="1292739"/>
                <a:ext cx="198540" cy="1528762"/>
              </a:xfrm>
              <a:prstGeom prst="can">
                <a:avLst>
                  <a:gd name="adj" fmla="val 43292"/>
                </a:avLst>
              </a:prstGeom>
              <a:solidFill>
                <a:srgbClr val="99CCFF"/>
              </a:solidFill>
              <a:ln w="12700" cap="sq">
                <a:solidFill>
                  <a:srgbClr val="99CCFF"/>
                </a:solidFill>
                <a:miter lim="800000"/>
                <a:headEnd type="none" w="sm" len="sm"/>
                <a:tailEnd type="none" w="sm" len="sm"/>
              </a:ln>
              <a:effectLst/>
            </p:spPr>
            <p:txBody>
              <a:bodyPr wrap="none" anchor="ctr"/>
              <a:lstStyle/>
              <a:p>
                <a:pPr algn="ctr"/>
                <a:endParaRPr lang="en-US" sz="1000" b="1">
                  <a:latin typeface="Times New Roman" pitchFamily="18" charset="0"/>
                  <a:ea typeface="ＭＳ Ｐゴシック" pitchFamily="63" charset="-128"/>
                </a:endParaRPr>
              </a:p>
            </p:txBody>
          </p:sp>
          <p:sp>
            <p:nvSpPr>
              <p:cNvPr id="27" name="AutoShape 13"/>
              <p:cNvSpPr>
                <a:spLocks noChangeArrowheads="1"/>
              </p:cNvSpPr>
              <p:nvPr/>
            </p:nvSpPr>
            <p:spPr bwMode="auto">
              <a:xfrm rot="5400000">
                <a:off x="5250332" y="1532280"/>
                <a:ext cx="198540" cy="1528762"/>
              </a:xfrm>
              <a:prstGeom prst="can">
                <a:avLst>
                  <a:gd name="adj" fmla="val 43292"/>
                </a:avLst>
              </a:prstGeom>
              <a:solidFill>
                <a:srgbClr val="99CCFF"/>
              </a:solidFill>
              <a:ln w="12700" cap="sq">
                <a:solidFill>
                  <a:srgbClr val="99CCFF"/>
                </a:solidFill>
                <a:miter lim="800000"/>
                <a:headEnd type="none" w="sm" len="sm"/>
                <a:tailEnd type="none" w="sm" len="sm"/>
              </a:ln>
              <a:effectLst/>
            </p:spPr>
            <p:txBody>
              <a:bodyPr wrap="none" anchor="ctr"/>
              <a:lstStyle/>
              <a:p>
                <a:pPr algn="ctr"/>
                <a:endParaRPr lang="en-US" sz="1000" b="1">
                  <a:latin typeface="Times New Roman" pitchFamily="18" charset="0"/>
                  <a:ea typeface="ＭＳ Ｐゴシック" pitchFamily="63" charset="-128"/>
                </a:endParaRPr>
              </a:p>
            </p:txBody>
          </p:sp>
          <p:sp>
            <p:nvSpPr>
              <p:cNvPr id="28" name="AutoShape 13"/>
              <p:cNvSpPr>
                <a:spLocks noChangeArrowheads="1"/>
              </p:cNvSpPr>
              <p:nvPr/>
            </p:nvSpPr>
            <p:spPr bwMode="auto">
              <a:xfrm rot="5400000">
                <a:off x="5250332" y="1764260"/>
                <a:ext cx="198540" cy="1528762"/>
              </a:xfrm>
              <a:prstGeom prst="can">
                <a:avLst>
                  <a:gd name="adj" fmla="val 43292"/>
                </a:avLst>
              </a:prstGeom>
              <a:solidFill>
                <a:srgbClr val="99CCFF"/>
              </a:solidFill>
              <a:ln w="12700" cap="sq">
                <a:solidFill>
                  <a:srgbClr val="99CCFF"/>
                </a:solidFill>
                <a:miter lim="800000"/>
                <a:headEnd type="none" w="sm" len="sm"/>
                <a:tailEnd type="none" w="sm" len="sm"/>
              </a:ln>
              <a:effectLst/>
            </p:spPr>
            <p:txBody>
              <a:bodyPr wrap="none" anchor="ctr"/>
              <a:lstStyle/>
              <a:p>
                <a:pPr algn="ctr"/>
                <a:endParaRPr lang="en-US" sz="1000" b="1">
                  <a:latin typeface="Times New Roman" pitchFamily="18" charset="0"/>
                  <a:ea typeface="ＭＳ Ｐゴシック" pitchFamily="63" charset="-128"/>
                </a:endParaRPr>
              </a:p>
            </p:txBody>
          </p:sp>
        </p:grpSp>
        <p:cxnSp>
          <p:nvCxnSpPr>
            <p:cNvPr id="31" name="Straight Arrow Connector 30"/>
            <p:cNvCxnSpPr>
              <a:stCxn id="12" idx="3"/>
              <a:endCxn id="25" idx="3"/>
            </p:cNvCxnSpPr>
            <p:nvPr/>
          </p:nvCxnSpPr>
          <p:spPr>
            <a:xfrm flipV="1">
              <a:off x="3961285" y="2110226"/>
              <a:ext cx="610571" cy="23962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3"/>
              <a:endCxn id="26" idx="3"/>
            </p:cNvCxnSpPr>
            <p:nvPr/>
          </p:nvCxnSpPr>
          <p:spPr>
            <a:xfrm flipV="1">
              <a:off x="3961285" y="2340665"/>
              <a:ext cx="610571" cy="918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3"/>
              <a:endCxn id="27" idx="3"/>
            </p:cNvCxnSpPr>
            <p:nvPr/>
          </p:nvCxnSpPr>
          <p:spPr>
            <a:xfrm>
              <a:off x="3961285" y="2349850"/>
              <a:ext cx="623936" cy="23035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2" idx="3"/>
              <a:endCxn id="28" idx="3"/>
            </p:cNvCxnSpPr>
            <p:nvPr/>
          </p:nvCxnSpPr>
          <p:spPr>
            <a:xfrm>
              <a:off x="3961285" y="2349850"/>
              <a:ext cx="623936" cy="46233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8" idx="1"/>
              <a:endCxn id="4" idx="1"/>
            </p:cNvCxnSpPr>
            <p:nvPr/>
          </p:nvCxnSpPr>
          <p:spPr>
            <a:xfrm>
              <a:off x="6113983" y="1875777"/>
              <a:ext cx="705195" cy="46877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5" idx="1"/>
              <a:endCxn id="4" idx="1"/>
            </p:cNvCxnSpPr>
            <p:nvPr/>
          </p:nvCxnSpPr>
          <p:spPr>
            <a:xfrm>
              <a:off x="6100618" y="2110226"/>
              <a:ext cx="718560" cy="23432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6" idx="1"/>
              <a:endCxn id="4" idx="1"/>
            </p:cNvCxnSpPr>
            <p:nvPr/>
          </p:nvCxnSpPr>
          <p:spPr>
            <a:xfrm>
              <a:off x="6100618" y="2340665"/>
              <a:ext cx="718560" cy="388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7" idx="1"/>
              <a:endCxn id="4" idx="1"/>
            </p:cNvCxnSpPr>
            <p:nvPr/>
          </p:nvCxnSpPr>
          <p:spPr>
            <a:xfrm flipV="1">
              <a:off x="6113983" y="2344548"/>
              <a:ext cx="705195" cy="23565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8" idx="1"/>
              <a:endCxn id="4" idx="1"/>
            </p:cNvCxnSpPr>
            <p:nvPr/>
          </p:nvCxnSpPr>
          <p:spPr>
            <a:xfrm flipV="1">
              <a:off x="6113983" y="2344548"/>
              <a:ext cx="705195" cy="46763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p:ph type="title"/>
          </p:nvPr>
        </p:nvSpPr>
        <p:spPr/>
        <p:txBody>
          <a:bodyPr/>
          <a:lstStyle/>
          <a:p>
            <a:r>
              <a:rPr lang="en-US" dirty="0">
                <a:solidFill>
                  <a:schemeClr val="bg2">
                    <a:lumMod val="50000"/>
                  </a:schemeClr>
                </a:solidFill>
              </a:rPr>
              <a:t>SAP Replication Server 15.7.1 SP200</a:t>
            </a:r>
            <a:r>
              <a:rPr lang="en-US" sz="2400" b="1" kern="1200" dirty="0" smtClean="0">
                <a:solidFill>
                  <a:srgbClr val="666666"/>
                </a:solidFill>
                <a:effectLst/>
                <a:latin typeface="+mn-lt"/>
              </a:rPr>
              <a:t/>
            </a:r>
            <a:br>
              <a:rPr lang="en-US" sz="2400" b="1" kern="1200" dirty="0" smtClean="0">
                <a:solidFill>
                  <a:srgbClr val="666666"/>
                </a:solidFill>
                <a:effectLst/>
                <a:latin typeface="+mn-lt"/>
              </a:rPr>
            </a:br>
            <a:r>
              <a:rPr lang="en-US" sz="2000" b="0" kern="1200" dirty="0" smtClean="0">
                <a:solidFill>
                  <a:srgbClr val="666666"/>
                </a:solidFill>
                <a:effectLst/>
                <a:latin typeface="+mn-lt"/>
              </a:rPr>
              <a:t>Heterogeneous Direct Load Materialization (DLM)</a:t>
            </a:r>
            <a:r>
              <a:rPr lang="zh-CN" altLang="en-US" sz="2000" b="0" kern="1200" dirty="0" smtClean="0">
                <a:solidFill>
                  <a:srgbClr val="666666"/>
                </a:solidFill>
                <a:effectLst/>
                <a:latin typeface="+mn-lt"/>
              </a:rPr>
              <a:t> </a:t>
            </a:r>
            <a:endParaRPr lang="en-US" b="0" dirty="0">
              <a:latin typeface="+mn-lt"/>
            </a:endParaRPr>
          </a:p>
        </p:txBody>
      </p:sp>
      <p:sp>
        <p:nvSpPr>
          <p:cNvPr id="36" name="Content Placeholder 5"/>
          <p:cNvSpPr txBox="1">
            <a:spLocks/>
          </p:cNvSpPr>
          <p:nvPr/>
        </p:nvSpPr>
        <p:spPr bwMode="gray">
          <a:xfrm>
            <a:off x="0" y="6086475"/>
            <a:ext cx="9144000" cy="252000"/>
          </a:xfrm>
          <a:prstGeom prst="rect">
            <a:avLst/>
          </a:prstGeom>
          <a:solidFill>
            <a:schemeClr val="accent1"/>
          </a:solidFill>
          <a:ln w="9525">
            <a:noFill/>
            <a:round/>
            <a:headEnd/>
            <a:tailEnd/>
          </a:ln>
        </p:spPr>
        <p:txBody>
          <a:bodyPr vert="horz" lIns="0" tIns="0" rIns="0" bIns="0" rtlCol="0" anchor="ctr" anchorCtr="0">
            <a:noAutofit/>
          </a:bodyPr>
          <a:lstStyle>
            <a:lvl1pPr marL="0" indent="0" algn="ctr" defTabSz="914400" rtl="0" eaLnBrk="1" latinLnBrk="0" hangingPunct="1">
              <a:spcBef>
                <a:spcPts val="1620"/>
              </a:spcBef>
              <a:buClr>
                <a:schemeClr val="accent1"/>
              </a:buClr>
              <a:buSzPct val="80000"/>
              <a:buFontTx/>
              <a:buNone/>
              <a:defRPr lang="en-US" sz="1200" b="1" kern="1200" baseline="0" noProof="0" dirty="0" smtClean="0">
                <a:solidFill>
                  <a:schemeClr val="tx1"/>
                </a:solidFill>
                <a:latin typeface="Arial"/>
                <a:ea typeface="+mn-ea"/>
                <a:cs typeface="+mn-cs"/>
              </a:defRPr>
            </a:lvl1pPr>
            <a:lvl2pPr marL="0" indent="0" algn="ctr"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ctr"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ctr"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ctr" defTabSz="914400" rtl="0" eaLnBrk="1" latinLnBrk="0" hangingPunct="1">
              <a:spcBef>
                <a:spcPts val="250"/>
              </a:spcBef>
              <a:buClr>
                <a:schemeClr val="accent2"/>
              </a:buClr>
              <a:buSzPct val="100000"/>
              <a:buFont typeface="Courier New" pitchFamily="49" charset="0"/>
              <a:buNone/>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ct val="0"/>
              </a:spcAft>
            </a:pPr>
            <a:r>
              <a:rPr lang="en-US" dirty="0" smtClean="0"/>
              <a:t>TODAY</a:t>
            </a:r>
            <a:endParaRPr lang="en-US" dirty="0"/>
          </a:p>
        </p:txBody>
      </p:sp>
    </p:spTree>
    <p:extLst>
      <p:ext uri="{BB962C8B-B14F-4D97-AF65-F5344CB8AC3E}">
        <p14:creationId xmlns:p14="http://schemas.microsoft.com/office/powerpoint/2010/main" val="2944537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0" hangingPunct="0">
              <a:spcBef>
                <a:spcPct val="50000"/>
              </a:spcBef>
            </a:pPr>
            <a:r>
              <a:rPr lang="en-US" dirty="0">
                <a:solidFill>
                  <a:schemeClr val="bg2">
                    <a:lumMod val="50000"/>
                  </a:schemeClr>
                </a:solidFill>
              </a:rPr>
              <a:t>SAP Replication Server 15.7.1 SP200</a:t>
            </a:r>
            <a:r>
              <a:rPr lang="en-GB" dirty="0" smtClean="0">
                <a:solidFill>
                  <a:schemeClr val="bg2">
                    <a:lumMod val="50000"/>
                  </a:schemeClr>
                </a:solidFill>
              </a:rPr>
              <a:t/>
            </a:r>
            <a:br>
              <a:rPr lang="en-GB" dirty="0" smtClean="0">
                <a:solidFill>
                  <a:schemeClr val="bg2">
                    <a:lumMod val="50000"/>
                  </a:schemeClr>
                </a:solidFill>
              </a:rPr>
            </a:br>
            <a:r>
              <a:rPr lang="en-GB" sz="2000" b="0" dirty="0" smtClean="0">
                <a:solidFill>
                  <a:schemeClr val="bg2">
                    <a:lumMod val="50000"/>
                  </a:schemeClr>
                </a:solidFill>
              </a:rPr>
              <a:t>Data </a:t>
            </a:r>
            <a:r>
              <a:rPr lang="en-GB" sz="2000" b="0" dirty="0">
                <a:solidFill>
                  <a:schemeClr val="bg2">
                    <a:lumMod val="50000"/>
                  </a:schemeClr>
                </a:solidFill>
              </a:rPr>
              <a:t>a</a:t>
            </a:r>
            <a:r>
              <a:rPr lang="en-GB" sz="2000" b="0" dirty="0" smtClean="0">
                <a:solidFill>
                  <a:schemeClr val="bg2">
                    <a:lumMod val="50000"/>
                  </a:schemeClr>
                </a:solidFill>
              </a:rPr>
              <a:t>ssurance for SAP HANA</a:t>
            </a:r>
            <a:endParaRPr lang="en-US" sz="1800" b="0" kern="0" dirty="0">
              <a:solidFill>
                <a:schemeClr val="bg2">
                  <a:lumMod val="50000"/>
                </a:schemeClr>
              </a:solidFill>
              <a:ea typeface="Arial Unicode MS" pitchFamily="34" charset="-128"/>
              <a:cs typeface="Arial Unicode MS" pitchFamily="34" charset="-128"/>
            </a:endParaRPr>
          </a:p>
        </p:txBody>
      </p:sp>
      <p:sp>
        <p:nvSpPr>
          <p:cNvPr id="68" name="Rectangle 67"/>
          <p:cNvSpPr/>
          <p:nvPr/>
        </p:nvSpPr>
        <p:spPr>
          <a:xfrm>
            <a:off x="350578" y="1729743"/>
            <a:ext cx="4786501" cy="2654573"/>
          </a:xfrm>
          <a:prstGeom prst="rect">
            <a:avLst/>
          </a:prstGeom>
        </p:spPr>
        <p:txBody>
          <a:bodyPr wrap="square">
            <a:spAutoFit/>
          </a:bodyPr>
          <a:lstStyle/>
          <a:p>
            <a:pPr marL="342900" indent="-342900">
              <a:spcAft>
                <a:spcPts val="300"/>
              </a:spcAft>
              <a:buClr>
                <a:schemeClr val="accent1"/>
              </a:buClr>
              <a:buSzPct val="80000"/>
              <a:buFont typeface="Arial" panose="020B0604020202020204" pitchFamily="34" charset="0"/>
              <a:buChar char="●"/>
            </a:pPr>
            <a:r>
              <a:rPr lang="en-US" sz="1200" dirty="0" smtClean="0"/>
              <a:t>Ensures data consistency between sources and SAP HANA targets</a:t>
            </a:r>
          </a:p>
          <a:p>
            <a:pPr marL="342900" indent="-342900">
              <a:spcAft>
                <a:spcPts val="300"/>
              </a:spcAft>
              <a:buClr>
                <a:schemeClr val="accent1"/>
              </a:buClr>
              <a:buSzPct val="80000"/>
              <a:buFont typeface="Arial" panose="020B0604020202020204" pitchFamily="34" charset="0"/>
              <a:buChar char="●"/>
            </a:pPr>
            <a:r>
              <a:rPr lang="en-US" sz="1200" dirty="0" smtClean="0"/>
              <a:t>Highly scalable and can </a:t>
            </a:r>
            <a:r>
              <a:rPr lang="en-US" sz="1200" dirty="0"/>
              <a:t>be deployed </a:t>
            </a:r>
            <a:r>
              <a:rPr lang="en-US" sz="1200" dirty="0" smtClean="0"/>
              <a:t>flexibly to meet high performance and complex topology requirements</a:t>
            </a:r>
          </a:p>
          <a:p>
            <a:pPr marL="342900" indent="-342900">
              <a:spcAft>
                <a:spcPts val="300"/>
              </a:spcAft>
              <a:buClr>
                <a:schemeClr val="accent1"/>
              </a:buClr>
              <a:buSzPct val="80000"/>
              <a:buFont typeface="Arial" panose="020B0604020202020204" pitchFamily="34" charset="0"/>
              <a:buChar char="●"/>
            </a:pPr>
            <a:r>
              <a:rPr lang="en-US" sz="1200" dirty="0" smtClean="0"/>
              <a:t>Supported database types: </a:t>
            </a:r>
          </a:p>
          <a:p>
            <a:pPr marL="800100" lvl="1" indent="-342900">
              <a:spcAft>
                <a:spcPts val="300"/>
              </a:spcAft>
              <a:buClr>
                <a:schemeClr val="accent1"/>
              </a:buClr>
              <a:buSzPct val="80000"/>
              <a:buFont typeface="Arial" panose="020B0604020202020204" pitchFamily="34" charset="0"/>
              <a:buChar char="●"/>
            </a:pPr>
            <a:r>
              <a:rPr lang="en-US" sz="1200" dirty="0" smtClean="0"/>
              <a:t>HANA</a:t>
            </a:r>
          </a:p>
          <a:p>
            <a:pPr marL="800100" lvl="1" indent="-342900">
              <a:spcAft>
                <a:spcPts val="300"/>
              </a:spcAft>
              <a:buClr>
                <a:schemeClr val="accent1"/>
              </a:buClr>
              <a:buSzPct val="80000"/>
              <a:buFont typeface="Arial" panose="020B0604020202020204" pitchFamily="34" charset="0"/>
              <a:buChar char="●"/>
            </a:pPr>
            <a:r>
              <a:rPr lang="en-US" sz="1200" dirty="0" smtClean="0"/>
              <a:t>IQ</a:t>
            </a:r>
          </a:p>
          <a:p>
            <a:pPr marL="800100" lvl="1" indent="-342900">
              <a:spcAft>
                <a:spcPts val="300"/>
              </a:spcAft>
              <a:buClr>
                <a:schemeClr val="accent1"/>
              </a:buClr>
              <a:buSzPct val="80000"/>
              <a:buFont typeface="Arial" panose="020B0604020202020204" pitchFamily="34" charset="0"/>
              <a:buChar char="●"/>
            </a:pPr>
            <a:r>
              <a:rPr lang="en-US" sz="1200" dirty="0" smtClean="0"/>
              <a:t>ASE</a:t>
            </a:r>
          </a:p>
          <a:p>
            <a:pPr marL="800100" lvl="1" indent="-342900">
              <a:spcAft>
                <a:spcPts val="300"/>
              </a:spcAft>
              <a:buClr>
                <a:schemeClr val="accent1"/>
              </a:buClr>
              <a:buSzPct val="80000"/>
              <a:buFont typeface="Arial" panose="020B0604020202020204" pitchFamily="34" charset="0"/>
              <a:buChar char="●"/>
            </a:pPr>
            <a:r>
              <a:rPr lang="en-US" sz="1200" dirty="0" smtClean="0"/>
              <a:t>Oracle</a:t>
            </a:r>
          </a:p>
          <a:p>
            <a:pPr marL="800100" lvl="1" indent="-342900">
              <a:spcAft>
                <a:spcPts val="300"/>
              </a:spcAft>
              <a:buClr>
                <a:schemeClr val="accent1"/>
              </a:buClr>
              <a:buSzPct val="80000"/>
              <a:buFont typeface="Arial" panose="020B0604020202020204" pitchFamily="34" charset="0"/>
              <a:buChar char="●"/>
            </a:pPr>
            <a:r>
              <a:rPr lang="en-US" sz="1200" dirty="0" smtClean="0"/>
              <a:t>MS SQL</a:t>
            </a:r>
          </a:p>
          <a:p>
            <a:pPr marL="800100" lvl="1" indent="-342900">
              <a:spcAft>
                <a:spcPts val="300"/>
              </a:spcAft>
              <a:buClr>
                <a:schemeClr val="accent1"/>
              </a:buClr>
              <a:buSzPct val="80000"/>
              <a:buFont typeface="Arial" panose="020B0604020202020204" pitchFamily="34" charset="0"/>
              <a:buChar char="●"/>
            </a:pPr>
            <a:r>
              <a:rPr lang="en-US" sz="1200" dirty="0" smtClean="0"/>
              <a:t>IBM DB2</a:t>
            </a:r>
          </a:p>
          <a:p>
            <a:pPr marL="171450" indent="-171450">
              <a:spcAft>
                <a:spcPts val="300"/>
              </a:spcAft>
              <a:buClr>
                <a:schemeClr val="accent1"/>
              </a:buClr>
              <a:buSzPct val="80000"/>
              <a:buFont typeface="Arial" pitchFamily="34" charset="0"/>
              <a:buChar char="●"/>
            </a:pPr>
            <a:endParaRPr lang="en-US" sz="1200" dirty="0" smtClean="0"/>
          </a:p>
        </p:txBody>
      </p:sp>
      <p:grpSp>
        <p:nvGrpSpPr>
          <p:cNvPr id="4" name="Group 3"/>
          <p:cNvGrpSpPr/>
          <p:nvPr/>
        </p:nvGrpSpPr>
        <p:grpSpPr>
          <a:xfrm>
            <a:off x="413035" y="4308298"/>
            <a:ext cx="4143227" cy="1427664"/>
            <a:chOff x="711538" y="2679249"/>
            <a:chExt cx="7419801" cy="3227379"/>
          </a:xfrm>
        </p:grpSpPr>
        <p:pic>
          <p:nvPicPr>
            <p:cNvPr id="37" name="Picture 1" descr="C:\Users\i825114\Desktop\SAP-HANA.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538" y="4307428"/>
              <a:ext cx="1011704" cy="10149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Data_Assurance_Server_48x48.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96578" y="406274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852365" y="2886974"/>
              <a:ext cx="808972" cy="713935"/>
              <a:chOff x="611147" y="2420498"/>
              <a:chExt cx="808972" cy="713935"/>
            </a:xfrm>
          </p:grpSpPr>
          <p:pic>
            <p:nvPicPr>
              <p:cNvPr id="8" name="Picture 14" descr="ASE FINAL LOGO - 2 copy"/>
              <p:cNvPicPr>
                <a:picLocks noChangeAspect="1" noChangeArrowheads="1"/>
              </p:cNvPicPr>
              <p:nvPr/>
            </p:nvPicPr>
            <p:blipFill>
              <a:blip r:embed="rId5" cstate="print"/>
              <a:srcRect/>
              <a:stretch>
                <a:fillRect/>
              </a:stretch>
            </p:blipFill>
            <p:spPr bwMode="auto">
              <a:xfrm>
                <a:off x="611147" y="2420498"/>
                <a:ext cx="808972" cy="713935"/>
              </a:xfrm>
              <a:prstGeom prst="rect">
                <a:avLst/>
              </a:prstGeom>
              <a:noFill/>
              <a:ln w="9525">
                <a:noFill/>
                <a:miter lim="800000"/>
                <a:headEnd/>
                <a:tailEnd/>
              </a:ln>
            </p:spPr>
          </p:pic>
          <p:pic>
            <p:nvPicPr>
              <p:cNvPr id="7" name="Picture 4" descr="Data_Assurance_Agent_48x48.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8388" y="288143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1940" y="5468477"/>
              <a:ext cx="838200" cy="438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30188" y="5468475"/>
              <a:ext cx="8667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a:stCxn id="8" idx="3"/>
              <a:endCxn id="6" idx="1"/>
            </p:cNvCxnSpPr>
            <p:nvPr/>
          </p:nvCxnSpPr>
          <p:spPr>
            <a:xfrm>
              <a:off x="1661343" y="3243941"/>
              <a:ext cx="2435241" cy="1047403"/>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25" name="Picture 4" descr="Data_Assurance_Agent_48x48.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495705" y="445660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Straight Arrow Connector 29"/>
            <p:cNvCxnSpPr>
              <a:endCxn id="6" idx="3"/>
            </p:cNvCxnSpPr>
            <p:nvPr/>
          </p:nvCxnSpPr>
          <p:spPr>
            <a:xfrm flipH="1" flipV="1">
              <a:off x="4553778" y="4291340"/>
              <a:ext cx="2394312" cy="393863"/>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1"/>
              <a:endCxn id="6" idx="3"/>
            </p:cNvCxnSpPr>
            <p:nvPr/>
          </p:nvCxnSpPr>
          <p:spPr>
            <a:xfrm flipH="1">
              <a:off x="4553784" y="3107122"/>
              <a:ext cx="2373989" cy="1184223"/>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5" idx="2"/>
              <a:endCxn id="6" idx="1"/>
            </p:cNvCxnSpPr>
            <p:nvPr/>
          </p:nvCxnSpPr>
          <p:spPr>
            <a:xfrm flipV="1">
              <a:off x="1724311" y="4291344"/>
              <a:ext cx="2372273" cy="622463"/>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027" idx="0"/>
              <a:endCxn id="6" idx="2"/>
            </p:cNvCxnSpPr>
            <p:nvPr/>
          </p:nvCxnSpPr>
          <p:spPr>
            <a:xfrm flipH="1" flipV="1">
              <a:off x="4325184" y="4519943"/>
              <a:ext cx="838393" cy="948532"/>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26" idx="0"/>
              <a:endCxn id="6" idx="2"/>
            </p:cNvCxnSpPr>
            <p:nvPr/>
          </p:nvCxnSpPr>
          <p:spPr>
            <a:xfrm flipV="1">
              <a:off x="3811040" y="4519943"/>
              <a:ext cx="514138" cy="948532"/>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557426" y="3330284"/>
              <a:ext cx="1535501" cy="453070"/>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800" b="1" kern="0" dirty="0" smtClean="0">
                  <a:ea typeface="Arial Unicode MS" pitchFamily="34" charset="-128"/>
                  <a:cs typeface="Arial Unicode MS" pitchFamily="34" charset="-128"/>
                </a:rPr>
                <a:t>SAP Replication Server - DA</a:t>
              </a:r>
            </a:p>
          </p:txBody>
        </p:sp>
        <p:pic>
          <p:nvPicPr>
            <p:cNvPr id="1025" name="Picture 1" descr="C:\Users\i825114\Desktop\SAP-HANA.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9635" y="2679249"/>
              <a:ext cx="1011704" cy="101494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Data_Assurance_Agent_48x48.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927767" y="287851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 descr="C:\Users\i825114\Desktop\SAP-HANA.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9635" y="4291341"/>
              <a:ext cx="1011704" cy="101494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Data_Assurance_Agent_48x48.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927767" y="449061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50"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454793" y="1849596"/>
            <a:ext cx="2684819" cy="1963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08594" y="4350364"/>
            <a:ext cx="3518835" cy="1617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96412" y="1634152"/>
            <a:ext cx="2743200"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b="1" kern="0" dirty="0" smtClean="0">
                <a:ea typeface="Arial Unicode MS" pitchFamily="34" charset="-128"/>
                <a:cs typeface="Arial Unicode MS" pitchFamily="34" charset="-128"/>
              </a:rPr>
              <a:t>Create </a:t>
            </a:r>
            <a:r>
              <a:rPr lang="en-US" sz="1400" b="1" kern="0" dirty="0" err="1" smtClean="0">
                <a:ea typeface="Arial Unicode MS" pitchFamily="34" charset="-128"/>
                <a:cs typeface="Arial Unicode MS" pitchFamily="34" charset="-128"/>
              </a:rPr>
              <a:t>CompareSet</a:t>
            </a:r>
            <a:r>
              <a:rPr lang="en-US" sz="1400" b="1" kern="0" dirty="0" smtClean="0">
                <a:ea typeface="Arial Unicode MS" pitchFamily="34" charset="-128"/>
                <a:cs typeface="Arial Unicode MS" pitchFamily="34" charset="-128"/>
              </a:rPr>
              <a:t> Wizard</a:t>
            </a:r>
          </a:p>
        </p:txBody>
      </p:sp>
      <p:sp>
        <p:nvSpPr>
          <p:cNvPr id="28" name="TextBox 27"/>
          <p:cNvSpPr txBox="1"/>
          <p:nvPr/>
        </p:nvSpPr>
        <p:spPr>
          <a:xfrm>
            <a:off x="5454793" y="4090786"/>
            <a:ext cx="2743200"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b="1" kern="0" dirty="0" smtClean="0">
                <a:ea typeface="Arial Unicode MS" pitchFamily="34" charset="-128"/>
                <a:cs typeface="Arial Unicode MS" pitchFamily="34" charset="-128"/>
              </a:rPr>
              <a:t>Monitoring Comparison Job</a:t>
            </a:r>
          </a:p>
        </p:txBody>
      </p:sp>
      <p:sp>
        <p:nvSpPr>
          <p:cNvPr id="29" name="Content Placeholder 5"/>
          <p:cNvSpPr txBox="1">
            <a:spLocks/>
          </p:cNvSpPr>
          <p:nvPr/>
        </p:nvSpPr>
        <p:spPr bwMode="gray">
          <a:xfrm>
            <a:off x="0" y="6086475"/>
            <a:ext cx="9144000" cy="252000"/>
          </a:xfrm>
          <a:prstGeom prst="rect">
            <a:avLst/>
          </a:prstGeom>
          <a:solidFill>
            <a:schemeClr val="accent1"/>
          </a:solidFill>
          <a:ln w="9525">
            <a:noFill/>
            <a:round/>
            <a:headEnd/>
            <a:tailEnd/>
          </a:ln>
        </p:spPr>
        <p:txBody>
          <a:bodyPr vert="horz" lIns="0" tIns="0" rIns="0" bIns="0" rtlCol="0" anchor="ctr" anchorCtr="0">
            <a:noAutofit/>
          </a:bodyPr>
          <a:lstStyle>
            <a:lvl1pPr marL="0" indent="0" algn="ctr" defTabSz="914400" rtl="0" eaLnBrk="1" latinLnBrk="0" hangingPunct="1">
              <a:spcBef>
                <a:spcPts val="1620"/>
              </a:spcBef>
              <a:buClr>
                <a:schemeClr val="accent1"/>
              </a:buClr>
              <a:buSzPct val="80000"/>
              <a:buFontTx/>
              <a:buNone/>
              <a:defRPr lang="en-US" sz="1200" b="1" kern="1200" baseline="0" noProof="0" dirty="0" smtClean="0">
                <a:solidFill>
                  <a:schemeClr val="tx1"/>
                </a:solidFill>
                <a:latin typeface="Arial"/>
                <a:ea typeface="+mn-ea"/>
                <a:cs typeface="+mn-cs"/>
              </a:defRPr>
            </a:lvl1pPr>
            <a:lvl2pPr marL="0" indent="0" algn="ctr"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ctr"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ctr"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ctr" defTabSz="914400" rtl="0" eaLnBrk="1" latinLnBrk="0" hangingPunct="1">
              <a:spcBef>
                <a:spcPts val="250"/>
              </a:spcBef>
              <a:buClr>
                <a:schemeClr val="accent2"/>
              </a:buClr>
              <a:buSzPct val="100000"/>
              <a:buFont typeface="Courier New" pitchFamily="49" charset="0"/>
              <a:buNone/>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ct val="0"/>
              </a:spcAft>
            </a:pPr>
            <a:r>
              <a:rPr lang="en-US" dirty="0" smtClean="0"/>
              <a:t>TODAY</a:t>
            </a:r>
            <a:endParaRPr lang="en-US" dirty="0"/>
          </a:p>
        </p:txBody>
      </p:sp>
    </p:spTree>
    <p:extLst>
      <p:ext uri="{BB962C8B-B14F-4D97-AF65-F5344CB8AC3E}">
        <p14:creationId xmlns:p14="http://schemas.microsoft.com/office/powerpoint/2010/main" val="3719377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50000"/>
                  </a:schemeClr>
                </a:solidFill>
              </a:rPr>
              <a:t>SAP Replication Server 15.7.1 SP200</a:t>
            </a:r>
            <a:r>
              <a:rPr lang="en-US" dirty="0"/>
              <a:t/>
            </a:r>
            <a:br>
              <a:rPr lang="en-US" dirty="0"/>
            </a:br>
            <a:r>
              <a:rPr lang="en-US" sz="2000" b="0" dirty="0"/>
              <a:t>Heterogeneous </a:t>
            </a:r>
            <a:r>
              <a:rPr lang="en-US" sz="2000" b="0" dirty="0" smtClean="0"/>
              <a:t>database level replication to HANA</a:t>
            </a:r>
            <a:endParaRPr lang="en-US" b="0" dirty="0"/>
          </a:p>
        </p:txBody>
      </p:sp>
      <p:sp>
        <p:nvSpPr>
          <p:cNvPr id="3" name="Text Placeholder 2"/>
          <p:cNvSpPr>
            <a:spLocks noGrp="1"/>
          </p:cNvSpPr>
          <p:nvPr>
            <p:ph type="body" sz="quarter" idx="10"/>
          </p:nvPr>
        </p:nvSpPr>
        <p:spPr>
          <a:xfrm>
            <a:off x="349270" y="1714289"/>
            <a:ext cx="8656646" cy="4624186"/>
          </a:xfrm>
        </p:spPr>
        <p:txBody>
          <a:bodyPr/>
          <a:lstStyle/>
          <a:p>
            <a:pPr lvl="1"/>
            <a:r>
              <a:rPr lang="en-US" altLang="zh-CN" sz="1600" dirty="0" smtClean="0"/>
              <a:t>Provide database level replication from ASE, UDB, Oracle and MSSQL to HANA</a:t>
            </a:r>
          </a:p>
          <a:p>
            <a:pPr marL="686203" lvl="3" indent="-383911">
              <a:buClr>
                <a:schemeClr val="accent1"/>
              </a:buClr>
              <a:buSzPct val="80000"/>
              <a:buFont typeface="Arial" panose="020B0604020202020204" pitchFamily="34" charset="0"/>
              <a:buChar char="●"/>
            </a:pPr>
            <a:r>
              <a:rPr lang="en-US" altLang="zh-CN" dirty="0" smtClean="0"/>
              <a:t>New syntax of “create database replication definition” command</a:t>
            </a:r>
          </a:p>
          <a:p>
            <a:pPr marL="686203" lvl="3" indent="-383911">
              <a:buClr>
                <a:schemeClr val="accent1"/>
              </a:buClr>
              <a:buSzPct val="80000"/>
              <a:buFont typeface="Arial" panose="020B0604020202020204" pitchFamily="34" charset="0"/>
              <a:buChar char="●"/>
            </a:pPr>
            <a:endParaRPr lang="en-US" altLang="zh-CN" sz="1800" dirty="0" smtClean="0"/>
          </a:p>
          <a:p>
            <a:pPr lvl="1"/>
            <a:r>
              <a:rPr lang="en-US" altLang="zh-CN" sz="1600" dirty="0" smtClean="0"/>
              <a:t>Reduce the administration effort to manage table replication definitions, especially in large system, such as SAP Business Suite</a:t>
            </a:r>
          </a:p>
          <a:p>
            <a:pPr marL="590225" lvl="3" indent="-287933">
              <a:buClr>
                <a:schemeClr val="accent1"/>
              </a:buClr>
              <a:buSzPct val="80000"/>
              <a:buFont typeface="Arial" panose="020B0604020202020204" pitchFamily="34" charset="0"/>
              <a:buChar char="●"/>
            </a:pPr>
            <a:r>
              <a:rPr lang="en-US" altLang="zh-CN" dirty="0"/>
              <a:t>This feature aims to enhance the usability of database replication definition and simplify the replication setup between any primary to a HANA replicate database</a:t>
            </a:r>
            <a:r>
              <a:rPr lang="en-US" altLang="zh-CN" dirty="0" smtClean="0"/>
              <a:t>.</a:t>
            </a:r>
          </a:p>
          <a:p>
            <a:pPr marL="590225" lvl="3" indent="-287933">
              <a:buClr>
                <a:schemeClr val="accent1"/>
              </a:buClr>
              <a:buSzPct val="80000"/>
              <a:buFont typeface="Arial" panose="020B0604020202020204" pitchFamily="34" charset="0"/>
              <a:buChar char="●"/>
            </a:pPr>
            <a:endParaRPr lang="en-US" altLang="zh-CN" sz="1800" dirty="0" smtClean="0"/>
          </a:p>
          <a:p>
            <a:pPr lvl="1"/>
            <a:r>
              <a:rPr lang="en-US" altLang="zh-CN" sz="1600" dirty="0" smtClean="0"/>
              <a:t>Make the DDL replication more consistent without coordinating the update to the table replication definition</a:t>
            </a:r>
          </a:p>
          <a:p>
            <a:pPr marL="686203" lvl="3" indent="-383911">
              <a:buClr>
                <a:schemeClr val="accent1"/>
              </a:buClr>
              <a:buSzPct val="80000"/>
              <a:buFont typeface="Arial" panose="020B0604020202020204" pitchFamily="34" charset="0"/>
              <a:buChar char="●"/>
            </a:pPr>
            <a:r>
              <a:rPr lang="en-US" altLang="zh-CN" dirty="0" smtClean="0"/>
              <a:t>Alter table, create table, rename table and drop table commands are supported from </a:t>
            </a:r>
            <a:r>
              <a:rPr lang="en-US" altLang="zh-CN" dirty="0" err="1" smtClean="0"/>
              <a:t>heterogenous</a:t>
            </a:r>
            <a:r>
              <a:rPr lang="en-US" altLang="zh-CN" dirty="0" smtClean="0"/>
              <a:t> database to HANA</a:t>
            </a:r>
          </a:p>
          <a:p>
            <a:pPr marL="686203" lvl="3" indent="-383911">
              <a:buClr>
                <a:schemeClr val="accent1"/>
              </a:buClr>
              <a:buSzPct val="80000"/>
              <a:buFont typeface="Arial" panose="020B0604020202020204" pitchFamily="34" charset="0"/>
              <a:buChar char="●"/>
            </a:pPr>
            <a:endParaRPr lang="en-US" altLang="zh-CN" sz="1600" dirty="0" smtClean="0"/>
          </a:p>
          <a:p>
            <a:pPr lvl="1"/>
            <a:r>
              <a:rPr lang="en-US" altLang="zh-CN" sz="1600" dirty="0" smtClean="0"/>
              <a:t>Enhance the database replication with additional functionality to include/exclude tables</a:t>
            </a:r>
            <a:endParaRPr lang="zh-CN" altLang="zh-CN" sz="1600" dirty="0" smtClean="0"/>
          </a:p>
          <a:p>
            <a:pPr lvl="1"/>
            <a:endParaRPr lang="en-US" altLang="zh-CN" dirty="0" smtClean="0"/>
          </a:p>
        </p:txBody>
      </p:sp>
      <p:sp>
        <p:nvSpPr>
          <p:cNvPr id="4" name="Content Placeholder 5"/>
          <p:cNvSpPr txBox="1">
            <a:spLocks/>
          </p:cNvSpPr>
          <p:nvPr/>
        </p:nvSpPr>
        <p:spPr bwMode="gray">
          <a:xfrm>
            <a:off x="0" y="6086475"/>
            <a:ext cx="9144000" cy="252000"/>
          </a:xfrm>
          <a:prstGeom prst="rect">
            <a:avLst/>
          </a:prstGeom>
          <a:solidFill>
            <a:schemeClr val="accent1"/>
          </a:solidFill>
          <a:ln w="9525">
            <a:noFill/>
            <a:round/>
            <a:headEnd/>
            <a:tailEnd/>
          </a:ln>
        </p:spPr>
        <p:txBody>
          <a:bodyPr vert="horz" lIns="0" tIns="0" rIns="0" bIns="0" rtlCol="0" anchor="ctr" anchorCtr="0">
            <a:noAutofit/>
          </a:bodyPr>
          <a:lstStyle>
            <a:lvl1pPr marL="0" indent="0" algn="ctr" defTabSz="914400" rtl="0" eaLnBrk="1" latinLnBrk="0" hangingPunct="1">
              <a:spcBef>
                <a:spcPts val="1620"/>
              </a:spcBef>
              <a:buClr>
                <a:schemeClr val="accent1"/>
              </a:buClr>
              <a:buSzPct val="80000"/>
              <a:buFontTx/>
              <a:buNone/>
              <a:defRPr lang="en-US" sz="1200" b="1" kern="1200" baseline="0" noProof="0" dirty="0" smtClean="0">
                <a:solidFill>
                  <a:schemeClr val="tx1"/>
                </a:solidFill>
                <a:latin typeface="Arial"/>
                <a:ea typeface="+mn-ea"/>
                <a:cs typeface="+mn-cs"/>
              </a:defRPr>
            </a:lvl1pPr>
            <a:lvl2pPr marL="0" indent="0" algn="ctr"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ctr"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ctr"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ctr" defTabSz="914400" rtl="0" eaLnBrk="1" latinLnBrk="0" hangingPunct="1">
              <a:spcBef>
                <a:spcPts val="250"/>
              </a:spcBef>
              <a:buClr>
                <a:schemeClr val="accent2"/>
              </a:buClr>
              <a:buSzPct val="100000"/>
              <a:buFont typeface="Courier New" pitchFamily="49" charset="0"/>
              <a:buNone/>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ct val="0"/>
              </a:spcAft>
            </a:pPr>
            <a:r>
              <a:rPr lang="en-US" dirty="0" smtClean="0"/>
              <a:t>TODAY</a:t>
            </a:r>
            <a:endParaRPr lang="en-US" dirty="0"/>
          </a:p>
        </p:txBody>
      </p:sp>
    </p:spTree>
    <p:extLst>
      <p:ext uri="{BB962C8B-B14F-4D97-AF65-F5344CB8AC3E}">
        <p14:creationId xmlns:p14="http://schemas.microsoft.com/office/powerpoint/2010/main" val="3319604467"/>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50000"/>
                  </a:schemeClr>
                </a:solidFill>
              </a:rPr>
              <a:t>SAP Replication Server 15.7.1 SP200</a:t>
            </a:r>
            <a:r>
              <a:rPr lang="en-US" dirty="0" smtClean="0"/>
              <a:t/>
            </a:r>
            <a:br>
              <a:rPr lang="en-US" dirty="0" smtClean="0"/>
            </a:br>
            <a:r>
              <a:rPr lang="en-US" sz="2000" b="0" dirty="0" smtClean="0"/>
              <a:t>Real time HANA to HANA replication</a:t>
            </a:r>
            <a:endParaRPr lang="en-US" b="0" dirty="0" smtClean="0"/>
          </a:p>
        </p:txBody>
      </p:sp>
      <p:sp>
        <p:nvSpPr>
          <p:cNvPr id="3" name="Content Placeholder 2"/>
          <p:cNvSpPr>
            <a:spLocks noGrp="1"/>
          </p:cNvSpPr>
          <p:nvPr>
            <p:ph idx="4294967295"/>
          </p:nvPr>
        </p:nvSpPr>
        <p:spPr>
          <a:xfrm>
            <a:off x="351481" y="1857276"/>
            <a:ext cx="5036469" cy="4798987"/>
          </a:xfrm>
          <a:prstGeom prst="rect">
            <a:avLst/>
          </a:prstGeom>
        </p:spPr>
        <p:txBody>
          <a:bodyPr/>
          <a:lstStyle/>
          <a:p>
            <a:r>
              <a:rPr lang="en-US" sz="1600" dirty="0" smtClean="0"/>
              <a:t>Replicates data from HANA to HANA, optimized for real time reporting and data </a:t>
            </a:r>
            <a:r>
              <a:rPr lang="en-US" sz="1600" dirty="0"/>
              <a:t>d</a:t>
            </a:r>
            <a:r>
              <a:rPr lang="en-US" sz="1600" dirty="0" smtClean="0"/>
              <a:t>istribution</a:t>
            </a:r>
          </a:p>
          <a:p>
            <a:r>
              <a:rPr lang="en-US" sz="1600" dirty="0" smtClean="0"/>
              <a:t>Supports multiple replication modes</a:t>
            </a:r>
          </a:p>
          <a:p>
            <a:pPr marL="522811" lvl="2" indent="-342842">
              <a:buSzPct val="80000"/>
              <a:buFont typeface="Arial" panose="020B0604020202020204" pitchFamily="34" charset="0"/>
              <a:buChar char="●"/>
            </a:pPr>
            <a:r>
              <a:rPr lang="en-US" sz="1400" dirty="0"/>
              <a:t>Transactional </a:t>
            </a:r>
            <a:r>
              <a:rPr lang="en-US" sz="1400" dirty="0" smtClean="0"/>
              <a:t>consistency</a:t>
            </a:r>
            <a:endParaRPr lang="en-US" sz="1400" dirty="0"/>
          </a:p>
          <a:p>
            <a:pPr marL="522811" lvl="2" indent="-342842">
              <a:buSzPct val="80000"/>
              <a:buFont typeface="Arial" panose="020B0604020202020204" pitchFamily="34" charset="0"/>
              <a:buChar char="●"/>
            </a:pPr>
            <a:r>
              <a:rPr lang="en-US" sz="1400" dirty="0" smtClean="0"/>
              <a:t>Eventual consistency</a:t>
            </a:r>
          </a:p>
          <a:p>
            <a:pPr marL="522811" lvl="2" indent="-342842">
              <a:buSzPct val="80000"/>
              <a:buFont typeface="Arial" panose="020B0604020202020204" pitchFamily="34" charset="0"/>
              <a:buChar char="●"/>
            </a:pPr>
            <a:r>
              <a:rPr lang="en-US" sz="1400" dirty="0" smtClean="0"/>
              <a:t>Change data capture</a:t>
            </a:r>
          </a:p>
          <a:p>
            <a:pPr marL="522811" lvl="2" indent="-342842">
              <a:buSzPct val="80000"/>
              <a:buFont typeface="Arial" panose="020B0604020202020204" pitchFamily="34" charset="0"/>
              <a:buChar char="●"/>
            </a:pPr>
            <a:r>
              <a:rPr lang="en-US" sz="1400" dirty="0" smtClean="0"/>
              <a:t>Transactional change data capture</a:t>
            </a:r>
          </a:p>
          <a:p>
            <a:r>
              <a:rPr lang="en-US" sz="1600" dirty="0" smtClean="0"/>
              <a:t>Highly scalable and </a:t>
            </a:r>
            <a:r>
              <a:rPr lang="en-US" sz="1600" dirty="0"/>
              <a:t>p</a:t>
            </a:r>
            <a:r>
              <a:rPr lang="en-US" sz="1600" dirty="0" smtClean="0"/>
              <a:t>arallel task-based execution for both initial load and replication</a:t>
            </a:r>
          </a:p>
          <a:p>
            <a:r>
              <a:rPr lang="en-US" sz="1600" dirty="0" smtClean="0"/>
              <a:t>Captures and replicates both DDL and DML</a:t>
            </a:r>
          </a:p>
        </p:txBody>
      </p:sp>
      <p:pic>
        <p:nvPicPr>
          <p:cNvPr id="4" name="image1.jpeg"/>
          <p:cNvPicPr/>
          <p:nvPr/>
        </p:nvPicPr>
        <p:blipFill>
          <a:blip r:embed="rId3" cstate="print"/>
          <a:stretch>
            <a:fillRect/>
          </a:stretch>
        </p:blipFill>
        <p:spPr>
          <a:xfrm>
            <a:off x="5415597" y="1530532"/>
            <a:ext cx="3461436" cy="3592373"/>
          </a:xfrm>
          <a:prstGeom prst="rect">
            <a:avLst/>
          </a:prstGeom>
        </p:spPr>
      </p:pic>
      <p:sp>
        <p:nvSpPr>
          <p:cNvPr id="5" name="Content Placeholder 5"/>
          <p:cNvSpPr txBox="1">
            <a:spLocks/>
          </p:cNvSpPr>
          <p:nvPr/>
        </p:nvSpPr>
        <p:spPr bwMode="gray">
          <a:xfrm>
            <a:off x="0" y="6086475"/>
            <a:ext cx="9144000" cy="252000"/>
          </a:xfrm>
          <a:prstGeom prst="rect">
            <a:avLst/>
          </a:prstGeom>
          <a:solidFill>
            <a:schemeClr val="accent1"/>
          </a:solidFill>
          <a:ln w="9525">
            <a:noFill/>
            <a:round/>
            <a:headEnd/>
            <a:tailEnd/>
          </a:ln>
        </p:spPr>
        <p:txBody>
          <a:bodyPr vert="horz" lIns="0" tIns="0" rIns="0" bIns="0" rtlCol="0" anchor="ctr" anchorCtr="0">
            <a:noAutofit/>
          </a:bodyPr>
          <a:lstStyle>
            <a:lvl1pPr marL="0" indent="0" algn="ctr" defTabSz="914400" rtl="0" eaLnBrk="1" latinLnBrk="0" hangingPunct="1">
              <a:spcBef>
                <a:spcPts val="1620"/>
              </a:spcBef>
              <a:buClr>
                <a:schemeClr val="accent1"/>
              </a:buClr>
              <a:buSzPct val="80000"/>
              <a:buFontTx/>
              <a:buNone/>
              <a:defRPr lang="en-US" sz="1200" b="1" kern="1200" baseline="0" noProof="0" dirty="0" smtClean="0">
                <a:solidFill>
                  <a:schemeClr val="tx1"/>
                </a:solidFill>
                <a:latin typeface="Arial"/>
                <a:ea typeface="+mn-ea"/>
                <a:cs typeface="+mn-cs"/>
              </a:defRPr>
            </a:lvl1pPr>
            <a:lvl2pPr marL="0" indent="0" algn="ctr"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ctr"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ctr"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ctr" defTabSz="914400" rtl="0" eaLnBrk="1" latinLnBrk="0" hangingPunct="1">
              <a:spcBef>
                <a:spcPts val="250"/>
              </a:spcBef>
              <a:buClr>
                <a:schemeClr val="accent2"/>
              </a:buClr>
              <a:buSzPct val="100000"/>
              <a:buFont typeface="Courier New" pitchFamily="49" charset="0"/>
              <a:buNone/>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ct val="0"/>
              </a:spcAft>
            </a:pPr>
            <a:r>
              <a:rPr lang="en-US" dirty="0" smtClean="0"/>
              <a:t>TODAY</a:t>
            </a:r>
            <a:endParaRPr lang="en-US" dirty="0"/>
          </a:p>
        </p:txBody>
      </p:sp>
    </p:spTree>
    <p:extLst>
      <p:ext uri="{BB962C8B-B14F-4D97-AF65-F5344CB8AC3E}">
        <p14:creationId xmlns:p14="http://schemas.microsoft.com/office/powerpoint/2010/main" val="4117686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50000"/>
                  </a:schemeClr>
                </a:solidFill>
              </a:rPr>
              <a:t>SAP Replication Server 15.7.1 SP200</a:t>
            </a:r>
            <a:r>
              <a:rPr lang="en-US" dirty="0" smtClean="0"/>
              <a:t/>
            </a:r>
            <a:br>
              <a:rPr lang="en-US" dirty="0" smtClean="0"/>
            </a:br>
            <a:r>
              <a:rPr lang="en-US" sz="2000" b="0" dirty="0" smtClean="0"/>
              <a:t>Real time HANA to HANA Replication strategies</a:t>
            </a:r>
            <a:endParaRPr lang="en-US" sz="2000" b="0" dirty="0"/>
          </a:p>
        </p:txBody>
      </p:sp>
      <p:sp>
        <p:nvSpPr>
          <p:cNvPr id="6" name="Text Placeholder 2"/>
          <p:cNvSpPr>
            <a:spLocks noGrp="1"/>
          </p:cNvSpPr>
          <p:nvPr>
            <p:ph type="body" sz="quarter" idx="10"/>
          </p:nvPr>
        </p:nvSpPr>
        <p:spPr>
          <a:xfrm>
            <a:off x="324643" y="1606455"/>
            <a:ext cx="8494713" cy="4732020"/>
          </a:xfrm>
        </p:spPr>
        <p:txBody>
          <a:bodyPr/>
          <a:lstStyle/>
          <a:p>
            <a:r>
              <a:rPr lang="en-US" sz="1200" dirty="0" smtClean="0"/>
              <a:t>Replication Agent for SAP HANA supports four replication strategies</a:t>
            </a:r>
            <a:endParaRPr lang="en-US" sz="1200" dirty="0"/>
          </a:p>
          <a:p>
            <a:pPr>
              <a:spcBef>
                <a:spcPts val="1200"/>
              </a:spcBef>
            </a:pPr>
            <a:r>
              <a:rPr lang="en-US" sz="1200" dirty="0"/>
              <a:t> </a:t>
            </a:r>
            <a:r>
              <a:rPr lang="en-US" sz="1200" i="1" dirty="0"/>
              <a:t>Eventual </a:t>
            </a:r>
            <a:r>
              <a:rPr lang="en-US" sz="1200" i="1" dirty="0" smtClean="0"/>
              <a:t>consistency</a:t>
            </a:r>
            <a:endParaRPr lang="en-US" sz="1200" dirty="0"/>
          </a:p>
          <a:p>
            <a:pPr marL="171421" lvl="1" indent="-171421">
              <a:buFont typeface="Arial" pitchFamily="34" charset="0"/>
              <a:buChar char="•"/>
            </a:pPr>
            <a:r>
              <a:rPr lang="en-US" sz="1200" dirty="0"/>
              <a:t>Tables are scanned separately without concern for commit order. </a:t>
            </a:r>
          </a:p>
          <a:p>
            <a:pPr marL="171421" lvl="1" indent="-171421">
              <a:buFont typeface="Arial" pitchFamily="34" charset="0"/>
              <a:buChar char="•"/>
            </a:pPr>
            <a:r>
              <a:rPr lang="en-US" sz="1200" dirty="0"/>
              <a:t>Only primary key information and operation type is stored in the shadow tables.</a:t>
            </a:r>
          </a:p>
          <a:p>
            <a:pPr marL="171421" lvl="1" indent="-171421">
              <a:buFont typeface="Arial" pitchFamily="34" charset="0"/>
              <a:buChar char="•"/>
            </a:pPr>
            <a:r>
              <a:rPr lang="en-US" sz="1200" dirty="0"/>
              <a:t>Use when performance and load at the database server is more important than immediate data consistency.</a:t>
            </a:r>
          </a:p>
          <a:p>
            <a:pPr>
              <a:spcBef>
                <a:spcPts val="1200"/>
              </a:spcBef>
            </a:pPr>
            <a:r>
              <a:rPr lang="en-US" sz="1200" dirty="0"/>
              <a:t> </a:t>
            </a:r>
            <a:r>
              <a:rPr lang="en-US" sz="1200" i="1" dirty="0"/>
              <a:t>Change </a:t>
            </a:r>
            <a:r>
              <a:rPr lang="en-US" sz="1200" i="1" dirty="0" smtClean="0"/>
              <a:t>data capture</a:t>
            </a:r>
            <a:endParaRPr lang="en-US" sz="1200" dirty="0"/>
          </a:p>
          <a:p>
            <a:pPr marL="171421" lvl="1" indent="-171421">
              <a:buFont typeface="Arial" pitchFamily="34" charset="0"/>
              <a:buChar char="•"/>
            </a:pPr>
            <a:r>
              <a:rPr lang="en-US" sz="1200" dirty="0"/>
              <a:t>Same as </a:t>
            </a:r>
            <a:r>
              <a:rPr lang="en-US" sz="1200" dirty="0" smtClean="0"/>
              <a:t>eventual consistency except </a:t>
            </a:r>
            <a:r>
              <a:rPr lang="en-US" sz="1200" dirty="0"/>
              <a:t>it populates staging tables instead of final tables on the replicate db. </a:t>
            </a:r>
          </a:p>
          <a:p>
            <a:pPr marL="171421" lvl="1" indent="-171421">
              <a:buFont typeface="Arial" pitchFamily="34" charset="0"/>
              <a:buChar char="•"/>
            </a:pPr>
            <a:r>
              <a:rPr lang="en-US" sz="1200" dirty="0"/>
              <a:t>Manages the removal of data from the CDC tables. </a:t>
            </a:r>
          </a:p>
          <a:p>
            <a:pPr marL="171421" lvl="1" indent="-171421">
              <a:buFont typeface="Arial" pitchFamily="34" charset="0"/>
              <a:buChar char="•"/>
            </a:pPr>
            <a:r>
              <a:rPr lang="en-US" sz="1200" dirty="0"/>
              <a:t>Use when you want to stage the data before writing it to the final destination.</a:t>
            </a:r>
          </a:p>
          <a:p>
            <a:pPr>
              <a:spcBef>
                <a:spcPts val="1200"/>
              </a:spcBef>
            </a:pPr>
            <a:r>
              <a:rPr lang="en-US" sz="1200" i="1" dirty="0" smtClean="0"/>
              <a:t>Transactional consistency</a:t>
            </a:r>
            <a:endParaRPr lang="en-US" sz="1200" dirty="0"/>
          </a:p>
          <a:p>
            <a:pPr marL="171421" lvl="1" indent="-171421">
              <a:buFont typeface="Arial" pitchFamily="34" charset="0"/>
              <a:buChar char="•"/>
            </a:pPr>
            <a:r>
              <a:rPr lang="en-US" sz="1200" dirty="0"/>
              <a:t>Updates are applied at the replicate database in the same order as they were applied at the primary database. </a:t>
            </a:r>
          </a:p>
          <a:p>
            <a:pPr marL="171421" lvl="1" indent="-171421">
              <a:buFont typeface="Arial" pitchFamily="34" charset="0"/>
              <a:buChar char="•"/>
            </a:pPr>
            <a:r>
              <a:rPr lang="en-US" sz="1200" dirty="0" err="1"/>
              <a:t>Txn</a:t>
            </a:r>
            <a:r>
              <a:rPr lang="en-US" sz="1200" dirty="0"/>
              <a:t> identifiers are recorded with each database operation, and all columns are captured with every change.</a:t>
            </a:r>
          </a:p>
          <a:p>
            <a:pPr marL="171421" lvl="1" indent="-171421">
              <a:buFont typeface="Arial" pitchFamily="34" charset="0"/>
              <a:buChar char="•"/>
            </a:pPr>
            <a:r>
              <a:rPr lang="en-US" sz="1200" dirty="0"/>
              <a:t>Use when data consistency is more important than performance and database server load.</a:t>
            </a:r>
          </a:p>
          <a:p>
            <a:pPr>
              <a:spcBef>
                <a:spcPts val="1200"/>
              </a:spcBef>
            </a:pPr>
            <a:r>
              <a:rPr lang="en-US" sz="1200" i="1" dirty="0"/>
              <a:t>Transactional </a:t>
            </a:r>
            <a:r>
              <a:rPr lang="en-US" sz="1200" i="1" dirty="0" smtClean="0"/>
              <a:t>change data capture</a:t>
            </a:r>
            <a:endParaRPr lang="en-US" sz="1200" dirty="0"/>
          </a:p>
          <a:p>
            <a:pPr marL="171421" lvl="1" indent="-171421">
              <a:buFont typeface="Arial" pitchFamily="34" charset="0"/>
              <a:buChar char="•"/>
            </a:pPr>
            <a:r>
              <a:rPr lang="en-US" sz="1200" dirty="0"/>
              <a:t>Same as transactional consistency strategy except it writes to </a:t>
            </a:r>
            <a:r>
              <a:rPr lang="en-US" sz="1200" dirty="0" err="1"/>
              <a:t>cdc</a:t>
            </a:r>
            <a:r>
              <a:rPr lang="en-US" sz="1200" dirty="0"/>
              <a:t> tables on the replicate. </a:t>
            </a:r>
          </a:p>
        </p:txBody>
      </p:sp>
      <p:sp>
        <p:nvSpPr>
          <p:cNvPr id="4" name="Content Placeholder 5"/>
          <p:cNvSpPr txBox="1">
            <a:spLocks/>
          </p:cNvSpPr>
          <p:nvPr/>
        </p:nvSpPr>
        <p:spPr bwMode="gray">
          <a:xfrm>
            <a:off x="0" y="6086475"/>
            <a:ext cx="9144000" cy="252000"/>
          </a:xfrm>
          <a:prstGeom prst="rect">
            <a:avLst/>
          </a:prstGeom>
          <a:solidFill>
            <a:schemeClr val="accent1"/>
          </a:solidFill>
          <a:ln w="9525">
            <a:noFill/>
            <a:round/>
            <a:headEnd/>
            <a:tailEnd/>
          </a:ln>
        </p:spPr>
        <p:txBody>
          <a:bodyPr vert="horz" lIns="0" tIns="0" rIns="0" bIns="0" rtlCol="0" anchor="ctr" anchorCtr="0">
            <a:noAutofit/>
          </a:bodyPr>
          <a:lstStyle>
            <a:lvl1pPr marL="0" indent="0" algn="ctr" defTabSz="914400" rtl="0" eaLnBrk="1" latinLnBrk="0" hangingPunct="1">
              <a:spcBef>
                <a:spcPts val="1620"/>
              </a:spcBef>
              <a:buClr>
                <a:schemeClr val="accent1"/>
              </a:buClr>
              <a:buSzPct val="80000"/>
              <a:buFontTx/>
              <a:buNone/>
              <a:defRPr lang="en-US" sz="1200" b="1" kern="1200" baseline="0" noProof="0" dirty="0" smtClean="0">
                <a:solidFill>
                  <a:schemeClr val="tx1"/>
                </a:solidFill>
                <a:latin typeface="Arial"/>
                <a:ea typeface="+mn-ea"/>
                <a:cs typeface="+mn-cs"/>
              </a:defRPr>
            </a:lvl1pPr>
            <a:lvl2pPr marL="0" indent="0" algn="ctr"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ctr"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ctr"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ctr" defTabSz="914400" rtl="0" eaLnBrk="1" latinLnBrk="0" hangingPunct="1">
              <a:spcBef>
                <a:spcPts val="250"/>
              </a:spcBef>
              <a:buClr>
                <a:schemeClr val="accent2"/>
              </a:buClr>
              <a:buSzPct val="100000"/>
              <a:buFont typeface="Courier New" pitchFamily="49" charset="0"/>
              <a:buNone/>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ct val="0"/>
              </a:spcAft>
            </a:pPr>
            <a:r>
              <a:rPr lang="en-US" dirty="0" smtClean="0"/>
              <a:t>TODAY</a:t>
            </a:r>
            <a:endParaRPr lang="en-US" dirty="0"/>
          </a:p>
        </p:txBody>
      </p:sp>
    </p:spTree>
    <p:extLst>
      <p:ext uri="{BB962C8B-B14F-4D97-AF65-F5344CB8AC3E}">
        <p14:creationId xmlns:p14="http://schemas.microsoft.com/office/powerpoint/2010/main" val="1373810390"/>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50000"/>
                  </a:schemeClr>
                </a:solidFill>
              </a:rPr>
              <a:t>SAP Replication Server 15.7.1 SP200</a:t>
            </a:r>
            <a:r>
              <a:rPr lang="en-US" dirty="0" smtClean="0"/>
              <a:t/>
            </a:r>
            <a:br>
              <a:rPr lang="en-US" dirty="0" smtClean="0"/>
            </a:br>
            <a:r>
              <a:rPr lang="en-US" sz="2000" b="0" dirty="0" smtClean="0"/>
              <a:t>Replication Management Agent (RMA) support</a:t>
            </a:r>
            <a:endParaRPr lang="en-US" b="0" dirty="0"/>
          </a:p>
        </p:txBody>
      </p:sp>
      <p:grpSp>
        <p:nvGrpSpPr>
          <p:cNvPr id="6" name="Group 5"/>
          <p:cNvGrpSpPr/>
          <p:nvPr/>
        </p:nvGrpSpPr>
        <p:grpSpPr>
          <a:xfrm>
            <a:off x="3732527" y="1704982"/>
            <a:ext cx="4977393" cy="2407295"/>
            <a:chOff x="1190862" y="2315735"/>
            <a:chExt cx="9126465" cy="3914693"/>
          </a:xfrm>
        </p:grpSpPr>
        <p:grpSp>
          <p:nvGrpSpPr>
            <p:cNvPr id="5" name="Group 4"/>
            <p:cNvGrpSpPr/>
            <p:nvPr/>
          </p:nvGrpSpPr>
          <p:grpSpPr>
            <a:xfrm>
              <a:off x="6179029" y="2315735"/>
              <a:ext cx="1834408" cy="1622720"/>
              <a:chOff x="4004126" y="2429502"/>
              <a:chExt cx="1375448" cy="1622346"/>
            </a:xfrm>
          </p:grpSpPr>
          <p:pic>
            <p:nvPicPr>
              <p:cNvPr id="7" name="Picture 19" descr="ReplicationServer_116x1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524" y="2429502"/>
                <a:ext cx="796045" cy="796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004126" y="3251232"/>
                <a:ext cx="1375448" cy="80061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solidFill>
                      <a:schemeClr val="bg2">
                        <a:lumMod val="10000"/>
                      </a:schemeClr>
                    </a:solidFill>
                    <a:latin typeface="Calibri" pitchFamily="34" charset="0"/>
                    <a:ea typeface="Arial Unicode MS" pitchFamily="34" charset="-128"/>
                    <a:cs typeface="Calibri" pitchFamily="34" charset="0"/>
                  </a:rPr>
                  <a:t>Replication Server </a:t>
                </a:r>
              </a:p>
            </p:txBody>
          </p:sp>
        </p:grpSp>
        <p:grpSp>
          <p:nvGrpSpPr>
            <p:cNvPr id="9" name="Group 8"/>
            <p:cNvGrpSpPr/>
            <p:nvPr/>
          </p:nvGrpSpPr>
          <p:grpSpPr>
            <a:xfrm>
              <a:off x="5275478" y="4468007"/>
              <a:ext cx="1644219" cy="976026"/>
              <a:chOff x="3229513" y="4022308"/>
              <a:chExt cx="1232843" cy="975799"/>
            </a:xfrm>
          </p:grpSpPr>
          <p:pic>
            <p:nvPicPr>
              <p:cNvPr id="10" name="Picture 4" descr="C:\Users\I825622\Documents\Projects\Graphics\replication_local_agent_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4698" y="4022308"/>
                <a:ext cx="602474" cy="60247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229513" y="4624781"/>
                <a:ext cx="1232843" cy="37332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solidFill>
                      <a:schemeClr val="bg2">
                        <a:lumMod val="10000"/>
                      </a:schemeClr>
                    </a:solidFill>
                    <a:latin typeface="Calibri" pitchFamily="34" charset="0"/>
                    <a:ea typeface="Arial Unicode MS" pitchFamily="34" charset="-128"/>
                    <a:cs typeface="Calibri" pitchFamily="34" charset="0"/>
                  </a:rPr>
                  <a:t>RMA</a:t>
                </a:r>
              </a:p>
            </p:txBody>
          </p:sp>
        </p:grpSp>
        <p:grpSp>
          <p:nvGrpSpPr>
            <p:cNvPr id="20" name="Group 19"/>
            <p:cNvGrpSpPr/>
            <p:nvPr/>
          </p:nvGrpSpPr>
          <p:grpSpPr>
            <a:xfrm>
              <a:off x="1583500" y="4880078"/>
              <a:ext cx="1608121" cy="1350350"/>
              <a:chOff x="1187315" y="4878944"/>
              <a:chExt cx="1205777" cy="1350036"/>
            </a:xfrm>
          </p:grpSpPr>
          <p:pic>
            <p:nvPicPr>
              <p:cNvPr id="15" name="Picture 10" descr="https://wiki.wdf.sap.corp/download/attachments/1314181581/people-users1.png?version=1&amp;modificationDate=13640548830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7891" y="4878944"/>
                <a:ext cx="604624" cy="60462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187315" y="5482325"/>
                <a:ext cx="1205777" cy="74665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solidFill>
                      <a:schemeClr val="bg2">
                        <a:lumMod val="10000"/>
                      </a:schemeClr>
                    </a:solidFill>
                    <a:latin typeface="Calibri" pitchFamily="34" charset="0"/>
                    <a:ea typeface="Arial Unicode MS" pitchFamily="34" charset="-128"/>
                    <a:cs typeface="Calibri" pitchFamily="34" charset="0"/>
                  </a:rPr>
                  <a:t>RMA Designer</a:t>
                </a:r>
              </a:p>
            </p:txBody>
          </p:sp>
        </p:grpSp>
        <p:grpSp>
          <p:nvGrpSpPr>
            <p:cNvPr id="4" name="Group 3"/>
            <p:cNvGrpSpPr/>
            <p:nvPr/>
          </p:nvGrpSpPr>
          <p:grpSpPr>
            <a:xfrm>
              <a:off x="3684945" y="2430062"/>
              <a:ext cx="1936504" cy="1528281"/>
              <a:chOff x="2261051" y="2429503"/>
              <a:chExt cx="1452000" cy="1527929"/>
            </a:xfrm>
          </p:grpSpPr>
          <p:pic>
            <p:nvPicPr>
              <p:cNvPr id="1027" name="Picture 3" descr="C:\Users\I825622\Documents\Projects\Graphics\ReplicationAgent_32x3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2429503"/>
                <a:ext cx="561976" cy="56197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2261051" y="3156816"/>
                <a:ext cx="1452000" cy="80061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solidFill>
                      <a:schemeClr val="bg2">
                        <a:lumMod val="10000"/>
                      </a:schemeClr>
                    </a:solidFill>
                    <a:latin typeface="Calibri" pitchFamily="34" charset="0"/>
                    <a:ea typeface="Arial Unicode MS" pitchFamily="34" charset="-128"/>
                    <a:cs typeface="Calibri" pitchFamily="34" charset="0"/>
                  </a:rPr>
                  <a:t>Replication Agent</a:t>
                </a:r>
              </a:p>
            </p:txBody>
          </p:sp>
        </p:grpSp>
        <p:grpSp>
          <p:nvGrpSpPr>
            <p:cNvPr id="12" name="Group 11"/>
            <p:cNvGrpSpPr/>
            <p:nvPr/>
          </p:nvGrpSpPr>
          <p:grpSpPr>
            <a:xfrm>
              <a:off x="8673110" y="2411012"/>
              <a:ext cx="1644217" cy="1440463"/>
              <a:chOff x="6503139" y="2520492"/>
              <a:chExt cx="1232842" cy="1440128"/>
            </a:xfrm>
          </p:grpSpPr>
          <p:pic>
            <p:nvPicPr>
              <p:cNvPr id="13" name="Picture 28" descr="database_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2527" y="2520492"/>
                <a:ext cx="614067" cy="61406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503139" y="3213966"/>
                <a:ext cx="1232842" cy="74665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solidFill>
                      <a:schemeClr val="bg2">
                        <a:lumMod val="10000"/>
                      </a:schemeClr>
                    </a:solidFill>
                    <a:latin typeface="Calibri" pitchFamily="34" charset="0"/>
                    <a:ea typeface="Arial Unicode MS" pitchFamily="34" charset="-128"/>
                    <a:cs typeface="Calibri" pitchFamily="34" charset="0"/>
                  </a:rPr>
                  <a:t>HANA Database</a:t>
                </a:r>
              </a:p>
            </p:txBody>
          </p:sp>
        </p:grpSp>
        <p:grpSp>
          <p:nvGrpSpPr>
            <p:cNvPr id="3" name="Group 2"/>
            <p:cNvGrpSpPr/>
            <p:nvPr/>
          </p:nvGrpSpPr>
          <p:grpSpPr>
            <a:xfrm>
              <a:off x="1190862" y="2401484"/>
              <a:ext cx="1644217" cy="1452049"/>
              <a:chOff x="892914" y="2429502"/>
              <a:chExt cx="1232842" cy="1451713"/>
            </a:xfrm>
          </p:grpSpPr>
          <p:pic>
            <p:nvPicPr>
              <p:cNvPr id="14" name="Picture 28" descr="database_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2302" y="2429502"/>
                <a:ext cx="614067" cy="61406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892914" y="3134560"/>
                <a:ext cx="1232842" cy="74665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solidFill>
                      <a:schemeClr val="bg2">
                        <a:lumMod val="10000"/>
                      </a:schemeClr>
                    </a:solidFill>
                    <a:latin typeface="Calibri" pitchFamily="34" charset="0"/>
                    <a:ea typeface="Arial Unicode MS" pitchFamily="34" charset="-128"/>
                    <a:cs typeface="Calibri" pitchFamily="34" charset="0"/>
                  </a:rPr>
                  <a:t>Support DBMS</a:t>
                </a:r>
              </a:p>
            </p:txBody>
          </p:sp>
        </p:grpSp>
        <p:cxnSp>
          <p:nvCxnSpPr>
            <p:cNvPr id="22" name="Straight Arrow Connector 21"/>
            <p:cNvCxnSpPr>
              <a:stCxn id="14" idx="3"/>
              <a:endCxn id="1027" idx="1"/>
            </p:cNvCxnSpPr>
            <p:nvPr/>
          </p:nvCxnSpPr>
          <p:spPr>
            <a:xfrm>
              <a:off x="2422457" y="2708588"/>
              <a:ext cx="1600642" cy="2530"/>
            </a:xfrm>
            <a:prstGeom prst="straightConnector1">
              <a:avLst/>
            </a:prstGeom>
            <a:ln>
              <a:tailEnd type="triangle" w="lg" len="lg"/>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a:stCxn id="1027" idx="3"/>
              <a:endCxn id="7" idx="1"/>
            </p:cNvCxnSpPr>
            <p:nvPr/>
          </p:nvCxnSpPr>
          <p:spPr>
            <a:xfrm>
              <a:off x="4772595" y="2711117"/>
              <a:ext cx="1697706" cy="2737"/>
            </a:xfrm>
            <a:prstGeom prst="straightConnector1">
              <a:avLst/>
            </a:prstGeom>
            <a:ln>
              <a:tailEnd type="triangle" w="lg" len="lg"/>
            </a:ln>
          </p:spPr>
          <p:style>
            <a:lnRef idx="2">
              <a:schemeClr val="accent3"/>
            </a:lnRef>
            <a:fillRef idx="0">
              <a:schemeClr val="accent3"/>
            </a:fillRef>
            <a:effectRef idx="1">
              <a:schemeClr val="accent3"/>
            </a:effectRef>
            <a:fontRef idx="minor">
              <a:schemeClr val="tx1"/>
            </a:fontRef>
          </p:style>
        </p:cxnSp>
        <p:cxnSp>
          <p:nvCxnSpPr>
            <p:cNvPr id="27" name="Straight Arrow Connector 26"/>
            <p:cNvCxnSpPr>
              <a:stCxn id="7" idx="3"/>
              <a:endCxn id="13" idx="1"/>
            </p:cNvCxnSpPr>
            <p:nvPr/>
          </p:nvCxnSpPr>
          <p:spPr>
            <a:xfrm>
              <a:off x="7531970" y="2713854"/>
              <a:ext cx="1553765" cy="4261"/>
            </a:xfrm>
            <a:prstGeom prst="straightConnector1">
              <a:avLst/>
            </a:prstGeom>
            <a:ln>
              <a:tailEnd type="triangle" w="lg" len="lg"/>
            </a:ln>
          </p:spPr>
          <p:style>
            <a:lnRef idx="2">
              <a:schemeClr val="accent3"/>
            </a:lnRef>
            <a:fillRef idx="0">
              <a:schemeClr val="accent3"/>
            </a:fillRef>
            <a:effectRef idx="1">
              <a:schemeClr val="accent3"/>
            </a:effectRef>
            <a:fontRef idx="minor">
              <a:schemeClr val="tx1"/>
            </a:fontRef>
          </p:style>
        </p:cxnSp>
        <p:cxnSp>
          <p:nvCxnSpPr>
            <p:cNvPr id="30" name="Straight Arrow Connector 29"/>
            <p:cNvCxnSpPr>
              <a:stCxn id="10" idx="0"/>
              <a:endCxn id="19" idx="2"/>
            </p:cNvCxnSpPr>
            <p:nvPr/>
          </p:nvCxnSpPr>
          <p:spPr>
            <a:xfrm flipH="1" flipV="1">
              <a:off x="2012970" y="3853533"/>
              <a:ext cx="4084619" cy="614474"/>
            </a:xfrm>
            <a:prstGeom prst="straightConnector1">
              <a:avLst/>
            </a:prstGeom>
            <a:ln>
              <a:prstDash val="dash"/>
              <a:tailEnd type="triangle" w="lg" len="lg"/>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a:stCxn id="10" idx="0"/>
              <a:endCxn id="17" idx="2"/>
            </p:cNvCxnSpPr>
            <p:nvPr/>
          </p:nvCxnSpPr>
          <p:spPr>
            <a:xfrm flipH="1" flipV="1">
              <a:off x="4653197" y="3958343"/>
              <a:ext cx="1444392" cy="509664"/>
            </a:xfrm>
            <a:prstGeom prst="straightConnector1">
              <a:avLst/>
            </a:prstGeom>
            <a:ln>
              <a:prstDash val="dash"/>
              <a:tailEnd type="triangle" w="lg" len="lg"/>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a:stCxn id="10" idx="0"/>
              <a:endCxn id="8" idx="2"/>
            </p:cNvCxnSpPr>
            <p:nvPr/>
          </p:nvCxnSpPr>
          <p:spPr>
            <a:xfrm flipV="1">
              <a:off x="6097590" y="3938455"/>
              <a:ext cx="998643" cy="529552"/>
            </a:xfrm>
            <a:prstGeom prst="straightConnector1">
              <a:avLst/>
            </a:prstGeom>
            <a:ln>
              <a:prstDash val="dash"/>
              <a:tailEnd type="triangle" w="lg" len="lg"/>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stCxn id="10" idx="0"/>
              <a:endCxn id="18" idx="2"/>
            </p:cNvCxnSpPr>
            <p:nvPr/>
          </p:nvCxnSpPr>
          <p:spPr>
            <a:xfrm flipV="1">
              <a:off x="6097589" y="3851475"/>
              <a:ext cx="3397630" cy="616532"/>
            </a:xfrm>
            <a:prstGeom prst="straightConnector1">
              <a:avLst/>
            </a:prstGeom>
            <a:ln>
              <a:prstDash val="dash"/>
              <a:tailEnd type="triangle" w="lg" len="lg"/>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15" idx="3"/>
              <a:endCxn id="10" idx="1"/>
            </p:cNvCxnSpPr>
            <p:nvPr/>
          </p:nvCxnSpPr>
          <p:spPr>
            <a:xfrm flipV="1">
              <a:off x="2790747" y="4769311"/>
              <a:ext cx="2905087" cy="413145"/>
            </a:xfrm>
            <a:prstGeom prst="straightConnector1">
              <a:avLst/>
            </a:prstGeom>
            <a:ln>
              <a:prstDash val="dash"/>
              <a:tailEnd type="triangle" w="lg" len="lg"/>
            </a:ln>
          </p:spPr>
          <p:style>
            <a:lnRef idx="2">
              <a:schemeClr val="accent2"/>
            </a:lnRef>
            <a:fillRef idx="0">
              <a:schemeClr val="accent2"/>
            </a:fillRef>
            <a:effectRef idx="1">
              <a:schemeClr val="accent2"/>
            </a:effectRef>
            <a:fontRef idx="minor">
              <a:schemeClr val="tx1"/>
            </a:fontRef>
          </p:style>
        </p:cxnSp>
      </p:grpSp>
      <p:sp>
        <p:nvSpPr>
          <p:cNvPr id="31" name="Text Placeholder 2"/>
          <p:cNvSpPr>
            <a:spLocks noGrp="1"/>
          </p:cNvSpPr>
          <p:nvPr/>
        </p:nvSpPr>
        <p:spPr bwMode="gray">
          <a:xfrm>
            <a:off x="367409" y="1757392"/>
            <a:ext cx="3365118" cy="4390009"/>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400" dirty="0" smtClean="0"/>
              <a:t>Supported scenarios</a:t>
            </a:r>
          </a:p>
          <a:p>
            <a:pPr marL="239944" lvl="1" indent="-239944">
              <a:buFont typeface="Arial" panose="020B0604020202020204" pitchFamily="34" charset="0"/>
              <a:buChar char="•"/>
            </a:pPr>
            <a:r>
              <a:rPr lang="en-US" sz="1200" dirty="0"/>
              <a:t>SAP Business Suite, including cluster tables </a:t>
            </a:r>
          </a:p>
          <a:p>
            <a:pPr marL="239944" lvl="1" indent="-239944">
              <a:buFont typeface="Arial" panose="020B0604020202020204" pitchFamily="34" charset="0"/>
              <a:buChar char="•"/>
            </a:pPr>
            <a:r>
              <a:rPr lang="en-US" sz="1200" dirty="0"/>
              <a:t>non-Business Suite applications</a:t>
            </a:r>
          </a:p>
          <a:p>
            <a:r>
              <a:rPr lang="en-US" sz="1400" dirty="0" smtClean="0"/>
              <a:t>Supported DBMS</a:t>
            </a:r>
            <a:endParaRPr lang="en-US" sz="1400" dirty="0"/>
          </a:p>
          <a:p>
            <a:pPr marL="239944" lvl="1" indent="-239944">
              <a:buFont typeface="Arial" panose="020B0604020202020204" pitchFamily="34" charset="0"/>
              <a:buChar char="•"/>
            </a:pPr>
            <a:r>
              <a:rPr lang="en-US" sz="1200" dirty="0"/>
              <a:t>HANA</a:t>
            </a:r>
          </a:p>
          <a:p>
            <a:pPr marL="239944" lvl="1" indent="-239944">
              <a:buFont typeface="Arial" panose="020B0604020202020204" pitchFamily="34" charset="0"/>
              <a:buChar char="•"/>
            </a:pPr>
            <a:r>
              <a:rPr lang="en-US" sz="1200" dirty="0"/>
              <a:t>Oracle</a:t>
            </a:r>
          </a:p>
          <a:p>
            <a:pPr marL="239944" lvl="1" indent="-239944">
              <a:buFont typeface="Arial" panose="020B0604020202020204" pitchFamily="34" charset="0"/>
              <a:buChar char="•"/>
            </a:pPr>
            <a:r>
              <a:rPr lang="en-US" sz="1200" dirty="0"/>
              <a:t>Microsoft SQL Server</a:t>
            </a:r>
          </a:p>
          <a:p>
            <a:pPr marL="239944" lvl="1" indent="-239944">
              <a:buFont typeface="Arial" panose="020B0604020202020204" pitchFamily="34" charset="0"/>
              <a:buChar char="•"/>
            </a:pPr>
            <a:r>
              <a:rPr lang="en-US" sz="1200" dirty="0"/>
              <a:t>IBM UDB</a:t>
            </a:r>
          </a:p>
          <a:p>
            <a:pPr marL="239944" lvl="1" indent="-239944">
              <a:buFont typeface="Arial" panose="020B0604020202020204" pitchFamily="34" charset="0"/>
              <a:buChar char="•"/>
            </a:pPr>
            <a:r>
              <a:rPr lang="en-US" sz="1200" dirty="0"/>
              <a:t>ASE*</a:t>
            </a:r>
          </a:p>
          <a:p>
            <a:pPr lvl="1"/>
            <a:r>
              <a:rPr lang="en-US" sz="1400" b="1" dirty="0" smtClean="0"/>
              <a:t>Features</a:t>
            </a:r>
          </a:p>
          <a:p>
            <a:pPr lvl="1"/>
            <a:r>
              <a:rPr lang="en-US" sz="1200" dirty="0" smtClean="0"/>
              <a:t>RMA supports following features for SRS and Replication Agents </a:t>
            </a:r>
            <a:endParaRPr lang="en-US" sz="1200" dirty="0"/>
          </a:p>
          <a:p>
            <a:pPr marL="239944" lvl="1" indent="-239944">
              <a:buFont typeface="Arial" panose="020B0604020202020204" pitchFamily="34" charset="0"/>
              <a:buChar char="•"/>
            </a:pPr>
            <a:r>
              <a:rPr lang="en-US" sz="1200" dirty="0" smtClean="0"/>
              <a:t>Installation</a:t>
            </a:r>
            <a:endParaRPr lang="en-US" sz="1200" dirty="0"/>
          </a:p>
          <a:p>
            <a:pPr marL="239944" lvl="1" indent="-239944">
              <a:buFont typeface="Arial" panose="020B0604020202020204" pitchFamily="34" charset="0"/>
              <a:buChar char="•"/>
            </a:pPr>
            <a:r>
              <a:rPr lang="en-US" sz="1200" dirty="0" smtClean="0"/>
              <a:t>Configuration</a:t>
            </a:r>
            <a:endParaRPr lang="en-US" sz="1200" dirty="0"/>
          </a:p>
          <a:p>
            <a:pPr marL="239944" lvl="1" indent="-239944">
              <a:buFont typeface="Arial" panose="020B0604020202020204" pitchFamily="34" charset="0"/>
              <a:buChar char="•"/>
            </a:pPr>
            <a:r>
              <a:rPr lang="en-US" sz="1200" dirty="0"/>
              <a:t>Monitoring</a:t>
            </a:r>
          </a:p>
          <a:p>
            <a:pPr lvl="1"/>
            <a:endParaRPr lang="en-US" dirty="0" smtClean="0"/>
          </a:p>
        </p:txBody>
      </p:sp>
      <p:sp>
        <p:nvSpPr>
          <p:cNvPr id="21" name="TextBox 20"/>
          <p:cNvSpPr txBox="1"/>
          <p:nvPr/>
        </p:nvSpPr>
        <p:spPr>
          <a:xfrm>
            <a:off x="248138" y="6140587"/>
            <a:ext cx="4197285"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kern="0" dirty="0">
                <a:ea typeface="Arial Unicode MS" pitchFamily="34" charset="-128"/>
                <a:cs typeface="Arial Unicode MS" pitchFamily="34" charset="-128"/>
              </a:rPr>
              <a:t>* Support will be provided in a later SP  </a:t>
            </a:r>
          </a:p>
        </p:txBody>
      </p:sp>
      <p:sp>
        <p:nvSpPr>
          <p:cNvPr id="32" name="Content Placeholder 5"/>
          <p:cNvSpPr txBox="1">
            <a:spLocks/>
          </p:cNvSpPr>
          <p:nvPr/>
        </p:nvSpPr>
        <p:spPr bwMode="gray">
          <a:xfrm>
            <a:off x="0" y="6086475"/>
            <a:ext cx="9144000" cy="252000"/>
          </a:xfrm>
          <a:prstGeom prst="rect">
            <a:avLst/>
          </a:prstGeom>
          <a:solidFill>
            <a:schemeClr val="accent1"/>
          </a:solidFill>
          <a:ln w="9525">
            <a:noFill/>
            <a:round/>
            <a:headEnd/>
            <a:tailEnd/>
          </a:ln>
        </p:spPr>
        <p:txBody>
          <a:bodyPr vert="horz" lIns="0" tIns="0" rIns="0" bIns="0" rtlCol="0" anchor="ctr" anchorCtr="0">
            <a:noAutofit/>
          </a:bodyPr>
          <a:lstStyle>
            <a:lvl1pPr marL="0" indent="0" algn="ctr" defTabSz="914400" rtl="0" eaLnBrk="1" latinLnBrk="0" hangingPunct="1">
              <a:spcBef>
                <a:spcPts val="1620"/>
              </a:spcBef>
              <a:buClr>
                <a:schemeClr val="accent1"/>
              </a:buClr>
              <a:buSzPct val="80000"/>
              <a:buFontTx/>
              <a:buNone/>
              <a:defRPr lang="en-US" sz="1200" b="1" kern="1200" baseline="0" noProof="0" dirty="0" smtClean="0">
                <a:solidFill>
                  <a:schemeClr val="tx1"/>
                </a:solidFill>
                <a:latin typeface="Arial"/>
                <a:ea typeface="+mn-ea"/>
                <a:cs typeface="+mn-cs"/>
              </a:defRPr>
            </a:lvl1pPr>
            <a:lvl2pPr marL="0" indent="0" algn="ctr"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ctr"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ctr"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ctr" defTabSz="914400" rtl="0" eaLnBrk="1" latinLnBrk="0" hangingPunct="1">
              <a:spcBef>
                <a:spcPts val="250"/>
              </a:spcBef>
              <a:buClr>
                <a:schemeClr val="accent2"/>
              </a:buClr>
              <a:buSzPct val="100000"/>
              <a:buFont typeface="Courier New" pitchFamily="49" charset="0"/>
              <a:buNone/>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ct val="0"/>
              </a:spcAft>
            </a:pPr>
            <a:r>
              <a:rPr lang="en-US" dirty="0" smtClean="0"/>
              <a:t>TODAY</a:t>
            </a:r>
            <a:endParaRPr lang="en-US" dirty="0"/>
          </a:p>
        </p:txBody>
      </p:sp>
    </p:spTree>
    <p:extLst>
      <p:ext uri="{BB962C8B-B14F-4D97-AF65-F5344CB8AC3E}">
        <p14:creationId xmlns:p14="http://schemas.microsoft.com/office/powerpoint/2010/main" val="542453944"/>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Key </a:t>
            </a:r>
            <a:r>
              <a:rPr lang="en-US" dirty="0" smtClean="0"/>
              <a:t>benefits </a:t>
            </a:r>
            <a:r>
              <a:rPr lang="en-US" dirty="0"/>
              <a:t>of SAP </a:t>
            </a:r>
            <a:r>
              <a:rPr lang="en-US" dirty="0" smtClean="0"/>
              <a:t>Replication Server for HANA</a:t>
            </a:r>
            <a:endParaRPr lang="en-US" dirty="0"/>
          </a:p>
        </p:txBody>
      </p:sp>
      <p:sp>
        <p:nvSpPr>
          <p:cNvPr id="8" name="Text Placeholder 2"/>
          <p:cNvSpPr>
            <a:spLocks noGrp="1"/>
          </p:cNvSpPr>
          <p:nvPr>
            <p:ph type="body" sz="quarter" idx="10"/>
          </p:nvPr>
        </p:nvSpPr>
        <p:spPr bwMode="gray">
          <a:xfrm>
            <a:off x="266707" y="1663976"/>
            <a:ext cx="8468987" cy="5067300"/>
          </a:xfrm>
        </p:spPr>
        <p:txBody>
          <a:bodyPr/>
          <a:lstStyle/>
          <a:p>
            <a:pPr marL="88885" lvl="2" indent="0">
              <a:spcBef>
                <a:spcPts val="1000"/>
              </a:spcBef>
              <a:buNone/>
            </a:pPr>
            <a:r>
              <a:rPr lang="en-US" sz="1400" b="1" dirty="0"/>
              <a:t>SAP </a:t>
            </a:r>
            <a:r>
              <a:rPr lang="en-US" sz="1400" b="1" dirty="0" smtClean="0"/>
              <a:t>Replication </a:t>
            </a:r>
            <a:r>
              <a:rPr lang="en-US" sz="1400" b="1" dirty="0"/>
              <a:t>Server provides real-time or scheduled, low latency, transactional replication for SAP HANA</a:t>
            </a:r>
          </a:p>
          <a:p>
            <a:pPr lvl="2"/>
            <a:endParaRPr lang="en-US" sz="1400" dirty="0" smtClean="0"/>
          </a:p>
          <a:p>
            <a:pPr marL="431727" lvl="2" indent="-342842">
              <a:buSzPct val="80000"/>
              <a:buFont typeface="Arial" panose="020B0604020202020204" pitchFamily="34" charset="0"/>
              <a:buChar char="●"/>
            </a:pPr>
            <a:r>
              <a:rPr lang="en-US" sz="1400" dirty="0"/>
              <a:t>Provides real-time </a:t>
            </a:r>
            <a:r>
              <a:rPr lang="en-US" sz="1400" dirty="0" smtClean="0"/>
              <a:t>in-bound and out-bound HANA replication </a:t>
            </a:r>
            <a:r>
              <a:rPr lang="en-US" sz="1400" dirty="0"/>
              <a:t>without performance impact to existing production system for both </a:t>
            </a:r>
            <a:r>
              <a:rPr lang="en-US" sz="1400" dirty="0" smtClean="0"/>
              <a:t>SAP Business Suite and custom applications</a:t>
            </a:r>
            <a:endParaRPr lang="en-US" sz="1400" dirty="0"/>
          </a:p>
          <a:p>
            <a:pPr marL="431727" lvl="2" indent="-342842">
              <a:buSzPct val="80000"/>
              <a:buFont typeface="Arial" panose="020B0604020202020204" pitchFamily="34" charset="0"/>
              <a:buChar char="●"/>
            </a:pPr>
            <a:endParaRPr lang="en-US" sz="1400" dirty="0"/>
          </a:p>
          <a:p>
            <a:pPr marL="431727" lvl="2" indent="-342842">
              <a:buSzPct val="80000"/>
              <a:buFont typeface="Arial" panose="020B0604020202020204" pitchFamily="34" charset="0"/>
              <a:buChar char="●"/>
            </a:pPr>
            <a:r>
              <a:rPr lang="en-US" sz="1400" dirty="0"/>
              <a:t>Preserves transactional integrity between sources and targets by capturing both Data Modification Language (DML) and Data Definition Language (DDL</a:t>
            </a:r>
            <a:r>
              <a:rPr lang="en-US" sz="1400" dirty="0" smtClean="0"/>
              <a:t>)</a:t>
            </a:r>
          </a:p>
          <a:p>
            <a:pPr marL="431727" lvl="2" indent="-342842">
              <a:buSzPct val="80000"/>
              <a:buFont typeface="Arial" panose="020B0604020202020204" pitchFamily="34" charset="0"/>
              <a:buChar char="●"/>
            </a:pPr>
            <a:endParaRPr lang="en-US" sz="1400" dirty="0" smtClean="0"/>
          </a:p>
          <a:p>
            <a:pPr marL="431727" lvl="2" indent="-342842">
              <a:buSzPct val="80000"/>
              <a:buFont typeface="Arial" panose="020B0604020202020204" pitchFamily="34" charset="0"/>
              <a:buChar char="●"/>
            </a:pPr>
            <a:r>
              <a:rPr lang="en-US" sz="1400" dirty="0" smtClean="0"/>
              <a:t>Provides ease of use with database level replication and Replication Management Agent (RMA)</a:t>
            </a:r>
          </a:p>
          <a:p>
            <a:pPr marL="431727" lvl="2" indent="-342842">
              <a:buSzPct val="80000"/>
              <a:buFont typeface="Arial" panose="020B0604020202020204" pitchFamily="34" charset="0"/>
              <a:buChar char="●"/>
            </a:pPr>
            <a:endParaRPr lang="en-US" sz="1400" dirty="0" smtClean="0"/>
          </a:p>
          <a:p>
            <a:pPr marL="431727" lvl="2" indent="-342842">
              <a:buSzPct val="80000"/>
              <a:buFont typeface="Arial" panose="020B0604020202020204" pitchFamily="34" charset="0"/>
              <a:buChar char="●"/>
            </a:pPr>
            <a:r>
              <a:rPr lang="en-US" sz="1400" dirty="0" smtClean="0"/>
              <a:t>Allows </a:t>
            </a:r>
            <a:r>
              <a:rPr lang="en-US" sz="1400" dirty="0"/>
              <a:t>flexible deployment over LAN/WAN, with multiple sources to multiple targets for deployment topology </a:t>
            </a:r>
          </a:p>
          <a:p>
            <a:pPr marL="431727" lvl="2" indent="-342842">
              <a:buSzPct val="80000"/>
              <a:buFont typeface="Arial" panose="020B0604020202020204" pitchFamily="34" charset="0"/>
              <a:buChar char="●"/>
            </a:pPr>
            <a:endParaRPr lang="en-US" sz="1400" dirty="0"/>
          </a:p>
          <a:p>
            <a:pPr marL="431727" lvl="2" indent="-342842">
              <a:buSzPct val="80000"/>
              <a:buFont typeface="Arial" panose="020B0604020202020204" pitchFamily="34" charset="0"/>
              <a:buChar char="●"/>
            </a:pPr>
            <a:r>
              <a:rPr lang="en-US" sz="1400" dirty="0"/>
              <a:t>Build-in </a:t>
            </a:r>
            <a:r>
              <a:rPr lang="en-US" sz="1400" dirty="0" smtClean="0"/>
              <a:t>data assurance capability </a:t>
            </a:r>
            <a:r>
              <a:rPr lang="en-US" sz="1400" dirty="0"/>
              <a:t>to ensure consistency of distributed data </a:t>
            </a:r>
          </a:p>
        </p:txBody>
      </p:sp>
      <p:sp>
        <p:nvSpPr>
          <p:cNvPr id="4" name="Content Placeholder 5"/>
          <p:cNvSpPr txBox="1">
            <a:spLocks/>
          </p:cNvSpPr>
          <p:nvPr/>
        </p:nvSpPr>
        <p:spPr bwMode="gray">
          <a:xfrm>
            <a:off x="0" y="6086475"/>
            <a:ext cx="9144000" cy="252000"/>
          </a:xfrm>
          <a:prstGeom prst="rect">
            <a:avLst/>
          </a:prstGeom>
          <a:solidFill>
            <a:schemeClr val="accent1"/>
          </a:solidFill>
          <a:ln w="9525">
            <a:noFill/>
            <a:round/>
            <a:headEnd/>
            <a:tailEnd/>
          </a:ln>
        </p:spPr>
        <p:txBody>
          <a:bodyPr vert="horz" lIns="0" tIns="0" rIns="0" bIns="0" rtlCol="0" anchor="ctr" anchorCtr="0">
            <a:noAutofit/>
          </a:bodyPr>
          <a:lstStyle>
            <a:lvl1pPr marL="0" indent="0" algn="ctr" defTabSz="914400" rtl="0" eaLnBrk="1" latinLnBrk="0" hangingPunct="1">
              <a:spcBef>
                <a:spcPts val="1620"/>
              </a:spcBef>
              <a:buClr>
                <a:schemeClr val="accent1"/>
              </a:buClr>
              <a:buSzPct val="80000"/>
              <a:buFontTx/>
              <a:buNone/>
              <a:defRPr lang="en-US" sz="1200" b="1" kern="1200" baseline="0" noProof="0" dirty="0" smtClean="0">
                <a:solidFill>
                  <a:schemeClr val="tx1"/>
                </a:solidFill>
                <a:latin typeface="Arial"/>
                <a:ea typeface="+mn-ea"/>
                <a:cs typeface="+mn-cs"/>
              </a:defRPr>
            </a:lvl1pPr>
            <a:lvl2pPr marL="0" indent="0" algn="ctr"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ctr"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ctr"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ctr" defTabSz="914400" rtl="0" eaLnBrk="1" latinLnBrk="0" hangingPunct="1">
              <a:spcBef>
                <a:spcPts val="250"/>
              </a:spcBef>
              <a:buClr>
                <a:schemeClr val="accent2"/>
              </a:buClr>
              <a:buSzPct val="100000"/>
              <a:buFont typeface="Courier New" pitchFamily="49" charset="0"/>
              <a:buNone/>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ct val="0"/>
              </a:spcAft>
            </a:pPr>
            <a:r>
              <a:rPr lang="en-US" dirty="0" smtClean="0"/>
              <a:t>TODAY</a:t>
            </a:r>
            <a:endParaRPr lang="en-US" dirty="0"/>
          </a:p>
        </p:txBody>
      </p:sp>
    </p:spTree>
    <p:extLst>
      <p:ext uri="{BB962C8B-B14F-4D97-AF65-F5344CB8AC3E}">
        <p14:creationId xmlns:p14="http://schemas.microsoft.com/office/powerpoint/2010/main" val="17981485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p:txBody>
          <a:bodyPr/>
          <a:lstStyle/>
          <a:p>
            <a:r>
              <a:rPr lang="en-US" dirty="0"/>
              <a:t>SAP </a:t>
            </a:r>
            <a:r>
              <a:rPr lang="en-US" dirty="0" smtClean="0"/>
              <a:t>Replication Products</a:t>
            </a:r>
            <a:r>
              <a:rPr lang="en-US" dirty="0"/>
              <a:t/>
            </a:r>
            <a:br>
              <a:rPr lang="en-US" dirty="0"/>
            </a:br>
            <a:r>
              <a:rPr lang="en-US" sz="2000" b="0" dirty="0"/>
              <a:t>Product road map overview - key themes and capabilities</a:t>
            </a:r>
            <a:endParaRPr lang="de-DE" sz="2000" b="0" dirty="0"/>
          </a:p>
        </p:txBody>
      </p:sp>
      <p:sp>
        <p:nvSpPr>
          <p:cNvPr id="14" name="Text Placeholder 13"/>
          <p:cNvSpPr>
            <a:spLocks noGrp="1"/>
          </p:cNvSpPr>
          <p:nvPr>
            <p:ph type="body" sz="quarter" idx="12"/>
          </p:nvPr>
        </p:nvSpPr>
        <p:spPr>
          <a:xfrm>
            <a:off x="2775097" y="1190625"/>
            <a:ext cx="3030279" cy="4714875"/>
          </a:xfrm>
          <a:noFill/>
          <a:ln>
            <a:noFill/>
          </a:ln>
        </p:spPr>
        <p:txBody>
          <a:bodyPr anchor="ctr"/>
          <a:lstStyle/>
          <a:p>
            <a:pPr marL="90000" lvl="1" indent="0">
              <a:spcBef>
                <a:spcPts val="400"/>
              </a:spcBef>
              <a:spcAft>
                <a:spcPts val="0"/>
              </a:spcAft>
              <a:buNone/>
            </a:pPr>
            <a:r>
              <a:rPr lang="it-IT" sz="1000" b="1" u="sng" dirty="0" smtClean="0">
                <a:cs typeface="Calibri" pitchFamily="34" charset="0"/>
              </a:rPr>
              <a:t>HADR </a:t>
            </a:r>
            <a:r>
              <a:rPr lang="it-IT" sz="1000" b="1" u="sng" dirty="0">
                <a:cs typeface="Calibri" pitchFamily="34" charset="0"/>
              </a:rPr>
              <a:t>for </a:t>
            </a:r>
            <a:r>
              <a:rPr lang="it-IT" sz="1000" b="1" u="sng" dirty="0" smtClean="0">
                <a:cs typeface="Calibri" pitchFamily="34" charset="0"/>
              </a:rPr>
              <a:t>Suite on ASE</a:t>
            </a:r>
            <a:endParaRPr lang="it-IT" sz="1000" b="1" u="sng" dirty="0">
              <a:cs typeface="Calibri" pitchFamily="34" charset="0"/>
            </a:endParaRPr>
          </a:p>
          <a:p>
            <a:pPr lvl="1">
              <a:spcBef>
                <a:spcPts val="600"/>
              </a:spcBef>
              <a:spcAft>
                <a:spcPts val="0"/>
              </a:spcAft>
            </a:pPr>
            <a:r>
              <a:rPr lang="en-US" sz="1000" dirty="0">
                <a:cs typeface="Calibri" pitchFamily="34" charset="0"/>
              </a:rPr>
              <a:t>Zero data loss (ZDL) for Business Suite using synchronous replication</a:t>
            </a:r>
          </a:p>
          <a:p>
            <a:pPr lvl="1">
              <a:spcBef>
                <a:spcPts val="600"/>
              </a:spcBef>
              <a:spcAft>
                <a:spcPts val="0"/>
              </a:spcAft>
            </a:pPr>
            <a:r>
              <a:rPr lang="en-US" sz="1000" dirty="0"/>
              <a:t>Report off-loading </a:t>
            </a:r>
            <a:r>
              <a:rPr lang="en-US" sz="1000" dirty="0" smtClean="0"/>
              <a:t>(reporting from standby) </a:t>
            </a:r>
            <a:endParaRPr lang="en-US" sz="1000" dirty="0">
              <a:cs typeface="Calibri" pitchFamily="34" charset="0"/>
            </a:endParaRPr>
          </a:p>
          <a:p>
            <a:pPr lvl="1">
              <a:spcBef>
                <a:spcPts val="600"/>
              </a:spcBef>
              <a:spcAft>
                <a:spcPts val="0"/>
              </a:spcAft>
            </a:pPr>
            <a:r>
              <a:rPr lang="en-US" sz="1000" dirty="0">
                <a:cs typeface="Calibri" pitchFamily="34" charset="0"/>
              </a:rPr>
              <a:t>Support for super-</a:t>
            </a:r>
            <a:r>
              <a:rPr lang="en-US" sz="1000" dirty="0" err="1">
                <a:cs typeface="Calibri" pitchFamily="34" charset="0"/>
              </a:rPr>
              <a:t>async</a:t>
            </a:r>
            <a:r>
              <a:rPr lang="en-US" sz="1000" dirty="0">
                <a:cs typeface="Calibri" pitchFamily="34" charset="0"/>
              </a:rPr>
              <a:t> </a:t>
            </a:r>
            <a:r>
              <a:rPr lang="en-US" sz="1000" dirty="0" smtClean="0">
                <a:cs typeface="Calibri" pitchFamily="34" charset="0"/>
              </a:rPr>
              <a:t> replication mode</a:t>
            </a:r>
          </a:p>
          <a:p>
            <a:pPr lvl="1">
              <a:spcBef>
                <a:spcPts val="600"/>
              </a:spcBef>
              <a:spcAft>
                <a:spcPts val="0"/>
              </a:spcAft>
            </a:pPr>
            <a:r>
              <a:rPr lang="en-US" sz="1000" dirty="0" smtClean="0">
                <a:cs typeface="Calibri" pitchFamily="34" charset="0"/>
              </a:rPr>
              <a:t>Virtual IP support</a:t>
            </a:r>
          </a:p>
          <a:p>
            <a:pPr marL="90000" lvl="1" indent="0">
              <a:spcBef>
                <a:spcPts val="400"/>
              </a:spcBef>
              <a:spcAft>
                <a:spcPts val="0"/>
              </a:spcAft>
              <a:buNone/>
            </a:pPr>
            <a:endParaRPr lang="en-US" sz="1000" dirty="0">
              <a:cs typeface="Calibri" pitchFamily="34" charset="0"/>
            </a:endParaRPr>
          </a:p>
          <a:p>
            <a:pPr marL="117475" lvl="1" indent="0">
              <a:spcBef>
                <a:spcPts val="282"/>
              </a:spcBef>
              <a:spcAft>
                <a:spcPts val="400"/>
              </a:spcAft>
              <a:buNone/>
            </a:pPr>
            <a:r>
              <a:rPr lang="en-US" sz="1000" b="1" u="sng" dirty="0">
                <a:cs typeface="Calibri" pitchFamily="34" charset="0"/>
              </a:rPr>
              <a:t>HANA Replication Enhancement</a:t>
            </a:r>
          </a:p>
          <a:p>
            <a:pPr lvl="1">
              <a:spcBef>
                <a:spcPts val="400"/>
              </a:spcBef>
              <a:spcAft>
                <a:spcPts val="0"/>
              </a:spcAft>
            </a:pPr>
            <a:r>
              <a:rPr lang="en-US" sz="1000" dirty="0"/>
              <a:t>Database level materialization &amp; replication  </a:t>
            </a:r>
            <a:endParaRPr lang="en-US" sz="1000" dirty="0">
              <a:cs typeface="Calibri" pitchFamily="34" charset="0"/>
            </a:endParaRPr>
          </a:p>
          <a:p>
            <a:pPr lvl="1">
              <a:spcBef>
                <a:spcPts val="400"/>
              </a:spcBef>
              <a:spcAft>
                <a:spcPts val="0"/>
              </a:spcAft>
            </a:pPr>
            <a:r>
              <a:rPr lang="en-US" sz="1000" dirty="0">
                <a:cs typeface="Calibri" pitchFamily="34" charset="0"/>
              </a:rPr>
              <a:t>De-Pooling </a:t>
            </a:r>
            <a:r>
              <a:rPr lang="en-US" sz="1000" dirty="0" smtClean="0">
                <a:cs typeface="Calibri" pitchFamily="34" charset="0"/>
              </a:rPr>
              <a:t>and BW support </a:t>
            </a:r>
            <a:r>
              <a:rPr lang="en-US" sz="1000" dirty="0">
                <a:cs typeface="Calibri" pitchFamily="34" charset="0"/>
              </a:rPr>
              <a:t>for </a:t>
            </a:r>
            <a:r>
              <a:rPr lang="en-US" sz="1000" dirty="0" smtClean="0">
                <a:cs typeface="Calibri" pitchFamily="34" charset="0"/>
              </a:rPr>
              <a:t>HANA</a:t>
            </a:r>
            <a:endParaRPr lang="en-US" sz="1000" dirty="0">
              <a:cs typeface="Calibri" pitchFamily="34" charset="0"/>
            </a:endParaRPr>
          </a:p>
          <a:p>
            <a:pPr lvl="1">
              <a:spcBef>
                <a:spcPts val="400"/>
              </a:spcBef>
              <a:spcAft>
                <a:spcPts val="0"/>
              </a:spcAft>
            </a:pPr>
            <a:r>
              <a:rPr lang="en-US" sz="1000" dirty="0" smtClean="0">
                <a:cs typeface="Calibri" pitchFamily="34" charset="0"/>
              </a:rPr>
              <a:t>Enhanced ease-of-use with RMA</a:t>
            </a:r>
            <a:endParaRPr lang="en-US" sz="1000" dirty="0">
              <a:cs typeface="Calibri" pitchFamily="34" charset="0"/>
            </a:endParaRPr>
          </a:p>
          <a:p>
            <a:pPr lvl="1">
              <a:spcBef>
                <a:spcPts val="400"/>
              </a:spcBef>
              <a:spcAft>
                <a:spcPts val="0"/>
              </a:spcAft>
            </a:pPr>
            <a:r>
              <a:rPr lang="en-US" sz="1000" dirty="0">
                <a:cs typeface="Calibri" pitchFamily="34" charset="0"/>
              </a:rPr>
              <a:t>Multi-site/multi-source HANA </a:t>
            </a:r>
            <a:r>
              <a:rPr lang="en-US" sz="1000" dirty="0" smtClean="0">
                <a:cs typeface="Calibri" pitchFamily="34" charset="0"/>
              </a:rPr>
              <a:t>replication</a:t>
            </a:r>
          </a:p>
          <a:p>
            <a:pPr lvl="1">
              <a:spcBef>
                <a:spcPts val="400"/>
              </a:spcBef>
              <a:spcAft>
                <a:spcPts val="0"/>
              </a:spcAft>
            </a:pPr>
            <a:r>
              <a:rPr lang="en-US" sz="1000" dirty="0">
                <a:cs typeface="Calibri" pitchFamily="34" charset="0"/>
              </a:rPr>
              <a:t>Filtering and JMS </a:t>
            </a:r>
            <a:r>
              <a:rPr lang="en-US" sz="1000" dirty="0" smtClean="0">
                <a:cs typeface="Calibri" pitchFamily="34" charset="0"/>
              </a:rPr>
              <a:t>support</a:t>
            </a:r>
            <a:endParaRPr lang="en-US" sz="1000" dirty="0">
              <a:cs typeface="Calibri" pitchFamily="34" charset="0"/>
            </a:endParaRPr>
          </a:p>
          <a:p>
            <a:pPr marL="90000" lvl="1" indent="0">
              <a:spcBef>
                <a:spcPts val="400"/>
              </a:spcBef>
              <a:spcAft>
                <a:spcPts val="0"/>
              </a:spcAft>
              <a:buNone/>
            </a:pPr>
            <a:endParaRPr lang="en-US" sz="1000" b="1" u="sng" dirty="0" smtClean="0">
              <a:cs typeface="Calibri" pitchFamily="34" charset="0"/>
            </a:endParaRPr>
          </a:p>
          <a:p>
            <a:pPr marL="90000" lvl="1" indent="0">
              <a:spcBef>
                <a:spcPts val="400"/>
              </a:spcBef>
              <a:spcAft>
                <a:spcPts val="0"/>
              </a:spcAft>
              <a:buNone/>
            </a:pPr>
            <a:r>
              <a:rPr lang="en-US" sz="1000" b="1" u="sng" dirty="0" smtClean="0">
                <a:cs typeface="Calibri" pitchFamily="34" charset="0"/>
              </a:rPr>
              <a:t>Replication-based Solutions</a:t>
            </a:r>
            <a:endParaRPr lang="en-US" sz="1000" dirty="0">
              <a:solidFill>
                <a:srgbClr val="0000FF"/>
              </a:solidFill>
              <a:cs typeface="Calibri" pitchFamily="34" charset="0"/>
            </a:endParaRPr>
          </a:p>
          <a:p>
            <a:pPr lvl="1">
              <a:spcBef>
                <a:spcPts val="400"/>
              </a:spcBef>
              <a:spcAft>
                <a:spcPts val="0"/>
              </a:spcAft>
            </a:pPr>
            <a:r>
              <a:rPr lang="en-US" sz="1000" b="1" dirty="0" smtClean="0">
                <a:cs typeface="Calibri" pitchFamily="34" charset="0"/>
              </a:rPr>
              <a:t>Real-time CDC</a:t>
            </a:r>
            <a:r>
              <a:rPr lang="en-US" sz="1000" dirty="0" smtClean="0">
                <a:cs typeface="Calibri" pitchFamily="34" charset="0"/>
              </a:rPr>
              <a:t>: Eliminate staging DB and PD</a:t>
            </a:r>
          </a:p>
          <a:p>
            <a:pPr lvl="1">
              <a:spcBef>
                <a:spcPts val="400"/>
              </a:spcBef>
              <a:spcAft>
                <a:spcPts val="0"/>
              </a:spcAft>
            </a:pPr>
            <a:r>
              <a:rPr lang="en-US" sz="1000" b="1" dirty="0" smtClean="0">
                <a:cs typeface="Calibri" pitchFamily="34" charset="0"/>
              </a:rPr>
              <a:t>Data Assurance</a:t>
            </a:r>
            <a:r>
              <a:rPr lang="en-US" sz="1000" dirty="0" smtClean="0">
                <a:cs typeface="Calibri" pitchFamily="34" charset="0"/>
              </a:rPr>
              <a:t>: usability enhancements</a:t>
            </a:r>
          </a:p>
          <a:p>
            <a:pPr marL="90000" lvl="1" indent="0">
              <a:spcBef>
                <a:spcPts val="400"/>
              </a:spcBef>
              <a:spcAft>
                <a:spcPts val="0"/>
              </a:spcAft>
              <a:buNone/>
            </a:pPr>
            <a:endParaRPr lang="it-IT" sz="1000" dirty="0">
              <a:cs typeface="Calibri" pitchFamily="34" charset="0"/>
            </a:endParaRPr>
          </a:p>
          <a:p>
            <a:pPr marL="117475" lvl="1" indent="0">
              <a:spcBef>
                <a:spcPts val="282"/>
              </a:spcBef>
              <a:spcAft>
                <a:spcPts val="400"/>
              </a:spcAft>
              <a:buNone/>
            </a:pPr>
            <a:r>
              <a:rPr lang="en-US" sz="1000" b="1" u="sng" dirty="0" smtClean="0">
                <a:cs typeface="Calibri" pitchFamily="34" charset="0"/>
              </a:rPr>
              <a:t>Big Data and Cloud (Phase 1)</a:t>
            </a:r>
          </a:p>
          <a:p>
            <a:pPr marL="287338" lvl="1" indent="-169863">
              <a:spcBef>
                <a:spcPts val="282"/>
              </a:spcBef>
              <a:spcAft>
                <a:spcPts val="400"/>
              </a:spcAft>
            </a:pPr>
            <a:r>
              <a:rPr lang="en-US" sz="1000" dirty="0">
                <a:cs typeface="Calibri" pitchFamily="34" charset="0"/>
              </a:rPr>
              <a:t>SRS on Amazon Web Services</a:t>
            </a:r>
          </a:p>
          <a:p>
            <a:pPr marL="287338" lvl="1" indent="-169863">
              <a:spcBef>
                <a:spcPts val="282"/>
              </a:spcBef>
              <a:spcAft>
                <a:spcPts val="400"/>
              </a:spcAft>
            </a:pPr>
            <a:r>
              <a:rPr lang="en-US" sz="1000" dirty="0">
                <a:cs typeface="Calibri" pitchFamily="34" charset="0"/>
              </a:rPr>
              <a:t>Hadoop </a:t>
            </a:r>
            <a:r>
              <a:rPr lang="en-US" sz="1000" dirty="0" smtClean="0">
                <a:cs typeface="Calibri" pitchFamily="34" charset="0"/>
              </a:rPr>
              <a:t>as target (Phase 1)</a:t>
            </a:r>
            <a:endParaRPr lang="en-US" sz="1000" dirty="0">
              <a:cs typeface="Calibri" pitchFamily="34" charset="0"/>
            </a:endParaRPr>
          </a:p>
        </p:txBody>
      </p:sp>
      <p:sp>
        <p:nvSpPr>
          <p:cNvPr id="15" name="Text Placeholder 14"/>
          <p:cNvSpPr>
            <a:spLocks noGrp="1"/>
          </p:cNvSpPr>
          <p:nvPr>
            <p:ph type="body" sz="quarter" idx="13"/>
          </p:nvPr>
        </p:nvSpPr>
        <p:spPr>
          <a:xfrm>
            <a:off x="6016920" y="1400166"/>
            <a:ext cx="2669879" cy="4233512"/>
          </a:xfrm>
        </p:spPr>
        <p:txBody>
          <a:bodyPr anchor="ctr"/>
          <a:lstStyle/>
          <a:p>
            <a:pPr marL="117475" lvl="1" indent="0">
              <a:spcBef>
                <a:spcPts val="282"/>
              </a:spcBef>
              <a:spcAft>
                <a:spcPts val="400"/>
              </a:spcAft>
              <a:buNone/>
            </a:pPr>
            <a:r>
              <a:rPr lang="en-US" sz="1000" b="1" u="sng" dirty="0" smtClean="0">
                <a:cs typeface="Calibri" pitchFamily="34" charset="0"/>
              </a:rPr>
              <a:t>HADR </a:t>
            </a:r>
            <a:r>
              <a:rPr lang="en-US" sz="1000" b="1" u="sng" dirty="0">
                <a:cs typeface="Calibri" pitchFamily="34" charset="0"/>
              </a:rPr>
              <a:t>for ASE </a:t>
            </a:r>
            <a:endParaRPr lang="en-US" sz="1000" dirty="0">
              <a:cs typeface="Calibri" pitchFamily="34" charset="0"/>
            </a:endParaRPr>
          </a:p>
          <a:p>
            <a:pPr marL="287338" lvl="1" indent="-169863">
              <a:spcBef>
                <a:spcPts val="282"/>
              </a:spcBef>
              <a:spcAft>
                <a:spcPts val="400"/>
              </a:spcAft>
            </a:pPr>
            <a:r>
              <a:rPr lang="en-US" sz="1000" dirty="0" smtClean="0">
                <a:cs typeface="Calibri" pitchFamily="34" charset="0"/>
              </a:rPr>
              <a:t>ASE 16 SP1 support</a:t>
            </a:r>
          </a:p>
          <a:p>
            <a:pPr marL="287338" lvl="1" indent="-169863">
              <a:spcBef>
                <a:spcPts val="282"/>
              </a:spcBef>
              <a:spcAft>
                <a:spcPts val="400"/>
              </a:spcAft>
            </a:pPr>
            <a:r>
              <a:rPr lang="en-US" sz="1000" dirty="0">
                <a:cs typeface="Calibri" pitchFamily="34" charset="0"/>
              </a:rPr>
              <a:t>Support for 3</a:t>
            </a:r>
            <a:r>
              <a:rPr lang="en-US" sz="1000" baseline="30000" dirty="0">
                <a:cs typeface="Calibri" pitchFamily="34" charset="0"/>
              </a:rPr>
              <a:t>rd</a:t>
            </a:r>
            <a:r>
              <a:rPr lang="en-US" sz="1000" dirty="0">
                <a:cs typeface="Calibri" pitchFamily="34" charset="0"/>
              </a:rPr>
              <a:t> site for DR </a:t>
            </a:r>
            <a:r>
              <a:rPr lang="en-US" sz="1000" dirty="0" smtClean="0">
                <a:cs typeface="Calibri" pitchFamily="34" charset="0"/>
              </a:rPr>
              <a:t>and reporting</a:t>
            </a:r>
            <a:endParaRPr lang="en-US" sz="1000" dirty="0">
              <a:solidFill>
                <a:srgbClr val="0000FF"/>
              </a:solidFill>
              <a:cs typeface="Calibri" pitchFamily="34" charset="0"/>
            </a:endParaRPr>
          </a:p>
          <a:p>
            <a:pPr marL="287338" lvl="1" indent="-169863">
              <a:spcBef>
                <a:spcPts val="282"/>
              </a:spcBef>
              <a:spcAft>
                <a:spcPts val="400"/>
              </a:spcAft>
            </a:pPr>
            <a:r>
              <a:rPr lang="en-US" sz="1000" dirty="0" smtClean="0">
                <a:cs typeface="Calibri" pitchFamily="34" charset="0"/>
              </a:rPr>
              <a:t>Extend </a:t>
            </a:r>
            <a:r>
              <a:rPr lang="en-US" sz="1000" dirty="0">
                <a:cs typeface="Calibri" pitchFamily="34" charset="0"/>
              </a:rPr>
              <a:t>integrated HA/DR, synchronous replication feature to </a:t>
            </a:r>
            <a:r>
              <a:rPr lang="en-US" sz="1000" dirty="0" smtClean="0">
                <a:cs typeface="Calibri" pitchFamily="34" charset="0"/>
              </a:rPr>
              <a:t>ASE custom apps</a:t>
            </a:r>
          </a:p>
          <a:p>
            <a:pPr marL="287338" lvl="1" indent="-169863">
              <a:spcBef>
                <a:spcPts val="282"/>
              </a:spcBef>
              <a:spcAft>
                <a:spcPts val="400"/>
              </a:spcAft>
            </a:pPr>
            <a:r>
              <a:rPr lang="en-US" sz="1000" dirty="0">
                <a:cs typeface="Calibri" pitchFamily="34" charset="0"/>
              </a:rPr>
              <a:t>Advanced admin &amp; monitoring support </a:t>
            </a:r>
            <a:r>
              <a:rPr lang="en-US" sz="1000" dirty="0" smtClean="0">
                <a:cs typeface="Calibri" pitchFamily="34" charset="0"/>
              </a:rPr>
              <a:t>via </a:t>
            </a:r>
            <a:r>
              <a:rPr lang="en-US" sz="1000" dirty="0">
                <a:cs typeface="Calibri" pitchFamily="34" charset="0"/>
              </a:rPr>
              <a:t>RMA &amp; </a:t>
            </a:r>
            <a:r>
              <a:rPr lang="en-US" sz="1000" dirty="0" smtClean="0">
                <a:cs typeface="Calibri" pitchFamily="34" charset="0"/>
              </a:rPr>
              <a:t>SCC </a:t>
            </a:r>
            <a:endParaRPr lang="en-US" sz="1000" b="1" u="sng" dirty="0" smtClean="0">
              <a:cs typeface="Calibri" pitchFamily="34" charset="0"/>
            </a:endParaRPr>
          </a:p>
          <a:p>
            <a:pPr marL="117475" lvl="1" indent="0">
              <a:spcBef>
                <a:spcPts val="282"/>
              </a:spcBef>
              <a:spcAft>
                <a:spcPts val="400"/>
              </a:spcAft>
              <a:buNone/>
            </a:pPr>
            <a:endParaRPr lang="en-US" sz="800" b="1" u="sng" dirty="0" smtClean="0">
              <a:cs typeface="Calibri" pitchFamily="34" charset="0"/>
            </a:endParaRPr>
          </a:p>
          <a:p>
            <a:pPr marL="117475" lvl="1" indent="0">
              <a:spcBef>
                <a:spcPts val="282"/>
              </a:spcBef>
              <a:spcAft>
                <a:spcPts val="400"/>
              </a:spcAft>
              <a:buNone/>
            </a:pPr>
            <a:r>
              <a:rPr lang="en-US" sz="1000" b="1" u="sng" dirty="0" smtClean="0">
                <a:cs typeface="Calibri" pitchFamily="34" charset="0"/>
              </a:rPr>
              <a:t>HANA Replication Enhancement</a:t>
            </a:r>
          </a:p>
          <a:p>
            <a:pPr marL="287338" lvl="1" indent="-169863">
              <a:spcBef>
                <a:spcPts val="282"/>
              </a:spcBef>
              <a:spcAft>
                <a:spcPts val="400"/>
              </a:spcAft>
            </a:pPr>
            <a:r>
              <a:rPr lang="en-US" sz="1000" dirty="0" smtClean="0">
                <a:cs typeface="Calibri" pitchFamily="34" charset="0"/>
              </a:rPr>
              <a:t>HANA outbound enhancements</a:t>
            </a:r>
          </a:p>
          <a:p>
            <a:pPr marL="287338" lvl="1" indent="-169863">
              <a:spcBef>
                <a:spcPts val="282"/>
              </a:spcBef>
              <a:spcAft>
                <a:spcPts val="400"/>
              </a:spcAft>
            </a:pPr>
            <a:endParaRPr lang="en-US" sz="1000" dirty="0">
              <a:cs typeface="Calibri" pitchFamily="34" charset="0"/>
            </a:endParaRPr>
          </a:p>
          <a:p>
            <a:pPr marL="117475" lvl="1" indent="0">
              <a:spcBef>
                <a:spcPts val="282"/>
              </a:spcBef>
              <a:spcAft>
                <a:spcPts val="400"/>
              </a:spcAft>
              <a:buNone/>
            </a:pPr>
            <a:r>
              <a:rPr lang="en-US" sz="1000" b="1" u="sng" dirty="0" smtClean="0">
                <a:cs typeface="Calibri" pitchFamily="34" charset="0"/>
              </a:rPr>
              <a:t>Replication-based Solutions</a:t>
            </a:r>
          </a:p>
          <a:p>
            <a:pPr marL="288925" lvl="1" indent="-171450">
              <a:spcBef>
                <a:spcPts val="282"/>
              </a:spcBef>
              <a:spcAft>
                <a:spcPts val="400"/>
              </a:spcAft>
            </a:pPr>
            <a:r>
              <a:rPr lang="en-US" sz="1000" b="1" dirty="0" smtClean="0">
                <a:cs typeface="Calibri" pitchFamily="34" charset="0"/>
              </a:rPr>
              <a:t>Data Assurance: </a:t>
            </a:r>
            <a:r>
              <a:rPr lang="en-US" sz="1000" dirty="0" smtClean="0">
                <a:cs typeface="Calibri" pitchFamily="34" charset="0"/>
              </a:rPr>
              <a:t>Simplified upgrade and incremental comparisons</a:t>
            </a:r>
            <a:endParaRPr lang="it-IT" sz="1000" dirty="0">
              <a:cs typeface="Calibri" pitchFamily="34" charset="0"/>
            </a:endParaRPr>
          </a:p>
          <a:p>
            <a:pPr marL="287338" lvl="1" indent="-169863">
              <a:spcBef>
                <a:spcPts val="282"/>
              </a:spcBef>
              <a:spcAft>
                <a:spcPts val="400"/>
              </a:spcAft>
            </a:pPr>
            <a:endParaRPr lang="en-US" sz="800" dirty="0" smtClean="0">
              <a:cs typeface="Calibri" pitchFamily="34" charset="0"/>
            </a:endParaRPr>
          </a:p>
          <a:p>
            <a:pPr marL="117475" lvl="1" indent="0">
              <a:spcBef>
                <a:spcPts val="282"/>
              </a:spcBef>
              <a:spcAft>
                <a:spcPts val="400"/>
              </a:spcAft>
              <a:buNone/>
            </a:pPr>
            <a:r>
              <a:rPr lang="en-US" sz="1000" b="1" u="sng" dirty="0">
                <a:cs typeface="Calibri" pitchFamily="34" charset="0"/>
              </a:rPr>
              <a:t>Big Data and Cloud (Phase 2)</a:t>
            </a:r>
          </a:p>
          <a:p>
            <a:pPr marL="287338" lvl="1" indent="-169863">
              <a:spcBef>
                <a:spcPts val="282"/>
              </a:spcBef>
              <a:spcAft>
                <a:spcPts val="400"/>
              </a:spcAft>
            </a:pPr>
            <a:r>
              <a:rPr lang="en-US" sz="1000" dirty="0">
                <a:cs typeface="Calibri" pitchFamily="34" charset="0"/>
              </a:rPr>
              <a:t>Data Replication for SAP Cloud</a:t>
            </a:r>
            <a:endParaRPr lang="en-US" sz="1000" b="1" dirty="0">
              <a:solidFill>
                <a:srgbClr val="0000FF"/>
              </a:solidFill>
              <a:cs typeface="Calibri" pitchFamily="34" charset="0"/>
            </a:endParaRPr>
          </a:p>
          <a:p>
            <a:pPr marL="287338" lvl="1" indent="-169863">
              <a:spcBef>
                <a:spcPts val="282"/>
              </a:spcBef>
              <a:spcAft>
                <a:spcPts val="400"/>
              </a:spcAft>
            </a:pPr>
            <a:r>
              <a:rPr lang="en-US" sz="1000" dirty="0">
                <a:cs typeface="Calibri" pitchFamily="34" charset="0"/>
              </a:rPr>
              <a:t>Enhanced studio for usability</a:t>
            </a:r>
          </a:p>
          <a:p>
            <a:pPr marL="287338" lvl="1" indent="-169863">
              <a:spcBef>
                <a:spcPts val="282"/>
              </a:spcBef>
              <a:spcAft>
                <a:spcPts val="400"/>
              </a:spcAft>
            </a:pPr>
            <a:r>
              <a:rPr lang="en-US" sz="1000" dirty="0">
                <a:cs typeface="Calibri" pitchFamily="34" charset="0"/>
              </a:rPr>
              <a:t>Big Data support (Phase 2: </a:t>
            </a:r>
            <a:r>
              <a:rPr lang="en-US" sz="1000" dirty="0" smtClean="0">
                <a:cs typeface="Calibri" pitchFamily="34" charset="0"/>
              </a:rPr>
              <a:t>Hadoop source </a:t>
            </a:r>
            <a:r>
              <a:rPr lang="en-US" sz="1000" dirty="0">
                <a:cs typeface="Calibri" pitchFamily="34" charset="0"/>
              </a:rPr>
              <a:t>&amp; </a:t>
            </a:r>
            <a:r>
              <a:rPr lang="en-US" sz="1000" dirty="0" err="1">
                <a:cs typeface="Calibri" pitchFamily="34" charset="0"/>
              </a:rPr>
              <a:t>MongoDB</a:t>
            </a:r>
            <a:r>
              <a:rPr lang="en-US" sz="1000" dirty="0" smtClean="0">
                <a:cs typeface="Calibri" pitchFamily="34" charset="0"/>
              </a:rPr>
              <a:t>)</a:t>
            </a:r>
            <a:endParaRPr lang="en-US" sz="1000" dirty="0">
              <a:solidFill>
                <a:srgbClr val="0000FF"/>
              </a:solidFill>
              <a:cs typeface="Calibri" pitchFamily="34" charset="0"/>
            </a:endParaRPr>
          </a:p>
        </p:txBody>
      </p:sp>
      <p:sp>
        <p:nvSpPr>
          <p:cNvPr id="7" name="Text Placeholder 1"/>
          <p:cNvSpPr txBox="1">
            <a:spLocks/>
          </p:cNvSpPr>
          <p:nvPr/>
        </p:nvSpPr>
        <p:spPr bwMode="gray">
          <a:xfrm>
            <a:off x="211986" y="1589179"/>
            <a:ext cx="2339827" cy="3851696"/>
          </a:xfrm>
          <a:prstGeom prst="rect">
            <a:avLst/>
          </a:prstGeom>
        </p:spPr>
        <p:txBody>
          <a:bodyPr vert="horz" lIns="0" tIns="0" rIns="36000" bIns="0" rtlCol="0" anchor="ctr">
            <a:noAutofit/>
          </a:bodyPr>
          <a:lstStyle>
            <a:lvl1pPr marL="0" indent="0" algn="l" defTabSz="914400" rtl="0" eaLnBrk="1" latinLnBrk="0" hangingPunct="1">
              <a:spcBef>
                <a:spcPts val="1200"/>
              </a:spcBef>
              <a:spcAft>
                <a:spcPts val="400"/>
              </a:spcAft>
              <a:buClr>
                <a:schemeClr val="accent1"/>
              </a:buClr>
              <a:buSzPct val="80000"/>
              <a:buFontTx/>
              <a:buNone/>
              <a:defRPr sz="1400" b="0" kern="1200">
                <a:solidFill>
                  <a:schemeClr val="tx1"/>
                </a:solidFill>
                <a:latin typeface="+mn-lt"/>
                <a:ea typeface="+mn-ea"/>
                <a:cs typeface="+mn-cs"/>
              </a:defRPr>
            </a:lvl1pPr>
            <a:lvl2pPr marL="270000" indent="-180000" algn="l" defTabSz="914400" rtl="0" eaLnBrk="1" latinLnBrk="0" hangingPunct="1">
              <a:spcBef>
                <a:spcPts val="0"/>
              </a:spcBef>
              <a:spcAft>
                <a:spcPts val="100"/>
              </a:spcAft>
              <a:buClr>
                <a:schemeClr val="accent1"/>
              </a:buClr>
              <a:buSzPct val="100000"/>
              <a:buFont typeface="Wingdings" pitchFamily="2" charset="2"/>
              <a:buChar char=""/>
              <a:defRPr sz="1200" kern="1200">
                <a:solidFill>
                  <a:schemeClr val="tx1"/>
                </a:solidFill>
                <a:latin typeface="+mn-lt"/>
                <a:ea typeface="+mn-ea"/>
                <a:cs typeface="+mn-cs"/>
              </a:defRPr>
            </a:lvl2pPr>
            <a:lvl3pPr marL="450000" indent="-180975" algn="l" defTabSz="914400" rtl="0" eaLnBrk="1" latinLnBrk="0" hangingPunct="1">
              <a:spcBef>
                <a:spcPts val="400"/>
              </a:spcBef>
              <a:buClr>
                <a:schemeClr val="accent2"/>
              </a:buClr>
              <a:buSzPct val="100000"/>
              <a:buFont typeface="Arial" pitchFamily="34" charset="0"/>
              <a:buChar char="–"/>
              <a:defRPr sz="12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2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200000"/>
              </a:lnSpc>
            </a:pPr>
            <a:r>
              <a:rPr lang="it-IT" sz="1050" b="1" u="sng" dirty="0" smtClean="0"/>
              <a:t>HANA Replication for Business Suite</a:t>
            </a:r>
            <a:endParaRPr lang="en-US" sz="1050" u="sng" dirty="0" smtClean="0">
              <a:cs typeface="Calibri" pitchFamily="34" charset="0"/>
            </a:endParaRPr>
          </a:p>
          <a:p>
            <a:pPr lvl="1" fontAlgn="auto">
              <a:lnSpc>
                <a:spcPct val="200000"/>
              </a:lnSpc>
              <a:spcBef>
                <a:spcPts val="400"/>
              </a:spcBef>
              <a:spcAft>
                <a:spcPts val="0"/>
              </a:spcAft>
            </a:pPr>
            <a:r>
              <a:rPr lang="en-US" sz="1000" dirty="0" smtClean="0">
                <a:cs typeface="Calibri" pitchFamily="34" charset="0"/>
              </a:rPr>
              <a:t>ASE 16 support</a:t>
            </a:r>
          </a:p>
          <a:p>
            <a:pPr lvl="1" fontAlgn="auto">
              <a:lnSpc>
                <a:spcPct val="200000"/>
              </a:lnSpc>
              <a:spcBef>
                <a:spcPts val="400"/>
              </a:spcBef>
              <a:spcAft>
                <a:spcPts val="0"/>
              </a:spcAft>
            </a:pPr>
            <a:r>
              <a:rPr lang="en-US" sz="1000" dirty="0" smtClean="0">
                <a:cs typeface="Calibri" pitchFamily="34" charset="0"/>
              </a:rPr>
              <a:t>HANA Replication for Business Suite on Oracle, ASE, DB2 and MSSQL with De-Clustering support</a:t>
            </a:r>
          </a:p>
          <a:p>
            <a:pPr lvl="1" fontAlgn="auto">
              <a:lnSpc>
                <a:spcPct val="200000"/>
              </a:lnSpc>
              <a:spcBef>
                <a:spcPts val="400"/>
              </a:spcBef>
              <a:spcAft>
                <a:spcPts val="0"/>
              </a:spcAft>
            </a:pPr>
            <a:r>
              <a:rPr lang="en-US" sz="1000" dirty="0" smtClean="0">
                <a:cs typeface="Calibri" pitchFamily="34" charset="0"/>
              </a:rPr>
              <a:t>DDL replication support for HANA</a:t>
            </a:r>
          </a:p>
          <a:p>
            <a:pPr lvl="1" fontAlgn="auto">
              <a:lnSpc>
                <a:spcPct val="200000"/>
              </a:lnSpc>
              <a:spcBef>
                <a:spcPts val="400"/>
              </a:spcBef>
              <a:spcAft>
                <a:spcPts val="0"/>
              </a:spcAft>
            </a:pPr>
            <a:r>
              <a:rPr lang="en-US" sz="1000" dirty="0" smtClean="0">
                <a:cs typeface="Calibri" pitchFamily="34" charset="0"/>
              </a:rPr>
              <a:t>HANA out-bound replication for real-time reporting (including non-BS)</a:t>
            </a:r>
            <a:endParaRPr lang="en-US" sz="1000" dirty="0" smtClean="0"/>
          </a:p>
          <a:p>
            <a:pPr lvl="1" fontAlgn="auto">
              <a:lnSpc>
                <a:spcPct val="200000"/>
              </a:lnSpc>
              <a:spcBef>
                <a:spcPts val="400"/>
              </a:spcBef>
              <a:spcAft>
                <a:spcPts val="0"/>
              </a:spcAft>
            </a:pPr>
            <a:r>
              <a:rPr lang="en-US" sz="1000" dirty="0" smtClean="0"/>
              <a:t>Enhanced management and monitoring support with Replication Management Agent (RMA) </a:t>
            </a:r>
          </a:p>
          <a:p>
            <a:pPr fontAlgn="auto"/>
            <a:endParaRPr lang="en-US" sz="800" b="1" dirty="0"/>
          </a:p>
        </p:txBody>
      </p:sp>
      <p:sp>
        <p:nvSpPr>
          <p:cNvPr id="9" name="TextBox 8"/>
          <p:cNvSpPr txBox="1"/>
          <p:nvPr/>
        </p:nvSpPr>
        <p:spPr>
          <a:xfrm>
            <a:off x="2322468" y="6709015"/>
            <a:ext cx="3985593" cy="180000"/>
          </a:xfrm>
          <a:prstGeom prst="rect">
            <a:avLst/>
          </a:prstGeom>
          <a:noFill/>
          <a:ln w="6350" cmpd="thickThin">
            <a:noFill/>
          </a:ln>
          <a:effectLst/>
        </p:spPr>
        <p:txBody>
          <a:bodyPr wrap="square" lIns="36000" rIns="0" rtlCol="0" anchor="ctr" anchorCtr="0">
            <a:noAutofit/>
          </a:bodyPr>
          <a:lstStyle/>
          <a:p>
            <a:pPr marL="157163" indent="-157163" algn="ctr" fontAlgn="base">
              <a:spcBef>
                <a:spcPct val="50000"/>
              </a:spcBef>
              <a:spcAft>
                <a:spcPct val="0"/>
              </a:spcAft>
              <a:buClr>
                <a:srgbClr val="F0AB00"/>
              </a:buClr>
              <a:buSzPct val="80000"/>
            </a:pPr>
            <a:r>
              <a:rPr lang="en-CA" sz="700" kern="0" dirty="0" smtClean="0">
                <a:solidFill>
                  <a:schemeClr val="bg1">
                    <a:lumMod val="85000"/>
                  </a:schemeClr>
                </a:solidFill>
                <a:ea typeface="Arial Unicode MS" pitchFamily="34" charset="-128"/>
                <a:cs typeface="Arial Unicode MS" pitchFamily="34" charset="-128"/>
              </a:rPr>
              <a:t>This is the current state of planning and may be changed by SAP at any time.</a:t>
            </a:r>
            <a:endParaRPr lang="en-US" sz="700" kern="0" dirty="0" smtClean="0">
              <a:solidFill>
                <a:schemeClr val="bg1">
                  <a:lumMod val="85000"/>
                </a:schemeClr>
              </a:solidFill>
              <a:ea typeface="Arial Unicode MS" pitchFamily="34" charset="-128"/>
              <a:cs typeface="Arial Unicode MS" pitchFamily="34" charset="-128"/>
            </a:endParaRPr>
          </a:p>
        </p:txBody>
      </p:sp>
      <p:sp>
        <p:nvSpPr>
          <p:cNvPr id="2" name="Rectangle 1"/>
          <p:cNvSpPr/>
          <p:nvPr/>
        </p:nvSpPr>
        <p:spPr bwMode="gray">
          <a:xfrm>
            <a:off x="2964929" y="5879805"/>
            <a:ext cx="2700669" cy="55289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1" i="0" u="none" strike="noStrike" kern="0" cap="none" spc="0" normalizeH="0" baseline="0" noProof="0" dirty="0" smtClean="0">
                <a:ln>
                  <a:noFill/>
                </a:ln>
                <a:effectLst/>
                <a:uLnTx/>
                <a:uFillTx/>
                <a:ea typeface="Arial Unicode MS" pitchFamily="34" charset="-128"/>
                <a:cs typeface="Arial Unicode MS" pitchFamily="34" charset="-128"/>
              </a:rPr>
              <a:t>Planned Innovations</a:t>
            </a:r>
          </a:p>
        </p:txBody>
      </p:sp>
    </p:spTree>
    <p:extLst>
      <p:ext uri="{BB962C8B-B14F-4D97-AF65-F5344CB8AC3E}">
        <p14:creationId xmlns:p14="http://schemas.microsoft.com/office/powerpoint/2010/main" val="1347777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a:t>
            </a:r>
            <a:r>
              <a:rPr lang="en-US" dirty="0" smtClean="0"/>
              <a:t>innovations</a:t>
            </a:r>
            <a:r>
              <a:rPr lang="en-US" b="0" dirty="0" smtClean="0"/>
              <a:t/>
            </a:r>
            <a:br>
              <a:rPr lang="en-US" b="0" dirty="0" smtClean="0"/>
            </a:br>
            <a:r>
              <a:rPr lang="en-US" sz="2000" b="0" dirty="0" smtClean="0"/>
              <a:t>SAP Replication Server</a:t>
            </a:r>
            <a:endParaRPr lang="de-DE" b="0" dirty="0"/>
          </a:p>
        </p:txBody>
      </p:sp>
      <p:sp>
        <p:nvSpPr>
          <p:cNvPr id="8" name="Content Placeholder 7"/>
          <p:cNvSpPr>
            <a:spLocks noGrp="1"/>
          </p:cNvSpPr>
          <p:nvPr>
            <p:ph sz="quarter" idx="10"/>
          </p:nvPr>
        </p:nvSpPr>
        <p:spPr/>
        <p:txBody>
          <a:bodyPr/>
          <a:lstStyle/>
          <a:p>
            <a:r>
              <a:rPr lang="de-DE" dirty="0"/>
              <a:t>PLANNED INNOVATIONS</a:t>
            </a:r>
          </a:p>
        </p:txBody>
      </p:sp>
      <p:sp>
        <p:nvSpPr>
          <p:cNvPr id="3" name="Text Placeholder 2"/>
          <p:cNvSpPr>
            <a:spLocks noGrp="1"/>
          </p:cNvSpPr>
          <p:nvPr>
            <p:ph type="body" sz="quarter" idx="12"/>
          </p:nvPr>
        </p:nvSpPr>
        <p:spPr>
          <a:xfrm>
            <a:off x="342154" y="1610114"/>
            <a:ext cx="7794000" cy="610562"/>
          </a:xfrm>
        </p:spPr>
        <p:txBody>
          <a:bodyPr/>
          <a:lstStyle/>
          <a:p>
            <a:pPr eaLnBrk="0" hangingPunct="0">
              <a:spcBef>
                <a:spcPts val="714"/>
              </a:spcBef>
            </a:pPr>
            <a:r>
              <a:rPr lang="en-US" sz="1400" b="0" kern="0" dirty="0">
                <a:ea typeface="Arial Unicode MS" pitchFamily="34" charset="-128"/>
                <a:cs typeface="Arial Unicode MS" pitchFamily="34" charset="-128"/>
              </a:rPr>
              <a:t>Provide z</a:t>
            </a:r>
            <a:r>
              <a:rPr lang="en-US" sz="1400" b="0" kern="0" dirty="0" smtClean="0">
                <a:ea typeface="Arial Unicode MS" pitchFamily="34" charset="-128"/>
                <a:cs typeface="Arial Unicode MS" pitchFamily="34" charset="-128"/>
              </a:rPr>
              <a:t>ero </a:t>
            </a:r>
            <a:r>
              <a:rPr lang="en-US" sz="1400" b="0" kern="0" dirty="0">
                <a:ea typeface="Arial Unicode MS" pitchFamily="34" charset="-128"/>
                <a:cs typeface="Arial Unicode MS" pitchFamily="34" charset="-128"/>
              </a:rPr>
              <a:t>d</a:t>
            </a:r>
            <a:r>
              <a:rPr lang="en-US" sz="1400" b="0" kern="0" dirty="0" smtClean="0">
                <a:ea typeface="Arial Unicode MS" pitchFamily="34" charset="-128"/>
                <a:cs typeface="Arial Unicode MS" pitchFamily="34" charset="-128"/>
              </a:rPr>
              <a:t>ata </a:t>
            </a:r>
            <a:r>
              <a:rPr lang="en-US" sz="1400" b="0" kern="0" dirty="0">
                <a:ea typeface="Arial Unicode MS" pitchFamily="34" charset="-128"/>
                <a:cs typeface="Arial Unicode MS" pitchFamily="34" charset="-128"/>
              </a:rPr>
              <a:t>l</a:t>
            </a:r>
            <a:r>
              <a:rPr lang="en-US" sz="1400" b="0" kern="0" dirty="0" smtClean="0">
                <a:ea typeface="Arial Unicode MS" pitchFamily="34" charset="-128"/>
                <a:cs typeface="Arial Unicode MS" pitchFamily="34" charset="-128"/>
              </a:rPr>
              <a:t>oss (ZDL) </a:t>
            </a:r>
            <a:r>
              <a:rPr lang="en-US" sz="1400" b="0" kern="0" dirty="0">
                <a:ea typeface="Arial Unicode MS" pitchFamily="34" charset="-128"/>
                <a:cs typeface="Arial Unicode MS" pitchFamily="34" charset="-128"/>
              </a:rPr>
              <a:t>r</a:t>
            </a:r>
            <a:r>
              <a:rPr lang="en-US" sz="1400" b="0" kern="0" dirty="0" smtClean="0">
                <a:ea typeface="Arial Unicode MS" pitchFamily="34" charset="-128"/>
                <a:cs typeface="Arial Unicode MS" pitchFamily="34" charset="-128"/>
              </a:rPr>
              <a:t>eplication </a:t>
            </a:r>
            <a:r>
              <a:rPr lang="en-US" sz="1400" b="0" kern="0" dirty="0">
                <a:ea typeface="Arial Unicode MS" pitchFamily="34" charset="-128"/>
                <a:cs typeface="Arial Unicode MS" pitchFamily="34" charset="-128"/>
              </a:rPr>
              <a:t>for </a:t>
            </a:r>
            <a:r>
              <a:rPr lang="en-US" sz="1400" b="0" kern="0" dirty="0" smtClean="0">
                <a:ea typeface="Arial Unicode MS" pitchFamily="34" charset="-128"/>
                <a:cs typeface="Arial Unicode MS" pitchFamily="34" charset="-128"/>
              </a:rPr>
              <a:t>SAP Business Suite/ASE </a:t>
            </a:r>
            <a:endParaRPr lang="en-US" sz="1400" b="0" kern="0" dirty="0">
              <a:ea typeface="Arial Unicode MS" pitchFamily="34" charset="-128"/>
              <a:cs typeface="Arial Unicode MS" pitchFamily="34" charset="-128"/>
            </a:endParaRPr>
          </a:p>
        </p:txBody>
      </p:sp>
      <p:sp>
        <p:nvSpPr>
          <p:cNvPr id="6" name="TextBox 5"/>
          <p:cNvSpPr txBox="1"/>
          <p:nvPr/>
        </p:nvSpPr>
        <p:spPr>
          <a:xfrm>
            <a:off x="4831080" y="6338400"/>
            <a:ext cx="3985593" cy="180000"/>
          </a:xfrm>
          <a:prstGeom prst="rect">
            <a:avLst/>
          </a:prstGeom>
          <a:noFill/>
          <a:ln w="6350" cmpd="thickThin">
            <a:noFill/>
          </a:ln>
          <a:effectLst/>
        </p:spPr>
        <p:txBody>
          <a:bodyPr wrap="square" lIns="36000" rIns="0" rtlCol="0" anchor="ctr" anchorCtr="0">
            <a:noAutofit/>
          </a:bodyPr>
          <a:lstStyle/>
          <a:p>
            <a:pPr marL="157163" indent="-157163" algn="r" fontAlgn="base">
              <a:spcBef>
                <a:spcPct val="50000"/>
              </a:spcBef>
              <a:spcAft>
                <a:spcPct val="0"/>
              </a:spcAft>
              <a:buClr>
                <a:srgbClr val="F0AB00"/>
              </a:buClr>
              <a:buSzPct val="80000"/>
            </a:pPr>
            <a:r>
              <a:rPr lang="en-CA" sz="800" b="1" kern="0" dirty="0" smtClean="0">
                <a:ea typeface="Arial Unicode MS" pitchFamily="34" charset="-128"/>
                <a:cs typeface="Arial Unicode MS" pitchFamily="34" charset="-128"/>
              </a:rPr>
              <a:t>This is the current state of planning and may be changed by SAP at any time.</a:t>
            </a:r>
            <a:endParaRPr lang="en-US" sz="800" b="1" kern="0" dirty="0" smtClean="0">
              <a:ea typeface="Arial Unicode MS" pitchFamily="34" charset="-128"/>
              <a:cs typeface="Arial Unicode MS" pitchFamily="34" charset="-128"/>
            </a:endParaRPr>
          </a:p>
        </p:txBody>
      </p:sp>
      <p:sp>
        <p:nvSpPr>
          <p:cNvPr id="7" name="Rectangle 6"/>
          <p:cNvSpPr/>
          <p:nvPr/>
        </p:nvSpPr>
        <p:spPr>
          <a:xfrm>
            <a:off x="334977" y="2022732"/>
            <a:ext cx="7989626" cy="3852337"/>
          </a:xfrm>
          <a:prstGeom prst="rect">
            <a:avLst/>
          </a:prstGeom>
        </p:spPr>
        <p:txBody>
          <a:bodyPr wrap="square">
            <a:spAutoFit/>
          </a:bodyPr>
          <a:lstStyle/>
          <a:p>
            <a:pPr>
              <a:spcBef>
                <a:spcPts val="1200"/>
              </a:spcBef>
              <a:spcAft>
                <a:spcPts val="300"/>
              </a:spcAft>
            </a:pPr>
            <a:r>
              <a:rPr lang="en-US" sz="1400" b="1" u="sng" dirty="0" smtClean="0"/>
              <a:t>HADR for SAP Business Suite on ASE</a:t>
            </a:r>
            <a:endParaRPr lang="en-US" sz="1400" b="1" u="sng" dirty="0"/>
          </a:p>
          <a:p>
            <a:pPr marL="171450" indent="-171450">
              <a:spcBef>
                <a:spcPts val="400"/>
              </a:spcBef>
              <a:buClr>
                <a:schemeClr val="accent1"/>
              </a:buClr>
              <a:buFont typeface="Arial" panose="020B0604020202020204" pitchFamily="34" charset="0"/>
              <a:buChar char="•"/>
            </a:pPr>
            <a:r>
              <a:rPr lang="en-US" sz="1200" dirty="0">
                <a:cs typeface="Calibri" pitchFamily="34" charset="0"/>
              </a:rPr>
              <a:t>Zero data loss (ZDL) for Business Suite using synchronous replication</a:t>
            </a:r>
          </a:p>
          <a:p>
            <a:pPr marL="171450" indent="-171450">
              <a:spcBef>
                <a:spcPts val="400"/>
              </a:spcBef>
              <a:buClr>
                <a:schemeClr val="accent1"/>
              </a:buClr>
              <a:buFont typeface="Arial" panose="020B0604020202020204" pitchFamily="34" charset="0"/>
              <a:buChar char="•"/>
            </a:pPr>
            <a:r>
              <a:rPr lang="en-US" sz="1200" dirty="0"/>
              <a:t>Report off-loading (use standby for read only reporting) </a:t>
            </a:r>
            <a:endParaRPr lang="en-US" sz="1200" dirty="0">
              <a:cs typeface="Calibri" pitchFamily="34" charset="0"/>
            </a:endParaRPr>
          </a:p>
          <a:p>
            <a:pPr marL="171450" indent="-171450">
              <a:spcBef>
                <a:spcPts val="400"/>
              </a:spcBef>
              <a:buClr>
                <a:schemeClr val="accent1"/>
              </a:buClr>
              <a:buFont typeface="Arial" panose="020B0604020202020204" pitchFamily="34" charset="0"/>
              <a:buChar char="•"/>
            </a:pPr>
            <a:r>
              <a:rPr lang="en-US" sz="1200" dirty="0">
                <a:cs typeface="Calibri" pitchFamily="34" charset="0"/>
              </a:rPr>
              <a:t>Support for super-</a:t>
            </a:r>
            <a:r>
              <a:rPr lang="en-US" sz="1200" dirty="0" err="1">
                <a:cs typeface="Calibri" pitchFamily="34" charset="0"/>
              </a:rPr>
              <a:t>async</a:t>
            </a:r>
            <a:r>
              <a:rPr lang="en-US" sz="1200" dirty="0">
                <a:cs typeface="Calibri" pitchFamily="34" charset="0"/>
              </a:rPr>
              <a:t> replication </a:t>
            </a:r>
            <a:r>
              <a:rPr lang="en-US" sz="1200" dirty="0" smtClean="0">
                <a:cs typeface="Calibri" pitchFamily="34" charset="0"/>
              </a:rPr>
              <a:t>mode when network connection is down between primary and secondary</a:t>
            </a:r>
          </a:p>
          <a:p>
            <a:pPr marL="171450" indent="-171450">
              <a:spcBef>
                <a:spcPts val="400"/>
              </a:spcBef>
              <a:buClr>
                <a:schemeClr val="accent1"/>
              </a:buClr>
              <a:buFont typeface="Arial" panose="020B0604020202020204" pitchFamily="34" charset="0"/>
              <a:buChar char="•"/>
            </a:pPr>
            <a:r>
              <a:rPr lang="en-US" sz="1200" dirty="0" smtClean="0">
                <a:cs typeface="Calibri" pitchFamily="34" charset="0"/>
              </a:rPr>
              <a:t>Virtual IP support</a:t>
            </a:r>
            <a:endParaRPr lang="en-US" sz="1200" dirty="0">
              <a:cs typeface="Calibri" pitchFamily="34" charset="0"/>
            </a:endParaRPr>
          </a:p>
          <a:p>
            <a:pPr>
              <a:spcBef>
                <a:spcPts val="1200"/>
              </a:spcBef>
              <a:spcAft>
                <a:spcPts val="300"/>
              </a:spcAft>
            </a:pPr>
            <a:r>
              <a:rPr lang="en-US" sz="1400" b="1" u="sng" dirty="0" smtClean="0"/>
              <a:t>HANA Replication enhancement</a:t>
            </a:r>
            <a:endParaRPr lang="en-US" sz="1400" b="1" u="sng" dirty="0"/>
          </a:p>
          <a:p>
            <a:pPr marL="171450" indent="-171450">
              <a:spcBef>
                <a:spcPts val="400"/>
              </a:spcBef>
              <a:buClr>
                <a:schemeClr val="accent1"/>
              </a:buClr>
              <a:buFont typeface="Arial" panose="020B0604020202020204" pitchFamily="34" charset="0"/>
              <a:buChar char="•"/>
            </a:pPr>
            <a:r>
              <a:rPr lang="en-US" sz="1200" dirty="0">
                <a:cs typeface="Calibri" pitchFamily="34" charset="0"/>
              </a:rPr>
              <a:t>De-pooling support for HANA</a:t>
            </a:r>
          </a:p>
          <a:p>
            <a:pPr marL="171450" indent="-171450">
              <a:spcBef>
                <a:spcPts val="400"/>
              </a:spcBef>
              <a:buClr>
                <a:schemeClr val="accent1"/>
              </a:buClr>
              <a:buFont typeface="Arial" panose="020B0604020202020204" pitchFamily="34" charset="0"/>
              <a:buChar char="•"/>
            </a:pPr>
            <a:r>
              <a:rPr lang="en-US" sz="1200" dirty="0">
                <a:cs typeface="Calibri" pitchFamily="34" charset="0"/>
              </a:rPr>
              <a:t>SAP BW support</a:t>
            </a:r>
          </a:p>
          <a:p>
            <a:pPr marL="171450" indent="-171450">
              <a:spcBef>
                <a:spcPts val="400"/>
              </a:spcBef>
              <a:buClr>
                <a:schemeClr val="accent1"/>
              </a:buClr>
              <a:buFont typeface="Arial" panose="020B0604020202020204" pitchFamily="34" charset="0"/>
              <a:buChar char="•"/>
            </a:pPr>
            <a:r>
              <a:rPr lang="en-US" sz="1200" dirty="0"/>
              <a:t>HANA replication </a:t>
            </a:r>
            <a:r>
              <a:rPr lang="en-US" sz="1200" dirty="0" smtClean="0"/>
              <a:t>performance </a:t>
            </a:r>
            <a:r>
              <a:rPr lang="en-US" sz="1200" dirty="0"/>
              <a:t>optimization</a:t>
            </a:r>
          </a:p>
          <a:p>
            <a:pPr marL="171450" indent="-171450">
              <a:spcBef>
                <a:spcPts val="400"/>
              </a:spcBef>
              <a:buClr>
                <a:schemeClr val="accent1"/>
              </a:buClr>
              <a:buFont typeface="Arial" panose="020B0604020202020204" pitchFamily="34" charset="0"/>
              <a:buChar char="•"/>
            </a:pPr>
            <a:r>
              <a:rPr lang="en-US" sz="1200" dirty="0">
                <a:cs typeface="Calibri" pitchFamily="34" charset="0"/>
              </a:rPr>
              <a:t>Improve ease of use via RMA</a:t>
            </a:r>
          </a:p>
          <a:p>
            <a:pPr>
              <a:spcBef>
                <a:spcPts val="1200"/>
              </a:spcBef>
              <a:spcAft>
                <a:spcPts val="300"/>
              </a:spcAft>
            </a:pPr>
            <a:r>
              <a:rPr lang="en-US" sz="1400" b="1" u="sng" dirty="0" smtClean="0"/>
              <a:t>Seamless SRS and Data Services integration</a:t>
            </a:r>
            <a:endParaRPr lang="en-US" sz="1400" b="1" u="sng" dirty="0"/>
          </a:p>
          <a:p>
            <a:pPr marL="173038" lvl="1" indent="-112713">
              <a:spcBef>
                <a:spcPts val="300"/>
              </a:spcBef>
              <a:spcAft>
                <a:spcPts val="100"/>
              </a:spcAft>
            </a:pPr>
            <a:r>
              <a:rPr lang="en-US" sz="1200" dirty="0"/>
              <a:t>Provide </a:t>
            </a:r>
            <a:r>
              <a:rPr lang="en-US" sz="1200" dirty="0" smtClean="0"/>
              <a:t>tighter integration between SRS and Data Services with unified management tooling and direct connectivity to improve ease of use and performance</a:t>
            </a:r>
            <a:endParaRPr lang="en-US" sz="1200" dirty="0"/>
          </a:p>
          <a:p>
            <a:pPr marL="60325" lvl="1">
              <a:spcAft>
                <a:spcPts val="100"/>
              </a:spcAft>
              <a:buNone/>
            </a:pPr>
            <a:endParaRPr lang="en-US" sz="1200" dirty="0"/>
          </a:p>
          <a:p>
            <a:pPr marL="60325" lvl="1"/>
            <a:endParaRPr lang="en-US" sz="1200" dirty="0"/>
          </a:p>
        </p:txBody>
      </p:sp>
      <p:sp>
        <p:nvSpPr>
          <p:cNvPr id="10" name="TextBox 9"/>
          <p:cNvSpPr txBox="1"/>
          <p:nvPr/>
        </p:nvSpPr>
        <p:spPr>
          <a:xfrm>
            <a:off x="334925" y="6373513"/>
            <a:ext cx="1941237"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kern="0" dirty="0">
                <a:ea typeface="Arial Unicode MS" pitchFamily="34" charset="-128"/>
                <a:cs typeface="Arial Unicode MS" pitchFamily="34" charset="-128"/>
              </a:rPr>
              <a:t>* See appendix for expansion of acronyms</a:t>
            </a:r>
          </a:p>
        </p:txBody>
      </p:sp>
    </p:spTree>
    <p:extLst>
      <p:ext uri="{BB962C8B-B14F-4D97-AF65-F5344CB8AC3E}">
        <p14:creationId xmlns:p14="http://schemas.microsoft.com/office/powerpoint/2010/main" val="3593524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a:t>Planned innovations</a:t>
            </a:r>
            <a:br>
              <a:rPr lang="en-US" dirty="0"/>
            </a:br>
            <a:r>
              <a:rPr lang="en-US" sz="2000" b="0" dirty="0"/>
              <a:t>Zero data loss (ZDL) for Business Suite using synchronous </a:t>
            </a:r>
            <a:r>
              <a:rPr lang="en-US" sz="2000" b="0" dirty="0" smtClean="0"/>
              <a:t>replication</a:t>
            </a:r>
            <a:endParaRPr lang="en-US" sz="2000" dirty="0" smtClean="0">
              <a:ea typeface="ＭＳ Ｐゴシック" pitchFamily="34" charset="-128"/>
              <a:cs typeface="Geneva" charset="-128"/>
            </a:endParaRPr>
          </a:p>
        </p:txBody>
      </p:sp>
      <p:grpSp>
        <p:nvGrpSpPr>
          <p:cNvPr id="5" name="Group 4"/>
          <p:cNvGrpSpPr/>
          <p:nvPr/>
        </p:nvGrpSpPr>
        <p:grpSpPr>
          <a:xfrm>
            <a:off x="6154686" y="4779499"/>
            <a:ext cx="2578880" cy="816742"/>
            <a:chOff x="6401587" y="5564416"/>
            <a:chExt cx="2578880" cy="816742"/>
          </a:xfrm>
        </p:grpSpPr>
        <p:cxnSp>
          <p:nvCxnSpPr>
            <p:cNvPr id="40" name="Straight Arrow Connector 39"/>
            <p:cNvCxnSpPr/>
            <p:nvPr/>
          </p:nvCxnSpPr>
          <p:spPr>
            <a:xfrm>
              <a:off x="8200341" y="5682149"/>
              <a:ext cx="780126" cy="0"/>
            </a:xfrm>
            <a:prstGeom prst="straightConnector1">
              <a:avLst/>
            </a:prstGeom>
            <a:ln w="25400">
              <a:headEnd type="none"/>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401587" y="5564416"/>
              <a:ext cx="1604168"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Admin and monitoring</a:t>
              </a:r>
            </a:p>
          </p:txBody>
        </p:sp>
        <p:sp>
          <p:nvSpPr>
            <p:cNvPr id="43" name="TextBox 42"/>
            <p:cNvSpPr txBox="1"/>
            <p:nvPr/>
          </p:nvSpPr>
          <p:spPr>
            <a:xfrm>
              <a:off x="6413619" y="5740789"/>
              <a:ext cx="1849330"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Primary Replication Path</a:t>
              </a:r>
            </a:p>
          </p:txBody>
        </p:sp>
        <p:sp>
          <p:nvSpPr>
            <p:cNvPr id="44" name="TextBox 43"/>
            <p:cNvSpPr txBox="1"/>
            <p:nvPr/>
          </p:nvSpPr>
          <p:spPr>
            <a:xfrm>
              <a:off x="6401587" y="5917161"/>
              <a:ext cx="1849330"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Standby Replication Path</a:t>
              </a:r>
            </a:p>
          </p:txBody>
        </p:sp>
        <p:cxnSp>
          <p:nvCxnSpPr>
            <p:cNvPr id="47" name="Straight Arrow Connector 46"/>
            <p:cNvCxnSpPr/>
            <p:nvPr/>
          </p:nvCxnSpPr>
          <p:spPr>
            <a:xfrm>
              <a:off x="8200341" y="5858521"/>
              <a:ext cx="780126" cy="0"/>
            </a:xfrm>
            <a:prstGeom prst="straightConnector1">
              <a:avLst/>
            </a:prstGeom>
            <a:ln w="25400">
              <a:solidFill>
                <a:srgbClr val="00B05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200341" y="6034894"/>
              <a:ext cx="780126" cy="0"/>
            </a:xfrm>
            <a:prstGeom prst="straightConnector1">
              <a:avLst/>
            </a:prstGeom>
            <a:ln w="254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401587" y="6128294"/>
              <a:ext cx="873145"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DR Agent</a:t>
              </a:r>
            </a:p>
          </p:txBody>
        </p:sp>
        <p:pic>
          <p:nvPicPr>
            <p:cNvPr id="64" name="Picture 94" descr="client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3671" y="6060095"/>
              <a:ext cx="321030" cy="3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5" name="TextBox 42"/>
          <p:cNvSpPr txBox="1">
            <a:spLocks noChangeArrowheads="1"/>
          </p:cNvSpPr>
          <p:nvPr/>
        </p:nvSpPr>
        <p:spPr bwMode="auto">
          <a:xfrm>
            <a:off x="408164" y="4471699"/>
            <a:ext cx="5349772" cy="1600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2" rIns="91425" bIns="45712">
            <a:spAutoFit/>
          </a:bodyPr>
          <a:lstStyle>
            <a:lvl1pPr indent="-341313"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lvl="2" indent="0">
              <a:spcBef>
                <a:spcPts val="400"/>
              </a:spcBef>
              <a:buClr>
                <a:schemeClr val="accent1"/>
              </a:buClr>
              <a:buSzPct val="100000"/>
              <a:buNone/>
            </a:pPr>
            <a:r>
              <a:rPr lang="en-US" sz="1100" dirty="0" smtClean="0">
                <a:latin typeface="+mn-lt"/>
                <a:ea typeface="Geneva" charset="-128"/>
                <a:cs typeface="Geneva" charset="-128"/>
              </a:rPr>
              <a:t>Replication mode can be configured as Sync, Near-Sync and </a:t>
            </a:r>
            <a:r>
              <a:rPr lang="en-US" sz="1100" dirty="0" err="1" smtClean="0">
                <a:latin typeface="+mn-lt"/>
                <a:ea typeface="Geneva" charset="-128"/>
                <a:cs typeface="Geneva" charset="-128"/>
              </a:rPr>
              <a:t>Async</a:t>
            </a:r>
            <a:r>
              <a:rPr lang="en-US" sz="1100" dirty="0" smtClean="0">
                <a:latin typeface="+mn-lt"/>
                <a:ea typeface="Geneva" charset="-128"/>
                <a:cs typeface="Geneva" charset="-128"/>
              </a:rPr>
              <a:t> based on SLA</a:t>
            </a:r>
            <a:endParaRPr lang="en-US" sz="1100" dirty="0">
              <a:latin typeface="+mn-lt"/>
              <a:ea typeface="Geneva" charset="-128"/>
              <a:cs typeface="Geneva" charset="-128"/>
            </a:endParaRPr>
          </a:p>
          <a:p>
            <a:pPr marL="285750" lvl="2" indent="-285750">
              <a:spcBef>
                <a:spcPts val="400"/>
              </a:spcBef>
              <a:buClr>
                <a:schemeClr val="accent1"/>
              </a:buClr>
              <a:buSzPct val="100000"/>
              <a:buFont typeface="Wingdings" panose="05000000000000000000" pitchFamily="2" charset="2"/>
              <a:buChar char="§"/>
            </a:pPr>
            <a:r>
              <a:rPr lang="en-US" sz="1100" u="sng" dirty="0" smtClean="0">
                <a:latin typeface="+mn-lt"/>
                <a:ea typeface="Geneva" charset="-128"/>
                <a:cs typeface="Geneva" charset="-128"/>
              </a:rPr>
              <a:t>Sync</a:t>
            </a:r>
            <a:r>
              <a:rPr lang="en-US" sz="1100" dirty="0" smtClean="0">
                <a:latin typeface="+mn-lt"/>
                <a:ea typeface="Geneva" charset="-128"/>
                <a:cs typeface="Geneva" charset="-128"/>
              </a:rPr>
              <a:t>: ASE only commits a transaction after writing the transaction to the ASE log and after receiving ACK that RS has received and written the transactions to stable queue</a:t>
            </a:r>
          </a:p>
          <a:p>
            <a:pPr marL="285750" lvl="2" indent="-285750">
              <a:spcBef>
                <a:spcPts val="400"/>
              </a:spcBef>
              <a:buClr>
                <a:schemeClr val="accent1"/>
              </a:buClr>
              <a:buSzPct val="100000"/>
              <a:buFont typeface="Wingdings" panose="05000000000000000000" pitchFamily="2" charset="2"/>
              <a:buChar char="§"/>
            </a:pPr>
            <a:r>
              <a:rPr lang="en-US" sz="1100" u="sng" dirty="0" smtClean="0">
                <a:latin typeface="+mn-lt"/>
                <a:ea typeface="Geneva" charset="-128"/>
                <a:cs typeface="Geneva" charset="-128"/>
              </a:rPr>
              <a:t>Near-sync</a:t>
            </a:r>
            <a:r>
              <a:rPr lang="en-US" sz="1100" dirty="0" smtClean="0">
                <a:latin typeface="+mn-lt"/>
                <a:ea typeface="Geneva" charset="-128"/>
                <a:cs typeface="Geneva" charset="-128"/>
              </a:rPr>
              <a:t>: ASE only commits a transaction after writing the transaction to ASE transaction log and after receiving ACK that SRS has received the transaction</a:t>
            </a:r>
          </a:p>
          <a:p>
            <a:pPr marL="285750" lvl="2" indent="-285750">
              <a:spcBef>
                <a:spcPts val="400"/>
              </a:spcBef>
              <a:buClr>
                <a:schemeClr val="accent1"/>
              </a:buClr>
              <a:buSzPct val="100000"/>
              <a:buFont typeface="Wingdings" panose="05000000000000000000" pitchFamily="2" charset="2"/>
              <a:buChar char="§"/>
            </a:pPr>
            <a:r>
              <a:rPr lang="en-US" sz="1100" u="sng" dirty="0" err="1" smtClean="0">
                <a:latin typeface="+mn-lt"/>
                <a:ea typeface="Geneva" charset="-128"/>
                <a:cs typeface="Geneva" charset="-128"/>
              </a:rPr>
              <a:t>Async</a:t>
            </a:r>
            <a:r>
              <a:rPr lang="en-US" sz="1100" dirty="0" smtClean="0">
                <a:latin typeface="+mn-lt"/>
                <a:ea typeface="Geneva" charset="-128"/>
                <a:cs typeface="Geneva" charset="-128"/>
              </a:rPr>
              <a:t>: ASE doesn’t wait for ACK that SRS has received and stored the transaction before ASE commits the transaction</a:t>
            </a:r>
          </a:p>
        </p:txBody>
      </p:sp>
      <p:grpSp>
        <p:nvGrpSpPr>
          <p:cNvPr id="3" name="Group 2"/>
          <p:cNvGrpSpPr/>
          <p:nvPr/>
        </p:nvGrpSpPr>
        <p:grpSpPr>
          <a:xfrm>
            <a:off x="328613" y="1780490"/>
            <a:ext cx="8204200" cy="2535402"/>
            <a:chOff x="328613" y="1294012"/>
            <a:chExt cx="8204200" cy="3375215"/>
          </a:xfrm>
        </p:grpSpPr>
        <p:sp>
          <p:nvSpPr>
            <p:cNvPr id="4" name="Rounded Rectangle 3"/>
            <p:cNvSpPr/>
            <p:nvPr/>
          </p:nvSpPr>
          <p:spPr bwMode="auto">
            <a:xfrm>
              <a:off x="4949825" y="2295915"/>
              <a:ext cx="3582988" cy="2373312"/>
            </a:xfrm>
            <a:prstGeom prst="roundRect">
              <a:avLst/>
            </a:prstGeom>
            <a:solidFill>
              <a:schemeClr val="accent2">
                <a:lumMod val="40000"/>
                <a:lumOff val="6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lIns="108878" tIns="54439" rIns="108878" bIns="54439" anchor="ctr"/>
            <a:lstStyle/>
            <a:p>
              <a:pPr algn="ctr">
                <a:defRPr/>
              </a:pPr>
              <a:endParaRPr lang="en-US"/>
            </a:p>
          </p:txBody>
        </p:sp>
        <p:sp>
          <p:nvSpPr>
            <p:cNvPr id="48135" name="TextBox 5"/>
            <p:cNvSpPr txBox="1">
              <a:spLocks noChangeArrowheads="1"/>
            </p:cNvSpPr>
            <p:nvPr/>
          </p:nvSpPr>
          <p:spPr bwMode="auto">
            <a:xfrm>
              <a:off x="7020892" y="4131651"/>
              <a:ext cx="1426816" cy="3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78" tIns="54439" rIns="108878" bIns="54439">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z="1600" dirty="0"/>
                <a:t>Standby ASE</a:t>
              </a:r>
            </a:p>
          </p:txBody>
        </p:sp>
        <p:pic>
          <p:nvPicPr>
            <p:cNvPr id="48136" name="Picture 6" descr="ReplicationServer_116x116.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77245" y="3166025"/>
              <a:ext cx="761381" cy="714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7" name="TextBox 7"/>
            <p:cNvSpPr txBox="1">
              <a:spLocks noChangeArrowheads="1"/>
            </p:cNvSpPr>
            <p:nvPr/>
          </p:nvSpPr>
          <p:spPr bwMode="auto">
            <a:xfrm>
              <a:off x="4917355" y="4065804"/>
              <a:ext cx="1893418" cy="3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78" tIns="54439" rIns="108878" bIns="54439">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z="1600" dirty="0" smtClean="0"/>
                <a:t>Replication </a:t>
              </a:r>
              <a:r>
                <a:rPr lang="en-US" sz="1600" dirty="0"/>
                <a:t>Server</a:t>
              </a:r>
            </a:p>
          </p:txBody>
        </p:sp>
        <p:cxnSp>
          <p:nvCxnSpPr>
            <p:cNvPr id="9" name="Straight Arrow Connector 8"/>
            <p:cNvCxnSpPr/>
            <p:nvPr/>
          </p:nvCxnSpPr>
          <p:spPr bwMode="auto">
            <a:xfrm>
              <a:off x="6267450" y="3523052"/>
              <a:ext cx="815975" cy="4764"/>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bwMode="auto">
            <a:xfrm>
              <a:off x="328613" y="2341952"/>
              <a:ext cx="3689350" cy="2327275"/>
            </a:xfrm>
            <a:prstGeom prst="roundRect">
              <a:avLst/>
            </a:prstGeom>
            <a:solidFill>
              <a:schemeClr val="accent2">
                <a:lumMod val="40000"/>
                <a:lumOff val="6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lIns="108878" tIns="54439" rIns="108878" bIns="54439" anchor="ctr"/>
            <a:lstStyle/>
            <a:p>
              <a:pPr algn="ctr">
                <a:defRPr/>
              </a:pPr>
              <a:endParaRPr lang="en-US"/>
            </a:p>
          </p:txBody>
        </p:sp>
        <p:sp>
          <p:nvSpPr>
            <p:cNvPr id="48140" name="TextBox 15"/>
            <p:cNvSpPr txBox="1">
              <a:spLocks noChangeArrowheads="1"/>
            </p:cNvSpPr>
            <p:nvPr/>
          </p:nvSpPr>
          <p:spPr bwMode="auto">
            <a:xfrm>
              <a:off x="556764" y="2359844"/>
              <a:ext cx="1891750" cy="32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78" tIns="54439" rIns="108878" bIns="54439">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z="1400" dirty="0"/>
                <a:t>SAP </a:t>
              </a:r>
              <a:r>
                <a:rPr lang="en-US" sz="1400" dirty="0" smtClean="0"/>
                <a:t>Primary System</a:t>
              </a:r>
              <a:endParaRPr lang="en-US" sz="1400" dirty="0"/>
            </a:p>
          </p:txBody>
        </p:sp>
        <p:sp>
          <p:nvSpPr>
            <p:cNvPr id="48141" name="TextBox 16"/>
            <p:cNvSpPr txBox="1">
              <a:spLocks noChangeArrowheads="1"/>
            </p:cNvSpPr>
            <p:nvPr/>
          </p:nvSpPr>
          <p:spPr bwMode="auto">
            <a:xfrm>
              <a:off x="565806" y="4040310"/>
              <a:ext cx="1232852" cy="3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78" tIns="54439" rIns="108878" bIns="54439">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z="1600" dirty="0"/>
                <a:t>Active ASE</a:t>
              </a:r>
            </a:p>
          </p:txBody>
        </p:sp>
        <p:cxnSp>
          <p:nvCxnSpPr>
            <p:cNvPr id="21" name="Straight Arrow Connector 20"/>
            <p:cNvCxnSpPr/>
            <p:nvPr/>
          </p:nvCxnSpPr>
          <p:spPr bwMode="auto">
            <a:xfrm>
              <a:off x="3727450" y="3524640"/>
              <a:ext cx="1503363" cy="1587"/>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8143" name="TextBox 28"/>
            <p:cNvSpPr txBox="1">
              <a:spLocks noChangeArrowheads="1"/>
            </p:cNvSpPr>
            <p:nvPr/>
          </p:nvSpPr>
          <p:spPr bwMode="auto">
            <a:xfrm>
              <a:off x="5616588" y="2309639"/>
              <a:ext cx="2726915" cy="325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78" tIns="54439" rIns="108878" bIns="54439">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z="1400" dirty="0"/>
                <a:t>SAP Standby (Remote) System</a:t>
              </a:r>
            </a:p>
          </p:txBody>
        </p:sp>
        <p:cxnSp>
          <p:nvCxnSpPr>
            <p:cNvPr id="38" name="Straight Arrow Connector 37"/>
            <p:cNvCxnSpPr/>
            <p:nvPr/>
          </p:nvCxnSpPr>
          <p:spPr bwMode="auto">
            <a:xfrm rot="10800000">
              <a:off x="3614738" y="3681803"/>
              <a:ext cx="1631950" cy="1588"/>
            </a:xfrm>
            <a:prstGeom prst="straightConnector1">
              <a:avLst/>
            </a:prstGeom>
            <a:ln w="317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auto">
            <a:xfrm rot="10800000">
              <a:off x="6267450" y="3680215"/>
              <a:ext cx="815975" cy="1587"/>
            </a:xfrm>
            <a:prstGeom prst="straightConnector1">
              <a:avLst/>
            </a:prstGeom>
            <a:ln w="317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pSp>
          <p:nvGrpSpPr>
            <p:cNvPr id="48146" name="Group 43"/>
            <p:cNvGrpSpPr>
              <a:grpSpLocks/>
            </p:cNvGrpSpPr>
            <p:nvPr/>
          </p:nvGrpSpPr>
          <p:grpSpPr bwMode="auto">
            <a:xfrm>
              <a:off x="565806" y="2665151"/>
              <a:ext cx="1464730" cy="1366870"/>
              <a:chOff x="2154836" y="3928672"/>
              <a:chExt cx="1464664" cy="1367228"/>
            </a:xfrm>
          </p:grpSpPr>
          <p:pic>
            <p:nvPicPr>
              <p:cNvPr id="45" name="Picture 44" descr="ASE_Server_116x116.png"/>
              <p:cNvPicPr>
                <a:picLocks noChangeAspect="1"/>
              </p:cNvPicPr>
              <p:nvPr/>
            </p:nvPicPr>
            <p:blipFill>
              <a:blip r:embed="rId5">
                <a:lum bright="24000" contrast="-26000"/>
              </a:blip>
              <a:stretch>
                <a:fillRect/>
              </a:stretch>
            </p:blipFill>
            <p:spPr>
              <a:xfrm>
                <a:off x="2514527" y="3929323"/>
                <a:ext cx="1104851" cy="1105189"/>
              </a:xfrm>
              <a:prstGeom prst="rect">
                <a:avLst/>
              </a:prstGeom>
              <a:effectLst>
                <a:outerShdw blurRad="50800" dist="50800" dir="5400000" algn="ctr" rotWithShape="0">
                  <a:srgbClr val="000000">
                    <a:alpha val="50000"/>
                  </a:srgbClr>
                </a:outerShdw>
              </a:effectLst>
            </p:spPr>
          </p:pic>
          <p:pic>
            <p:nvPicPr>
              <p:cNvPr id="46" name="Picture 45" descr="ASE_Server_116x116.png"/>
              <p:cNvPicPr>
                <a:picLocks noChangeAspect="1"/>
              </p:cNvPicPr>
              <p:nvPr/>
            </p:nvPicPr>
            <p:blipFill>
              <a:blip r:embed="rId5">
                <a:lum bright="24000" contrast="-26000"/>
              </a:blip>
              <a:stretch>
                <a:fillRect/>
              </a:stretch>
            </p:blipFill>
            <p:spPr>
              <a:xfrm>
                <a:off x="2362134" y="4038890"/>
                <a:ext cx="1104851" cy="1105189"/>
              </a:xfrm>
              <a:prstGeom prst="rect">
                <a:avLst/>
              </a:prstGeom>
              <a:effectLst>
                <a:outerShdw blurRad="50800" dist="50800" dir="5400000" algn="ctr" rotWithShape="0">
                  <a:srgbClr val="000000">
                    <a:alpha val="50000"/>
                  </a:srgbClr>
                </a:outerShdw>
              </a:effectLst>
            </p:spPr>
          </p:pic>
          <p:pic>
            <p:nvPicPr>
              <p:cNvPr id="48164" name="Picture 46" descr="ASE_Server_116x116.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54836" y="4191000"/>
                <a:ext cx="11049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147" name="Group 47"/>
            <p:cNvGrpSpPr>
              <a:grpSpLocks/>
            </p:cNvGrpSpPr>
            <p:nvPr/>
          </p:nvGrpSpPr>
          <p:grpSpPr bwMode="auto">
            <a:xfrm>
              <a:off x="7035962" y="2821429"/>
              <a:ext cx="1464730" cy="1366870"/>
              <a:chOff x="2154836" y="3928672"/>
              <a:chExt cx="1464664" cy="1367228"/>
            </a:xfrm>
          </p:grpSpPr>
          <p:pic>
            <p:nvPicPr>
              <p:cNvPr id="49" name="Picture 48" descr="ASE_Server_116x116.png"/>
              <p:cNvPicPr>
                <a:picLocks noChangeAspect="1"/>
              </p:cNvPicPr>
              <p:nvPr/>
            </p:nvPicPr>
            <p:blipFill>
              <a:blip r:embed="rId5">
                <a:lum bright="24000" contrast="-26000"/>
              </a:blip>
              <a:stretch>
                <a:fillRect/>
              </a:stretch>
            </p:blipFill>
            <p:spPr>
              <a:xfrm>
                <a:off x="2515021" y="3928620"/>
                <a:ext cx="1104851" cy="1105189"/>
              </a:xfrm>
              <a:prstGeom prst="rect">
                <a:avLst/>
              </a:prstGeom>
              <a:effectLst>
                <a:outerShdw blurRad="50800" dist="50800" dir="5400000" algn="ctr" rotWithShape="0">
                  <a:srgbClr val="000000">
                    <a:alpha val="50000"/>
                  </a:srgbClr>
                </a:outerShdw>
              </a:effectLst>
            </p:spPr>
          </p:pic>
          <p:pic>
            <p:nvPicPr>
              <p:cNvPr id="50" name="Picture 49" descr="ASE_Server_116x116.png"/>
              <p:cNvPicPr>
                <a:picLocks noChangeAspect="1"/>
              </p:cNvPicPr>
              <p:nvPr/>
            </p:nvPicPr>
            <p:blipFill>
              <a:blip r:embed="rId5">
                <a:lum bright="24000" contrast="-26000"/>
              </a:blip>
              <a:stretch>
                <a:fillRect/>
              </a:stretch>
            </p:blipFill>
            <p:spPr>
              <a:xfrm>
                <a:off x="2362628" y="4038187"/>
                <a:ext cx="1104851" cy="1105189"/>
              </a:xfrm>
              <a:prstGeom prst="rect">
                <a:avLst/>
              </a:prstGeom>
              <a:effectLst>
                <a:outerShdw blurRad="50800" dist="50800" dir="5400000" algn="ctr" rotWithShape="0">
                  <a:srgbClr val="000000">
                    <a:alpha val="50000"/>
                  </a:srgbClr>
                </a:outerShdw>
              </a:effectLst>
            </p:spPr>
          </p:pic>
          <p:pic>
            <p:nvPicPr>
              <p:cNvPr id="48161" name="Picture 50" descr="ASE_Server_116x116.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54836" y="4191000"/>
                <a:ext cx="11049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8148" name="Picture 34" descr="ReplicationServer_116x116.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67892" y="3166026"/>
              <a:ext cx="714780" cy="714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9" name="TextBox 40"/>
            <p:cNvSpPr txBox="1">
              <a:spLocks noChangeArrowheads="1"/>
            </p:cNvSpPr>
            <p:nvPr/>
          </p:nvSpPr>
          <p:spPr bwMode="auto">
            <a:xfrm>
              <a:off x="2162653" y="4040310"/>
              <a:ext cx="1893418" cy="3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78" tIns="54439" rIns="108878" bIns="54439">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z="1600" dirty="0" smtClean="0"/>
                <a:t>Replication </a:t>
              </a:r>
              <a:r>
                <a:rPr lang="en-US" sz="1600" dirty="0"/>
                <a:t>Server</a:t>
              </a:r>
            </a:p>
          </p:txBody>
        </p:sp>
        <p:cxnSp>
          <p:nvCxnSpPr>
            <p:cNvPr id="54" name="Straight Arrow Connector 53"/>
            <p:cNvCxnSpPr/>
            <p:nvPr/>
          </p:nvCxnSpPr>
          <p:spPr bwMode="auto">
            <a:xfrm>
              <a:off x="2030413" y="3523052"/>
              <a:ext cx="633412" cy="1588"/>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bwMode="auto">
            <a:xfrm rot="10800000" flipV="1">
              <a:off x="1878013" y="3678627"/>
              <a:ext cx="785812" cy="3175"/>
            </a:xfrm>
            <a:prstGeom prst="straightConnector1">
              <a:avLst/>
            </a:prstGeom>
            <a:ln w="317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825442" y="1406069"/>
              <a:ext cx="1089858" cy="46166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SAP Installer</a:t>
              </a:r>
            </a:p>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DBA Cockpit</a:t>
              </a:r>
            </a:p>
          </p:txBody>
        </p:sp>
        <p:pic>
          <p:nvPicPr>
            <p:cNvPr id="53" name="Picture 2" descr="C:\Program Files (x86)\Microsoft Office\MEDIA\CAGCAT10\j0292020.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20895" y="1294012"/>
              <a:ext cx="934245" cy="886619"/>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Arrow Connector 54"/>
            <p:cNvCxnSpPr>
              <a:stCxn id="57" idx="2"/>
              <a:endCxn id="48164" idx="0"/>
            </p:cNvCxnSpPr>
            <p:nvPr/>
          </p:nvCxnSpPr>
          <p:spPr bwMode="auto">
            <a:xfrm flipH="1">
              <a:off x="1118281" y="1957964"/>
              <a:ext cx="2120883" cy="969446"/>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bwMode="gray">
            <a:xfrm>
              <a:off x="2767892" y="1406069"/>
              <a:ext cx="942543" cy="55189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smtClean="0">
                  <a:ea typeface="Arial Unicode MS" pitchFamily="34" charset="-128"/>
                  <a:cs typeface="Arial Unicode MS" pitchFamily="34" charset="-128"/>
                </a:rPr>
                <a:t>Business Suite</a:t>
              </a:r>
              <a:endParaRPr kumimoji="0" 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58" name="Picture 94" descr="client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2752" y="2537926"/>
              <a:ext cx="321030" cy="3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94" descr="client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0273" y="2403989"/>
              <a:ext cx="321030" cy="3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0" name="Straight Arrow Connector 59"/>
            <p:cNvCxnSpPr>
              <a:stCxn id="58" idx="1"/>
            </p:cNvCxnSpPr>
            <p:nvPr/>
          </p:nvCxnSpPr>
          <p:spPr bwMode="auto">
            <a:xfrm flipH="1">
              <a:off x="3109362" y="2698458"/>
              <a:ext cx="303390" cy="385230"/>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8" idx="1"/>
            </p:cNvCxnSpPr>
            <p:nvPr/>
          </p:nvCxnSpPr>
          <p:spPr bwMode="auto">
            <a:xfrm flipH="1">
              <a:off x="1423082" y="2698458"/>
              <a:ext cx="1989670" cy="533752"/>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3" idx="2"/>
              <a:endCxn id="58" idx="0"/>
            </p:cNvCxnSpPr>
            <p:nvPr/>
          </p:nvCxnSpPr>
          <p:spPr>
            <a:xfrm flipH="1">
              <a:off x="3573267" y="2180631"/>
              <a:ext cx="614751" cy="357295"/>
            </a:xfrm>
            <a:prstGeom prst="straightConnector1">
              <a:avLst/>
            </a:prstGeom>
            <a:ln w="3175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3" idx="2"/>
              <a:endCxn id="59" idx="0"/>
            </p:cNvCxnSpPr>
            <p:nvPr/>
          </p:nvCxnSpPr>
          <p:spPr>
            <a:xfrm>
              <a:off x="4188018" y="2180631"/>
              <a:ext cx="1302770" cy="223358"/>
            </a:xfrm>
            <a:prstGeom prst="straightConnector1">
              <a:avLst/>
            </a:prstGeom>
            <a:ln w="31750">
              <a:solidFill>
                <a:schemeClr val="accent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9" idx="2"/>
              <a:endCxn id="48136" idx="0"/>
            </p:cNvCxnSpPr>
            <p:nvPr/>
          </p:nvCxnSpPr>
          <p:spPr bwMode="auto">
            <a:xfrm>
              <a:off x="5490788" y="2725052"/>
              <a:ext cx="267148" cy="440973"/>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59" idx="2"/>
              <a:endCxn id="48161" idx="0"/>
            </p:cNvCxnSpPr>
            <p:nvPr/>
          </p:nvCxnSpPr>
          <p:spPr bwMode="auto">
            <a:xfrm>
              <a:off x="5490788" y="2725052"/>
              <a:ext cx="2097649" cy="358636"/>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320206" y="2801279"/>
              <a:ext cx="867811"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b="1" kern="0" dirty="0" smtClean="0">
                  <a:ea typeface="Arial Unicode MS" pitchFamily="34" charset="-128"/>
                  <a:cs typeface="Arial Unicode MS" pitchFamily="34" charset="-128"/>
                </a:rPr>
                <a:t>DR Agent</a:t>
              </a:r>
            </a:p>
          </p:txBody>
        </p:sp>
        <p:sp>
          <p:nvSpPr>
            <p:cNvPr id="62" name="TextBox 61"/>
            <p:cNvSpPr txBox="1"/>
            <p:nvPr/>
          </p:nvSpPr>
          <p:spPr>
            <a:xfrm>
              <a:off x="4949826" y="2685228"/>
              <a:ext cx="854838"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b="1" kern="0" dirty="0" smtClean="0">
                  <a:ea typeface="Arial Unicode MS" pitchFamily="34" charset="-128"/>
                  <a:cs typeface="Arial Unicode MS" pitchFamily="34" charset="-128"/>
                </a:rPr>
                <a:t>DR Agent</a:t>
              </a:r>
            </a:p>
          </p:txBody>
        </p:sp>
        <p:sp>
          <p:nvSpPr>
            <p:cNvPr id="2" name="TextBox 1"/>
            <p:cNvSpPr txBox="1"/>
            <p:nvPr/>
          </p:nvSpPr>
          <p:spPr>
            <a:xfrm>
              <a:off x="4048489" y="3264271"/>
              <a:ext cx="861284"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Sync Rep</a:t>
              </a:r>
            </a:p>
          </p:txBody>
        </p:sp>
      </p:grpSp>
      <p:sp>
        <p:nvSpPr>
          <p:cNvPr id="68" name="Rounded Rectangle 67"/>
          <p:cNvSpPr/>
          <p:nvPr/>
        </p:nvSpPr>
        <p:spPr bwMode="gray">
          <a:xfrm rot="900000">
            <a:off x="6893478" y="1940358"/>
            <a:ext cx="1780120" cy="352853"/>
          </a:xfrm>
          <a:prstGeom prst="roundRect">
            <a:avLst>
              <a:gd name="adj" fmla="val 16667"/>
            </a:avLst>
          </a:prstGeom>
          <a:solidFill>
            <a:schemeClr val="accent2">
              <a:lumMod val="60000"/>
              <a:lumOff val="40000"/>
            </a:schemeClr>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36000" tIns="36000" rIns="36000" bIns="36000" rtlCol="0" anchor="ctr">
            <a:noAutofit/>
          </a:bodyPr>
          <a:lstStyle/>
          <a:p>
            <a:pPr algn="ctr" fontAlgn="base">
              <a:spcBef>
                <a:spcPct val="50000"/>
              </a:spcBef>
              <a:spcAft>
                <a:spcPct val="0"/>
              </a:spcAft>
              <a:buClr>
                <a:srgbClr val="F0AB00"/>
              </a:buClr>
              <a:buSzPct val="80000"/>
            </a:pPr>
            <a:r>
              <a:rPr lang="en-US" sz="1600" kern="0" dirty="0" smtClean="0">
                <a:solidFill>
                  <a:schemeClr val="bg1"/>
                </a:solidFill>
                <a:ea typeface="Arial Unicode MS" pitchFamily="34" charset="-128"/>
                <a:cs typeface="Arial Unicode MS" pitchFamily="34" charset="-128"/>
                <a:sym typeface="Arial"/>
              </a:rPr>
              <a:t>SAP Labs preview</a:t>
            </a:r>
          </a:p>
        </p:txBody>
      </p:sp>
      <p:sp>
        <p:nvSpPr>
          <p:cNvPr id="69" name="Content Placeholder 5"/>
          <p:cNvSpPr>
            <a:spLocks noGrp="1"/>
          </p:cNvSpPr>
          <p:nvPr>
            <p:ph sz="quarter" idx="10"/>
          </p:nvPr>
        </p:nvSpPr>
        <p:spPr>
          <a:xfrm>
            <a:off x="0" y="6086475"/>
            <a:ext cx="9144000" cy="252000"/>
          </a:xfrm>
          <a:solidFill>
            <a:schemeClr val="accent1"/>
          </a:solidFill>
          <a:ln w="9525">
            <a:noFill/>
            <a:round/>
            <a:headEnd/>
            <a:tailEnd/>
          </a:ln>
        </p:spPr>
        <p:txBody>
          <a:bodyPr vert="horz" lIns="0" tIns="0" rIns="0" bIns="0" rtlCol="0" anchor="ctr" anchorCtr="0">
            <a:noAutofit/>
          </a:bodyPr>
          <a:lstStyle>
            <a:lvl1pPr marL="0" algn="ctr" defTabSz="914400" rtl="0" eaLnBrk="1" latinLnBrk="0" hangingPunct="1">
              <a:defRPr lang="en-US" sz="1200" b="1"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marL="0" marR="0" lvl="0" indent="0" algn="ctr" defTabSz="914400" rtl="0" eaLnBrk="1" fontAlgn="base" latinLnBrk="0" hangingPunct="1">
              <a:lnSpc>
                <a:spcPct val="100000"/>
              </a:lnSpc>
              <a:spcBef>
                <a:spcPts val="1620"/>
              </a:spcBef>
              <a:spcAft>
                <a:spcPct val="0"/>
              </a:spcAft>
              <a:buClr>
                <a:schemeClr val="accent1"/>
              </a:buClr>
              <a:buSzPct val="80000"/>
              <a:buFontTx/>
              <a:buNone/>
              <a:tabLst/>
            </a:pPr>
            <a:r>
              <a:rPr lang="en-US" dirty="0" smtClean="0"/>
              <a:t>PLANNED INNOVATIONS</a:t>
            </a:r>
          </a:p>
        </p:txBody>
      </p:sp>
      <p:sp>
        <p:nvSpPr>
          <p:cNvPr id="71" name="TextBox 70"/>
          <p:cNvSpPr txBox="1"/>
          <p:nvPr/>
        </p:nvSpPr>
        <p:spPr>
          <a:xfrm>
            <a:off x="4831080" y="6338400"/>
            <a:ext cx="3985593" cy="180000"/>
          </a:xfrm>
          <a:prstGeom prst="rect">
            <a:avLst/>
          </a:prstGeom>
          <a:noFill/>
          <a:ln w="6350" cmpd="thickThin">
            <a:noFill/>
          </a:ln>
          <a:effectLst/>
        </p:spPr>
        <p:txBody>
          <a:bodyPr wrap="square" lIns="36000" rIns="0" rtlCol="0" anchor="ctr" anchorCtr="0">
            <a:noAutofit/>
          </a:bodyPr>
          <a:lstStyle/>
          <a:p>
            <a:pPr marL="157163" indent="-157163" algn="r" fontAlgn="base">
              <a:spcBef>
                <a:spcPct val="50000"/>
              </a:spcBef>
              <a:spcAft>
                <a:spcPct val="0"/>
              </a:spcAft>
              <a:buClr>
                <a:srgbClr val="F0AB00"/>
              </a:buClr>
              <a:buSzPct val="80000"/>
            </a:pPr>
            <a:r>
              <a:rPr lang="en-CA" sz="800" b="1" kern="0" dirty="0" smtClean="0">
                <a:ea typeface="Arial Unicode MS" pitchFamily="34" charset="-128"/>
                <a:cs typeface="Arial Unicode MS" pitchFamily="34" charset="-128"/>
              </a:rPr>
              <a:t>This is the current state of planning and may be changed by SAP at any time.</a:t>
            </a:r>
            <a:endParaRPr lang="en-US" sz="800" b="1" kern="0" dirty="0" smtClean="0">
              <a:ea typeface="Arial Unicode MS" pitchFamily="34" charset="-128"/>
              <a:cs typeface="Arial Unicode MS" pitchFamily="34" charset="-128"/>
            </a:endParaRPr>
          </a:p>
        </p:txBody>
      </p:sp>
      <p:sp>
        <p:nvSpPr>
          <p:cNvPr id="6" name="TextBox 5"/>
          <p:cNvSpPr txBox="1"/>
          <p:nvPr/>
        </p:nvSpPr>
        <p:spPr>
          <a:xfrm>
            <a:off x="357984" y="1454526"/>
            <a:ext cx="4028347"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dirty="0"/>
              <a:t>Replication architecture for disaster recovery setup</a:t>
            </a:r>
            <a:endParaRPr lang="en-US" sz="14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9118838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innovations</a:t>
            </a:r>
            <a:r>
              <a:rPr lang="en-US" sz="2000" b="0" dirty="0" smtClean="0"/>
              <a:t/>
            </a:r>
            <a:br>
              <a:rPr lang="en-US" sz="2000" b="0" dirty="0" smtClean="0"/>
            </a:br>
            <a:r>
              <a:rPr lang="en-US" sz="2000" b="0" dirty="0" smtClean="0"/>
              <a:t>Report off-loading to DR site for SAP Business Suite on ASE</a:t>
            </a:r>
            <a:endParaRPr lang="en-US" sz="2000" b="0" dirty="0"/>
          </a:p>
        </p:txBody>
      </p:sp>
      <p:grpSp>
        <p:nvGrpSpPr>
          <p:cNvPr id="4" name="Group 3"/>
          <p:cNvGrpSpPr/>
          <p:nvPr/>
        </p:nvGrpSpPr>
        <p:grpSpPr>
          <a:xfrm>
            <a:off x="6248845" y="5246230"/>
            <a:ext cx="2578880" cy="361038"/>
            <a:chOff x="6401587" y="5740789"/>
            <a:chExt cx="2578880" cy="361038"/>
          </a:xfrm>
        </p:grpSpPr>
        <p:sp>
          <p:nvSpPr>
            <p:cNvPr id="70" name="TextBox 69"/>
            <p:cNvSpPr txBox="1"/>
            <p:nvPr/>
          </p:nvSpPr>
          <p:spPr>
            <a:xfrm>
              <a:off x="6413619" y="5740789"/>
              <a:ext cx="1849330"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Primary Replication Path</a:t>
              </a:r>
            </a:p>
          </p:txBody>
        </p:sp>
        <p:sp>
          <p:nvSpPr>
            <p:cNvPr id="73" name="TextBox 72"/>
            <p:cNvSpPr txBox="1"/>
            <p:nvPr/>
          </p:nvSpPr>
          <p:spPr>
            <a:xfrm>
              <a:off x="6401587" y="5917161"/>
              <a:ext cx="1849330"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Standby Replication Path</a:t>
              </a:r>
            </a:p>
          </p:txBody>
        </p:sp>
        <p:cxnSp>
          <p:nvCxnSpPr>
            <p:cNvPr id="75" name="Straight Arrow Connector 74"/>
            <p:cNvCxnSpPr/>
            <p:nvPr/>
          </p:nvCxnSpPr>
          <p:spPr>
            <a:xfrm>
              <a:off x="8200341" y="5858521"/>
              <a:ext cx="780126" cy="0"/>
            </a:xfrm>
            <a:prstGeom prst="straightConnector1">
              <a:avLst/>
            </a:prstGeom>
            <a:ln w="25400">
              <a:solidFill>
                <a:srgbClr val="00B05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8200341" y="6034894"/>
              <a:ext cx="780126" cy="0"/>
            </a:xfrm>
            <a:prstGeom prst="straightConnector1">
              <a:avLst/>
            </a:prstGeom>
            <a:ln w="254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286247" y="1624174"/>
            <a:ext cx="8694220" cy="86177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dirty="0"/>
              <a:t>Replication Server provides an active </a:t>
            </a:r>
            <a:r>
              <a:rPr lang="en-US" sz="1400" dirty="0" smtClean="0"/>
              <a:t>standby </a:t>
            </a:r>
            <a:r>
              <a:rPr lang="en-US" sz="1400" dirty="0"/>
              <a:t>database for ABAP </a:t>
            </a:r>
            <a:r>
              <a:rPr lang="en-US" sz="1400" dirty="0" smtClean="0"/>
              <a:t>reporting</a:t>
            </a:r>
          </a:p>
          <a:p>
            <a:pPr marL="742950" lvl="1" indent="-285750" fontAlgn="base">
              <a:spcBef>
                <a:spcPct val="50000"/>
              </a:spcBef>
              <a:spcAft>
                <a:spcPct val="0"/>
              </a:spcAft>
              <a:buClr>
                <a:srgbClr val="F0AB00"/>
              </a:buClr>
              <a:buSzPct val="80000"/>
              <a:buFont typeface="Arial" panose="020B0604020202020204" pitchFamily="34" charset="0"/>
              <a:buChar char="●"/>
            </a:pPr>
            <a:r>
              <a:rPr lang="en-US" sz="1400" dirty="0" smtClean="0"/>
              <a:t>Improve </a:t>
            </a:r>
            <a:r>
              <a:rPr lang="en-US" sz="1400" dirty="0"/>
              <a:t>primary database </a:t>
            </a:r>
            <a:r>
              <a:rPr lang="en-US" sz="1400" dirty="0" smtClean="0"/>
              <a:t>performance by re-directing DSS workload to active standby database</a:t>
            </a:r>
          </a:p>
          <a:p>
            <a:pPr marL="742950" lvl="1" indent="-285750" fontAlgn="base">
              <a:spcBef>
                <a:spcPct val="50000"/>
              </a:spcBef>
              <a:spcAft>
                <a:spcPct val="0"/>
              </a:spcAft>
              <a:buClr>
                <a:srgbClr val="F0AB00"/>
              </a:buClr>
              <a:buSzPct val="80000"/>
              <a:buFont typeface="Arial" panose="020B0604020202020204" pitchFamily="34" charset="0"/>
              <a:buChar char="●"/>
            </a:pPr>
            <a:r>
              <a:rPr lang="en-US" sz="1400" kern="0" dirty="0" smtClean="0">
                <a:ea typeface="Arial Unicode MS" pitchFamily="34" charset="-128"/>
                <a:cs typeface="Arial Unicode MS" pitchFamily="34" charset="-128"/>
              </a:rPr>
              <a:t>Lower TCO by utilizing standby software and hardware at DR site</a:t>
            </a:r>
          </a:p>
        </p:txBody>
      </p:sp>
      <p:grpSp>
        <p:nvGrpSpPr>
          <p:cNvPr id="3" name="Group 2"/>
          <p:cNvGrpSpPr/>
          <p:nvPr/>
        </p:nvGrpSpPr>
        <p:grpSpPr>
          <a:xfrm>
            <a:off x="941061" y="2633048"/>
            <a:ext cx="6897764" cy="2793701"/>
            <a:chOff x="974027" y="2075391"/>
            <a:chExt cx="7356142" cy="3342486"/>
          </a:xfrm>
        </p:grpSpPr>
        <p:sp>
          <p:nvSpPr>
            <p:cNvPr id="18" name="Rounded Rectangle 17"/>
            <p:cNvSpPr/>
            <p:nvPr/>
          </p:nvSpPr>
          <p:spPr bwMode="gray">
            <a:xfrm>
              <a:off x="1040287" y="4185336"/>
              <a:ext cx="1479826" cy="1214782"/>
            </a:xfrm>
            <a:prstGeom prst="roundRect">
              <a:avLst/>
            </a:prstGeom>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Primary Server</a:t>
              </a:r>
              <a:endParaRPr kumimoji="0" lang="en-US" sz="1000"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9" name="Picture 8" descr="ASE.png"/>
            <p:cNvPicPr>
              <a:picLocks noChangeAspect="1"/>
            </p:cNvPicPr>
            <p:nvPr/>
          </p:nvPicPr>
          <p:blipFill>
            <a:blip r:embed="rId3" cstate="print"/>
            <a:stretch>
              <a:fillRect/>
            </a:stretch>
          </p:blipFill>
          <p:spPr>
            <a:xfrm>
              <a:off x="1064575" y="4623740"/>
              <a:ext cx="642868" cy="682696"/>
            </a:xfrm>
            <a:prstGeom prst="rect">
              <a:avLst/>
            </a:prstGeom>
            <a:effectLst>
              <a:outerShdw blurRad="50800" dist="38100" dir="2700000">
                <a:srgbClr val="000000">
                  <a:alpha val="43000"/>
                </a:srgbClr>
              </a:outerShdw>
            </a:effectLst>
          </p:spPr>
        </p:pic>
        <p:cxnSp>
          <p:nvCxnSpPr>
            <p:cNvPr id="11" name="Straight Connector 10"/>
            <p:cNvCxnSpPr>
              <a:stCxn id="9" idx="3"/>
            </p:cNvCxnSpPr>
            <p:nvPr/>
          </p:nvCxnSpPr>
          <p:spPr>
            <a:xfrm>
              <a:off x="1707443" y="4965088"/>
              <a:ext cx="276340" cy="89655"/>
            </a:xfrm>
            <a:prstGeom prst="line">
              <a:avLst/>
            </a:prstGeom>
            <a:ln w="63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bwMode="gray">
            <a:xfrm>
              <a:off x="974027" y="2639265"/>
              <a:ext cx="4868078" cy="896777"/>
            </a:xfrm>
            <a:prstGeom prst="roundRect">
              <a:avLst/>
            </a:prstGeom>
            <a:ln>
              <a:headEnd/>
              <a:tailEnd/>
            </a:ln>
          </p:spPr>
          <p:style>
            <a:lnRef idx="0">
              <a:schemeClr val="accent1"/>
            </a:lnRef>
            <a:fillRef idx="3">
              <a:schemeClr val="accent1"/>
            </a:fillRef>
            <a:effectRef idx="3">
              <a:schemeClr val="accent1"/>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200" kern="0" dirty="0" smtClean="0">
                  <a:ea typeface="Arial Unicode MS" pitchFamily="34" charset="-128"/>
                  <a:cs typeface="Arial Unicode MS" pitchFamily="34" charset="-128"/>
                </a:rPr>
                <a:t>SAP Business Suite</a:t>
              </a:r>
              <a:endParaRPr kumimoji="0" lang="en-US" sz="120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3" name="Picture 62"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3788" y="2716262"/>
              <a:ext cx="916953" cy="454025"/>
            </a:xfrm>
            <a:prstGeom prst="rect">
              <a:avLst/>
            </a:prstGeom>
          </p:spPr>
        </p:pic>
        <p:sp>
          <p:nvSpPr>
            <p:cNvPr id="53" name="Rounded Rectangle 52"/>
            <p:cNvSpPr/>
            <p:nvPr/>
          </p:nvSpPr>
          <p:spPr bwMode="gray">
            <a:xfrm>
              <a:off x="6622103" y="2075391"/>
              <a:ext cx="1708066" cy="1755919"/>
            </a:xfrm>
            <a:prstGeom prst="roundRect">
              <a:avLst>
                <a:gd name="adj" fmla="val 0"/>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SAP Business Suite ABAP reporting from  standby database</a:t>
              </a:r>
              <a:endParaRPr kumimoji="0" lang="en-US" sz="1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4" name="Rounded Rectangle 23"/>
            <p:cNvSpPr/>
            <p:nvPr/>
          </p:nvSpPr>
          <p:spPr bwMode="gray">
            <a:xfrm>
              <a:off x="4695677" y="4214138"/>
              <a:ext cx="1512958" cy="1203739"/>
            </a:xfrm>
            <a:prstGeom prst="roundRect">
              <a:avLst/>
            </a:prstGeom>
            <a:ln>
              <a:headEnd/>
              <a:tailEnd/>
            </a:ln>
          </p:spPr>
          <p:style>
            <a:lnRef idx="0">
              <a:schemeClr val="accent5"/>
            </a:lnRef>
            <a:fillRef idx="3">
              <a:schemeClr val="accent5"/>
            </a:fillRef>
            <a:effectRef idx="3">
              <a:schemeClr val="accent5"/>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0" i="0" u="none" strike="noStrike" kern="0" cap="none" spc="0" normalizeH="0" baseline="0" noProof="0" dirty="0" smtClean="0">
                  <a:ln>
                    <a:noFill/>
                  </a:ln>
                  <a:effectLst/>
                  <a:uLnTx/>
                  <a:uFillTx/>
                  <a:ea typeface="Arial Unicode MS" pitchFamily="34" charset="-128"/>
                  <a:cs typeface="Arial Unicode MS" pitchFamily="34" charset="-128"/>
                </a:rPr>
                <a:t>Active Standby</a:t>
              </a:r>
              <a:r>
                <a:rPr kumimoji="0" lang="en-US" sz="1000" b="0" i="0" u="none" strike="noStrike" kern="0" cap="none" spc="0" normalizeH="0" noProof="0" dirty="0" smtClean="0">
                  <a:ln>
                    <a:noFill/>
                  </a:ln>
                  <a:effectLst/>
                  <a:uLnTx/>
                  <a:uFillTx/>
                  <a:ea typeface="Arial Unicode MS" pitchFamily="34" charset="-128"/>
                  <a:cs typeface="Arial Unicode MS" pitchFamily="34" charset="-128"/>
                </a:rPr>
                <a:t> </a:t>
              </a:r>
              <a:r>
                <a:rPr kumimoji="0" lang="en-US" sz="1000" b="0" i="0" u="none" strike="noStrike" kern="0" cap="none" spc="0" normalizeH="0" baseline="0" noProof="0" dirty="0" smtClean="0">
                  <a:ln>
                    <a:noFill/>
                  </a:ln>
                  <a:effectLst/>
                  <a:uLnTx/>
                  <a:uFillTx/>
                  <a:ea typeface="Arial Unicode MS" pitchFamily="34" charset="-128"/>
                  <a:cs typeface="Arial Unicode MS" pitchFamily="34" charset="-128"/>
                </a:rPr>
                <a:t>Server</a:t>
              </a:r>
            </a:p>
          </p:txBody>
        </p:sp>
        <p:pic>
          <p:nvPicPr>
            <p:cNvPr id="35" name="Picture 34" descr="ASE.png"/>
            <p:cNvPicPr>
              <a:picLocks noChangeAspect="1"/>
            </p:cNvPicPr>
            <p:nvPr/>
          </p:nvPicPr>
          <p:blipFill>
            <a:blip r:embed="rId3" cstate="print"/>
            <a:stretch>
              <a:fillRect/>
            </a:stretch>
          </p:blipFill>
          <p:spPr>
            <a:xfrm>
              <a:off x="5521419" y="4664066"/>
              <a:ext cx="641373" cy="682696"/>
            </a:xfrm>
            <a:prstGeom prst="rect">
              <a:avLst/>
            </a:prstGeom>
            <a:effectLst>
              <a:outerShdw blurRad="50800" dist="38100" dir="2700000">
                <a:srgbClr val="000000">
                  <a:alpha val="43000"/>
                </a:srgbClr>
              </a:outerShdw>
            </a:effectLst>
          </p:spPr>
        </p:pic>
        <p:cxnSp>
          <p:nvCxnSpPr>
            <p:cNvPr id="37" name="Straight Connector 36"/>
            <p:cNvCxnSpPr>
              <a:endCxn id="35" idx="1"/>
            </p:cNvCxnSpPr>
            <p:nvPr/>
          </p:nvCxnSpPr>
          <p:spPr>
            <a:xfrm flipV="1">
              <a:off x="5302265" y="5005414"/>
              <a:ext cx="219154" cy="82184"/>
            </a:xfrm>
            <a:prstGeom prst="line">
              <a:avLst/>
            </a:prstGeom>
            <a:ln w="63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Up-Down Arrow 40"/>
            <p:cNvSpPr/>
            <p:nvPr/>
          </p:nvSpPr>
          <p:spPr bwMode="gray">
            <a:xfrm>
              <a:off x="1262475" y="3544812"/>
              <a:ext cx="557366" cy="626113"/>
            </a:xfrm>
            <a:prstGeom prst="upDownArrow">
              <a:avLst>
                <a:gd name="adj1" fmla="val 39344"/>
                <a:gd name="adj2" fmla="val 32456"/>
              </a:avLst>
            </a:prstGeom>
            <a:ln>
              <a:headEnd/>
              <a:tailEnd/>
            </a:ln>
          </p:spPr>
          <p:style>
            <a:lnRef idx="0">
              <a:schemeClr val="accent2"/>
            </a:lnRef>
            <a:fillRef idx="3">
              <a:schemeClr val="accent2"/>
            </a:fillRef>
            <a:effectRef idx="3">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Up-Down Arrow 41"/>
            <p:cNvSpPr/>
            <p:nvPr/>
          </p:nvSpPr>
          <p:spPr bwMode="gray">
            <a:xfrm>
              <a:off x="5031015" y="3664562"/>
              <a:ext cx="557366" cy="520774"/>
            </a:xfrm>
            <a:prstGeom prst="upDownArrow">
              <a:avLst>
                <a:gd name="adj1" fmla="val 39344"/>
                <a:gd name="adj2" fmla="val 32456"/>
              </a:avLst>
            </a:prstGeom>
            <a:ln>
              <a:headEnd/>
              <a:tailEnd/>
            </a:ln>
          </p:spPr>
          <p:style>
            <a:lnRef idx="0">
              <a:schemeClr val="accent2"/>
            </a:lnRef>
            <a:fillRef idx="3">
              <a:schemeClr val="accent2"/>
            </a:fillRef>
            <a:effectRef idx="3">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23" name="Group 22"/>
            <p:cNvGrpSpPr/>
            <p:nvPr/>
          </p:nvGrpSpPr>
          <p:grpSpPr>
            <a:xfrm>
              <a:off x="6790441" y="2881570"/>
              <a:ext cx="1300446" cy="844373"/>
              <a:chOff x="7191989" y="1891221"/>
              <a:chExt cx="1771553" cy="1338543"/>
            </a:xfrm>
          </p:grpSpPr>
          <p:pic>
            <p:nvPicPr>
              <p:cNvPr id="29" name="Picture 28"/>
              <p:cNvPicPr>
                <a:picLocks noChangeAspect="1"/>
              </p:cNvPicPr>
              <p:nvPr/>
            </p:nvPicPr>
            <p:blipFill>
              <a:blip r:embed="rId5"/>
              <a:stretch>
                <a:fillRect/>
              </a:stretch>
            </p:blipFill>
            <p:spPr>
              <a:xfrm>
                <a:off x="7191989" y="2027419"/>
                <a:ext cx="1596033" cy="1202345"/>
              </a:xfrm>
              <a:prstGeom prst="rect">
                <a:avLst/>
              </a:prstGeom>
            </p:spPr>
          </p:pic>
          <p:pic>
            <p:nvPicPr>
              <p:cNvPr id="30" name="Picture 29"/>
              <p:cNvPicPr>
                <a:picLocks noChangeAspect="1"/>
              </p:cNvPicPr>
              <p:nvPr/>
            </p:nvPicPr>
            <p:blipFill>
              <a:blip r:embed="rId6"/>
              <a:stretch>
                <a:fillRect/>
              </a:stretch>
            </p:blipFill>
            <p:spPr>
              <a:xfrm>
                <a:off x="7651212" y="1891221"/>
                <a:ext cx="1312330" cy="995865"/>
              </a:xfrm>
              <a:prstGeom prst="rect">
                <a:avLst/>
              </a:prstGeom>
            </p:spPr>
          </p:pic>
        </p:grpSp>
        <p:sp>
          <p:nvSpPr>
            <p:cNvPr id="56" name="Rounded Rectangle 55"/>
            <p:cNvSpPr/>
            <p:nvPr/>
          </p:nvSpPr>
          <p:spPr bwMode="gray">
            <a:xfrm>
              <a:off x="3954936" y="3452214"/>
              <a:ext cx="1778000" cy="185196"/>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smtClean="0">
                  <a:ln>
                    <a:noFill/>
                  </a:ln>
                  <a:effectLst/>
                  <a:uLnTx/>
                  <a:uFillTx/>
                  <a:ea typeface="Arial Unicode MS" pitchFamily="34" charset="-128"/>
                  <a:cs typeface="Arial Unicode MS" pitchFamily="34" charset="-128"/>
                </a:rPr>
                <a:t>Business Suite Accelerator</a:t>
              </a:r>
            </a:p>
          </p:txBody>
        </p:sp>
        <p:cxnSp>
          <p:nvCxnSpPr>
            <p:cNvPr id="57" name="Straight Arrow Connector 56"/>
            <p:cNvCxnSpPr/>
            <p:nvPr/>
          </p:nvCxnSpPr>
          <p:spPr bwMode="auto">
            <a:xfrm flipV="1">
              <a:off x="2600077" y="4963501"/>
              <a:ext cx="2095600" cy="1588"/>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bwMode="auto">
            <a:xfrm flipH="1">
              <a:off x="2600077" y="5122252"/>
              <a:ext cx="2095600" cy="0"/>
            </a:xfrm>
            <a:prstGeom prst="straightConnector1">
              <a:avLst/>
            </a:prstGeom>
            <a:ln w="317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bwMode="gray">
            <a:xfrm rot="16200000">
              <a:off x="6054307" y="2870195"/>
              <a:ext cx="355600" cy="779999"/>
            </a:xfrm>
            <a:prstGeom prst="downArrow">
              <a:avLst/>
            </a:prstGeom>
            <a:solidFill>
              <a:srgbClr val="1F207B"/>
            </a:solidFill>
            <a:effectLst>
              <a:outerShdw blurRad="50800" dist="38100" dir="2700000">
                <a:srgbClr val="000000">
                  <a:alpha val="43000"/>
                </a:srgbClr>
              </a:outerShdw>
            </a:effectLst>
          </p:spPr>
          <p:style>
            <a:lnRef idx="0">
              <a:schemeClr val="accent3"/>
            </a:lnRef>
            <a:fillRef idx="3">
              <a:schemeClr val="accent3"/>
            </a:fillRef>
            <a:effectRef idx="3">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en-US" sz="1000" kern="0" dirty="0">
                <a:solidFill>
                  <a:schemeClr val="lt1"/>
                </a:solidFill>
                <a:latin typeface="+mn-lt"/>
                <a:ea typeface="Arial Unicode MS" pitchFamily="34" charset="-128"/>
                <a:cs typeface="Arial Unicode MS" pitchFamily="34" charset="-128"/>
              </a:endParaRPr>
            </a:p>
          </p:txBody>
        </p:sp>
        <p:pic>
          <p:nvPicPr>
            <p:cNvPr id="33" name="Picture 34" descr="ReplicationServer_116x116.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5409" y="4840322"/>
              <a:ext cx="494704" cy="494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4" descr="ReplicationServer_116x116.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96418" y="4874976"/>
              <a:ext cx="494704" cy="494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Rounded Rectangle 30"/>
          <p:cNvSpPr/>
          <p:nvPr/>
        </p:nvSpPr>
        <p:spPr bwMode="gray">
          <a:xfrm rot="900000">
            <a:off x="6868367" y="2456620"/>
            <a:ext cx="1780120" cy="352853"/>
          </a:xfrm>
          <a:prstGeom prst="roundRect">
            <a:avLst>
              <a:gd name="adj" fmla="val 16667"/>
            </a:avLst>
          </a:prstGeom>
          <a:solidFill>
            <a:schemeClr val="accent2">
              <a:lumMod val="60000"/>
              <a:lumOff val="40000"/>
            </a:schemeClr>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36000" tIns="36000" rIns="36000" bIns="36000" rtlCol="0" anchor="ctr">
            <a:noAutofit/>
          </a:bodyPr>
          <a:lstStyle/>
          <a:p>
            <a:pPr algn="ctr" fontAlgn="base">
              <a:spcBef>
                <a:spcPct val="50000"/>
              </a:spcBef>
              <a:spcAft>
                <a:spcPct val="0"/>
              </a:spcAft>
              <a:buClr>
                <a:srgbClr val="F0AB00"/>
              </a:buClr>
              <a:buSzPct val="80000"/>
            </a:pPr>
            <a:r>
              <a:rPr lang="en-US" sz="1600" kern="0" dirty="0" smtClean="0">
                <a:solidFill>
                  <a:schemeClr val="bg1"/>
                </a:solidFill>
                <a:ea typeface="Arial Unicode MS" pitchFamily="34" charset="-128"/>
                <a:cs typeface="Arial Unicode MS" pitchFamily="34" charset="-128"/>
                <a:sym typeface="Arial"/>
              </a:rPr>
              <a:t>SAP Labs preview</a:t>
            </a:r>
          </a:p>
        </p:txBody>
      </p:sp>
      <p:sp>
        <p:nvSpPr>
          <p:cNvPr id="32" name="Content Placeholder 5"/>
          <p:cNvSpPr txBox="1">
            <a:spLocks/>
          </p:cNvSpPr>
          <p:nvPr/>
        </p:nvSpPr>
        <p:spPr bwMode="gray">
          <a:xfrm>
            <a:off x="0" y="6086475"/>
            <a:ext cx="9144000" cy="252000"/>
          </a:xfrm>
          <a:prstGeom prst="rect">
            <a:avLst/>
          </a:prstGeom>
          <a:solidFill>
            <a:schemeClr val="accent1"/>
          </a:solidFill>
          <a:ln w="9525">
            <a:noFill/>
            <a:round/>
            <a:headEnd/>
            <a:tailEnd/>
          </a:ln>
        </p:spPr>
        <p:txBody>
          <a:bodyPr vert="horz" lIns="0" tIns="0" rIns="0" bIns="0" rtlCol="0" anchor="ctr" anchorCtr="0">
            <a:noAutofit/>
          </a:bodyPr>
          <a:lstStyle>
            <a:lvl1pPr marL="0" indent="0" algn="ctr" defTabSz="914400" rtl="0" eaLnBrk="1" latinLnBrk="0" hangingPunct="1">
              <a:spcBef>
                <a:spcPts val="1620"/>
              </a:spcBef>
              <a:buClr>
                <a:schemeClr val="accent1"/>
              </a:buClr>
              <a:buSzPct val="80000"/>
              <a:buFontTx/>
              <a:buNone/>
              <a:defRPr lang="en-US" sz="1200" b="1" kern="1200" baseline="0" noProof="0" dirty="0" smtClean="0">
                <a:solidFill>
                  <a:schemeClr val="tx1"/>
                </a:solidFill>
                <a:latin typeface="Arial"/>
                <a:ea typeface="+mn-ea"/>
                <a:cs typeface="+mn-cs"/>
              </a:defRPr>
            </a:lvl1pPr>
            <a:lvl2pPr marL="0" indent="0" algn="ctr"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ctr"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ctr"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ctr" defTabSz="914400" rtl="0" eaLnBrk="1" latinLnBrk="0" hangingPunct="1">
              <a:spcBef>
                <a:spcPts val="250"/>
              </a:spcBef>
              <a:buClr>
                <a:schemeClr val="accent2"/>
              </a:buClr>
              <a:buSzPct val="100000"/>
              <a:buFont typeface="Courier New" pitchFamily="49" charset="0"/>
              <a:buNone/>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ct val="0"/>
              </a:spcAft>
            </a:pPr>
            <a:r>
              <a:rPr lang="en-US" dirty="0" smtClean="0"/>
              <a:t>PLANNED INNOVATIONS</a:t>
            </a:r>
            <a:endParaRPr lang="en-US" dirty="0"/>
          </a:p>
        </p:txBody>
      </p:sp>
      <p:sp>
        <p:nvSpPr>
          <p:cNvPr id="36" name="TextBox 35"/>
          <p:cNvSpPr txBox="1"/>
          <p:nvPr/>
        </p:nvSpPr>
        <p:spPr>
          <a:xfrm>
            <a:off x="4831080" y="6338400"/>
            <a:ext cx="3985593" cy="180000"/>
          </a:xfrm>
          <a:prstGeom prst="rect">
            <a:avLst/>
          </a:prstGeom>
          <a:noFill/>
          <a:ln w="6350" cmpd="thickThin">
            <a:noFill/>
          </a:ln>
          <a:effectLst/>
        </p:spPr>
        <p:txBody>
          <a:bodyPr wrap="square" lIns="36000" rIns="0" rtlCol="0" anchor="ctr" anchorCtr="0">
            <a:noAutofit/>
          </a:bodyPr>
          <a:lstStyle/>
          <a:p>
            <a:pPr marL="157163" indent="-157163" algn="r" fontAlgn="base">
              <a:spcBef>
                <a:spcPct val="50000"/>
              </a:spcBef>
              <a:spcAft>
                <a:spcPct val="0"/>
              </a:spcAft>
              <a:buClr>
                <a:srgbClr val="F0AB00"/>
              </a:buClr>
              <a:buSzPct val="80000"/>
            </a:pPr>
            <a:r>
              <a:rPr lang="en-CA" sz="800" b="1" kern="0" dirty="0" smtClean="0">
                <a:ea typeface="Arial Unicode MS" pitchFamily="34" charset="-128"/>
                <a:cs typeface="Arial Unicode MS" pitchFamily="34" charset="-128"/>
              </a:rPr>
              <a:t>This is the current state of planning and may be changed by SAP at any time.</a:t>
            </a:r>
            <a:endParaRPr lang="en-US" sz="800" b="1"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510429864"/>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a:t>Provide an unified, easy to use and high performing solution for  real time changed data capture (CDC), complex data transformation and data quality </a:t>
            </a:r>
            <a:r>
              <a:rPr lang="en-US" dirty="0" smtClean="0"/>
              <a:t>management</a:t>
            </a:r>
            <a:endParaRPr lang="en-US" dirty="0"/>
          </a:p>
          <a:p>
            <a:endParaRPr lang="en-US" dirty="0"/>
          </a:p>
        </p:txBody>
      </p:sp>
      <p:grpSp>
        <p:nvGrpSpPr>
          <p:cNvPr id="8" name="Group 7"/>
          <p:cNvGrpSpPr/>
          <p:nvPr/>
        </p:nvGrpSpPr>
        <p:grpSpPr>
          <a:xfrm>
            <a:off x="1437188" y="2591049"/>
            <a:ext cx="6324584" cy="3237714"/>
            <a:chOff x="1126730" y="2012656"/>
            <a:chExt cx="6324584" cy="4249258"/>
          </a:xfrm>
        </p:grpSpPr>
        <p:sp>
          <p:nvSpPr>
            <p:cNvPr id="32" name="Can 31"/>
            <p:cNvSpPr/>
            <p:nvPr/>
          </p:nvSpPr>
          <p:spPr bwMode="gray">
            <a:xfrm>
              <a:off x="1745757" y="3649357"/>
              <a:ext cx="408821" cy="591646"/>
            </a:xfrm>
            <a:prstGeom prst="can">
              <a:avLst/>
            </a:prstGeom>
            <a:solidFill>
              <a:schemeClr val="accent3">
                <a:lumMod val="60000"/>
                <a:lumOff val="40000"/>
              </a:schemeClr>
            </a:solidFill>
            <a:ln w="6350" algn="ctr">
              <a:solidFill>
                <a:schemeClr val="bg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3" name="Can 32"/>
            <p:cNvSpPr/>
            <p:nvPr/>
          </p:nvSpPr>
          <p:spPr bwMode="gray">
            <a:xfrm>
              <a:off x="1886095" y="3826564"/>
              <a:ext cx="408821" cy="591646"/>
            </a:xfrm>
            <a:prstGeom prst="can">
              <a:avLst/>
            </a:prstGeom>
            <a:solidFill>
              <a:schemeClr val="accent3">
                <a:lumMod val="60000"/>
                <a:lumOff val="40000"/>
              </a:schemeClr>
            </a:solidFill>
            <a:ln w="6350" algn="ctr">
              <a:solidFill>
                <a:schemeClr val="bg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4" name="Can 33"/>
            <p:cNvSpPr/>
            <p:nvPr/>
          </p:nvSpPr>
          <p:spPr bwMode="gray">
            <a:xfrm>
              <a:off x="2036145" y="3945180"/>
              <a:ext cx="664026" cy="739558"/>
            </a:xfrm>
            <a:prstGeom prst="can">
              <a:avLst/>
            </a:prstGeom>
            <a:solidFill>
              <a:schemeClr val="accent3">
                <a:lumMod val="60000"/>
                <a:lumOff val="40000"/>
              </a:schemeClr>
            </a:solidFill>
            <a:ln w="6350" algn="ctr">
              <a:solidFill>
                <a:schemeClr val="bg1">
                  <a:lumMod val="6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200" kern="0" dirty="0" smtClean="0">
                  <a:solidFill>
                    <a:srgbClr val="000000"/>
                  </a:solidFill>
                  <a:ea typeface="Arial Unicode MS" pitchFamily="34" charset="-128"/>
                  <a:cs typeface="Arial Unicode MS" pitchFamily="34" charset="-128"/>
                </a:rPr>
                <a:t>Source DB</a:t>
              </a:r>
            </a:p>
          </p:txBody>
        </p:sp>
        <p:pic>
          <p:nvPicPr>
            <p:cNvPr id="36" name="Picture 4" descr="http://wiki.sdn.sap.com/wiki/download/attachments/263457968/DataServices.png?version=1&amp;modificationDate=13288012246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3748" y="4254417"/>
              <a:ext cx="1927566" cy="45382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ReplicationServer_116x116.png"/>
            <p:cNvPicPr>
              <a:picLocks noChangeAspect="1"/>
            </p:cNvPicPr>
            <p:nvPr/>
          </p:nvPicPr>
          <p:blipFill>
            <a:blip r:embed="rId4" cstate="print"/>
            <a:stretch>
              <a:fillRect/>
            </a:stretch>
          </p:blipFill>
          <p:spPr>
            <a:xfrm>
              <a:off x="3334569" y="4014487"/>
              <a:ext cx="1034394" cy="856749"/>
            </a:xfrm>
            <a:prstGeom prst="rect">
              <a:avLst/>
            </a:prstGeom>
          </p:spPr>
        </p:pic>
        <p:pic>
          <p:nvPicPr>
            <p:cNvPr id="42" name="Picture 13" descr="Replication Agent - 2 ICON"/>
            <p:cNvPicPr>
              <a:picLocks noChangeAspect="1" noChangeArrowheads="1"/>
            </p:cNvPicPr>
            <p:nvPr/>
          </p:nvPicPr>
          <p:blipFill>
            <a:blip r:embed="rId5" cstate="print"/>
            <a:srcRect/>
            <a:stretch>
              <a:fillRect/>
            </a:stretch>
          </p:blipFill>
          <p:spPr bwMode="auto">
            <a:xfrm>
              <a:off x="2592351" y="4303730"/>
              <a:ext cx="330462" cy="278265"/>
            </a:xfrm>
            <a:prstGeom prst="rect">
              <a:avLst/>
            </a:prstGeom>
            <a:noFill/>
            <a:ln w="9525">
              <a:noFill/>
              <a:miter lim="800000"/>
              <a:headEnd/>
              <a:tailEnd/>
            </a:ln>
          </p:spPr>
        </p:pic>
        <p:sp>
          <p:nvSpPr>
            <p:cNvPr id="45" name="TextBox 44"/>
            <p:cNvSpPr txBox="1"/>
            <p:nvPr/>
          </p:nvSpPr>
          <p:spPr>
            <a:xfrm>
              <a:off x="3320304" y="4928932"/>
              <a:ext cx="1484030" cy="4847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ea typeface="Arial Unicode MS" pitchFamily="34" charset="-128"/>
                  <a:cs typeface="Arial Unicode MS" pitchFamily="34" charset="-128"/>
                </a:rPr>
                <a:t>SAP Replication Server</a:t>
              </a:r>
            </a:p>
          </p:txBody>
        </p:sp>
        <p:cxnSp>
          <p:nvCxnSpPr>
            <p:cNvPr id="46" name="Straight Arrow Connector 45"/>
            <p:cNvCxnSpPr>
              <a:endCxn id="42" idx="0"/>
            </p:cNvCxnSpPr>
            <p:nvPr/>
          </p:nvCxnSpPr>
          <p:spPr>
            <a:xfrm flipH="1">
              <a:off x="2757582" y="3592752"/>
              <a:ext cx="1094184" cy="710978"/>
            </a:xfrm>
            <a:prstGeom prst="straightConnector1">
              <a:avLst/>
            </a:prstGeom>
            <a:ln w="31750" cmpd="sng">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8" idx="0"/>
            </p:cNvCxnSpPr>
            <p:nvPr/>
          </p:nvCxnSpPr>
          <p:spPr>
            <a:xfrm>
              <a:off x="3851766" y="3592752"/>
              <a:ext cx="0" cy="421735"/>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36" idx="1"/>
            </p:cNvCxnSpPr>
            <p:nvPr/>
          </p:nvCxnSpPr>
          <p:spPr>
            <a:xfrm>
              <a:off x="3851766" y="3592752"/>
              <a:ext cx="1671982" cy="888576"/>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2" idx="3"/>
              <a:endCxn id="38" idx="1"/>
            </p:cNvCxnSpPr>
            <p:nvPr/>
          </p:nvCxnSpPr>
          <p:spPr>
            <a:xfrm flipV="1">
              <a:off x="2922813" y="4442862"/>
              <a:ext cx="411756" cy="1"/>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8" idx="3"/>
              <a:endCxn id="36" idx="1"/>
            </p:cNvCxnSpPr>
            <p:nvPr/>
          </p:nvCxnSpPr>
          <p:spPr>
            <a:xfrm>
              <a:off x="4368963" y="4442861"/>
              <a:ext cx="1154785" cy="38467"/>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4" name="Text Box 51"/>
            <p:cNvSpPr txBox="1">
              <a:spLocks noChangeArrowheads="1"/>
            </p:cNvSpPr>
            <p:nvPr/>
          </p:nvSpPr>
          <p:spPr bwMode="auto">
            <a:xfrm>
              <a:off x="1126730" y="4928932"/>
              <a:ext cx="2055695" cy="1332982"/>
            </a:xfrm>
            <a:prstGeom prst="rect">
              <a:avLst/>
            </a:prstGeom>
            <a:noFill/>
            <a:ln w="12700" cap="sq">
              <a:noFill/>
              <a:miter lim="800000"/>
              <a:headEnd type="none" w="sm" len="sm"/>
              <a:tailEnd type="none" w="sm" len="sm"/>
            </a:ln>
            <a:effectLst/>
          </p:spPr>
          <p:txBody>
            <a:bodyPr wrap="square" anchor="ctr">
              <a:spAutoFit/>
            </a:bodyPr>
            <a:lstStyle/>
            <a:p>
              <a:pPr algn="l" eaLnBrk="1" hangingPunct="1">
                <a:buClr>
                  <a:srgbClr val="FFC000"/>
                </a:buClr>
                <a:buSzPct val="80000"/>
              </a:pPr>
              <a:r>
                <a:rPr lang="en-US" sz="1200" b="1" dirty="0" smtClean="0">
                  <a:latin typeface="+mn-lt"/>
                </a:rPr>
                <a:t>Sources: </a:t>
              </a:r>
            </a:p>
            <a:p>
              <a:pPr marL="287338" indent="-169863" algn="l" eaLnBrk="1" hangingPunct="1">
                <a:buClr>
                  <a:srgbClr val="FFC000"/>
                </a:buClr>
                <a:buSzPct val="80000"/>
                <a:buFont typeface="Arial" pitchFamily="34" charset="0"/>
                <a:buChar char="●"/>
              </a:pPr>
              <a:r>
                <a:rPr lang="en-US" sz="1200" dirty="0" smtClean="0">
                  <a:latin typeface="+mn-lt"/>
                </a:rPr>
                <a:t>SAP ASE</a:t>
              </a:r>
            </a:p>
            <a:p>
              <a:pPr marL="287338" indent="-169863" algn="l" eaLnBrk="1" hangingPunct="1">
                <a:buClr>
                  <a:srgbClr val="FFC000"/>
                </a:buClr>
                <a:buSzPct val="80000"/>
                <a:buFont typeface="Arial" pitchFamily="34" charset="0"/>
                <a:buChar char="●"/>
              </a:pPr>
              <a:r>
                <a:rPr lang="en-US" sz="1200" dirty="0" smtClean="0">
                  <a:latin typeface="+mn-lt"/>
                </a:rPr>
                <a:t>Oracle</a:t>
              </a:r>
            </a:p>
            <a:p>
              <a:pPr marL="287338" indent="-169863" algn="l" eaLnBrk="1" hangingPunct="1">
                <a:buClr>
                  <a:srgbClr val="FFC000"/>
                </a:buClr>
                <a:buSzPct val="80000"/>
                <a:buFont typeface="Arial" pitchFamily="34" charset="0"/>
                <a:buChar char="●"/>
              </a:pPr>
              <a:r>
                <a:rPr lang="en-US" sz="1200" dirty="0" smtClean="0">
                  <a:latin typeface="+mn-lt"/>
                </a:rPr>
                <a:t>MS SQL</a:t>
              </a:r>
            </a:p>
            <a:p>
              <a:pPr marL="287338" indent="-169863" algn="l" eaLnBrk="1" hangingPunct="1">
                <a:buClr>
                  <a:srgbClr val="FFC000"/>
                </a:buClr>
                <a:buSzPct val="80000"/>
                <a:buFont typeface="Arial" pitchFamily="34" charset="0"/>
                <a:buChar char="●"/>
              </a:pPr>
              <a:r>
                <a:rPr lang="en-US" sz="1200" dirty="0" smtClean="0">
                  <a:latin typeface="+mn-lt"/>
                </a:rPr>
                <a:t>IBM DB2/UDB</a:t>
              </a:r>
              <a:endParaRPr lang="en-US" sz="1200" dirty="0">
                <a:latin typeface="+mn-lt"/>
              </a:endParaRPr>
            </a:p>
          </p:txBody>
        </p:sp>
        <p:pic>
          <p:nvPicPr>
            <p:cNvPr id="28" name="Picture 2" descr="C:\Program Files (x86)\Microsoft Office\MEDIA\CAGCAT10\j0292020.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01515" y="2605664"/>
              <a:ext cx="700501" cy="8864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772009" y="2012656"/>
              <a:ext cx="2214385" cy="605901"/>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200" b="1" kern="0" dirty="0" smtClean="0"/>
                <a:t>Unified admin GUI and performance monitoring</a:t>
              </a:r>
            </a:p>
          </p:txBody>
        </p:sp>
      </p:grpSp>
      <p:sp>
        <p:nvSpPr>
          <p:cNvPr id="25" name="TextBox 24"/>
          <p:cNvSpPr txBox="1"/>
          <p:nvPr/>
        </p:nvSpPr>
        <p:spPr>
          <a:xfrm>
            <a:off x="4831080" y="6338400"/>
            <a:ext cx="3985593" cy="180000"/>
          </a:xfrm>
          <a:prstGeom prst="rect">
            <a:avLst/>
          </a:prstGeom>
          <a:noFill/>
          <a:ln w="6350" cmpd="thickThin">
            <a:noFill/>
          </a:ln>
          <a:effectLst/>
        </p:spPr>
        <p:txBody>
          <a:bodyPr wrap="square" lIns="36000" rIns="0" rtlCol="0" anchor="ctr" anchorCtr="0">
            <a:noAutofit/>
          </a:bodyPr>
          <a:lstStyle/>
          <a:p>
            <a:pPr marL="157163" indent="-157163" algn="r" fontAlgn="base">
              <a:spcBef>
                <a:spcPct val="50000"/>
              </a:spcBef>
              <a:spcAft>
                <a:spcPct val="0"/>
              </a:spcAft>
              <a:buClr>
                <a:srgbClr val="F0AB00"/>
              </a:buClr>
              <a:buSzPct val="80000"/>
            </a:pPr>
            <a:r>
              <a:rPr lang="en-CA" sz="800" b="1" kern="0" dirty="0" smtClean="0">
                <a:ea typeface="Arial Unicode MS" pitchFamily="34" charset="-128"/>
                <a:cs typeface="Arial Unicode MS" pitchFamily="34" charset="-128"/>
              </a:rPr>
              <a:t>This is the current state of planning and may be changed by SAP at any time.</a:t>
            </a:r>
            <a:endParaRPr lang="en-US" sz="800" b="1" kern="0" dirty="0" smtClean="0">
              <a:ea typeface="Arial Unicode MS" pitchFamily="34" charset="-128"/>
              <a:cs typeface="Arial Unicode MS" pitchFamily="34" charset="-128"/>
            </a:endParaRPr>
          </a:p>
        </p:txBody>
      </p:sp>
      <p:sp>
        <p:nvSpPr>
          <p:cNvPr id="27" name="Content Placeholder 7"/>
          <p:cNvSpPr>
            <a:spLocks noGrp="1"/>
          </p:cNvSpPr>
          <p:nvPr>
            <p:ph sz="quarter" idx="11"/>
          </p:nvPr>
        </p:nvSpPr>
        <p:spPr/>
        <p:txBody>
          <a:bodyPr/>
          <a:lstStyle/>
          <a:p>
            <a:r>
              <a:rPr lang="de-DE" dirty="0"/>
              <a:t>PLANNED INNOVATIONS</a:t>
            </a:r>
          </a:p>
        </p:txBody>
      </p:sp>
      <p:sp>
        <p:nvSpPr>
          <p:cNvPr id="30" name="Title 1"/>
          <p:cNvSpPr txBox="1">
            <a:spLocks/>
          </p:cNvSpPr>
          <p:nvPr/>
        </p:nvSpPr>
        <p:spPr bwMode="gray">
          <a:xfrm>
            <a:off x="324000" y="324000"/>
            <a:ext cx="8496000" cy="756000"/>
          </a:xfrm>
          <a:prstGeom prst="rect">
            <a:avLst/>
          </a:prstGeom>
        </p:spPr>
        <p:txBody>
          <a:bodyPr vert="horz" lIns="0" tIns="0" rIns="0" bIns="0" rtlCol="0" anchor="ctr" anchorCtr="0">
            <a:no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pPr eaLnBrk="0" hangingPunct="0">
              <a:spcBef>
                <a:spcPct val="50000"/>
              </a:spcBef>
            </a:pPr>
            <a:r>
              <a:rPr lang="en-US" dirty="0" smtClean="0"/>
              <a:t>Planned innovations</a:t>
            </a:r>
            <a:br>
              <a:rPr lang="en-US" dirty="0" smtClean="0"/>
            </a:br>
            <a:r>
              <a:rPr lang="en-GB" sz="2000" b="0" dirty="0" smtClean="0"/>
              <a:t>Seamless SRS and Data Services integration</a:t>
            </a:r>
            <a:endParaRPr lang="en-US" sz="1800" b="0" kern="0" dirty="0">
              <a:ea typeface="Arial Unicode MS" pitchFamily="34" charset="-128"/>
              <a:cs typeface="Arial Unicode MS" pitchFamily="34" charset="-128"/>
            </a:endParaRPr>
          </a:p>
        </p:txBody>
      </p:sp>
      <p:sp>
        <p:nvSpPr>
          <p:cNvPr id="31" name="Rounded Rectangle 30"/>
          <p:cNvSpPr/>
          <p:nvPr/>
        </p:nvSpPr>
        <p:spPr bwMode="gray">
          <a:xfrm rot="900000">
            <a:off x="5312186" y="2815403"/>
            <a:ext cx="1780120" cy="352853"/>
          </a:xfrm>
          <a:prstGeom prst="roundRect">
            <a:avLst>
              <a:gd name="adj" fmla="val 16667"/>
            </a:avLst>
          </a:prstGeom>
          <a:solidFill>
            <a:schemeClr val="accent2">
              <a:lumMod val="60000"/>
              <a:lumOff val="40000"/>
            </a:schemeClr>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36000" tIns="36000" rIns="36000" bIns="36000" rtlCol="0" anchor="ctr">
            <a:noAutofit/>
          </a:bodyPr>
          <a:lstStyle/>
          <a:p>
            <a:pPr algn="ctr" fontAlgn="base">
              <a:spcBef>
                <a:spcPct val="50000"/>
              </a:spcBef>
              <a:spcAft>
                <a:spcPct val="0"/>
              </a:spcAft>
              <a:buClr>
                <a:srgbClr val="F0AB00"/>
              </a:buClr>
              <a:buSzPct val="80000"/>
            </a:pPr>
            <a:r>
              <a:rPr lang="en-US" sz="1600" kern="0" dirty="0" smtClean="0">
                <a:solidFill>
                  <a:schemeClr val="bg1"/>
                </a:solidFill>
                <a:ea typeface="Arial Unicode MS" pitchFamily="34" charset="-128"/>
                <a:cs typeface="Arial Unicode MS" pitchFamily="34" charset="-128"/>
                <a:sym typeface="Arial"/>
              </a:rPr>
              <a:t>SAP Labs preview</a:t>
            </a:r>
          </a:p>
        </p:txBody>
      </p:sp>
    </p:spTree>
    <p:extLst>
      <p:ext uri="{BB962C8B-B14F-4D97-AF65-F5344CB8AC3E}">
        <p14:creationId xmlns:p14="http://schemas.microsoft.com/office/powerpoint/2010/main" val="977468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p:txBody>
          <a:bodyPr/>
          <a:lstStyle/>
          <a:p>
            <a:r>
              <a:rPr lang="en-US" dirty="0"/>
              <a:t>SAP </a:t>
            </a:r>
            <a:r>
              <a:rPr lang="en-US" dirty="0" smtClean="0"/>
              <a:t>Replication Products</a:t>
            </a:r>
            <a:r>
              <a:rPr lang="en-US" dirty="0"/>
              <a:t/>
            </a:r>
            <a:br>
              <a:rPr lang="en-US" dirty="0"/>
            </a:br>
            <a:r>
              <a:rPr lang="en-US" sz="2000" b="0" dirty="0"/>
              <a:t>Product road map overview - key themes and capabilities</a:t>
            </a:r>
            <a:endParaRPr lang="de-DE" sz="2000" b="0" dirty="0"/>
          </a:p>
        </p:txBody>
      </p:sp>
      <p:sp>
        <p:nvSpPr>
          <p:cNvPr id="14" name="Text Placeholder 13"/>
          <p:cNvSpPr>
            <a:spLocks noGrp="1"/>
          </p:cNvSpPr>
          <p:nvPr>
            <p:ph type="body" sz="quarter" idx="12"/>
          </p:nvPr>
        </p:nvSpPr>
        <p:spPr>
          <a:xfrm>
            <a:off x="2775097" y="1190625"/>
            <a:ext cx="3030279" cy="4714875"/>
          </a:xfrm>
          <a:noFill/>
          <a:ln>
            <a:noFill/>
          </a:ln>
        </p:spPr>
        <p:txBody>
          <a:bodyPr anchor="ctr"/>
          <a:lstStyle/>
          <a:p>
            <a:pPr marL="90000" lvl="1" indent="0">
              <a:spcBef>
                <a:spcPts val="400"/>
              </a:spcBef>
              <a:spcAft>
                <a:spcPts val="0"/>
              </a:spcAft>
              <a:buNone/>
            </a:pPr>
            <a:r>
              <a:rPr lang="it-IT" sz="1000" b="1" u="sng" dirty="0" smtClean="0">
                <a:cs typeface="Calibri" pitchFamily="34" charset="0"/>
              </a:rPr>
              <a:t>HADR </a:t>
            </a:r>
            <a:r>
              <a:rPr lang="it-IT" sz="1000" b="1" u="sng" dirty="0">
                <a:cs typeface="Calibri" pitchFamily="34" charset="0"/>
              </a:rPr>
              <a:t>for </a:t>
            </a:r>
            <a:r>
              <a:rPr lang="it-IT" sz="1000" b="1" u="sng" dirty="0" smtClean="0">
                <a:cs typeface="Calibri" pitchFamily="34" charset="0"/>
              </a:rPr>
              <a:t>Suite on ASE</a:t>
            </a:r>
            <a:endParaRPr lang="it-IT" sz="1000" b="1" u="sng" dirty="0">
              <a:cs typeface="Calibri" pitchFamily="34" charset="0"/>
            </a:endParaRPr>
          </a:p>
          <a:p>
            <a:pPr lvl="1">
              <a:spcBef>
                <a:spcPts val="600"/>
              </a:spcBef>
              <a:spcAft>
                <a:spcPts val="0"/>
              </a:spcAft>
            </a:pPr>
            <a:r>
              <a:rPr lang="en-US" sz="1000" dirty="0">
                <a:cs typeface="Calibri" pitchFamily="34" charset="0"/>
              </a:rPr>
              <a:t>Zero data loss (ZDL) for Business Suite using synchronous replication</a:t>
            </a:r>
          </a:p>
          <a:p>
            <a:pPr lvl="1">
              <a:spcBef>
                <a:spcPts val="600"/>
              </a:spcBef>
              <a:spcAft>
                <a:spcPts val="0"/>
              </a:spcAft>
            </a:pPr>
            <a:r>
              <a:rPr lang="en-US" sz="1000" dirty="0"/>
              <a:t>Report off-loading </a:t>
            </a:r>
            <a:r>
              <a:rPr lang="en-US" sz="1000" dirty="0" smtClean="0"/>
              <a:t>(reporting from standby) </a:t>
            </a:r>
            <a:endParaRPr lang="en-US" sz="1000" dirty="0">
              <a:cs typeface="Calibri" pitchFamily="34" charset="0"/>
            </a:endParaRPr>
          </a:p>
          <a:p>
            <a:pPr lvl="1">
              <a:spcBef>
                <a:spcPts val="600"/>
              </a:spcBef>
              <a:spcAft>
                <a:spcPts val="0"/>
              </a:spcAft>
            </a:pPr>
            <a:r>
              <a:rPr lang="en-US" sz="1000" dirty="0">
                <a:cs typeface="Calibri" pitchFamily="34" charset="0"/>
              </a:rPr>
              <a:t>Support for super-</a:t>
            </a:r>
            <a:r>
              <a:rPr lang="en-US" sz="1000" dirty="0" err="1">
                <a:cs typeface="Calibri" pitchFamily="34" charset="0"/>
              </a:rPr>
              <a:t>async</a:t>
            </a:r>
            <a:r>
              <a:rPr lang="en-US" sz="1000" dirty="0">
                <a:cs typeface="Calibri" pitchFamily="34" charset="0"/>
              </a:rPr>
              <a:t> </a:t>
            </a:r>
            <a:r>
              <a:rPr lang="en-US" sz="1000" dirty="0" smtClean="0">
                <a:cs typeface="Calibri" pitchFamily="34" charset="0"/>
              </a:rPr>
              <a:t> replication mode</a:t>
            </a:r>
          </a:p>
          <a:p>
            <a:pPr lvl="1">
              <a:spcBef>
                <a:spcPts val="600"/>
              </a:spcBef>
              <a:spcAft>
                <a:spcPts val="0"/>
              </a:spcAft>
            </a:pPr>
            <a:r>
              <a:rPr lang="en-US" sz="1000" dirty="0" smtClean="0">
                <a:cs typeface="Calibri" pitchFamily="34" charset="0"/>
              </a:rPr>
              <a:t>Virtual IP support</a:t>
            </a:r>
          </a:p>
          <a:p>
            <a:pPr marL="90000" lvl="1" indent="0">
              <a:spcBef>
                <a:spcPts val="400"/>
              </a:spcBef>
              <a:spcAft>
                <a:spcPts val="0"/>
              </a:spcAft>
              <a:buNone/>
            </a:pPr>
            <a:endParaRPr lang="en-US" sz="1000" dirty="0">
              <a:cs typeface="Calibri" pitchFamily="34" charset="0"/>
            </a:endParaRPr>
          </a:p>
          <a:p>
            <a:pPr marL="117475" lvl="1" indent="0">
              <a:spcBef>
                <a:spcPts val="282"/>
              </a:spcBef>
              <a:spcAft>
                <a:spcPts val="400"/>
              </a:spcAft>
              <a:buNone/>
            </a:pPr>
            <a:r>
              <a:rPr lang="en-US" sz="1000" b="1" u="sng" dirty="0">
                <a:cs typeface="Calibri" pitchFamily="34" charset="0"/>
              </a:rPr>
              <a:t>HANA Replication Enhancement</a:t>
            </a:r>
          </a:p>
          <a:p>
            <a:pPr lvl="1">
              <a:spcBef>
                <a:spcPts val="400"/>
              </a:spcBef>
              <a:spcAft>
                <a:spcPts val="0"/>
              </a:spcAft>
            </a:pPr>
            <a:r>
              <a:rPr lang="en-US" sz="1000" dirty="0"/>
              <a:t>Database level materialization &amp; replication  </a:t>
            </a:r>
            <a:endParaRPr lang="en-US" sz="1000" dirty="0">
              <a:cs typeface="Calibri" pitchFamily="34" charset="0"/>
            </a:endParaRPr>
          </a:p>
          <a:p>
            <a:pPr lvl="1">
              <a:spcBef>
                <a:spcPts val="400"/>
              </a:spcBef>
              <a:spcAft>
                <a:spcPts val="0"/>
              </a:spcAft>
            </a:pPr>
            <a:r>
              <a:rPr lang="en-US" sz="1000" dirty="0">
                <a:cs typeface="Calibri" pitchFamily="34" charset="0"/>
              </a:rPr>
              <a:t>De-Pooling </a:t>
            </a:r>
            <a:r>
              <a:rPr lang="en-US" sz="1000" dirty="0" smtClean="0">
                <a:cs typeface="Calibri" pitchFamily="34" charset="0"/>
              </a:rPr>
              <a:t>and BW support </a:t>
            </a:r>
            <a:r>
              <a:rPr lang="en-US" sz="1000" dirty="0">
                <a:cs typeface="Calibri" pitchFamily="34" charset="0"/>
              </a:rPr>
              <a:t>for </a:t>
            </a:r>
            <a:r>
              <a:rPr lang="en-US" sz="1000" dirty="0" smtClean="0">
                <a:cs typeface="Calibri" pitchFamily="34" charset="0"/>
              </a:rPr>
              <a:t>HANA</a:t>
            </a:r>
            <a:endParaRPr lang="en-US" sz="1000" dirty="0">
              <a:cs typeface="Calibri" pitchFamily="34" charset="0"/>
            </a:endParaRPr>
          </a:p>
          <a:p>
            <a:pPr lvl="1">
              <a:spcBef>
                <a:spcPts val="400"/>
              </a:spcBef>
              <a:spcAft>
                <a:spcPts val="0"/>
              </a:spcAft>
            </a:pPr>
            <a:r>
              <a:rPr lang="en-US" sz="1000" dirty="0" smtClean="0">
                <a:cs typeface="Calibri" pitchFamily="34" charset="0"/>
              </a:rPr>
              <a:t>Enhanced ease-of-use with RMA</a:t>
            </a:r>
            <a:endParaRPr lang="en-US" sz="1000" dirty="0">
              <a:cs typeface="Calibri" pitchFamily="34" charset="0"/>
            </a:endParaRPr>
          </a:p>
          <a:p>
            <a:pPr lvl="1">
              <a:spcBef>
                <a:spcPts val="400"/>
              </a:spcBef>
              <a:spcAft>
                <a:spcPts val="0"/>
              </a:spcAft>
            </a:pPr>
            <a:r>
              <a:rPr lang="en-US" sz="1000" dirty="0">
                <a:cs typeface="Calibri" pitchFamily="34" charset="0"/>
              </a:rPr>
              <a:t>Multi-site/multi-source HANA </a:t>
            </a:r>
            <a:r>
              <a:rPr lang="en-US" sz="1000" dirty="0" smtClean="0">
                <a:cs typeface="Calibri" pitchFamily="34" charset="0"/>
              </a:rPr>
              <a:t>replication</a:t>
            </a:r>
          </a:p>
          <a:p>
            <a:pPr lvl="1">
              <a:spcBef>
                <a:spcPts val="400"/>
              </a:spcBef>
              <a:spcAft>
                <a:spcPts val="0"/>
              </a:spcAft>
            </a:pPr>
            <a:r>
              <a:rPr lang="en-US" sz="1000" dirty="0">
                <a:cs typeface="Calibri" pitchFamily="34" charset="0"/>
              </a:rPr>
              <a:t>Filtering and JMS </a:t>
            </a:r>
            <a:r>
              <a:rPr lang="en-US" sz="1000" dirty="0" smtClean="0">
                <a:cs typeface="Calibri" pitchFamily="34" charset="0"/>
              </a:rPr>
              <a:t>support</a:t>
            </a:r>
            <a:endParaRPr lang="en-US" sz="1000" dirty="0">
              <a:cs typeface="Calibri" pitchFamily="34" charset="0"/>
            </a:endParaRPr>
          </a:p>
          <a:p>
            <a:pPr marL="90000" lvl="1" indent="0">
              <a:spcBef>
                <a:spcPts val="400"/>
              </a:spcBef>
              <a:spcAft>
                <a:spcPts val="0"/>
              </a:spcAft>
              <a:buNone/>
            </a:pPr>
            <a:endParaRPr lang="en-US" sz="1000" b="1" u="sng" dirty="0" smtClean="0">
              <a:cs typeface="Calibri" pitchFamily="34" charset="0"/>
            </a:endParaRPr>
          </a:p>
          <a:p>
            <a:pPr marL="90000" lvl="1" indent="0">
              <a:spcBef>
                <a:spcPts val="400"/>
              </a:spcBef>
              <a:spcAft>
                <a:spcPts val="0"/>
              </a:spcAft>
              <a:buNone/>
            </a:pPr>
            <a:r>
              <a:rPr lang="en-US" sz="1000" b="1" u="sng" dirty="0" smtClean="0">
                <a:cs typeface="Calibri" pitchFamily="34" charset="0"/>
              </a:rPr>
              <a:t>Replication Solutions</a:t>
            </a:r>
            <a:endParaRPr lang="en-US" sz="1000" dirty="0">
              <a:solidFill>
                <a:srgbClr val="0000FF"/>
              </a:solidFill>
              <a:cs typeface="Calibri" pitchFamily="34" charset="0"/>
            </a:endParaRPr>
          </a:p>
          <a:p>
            <a:pPr lvl="1">
              <a:spcBef>
                <a:spcPts val="400"/>
              </a:spcBef>
              <a:spcAft>
                <a:spcPts val="0"/>
              </a:spcAft>
            </a:pPr>
            <a:r>
              <a:rPr lang="en-US" sz="1000" b="1" dirty="0" smtClean="0">
                <a:cs typeface="Calibri" pitchFamily="34" charset="0"/>
              </a:rPr>
              <a:t>Real-time CDC</a:t>
            </a:r>
            <a:r>
              <a:rPr lang="en-US" sz="1000" dirty="0" smtClean="0">
                <a:cs typeface="Calibri" pitchFamily="34" charset="0"/>
              </a:rPr>
              <a:t>: Eliminate staging DB and PD</a:t>
            </a:r>
          </a:p>
          <a:p>
            <a:pPr lvl="1">
              <a:spcBef>
                <a:spcPts val="400"/>
              </a:spcBef>
              <a:spcAft>
                <a:spcPts val="0"/>
              </a:spcAft>
            </a:pPr>
            <a:r>
              <a:rPr lang="en-US" sz="1000" b="1" dirty="0" smtClean="0">
                <a:cs typeface="Calibri" pitchFamily="34" charset="0"/>
              </a:rPr>
              <a:t>Data Assurance</a:t>
            </a:r>
            <a:r>
              <a:rPr lang="en-US" sz="1000" dirty="0" smtClean="0">
                <a:cs typeface="Calibri" pitchFamily="34" charset="0"/>
              </a:rPr>
              <a:t>: usability enhancements</a:t>
            </a:r>
          </a:p>
          <a:p>
            <a:pPr marL="90000" lvl="1" indent="0">
              <a:spcBef>
                <a:spcPts val="400"/>
              </a:spcBef>
              <a:spcAft>
                <a:spcPts val="0"/>
              </a:spcAft>
              <a:buNone/>
            </a:pPr>
            <a:endParaRPr lang="it-IT" sz="1000" dirty="0">
              <a:cs typeface="Calibri" pitchFamily="34" charset="0"/>
            </a:endParaRPr>
          </a:p>
          <a:p>
            <a:pPr marL="117475" lvl="1" indent="0">
              <a:spcBef>
                <a:spcPts val="282"/>
              </a:spcBef>
              <a:spcAft>
                <a:spcPts val="400"/>
              </a:spcAft>
              <a:buNone/>
            </a:pPr>
            <a:r>
              <a:rPr lang="en-US" sz="1000" b="1" u="sng" dirty="0" smtClean="0">
                <a:cs typeface="Calibri" pitchFamily="34" charset="0"/>
              </a:rPr>
              <a:t>Big Data and Cloud (Phase 1)</a:t>
            </a:r>
          </a:p>
          <a:p>
            <a:pPr marL="287338" lvl="1" indent="-169863">
              <a:spcBef>
                <a:spcPts val="282"/>
              </a:spcBef>
              <a:spcAft>
                <a:spcPts val="400"/>
              </a:spcAft>
            </a:pPr>
            <a:r>
              <a:rPr lang="en-US" sz="1000" dirty="0">
                <a:cs typeface="Calibri" pitchFamily="34" charset="0"/>
              </a:rPr>
              <a:t>SRS on Amazon Web Services</a:t>
            </a:r>
          </a:p>
          <a:p>
            <a:pPr marL="287338" lvl="1" indent="-169863">
              <a:spcBef>
                <a:spcPts val="282"/>
              </a:spcBef>
              <a:spcAft>
                <a:spcPts val="400"/>
              </a:spcAft>
            </a:pPr>
            <a:r>
              <a:rPr lang="en-US" sz="1000" dirty="0">
                <a:cs typeface="Calibri" pitchFamily="34" charset="0"/>
              </a:rPr>
              <a:t>Hadoop </a:t>
            </a:r>
            <a:r>
              <a:rPr lang="en-US" sz="1000" dirty="0" smtClean="0">
                <a:cs typeface="Calibri" pitchFamily="34" charset="0"/>
              </a:rPr>
              <a:t>as target (Phase 1)</a:t>
            </a:r>
            <a:endParaRPr lang="en-US" sz="1000" dirty="0">
              <a:cs typeface="Calibri" pitchFamily="34" charset="0"/>
            </a:endParaRPr>
          </a:p>
        </p:txBody>
      </p:sp>
      <p:sp>
        <p:nvSpPr>
          <p:cNvPr id="15" name="Text Placeholder 14"/>
          <p:cNvSpPr>
            <a:spLocks noGrp="1"/>
          </p:cNvSpPr>
          <p:nvPr>
            <p:ph type="body" sz="quarter" idx="13"/>
          </p:nvPr>
        </p:nvSpPr>
        <p:spPr>
          <a:xfrm>
            <a:off x="6016920" y="1400166"/>
            <a:ext cx="2669879" cy="4233512"/>
          </a:xfrm>
        </p:spPr>
        <p:txBody>
          <a:bodyPr anchor="ctr"/>
          <a:lstStyle/>
          <a:p>
            <a:pPr marL="117475" lvl="1" indent="0">
              <a:spcBef>
                <a:spcPts val="282"/>
              </a:spcBef>
              <a:spcAft>
                <a:spcPts val="400"/>
              </a:spcAft>
              <a:buNone/>
            </a:pPr>
            <a:r>
              <a:rPr lang="en-US" sz="1000" b="1" u="sng" dirty="0" smtClean="0">
                <a:cs typeface="Calibri" pitchFamily="34" charset="0"/>
              </a:rPr>
              <a:t>HADR </a:t>
            </a:r>
            <a:r>
              <a:rPr lang="en-US" sz="1000" b="1" u="sng" dirty="0">
                <a:cs typeface="Calibri" pitchFamily="34" charset="0"/>
              </a:rPr>
              <a:t>for ASE </a:t>
            </a:r>
            <a:endParaRPr lang="en-US" sz="1000" dirty="0">
              <a:cs typeface="Calibri" pitchFamily="34" charset="0"/>
            </a:endParaRPr>
          </a:p>
          <a:p>
            <a:pPr marL="287338" lvl="1" indent="-169863">
              <a:spcBef>
                <a:spcPts val="282"/>
              </a:spcBef>
              <a:spcAft>
                <a:spcPts val="400"/>
              </a:spcAft>
            </a:pPr>
            <a:r>
              <a:rPr lang="en-US" sz="1000" dirty="0" smtClean="0">
                <a:cs typeface="Calibri" pitchFamily="34" charset="0"/>
              </a:rPr>
              <a:t>ASE 16 SP1 support</a:t>
            </a:r>
          </a:p>
          <a:p>
            <a:pPr marL="287338" lvl="1" indent="-169863">
              <a:spcBef>
                <a:spcPts val="282"/>
              </a:spcBef>
              <a:spcAft>
                <a:spcPts val="400"/>
              </a:spcAft>
            </a:pPr>
            <a:r>
              <a:rPr lang="en-US" sz="1000" dirty="0">
                <a:cs typeface="Calibri" pitchFamily="34" charset="0"/>
              </a:rPr>
              <a:t>Support for 3</a:t>
            </a:r>
            <a:r>
              <a:rPr lang="en-US" sz="1000" baseline="30000" dirty="0">
                <a:cs typeface="Calibri" pitchFamily="34" charset="0"/>
              </a:rPr>
              <a:t>rd</a:t>
            </a:r>
            <a:r>
              <a:rPr lang="en-US" sz="1000" dirty="0">
                <a:cs typeface="Calibri" pitchFamily="34" charset="0"/>
              </a:rPr>
              <a:t> site for DR </a:t>
            </a:r>
            <a:r>
              <a:rPr lang="en-US" sz="1000" dirty="0" smtClean="0">
                <a:cs typeface="Calibri" pitchFamily="34" charset="0"/>
              </a:rPr>
              <a:t>and reporting</a:t>
            </a:r>
            <a:endParaRPr lang="en-US" sz="1000" dirty="0">
              <a:solidFill>
                <a:srgbClr val="0000FF"/>
              </a:solidFill>
              <a:cs typeface="Calibri" pitchFamily="34" charset="0"/>
            </a:endParaRPr>
          </a:p>
          <a:p>
            <a:pPr marL="287338" lvl="1" indent="-169863">
              <a:spcBef>
                <a:spcPts val="282"/>
              </a:spcBef>
              <a:spcAft>
                <a:spcPts val="400"/>
              </a:spcAft>
            </a:pPr>
            <a:r>
              <a:rPr lang="en-US" sz="1000" dirty="0" smtClean="0">
                <a:cs typeface="Calibri" pitchFamily="34" charset="0"/>
              </a:rPr>
              <a:t>Extend </a:t>
            </a:r>
            <a:r>
              <a:rPr lang="en-US" sz="1000" dirty="0">
                <a:cs typeface="Calibri" pitchFamily="34" charset="0"/>
              </a:rPr>
              <a:t>integrated HA/DR, synchronous replication feature to </a:t>
            </a:r>
            <a:r>
              <a:rPr lang="en-US" sz="1000" dirty="0" smtClean="0">
                <a:cs typeface="Calibri" pitchFamily="34" charset="0"/>
              </a:rPr>
              <a:t>ASE custom apps</a:t>
            </a:r>
          </a:p>
          <a:p>
            <a:pPr marL="287338" lvl="1" indent="-169863">
              <a:spcBef>
                <a:spcPts val="282"/>
              </a:spcBef>
              <a:spcAft>
                <a:spcPts val="400"/>
              </a:spcAft>
            </a:pPr>
            <a:r>
              <a:rPr lang="en-US" sz="1000" dirty="0">
                <a:cs typeface="Calibri" pitchFamily="34" charset="0"/>
              </a:rPr>
              <a:t>Advanced admin &amp; monitoring support </a:t>
            </a:r>
            <a:r>
              <a:rPr lang="en-US" sz="1000" dirty="0" smtClean="0">
                <a:cs typeface="Calibri" pitchFamily="34" charset="0"/>
              </a:rPr>
              <a:t>via </a:t>
            </a:r>
            <a:r>
              <a:rPr lang="en-US" sz="1000" dirty="0">
                <a:cs typeface="Calibri" pitchFamily="34" charset="0"/>
              </a:rPr>
              <a:t>RMA &amp; </a:t>
            </a:r>
            <a:r>
              <a:rPr lang="en-US" sz="1000" dirty="0" smtClean="0">
                <a:cs typeface="Calibri" pitchFamily="34" charset="0"/>
              </a:rPr>
              <a:t>SCC </a:t>
            </a:r>
            <a:endParaRPr lang="en-US" sz="1000" b="1" u="sng" dirty="0" smtClean="0">
              <a:cs typeface="Calibri" pitchFamily="34" charset="0"/>
            </a:endParaRPr>
          </a:p>
          <a:p>
            <a:pPr marL="117475" lvl="1" indent="0">
              <a:spcBef>
                <a:spcPts val="282"/>
              </a:spcBef>
              <a:spcAft>
                <a:spcPts val="400"/>
              </a:spcAft>
              <a:buNone/>
            </a:pPr>
            <a:endParaRPr lang="en-US" sz="800" b="1" u="sng" dirty="0" smtClean="0">
              <a:cs typeface="Calibri" pitchFamily="34" charset="0"/>
            </a:endParaRPr>
          </a:p>
          <a:p>
            <a:pPr marL="117475" lvl="1" indent="0">
              <a:spcBef>
                <a:spcPts val="282"/>
              </a:spcBef>
              <a:spcAft>
                <a:spcPts val="400"/>
              </a:spcAft>
              <a:buNone/>
            </a:pPr>
            <a:r>
              <a:rPr lang="en-US" sz="1000" b="1" u="sng" dirty="0" smtClean="0">
                <a:cs typeface="Calibri" pitchFamily="34" charset="0"/>
              </a:rPr>
              <a:t>HANA Replication Enhancement</a:t>
            </a:r>
          </a:p>
          <a:p>
            <a:pPr marL="287338" lvl="1" indent="-169863">
              <a:spcBef>
                <a:spcPts val="282"/>
              </a:spcBef>
              <a:spcAft>
                <a:spcPts val="400"/>
              </a:spcAft>
            </a:pPr>
            <a:r>
              <a:rPr lang="en-US" sz="1000" dirty="0" smtClean="0">
                <a:cs typeface="Calibri" pitchFamily="34" charset="0"/>
              </a:rPr>
              <a:t>HANA outbound enhancements</a:t>
            </a:r>
          </a:p>
          <a:p>
            <a:pPr marL="287338" lvl="1" indent="-169863">
              <a:spcBef>
                <a:spcPts val="282"/>
              </a:spcBef>
              <a:spcAft>
                <a:spcPts val="400"/>
              </a:spcAft>
            </a:pPr>
            <a:endParaRPr lang="en-US" sz="1000" dirty="0">
              <a:cs typeface="Calibri" pitchFamily="34" charset="0"/>
            </a:endParaRPr>
          </a:p>
          <a:p>
            <a:pPr marL="117475" lvl="1" indent="0">
              <a:spcBef>
                <a:spcPts val="282"/>
              </a:spcBef>
              <a:spcAft>
                <a:spcPts val="400"/>
              </a:spcAft>
              <a:buNone/>
            </a:pPr>
            <a:r>
              <a:rPr lang="en-US" sz="1000" b="1" u="sng" dirty="0" smtClean="0">
                <a:cs typeface="Calibri" pitchFamily="34" charset="0"/>
              </a:rPr>
              <a:t>Replication Solutions</a:t>
            </a:r>
          </a:p>
          <a:p>
            <a:pPr marL="288925" lvl="1" indent="-171450">
              <a:spcBef>
                <a:spcPts val="282"/>
              </a:spcBef>
              <a:spcAft>
                <a:spcPts val="400"/>
              </a:spcAft>
            </a:pPr>
            <a:r>
              <a:rPr lang="en-US" sz="1000" b="1" dirty="0" smtClean="0">
                <a:cs typeface="Calibri" pitchFamily="34" charset="0"/>
              </a:rPr>
              <a:t>Data Assurance</a:t>
            </a:r>
            <a:r>
              <a:rPr lang="en-US" sz="1000" dirty="0" smtClean="0">
                <a:cs typeface="Calibri" pitchFamily="34" charset="0"/>
              </a:rPr>
              <a:t>: Simplified upgrade and incremental comparisons</a:t>
            </a:r>
            <a:endParaRPr lang="it-IT" sz="1000" dirty="0">
              <a:cs typeface="Calibri" pitchFamily="34" charset="0"/>
            </a:endParaRPr>
          </a:p>
          <a:p>
            <a:pPr marL="287338" lvl="1" indent="-169863">
              <a:spcBef>
                <a:spcPts val="282"/>
              </a:spcBef>
              <a:spcAft>
                <a:spcPts val="400"/>
              </a:spcAft>
            </a:pPr>
            <a:endParaRPr lang="en-US" sz="800" dirty="0" smtClean="0">
              <a:cs typeface="Calibri" pitchFamily="34" charset="0"/>
            </a:endParaRPr>
          </a:p>
          <a:p>
            <a:pPr marL="117475" lvl="1" indent="0">
              <a:spcBef>
                <a:spcPts val="282"/>
              </a:spcBef>
              <a:spcAft>
                <a:spcPts val="400"/>
              </a:spcAft>
              <a:buNone/>
            </a:pPr>
            <a:r>
              <a:rPr lang="en-US" sz="1000" b="1" u="sng" dirty="0">
                <a:cs typeface="Calibri" pitchFamily="34" charset="0"/>
              </a:rPr>
              <a:t>Big Data and Cloud (Phase 2)</a:t>
            </a:r>
          </a:p>
          <a:p>
            <a:pPr marL="287338" lvl="1" indent="-169863">
              <a:spcBef>
                <a:spcPts val="282"/>
              </a:spcBef>
              <a:spcAft>
                <a:spcPts val="400"/>
              </a:spcAft>
            </a:pPr>
            <a:r>
              <a:rPr lang="en-US" sz="1000" dirty="0">
                <a:cs typeface="Calibri" pitchFamily="34" charset="0"/>
              </a:rPr>
              <a:t>Data Replication for SAP Cloud</a:t>
            </a:r>
            <a:endParaRPr lang="en-US" sz="1000" b="1" dirty="0">
              <a:solidFill>
                <a:srgbClr val="0000FF"/>
              </a:solidFill>
              <a:cs typeface="Calibri" pitchFamily="34" charset="0"/>
            </a:endParaRPr>
          </a:p>
          <a:p>
            <a:pPr marL="287338" lvl="1" indent="-169863">
              <a:spcBef>
                <a:spcPts val="282"/>
              </a:spcBef>
              <a:spcAft>
                <a:spcPts val="400"/>
              </a:spcAft>
            </a:pPr>
            <a:r>
              <a:rPr lang="en-US" sz="1000" dirty="0">
                <a:cs typeface="Calibri" pitchFamily="34" charset="0"/>
              </a:rPr>
              <a:t>Enhanced studio for usability</a:t>
            </a:r>
          </a:p>
          <a:p>
            <a:pPr marL="287338" lvl="1" indent="-169863">
              <a:spcBef>
                <a:spcPts val="282"/>
              </a:spcBef>
              <a:spcAft>
                <a:spcPts val="400"/>
              </a:spcAft>
            </a:pPr>
            <a:r>
              <a:rPr lang="en-US" sz="1000" dirty="0">
                <a:cs typeface="Calibri" pitchFamily="34" charset="0"/>
              </a:rPr>
              <a:t>Big Data support (Phase 2: </a:t>
            </a:r>
            <a:r>
              <a:rPr lang="en-US" sz="1000" dirty="0" smtClean="0">
                <a:cs typeface="Calibri" pitchFamily="34" charset="0"/>
              </a:rPr>
              <a:t>Hadoop source </a:t>
            </a:r>
            <a:r>
              <a:rPr lang="en-US" sz="1000" dirty="0">
                <a:cs typeface="Calibri" pitchFamily="34" charset="0"/>
              </a:rPr>
              <a:t>&amp; </a:t>
            </a:r>
            <a:r>
              <a:rPr lang="en-US" sz="1000" dirty="0" err="1">
                <a:cs typeface="Calibri" pitchFamily="34" charset="0"/>
              </a:rPr>
              <a:t>MongoDB</a:t>
            </a:r>
            <a:r>
              <a:rPr lang="en-US" sz="1000" dirty="0" smtClean="0">
                <a:cs typeface="Calibri" pitchFamily="34" charset="0"/>
              </a:rPr>
              <a:t>)</a:t>
            </a:r>
            <a:endParaRPr lang="en-US" sz="1000" dirty="0">
              <a:solidFill>
                <a:srgbClr val="0000FF"/>
              </a:solidFill>
              <a:cs typeface="Calibri" pitchFamily="34" charset="0"/>
            </a:endParaRPr>
          </a:p>
        </p:txBody>
      </p:sp>
      <p:sp>
        <p:nvSpPr>
          <p:cNvPr id="7" name="Text Placeholder 1"/>
          <p:cNvSpPr txBox="1">
            <a:spLocks/>
          </p:cNvSpPr>
          <p:nvPr/>
        </p:nvSpPr>
        <p:spPr bwMode="gray">
          <a:xfrm>
            <a:off x="211986" y="1589179"/>
            <a:ext cx="2339827" cy="3851696"/>
          </a:xfrm>
          <a:prstGeom prst="rect">
            <a:avLst/>
          </a:prstGeom>
        </p:spPr>
        <p:txBody>
          <a:bodyPr vert="horz" lIns="0" tIns="0" rIns="36000" bIns="0" rtlCol="0" anchor="ctr">
            <a:noAutofit/>
          </a:bodyPr>
          <a:lstStyle>
            <a:lvl1pPr marL="0" indent="0" algn="l" defTabSz="914400" rtl="0" eaLnBrk="1" latinLnBrk="0" hangingPunct="1">
              <a:spcBef>
                <a:spcPts val="1200"/>
              </a:spcBef>
              <a:spcAft>
                <a:spcPts val="400"/>
              </a:spcAft>
              <a:buClr>
                <a:schemeClr val="accent1"/>
              </a:buClr>
              <a:buSzPct val="80000"/>
              <a:buFontTx/>
              <a:buNone/>
              <a:defRPr sz="1400" b="0" kern="1200">
                <a:solidFill>
                  <a:schemeClr val="tx1"/>
                </a:solidFill>
                <a:latin typeface="+mn-lt"/>
                <a:ea typeface="+mn-ea"/>
                <a:cs typeface="+mn-cs"/>
              </a:defRPr>
            </a:lvl1pPr>
            <a:lvl2pPr marL="270000" indent="-180000" algn="l" defTabSz="914400" rtl="0" eaLnBrk="1" latinLnBrk="0" hangingPunct="1">
              <a:spcBef>
                <a:spcPts val="0"/>
              </a:spcBef>
              <a:spcAft>
                <a:spcPts val="100"/>
              </a:spcAft>
              <a:buClr>
                <a:schemeClr val="accent1"/>
              </a:buClr>
              <a:buSzPct val="100000"/>
              <a:buFont typeface="Wingdings" pitchFamily="2" charset="2"/>
              <a:buChar char=""/>
              <a:defRPr sz="1200" kern="1200">
                <a:solidFill>
                  <a:schemeClr val="tx1"/>
                </a:solidFill>
                <a:latin typeface="+mn-lt"/>
                <a:ea typeface="+mn-ea"/>
                <a:cs typeface="+mn-cs"/>
              </a:defRPr>
            </a:lvl2pPr>
            <a:lvl3pPr marL="450000" indent="-180975" algn="l" defTabSz="914400" rtl="0" eaLnBrk="1" latinLnBrk="0" hangingPunct="1">
              <a:spcBef>
                <a:spcPts val="400"/>
              </a:spcBef>
              <a:buClr>
                <a:schemeClr val="accent2"/>
              </a:buClr>
              <a:buSzPct val="100000"/>
              <a:buFont typeface="Arial" pitchFamily="34" charset="0"/>
              <a:buChar char="–"/>
              <a:defRPr sz="12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2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200000"/>
              </a:lnSpc>
            </a:pPr>
            <a:r>
              <a:rPr lang="it-IT" sz="1050" b="1" u="sng" dirty="0" smtClean="0"/>
              <a:t>HANA Replication for Business Suite</a:t>
            </a:r>
            <a:endParaRPr lang="en-US" sz="1050" u="sng" dirty="0" smtClean="0">
              <a:cs typeface="Calibri" pitchFamily="34" charset="0"/>
            </a:endParaRPr>
          </a:p>
          <a:p>
            <a:pPr lvl="1" fontAlgn="auto">
              <a:lnSpc>
                <a:spcPct val="200000"/>
              </a:lnSpc>
              <a:spcBef>
                <a:spcPts val="400"/>
              </a:spcBef>
              <a:spcAft>
                <a:spcPts val="0"/>
              </a:spcAft>
            </a:pPr>
            <a:r>
              <a:rPr lang="en-US" sz="1000" dirty="0" smtClean="0">
                <a:cs typeface="Calibri" pitchFamily="34" charset="0"/>
              </a:rPr>
              <a:t>ASE 16 support</a:t>
            </a:r>
          </a:p>
          <a:p>
            <a:pPr lvl="1" fontAlgn="auto">
              <a:lnSpc>
                <a:spcPct val="200000"/>
              </a:lnSpc>
              <a:spcBef>
                <a:spcPts val="400"/>
              </a:spcBef>
              <a:spcAft>
                <a:spcPts val="0"/>
              </a:spcAft>
            </a:pPr>
            <a:r>
              <a:rPr lang="en-US" sz="1000" dirty="0" smtClean="0">
                <a:cs typeface="Calibri" pitchFamily="34" charset="0"/>
              </a:rPr>
              <a:t>HANA Replication for Business Suite on Oracle, ASE, DB2 and MSSQL with De-Clustering support</a:t>
            </a:r>
          </a:p>
          <a:p>
            <a:pPr lvl="1" fontAlgn="auto">
              <a:lnSpc>
                <a:spcPct val="200000"/>
              </a:lnSpc>
              <a:spcBef>
                <a:spcPts val="400"/>
              </a:spcBef>
              <a:spcAft>
                <a:spcPts val="0"/>
              </a:spcAft>
            </a:pPr>
            <a:r>
              <a:rPr lang="en-US" sz="1000" dirty="0" smtClean="0">
                <a:cs typeface="Calibri" pitchFamily="34" charset="0"/>
              </a:rPr>
              <a:t>DDL replication support for HANA</a:t>
            </a:r>
          </a:p>
          <a:p>
            <a:pPr lvl="1" fontAlgn="auto">
              <a:lnSpc>
                <a:spcPct val="200000"/>
              </a:lnSpc>
              <a:spcBef>
                <a:spcPts val="400"/>
              </a:spcBef>
              <a:spcAft>
                <a:spcPts val="0"/>
              </a:spcAft>
            </a:pPr>
            <a:r>
              <a:rPr lang="en-US" sz="1000" dirty="0" smtClean="0">
                <a:cs typeface="Calibri" pitchFamily="34" charset="0"/>
              </a:rPr>
              <a:t>HANA out-bound replication for real-time reporting (including non-BS)</a:t>
            </a:r>
            <a:endParaRPr lang="en-US" sz="1000" dirty="0" smtClean="0"/>
          </a:p>
          <a:p>
            <a:pPr lvl="1" fontAlgn="auto">
              <a:lnSpc>
                <a:spcPct val="200000"/>
              </a:lnSpc>
              <a:spcBef>
                <a:spcPts val="400"/>
              </a:spcBef>
              <a:spcAft>
                <a:spcPts val="0"/>
              </a:spcAft>
            </a:pPr>
            <a:r>
              <a:rPr lang="en-US" sz="1000" dirty="0" smtClean="0"/>
              <a:t>Enhanced management and monitoring support with Replication Management Agent (RMA) </a:t>
            </a:r>
          </a:p>
          <a:p>
            <a:pPr fontAlgn="auto"/>
            <a:endParaRPr lang="en-US" sz="800" b="1" dirty="0"/>
          </a:p>
        </p:txBody>
      </p:sp>
      <p:sp>
        <p:nvSpPr>
          <p:cNvPr id="9" name="TextBox 8"/>
          <p:cNvSpPr txBox="1"/>
          <p:nvPr/>
        </p:nvSpPr>
        <p:spPr>
          <a:xfrm>
            <a:off x="2322468" y="6709015"/>
            <a:ext cx="3985593" cy="180000"/>
          </a:xfrm>
          <a:prstGeom prst="rect">
            <a:avLst/>
          </a:prstGeom>
          <a:noFill/>
          <a:ln w="6350" cmpd="thickThin">
            <a:noFill/>
          </a:ln>
          <a:effectLst/>
        </p:spPr>
        <p:txBody>
          <a:bodyPr wrap="square" lIns="36000" rIns="0" rtlCol="0" anchor="ctr" anchorCtr="0">
            <a:noAutofit/>
          </a:bodyPr>
          <a:lstStyle/>
          <a:p>
            <a:pPr marL="157163" indent="-157163" algn="ctr" fontAlgn="base">
              <a:spcBef>
                <a:spcPct val="50000"/>
              </a:spcBef>
              <a:spcAft>
                <a:spcPct val="0"/>
              </a:spcAft>
              <a:buClr>
                <a:srgbClr val="F0AB00"/>
              </a:buClr>
              <a:buSzPct val="80000"/>
            </a:pPr>
            <a:r>
              <a:rPr lang="en-CA" sz="700" kern="0" dirty="0" smtClean="0">
                <a:solidFill>
                  <a:schemeClr val="bg1">
                    <a:lumMod val="85000"/>
                  </a:schemeClr>
                </a:solidFill>
                <a:ea typeface="Arial Unicode MS" pitchFamily="34" charset="-128"/>
                <a:cs typeface="Arial Unicode MS" pitchFamily="34" charset="-128"/>
              </a:rPr>
              <a:t>This is the current state of planning and may be changed by SAP at any time.</a:t>
            </a:r>
            <a:endParaRPr lang="en-US" sz="700" kern="0" dirty="0" smtClean="0">
              <a:solidFill>
                <a:schemeClr val="bg1">
                  <a:lumMod val="85000"/>
                </a:schemeClr>
              </a:solidFill>
              <a:ea typeface="Arial Unicode MS" pitchFamily="34" charset="-128"/>
              <a:cs typeface="Arial Unicode MS" pitchFamily="34" charset="-128"/>
            </a:endParaRPr>
          </a:p>
        </p:txBody>
      </p:sp>
      <p:sp>
        <p:nvSpPr>
          <p:cNvPr id="2" name="Rectangle 1"/>
          <p:cNvSpPr/>
          <p:nvPr/>
        </p:nvSpPr>
        <p:spPr bwMode="gray">
          <a:xfrm>
            <a:off x="6081823" y="5837274"/>
            <a:ext cx="2573079" cy="57415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1" i="0" u="none" strike="noStrike" kern="0" cap="none" spc="0" normalizeH="0" baseline="0" noProof="0" dirty="0" smtClean="0">
                <a:ln>
                  <a:noFill/>
                </a:ln>
                <a:effectLst/>
                <a:uLnTx/>
                <a:uFillTx/>
                <a:ea typeface="Arial Unicode MS" pitchFamily="34" charset="-128"/>
                <a:cs typeface="Arial Unicode MS" pitchFamily="34" charset="-128"/>
              </a:rPr>
              <a:t>Future Direction</a:t>
            </a:r>
          </a:p>
        </p:txBody>
      </p:sp>
    </p:spTree>
    <p:extLst>
      <p:ext uri="{BB962C8B-B14F-4D97-AF65-F5344CB8AC3E}">
        <p14:creationId xmlns:p14="http://schemas.microsoft.com/office/powerpoint/2010/main" val="1347777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a:t>
            </a:r>
            <a:r>
              <a:rPr lang="en-US" dirty="0" smtClean="0"/>
              <a:t>Replication </a:t>
            </a:r>
            <a:r>
              <a:rPr lang="en-US" dirty="0"/>
              <a:t>Server</a:t>
            </a:r>
            <a:br>
              <a:rPr lang="en-US" dirty="0"/>
            </a:br>
            <a:r>
              <a:rPr lang="en-US" sz="2000" b="0" dirty="0"/>
              <a:t>Future direction </a:t>
            </a:r>
            <a:endParaRPr lang="de-DE" dirty="0"/>
          </a:p>
        </p:txBody>
      </p:sp>
      <p:sp>
        <p:nvSpPr>
          <p:cNvPr id="8" name="Content Placeholder 7"/>
          <p:cNvSpPr>
            <a:spLocks noGrp="1"/>
          </p:cNvSpPr>
          <p:nvPr>
            <p:ph sz="quarter" idx="10"/>
          </p:nvPr>
        </p:nvSpPr>
        <p:spPr/>
        <p:txBody>
          <a:bodyPr/>
          <a:lstStyle/>
          <a:p>
            <a:r>
              <a:rPr lang="en-US" smtClean="0"/>
              <a:t>FUTURE DIRECTION</a:t>
            </a:r>
            <a:endParaRPr lang="en-US" dirty="0"/>
          </a:p>
        </p:txBody>
      </p:sp>
      <p:sp>
        <p:nvSpPr>
          <p:cNvPr id="3" name="Text Placeholder 2"/>
          <p:cNvSpPr>
            <a:spLocks noGrp="1"/>
          </p:cNvSpPr>
          <p:nvPr>
            <p:ph type="body" sz="quarter" idx="12"/>
          </p:nvPr>
        </p:nvSpPr>
        <p:spPr>
          <a:xfrm>
            <a:off x="334977" y="1450428"/>
            <a:ext cx="7794000" cy="403078"/>
          </a:xfrm>
        </p:spPr>
        <p:txBody>
          <a:bodyPr/>
          <a:lstStyle/>
          <a:p>
            <a:pPr eaLnBrk="0" hangingPunct="0">
              <a:spcBef>
                <a:spcPts val="714"/>
              </a:spcBef>
            </a:pPr>
            <a:r>
              <a:rPr lang="en-US" kern="0" dirty="0">
                <a:ea typeface="Arial Unicode MS" pitchFamily="34" charset="-128"/>
                <a:cs typeface="Arial Unicode MS" pitchFamily="34" charset="-128"/>
              </a:rPr>
              <a:t>Provide </a:t>
            </a:r>
            <a:r>
              <a:rPr lang="en-US" kern="0" dirty="0" smtClean="0">
                <a:ea typeface="Arial Unicode MS" pitchFamily="34" charset="-128"/>
                <a:cs typeface="Arial Unicode MS" pitchFamily="34" charset="-128"/>
              </a:rPr>
              <a:t>integrated HADR for ASE custom apps &amp; cloud data replication</a:t>
            </a:r>
            <a:endParaRPr lang="en-US" kern="0" dirty="0">
              <a:ea typeface="Arial Unicode MS" pitchFamily="34" charset="-128"/>
              <a:cs typeface="Arial Unicode MS" pitchFamily="34" charset="-128"/>
            </a:endParaRPr>
          </a:p>
        </p:txBody>
      </p:sp>
      <p:sp>
        <p:nvSpPr>
          <p:cNvPr id="6" name="TextBox 5"/>
          <p:cNvSpPr txBox="1"/>
          <p:nvPr/>
        </p:nvSpPr>
        <p:spPr>
          <a:xfrm>
            <a:off x="4831080" y="6338400"/>
            <a:ext cx="3985593" cy="180000"/>
          </a:xfrm>
          <a:prstGeom prst="rect">
            <a:avLst/>
          </a:prstGeom>
          <a:noFill/>
          <a:ln w="6350" cmpd="thickThin">
            <a:noFill/>
          </a:ln>
          <a:effectLst/>
        </p:spPr>
        <p:txBody>
          <a:bodyPr wrap="square" lIns="36000" rIns="0" rtlCol="0" anchor="ctr" anchorCtr="0">
            <a:noAutofit/>
          </a:bodyPr>
          <a:lstStyle/>
          <a:p>
            <a:pPr marL="157163" indent="-157163" algn="r" fontAlgn="base">
              <a:spcBef>
                <a:spcPct val="50000"/>
              </a:spcBef>
              <a:spcAft>
                <a:spcPct val="0"/>
              </a:spcAft>
              <a:buClr>
                <a:srgbClr val="F0AB00"/>
              </a:buClr>
              <a:buSzPct val="80000"/>
            </a:pPr>
            <a:r>
              <a:rPr lang="en-CA" sz="800" b="1" kern="0" dirty="0" smtClean="0">
                <a:ea typeface="Arial Unicode MS" pitchFamily="34" charset="-128"/>
                <a:cs typeface="Arial Unicode MS" pitchFamily="34" charset="-128"/>
              </a:rPr>
              <a:t>This is the current state of planning and may be changed by SAP at any time.</a:t>
            </a:r>
            <a:endParaRPr lang="en-US" sz="800" b="1" kern="0" dirty="0" smtClean="0">
              <a:ea typeface="Arial Unicode MS" pitchFamily="34" charset="-128"/>
              <a:cs typeface="Arial Unicode MS" pitchFamily="34" charset="-128"/>
            </a:endParaRPr>
          </a:p>
        </p:txBody>
      </p:sp>
      <p:sp>
        <p:nvSpPr>
          <p:cNvPr id="7" name="Rectangle 6"/>
          <p:cNvSpPr/>
          <p:nvPr/>
        </p:nvSpPr>
        <p:spPr>
          <a:xfrm>
            <a:off x="334977" y="1853506"/>
            <a:ext cx="7989626" cy="4201150"/>
          </a:xfrm>
          <a:prstGeom prst="rect">
            <a:avLst/>
          </a:prstGeom>
        </p:spPr>
        <p:txBody>
          <a:bodyPr wrap="square">
            <a:spAutoFit/>
          </a:bodyPr>
          <a:lstStyle/>
          <a:p>
            <a:pPr>
              <a:spcBef>
                <a:spcPts val="1200"/>
              </a:spcBef>
              <a:spcAft>
                <a:spcPts val="300"/>
              </a:spcAft>
            </a:pPr>
            <a:r>
              <a:rPr lang="en-US" sz="1400" b="1" dirty="0" smtClean="0"/>
              <a:t>Integrated HADR for ASE custom apps</a:t>
            </a:r>
            <a:endParaRPr lang="en-US" sz="1400" b="1" dirty="0"/>
          </a:p>
          <a:p>
            <a:pPr marL="173038" lvl="1" indent="-112713">
              <a:spcBef>
                <a:spcPts val="300"/>
              </a:spcBef>
              <a:spcAft>
                <a:spcPts val="100"/>
              </a:spcAft>
            </a:pPr>
            <a:r>
              <a:rPr lang="en-US" sz="1200" dirty="0" smtClean="0"/>
              <a:t>SAP ASE 16 support</a:t>
            </a:r>
          </a:p>
          <a:p>
            <a:pPr marL="173038" lvl="1" indent="-112713">
              <a:spcBef>
                <a:spcPts val="300"/>
              </a:spcBef>
              <a:spcAft>
                <a:spcPts val="100"/>
              </a:spcAft>
            </a:pPr>
            <a:r>
              <a:rPr lang="en-US" sz="1200" dirty="0" smtClean="0"/>
              <a:t>Extend </a:t>
            </a:r>
            <a:r>
              <a:rPr lang="en-US" sz="1200" dirty="0"/>
              <a:t>integrated HA/DR capability to all ASE customers including ZDL with sync </a:t>
            </a:r>
            <a:r>
              <a:rPr lang="en-US" sz="1200" dirty="0" smtClean="0"/>
              <a:t>replication</a:t>
            </a:r>
          </a:p>
          <a:p>
            <a:pPr marL="173038" lvl="1" indent="-112713">
              <a:spcBef>
                <a:spcPts val="300"/>
              </a:spcBef>
              <a:spcAft>
                <a:spcPts val="100"/>
              </a:spcAft>
            </a:pPr>
            <a:r>
              <a:rPr lang="en-US" sz="1200" dirty="0" smtClean="0"/>
              <a:t>Support for 3</a:t>
            </a:r>
            <a:r>
              <a:rPr lang="en-US" sz="1200" baseline="30000" dirty="0" smtClean="0"/>
              <a:t>rd</a:t>
            </a:r>
            <a:r>
              <a:rPr lang="en-US" sz="1200" dirty="0" smtClean="0"/>
              <a:t> standby site for DR and HANA reporting</a:t>
            </a:r>
            <a:endParaRPr lang="en-US" sz="1200" dirty="0"/>
          </a:p>
          <a:p>
            <a:pPr marL="173038" lvl="1" indent="-112713">
              <a:spcBef>
                <a:spcPts val="300"/>
              </a:spcBef>
              <a:spcAft>
                <a:spcPts val="100"/>
              </a:spcAft>
            </a:pPr>
            <a:r>
              <a:rPr lang="en-US" sz="1200" dirty="0"/>
              <a:t>Advanced admin &amp; monitoring support for replication via </a:t>
            </a:r>
            <a:r>
              <a:rPr lang="en-US" sz="1200" dirty="0" smtClean="0"/>
              <a:t>RMA &amp; SCC</a:t>
            </a:r>
            <a:endParaRPr lang="en-US" sz="1200" dirty="0"/>
          </a:p>
          <a:p>
            <a:pPr>
              <a:spcBef>
                <a:spcPts val="1200"/>
              </a:spcBef>
              <a:spcAft>
                <a:spcPts val="300"/>
              </a:spcAft>
            </a:pPr>
            <a:r>
              <a:rPr lang="en-US" sz="1400" b="1" dirty="0" smtClean="0"/>
              <a:t>Data replication for Cloud &amp; big data</a:t>
            </a:r>
            <a:endParaRPr lang="en-US" sz="1400" b="1" dirty="0"/>
          </a:p>
          <a:p>
            <a:pPr marL="173038" lvl="1" indent="-112713">
              <a:spcBef>
                <a:spcPts val="300"/>
              </a:spcBef>
              <a:spcAft>
                <a:spcPts val="100"/>
              </a:spcAft>
            </a:pPr>
            <a:r>
              <a:rPr lang="en-US" sz="1200" dirty="0"/>
              <a:t>Enhanced data replication </a:t>
            </a:r>
            <a:r>
              <a:rPr lang="en-US" sz="1200" dirty="0" smtClean="0"/>
              <a:t>for cloud ready</a:t>
            </a:r>
            <a:endParaRPr lang="en-US" sz="1100" dirty="0" smtClean="0"/>
          </a:p>
          <a:p>
            <a:pPr marL="458787" lvl="2" indent="-171450">
              <a:spcBef>
                <a:spcPts val="300"/>
              </a:spcBef>
              <a:spcAft>
                <a:spcPts val="100"/>
              </a:spcAft>
              <a:buFont typeface="Arial" panose="020B0604020202020204" pitchFamily="34" charset="0"/>
              <a:buChar char="●"/>
            </a:pPr>
            <a:r>
              <a:rPr lang="en-US" sz="1100" dirty="0" smtClean="0"/>
              <a:t>Transport </a:t>
            </a:r>
            <a:r>
              <a:rPr lang="en-US" sz="1100" dirty="0"/>
              <a:t>data via web protocol (HTTP/S) natively</a:t>
            </a:r>
          </a:p>
          <a:p>
            <a:pPr marL="458787" lvl="2" indent="-171450">
              <a:spcBef>
                <a:spcPts val="300"/>
              </a:spcBef>
              <a:spcAft>
                <a:spcPts val="100"/>
              </a:spcAft>
              <a:buFont typeface="Arial" panose="020B0604020202020204" pitchFamily="34" charset="0"/>
              <a:buChar char="●"/>
            </a:pPr>
            <a:r>
              <a:rPr lang="en-US" sz="1100" dirty="0"/>
              <a:t>Provide multi-tenancy and metering support</a:t>
            </a:r>
          </a:p>
          <a:p>
            <a:pPr marL="458787" lvl="2" indent="-171450">
              <a:spcBef>
                <a:spcPts val="300"/>
              </a:spcBef>
              <a:spcAft>
                <a:spcPts val="100"/>
              </a:spcAft>
              <a:buFont typeface="Arial" panose="020B0604020202020204" pitchFamily="34" charset="0"/>
              <a:buChar char="●"/>
            </a:pPr>
            <a:r>
              <a:rPr lang="en-US" sz="1100" dirty="0"/>
              <a:t>Ease of use (self-manage)</a:t>
            </a:r>
          </a:p>
          <a:p>
            <a:pPr marL="458787" lvl="2" indent="-171450">
              <a:spcBef>
                <a:spcPts val="300"/>
              </a:spcBef>
              <a:spcAft>
                <a:spcPts val="100"/>
              </a:spcAft>
              <a:buFont typeface="Arial" panose="020B0604020202020204" pitchFamily="34" charset="0"/>
              <a:buChar char="●"/>
            </a:pPr>
            <a:r>
              <a:rPr lang="en-US" sz="1100" dirty="0"/>
              <a:t>Increase database coverage  for databases don’t have logs or lack of log API</a:t>
            </a:r>
          </a:p>
          <a:p>
            <a:pPr marL="173038" lvl="1" indent="-112713">
              <a:spcBef>
                <a:spcPts val="300"/>
              </a:spcBef>
              <a:spcAft>
                <a:spcPts val="100"/>
              </a:spcAft>
            </a:pPr>
            <a:r>
              <a:rPr lang="en-US" sz="1200" dirty="0" smtClean="0"/>
              <a:t>Big Data support by </a:t>
            </a:r>
            <a:r>
              <a:rPr lang="en-US" sz="1200" dirty="0" err="1" smtClean="0"/>
              <a:t>Hadoop</a:t>
            </a:r>
            <a:r>
              <a:rPr lang="en-US" sz="1200" dirty="0" smtClean="0"/>
              <a:t> integration</a:t>
            </a:r>
            <a:endParaRPr lang="en-US" sz="1200" dirty="0"/>
          </a:p>
          <a:p>
            <a:pPr marL="458787" lvl="2" indent="-171450">
              <a:spcBef>
                <a:spcPts val="300"/>
              </a:spcBef>
              <a:spcAft>
                <a:spcPts val="100"/>
              </a:spcAft>
              <a:buFont typeface="Arial" panose="020B0604020202020204" pitchFamily="34" charset="0"/>
              <a:buChar char="●"/>
            </a:pPr>
            <a:r>
              <a:rPr lang="en-US" sz="1100" dirty="0"/>
              <a:t>HDFS integration to replicate change data into </a:t>
            </a:r>
            <a:r>
              <a:rPr lang="en-US" sz="1100" dirty="0" err="1"/>
              <a:t>Hadoop</a:t>
            </a:r>
            <a:endParaRPr lang="en-US" sz="1100" dirty="0"/>
          </a:p>
          <a:p>
            <a:pPr>
              <a:spcBef>
                <a:spcPts val="1200"/>
              </a:spcBef>
              <a:spcAft>
                <a:spcPts val="300"/>
              </a:spcAft>
            </a:pPr>
            <a:r>
              <a:rPr lang="en-US" sz="1400" b="1" dirty="0" smtClean="0"/>
              <a:t>SAP HANA</a:t>
            </a:r>
            <a:endParaRPr lang="en-US" sz="1400" b="1" dirty="0"/>
          </a:p>
          <a:p>
            <a:pPr marL="173038" lvl="1" indent="-112713">
              <a:spcBef>
                <a:spcPts val="300"/>
              </a:spcBef>
              <a:spcAft>
                <a:spcPts val="100"/>
              </a:spcAft>
            </a:pPr>
            <a:r>
              <a:rPr lang="en-US" sz="1200" dirty="0" smtClean="0">
                <a:sym typeface="Wingdings" pitchFamily="2" charset="2"/>
              </a:rPr>
              <a:t>SRS compatibility with HANA Data Provisioning tools</a:t>
            </a:r>
            <a:endParaRPr lang="en-US" sz="1200" dirty="0">
              <a:sym typeface="Wingdings" pitchFamily="2" charset="2"/>
            </a:endParaRPr>
          </a:p>
          <a:p>
            <a:pPr marL="173038" lvl="1" indent="-112713">
              <a:spcBef>
                <a:spcPts val="300"/>
              </a:spcBef>
              <a:spcAft>
                <a:spcPts val="100"/>
              </a:spcAft>
            </a:pPr>
            <a:r>
              <a:rPr lang="en-US" sz="1200" dirty="0" smtClean="0">
                <a:sym typeface="Wingdings" pitchFamily="2" charset="2"/>
              </a:rPr>
              <a:t>Messaging bus support for SAP HANA database</a:t>
            </a:r>
            <a:endParaRPr lang="en-US" sz="1200" dirty="0"/>
          </a:p>
        </p:txBody>
      </p:sp>
    </p:spTree>
    <p:extLst>
      <p:ext uri="{BB962C8B-B14F-4D97-AF65-F5344CB8AC3E}">
        <p14:creationId xmlns:p14="http://schemas.microsoft.com/office/powerpoint/2010/main" val="2750882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4291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1"/>
          </p:nvPr>
        </p:nvSpPr>
        <p:spPr>
          <a:xfrm>
            <a:off x="324000" y="1767016"/>
            <a:ext cx="5286225" cy="4160317"/>
          </a:xfrm>
        </p:spPr>
        <p:txBody>
          <a:bodyPr/>
          <a:lstStyle/>
          <a:p>
            <a:pPr>
              <a:spcBef>
                <a:spcPts val="1800"/>
              </a:spcBef>
            </a:pPr>
            <a:r>
              <a:rPr lang="en-US" sz="1400" dirty="0" smtClean="0"/>
              <a:t>SAP Replication Server is an industry leader, providing non-intrusive transactions capture, flexible transformations, and high performance loading in heterogeneous environments without geographical limitation while maintaining transactional integrity</a:t>
            </a:r>
          </a:p>
          <a:p>
            <a:pPr>
              <a:spcBef>
                <a:spcPts val="1800"/>
              </a:spcBef>
            </a:pPr>
            <a:r>
              <a:rPr lang="en-US" sz="1400" dirty="0" smtClean="0"/>
              <a:t>Optimized and certified for SAP Business Suite on ASE to support </a:t>
            </a:r>
            <a:r>
              <a:rPr lang="en-US" sz="1400" dirty="0"/>
              <a:t>h</a:t>
            </a:r>
            <a:r>
              <a:rPr lang="en-US" sz="1400" dirty="0" smtClean="0"/>
              <a:t>igh availability and disaster </a:t>
            </a:r>
            <a:r>
              <a:rPr lang="en-US" sz="1400" dirty="0"/>
              <a:t>r</a:t>
            </a:r>
            <a:r>
              <a:rPr lang="en-US" sz="1400" dirty="0" smtClean="0"/>
              <a:t>ecovery</a:t>
            </a:r>
          </a:p>
          <a:p>
            <a:pPr>
              <a:spcBef>
                <a:spcPts val="1800"/>
              </a:spcBef>
            </a:pPr>
            <a:r>
              <a:rPr lang="en-US" sz="1400" dirty="0" smtClean="0"/>
              <a:t>Enabling real time for HANA platform with log-based, high performance, low latency replication</a:t>
            </a:r>
          </a:p>
          <a:p>
            <a:pPr>
              <a:spcBef>
                <a:spcPts val="1800"/>
              </a:spcBef>
            </a:pPr>
            <a:r>
              <a:rPr lang="en-US" sz="1400" dirty="0" smtClean="0"/>
              <a:t>Capable </a:t>
            </a:r>
            <a:r>
              <a:rPr lang="en-US" sz="1400" dirty="0"/>
              <a:t>of powering the most demanding mission-critical systems, from Wall Street to Main Street and everywhere in </a:t>
            </a:r>
            <a:r>
              <a:rPr lang="en-US" sz="1400" dirty="0" smtClean="0"/>
              <a:t>between</a:t>
            </a:r>
          </a:p>
        </p:txBody>
      </p:sp>
      <p:sp>
        <p:nvSpPr>
          <p:cNvPr id="8" name="TextBox 7"/>
          <p:cNvSpPr txBox="1"/>
          <p:nvPr/>
        </p:nvSpPr>
        <p:spPr>
          <a:xfrm>
            <a:off x="4831080" y="6338400"/>
            <a:ext cx="3985593" cy="180000"/>
          </a:xfrm>
          <a:prstGeom prst="rect">
            <a:avLst/>
          </a:prstGeom>
          <a:noFill/>
          <a:ln w="6350" cmpd="thickThin">
            <a:noFill/>
          </a:ln>
          <a:effectLst/>
        </p:spPr>
        <p:txBody>
          <a:bodyPr wrap="square" lIns="36000" rIns="0" rtlCol="0" anchor="ctr" anchorCtr="0">
            <a:noAutofit/>
          </a:bodyPr>
          <a:lstStyle/>
          <a:p>
            <a:pPr marL="157163" indent="-157163" algn="r" fontAlgn="base">
              <a:spcBef>
                <a:spcPct val="50000"/>
              </a:spcBef>
              <a:spcAft>
                <a:spcPct val="0"/>
              </a:spcAft>
              <a:buClr>
                <a:srgbClr val="F0AB00"/>
              </a:buClr>
              <a:buSzPct val="80000"/>
            </a:pPr>
            <a:r>
              <a:rPr lang="en-CA" sz="800" b="1" kern="0" dirty="0" smtClean="0">
                <a:ea typeface="Arial Unicode MS" pitchFamily="34" charset="-128"/>
                <a:cs typeface="Arial Unicode MS" pitchFamily="34" charset="-128"/>
              </a:rPr>
              <a:t>This is the current state of planning and may be changed by SAP at any time.</a:t>
            </a:r>
            <a:endParaRPr lang="en-US" sz="800" b="1" kern="0" dirty="0" smtClean="0">
              <a:ea typeface="Arial Unicode MS" pitchFamily="34" charset="-128"/>
              <a:cs typeface="Arial Unicode MS" pitchFamily="34" charset="-12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9724" y="1767016"/>
            <a:ext cx="3036949" cy="4013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7508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4" name="Text Placeholder 3"/>
          <p:cNvSpPr>
            <a:spLocks noGrp="1"/>
          </p:cNvSpPr>
          <p:nvPr>
            <p:ph type="body" sz="quarter" idx="10"/>
          </p:nvPr>
        </p:nvSpPr>
        <p:spPr/>
        <p:txBody>
          <a:bodyPr/>
          <a:lstStyle/>
          <a:p>
            <a:r>
              <a:rPr lang="en-US" dirty="0" smtClean="0"/>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66834439"/>
              </p:ext>
            </p:extLst>
          </p:nvPr>
        </p:nvGraphicFramePr>
        <p:xfrm>
          <a:off x="318766" y="5349856"/>
          <a:ext cx="7771948" cy="907378"/>
        </p:xfrm>
        <a:graphic>
          <a:graphicData uri="http://schemas.openxmlformats.org/drawingml/2006/table">
            <a:tbl>
              <a:tblPr firstRow="1" bandRow="1">
                <a:tableStyleId>{2D5ABB26-0587-4C30-8999-92F81FD0307C}</a:tableStyleId>
              </a:tblPr>
              <a:tblGrid>
                <a:gridCol w="3162626"/>
                <a:gridCol w="2649894"/>
                <a:gridCol w="1959428"/>
              </a:tblGrid>
              <a:tr h="225309">
                <a:tc gridSpan="3">
                  <a:txBody>
                    <a:bodyPr/>
                    <a:lstStyle/>
                    <a:p>
                      <a:pPr marL="271463" lvl="1" indent="-271463" eaLnBrk="0" hangingPunct="0">
                        <a:spcBef>
                          <a:spcPts val="0"/>
                        </a:spcBef>
                        <a:buSzPct val="100000"/>
                        <a:defRPr/>
                      </a:pPr>
                      <a:r>
                        <a:rPr lang="en-US" sz="1600" b="1" dirty="0" smtClean="0">
                          <a:solidFill>
                            <a:schemeClr val="tx1"/>
                          </a:solidFill>
                          <a:ea typeface="Arial Unicode MS" pitchFamily="34" charset="-128"/>
                          <a:cs typeface="Arial Unicode MS" pitchFamily="34" charset="-128"/>
                        </a:rPr>
                        <a:t>Road map</a:t>
                      </a:r>
                      <a:r>
                        <a:rPr lang="en-US" sz="1600" b="1" kern="1200" dirty="0" smtClean="0">
                          <a:solidFill>
                            <a:schemeClr val="tx1"/>
                          </a:solidFill>
                          <a:ea typeface="Arial Unicode MS" pitchFamily="34" charset="-128"/>
                          <a:cs typeface="Arial Unicode MS" pitchFamily="34" charset="-128"/>
                        </a:rPr>
                        <a:t> contacts for</a:t>
                      </a:r>
                      <a:r>
                        <a:rPr lang="en-US" sz="1600" b="1" kern="1200" baseline="0" dirty="0" smtClean="0">
                          <a:solidFill>
                            <a:schemeClr val="tx1"/>
                          </a:solidFill>
                          <a:ea typeface="Arial Unicode MS" pitchFamily="34" charset="-128"/>
                          <a:cs typeface="Arial Unicode MS" pitchFamily="34" charset="-128"/>
                        </a:rPr>
                        <a:t> customers and partners</a:t>
                      </a:r>
                      <a:endParaRPr lang="en-US" sz="1600" b="1" kern="1200" dirty="0" smtClean="0">
                        <a:solidFill>
                          <a:schemeClr val="tx1"/>
                        </a:solidFill>
                        <a:ea typeface="Arial Unicode MS" pitchFamily="34" charset="-128"/>
                        <a:cs typeface="Arial Unicode MS" pitchFamily="34" charset="-128"/>
                      </a:endParaRPr>
                    </a:p>
                  </a:txBody>
                  <a:tcPr marL="0" marT="0">
                    <a:lnB w="12700" cap="flat" cmpd="sng" algn="ctr">
                      <a:noFill/>
                      <a:prstDash val="solid"/>
                      <a:round/>
                      <a:headEnd type="none" w="med" len="med"/>
                      <a:tailEnd type="none" w="med" len="med"/>
                    </a:lnB>
                  </a:tcPr>
                </a:tc>
                <a:tc hMerge="1">
                  <a:txBody>
                    <a:bodyPr/>
                    <a:lstStyle/>
                    <a:p>
                      <a:endParaRPr lang="en-US" sz="1400" b="1" dirty="0" smtClean="0">
                        <a:solidFill>
                          <a:schemeClr val="tx1"/>
                        </a:solidFill>
                      </a:endParaRPr>
                    </a:p>
                  </a:txBody>
                  <a:tcPr marT="0">
                    <a:lnB w="12700" cap="flat" cmpd="sng" algn="ctr">
                      <a:noFill/>
                      <a:prstDash val="solid"/>
                      <a:round/>
                      <a:headEnd type="none" w="med" len="med"/>
                      <a:tailEnd type="none" w="med" len="med"/>
                    </a:lnB>
                  </a:tcPr>
                </a:tc>
                <a:tc hMerge="1">
                  <a:txBody>
                    <a:bodyPr/>
                    <a:lstStyle/>
                    <a:p>
                      <a:endParaRPr lang="de-DE"/>
                    </a:p>
                  </a:txBody>
                  <a:tcPr/>
                </a:tc>
              </a:tr>
              <a:tr h="617818">
                <a:tc>
                  <a:txBody>
                    <a:bodyPr/>
                    <a:lstStyle/>
                    <a:p>
                      <a:pPr marL="270000" lvl="2" indent="-180000" algn="l" defTabSz="914400" rtl="0" eaLnBrk="1" latinLnBrk="0" hangingPunct="1">
                        <a:spcBef>
                          <a:spcPts val="600"/>
                        </a:spcBef>
                        <a:buClr>
                          <a:schemeClr val="accent1"/>
                        </a:buClr>
                        <a:buSzPct val="100000"/>
                        <a:buFont typeface="Wingdings" pitchFamily="2" charset="2"/>
                        <a:buChar char=""/>
                      </a:pPr>
                      <a:r>
                        <a:rPr lang="en-US" sz="1400" dirty="0" smtClean="0">
                          <a:ea typeface="宋体"/>
                          <a:cs typeface="Arial" pitchFamily="34" charset="0"/>
                        </a:rPr>
                        <a:t>Sumit</a:t>
                      </a:r>
                      <a:r>
                        <a:rPr lang="en-US" sz="1400" baseline="0" dirty="0" smtClean="0">
                          <a:ea typeface="宋体"/>
                          <a:cs typeface="Arial" pitchFamily="34" charset="0"/>
                        </a:rPr>
                        <a:t> Kundu</a:t>
                      </a:r>
                      <a:endParaRPr lang="en-US" sz="1400" dirty="0" smtClean="0">
                        <a:cs typeface="Arial" pitchFamily="34" charset="0"/>
                      </a:endParaRPr>
                    </a:p>
                  </a:txBody>
                  <a:tcPr marL="0"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144000" lvl="2" indent="-144000" algn="l" defTabSz="914400" rtl="0" eaLnBrk="1" latinLnBrk="0" hangingPunct="1">
                        <a:spcBef>
                          <a:spcPts val="600"/>
                        </a:spcBef>
                        <a:buClr>
                          <a:schemeClr val="accent1"/>
                        </a:buClr>
                        <a:buSzPct val="100000"/>
                        <a:buFont typeface="Wingdings" pitchFamily="2" charset="2"/>
                        <a:buNone/>
                      </a:pPr>
                      <a:r>
                        <a:rPr lang="en-US" sz="1400" dirty="0" smtClean="0">
                          <a:hlinkClick r:id="rId3"/>
                        </a:rPr>
                        <a:t>Sumit.Kundu@sap.com</a:t>
                      </a:r>
                      <a:endParaRPr lang="en-US" sz="1400" dirty="0" smtClean="0"/>
                    </a:p>
                  </a:txBody>
                  <a:tcPr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144000" lvl="2" indent="-144000" algn="l" defTabSz="914400" rtl="0" eaLnBrk="1" latinLnBrk="0" hangingPunct="1">
                        <a:spcBef>
                          <a:spcPts val="600"/>
                        </a:spcBef>
                        <a:buClr>
                          <a:schemeClr val="accent1"/>
                        </a:buClr>
                        <a:buSzPct val="100000"/>
                        <a:buFont typeface="Wingdings" pitchFamily="2" charset="2"/>
                        <a:buNone/>
                      </a:pPr>
                      <a:r>
                        <a:rPr lang="en-US" altLang="zh-CN" sz="1400" dirty="0" smtClean="0">
                          <a:ea typeface="宋体"/>
                          <a:cs typeface="宋体"/>
                        </a:rPr>
                        <a:t>Product Management</a:t>
                      </a:r>
                    </a:p>
                  </a:txBody>
                  <a:tcPr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links for more information</a:t>
            </a:r>
            <a:r>
              <a:rPr lang="en-US" b="0" dirty="0" smtClean="0"/>
              <a:t/>
            </a:r>
            <a:br>
              <a:rPr lang="en-US" b="0" dirty="0" smtClean="0"/>
            </a:br>
            <a:r>
              <a:rPr lang="en-US" sz="2000" b="0" dirty="0" smtClean="0"/>
              <a:t>For customers and partners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00242053"/>
              </p:ext>
            </p:extLst>
          </p:nvPr>
        </p:nvGraphicFramePr>
        <p:xfrm>
          <a:off x="327023" y="1690688"/>
          <a:ext cx="8382868" cy="3996859"/>
        </p:xfrm>
        <a:graphic>
          <a:graphicData uri="http://schemas.openxmlformats.org/drawingml/2006/table">
            <a:tbl>
              <a:tblPr firstRow="1" bandRow="1">
                <a:tableStyleId>{2D5ABB26-0587-4C30-8999-92F81FD0307C}</a:tableStyleId>
              </a:tblPr>
              <a:tblGrid>
                <a:gridCol w="3062722"/>
                <a:gridCol w="5320146"/>
              </a:tblGrid>
              <a:tr h="262113">
                <a:tc>
                  <a:txBody>
                    <a:bodyPr/>
                    <a:lstStyle/>
                    <a:p>
                      <a:pPr marL="0" lvl="1" indent="0" eaLnBrk="0" hangingPunct="0">
                        <a:spcBef>
                          <a:spcPts val="0"/>
                        </a:spcBef>
                        <a:buSzPct val="100000"/>
                        <a:defRPr/>
                      </a:pPr>
                      <a:r>
                        <a:rPr lang="de-DE" sz="1600" b="1" kern="0" dirty="0" smtClean="0"/>
                        <a:t>Key links</a:t>
                      </a:r>
                    </a:p>
                  </a:txBody>
                  <a:tcPr marL="0" marT="0">
                    <a:lnB w="12700" cap="flat" cmpd="sng" algn="ctr">
                      <a:noFill/>
                      <a:prstDash val="solid"/>
                      <a:round/>
                      <a:headEnd type="none" w="med" len="med"/>
                      <a:tailEnd type="none" w="med" len="med"/>
                    </a:lnB>
                  </a:tcPr>
                </a:tc>
                <a:tc>
                  <a:txBody>
                    <a:bodyPr/>
                    <a:lstStyle/>
                    <a:p>
                      <a:endParaRPr lang="en-US" dirty="0"/>
                    </a:p>
                  </a:txBody>
                  <a:tcPr marT="0">
                    <a:lnB w="12700" cap="flat" cmpd="sng" algn="ctr">
                      <a:noFill/>
                      <a:prstDash val="solid"/>
                      <a:round/>
                      <a:headEnd type="none" w="med" len="med"/>
                      <a:tailEnd type="none" w="med" len="med"/>
                    </a:lnB>
                  </a:tcPr>
                </a:tc>
              </a:tr>
              <a:tr h="274320">
                <a:tc>
                  <a:txBody>
                    <a:bodyPr/>
                    <a:lstStyle/>
                    <a:p>
                      <a:pPr marL="270000" marR="0" lvl="2"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pPr>
                      <a:r>
                        <a:rPr lang="en-US" sz="1400" b="0" kern="1200" dirty="0" smtClean="0">
                          <a:ea typeface="Arial Unicode MS" pitchFamily="34" charset="-128"/>
                          <a:cs typeface="Arial Unicode MS" pitchFamily="34" charset="-128"/>
                        </a:rPr>
                        <a:t>Road maps on SAP Service Marketplace</a:t>
                      </a:r>
                    </a:p>
                  </a:txBody>
                  <a:tcPr marL="0"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2" indent="0" algn="l" defTabSz="914400" rtl="0" eaLnBrk="1" fontAlgn="auto" latinLnBrk="0" hangingPunct="1">
                        <a:lnSpc>
                          <a:spcPct val="100000"/>
                        </a:lnSpc>
                        <a:spcBef>
                          <a:spcPts val="600"/>
                        </a:spcBef>
                        <a:spcAft>
                          <a:spcPts val="0"/>
                        </a:spcAft>
                        <a:buClr>
                          <a:schemeClr val="accent1"/>
                        </a:buClr>
                        <a:buSzPct val="100000"/>
                        <a:buFont typeface="Wingdings" pitchFamily="2" charset="2"/>
                        <a:buNone/>
                        <a:tabLst/>
                        <a:defRPr/>
                      </a:pPr>
                      <a:r>
                        <a:rPr lang="en-US" sz="1400" b="0" dirty="0" smtClean="0">
                          <a:cs typeface="Arial" pitchFamily="34" charset="0"/>
                          <a:hlinkClick r:id="rId3"/>
                        </a:rPr>
                        <a:t>http://service.sap.com/roadmap</a:t>
                      </a:r>
                      <a:r>
                        <a:rPr lang="en-US" sz="1400" b="0" baseline="0" dirty="0" smtClean="0">
                          <a:cs typeface="Arial" pitchFamily="34" charset="0"/>
                        </a:rPr>
                        <a:t> </a:t>
                      </a:r>
                      <a:endParaRPr lang="en-US" sz="1400" b="0" dirty="0" smtClean="0">
                        <a:cs typeface="Arial" pitchFamily="34" charset="0"/>
                      </a:endParaRPr>
                    </a:p>
                  </a:txBody>
                  <a:tcPr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74320">
                <a:tc>
                  <a:txBody>
                    <a:bodyPr/>
                    <a:lstStyle/>
                    <a:p>
                      <a:pPr marL="270000" marR="0" lvl="2"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pPr>
                      <a:r>
                        <a:rPr lang="en-US" sz="1400" dirty="0" smtClean="0">
                          <a:cs typeface="Arial" pitchFamily="34" charset="0"/>
                        </a:rPr>
                        <a:t>SAP Community Network</a:t>
                      </a:r>
                    </a:p>
                  </a:txBody>
                  <a:tcPr marL="0"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2" indent="0" algn="l" defTabSz="914400" rtl="0" eaLnBrk="1" fontAlgn="auto" latinLnBrk="0" hangingPunct="1">
                        <a:lnSpc>
                          <a:spcPct val="100000"/>
                        </a:lnSpc>
                        <a:spcBef>
                          <a:spcPts val="600"/>
                        </a:spcBef>
                        <a:spcAft>
                          <a:spcPts val="0"/>
                        </a:spcAft>
                        <a:buClr>
                          <a:schemeClr val="accent1"/>
                        </a:buClr>
                        <a:buSzPct val="100000"/>
                        <a:buFont typeface="Wingdings" pitchFamily="2" charset="2"/>
                        <a:buNone/>
                        <a:tabLst/>
                        <a:defRPr/>
                      </a:pPr>
                      <a:r>
                        <a:rPr lang="en-US" sz="1400" dirty="0" smtClean="0">
                          <a:cs typeface="Arial" pitchFamily="34" charset="0"/>
                          <a:hlinkClick r:id="rId4"/>
                        </a:rPr>
                        <a:t>http://www.scn.sap.com/</a:t>
                      </a:r>
                      <a:endParaRPr lang="en-US" sz="1400" dirty="0" smtClean="0">
                        <a:cs typeface="Arial" pitchFamily="34" charset="0"/>
                      </a:endParaRPr>
                    </a:p>
                  </a:txBody>
                  <a:tcPr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74320">
                <a:tc>
                  <a:txBody>
                    <a:bodyPr/>
                    <a:lstStyle/>
                    <a:p>
                      <a:pPr marL="270000" marR="0" lvl="2"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pPr>
                      <a:r>
                        <a:rPr lang="en-US" sz="1400" dirty="0" smtClean="0">
                          <a:solidFill>
                            <a:schemeClr val="tx1"/>
                          </a:solidFill>
                          <a:cs typeface="Arial" pitchFamily="34" charset="0"/>
                        </a:rPr>
                        <a:t>IT Planning</a:t>
                      </a:r>
                      <a:r>
                        <a:rPr lang="en-US" sz="1400" baseline="0" dirty="0" smtClean="0">
                          <a:solidFill>
                            <a:schemeClr val="tx1"/>
                          </a:solidFill>
                          <a:cs typeface="Arial" pitchFamily="34" charset="0"/>
                        </a:rPr>
                        <a:t> Resources</a:t>
                      </a:r>
                      <a:endParaRPr lang="en-US" sz="1400" dirty="0" smtClean="0">
                        <a:solidFill>
                          <a:schemeClr val="tx1"/>
                        </a:solidFill>
                        <a:cs typeface="Arial" pitchFamily="34" charset="0"/>
                      </a:endParaRPr>
                    </a:p>
                  </a:txBody>
                  <a:tcPr marL="0"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2" indent="0" algn="l" defTabSz="914400" rtl="0" eaLnBrk="1" fontAlgn="auto" latinLnBrk="0" hangingPunct="1">
                        <a:lnSpc>
                          <a:spcPct val="100000"/>
                        </a:lnSpc>
                        <a:spcBef>
                          <a:spcPts val="600"/>
                        </a:spcBef>
                        <a:spcAft>
                          <a:spcPts val="0"/>
                        </a:spcAft>
                        <a:buClr>
                          <a:schemeClr val="accent1"/>
                        </a:buClr>
                        <a:buSzPct val="100000"/>
                        <a:buFont typeface="Wingdings" pitchFamily="2" charset="2"/>
                        <a:buNone/>
                        <a:tabLst/>
                        <a:defRPr/>
                      </a:pPr>
                      <a:r>
                        <a:rPr lang="en-US" sz="1400" u="sng" dirty="0" smtClean="0">
                          <a:hlinkClick r:id="rId5"/>
                        </a:rPr>
                        <a:t>https://websmp206.sap-ag.de/~sapidb/011000358700001160122012E</a:t>
                      </a:r>
                      <a:endParaRPr lang="en-US" sz="1400" u="sng" dirty="0" smtClean="0"/>
                    </a:p>
                  </a:txBody>
                  <a:tcPr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74320">
                <a:tc>
                  <a:txBody>
                    <a:bodyPr/>
                    <a:lstStyle/>
                    <a:p>
                      <a:pPr marL="270000" marR="0" lvl="2"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pPr>
                      <a:r>
                        <a:rPr lang="en-US" altLang="zh-CN" sz="1400" dirty="0" smtClean="0">
                          <a:ea typeface="宋体"/>
                          <a:cs typeface="宋体"/>
                        </a:rPr>
                        <a:t>SAP Replication Server</a:t>
                      </a:r>
                      <a:endParaRPr lang="en-US" sz="1400" dirty="0" smtClean="0">
                        <a:cs typeface="Arial" pitchFamily="34" charset="0"/>
                      </a:endParaRPr>
                    </a:p>
                  </a:txBody>
                  <a:tcPr marL="0"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2" indent="0" algn="l" defTabSz="914400" rtl="0" eaLnBrk="1" fontAlgn="auto" latinLnBrk="0" hangingPunct="1">
                        <a:lnSpc>
                          <a:spcPct val="100000"/>
                        </a:lnSpc>
                        <a:spcBef>
                          <a:spcPts val="600"/>
                        </a:spcBef>
                        <a:spcAft>
                          <a:spcPts val="0"/>
                        </a:spcAft>
                        <a:buClr>
                          <a:schemeClr val="accent1"/>
                        </a:buClr>
                        <a:buSzPct val="100000"/>
                        <a:buFont typeface="Wingdings" pitchFamily="2" charset="2"/>
                        <a:buNone/>
                        <a:tabLst/>
                        <a:defRPr/>
                      </a:pPr>
                      <a:r>
                        <a:rPr lang="en-US" altLang="zh-CN" sz="1400" dirty="0" smtClean="0">
                          <a:ea typeface="宋体"/>
                          <a:cs typeface="宋体"/>
                          <a:hlinkClick r:id="rId6"/>
                        </a:rPr>
                        <a:t>http://www.sap.com/solutions/technology/database/data-replication-software/index.epx</a:t>
                      </a:r>
                      <a:endParaRPr lang="en-US" altLang="zh-CN" sz="1400" dirty="0" smtClean="0">
                        <a:ea typeface="宋体"/>
                        <a:cs typeface="宋体"/>
                      </a:endParaRPr>
                    </a:p>
                  </a:txBody>
                  <a:tcPr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74320">
                <a:tc>
                  <a:txBody>
                    <a:bodyPr/>
                    <a:lstStyle/>
                    <a:p>
                      <a:pPr marL="270000" marR="0" lvl="2"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None/>
                        <a:tabLst/>
                        <a:defRPr/>
                      </a:pPr>
                      <a:endParaRPr lang="en-US" sz="1400" dirty="0" smtClean="0">
                        <a:cs typeface="Arial" pitchFamily="34" charset="0"/>
                      </a:endParaRPr>
                    </a:p>
                  </a:txBody>
                  <a:tcPr marL="0" marR="48013" marT="36008" marB="45731">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marL="121952" marR="48013" marT="36008" marB="45731">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74320">
                <a:tc gridSpan="2">
                  <a:txBody>
                    <a:bodyPr/>
                    <a:lstStyle/>
                    <a:p>
                      <a:pPr marL="269875" marR="0" lvl="2" indent="-269875" algn="l" defTabSz="914400" rtl="0" eaLnBrk="1" fontAlgn="auto" latinLnBrk="0" hangingPunct="1">
                        <a:lnSpc>
                          <a:spcPct val="100000"/>
                        </a:lnSpc>
                        <a:spcBef>
                          <a:spcPts val="600"/>
                        </a:spcBef>
                        <a:spcAft>
                          <a:spcPts val="0"/>
                        </a:spcAft>
                        <a:buClr>
                          <a:schemeClr val="accent1"/>
                        </a:buClr>
                        <a:buSzPct val="100000"/>
                        <a:buFont typeface="Wingdings" pitchFamily="2" charset="2"/>
                        <a:buNone/>
                        <a:tabLst/>
                        <a:defRPr/>
                      </a:pPr>
                      <a:r>
                        <a:rPr lang="de-DE" sz="1600" b="1" kern="0" dirty="0" smtClean="0"/>
                        <a:t>Where to go</a:t>
                      </a:r>
                      <a:r>
                        <a:rPr lang="de-DE" sz="1600" b="1" kern="0" baseline="0" dirty="0" smtClean="0"/>
                        <a:t> to provide product feedback and ideas</a:t>
                      </a:r>
                      <a:endParaRPr lang="de-DE" sz="1600" b="1" kern="0" dirty="0" smtClean="0"/>
                    </a:p>
                  </a:txBody>
                  <a:tcPr marL="0"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r>
              <a:tr h="274320">
                <a:tc>
                  <a:txBody>
                    <a:bodyPr/>
                    <a:lstStyle/>
                    <a:p>
                      <a:pPr marL="270000" marR="0" lvl="2"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pPr>
                      <a:r>
                        <a:rPr lang="en-US" altLang="zh-CN" sz="1400" dirty="0" smtClean="0">
                          <a:ea typeface="宋体"/>
                          <a:cs typeface="宋体"/>
                        </a:rPr>
                        <a:t>SAP Idea Place</a:t>
                      </a:r>
                      <a:r>
                        <a:rPr lang="en-US" sz="1400" dirty="0" smtClean="0">
                          <a:cs typeface="Arial" pitchFamily="34" charset="0"/>
                        </a:rPr>
                        <a:t> </a:t>
                      </a:r>
                    </a:p>
                  </a:txBody>
                  <a:tcPr marL="0"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2" indent="0" algn="l" defTabSz="914400" rtl="0" eaLnBrk="1" fontAlgn="auto" latinLnBrk="0" hangingPunct="1">
                        <a:lnSpc>
                          <a:spcPct val="100000"/>
                        </a:lnSpc>
                        <a:spcBef>
                          <a:spcPts val="600"/>
                        </a:spcBef>
                        <a:spcAft>
                          <a:spcPts val="0"/>
                        </a:spcAft>
                        <a:buClr>
                          <a:schemeClr val="accent1"/>
                        </a:buClr>
                        <a:buSzPct val="100000"/>
                        <a:buFont typeface="Wingdings" pitchFamily="2" charset="2"/>
                        <a:buNone/>
                        <a:tabLst/>
                        <a:defRPr/>
                      </a:pPr>
                      <a:r>
                        <a:rPr lang="en-US" altLang="zh-CN" sz="1400" dirty="0" smtClean="0">
                          <a:ea typeface="宋体"/>
                          <a:cs typeface="宋体"/>
                          <a:hlinkClick r:id="rId7"/>
                        </a:rPr>
                        <a:t>https://ideas.sap.com</a:t>
                      </a:r>
                      <a:endParaRPr lang="en-US" altLang="zh-CN" sz="1400" dirty="0" smtClean="0">
                        <a:ea typeface="宋体"/>
                        <a:cs typeface="宋体"/>
                      </a:endParaRPr>
                    </a:p>
                  </a:txBody>
                  <a:tcPr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74320">
                <a:tc>
                  <a:txBody>
                    <a:bodyPr/>
                    <a:lstStyle/>
                    <a:p>
                      <a:pPr marL="269875" marR="0" lvl="2" indent="-179388"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pPr>
                      <a:r>
                        <a:rPr lang="en-US" sz="1400" dirty="0" smtClean="0">
                          <a:solidFill>
                            <a:schemeClr val="tx1"/>
                          </a:solidFill>
                          <a:ea typeface="宋体"/>
                          <a:cs typeface="Arial" pitchFamily="34" charset="0"/>
                        </a:rPr>
                        <a:t>Influence programs</a:t>
                      </a:r>
                      <a:endParaRPr lang="en-US" sz="1400" dirty="0" smtClean="0">
                        <a:solidFill>
                          <a:schemeClr val="tx1"/>
                        </a:solidFill>
                        <a:cs typeface="Arial" pitchFamily="34" charset="0"/>
                      </a:endParaRPr>
                    </a:p>
                  </a:txBody>
                  <a:tcPr marL="0"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2" indent="0" algn="l" defTabSz="914400" rtl="0" eaLnBrk="1" fontAlgn="auto" latinLnBrk="0" hangingPunct="1">
                        <a:lnSpc>
                          <a:spcPct val="100000"/>
                        </a:lnSpc>
                        <a:spcBef>
                          <a:spcPts val="600"/>
                        </a:spcBef>
                        <a:spcAft>
                          <a:spcPts val="0"/>
                        </a:spcAft>
                        <a:buClr>
                          <a:schemeClr val="accent1"/>
                        </a:buClr>
                        <a:buSzPct val="100000"/>
                        <a:buFont typeface="Wingdings" pitchFamily="2" charset="2"/>
                        <a:buNone/>
                        <a:tabLst/>
                        <a:defRPr/>
                      </a:pPr>
                      <a:r>
                        <a:rPr lang="en-US" sz="1400" u="sng" kern="1200" dirty="0" smtClean="0">
                          <a:solidFill>
                            <a:schemeClr val="tx1"/>
                          </a:solidFill>
                          <a:effectLst/>
                          <a:latin typeface="+mn-lt"/>
                          <a:ea typeface="+mn-ea"/>
                          <a:cs typeface="+mn-cs"/>
                          <a:hlinkClick r:id="rId8"/>
                        </a:rPr>
                        <a:t>http://service.sap.com/influence</a:t>
                      </a:r>
                      <a:r>
                        <a:rPr lang="en-US" altLang="zh-CN" sz="1400" dirty="0" smtClean="0">
                          <a:solidFill>
                            <a:srgbClr val="FF0000"/>
                          </a:solidFill>
                          <a:ea typeface="宋体"/>
                          <a:cs typeface="宋体"/>
                        </a:rPr>
                        <a:t> </a:t>
                      </a:r>
                    </a:p>
                  </a:txBody>
                  <a:tcPr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74320">
                <a:tc>
                  <a:txBody>
                    <a:bodyPr/>
                    <a:lstStyle/>
                    <a:p>
                      <a:pPr marL="270000" marR="0" lvl="2"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pPr>
                      <a:r>
                        <a:rPr lang="en-US" sz="1400" dirty="0" smtClean="0">
                          <a:solidFill>
                            <a:schemeClr val="tx1"/>
                          </a:solidFill>
                          <a:ea typeface="宋体"/>
                          <a:cs typeface="Arial" pitchFamily="34" charset="0"/>
                        </a:rPr>
                        <a:t>SAP User</a:t>
                      </a:r>
                      <a:r>
                        <a:rPr lang="en-US" sz="1400" baseline="0" dirty="0" smtClean="0">
                          <a:solidFill>
                            <a:schemeClr val="tx1"/>
                          </a:solidFill>
                          <a:ea typeface="宋体"/>
                          <a:cs typeface="Arial" pitchFamily="34" charset="0"/>
                        </a:rPr>
                        <a:t> Groups</a:t>
                      </a:r>
                      <a:endParaRPr lang="en-US" sz="1400" dirty="0" smtClean="0">
                        <a:solidFill>
                          <a:schemeClr val="tx1"/>
                        </a:solidFill>
                        <a:cs typeface="Arial" pitchFamily="34" charset="0"/>
                      </a:endParaRPr>
                    </a:p>
                    <a:p>
                      <a:pPr marL="270000" marR="0" lvl="2"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pPr>
                      <a:endParaRPr lang="en-US" sz="1400" dirty="0" smtClean="0">
                        <a:cs typeface="Arial" pitchFamily="34" charset="0"/>
                      </a:endParaRPr>
                    </a:p>
                  </a:txBody>
                  <a:tcPr marL="0"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kern="1200" dirty="0" smtClean="0">
                          <a:solidFill>
                            <a:schemeClr val="tx1"/>
                          </a:solidFill>
                          <a:effectLst/>
                          <a:latin typeface="+mn-lt"/>
                          <a:ea typeface="+mn-ea"/>
                          <a:cs typeface="+mn-cs"/>
                          <a:hlinkClick r:id="rId9"/>
                        </a:rPr>
                        <a:t>http://www.sapusergroups.com/</a:t>
                      </a:r>
                      <a:endParaRPr lang="en-US" sz="140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600"/>
                        </a:spcBef>
                        <a:spcAft>
                          <a:spcPts val="0"/>
                        </a:spcAft>
                        <a:buClr>
                          <a:schemeClr val="accent1"/>
                        </a:buClr>
                        <a:buSzPct val="100000"/>
                        <a:buFont typeface="Wingdings" pitchFamily="2" charset="2"/>
                        <a:buNone/>
                        <a:tabLst/>
                        <a:defRPr/>
                      </a:pPr>
                      <a:endParaRPr lang="en-US" altLang="zh-CN" sz="1400" dirty="0" smtClean="0">
                        <a:ea typeface="宋体"/>
                        <a:cs typeface="宋体"/>
                      </a:endParaRPr>
                    </a:p>
                  </a:txBody>
                  <a:tcPr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23345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997987582"/>
              </p:ext>
            </p:extLst>
          </p:nvPr>
        </p:nvGraphicFramePr>
        <p:xfrm>
          <a:off x="327023" y="1690688"/>
          <a:ext cx="7771947" cy="1306440"/>
        </p:xfrm>
        <a:graphic>
          <a:graphicData uri="http://schemas.openxmlformats.org/drawingml/2006/table">
            <a:tbl>
              <a:tblPr firstRow="1" bandRow="1">
                <a:tableStyleId>{2D5ABB26-0587-4C30-8999-92F81FD0307C}</a:tableStyleId>
              </a:tblPr>
              <a:tblGrid>
                <a:gridCol w="3122759"/>
                <a:gridCol w="4649188"/>
              </a:tblGrid>
              <a:tr h="262113">
                <a:tc>
                  <a:txBody>
                    <a:bodyPr/>
                    <a:lstStyle/>
                    <a:p>
                      <a:pPr marL="0" lvl="1" indent="0" eaLnBrk="0" hangingPunct="0">
                        <a:spcBef>
                          <a:spcPts val="0"/>
                        </a:spcBef>
                        <a:buSzPct val="100000"/>
                        <a:defRPr/>
                      </a:pPr>
                      <a:r>
                        <a:rPr lang="de-DE" sz="1600" b="1" kern="0" dirty="0" smtClean="0"/>
                        <a:t>Key links</a:t>
                      </a:r>
                    </a:p>
                  </a:txBody>
                  <a:tcPr marL="0" marT="0">
                    <a:lnB w="12700" cap="flat" cmpd="sng" algn="ctr">
                      <a:noFill/>
                      <a:prstDash val="solid"/>
                      <a:round/>
                      <a:headEnd type="none" w="med" len="med"/>
                      <a:tailEnd type="none" w="med" len="med"/>
                    </a:lnB>
                  </a:tcPr>
                </a:tc>
                <a:tc>
                  <a:txBody>
                    <a:bodyPr/>
                    <a:lstStyle/>
                    <a:p>
                      <a:endParaRPr lang="en-US" sz="1400" b="1" dirty="0" smtClean="0">
                        <a:solidFill>
                          <a:schemeClr val="tx1"/>
                        </a:solidFill>
                      </a:endParaRPr>
                    </a:p>
                  </a:txBody>
                  <a:tcPr marT="0">
                    <a:lnB w="12700" cap="flat" cmpd="sng" algn="ctr">
                      <a:noFill/>
                      <a:prstDash val="solid"/>
                      <a:round/>
                      <a:headEnd type="none" w="med" len="med"/>
                      <a:tailEnd type="none" w="med" len="med"/>
                    </a:lnB>
                  </a:tcPr>
                </a:tc>
              </a:tr>
              <a:tr h="274320">
                <a:tc>
                  <a:txBody>
                    <a:bodyPr/>
                    <a:lstStyle/>
                    <a:p>
                      <a:pPr marL="270000" marR="0" lvl="2"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pPr>
                      <a:r>
                        <a:rPr lang="en-US" sz="1400" b="0" kern="1200" dirty="0" smtClean="0">
                          <a:ea typeface="Arial Unicode MS" pitchFamily="34" charset="-128"/>
                          <a:cs typeface="Arial Unicode MS" pitchFamily="34" charset="-128"/>
                        </a:rPr>
                        <a:t>Road maps on SAP Service Marketplace</a:t>
                      </a:r>
                    </a:p>
                  </a:txBody>
                  <a:tcPr marL="0"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2" indent="0" algn="l" defTabSz="914400" rtl="0" eaLnBrk="1" fontAlgn="auto" latinLnBrk="0" hangingPunct="1">
                        <a:lnSpc>
                          <a:spcPct val="100000"/>
                        </a:lnSpc>
                        <a:spcBef>
                          <a:spcPts val="600"/>
                        </a:spcBef>
                        <a:spcAft>
                          <a:spcPts val="0"/>
                        </a:spcAft>
                        <a:buClr>
                          <a:schemeClr val="accent1"/>
                        </a:buClr>
                        <a:buSzPct val="100000"/>
                        <a:buFont typeface="Wingdings" pitchFamily="2" charset="2"/>
                        <a:buNone/>
                        <a:tabLst/>
                        <a:defRPr/>
                      </a:pPr>
                      <a:r>
                        <a:rPr lang="en-US" sz="1400" b="0" dirty="0" smtClean="0">
                          <a:cs typeface="Arial" pitchFamily="34" charset="0"/>
                          <a:hlinkClick r:id="rId3"/>
                        </a:rPr>
                        <a:t>http://service.sap.com/roadmap</a:t>
                      </a:r>
                      <a:r>
                        <a:rPr lang="en-US" sz="1400" b="0" baseline="0" dirty="0" smtClean="0">
                          <a:cs typeface="Arial" pitchFamily="34" charset="0"/>
                        </a:rPr>
                        <a:t> </a:t>
                      </a:r>
                      <a:endParaRPr lang="en-US" sz="1400" b="0" dirty="0" smtClean="0">
                        <a:cs typeface="Arial" pitchFamily="34" charset="0"/>
                      </a:endParaRPr>
                    </a:p>
                  </a:txBody>
                  <a:tcPr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74320">
                <a:tc>
                  <a:txBody>
                    <a:bodyPr/>
                    <a:lstStyle/>
                    <a:p>
                      <a:pPr marL="270000" marR="0" lvl="2"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pPr>
                      <a:r>
                        <a:rPr lang="en-US" altLang="zh-CN" sz="1400" dirty="0" smtClean="0">
                          <a:ea typeface="宋体"/>
                          <a:cs typeface="宋体"/>
                        </a:rPr>
                        <a:t>Road</a:t>
                      </a:r>
                      <a:r>
                        <a:rPr lang="en-US" altLang="zh-CN" sz="1400" baseline="0" dirty="0" smtClean="0">
                          <a:ea typeface="宋体"/>
                          <a:cs typeface="宋体"/>
                        </a:rPr>
                        <a:t> maps page on Corporate Portal</a:t>
                      </a:r>
                      <a:endParaRPr lang="en-US" sz="1400" dirty="0" smtClean="0">
                        <a:cs typeface="Arial" pitchFamily="34" charset="0"/>
                      </a:endParaRPr>
                    </a:p>
                  </a:txBody>
                  <a:tcPr marL="0"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2" indent="0" algn="l" defTabSz="914400" rtl="0" eaLnBrk="1" fontAlgn="auto" latinLnBrk="0" hangingPunct="1">
                        <a:lnSpc>
                          <a:spcPct val="100000"/>
                        </a:lnSpc>
                        <a:spcBef>
                          <a:spcPts val="600"/>
                        </a:spcBef>
                        <a:spcAft>
                          <a:spcPts val="0"/>
                        </a:spcAft>
                        <a:buClr>
                          <a:schemeClr val="accent1"/>
                        </a:buClr>
                        <a:buSzPct val="100000"/>
                        <a:buFont typeface="Wingdings" pitchFamily="2" charset="2"/>
                        <a:buNone/>
                        <a:tabLst/>
                        <a:defRPr/>
                      </a:pPr>
                      <a:r>
                        <a:rPr lang="en-US" altLang="zh-CN" sz="1400" dirty="0" smtClean="0">
                          <a:ea typeface="宋体"/>
                          <a:cs typeface="宋体"/>
                          <a:hlinkClick r:id="rId4"/>
                        </a:rPr>
                        <a:t>https://portal.wdf.sap.corp/go/roadmaps</a:t>
                      </a:r>
                      <a:endParaRPr lang="en-US" altLang="zh-CN" sz="1400" dirty="0" smtClean="0">
                        <a:ea typeface="宋体"/>
                        <a:cs typeface="宋体"/>
                      </a:endParaRPr>
                    </a:p>
                  </a:txBody>
                  <a:tcPr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2" name="Title 1"/>
          <p:cNvSpPr>
            <a:spLocks noGrp="1"/>
          </p:cNvSpPr>
          <p:nvPr>
            <p:ph type="title"/>
          </p:nvPr>
        </p:nvSpPr>
        <p:spPr/>
        <p:txBody>
          <a:bodyPr/>
          <a:lstStyle/>
          <a:p>
            <a:r>
              <a:rPr lang="en-US" dirty="0" smtClean="0"/>
              <a:t>Key links for more information</a:t>
            </a:r>
            <a:r>
              <a:rPr lang="en-US" b="0" dirty="0" smtClean="0"/>
              <a:t/>
            </a:r>
            <a:br>
              <a:rPr lang="en-US" b="0" dirty="0" smtClean="0"/>
            </a:br>
            <a:r>
              <a:rPr lang="en-US" sz="2000" b="0" dirty="0" smtClean="0"/>
              <a:t>For SAP internal</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353589345"/>
              </p:ext>
            </p:extLst>
          </p:nvPr>
        </p:nvGraphicFramePr>
        <p:xfrm>
          <a:off x="327023" y="4307658"/>
          <a:ext cx="7771948" cy="1083560"/>
        </p:xfrm>
        <a:graphic>
          <a:graphicData uri="http://schemas.openxmlformats.org/drawingml/2006/table">
            <a:tbl>
              <a:tblPr firstRow="1" bandRow="1">
                <a:tableStyleId>{2D5ABB26-0587-4C30-8999-92F81FD0307C}</a:tableStyleId>
              </a:tblPr>
              <a:tblGrid>
                <a:gridCol w="3162626"/>
                <a:gridCol w="2649894"/>
                <a:gridCol w="1959428"/>
              </a:tblGrid>
              <a:tr h="131204">
                <a:tc>
                  <a:txBody>
                    <a:bodyPr/>
                    <a:lstStyle/>
                    <a:p>
                      <a:pPr marL="0" marR="0" lvl="1" indent="0" algn="l" defTabSz="914400" rtl="0" eaLnBrk="0" fontAlgn="auto" latinLnBrk="0" hangingPunct="0">
                        <a:lnSpc>
                          <a:spcPct val="100000"/>
                        </a:lnSpc>
                        <a:spcBef>
                          <a:spcPts val="0"/>
                        </a:spcBef>
                        <a:spcAft>
                          <a:spcPts val="0"/>
                        </a:spcAft>
                        <a:buClr>
                          <a:schemeClr val="accent1"/>
                        </a:buClr>
                        <a:buNone/>
                        <a:tabLst/>
                        <a:defRPr/>
                      </a:pPr>
                      <a:r>
                        <a:rPr kumimoji="0" lang="en-US" sz="1600" b="1" i="0" u="none" strike="noStrike" kern="1200" cap="none" spc="0" normalizeH="0" baseline="0" noProof="0" dirty="0" smtClean="0">
                          <a:ln>
                            <a:noFill/>
                          </a:ln>
                          <a:effectLst/>
                          <a:uLnTx/>
                          <a:uFillTx/>
                          <a:latin typeface="+mn-lt"/>
                          <a:ea typeface="Arial Unicode MS" pitchFamily="34" charset="-128"/>
                          <a:cs typeface="Arial Unicode MS" pitchFamily="34" charset="-128"/>
                        </a:rPr>
                        <a:t>Road map contacts</a:t>
                      </a:r>
                    </a:p>
                  </a:txBody>
                  <a:tcPr marL="0" marT="0">
                    <a:lnB w="12700" cap="flat" cmpd="sng" algn="ctr">
                      <a:noFill/>
                      <a:prstDash val="solid"/>
                      <a:round/>
                      <a:headEnd type="none" w="med" len="med"/>
                      <a:tailEnd type="none" w="med" len="med"/>
                    </a:lnB>
                  </a:tcPr>
                </a:tc>
                <a:tc gridSpan="2">
                  <a:txBody>
                    <a:bodyPr/>
                    <a:lstStyle/>
                    <a:p>
                      <a:endParaRPr lang="en-US" sz="1400" b="1" dirty="0" smtClean="0">
                        <a:solidFill>
                          <a:schemeClr val="tx1"/>
                        </a:solidFill>
                      </a:endParaRPr>
                    </a:p>
                  </a:txBody>
                  <a:tcPr marT="0">
                    <a:lnB w="12700" cap="flat" cmpd="sng" algn="ctr">
                      <a:noFill/>
                      <a:prstDash val="solid"/>
                      <a:round/>
                      <a:headEnd type="none" w="med" len="med"/>
                      <a:tailEnd type="none" w="med" len="med"/>
                    </a:lnB>
                  </a:tcPr>
                </a:tc>
                <a:tc hMerge="1">
                  <a:txBody>
                    <a:bodyPr/>
                    <a:lstStyle/>
                    <a:p>
                      <a:endParaRPr lang="de-DE"/>
                    </a:p>
                  </a:txBody>
                  <a:tcPr/>
                </a:tc>
              </a:tr>
              <a:tr h="794000">
                <a:tc>
                  <a:txBody>
                    <a:bodyPr/>
                    <a:lstStyle/>
                    <a:p>
                      <a:pPr marL="270000" marR="0" lvl="2"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pPr>
                      <a:r>
                        <a:rPr lang="en-US" sz="1400" dirty="0" smtClean="0">
                          <a:ea typeface="宋体"/>
                          <a:cs typeface="Arial" pitchFamily="34" charset="0"/>
                        </a:rPr>
                        <a:t>Sumit</a:t>
                      </a:r>
                      <a:r>
                        <a:rPr lang="en-US" sz="1400" baseline="0" dirty="0" smtClean="0">
                          <a:ea typeface="宋体"/>
                          <a:cs typeface="Arial" pitchFamily="34" charset="0"/>
                        </a:rPr>
                        <a:t> Kundu</a:t>
                      </a:r>
                      <a:endParaRPr lang="en-US" sz="1400" dirty="0" smtClean="0">
                        <a:cs typeface="Arial" pitchFamily="34" charset="0"/>
                      </a:endParaRPr>
                    </a:p>
                    <a:p>
                      <a:pPr marL="270000" lvl="2" indent="-180000" algn="l" defTabSz="914400" rtl="0" eaLnBrk="1" latinLnBrk="0" hangingPunct="1">
                        <a:spcBef>
                          <a:spcPts val="600"/>
                        </a:spcBef>
                        <a:buClr>
                          <a:schemeClr val="accent1"/>
                        </a:buClr>
                        <a:buSzPct val="100000"/>
                        <a:buFont typeface="Wingdings" pitchFamily="2" charset="2"/>
                        <a:buChar char=""/>
                      </a:pPr>
                      <a:endParaRPr lang="en-US" sz="1400" dirty="0" smtClean="0">
                        <a:cs typeface="Arial" pitchFamily="34" charset="0"/>
                      </a:endParaRPr>
                    </a:p>
                  </a:txBody>
                  <a:tcPr marL="0"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144000" lvl="2" indent="-144000" algn="l" defTabSz="914400" rtl="0" eaLnBrk="1" latinLnBrk="0" hangingPunct="1">
                        <a:spcBef>
                          <a:spcPts val="600"/>
                        </a:spcBef>
                        <a:buClr>
                          <a:schemeClr val="accent1"/>
                        </a:buClr>
                        <a:buSzPct val="100000"/>
                        <a:buFont typeface="Wingdings" pitchFamily="2" charset="2"/>
                        <a:buNone/>
                      </a:pPr>
                      <a:r>
                        <a:rPr lang="en-US" sz="1400" dirty="0" smtClean="0">
                          <a:hlinkClick r:id="rId5"/>
                        </a:rPr>
                        <a:t>Sumit.Kundu@sap.com</a:t>
                      </a:r>
                      <a:endParaRPr lang="en-US" sz="1400" dirty="0" smtClean="0"/>
                    </a:p>
                  </a:txBody>
                  <a:tcPr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144000" lvl="2" indent="-144000" algn="l" defTabSz="914400" rtl="0" eaLnBrk="1" latinLnBrk="0" hangingPunct="1">
                        <a:spcBef>
                          <a:spcPts val="600"/>
                        </a:spcBef>
                        <a:buClr>
                          <a:schemeClr val="accent1"/>
                        </a:buClr>
                        <a:buSzPct val="100000"/>
                        <a:buFont typeface="Wingdings" pitchFamily="2" charset="2"/>
                        <a:buNone/>
                      </a:pPr>
                      <a:r>
                        <a:rPr lang="en-US" altLang="zh-CN" sz="1400" dirty="0" smtClean="0">
                          <a:ea typeface="宋体"/>
                          <a:cs typeface="宋体"/>
                        </a:rPr>
                        <a:t>Product Management</a:t>
                      </a:r>
                    </a:p>
                  </a:txBody>
                  <a:tcPr marR="36000" marT="3600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Appendix</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727970651"/>
              </p:ext>
            </p:extLst>
          </p:nvPr>
        </p:nvGraphicFramePr>
        <p:xfrm>
          <a:off x="334394" y="1413797"/>
          <a:ext cx="8481132" cy="3811997"/>
        </p:xfrm>
        <a:graphic>
          <a:graphicData uri="http://schemas.openxmlformats.org/drawingml/2006/table">
            <a:tbl>
              <a:tblPr firstRow="1" bandRow="1">
                <a:tableStyleId>{2D5ABB26-0587-4C30-8999-92F81FD0307C}</a:tableStyleId>
              </a:tblPr>
              <a:tblGrid>
                <a:gridCol w="1592060"/>
                <a:gridCol w="6889072"/>
              </a:tblGrid>
              <a:tr h="0">
                <a:tc>
                  <a:txBody>
                    <a:bodyPr/>
                    <a:lstStyle/>
                    <a:p>
                      <a:pPr algn="ctr"/>
                      <a:r>
                        <a:rPr lang="en-US" sz="1600" b="1" dirty="0" smtClean="0">
                          <a:solidFill>
                            <a:schemeClr val="tx1"/>
                          </a:solidFill>
                        </a:rPr>
                        <a:t>Acronym</a:t>
                      </a: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rPr>
                        <a:t>Full Text</a:t>
                      </a:r>
                      <a:endParaRPr 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253887">
                <a:tc>
                  <a:txBody>
                    <a:bodyPr/>
                    <a:lstStyle/>
                    <a:p>
                      <a:pPr algn="ctr" rtl="0" fontAlgn="b"/>
                      <a:r>
                        <a:rPr lang="en-CA" sz="1100" b="0" i="0" u="none" strike="noStrike" dirty="0">
                          <a:solidFill>
                            <a:srgbClr val="000000"/>
                          </a:solidFill>
                          <a:effectLst/>
                          <a:latin typeface="+mn-lt"/>
                        </a:rPr>
                        <a:t>ASE </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Adaptive Server Enterprise</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3481">
                <a:tc>
                  <a:txBody>
                    <a:bodyPr/>
                    <a:lstStyle/>
                    <a:p>
                      <a:pPr algn="ctr" rtl="0" fontAlgn="b"/>
                      <a:r>
                        <a:rPr lang="en-CA" sz="1100" b="0" i="0" u="none" strike="noStrike" dirty="0">
                          <a:solidFill>
                            <a:srgbClr val="000000"/>
                          </a:solidFill>
                          <a:effectLst/>
                          <a:latin typeface="+mn-lt"/>
                        </a:rPr>
                        <a:t>CDC</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Changed Data Capture</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3481">
                <a:tc>
                  <a:txBody>
                    <a:bodyPr/>
                    <a:lstStyle/>
                    <a:p>
                      <a:pPr algn="ctr" rtl="0" fontAlgn="b"/>
                      <a:r>
                        <a:rPr lang="en-CA" sz="1100" b="0" i="0" u="none" strike="noStrike" dirty="0">
                          <a:solidFill>
                            <a:srgbClr val="000000"/>
                          </a:solidFill>
                          <a:effectLst/>
                          <a:latin typeface="+mn-lt"/>
                        </a:rPr>
                        <a:t>DDL</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Data Definition Language</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3481">
                <a:tc>
                  <a:txBody>
                    <a:bodyPr/>
                    <a:lstStyle/>
                    <a:p>
                      <a:pPr algn="ctr" rtl="0" fontAlgn="b"/>
                      <a:r>
                        <a:rPr lang="en-CA" sz="1100" b="0" i="0" u="none" strike="noStrike" dirty="0">
                          <a:solidFill>
                            <a:srgbClr val="000000"/>
                          </a:solidFill>
                          <a:effectLst/>
                          <a:latin typeface="+mn-lt"/>
                        </a:rPr>
                        <a:t>DSI</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Data Storage Interface</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3481">
                <a:tc>
                  <a:txBody>
                    <a:bodyPr/>
                    <a:lstStyle/>
                    <a:p>
                      <a:pPr algn="ctr" rtl="0" fontAlgn="b"/>
                      <a:r>
                        <a:rPr lang="en-CA" sz="1100" b="0" i="0" u="none" strike="noStrike">
                          <a:solidFill>
                            <a:srgbClr val="000000"/>
                          </a:solidFill>
                          <a:effectLst/>
                          <a:latin typeface="+mn-lt"/>
                        </a:rPr>
                        <a:t>DSS</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Decision Support System</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3481">
                <a:tc>
                  <a:txBody>
                    <a:bodyPr/>
                    <a:lstStyle/>
                    <a:p>
                      <a:pPr algn="ctr" rtl="0" fontAlgn="b"/>
                      <a:r>
                        <a:rPr lang="en-CA" sz="1100" b="0" i="0" u="none" strike="noStrike">
                          <a:solidFill>
                            <a:srgbClr val="000000"/>
                          </a:solidFill>
                          <a:effectLst/>
                          <a:latin typeface="+mn-lt"/>
                        </a:rPr>
                        <a:t>DR</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Disaster Recovery</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1304">
                <a:tc>
                  <a:txBody>
                    <a:bodyPr/>
                    <a:lstStyle/>
                    <a:p>
                      <a:pPr algn="ctr" rtl="0" fontAlgn="b"/>
                      <a:r>
                        <a:rPr lang="en-CA" sz="1100" b="0" i="0" u="none" strike="noStrike">
                          <a:solidFill>
                            <a:srgbClr val="000000"/>
                          </a:solidFill>
                          <a:effectLst/>
                          <a:latin typeface="+mn-lt"/>
                        </a:rPr>
                        <a:t>ECDA</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Enterprise Connect Data Access</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1304">
                <a:tc>
                  <a:txBody>
                    <a:bodyPr/>
                    <a:lstStyle/>
                    <a:p>
                      <a:pPr algn="ctr" rtl="0" fontAlgn="b"/>
                      <a:r>
                        <a:rPr lang="en-CA" sz="1100" b="0" i="0" u="none" strike="noStrike">
                          <a:solidFill>
                            <a:srgbClr val="000000"/>
                          </a:solidFill>
                          <a:effectLst/>
                          <a:latin typeface="+mn-lt"/>
                        </a:rPr>
                        <a:t>ECH</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Express Connect for HANA</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1304">
                <a:tc>
                  <a:txBody>
                    <a:bodyPr/>
                    <a:lstStyle/>
                    <a:p>
                      <a:pPr algn="ctr" rtl="0" fontAlgn="b"/>
                      <a:r>
                        <a:rPr lang="en-CA" sz="1100" b="0" i="0" u="none" strike="noStrike">
                          <a:solidFill>
                            <a:srgbClr val="000000"/>
                          </a:solidFill>
                          <a:effectLst/>
                          <a:latin typeface="+mn-lt"/>
                        </a:rPr>
                        <a:t>ELT</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Extract, Load, Transform</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6064">
                <a:tc>
                  <a:txBody>
                    <a:bodyPr/>
                    <a:lstStyle/>
                    <a:p>
                      <a:pPr algn="ctr" rtl="0" fontAlgn="b"/>
                      <a:r>
                        <a:rPr lang="en-CA" sz="1100" b="0" i="0" u="none" strike="noStrike">
                          <a:solidFill>
                            <a:srgbClr val="000000"/>
                          </a:solidFill>
                          <a:effectLst/>
                          <a:latin typeface="+mn-lt"/>
                        </a:rPr>
                        <a:t>HA</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High Availability</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6064">
                <a:tc>
                  <a:txBody>
                    <a:bodyPr/>
                    <a:lstStyle/>
                    <a:p>
                      <a:pPr algn="ctr" rtl="0" fontAlgn="b"/>
                      <a:r>
                        <a:rPr lang="en-CA" sz="1100" b="0" i="0" u="none" strike="noStrike">
                          <a:solidFill>
                            <a:srgbClr val="000000"/>
                          </a:solidFill>
                          <a:effectLst/>
                          <a:latin typeface="+mn-lt"/>
                        </a:rPr>
                        <a:t>JMS</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Java Message Service</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6064">
                <a:tc>
                  <a:txBody>
                    <a:bodyPr/>
                    <a:lstStyle/>
                    <a:p>
                      <a:pPr algn="ctr" rtl="0" fontAlgn="b"/>
                      <a:r>
                        <a:rPr lang="en-CA" sz="1100" b="0" i="0" u="none" strike="noStrike">
                          <a:solidFill>
                            <a:srgbClr val="000000"/>
                          </a:solidFill>
                          <a:effectLst/>
                          <a:latin typeface="+mn-lt"/>
                        </a:rPr>
                        <a:t>LDAP</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Lightweight Directory Access Protocol</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6064">
                <a:tc>
                  <a:txBody>
                    <a:bodyPr/>
                    <a:lstStyle/>
                    <a:p>
                      <a:pPr algn="ctr" rtl="0" fontAlgn="b"/>
                      <a:r>
                        <a:rPr lang="en-CA" sz="1100" b="0" i="0" u="none" strike="noStrike" dirty="0">
                          <a:solidFill>
                            <a:srgbClr val="000000"/>
                          </a:solidFill>
                          <a:effectLst/>
                          <a:latin typeface="+mn-lt"/>
                        </a:rPr>
                        <a:t>MPR</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Multi-Path Replication</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Title 3"/>
          <p:cNvSpPr>
            <a:spLocks noGrp="1"/>
          </p:cNvSpPr>
          <p:nvPr>
            <p:ph type="title"/>
          </p:nvPr>
        </p:nvSpPr>
        <p:spPr/>
        <p:txBody>
          <a:bodyPr/>
          <a:lstStyle/>
          <a:p>
            <a:r>
              <a:rPr lang="en-US" dirty="0" smtClean="0"/>
              <a:t>Acronym glossary </a:t>
            </a:r>
            <a:r>
              <a:rPr lang="en-US" sz="2000" b="0" dirty="0" smtClean="0"/>
              <a:t>(1 of 2)</a:t>
            </a:r>
            <a:endParaRPr lang="en-US" b="0" dirty="0"/>
          </a:p>
        </p:txBody>
      </p:sp>
    </p:spTree>
    <p:extLst>
      <p:ext uri="{BB962C8B-B14F-4D97-AF65-F5344CB8AC3E}">
        <p14:creationId xmlns:p14="http://schemas.microsoft.com/office/powerpoint/2010/main" val="2540046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852343286"/>
              </p:ext>
            </p:extLst>
          </p:nvPr>
        </p:nvGraphicFramePr>
        <p:xfrm>
          <a:off x="334394" y="1413797"/>
          <a:ext cx="8481132" cy="3540693"/>
        </p:xfrm>
        <a:graphic>
          <a:graphicData uri="http://schemas.openxmlformats.org/drawingml/2006/table">
            <a:tbl>
              <a:tblPr firstRow="1" bandRow="1">
                <a:tableStyleId>{2D5ABB26-0587-4C30-8999-92F81FD0307C}</a:tableStyleId>
              </a:tblPr>
              <a:tblGrid>
                <a:gridCol w="1592060"/>
                <a:gridCol w="6889072"/>
              </a:tblGrid>
              <a:tr h="0">
                <a:tc>
                  <a:txBody>
                    <a:bodyPr/>
                    <a:lstStyle/>
                    <a:p>
                      <a:pPr algn="ctr"/>
                      <a:r>
                        <a:rPr lang="en-US" sz="1600" b="1" dirty="0" smtClean="0">
                          <a:solidFill>
                            <a:schemeClr val="tx1"/>
                          </a:solidFill>
                        </a:rPr>
                        <a:t>Acronym</a:t>
                      </a: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rPr>
                        <a:t>Full Text</a:t>
                      </a:r>
                      <a:endParaRPr 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253887">
                <a:tc>
                  <a:txBody>
                    <a:bodyPr/>
                    <a:lstStyle/>
                    <a:p>
                      <a:pPr algn="ctr" rtl="0" fontAlgn="b"/>
                      <a:r>
                        <a:rPr lang="en-CA" sz="1100" b="0" i="0" u="none" strike="noStrike" dirty="0">
                          <a:solidFill>
                            <a:srgbClr val="000000"/>
                          </a:solidFill>
                          <a:effectLst/>
                          <a:latin typeface="+mn-lt"/>
                        </a:rPr>
                        <a:t>OLTP</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a:solidFill>
                            <a:srgbClr val="000000"/>
                          </a:solidFill>
                          <a:effectLst/>
                          <a:latin typeface="+mn-lt"/>
                        </a:rPr>
                        <a:t>Online Transaction Processing</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3481">
                <a:tc>
                  <a:txBody>
                    <a:bodyPr/>
                    <a:lstStyle/>
                    <a:p>
                      <a:pPr algn="ctr" rtl="0" fontAlgn="b"/>
                      <a:r>
                        <a:rPr lang="en-CA" sz="1100" b="0" i="0" u="none" strike="noStrike" dirty="0">
                          <a:solidFill>
                            <a:srgbClr val="000000"/>
                          </a:solidFill>
                          <a:effectLst/>
                          <a:latin typeface="+mn-lt"/>
                        </a:rPr>
                        <a:t>ODBC</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Open Database Connectivity</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3481">
                <a:tc>
                  <a:txBody>
                    <a:bodyPr/>
                    <a:lstStyle/>
                    <a:p>
                      <a:pPr algn="ctr" rtl="0" fontAlgn="b"/>
                      <a:r>
                        <a:rPr lang="en-CA" sz="1100" b="0" i="0" u="none" strike="noStrike" dirty="0">
                          <a:solidFill>
                            <a:srgbClr val="000000"/>
                          </a:solidFill>
                          <a:effectLst/>
                          <a:latin typeface="+mn-lt"/>
                        </a:rPr>
                        <a:t>ODS</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Operational Data Store</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3481">
                <a:tc>
                  <a:txBody>
                    <a:bodyPr/>
                    <a:lstStyle/>
                    <a:p>
                      <a:pPr algn="ctr" rtl="0" fontAlgn="b"/>
                      <a:r>
                        <a:rPr lang="en-CA" sz="1100" b="0" i="0" u="none" strike="noStrike" dirty="0">
                          <a:solidFill>
                            <a:srgbClr val="000000"/>
                          </a:solidFill>
                          <a:effectLst/>
                          <a:latin typeface="+mn-lt"/>
                        </a:rPr>
                        <a:t>PDS</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Primary Database Server</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3481">
                <a:tc>
                  <a:txBody>
                    <a:bodyPr/>
                    <a:lstStyle/>
                    <a:p>
                      <a:pPr algn="ctr" rtl="0" fontAlgn="b"/>
                      <a:r>
                        <a:rPr lang="en-CA" sz="1100" b="0" i="0" u="none" strike="noStrike" dirty="0">
                          <a:solidFill>
                            <a:srgbClr val="000000"/>
                          </a:solidFill>
                          <a:effectLst/>
                          <a:latin typeface="+mn-lt"/>
                        </a:rPr>
                        <a:t>RAT/RAX</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Replication Agent</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3481">
                <a:tc>
                  <a:txBody>
                    <a:bodyPr/>
                    <a:lstStyle/>
                    <a:p>
                      <a:pPr algn="ctr" rtl="0" fontAlgn="b"/>
                      <a:r>
                        <a:rPr lang="en-CA" sz="1100" b="0" i="0" u="none" strike="noStrike" dirty="0">
                          <a:solidFill>
                            <a:srgbClr val="000000"/>
                          </a:solidFill>
                          <a:effectLst/>
                          <a:latin typeface="+mn-lt"/>
                        </a:rPr>
                        <a:t>RS</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Replication Server</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1304">
                <a:tc>
                  <a:txBody>
                    <a:bodyPr/>
                    <a:lstStyle/>
                    <a:p>
                      <a:pPr algn="ctr" rtl="0" fontAlgn="b"/>
                      <a:r>
                        <a:rPr lang="en-CA" sz="1100" b="0" i="0" u="none" strike="noStrike" dirty="0">
                          <a:solidFill>
                            <a:srgbClr val="000000"/>
                          </a:solidFill>
                          <a:effectLst/>
                          <a:latin typeface="+mn-lt"/>
                        </a:rPr>
                        <a:t>RSME</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Replication Server Messaging Edition</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1304">
                <a:tc>
                  <a:txBody>
                    <a:bodyPr/>
                    <a:lstStyle/>
                    <a:p>
                      <a:pPr algn="ctr" rtl="0" fontAlgn="b"/>
                      <a:r>
                        <a:rPr lang="en-CA" sz="1100" b="0" i="0" u="none" strike="noStrike" dirty="0">
                          <a:solidFill>
                            <a:srgbClr val="000000"/>
                          </a:solidFill>
                          <a:effectLst/>
                          <a:latin typeface="+mn-lt"/>
                        </a:rPr>
                        <a:t>SCC</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SAP Control Center</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6064">
                <a:tc>
                  <a:txBody>
                    <a:bodyPr/>
                    <a:lstStyle/>
                    <a:p>
                      <a:pPr algn="ctr" rtl="0" fontAlgn="b"/>
                      <a:r>
                        <a:rPr lang="en-CA" sz="1100" b="0" i="0" u="none" strike="noStrike" dirty="0">
                          <a:solidFill>
                            <a:srgbClr val="000000"/>
                          </a:solidFill>
                          <a:effectLst/>
                          <a:latin typeface="+mn-lt"/>
                        </a:rPr>
                        <a:t>SSL</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Secure Socket Layer</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6064">
                <a:tc>
                  <a:txBody>
                    <a:bodyPr/>
                    <a:lstStyle/>
                    <a:p>
                      <a:pPr algn="ctr" rtl="0" fontAlgn="b"/>
                      <a:r>
                        <a:rPr lang="en-CA" sz="1100" b="0" i="0" u="none" strike="noStrike" dirty="0">
                          <a:solidFill>
                            <a:srgbClr val="000000"/>
                          </a:solidFill>
                          <a:effectLst/>
                          <a:latin typeface="+mn-lt"/>
                        </a:rPr>
                        <a:t>SQL</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Structured Query Language</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6064">
                <a:tc>
                  <a:txBody>
                    <a:bodyPr/>
                    <a:lstStyle/>
                    <a:p>
                      <a:pPr algn="ctr" rtl="0" fontAlgn="b"/>
                      <a:r>
                        <a:rPr lang="en-CA" sz="1100" b="0" i="0" u="none" strike="noStrike" dirty="0">
                          <a:solidFill>
                            <a:srgbClr val="000000"/>
                          </a:solidFill>
                          <a:effectLst/>
                          <a:latin typeface="+mn-lt"/>
                        </a:rPr>
                        <a:t>UDB</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Universal Database </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6064">
                <a:tc>
                  <a:txBody>
                    <a:bodyPr/>
                    <a:lstStyle/>
                    <a:p>
                      <a:pPr algn="ctr" rtl="0" fontAlgn="b"/>
                      <a:r>
                        <a:rPr lang="en-CA" sz="1100" b="0" i="0" u="none" strike="noStrike" dirty="0">
                          <a:solidFill>
                            <a:srgbClr val="000000"/>
                          </a:solidFill>
                          <a:effectLst/>
                          <a:latin typeface="+mn-lt"/>
                        </a:rPr>
                        <a:t>ZDL</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r>
                        <a:rPr lang="en-CA" sz="1100" b="0" i="0" u="none" strike="noStrike" dirty="0">
                          <a:solidFill>
                            <a:srgbClr val="000000"/>
                          </a:solidFill>
                          <a:effectLst/>
                          <a:latin typeface="+mn-lt"/>
                        </a:rPr>
                        <a:t>Zero Data Loss</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Title 3"/>
          <p:cNvSpPr>
            <a:spLocks noGrp="1"/>
          </p:cNvSpPr>
          <p:nvPr>
            <p:ph type="title"/>
          </p:nvPr>
        </p:nvSpPr>
        <p:spPr/>
        <p:txBody>
          <a:bodyPr/>
          <a:lstStyle/>
          <a:p>
            <a:r>
              <a:rPr lang="en-US" dirty="0"/>
              <a:t>Acronym glossary </a:t>
            </a:r>
            <a:r>
              <a:rPr lang="en-US" sz="2000" b="0" dirty="0"/>
              <a:t>(2 of 2)</a:t>
            </a:r>
            <a:endParaRPr lang="en-US" b="0" dirty="0"/>
          </a:p>
        </p:txBody>
      </p:sp>
    </p:spTree>
    <p:extLst>
      <p:ext uri="{BB962C8B-B14F-4D97-AF65-F5344CB8AC3E}">
        <p14:creationId xmlns:p14="http://schemas.microsoft.com/office/powerpoint/2010/main" val="1563136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Table of contents</a:t>
            </a:r>
            <a:endParaRPr lang="de-DE" dirty="0"/>
          </a:p>
        </p:txBody>
      </p:sp>
      <p:sp>
        <p:nvSpPr>
          <p:cNvPr id="3" name="Text Placeholder 2"/>
          <p:cNvSpPr>
            <a:spLocks noGrp="1"/>
          </p:cNvSpPr>
          <p:nvPr>
            <p:ph type="body" sz="quarter" idx="10"/>
          </p:nvPr>
        </p:nvSpPr>
        <p:spPr/>
        <p:txBody>
          <a:bodyPr/>
          <a:lstStyle/>
          <a:p>
            <a:r>
              <a:rPr lang="en-US" dirty="0" smtClean="0"/>
              <a:t>Product Overview</a:t>
            </a:r>
          </a:p>
          <a:p>
            <a:pPr lvl="1"/>
            <a:r>
              <a:rPr lang="en-US" dirty="0" smtClean="0"/>
              <a:t>Product description</a:t>
            </a:r>
          </a:p>
          <a:p>
            <a:pPr lvl="1"/>
            <a:r>
              <a:rPr lang="en-US" smtClean="0"/>
              <a:t>Road </a:t>
            </a:r>
            <a:r>
              <a:rPr lang="en-US" dirty="0" smtClean="0"/>
              <a:t>map overview and major product updates</a:t>
            </a:r>
          </a:p>
          <a:p>
            <a:r>
              <a:rPr lang="en-US" dirty="0" smtClean="0"/>
              <a:t>Product Road Map</a:t>
            </a:r>
          </a:p>
          <a:p>
            <a:pPr lvl="1"/>
            <a:r>
              <a:rPr lang="en-US" dirty="0" smtClean="0"/>
              <a:t>Today</a:t>
            </a:r>
          </a:p>
          <a:p>
            <a:pPr lvl="1"/>
            <a:r>
              <a:rPr lang="en-US" dirty="0" smtClean="0"/>
              <a:t>Planned</a:t>
            </a:r>
          </a:p>
          <a:p>
            <a:pPr lvl="1"/>
            <a:r>
              <a:rPr lang="en-US" dirty="0" smtClean="0"/>
              <a:t>Future</a:t>
            </a:r>
          </a:p>
          <a:p>
            <a:r>
              <a:rPr lang="en-US" dirty="0" smtClean="0"/>
              <a:t>Appendix</a:t>
            </a:r>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Product </a:t>
            </a:r>
            <a:r>
              <a:rPr lang="en-US" dirty="0"/>
              <a:t>O</a:t>
            </a:r>
            <a:r>
              <a:rPr lang="en-US" dirty="0" smtClean="0"/>
              <a:t>verview</a:t>
            </a:r>
            <a:endParaRPr lang="de-DE" dirty="0"/>
          </a:p>
        </p:txBody>
      </p:sp>
      <p:sp>
        <p:nvSpPr>
          <p:cNvPr id="3" name="Text Placeholder 2"/>
          <p:cNvSpPr>
            <a:spLocks noGrp="1"/>
          </p:cNvSpPr>
          <p:nvPr>
            <p:ph type="body" sz="quarter" idx="10"/>
          </p:nvPr>
        </p:nvSpPr>
        <p:spPr>
          <a:xfrm>
            <a:off x="324000" y="3506400"/>
            <a:ext cx="8496300" cy="955241"/>
          </a:xfrm>
        </p:spPr>
        <p:txBody>
          <a:bodyPr/>
          <a:lstStyle/>
          <a:p>
            <a:pPr lvl="2"/>
            <a:r>
              <a:rPr lang="en-US" dirty="0" smtClean="0"/>
              <a:t>Product description</a:t>
            </a:r>
          </a:p>
          <a:p>
            <a:pPr lvl="2"/>
            <a:r>
              <a:rPr lang="en-US" dirty="0" smtClean="0"/>
              <a:t>Road map overview and major product updates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a:t>
            </a:r>
            <a:r>
              <a:rPr lang="en-US" dirty="0" smtClean="0"/>
              <a:t>Replication </a:t>
            </a:r>
            <a:r>
              <a:rPr lang="en-US" dirty="0"/>
              <a:t>Server</a:t>
            </a:r>
            <a:r>
              <a:rPr lang="en-US" dirty="0" smtClean="0"/>
              <a:t/>
            </a:r>
            <a:br>
              <a:rPr lang="en-US" dirty="0" smtClean="0"/>
            </a:br>
            <a:r>
              <a:rPr lang="en-US" sz="2000" b="0" dirty="0" smtClean="0"/>
              <a:t>Product description</a:t>
            </a:r>
            <a:endParaRPr lang="de-DE" sz="2000" b="0" dirty="0"/>
          </a:p>
        </p:txBody>
      </p:sp>
      <p:sp>
        <p:nvSpPr>
          <p:cNvPr id="8" name="Text Placeholder 7"/>
          <p:cNvSpPr>
            <a:spLocks noGrp="1"/>
          </p:cNvSpPr>
          <p:nvPr>
            <p:ph type="body" sz="quarter" idx="12"/>
          </p:nvPr>
        </p:nvSpPr>
        <p:spPr>
          <a:xfrm>
            <a:off x="349879" y="1637524"/>
            <a:ext cx="8496000" cy="1353300"/>
          </a:xfrm>
        </p:spPr>
        <p:txBody>
          <a:bodyPr/>
          <a:lstStyle/>
          <a:p>
            <a:r>
              <a:rPr lang="en-US" dirty="0"/>
              <a:t>Replication Server is a sophisticated transactional data movement product that moves and synchronizes data across the enterprise, without geographical distance limitation, to meet demanding requirements in the enterprise such as guaranteed data delivery, real-time business intelligence and zero operational </a:t>
            </a:r>
            <a:r>
              <a:rPr lang="en-US" dirty="0" smtClean="0"/>
              <a:t>downtime  </a:t>
            </a:r>
          </a:p>
          <a:p>
            <a:r>
              <a:rPr lang="en-US" dirty="0" smtClean="0"/>
              <a:t>Replication </a:t>
            </a:r>
            <a:r>
              <a:rPr lang="en-US" dirty="0"/>
              <a:t>Server facilitates this by non-intrusively handling data at the source and target, </a:t>
            </a:r>
            <a:r>
              <a:rPr lang="en-US" dirty="0" smtClean="0"/>
              <a:t>including </a:t>
            </a:r>
            <a:r>
              <a:rPr lang="en-US" dirty="0"/>
              <a:t>Oracle, </a:t>
            </a:r>
            <a:r>
              <a:rPr lang="en-US" dirty="0" smtClean="0"/>
              <a:t>Microsoft, </a:t>
            </a:r>
            <a:r>
              <a:rPr lang="en-US" dirty="0"/>
              <a:t>and IBM, while ensuring high performance and transactional </a:t>
            </a:r>
            <a:r>
              <a:rPr lang="en-US" dirty="0" smtClean="0"/>
              <a:t>integrity</a:t>
            </a:r>
          </a:p>
        </p:txBody>
      </p:sp>
      <p:sp>
        <p:nvSpPr>
          <p:cNvPr id="17" name="Text Placeholder 16"/>
          <p:cNvSpPr>
            <a:spLocks noGrp="1"/>
          </p:cNvSpPr>
          <p:nvPr>
            <p:ph type="body" sz="quarter" idx="11"/>
          </p:nvPr>
        </p:nvSpPr>
        <p:spPr>
          <a:xfrm>
            <a:off x="355897" y="3250481"/>
            <a:ext cx="8368740" cy="3116180"/>
          </a:xfrm>
        </p:spPr>
        <p:txBody>
          <a:bodyPr/>
          <a:lstStyle/>
          <a:p>
            <a:pPr lvl="0">
              <a:spcAft>
                <a:spcPts val="300"/>
              </a:spcAft>
            </a:pPr>
            <a:r>
              <a:rPr lang="en-US" sz="1400" dirty="0"/>
              <a:t>Improve recovery, resumption times and minimize downtime </a:t>
            </a:r>
            <a:endParaRPr lang="en-US" sz="1400" dirty="0" smtClean="0"/>
          </a:p>
          <a:p>
            <a:pPr marL="287338" lvl="1" indent="-169863"/>
            <a:r>
              <a:rPr lang="en-US" sz="1200" dirty="0"/>
              <a:t>Bi-directional replication enables failover to secondary site </a:t>
            </a:r>
            <a:r>
              <a:rPr lang="en-US" sz="1200" dirty="0" smtClean="0"/>
              <a:t>and failback </a:t>
            </a:r>
            <a:r>
              <a:rPr lang="en-US" sz="1200" dirty="0"/>
              <a:t>to primary when operations are </a:t>
            </a:r>
            <a:r>
              <a:rPr lang="en-US" sz="1200" dirty="0" smtClean="0"/>
              <a:t>restored</a:t>
            </a:r>
          </a:p>
          <a:p>
            <a:pPr marL="287338" lvl="1" indent="-169863"/>
            <a:r>
              <a:rPr lang="en-US" sz="1200" dirty="0"/>
              <a:t>Standby DB </a:t>
            </a:r>
            <a:r>
              <a:rPr lang="en-US" sz="1200" dirty="0" smtClean="0"/>
              <a:t>is always </a:t>
            </a:r>
            <a:r>
              <a:rPr lang="en-US" sz="1200" dirty="0"/>
              <a:t>available and can be used for read-only report server (not cold &amp; idle; </a:t>
            </a:r>
            <a:r>
              <a:rPr lang="en-US" sz="1200" dirty="0" smtClean="0"/>
              <a:t>max </a:t>
            </a:r>
            <a:r>
              <a:rPr lang="en-US" sz="1200" dirty="0"/>
              <a:t>asset utilization) </a:t>
            </a:r>
            <a:endParaRPr lang="en-US" sz="1200" dirty="0" smtClean="0"/>
          </a:p>
          <a:p>
            <a:pPr lvl="0">
              <a:spcAft>
                <a:spcPts val="300"/>
              </a:spcAft>
            </a:pPr>
            <a:r>
              <a:rPr lang="en-US" sz="1400" dirty="0" smtClean="0"/>
              <a:t>Fresh data to enable timelier decision </a:t>
            </a:r>
          </a:p>
          <a:p>
            <a:pPr marL="287338" lvl="1" indent="-169863"/>
            <a:r>
              <a:rPr lang="en-US" sz="1200" dirty="0" smtClean="0"/>
              <a:t>Run </a:t>
            </a:r>
            <a:r>
              <a:rPr lang="en-US" sz="1200" dirty="0"/>
              <a:t>resource intensive reports on reporting servers without impacting performance </a:t>
            </a:r>
            <a:r>
              <a:rPr lang="en-US" sz="1200" dirty="0" smtClean="0"/>
              <a:t>of online </a:t>
            </a:r>
            <a:r>
              <a:rPr lang="en-US" sz="1200" dirty="0"/>
              <a:t>t</a:t>
            </a:r>
            <a:r>
              <a:rPr lang="en-US" sz="1200" dirty="0" smtClean="0"/>
              <a:t>ransaction processing (OLTP) </a:t>
            </a:r>
            <a:r>
              <a:rPr lang="en-US" sz="1200" dirty="0"/>
              <a:t>systems </a:t>
            </a:r>
            <a:endParaRPr lang="en-US" sz="1200" dirty="0" smtClean="0"/>
          </a:p>
          <a:p>
            <a:pPr marL="287338" lvl="1" indent="-169863"/>
            <a:r>
              <a:rPr lang="en-US" sz="1200" dirty="0" smtClean="0"/>
              <a:t>Reduce information latency for reporting and optimize batch reporting for available window</a:t>
            </a:r>
          </a:p>
          <a:p>
            <a:pPr lvl="0">
              <a:spcAft>
                <a:spcPts val="300"/>
              </a:spcAft>
            </a:pPr>
            <a:r>
              <a:rPr lang="en-US" sz="1400" dirty="0"/>
              <a:t>Real time data sharing and synchronization </a:t>
            </a:r>
          </a:p>
          <a:p>
            <a:pPr marL="287338" lvl="1" indent="-169863">
              <a:tabLst>
                <a:tab pos="4176713" algn="l"/>
              </a:tabLst>
            </a:pPr>
            <a:r>
              <a:rPr lang="en-US" sz="1200" dirty="0" smtClean="0"/>
              <a:t>Facilitates </a:t>
            </a:r>
            <a:r>
              <a:rPr lang="en-US" sz="1200" dirty="0"/>
              <a:t>decentralized business operations and enables remote applications access data locally for improved performance</a:t>
            </a:r>
          </a:p>
        </p:txBody>
      </p:sp>
      <p:sp>
        <p:nvSpPr>
          <p:cNvPr id="7" name="TextBox 6"/>
          <p:cNvSpPr txBox="1"/>
          <p:nvPr/>
        </p:nvSpPr>
        <p:spPr>
          <a:xfrm>
            <a:off x="334925" y="6373513"/>
            <a:ext cx="1941237"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kern="0" dirty="0">
                <a:ea typeface="Arial Unicode MS" pitchFamily="34" charset="-128"/>
                <a:cs typeface="Arial Unicode MS" pitchFamily="34" charset="-128"/>
              </a:rPr>
              <a:t>* See appendix for expansion of acronyms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dirty="0">
                <a:solidFill>
                  <a:schemeClr val="bg2">
                    <a:lumMod val="50000"/>
                  </a:schemeClr>
                </a:solidFill>
              </a:rPr>
              <a:t>SAP </a:t>
            </a:r>
            <a:r>
              <a:rPr lang="en-US" dirty="0" smtClean="0">
                <a:solidFill>
                  <a:schemeClr val="bg2">
                    <a:lumMod val="50000"/>
                  </a:schemeClr>
                </a:solidFill>
              </a:rPr>
              <a:t>Replication Server*</a:t>
            </a:r>
            <a:r>
              <a:rPr lang="en-US" dirty="0"/>
              <a:t/>
            </a:r>
            <a:br>
              <a:rPr lang="en-US" dirty="0"/>
            </a:br>
            <a:r>
              <a:rPr lang="en-US" sz="2000" b="0" dirty="0"/>
              <a:t>Product </a:t>
            </a:r>
            <a:r>
              <a:rPr lang="en-US" sz="2000" b="0" dirty="0" smtClean="0"/>
              <a:t>architecture</a:t>
            </a:r>
            <a:endParaRPr lang="en-US" dirty="0" smtClean="0"/>
          </a:p>
        </p:txBody>
      </p:sp>
      <p:sp>
        <p:nvSpPr>
          <p:cNvPr id="44" name="TextBox 43"/>
          <p:cNvSpPr txBox="1"/>
          <p:nvPr/>
        </p:nvSpPr>
        <p:spPr>
          <a:xfrm>
            <a:off x="312484" y="1262774"/>
            <a:ext cx="8512537" cy="964350"/>
          </a:xfrm>
          <a:prstGeom prst="rect">
            <a:avLst/>
          </a:prstGeom>
          <a:noFill/>
        </p:spPr>
        <p:txBody>
          <a:bodyPr wrap="square" lIns="91425" tIns="45712" rIns="91425" bIns="45712" rtlCol="0">
            <a:spAutoFit/>
          </a:bodyPr>
          <a:lstStyle/>
          <a:p>
            <a:pPr>
              <a:spcAft>
                <a:spcPts val="300"/>
              </a:spcAft>
              <a:tabLst>
                <a:tab pos="2178050" algn="l"/>
              </a:tabLst>
            </a:pPr>
            <a:r>
              <a:rPr lang="en-US" sz="1400" b="1" dirty="0"/>
              <a:t>SAP </a:t>
            </a:r>
            <a:r>
              <a:rPr lang="en-US" sz="1400" b="1" dirty="0" smtClean="0"/>
              <a:t>Replication </a:t>
            </a:r>
            <a:r>
              <a:rPr lang="en-US" sz="1400" b="1" dirty="0"/>
              <a:t>Server </a:t>
            </a:r>
            <a:r>
              <a:rPr lang="en-US" sz="1400" b="1" dirty="0" smtClean="0"/>
              <a:t>(RS</a:t>
            </a:r>
            <a:r>
              <a:rPr lang="en-US" sz="1400" b="1" dirty="0"/>
              <a:t>) performs real-time data movement to </a:t>
            </a:r>
            <a:r>
              <a:rPr lang="en-US" sz="1400" b="1" dirty="0" smtClean="0"/>
              <a:t>provide:</a:t>
            </a:r>
            <a:endParaRPr lang="en-US" sz="1400" dirty="0"/>
          </a:p>
          <a:p>
            <a:pPr marL="287338" lvl="1" indent="-169863">
              <a:spcBef>
                <a:spcPts val="100"/>
              </a:spcBef>
              <a:spcAft>
                <a:spcPts val="100"/>
              </a:spcAft>
            </a:pPr>
            <a:r>
              <a:rPr lang="en-US" sz="1200" dirty="0"/>
              <a:t>High </a:t>
            </a:r>
            <a:r>
              <a:rPr lang="en-US" sz="1200" dirty="0" smtClean="0"/>
              <a:t>availability/disaster recovery (HADR) </a:t>
            </a:r>
            <a:r>
              <a:rPr lang="en-US" sz="1200" dirty="0"/>
              <a:t>for databases</a:t>
            </a:r>
          </a:p>
          <a:p>
            <a:pPr marL="287338" lvl="1" indent="-169863">
              <a:spcBef>
                <a:spcPts val="100"/>
              </a:spcBef>
              <a:spcAft>
                <a:spcPts val="100"/>
              </a:spcAft>
            </a:pPr>
            <a:r>
              <a:rPr lang="en-US" sz="1200" dirty="0"/>
              <a:t>Real time d</a:t>
            </a:r>
            <a:r>
              <a:rPr lang="en-US" sz="1200" dirty="0" smtClean="0"/>
              <a:t>ecision support</a:t>
            </a:r>
            <a:endParaRPr lang="en-US" sz="1200" dirty="0"/>
          </a:p>
          <a:p>
            <a:pPr marL="287338" lvl="1" indent="-169863">
              <a:spcBef>
                <a:spcPts val="100"/>
              </a:spcBef>
              <a:spcAft>
                <a:spcPts val="100"/>
              </a:spcAft>
            </a:pPr>
            <a:r>
              <a:rPr lang="en-US" sz="1200" dirty="0"/>
              <a:t>Data </a:t>
            </a:r>
            <a:r>
              <a:rPr lang="en-US" sz="1200" dirty="0" smtClean="0"/>
              <a:t>distribution </a:t>
            </a:r>
            <a:r>
              <a:rPr lang="en-US" sz="1200" dirty="0"/>
              <a:t>and </a:t>
            </a:r>
            <a:r>
              <a:rPr lang="en-US" sz="1200" dirty="0" smtClean="0"/>
              <a:t>synchronization</a:t>
            </a:r>
            <a:endParaRPr lang="en-US" sz="1200" kern="0" dirty="0">
              <a:ea typeface="Arial Unicode MS" pitchFamily="34" charset="-128"/>
              <a:cs typeface="Arial Unicode MS" pitchFamily="34" charset="-128"/>
            </a:endParaRPr>
          </a:p>
        </p:txBody>
      </p:sp>
      <p:sp>
        <p:nvSpPr>
          <p:cNvPr id="51" name="TextBox 50"/>
          <p:cNvSpPr txBox="1"/>
          <p:nvPr/>
        </p:nvSpPr>
        <p:spPr>
          <a:xfrm>
            <a:off x="334925" y="6373513"/>
            <a:ext cx="1941237"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kern="0" dirty="0">
                <a:ea typeface="Arial Unicode MS" pitchFamily="34" charset="-128"/>
                <a:cs typeface="Arial Unicode MS" pitchFamily="34" charset="-128"/>
              </a:rPr>
              <a:t>* See appendix for expansion of acronyms</a:t>
            </a:r>
          </a:p>
        </p:txBody>
      </p:sp>
      <p:graphicFrame>
        <p:nvGraphicFramePr>
          <p:cNvPr id="49" name="Table 48"/>
          <p:cNvGraphicFramePr>
            <a:graphicFrameLocks noGrp="1"/>
          </p:cNvGraphicFramePr>
          <p:nvPr>
            <p:extLst>
              <p:ext uri="{D42A27DB-BD31-4B8C-83A1-F6EECF244321}">
                <p14:modId xmlns:p14="http://schemas.microsoft.com/office/powerpoint/2010/main" val="1920294854"/>
              </p:ext>
            </p:extLst>
          </p:nvPr>
        </p:nvGraphicFramePr>
        <p:xfrm>
          <a:off x="238772" y="2290179"/>
          <a:ext cx="8605412" cy="670560"/>
        </p:xfrm>
        <a:graphic>
          <a:graphicData uri="http://schemas.openxmlformats.org/drawingml/2006/table">
            <a:tbl>
              <a:tblPr firstRow="1" bandRow="1">
                <a:tableStyleId>{2D5ABB26-0587-4C30-8999-92F81FD0307C}</a:tableStyleId>
              </a:tblPr>
              <a:tblGrid>
                <a:gridCol w="3016527"/>
                <a:gridCol w="2958179"/>
                <a:gridCol w="2630706"/>
              </a:tblGrid>
              <a:tr h="670560">
                <a:tc>
                  <a:txBody>
                    <a:bodyPr/>
                    <a:lstStyle/>
                    <a:p>
                      <a:pPr>
                        <a:tabLst>
                          <a:tab pos="2743200" algn="l"/>
                        </a:tabLst>
                      </a:pPr>
                      <a:r>
                        <a:rPr lang="en-US" sz="1900" b="1" u="none" dirty="0" smtClean="0"/>
                        <a:t>Change</a:t>
                      </a:r>
                      <a:r>
                        <a:rPr lang="en-US" sz="1900" b="1" u="none" baseline="0" dirty="0" smtClean="0"/>
                        <a:t> Data Capture</a:t>
                      </a:r>
                      <a:endParaRPr lang="en-US" sz="1900" b="1" u="none" dirty="0"/>
                    </a:p>
                  </a:txBody>
                  <a:tcPr/>
                </a:tc>
                <a:tc>
                  <a:txBody>
                    <a:bodyPr/>
                    <a:lstStyle/>
                    <a:p>
                      <a:pPr marL="0" indent="0"/>
                      <a:r>
                        <a:rPr lang="en-US" sz="1900" b="1" u="none" dirty="0" smtClean="0"/>
                        <a:t>Replication Engine</a:t>
                      </a:r>
                      <a:endParaRPr lang="en-US" sz="1900" b="1" u="none" dirty="0"/>
                    </a:p>
                  </a:txBody>
                  <a:tcPr/>
                </a:tc>
                <a:tc>
                  <a:txBody>
                    <a:bodyPr/>
                    <a:lstStyle/>
                    <a:p>
                      <a:r>
                        <a:rPr lang="en-US" sz="1900" b="1" u="none" dirty="0" smtClean="0"/>
                        <a:t>Routing &amp; Distribution</a:t>
                      </a:r>
                      <a:endParaRPr lang="en-US" sz="1900" b="1" u="none" dirty="0"/>
                    </a:p>
                  </a:txBody>
                  <a:tcPr/>
                </a:tc>
              </a:tr>
            </a:tbl>
          </a:graphicData>
        </a:graphic>
      </p:graphicFrame>
      <p:grpSp>
        <p:nvGrpSpPr>
          <p:cNvPr id="52" name="Group 45"/>
          <p:cNvGrpSpPr>
            <a:grpSpLocks/>
          </p:cNvGrpSpPr>
          <p:nvPr/>
        </p:nvGrpSpPr>
        <p:grpSpPr bwMode="auto">
          <a:xfrm>
            <a:off x="601546" y="3277198"/>
            <a:ext cx="706438" cy="493713"/>
            <a:chOff x="1260" y="1294"/>
            <a:chExt cx="445" cy="311"/>
          </a:xfrm>
        </p:grpSpPr>
        <p:sp>
          <p:nvSpPr>
            <p:cNvPr id="55" name="AutoShape 46"/>
            <p:cNvSpPr>
              <a:spLocks noChangeArrowheads="1"/>
            </p:cNvSpPr>
            <p:nvPr/>
          </p:nvSpPr>
          <p:spPr bwMode="auto">
            <a:xfrm>
              <a:off x="1260" y="1294"/>
              <a:ext cx="445" cy="311"/>
            </a:xfrm>
            <a:prstGeom prst="can">
              <a:avLst>
                <a:gd name="adj" fmla="val 25000"/>
              </a:avLst>
            </a:prstGeom>
            <a:gradFill rotWithShape="0">
              <a:gsLst>
                <a:gs pos="0">
                  <a:srgbClr val="B2B2B2">
                    <a:gamma/>
                    <a:shade val="46275"/>
                    <a:invGamma/>
                  </a:srgbClr>
                </a:gs>
                <a:gs pos="50000">
                  <a:srgbClr val="B2B2B2"/>
                </a:gs>
                <a:gs pos="100000">
                  <a:srgbClr val="B2B2B2">
                    <a:gamma/>
                    <a:shade val="46275"/>
                    <a:invGamma/>
                  </a:srgbClr>
                </a:gs>
              </a:gsLst>
              <a:lin ang="0" scaled="1"/>
            </a:gradFill>
            <a:ln w="12700" cap="sq">
              <a:solidFill>
                <a:srgbClr val="5F5F5F"/>
              </a:solidFill>
              <a:miter lim="800000"/>
              <a:headEnd type="none" w="sm" len="sm"/>
              <a:tailEnd type="none" w="sm" len="sm"/>
            </a:ln>
            <a:effectLst/>
          </p:spPr>
          <p:txBody>
            <a:bodyPr wrap="none" anchor="ctr"/>
            <a:lstStyle/>
            <a:p>
              <a:endParaRPr lang="en-US"/>
            </a:p>
          </p:txBody>
        </p:sp>
        <p:sp>
          <p:nvSpPr>
            <p:cNvPr id="57" name="Text Box 47"/>
            <p:cNvSpPr txBox="1">
              <a:spLocks noChangeArrowheads="1"/>
            </p:cNvSpPr>
            <p:nvPr/>
          </p:nvSpPr>
          <p:spPr bwMode="auto">
            <a:xfrm>
              <a:off x="1431" y="1379"/>
              <a:ext cx="116" cy="213"/>
            </a:xfrm>
            <a:prstGeom prst="rect">
              <a:avLst/>
            </a:prstGeom>
            <a:noFill/>
            <a:ln w="12700" cap="sq">
              <a:noFill/>
              <a:miter lim="800000"/>
              <a:headEnd type="none" w="sm" len="sm"/>
              <a:tailEnd type="none" w="sm" len="sm"/>
            </a:ln>
            <a:effectLst/>
          </p:spPr>
          <p:txBody>
            <a:bodyPr wrap="none" anchor="ctr">
              <a:spAutoFit/>
            </a:bodyPr>
            <a:lstStyle/>
            <a:p>
              <a:pPr algn="ctr" eaLnBrk="1" hangingPunct="1"/>
              <a:endParaRPr lang="en-US" sz="1600" b="1"/>
            </a:p>
          </p:txBody>
        </p:sp>
      </p:grpSp>
      <p:sp>
        <p:nvSpPr>
          <p:cNvPr id="58" name="Text Box 50"/>
          <p:cNvSpPr txBox="1">
            <a:spLocks noChangeArrowheads="1"/>
          </p:cNvSpPr>
          <p:nvPr/>
        </p:nvSpPr>
        <p:spPr bwMode="auto">
          <a:xfrm>
            <a:off x="1692388" y="3492663"/>
            <a:ext cx="1201355" cy="338554"/>
          </a:xfrm>
          <a:prstGeom prst="rect">
            <a:avLst/>
          </a:prstGeom>
          <a:noFill/>
          <a:ln w="12700" cap="sq">
            <a:noFill/>
            <a:miter lim="800000"/>
            <a:headEnd type="none" w="sm" len="sm"/>
            <a:tailEnd type="none" w="sm" len="sm"/>
          </a:ln>
          <a:effectLst/>
        </p:spPr>
        <p:txBody>
          <a:bodyPr wrap="none" anchor="ctr">
            <a:spAutoFit/>
          </a:bodyPr>
          <a:lstStyle/>
          <a:p>
            <a:pPr algn="ctr" eaLnBrk="1" hangingPunct="1"/>
            <a:r>
              <a:rPr lang="en-US" sz="1600" b="1" dirty="0">
                <a:effectLst>
                  <a:outerShdw blurRad="38100" dist="38100" dir="2700000" algn="tl">
                    <a:srgbClr val="000000">
                      <a:alpha val="43137"/>
                    </a:srgbClr>
                  </a:outerShdw>
                </a:effectLst>
                <a:latin typeface="+mn-lt"/>
              </a:rPr>
              <a:t>Rep Agent</a:t>
            </a:r>
          </a:p>
        </p:txBody>
      </p:sp>
      <p:sp>
        <p:nvSpPr>
          <p:cNvPr id="62" name="Text Box 51"/>
          <p:cNvSpPr txBox="1">
            <a:spLocks noChangeArrowheads="1"/>
          </p:cNvSpPr>
          <p:nvPr/>
        </p:nvSpPr>
        <p:spPr bwMode="auto">
          <a:xfrm>
            <a:off x="671415" y="2838047"/>
            <a:ext cx="949299" cy="338554"/>
          </a:xfrm>
          <a:prstGeom prst="rect">
            <a:avLst/>
          </a:prstGeom>
          <a:noFill/>
          <a:ln w="12700" cap="sq">
            <a:noFill/>
            <a:miter lim="800000"/>
            <a:headEnd type="none" w="sm" len="sm"/>
            <a:tailEnd type="none" w="sm" len="sm"/>
          </a:ln>
          <a:effectLst/>
        </p:spPr>
        <p:txBody>
          <a:bodyPr wrap="none" anchor="ctr">
            <a:spAutoFit/>
          </a:bodyPr>
          <a:lstStyle/>
          <a:p>
            <a:pPr algn="ctr" eaLnBrk="1" hangingPunct="1"/>
            <a:r>
              <a:rPr lang="en-US" sz="1600" b="1" dirty="0" smtClean="0">
                <a:effectLst>
                  <a:outerShdw blurRad="38100" dist="38100" dir="2700000" algn="tl">
                    <a:srgbClr val="FFFFFF"/>
                  </a:outerShdw>
                </a:effectLst>
                <a:latin typeface="+mn-lt"/>
              </a:rPr>
              <a:t>Primary</a:t>
            </a:r>
            <a:endParaRPr lang="en-US" sz="1600" b="1" dirty="0">
              <a:effectLst>
                <a:outerShdw blurRad="38100" dist="38100" dir="2700000" algn="tl">
                  <a:srgbClr val="FFFFFF"/>
                </a:outerShdw>
              </a:effectLst>
              <a:latin typeface="+mn-lt"/>
            </a:endParaRPr>
          </a:p>
        </p:txBody>
      </p:sp>
      <p:graphicFrame>
        <p:nvGraphicFramePr>
          <p:cNvPr id="66" name="Object 37">
            <a:hlinkClick r:id="" action="ppaction://ole?verb=0"/>
          </p:cNvPr>
          <p:cNvGraphicFramePr>
            <a:graphicFrameLocks/>
          </p:cNvGraphicFramePr>
          <p:nvPr>
            <p:extLst>
              <p:ext uri="{D42A27DB-BD31-4B8C-83A1-F6EECF244321}">
                <p14:modId xmlns:p14="http://schemas.microsoft.com/office/powerpoint/2010/main" val="1300297766"/>
              </p:ext>
            </p:extLst>
          </p:nvPr>
        </p:nvGraphicFramePr>
        <p:xfrm>
          <a:off x="1299190" y="3202589"/>
          <a:ext cx="464275" cy="687388"/>
        </p:xfrm>
        <a:graphic>
          <a:graphicData uri="http://schemas.openxmlformats.org/presentationml/2006/ole">
            <mc:AlternateContent xmlns:mc="http://schemas.openxmlformats.org/markup-compatibility/2006">
              <mc:Choice xmlns:v="urn:schemas-microsoft-com:vml" Requires="v">
                <p:oleObj spid="_x0000_s1179" name="Clip" r:id="rId4" imgW="2352600" imgH="3395520" progId="">
                  <p:embed/>
                </p:oleObj>
              </mc:Choice>
              <mc:Fallback>
                <p:oleObj name="Clip" r:id="rId4" imgW="2352600" imgH="339552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9190" y="3202589"/>
                        <a:ext cx="464275" cy="6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7" name="Picture 22" descr="ASE FINAL LOGO - 2 copy"/>
          <p:cNvPicPr>
            <a:picLocks noChangeAspect="1" noChangeArrowheads="1"/>
          </p:cNvPicPr>
          <p:nvPr/>
        </p:nvPicPr>
        <p:blipFill>
          <a:blip r:embed="rId6"/>
          <a:srcRect l="7655" t="11003" r="11346" b="6101"/>
          <a:stretch>
            <a:fillRect/>
          </a:stretch>
        </p:blipFill>
        <p:spPr bwMode="auto">
          <a:xfrm>
            <a:off x="1073319" y="3505749"/>
            <a:ext cx="432048" cy="442168"/>
          </a:xfrm>
          <a:prstGeom prst="rect">
            <a:avLst/>
          </a:prstGeom>
          <a:noFill/>
          <a:ln w="9525">
            <a:noFill/>
            <a:miter lim="800000"/>
            <a:headEnd/>
            <a:tailEnd/>
          </a:ln>
        </p:spPr>
      </p:pic>
      <p:pic>
        <p:nvPicPr>
          <p:cNvPr id="76" name="Picture 24" descr="Replication Agent - 2 ICON"/>
          <p:cNvPicPr>
            <a:picLocks noChangeAspect="1" noChangeArrowheads="1"/>
          </p:cNvPicPr>
          <p:nvPr/>
        </p:nvPicPr>
        <p:blipFill>
          <a:blip r:embed="rId7"/>
          <a:srcRect/>
          <a:stretch>
            <a:fillRect/>
          </a:stretch>
        </p:blipFill>
        <p:spPr bwMode="auto">
          <a:xfrm>
            <a:off x="1565432" y="3753447"/>
            <a:ext cx="396054" cy="388939"/>
          </a:xfrm>
          <a:prstGeom prst="rect">
            <a:avLst/>
          </a:prstGeom>
          <a:noFill/>
          <a:ln w="9525">
            <a:noFill/>
            <a:miter lim="800000"/>
            <a:headEnd/>
            <a:tailEnd/>
          </a:ln>
        </p:spPr>
      </p:pic>
      <p:sp>
        <p:nvSpPr>
          <p:cNvPr id="80" name="Text Box 84"/>
          <p:cNvSpPr txBox="1">
            <a:spLocks noChangeArrowheads="1"/>
          </p:cNvSpPr>
          <p:nvPr/>
        </p:nvSpPr>
        <p:spPr bwMode="auto">
          <a:xfrm>
            <a:off x="398940" y="4174554"/>
            <a:ext cx="2141093" cy="1754326"/>
          </a:xfrm>
          <a:prstGeom prst="rect">
            <a:avLst/>
          </a:prstGeom>
          <a:noFill/>
          <a:ln w="12700" cap="sq">
            <a:noFill/>
            <a:miter lim="800000"/>
            <a:headEnd type="none" w="sm" len="sm"/>
            <a:tailEnd type="none" w="sm" len="sm"/>
          </a:ln>
          <a:effectLst/>
        </p:spPr>
        <p:txBody>
          <a:bodyPr wrap="square" anchor="ctr">
            <a:spAutoFit/>
          </a:bodyPr>
          <a:lstStyle/>
          <a:p>
            <a:pPr eaLnBrk="1" hangingPunct="1"/>
            <a:r>
              <a:rPr lang="en-US" sz="1200" b="1" dirty="0" smtClean="0">
                <a:effectLst>
                  <a:outerShdw blurRad="38100" dist="38100" dir="2700000" algn="tl">
                    <a:srgbClr val="FFFFFF"/>
                  </a:outerShdw>
                </a:effectLst>
                <a:latin typeface="+mn-lt"/>
              </a:rPr>
              <a:t>Sources:</a:t>
            </a:r>
          </a:p>
          <a:p>
            <a:pPr marL="285750" indent="-285750">
              <a:buFont typeface="Arial" pitchFamily="34" charset="0"/>
              <a:buChar char="•"/>
            </a:pPr>
            <a:r>
              <a:rPr lang="en-US" sz="1400" b="1" dirty="0" smtClean="0">
                <a:solidFill>
                  <a:schemeClr val="accent1"/>
                </a:solidFill>
              </a:rPr>
              <a:t>SAP HANA</a:t>
            </a:r>
          </a:p>
          <a:p>
            <a:pPr marL="285750" indent="-285750">
              <a:buFont typeface="Arial" pitchFamily="34" charset="0"/>
              <a:buChar char="•"/>
            </a:pPr>
            <a:r>
              <a:rPr lang="en-US" sz="1400" b="1" dirty="0" smtClean="0">
                <a:solidFill>
                  <a:schemeClr val="accent1"/>
                </a:solidFill>
              </a:rPr>
              <a:t>SAP ASE</a:t>
            </a:r>
            <a:endParaRPr lang="en-US" sz="1400" b="1" dirty="0">
              <a:solidFill>
                <a:schemeClr val="accent1"/>
              </a:solidFill>
            </a:endParaRPr>
          </a:p>
          <a:p>
            <a:pPr marL="285750" indent="-285750">
              <a:buFont typeface="Arial" pitchFamily="34" charset="0"/>
              <a:buChar char="•"/>
            </a:pPr>
            <a:r>
              <a:rPr lang="en-US" sz="1400" b="1" dirty="0">
                <a:solidFill>
                  <a:schemeClr val="accent1"/>
                </a:solidFill>
              </a:rPr>
              <a:t>Oracle</a:t>
            </a:r>
          </a:p>
          <a:p>
            <a:pPr marL="285750" indent="-285750">
              <a:buFont typeface="Arial" pitchFamily="34" charset="0"/>
              <a:buChar char="•"/>
            </a:pPr>
            <a:r>
              <a:rPr lang="en-US" sz="1400" b="1" dirty="0">
                <a:solidFill>
                  <a:schemeClr val="accent1"/>
                </a:solidFill>
              </a:rPr>
              <a:t>MS </a:t>
            </a:r>
            <a:r>
              <a:rPr lang="en-US" sz="1400" b="1" dirty="0" smtClean="0">
                <a:solidFill>
                  <a:schemeClr val="accent1"/>
                </a:solidFill>
              </a:rPr>
              <a:t>SQL Server</a:t>
            </a:r>
            <a:endParaRPr lang="en-US" sz="1400" b="1" dirty="0">
              <a:solidFill>
                <a:schemeClr val="accent1"/>
              </a:solidFill>
            </a:endParaRPr>
          </a:p>
          <a:p>
            <a:pPr marL="285750" indent="-285750">
              <a:buFont typeface="Arial" pitchFamily="34" charset="0"/>
              <a:buChar char="•"/>
            </a:pPr>
            <a:r>
              <a:rPr lang="en-US" sz="1400" b="1" dirty="0">
                <a:solidFill>
                  <a:schemeClr val="accent1"/>
                </a:solidFill>
              </a:rPr>
              <a:t>IBM </a:t>
            </a:r>
            <a:r>
              <a:rPr lang="en-US" sz="1400" b="1" dirty="0" smtClean="0">
                <a:solidFill>
                  <a:schemeClr val="accent1"/>
                </a:solidFill>
              </a:rPr>
              <a:t>DB2/UDB</a:t>
            </a:r>
          </a:p>
          <a:p>
            <a:pPr marL="285750" indent="-285750">
              <a:buFont typeface="Arial" pitchFamily="34" charset="0"/>
              <a:buChar char="•"/>
            </a:pPr>
            <a:r>
              <a:rPr lang="en-US" sz="1400" b="1" dirty="0" smtClean="0">
                <a:solidFill>
                  <a:schemeClr val="accent1"/>
                </a:solidFill>
              </a:rPr>
              <a:t>IBM </a:t>
            </a:r>
            <a:r>
              <a:rPr lang="en-US" sz="1400" b="1" dirty="0">
                <a:solidFill>
                  <a:schemeClr val="accent1"/>
                </a:solidFill>
              </a:rPr>
              <a:t>DB2/OS390</a:t>
            </a:r>
          </a:p>
          <a:p>
            <a:pPr eaLnBrk="1" hangingPunct="1"/>
            <a:endParaRPr lang="en-US" sz="1200" b="1" dirty="0">
              <a:effectLst>
                <a:outerShdw blurRad="38100" dist="38100" dir="2700000" algn="tl">
                  <a:srgbClr val="FFFFFF"/>
                </a:outerShdw>
              </a:effectLst>
              <a:latin typeface="+mn-lt"/>
            </a:endParaRPr>
          </a:p>
        </p:txBody>
      </p:sp>
      <p:grpSp>
        <p:nvGrpSpPr>
          <p:cNvPr id="83" name="Group 39"/>
          <p:cNvGrpSpPr>
            <a:grpSpLocks/>
          </p:cNvGrpSpPr>
          <p:nvPr/>
        </p:nvGrpSpPr>
        <p:grpSpPr bwMode="auto">
          <a:xfrm>
            <a:off x="7020977" y="3259738"/>
            <a:ext cx="706438" cy="716644"/>
            <a:chOff x="4244" y="1450"/>
            <a:chExt cx="445" cy="311"/>
          </a:xfrm>
        </p:grpSpPr>
        <p:sp>
          <p:nvSpPr>
            <p:cNvPr id="97" name="AutoShape 40"/>
            <p:cNvSpPr>
              <a:spLocks noChangeArrowheads="1"/>
            </p:cNvSpPr>
            <p:nvPr/>
          </p:nvSpPr>
          <p:spPr bwMode="auto">
            <a:xfrm>
              <a:off x="4244" y="1450"/>
              <a:ext cx="445" cy="311"/>
            </a:xfrm>
            <a:prstGeom prst="can">
              <a:avLst>
                <a:gd name="adj" fmla="val 25000"/>
              </a:avLst>
            </a:prstGeom>
            <a:gradFill rotWithShape="0">
              <a:gsLst>
                <a:gs pos="0">
                  <a:srgbClr val="B2B2B2">
                    <a:gamma/>
                    <a:shade val="46275"/>
                    <a:invGamma/>
                  </a:srgbClr>
                </a:gs>
                <a:gs pos="50000">
                  <a:srgbClr val="B2B2B2"/>
                </a:gs>
                <a:gs pos="100000">
                  <a:srgbClr val="B2B2B2">
                    <a:gamma/>
                    <a:shade val="46275"/>
                    <a:invGamma/>
                  </a:srgbClr>
                </a:gs>
              </a:gsLst>
              <a:lin ang="0" scaled="1"/>
            </a:gradFill>
            <a:ln w="12700" cap="sq">
              <a:solidFill>
                <a:srgbClr val="5F5F5F"/>
              </a:solidFill>
              <a:miter lim="800000"/>
              <a:headEnd type="none" w="sm" len="sm"/>
              <a:tailEnd type="none" w="sm" len="sm"/>
            </a:ln>
            <a:effectLst/>
          </p:spPr>
          <p:txBody>
            <a:bodyPr wrap="none" anchor="ctr"/>
            <a:lstStyle/>
            <a:p>
              <a:endParaRPr lang="en-US"/>
            </a:p>
          </p:txBody>
        </p:sp>
        <p:sp>
          <p:nvSpPr>
            <p:cNvPr id="98" name="Text Box 41"/>
            <p:cNvSpPr txBox="1">
              <a:spLocks noChangeArrowheads="1"/>
            </p:cNvSpPr>
            <p:nvPr/>
          </p:nvSpPr>
          <p:spPr bwMode="auto">
            <a:xfrm>
              <a:off x="4410" y="1520"/>
              <a:ext cx="116" cy="213"/>
            </a:xfrm>
            <a:prstGeom prst="rect">
              <a:avLst/>
            </a:prstGeom>
            <a:noFill/>
            <a:ln w="12700" cap="sq">
              <a:noFill/>
              <a:miter lim="800000"/>
              <a:headEnd type="none" w="sm" len="sm"/>
              <a:tailEnd type="none" w="sm" len="sm"/>
            </a:ln>
            <a:effectLst/>
          </p:spPr>
          <p:txBody>
            <a:bodyPr wrap="none" anchor="ctr">
              <a:spAutoFit/>
            </a:bodyPr>
            <a:lstStyle/>
            <a:p>
              <a:pPr algn="ctr" eaLnBrk="1" hangingPunct="1"/>
              <a:endParaRPr lang="en-US" sz="1600" b="1"/>
            </a:p>
          </p:txBody>
        </p:sp>
      </p:grpSp>
      <p:pic>
        <p:nvPicPr>
          <p:cNvPr id="99" name="Picture 22" descr="ASE FINAL LOGO - 2 copy"/>
          <p:cNvPicPr>
            <a:picLocks noChangeAspect="1" noChangeArrowheads="1"/>
          </p:cNvPicPr>
          <p:nvPr/>
        </p:nvPicPr>
        <p:blipFill>
          <a:blip r:embed="rId6"/>
          <a:srcRect/>
          <a:stretch>
            <a:fillRect/>
          </a:stretch>
        </p:blipFill>
        <p:spPr bwMode="auto">
          <a:xfrm>
            <a:off x="7086958" y="3442982"/>
            <a:ext cx="533400" cy="533400"/>
          </a:xfrm>
          <a:prstGeom prst="rect">
            <a:avLst/>
          </a:prstGeom>
          <a:noFill/>
          <a:ln w="9525">
            <a:noFill/>
            <a:miter lim="800000"/>
            <a:headEnd/>
            <a:tailEnd/>
          </a:ln>
        </p:spPr>
      </p:pic>
      <p:sp>
        <p:nvSpPr>
          <p:cNvPr id="100" name="Text Box 84"/>
          <p:cNvSpPr txBox="1">
            <a:spLocks noChangeArrowheads="1"/>
          </p:cNvSpPr>
          <p:nvPr/>
        </p:nvSpPr>
        <p:spPr bwMode="auto">
          <a:xfrm>
            <a:off x="6461756" y="4063089"/>
            <a:ext cx="2317204" cy="2431435"/>
          </a:xfrm>
          <a:prstGeom prst="rect">
            <a:avLst/>
          </a:prstGeom>
          <a:noFill/>
          <a:ln w="12700" cap="sq">
            <a:noFill/>
            <a:miter lim="800000"/>
            <a:headEnd type="none" w="sm" len="sm"/>
            <a:tailEnd type="none" w="sm" len="sm"/>
          </a:ln>
          <a:effectLst/>
        </p:spPr>
        <p:txBody>
          <a:bodyPr wrap="square" anchor="ctr">
            <a:spAutoFit/>
          </a:bodyPr>
          <a:lstStyle/>
          <a:p>
            <a:pPr eaLnBrk="1" hangingPunct="1"/>
            <a:r>
              <a:rPr lang="en-US" sz="1200" b="1" dirty="0" smtClean="0">
                <a:effectLst>
                  <a:outerShdw blurRad="38100" dist="38100" dir="2700000" algn="tl">
                    <a:srgbClr val="FFFFFF"/>
                  </a:outerShdw>
                </a:effectLst>
                <a:latin typeface="+mn-lt"/>
              </a:rPr>
              <a:t>Targets:</a:t>
            </a:r>
          </a:p>
          <a:p>
            <a:pPr marL="120650" indent="-120650">
              <a:buFont typeface="Arial" pitchFamily="34" charset="0"/>
              <a:buChar char="•"/>
            </a:pPr>
            <a:r>
              <a:rPr lang="en-US" sz="1400" b="1" dirty="0" smtClean="0">
                <a:solidFill>
                  <a:schemeClr val="accent1"/>
                </a:solidFill>
              </a:rPr>
              <a:t>SAP HANA</a:t>
            </a:r>
          </a:p>
          <a:p>
            <a:pPr marL="120650" indent="-120650">
              <a:buFont typeface="Arial" pitchFamily="34" charset="0"/>
              <a:buChar char="•"/>
            </a:pPr>
            <a:r>
              <a:rPr lang="en-US" sz="1400" b="1" dirty="0" smtClean="0">
                <a:solidFill>
                  <a:schemeClr val="accent1"/>
                </a:solidFill>
              </a:rPr>
              <a:t>SAP ASE</a:t>
            </a:r>
          </a:p>
          <a:p>
            <a:pPr marL="120650" indent="-120650">
              <a:buFont typeface="Arial" pitchFamily="34" charset="0"/>
              <a:buChar char="•"/>
            </a:pPr>
            <a:r>
              <a:rPr lang="en-US" sz="1400" b="1" dirty="0" smtClean="0">
                <a:solidFill>
                  <a:schemeClr val="accent1"/>
                </a:solidFill>
              </a:rPr>
              <a:t>SAP IQ</a:t>
            </a:r>
          </a:p>
          <a:p>
            <a:pPr marL="120650" indent="-120650">
              <a:buFont typeface="Arial" pitchFamily="34" charset="0"/>
              <a:buChar char="•"/>
            </a:pPr>
            <a:r>
              <a:rPr lang="en-US" sz="1400" b="1" dirty="0">
                <a:solidFill>
                  <a:schemeClr val="accent1"/>
                </a:solidFill>
              </a:rPr>
              <a:t>SAP </a:t>
            </a:r>
            <a:r>
              <a:rPr lang="en-US" sz="1400" b="1" dirty="0" smtClean="0">
                <a:solidFill>
                  <a:schemeClr val="accent1"/>
                </a:solidFill>
              </a:rPr>
              <a:t>ESP</a:t>
            </a:r>
            <a:endParaRPr lang="en-US" sz="1400" b="1" dirty="0">
              <a:solidFill>
                <a:schemeClr val="accent1"/>
              </a:solidFill>
            </a:endParaRPr>
          </a:p>
          <a:p>
            <a:pPr marL="120650" indent="-120650">
              <a:buFont typeface="Arial" pitchFamily="34" charset="0"/>
              <a:buChar char="•"/>
            </a:pPr>
            <a:r>
              <a:rPr lang="en-US" sz="1400" b="1" dirty="0" smtClean="0">
                <a:solidFill>
                  <a:schemeClr val="accent1"/>
                </a:solidFill>
              </a:rPr>
              <a:t>SAP Data Services</a:t>
            </a:r>
          </a:p>
          <a:p>
            <a:pPr marL="120650" indent="-120650">
              <a:buFont typeface="Arial" pitchFamily="34" charset="0"/>
              <a:buChar char="•"/>
            </a:pPr>
            <a:r>
              <a:rPr lang="en-US" sz="1400" b="1" dirty="0" smtClean="0">
                <a:solidFill>
                  <a:schemeClr val="accent1"/>
                </a:solidFill>
              </a:rPr>
              <a:t>Oracle</a:t>
            </a:r>
            <a:endParaRPr lang="en-US" sz="1400" b="1" dirty="0">
              <a:solidFill>
                <a:schemeClr val="accent1"/>
              </a:solidFill>
            </a:endParaRPr>
          </a:p>
          <a:p>
            <a:pPr marL="120650" indent="-120650">
              <a:buFont typeface="Arial" pitchFamily="34" charset="0"/>
              <a:buChar char="•"/>
            </a:pPr>
            <a:r>
              <a:rPr lang="en-US" sz="1400" b="1" dirty="0" smtClean="0">
                <a:solidFill>
                  <a:schemeClr val="accent1"/>
                </a:solidFill>
              </a:rPr>
              <a:t>Microsoft SQL Server</a:t>
            </a:r>
            <a:endParaRPr lang="en-US" sz="1400" b="1" dirty="0">
              <a:solidFill>
                <a:schemeClr val="accent1"/>
              </a:solidFill>
            </a:endParaRPr>
          </a:p>
          <a:p>
            <a:pPr marL="120650" indent="-120650">
              <a:buFont typeface="Arial" pitchFamily="34" charset="0"/>
              <a:buChar char="•"/>
            </a:pPr>
            <a:r>
              <a:rPr lang="en-US" sz="1400" b="1" dirty="0">
                <a:solidFill>
                  <a:schemeClr val="accent1"/>
                </a:solidFill>
              </a:rPr>
              <a:t>IBM </a:t>
            </a:r>
            <a:r>
              <a:rPr lang="en-US" sz="1400" b="1" dirty="0" smtClean="0">
                <a:solidFill>
                  <a:schemeClr val="accent1"/>
                </a:solidFill>
              </a:rPr>
              <a:t>DB2/UDB</a:t>
            </a:r>
          </a:p>
          <a:p>
            <a:pPr marL="120650" indent="-120650">
              <a:buFont typeface="Arial" pitchFamily="34" charset="0"/>
              <a:buChar char="•"/>
            </a:pPr>
            <a:r>
              <a:rPr lang="en-US" sz="1400" b="1" dirty="0" smtClean="0">
                <a:solidFill>
                  <a:schemeClr val="accent1"/>
                </a:solidFill>
              </a:rPr>
              <a:t>Message bus</a:t>
            </a:r>
          </a:p>
          <a:p>
            <a:pPr marL="120650" indent="-120650">
              <a:buFont typeface="Arial" pitchFamily="34" charset="0"/>
              <a:buChar char="•"/>
            </a:pPr>
            <a:r>
              <a:rPr lang="en-US" sz="1400" b="1" dirty="0" smtClean="0">
                <a:solidFill>
                  <a:schemeClr val="accent1"/>
                </a:solidFill>
              </a:rPr>
              <a:t>IBM DB2/OS390</a:t>
            </a:r>
          </a:p>
        </p:txBody>
      </p:sp>
      <p:cxnSp>
        <p:nvCxnSpPr>
          <p:cNvPr id="101" name="Straight Arrow Connector 100"/>
          <p:cNvCxnSpPr>
            <a:stCxn id="76" idx="3"/>
          </p:cNvCxnSpPr>
          <p:nvPr/>
        </p:nvCxnSpPr>
        <p:spPr>
          <a:xfrm flipV="1">
            <a:off x="1961486" y="3947916"/>
            <a:ext cx="1294117" cy="1"/>
          </a:xfrm>
          <a:prstGeom prst="straightConnector1">
            <a:avLst/>
          </a:prstGeom>
          <a:ln w="38100">
            <a:solidFill>
              <a:schemeClr val="accent6">
                <a:lumMod val="90000"/>
                <a:lumOff val="10000"/>
              </a:schemeClr>
            </a:solidFill>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739493" y="3916499"/>
            <a:ext cx="1446692" cy="0"/>
          </a:xfrm>
          <a:prstGeom prst="straightConnector1">
            <a:avLst/>
          </a:prstGeom>
          <a:ln w="38100">
            <a:solidFill>
              <a:schemeClr val="accent6">
                <a:lumMod val="90000"/>
                <a:lumOff val="10000"/>
              </a:schemeClr>
            </a:solidFill>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0">
            <a:schemeClr val="accent1"/>
          </a:fillRef>
          <a:effectRef idx="1">
            <a:schemeClr val="accent1"/>
          </a:effectRef>
          <a:fontRef idx="minor">
            <a:schemeClr val="tx1"/>
          </a:fontRef>
        </p:style>
      </p:cxnSp>
      <p:grpSp>
        <p:nvGrpSpPr>
          <p:cNvPr id="103" name="Group 102"/>
          <p:cNvGrpSpPr/>
          <p:nvPr/>
        </p:nvGrpSpPr>
        <p:grpSpPr>
          <a:xfrm>
            <a:off x="3255603" y="2960739"/>
            <a:ext cx="2571750" cy="2512571"/>
            <a:chOff x="3200400" y="2364230"/>
            <a:chExt cx="2571750" cy="2512570"/>
          </a:xfrm>
        </p:grpSpPr>
        <p:sp>
          <p:nvSpPr>
            <p:cNvPr id="104" name="Rectangle 103"/>
            <p:cNvSpPr/>
            <p:nvPr/>
          </p:nvSpPr>
          <p:spPr bwMode="gray">
            <a:xfrm>
              <a:off x="3200400" y="2364230"/>
              <a:ext cx="2571750" cy="251257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5" name="Text Box 50"/>
            <p:cNvSpPr txBox="1">
              <a:spLocks noChangeArrowheads="1"/>
            </p:cNvSpPr>
            <p:nvPr/>
          </p:nvSpPr>
          <p:spPr bwMode="auto">
            <a:xfrm>
              <a:off x="3604439" y="3450552"/>
              <a:ext cx="1743738" cy="307777"/>
            </a:xfrm>
            <a:prstGeom prst="rect">
              <a:avLst/>
            </a:prstGeom>
            <a:solidFill>
              <a:schemeClr val="bg2"/>
            </a:solidFill>
            <a:ln w="12700" cap="sq">
              <a:noFill/>
              <a:miter lim="800000"/>
              <a:headEnd type="none" w="sm" len="sm"/>
              <a:tailEnd type="none" w="sm" len="sm"/>
            </a:ln>
            <a:effectLst/>
          </p:spPr>
          <p:txBody>
            <a:bodyPr wrap="square" anchor="ctr">
              <a:spAutoFit/>
            </a:bodyPr>
            <a:lstStyle/>
            <a:p>
              <a:pPr algn="ctr" eaLnBrk="1" hangingPunct="1"/>
              <a:r>
                <a:rPr lang="en-US" sz="1400" dirty="0" smtClean="0">
                  <a:latin typeface="+mn-lt"/>
                </a:rPr>
                <a:t>Transformation</a:t>
              </a:r>
              <a:endParaRPr lang="en-US" sz="1400" dirty="0">
                <a:latin typeface="+mn-lt"/>
              </a:endParaRPr>
            </a:p>
          </p:txBody>
        </p:sp>
        <p:sp>
          <p:nvSpPr>
            <p:cNvPr id="106" name="Text Box 50"/>
            <p:cNvSpPr txBox="1">
              <a:spLocks noChangeArrowheads="1"/>
            </p:cNvSpPr>
            <p:nvPr/>
          </p:nvSpPr>
          <p:spPr bwMode="auto">
            <a:xfrm>
              <a:off x="3604439" y="4241750"/>
              <a:ext cx="1743738" cy="523220"/>
            </a:xfrm>
            <a:prstGeom prst="rect">
              <a:avLst/>
            </a:prstGeom>
            <a:solidFill>
              <a:schemeClr val="bg2"/>
            </a:solidFill>
            <a:ln w="12700" cap="sq">
              <a:noFill/>
              <a:miter lim="800000"/>
              <a:headEnd type="none" w="sm" len="sm"/>
              <a:tailEnd type="none" w="sm" len="sm"/>
            </a:ln>
            <a:effectLst/>
          </p:spPr>
          <p:txBody>
            <a:bodyPr wrap="square" anchor="ctr">
              <a:spAutoFit/>
            </a:bodyPr>
            <a:lstStyle/>
            <a:p>
              <a:pPr algn="ctr" eaLnBrk="1" hangingPunct="1"/>
              <a:r>
                <a:rPr lang="en-US" sz="1400" dirty="0" smtClean="0">
                  <a:latin typeface="+mn-lt"/>
                </a:rPr>
                <a:t>Message Repository</a:t>
              </a:r>
              <a:endParaRPr lang="en-US" sz="1400" dirty="0">
                <a:latin typeface="+mn-lt"/>
              </a:endParaRPr>
            </a:p>
          </p:txBody>
        </p:sp>
        <p:sp>
          <p:nvSpPr>
            <p:cNvPr id="107" name="Text Box 50"/>
            <p:cNvSpPr txBox="1">
              <a:spLocks noChangeArrowheads="1"/>
            </p:cNvSpPr>
            <p:nvPr/>
          </p:nvSpPr>
          <p:spPr bwMode="auto">
            <a:xfrm>
              <a:off x="3604439" y="3066096"/>
              <a:ext cx="1743738" cy="307777"/>
            </a:xfrm>
            <a:prstGeom prst="rect">
              <a:avLst/>
            </a:prstGeom>
            <a:solidFill>
              <a:schemeClr val="bg2"/>
            </a:solidFill>
            <a:ln w="12700" cap="sq">
              <a:noFill/>
              <a:miter lim="800000"/>
              <a:headEnd type="none" w="sm" len="sm"/>
              <a:tailEnd type="none" w="sm" len="sm"/>
            </a:ln>
            <a:effectLst/>
          </p:spPr>
          <p:txBody>
            <a:bodyPr wrap="square" anchor="ctr">
              <a:spAutoFit/>
            </a:bodyPr>
            <a:lstStyle/>
            <a:p>
              <a:pPr algn="ctr" eaLnBrk="1" hangingPunct="1"/>
              <a:r>
                <a:rPr lang="en-US" sz="1400" dirty="0" smtClean="0">
                  <a:latin typeface="+mn-lt"/>
                </a:rPr>
                <a:t>Rules Engine</a:t>
              </a:r>
              <a:endParaRPr lang="en-US" sz="1400" dirty="0">
                <a:latin typeface="+mn-lt"/>
              </a:endParaRPr>
            </a:p>
          </p:txBody>
        </p:sp>
        <p:sp>
          <p:nvSpPr>
            <p:cNvPr id="108" name="Text Box 50"/>
            <p:cNvSpPr txBox="1">
              <a:spLocks noChangeArrowheads="1"/>
            </p:cNvSpPr>
            <p:nvPr/>
          </p:nvSpPr>
          <p:spPr bwMode="auto">
            <a:xfrm>
              <a:off x="3604439" y="2470921"/>
              <a:ext cx="1743738" cy="523220"/>
            </a:xfrm>
            <a:prstGeom prst="rect">
              <a:avLst/>
            </a:prstGeom>
            <a:solidFill>
              <a:schemeClr val="bg2"/>
            </a:solidFill>
            <a:ln w="12700" cap="sq">
              <a:noFill/>
              <a:miter lim="800000"/>
              <a:headEnd type="none" w="sm" len="sm"/>
              <a:tailEnd type="none" w="sm" len="sm"/>
            </a:ln>
            <a:effectLst/>
          </p:spPr>
          <p:txBody>
            <a:bodyPr wrap="square" anchor="ctr">
              <a:spAutoFit/>
            </a:bodyPr>
            <a:lstStyle/>
            <a:p>
              <a:pPr algn="ctr" eaLnBrk="1" hangingPunct="1"/>
              <a:r>
                <a:rPr lang="en-US" sz="1400" dirty="0" smtClean="0">
                  <a:latin typeface="+mn-lt"/>
                </a:rPr>
                <a:t>Administration &amp; Monitoring</a:t>
              </a:r>
              <a:endParaRPr lang="en-US" sz="1400" dirty="0">
                <a:latin typeface="+mn-lt"/>
              </a:endParaRPr>
            </a:p>
          </p:txBody>
        </p:sp>
        <p:sp>
          <p:nvSpPr>
            <p:cNvPr id="109" name="TextBox 108"/>
            <p:cNvSpPr txBox="1"/>
            <p:nvPr/>
          </p:nvSpPr>
          <p:spPr>
            <a:xfrm rot="10800000">
              <a:off x="3283233" y="2470918"/>
              <a:ext cx="215444" cy="2324365"/>
            </a:xfrm>
            <a:prstGeom prst="rect">
              <a:avLst/>
            </a:prstGeom>
            <a:solidFill>
              <a:schemeClr val="tx2">
                <a:lumMod val="20000"/>
                <a:lumOff val="80000"/>
              </a:schemeClr>
            </a:solidFill>
          </p:spPr>
          <p:txBody>
            <a:bodyPr vert="eaVert" wrap="square" lIns="0" tIns="0" rIns="0" bIns="0" rtlCol="0">
              <a:spAutoFit/>
            </a:bodyPr>
            <a:lstStyle/>
            <a:p>
              <a:pPr algn="ct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In-bound Connectivity(LTL)</a:t>
              </a:r>
            </a:p>
          </p:txBody>
        </p:sp>
        <p:sp>
          <p:nvSpPr>
            <p:cNvPr id="110" name="TextBox 109"/>
            <p:cNvSpPr txBox="1"/>
            <p:nvPr/>
          </p:nvSpPr>
          <p:spPr>
            <a:xfrm>
              <a:off x="5451315" y="2470919"/>
              <a:ext cx="215444" cy="2294051"/>
            </a:xfrm>
            <a:prstGeom prst="rect">
              <a:avLst/>
            </a:prstGeom>
            <a:solidFill>
              <a:schemeClr val="tx2">
                <a:lumMod val="20000"/>
                <a:lumOff val="80000"/>
              </a:schemeClr>
            </a:solidFill>
          </p:spPr>
          <p:txBody>
            <a:bodyPr vert="eaVert" wrap="square" lIns="0" tIns="0" rIns="0" bIns="0" rtlCol="0">
              <a:spAutoFit/>
            </a:bodyPr>
            <a:lstStyle/>
            <a:p>
              <a:pPr algn="ct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Target DB Connectivity </a:t>
              </a:r>
            </a:p>
          </p:txBody>
        </p:sp>
        <p:sp>
          <p:nvSpPr>
            <p:cNvPr id="111" name="Text Box 50"/>
            <p:cNvSpPr txBox="1">
              <a:spLocks noChangeArrowheads="1"/>
            </p:cNvSpPr>
            <p:nvPr/>
          </p:nvSpPr>
          <p:spPr bwMode="auto">
            <a:xfrm>
              <a:off x="3604439" y="3831638"/>
              <a:ext cx="1743738" cy="307777"/>
            </a:xfrm>
            <a:prstGeom prst="rect">
              <a:avLst/>
            </a:prstGeom>
            <a:solidFill>
              <a:schemeClr val="bg2"/>
            </a:solidFill>
            <a:ln w="12700" cap="sq">
              <a:noFill/>
              <a:miter lim="800000"/>
              <a:headEnd type="none" w="sm" len="sm"/>
              <a:tailEnd type="none" w="sm" len="sm"/>
            </a:ln>
            <a:effectLst/>
          </p:spPr>
          <p:txBody>
            <a:bodyPr wrap="square" anchor="ctr">
              <a:spAutoFit/>
            </a:bodyPr>
            <a:lstStyle/>
            <a:p>
              <a:pPr algn="ctr" eaLnBrk="1" hangingPunct="1"/>
              <a:r>
                <a:rPr lang="en-US" sz="1400" dirty="0" smtClean="0">
                  <a:latin typeface="+mn-lt"/>
                </a:rPr>
                <a:t>Catalog DB</a:t>
              </a:r>
              <a:endParaRPr lang="en-US" sz="1400" dirty="0">
                <a:latin typeface="+mn-lt"/>
              </a:endParaRPr>
            </a:p>
          </p:txBody>
        </p:sp>
      </p:grpSp>
      <p:sp>
        <p:nvSpPr>
          <p:cNvPr id="31" name="TextBox 30"/>
          <p:cNvSpPr txBox="1"/>
          <p:nvPr/>
        </p:nvSpPr>
        <p:spPr>
          <a:xfrm>
            <a:off x="335971" y="6236553"/>
            <a:ext cx="6220371" cy="12311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800" kern="0" dirty="0" smtClean="0">
                <a:ea typeface="Arial Unicode MS" pitchFamily="34" charset="-128"/>
                <a:cs typeface="Arial Unicode MS" pitchFamily="34" charset="-128"/>
              </a:rPr>
              <a:t>* Please check user documentation for end-to-end source and target database certification </a:t>
            </a:r>
          </a:p>
        </p:txBody>
      </p:sp>
    </p:spTree>
    <p:extLst>
      <p:ext uri="{BB962C8B-B14F-4D97-AF65-F5344CB8AC3E}">
        <p14:creationId xmlns:p14="http://schemas.microsoft.com/office/powerpoint/2010/main" val="478637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dirty="0"/>
              <a:t>SAP </a:t>
            </a:r>
            <a:r>
              <a:rPr lang="en-US" dirty="0" smtClean="0"/>
              <a:t>Replication </a:t>
            </a:r>
            <a:r>
              <a:rPr lang="en-US" dirty="0"/>
              <a:t>Server</a:t>
            </a:r>
            <a:br>
              <a:rPr lang="en-US" dirty="0"/>
            </a:br>
            <a:r>
              <a:rPr lang="en-US" sz="2000" b="0" dirty="0"/>
              <a:t>Usage scenarios</a:t>
            </a:r>
            <a:endParaRPr lang="en-US" dirty="0" smtClean="0"/>
          </a:p>
        </p:txBody>
      </p:sp>
      <p:sp>
        <p:nvSpPr>
          <p:cNvPr id="44" name="TextBox 43"/>
          <p:cNvSpPr txBox="1"/>
          <p:nvPr/>
        </p:nvSpPr>
        <p:spPr>
          <a:xfrm>
            <a:off x="258078" y="1683569"/>
            <a:ext cx="8300852" cy="3334230"/>
          </a:xfrm>
          <a:prstGeom prst="rect">
            <a:avLst/>
          </a:prstGeom>
          <a:noFill/>
        </p:spPr>
        <p:txBody>
          <a:bodyPr wrap="square" lIns="91425" tIns="45712" rIns="91425" bIns="45712" rtlCol="0">
            <a:spAutoFit/>
          </a:bodyPr>
          <a:lstStyle/>
          <a:p>
            <a:pPr>
              <a:spcBef>
                <a:spcPct val="20000"/>
              </a:spcBef>
            </a:pPr>
            <a:r>
              <a:rPr lang="en-US" sz="1400" b="1" dirty="0">
                <a:cs typeface="Arial Unicode MS" pitchFamily="34" charset="-122"/>
              </a:rPr>
              <a:t>Data distribution and migration</a:t>
            </a:r>
          </a:p>
          <a:p>
            <a:pPr marL="287338" lvl="1" indent="-169863">
              <a:spcBef>
                <a:spcPts val="400"/>
              </a:spcBef>
              <a:buClr>
                <a:schemeClr val="accent1"/>
              </a:buClr>
              <a:buSzPct val="80000"/>
              <a:buFont typeface="Arial" pitchFamily="34" charset="0"/>
              <a:buChar char="●"/>
            </a:pPr>
            <a:r>
              <a:rPr lang="en-US" sz="1200" dirty="0">
                <a:cs typeface="Arial Unicode MS" pitchFamily="34" charset="-122"/>
              </a:rPr>
              <a:t>Distribute: move centralized data to operational applications</a:t>
            </a:r>
          </a:p>
          <a:p>
            <a:pPr marL="287338" lvl="1" indent="-169863">
              <a:spcBef>
                <a:spcPts val="400"/>
              </a:spcBef>
              <a:buClr>
                <a:schemeClr val="accent1"/>
              </a:buClr>
              <a:buSzPct val="80000"/>
              <a:buFont typeface="Arial" pitchFamily="34" charset="0"/>
              <a:buChar char="●"/>
            </a:pPr>
            <a:r>
              <a:rPr lang="en-US" sz="1200" dirty="0">
                <a:cs typeface="Arial Unicode MS" pitchFamily="34" charset="-122"/>
              </a:rPr>
              <a:t>Share: share data between operational applications</a:t>
            </a:r>
          </a:p>
          <a:p>
            <a:pPr marL="287338" lvl="1" indent="-169863">
              <a:spcBef>
                <a:spcPts val="400"/>
              </a:spcBef>
              <a:buClr>
                <a:schemeClr val="accent1"/>
              </a:buClr>
              <a:buSzPct val="80000"/>
              <a:buFont typeface="Arial" pitchFamily="34" charset="0"/>
              <a:buChar char="●"/>
            </a:pPr>
            <a:r>
              <a:rPr lang="en-US" sz="1200" dirty="0">
                <a:cs typeface="Arial Unicode MS" pitchFamily="34" charset="-122"/>
              </a:rPr>
              <a:t>Synchronize: maintain consistency in overlapping data values</a:t>
            </a:r>
          </a:p>
          <a:p>
            <a:pPr marL="287338" lvl="1" indent="-169863">
              <a:spcBef>
                <a:spcPts val="400"/>
              </a:spcBef>
              <a:buClr>
                <a:schemeClr val="accent1"/>
              </a:buClr>
              <a:buSzPct val="80000"/>
              <a:buFont typeface="Arial" pitchFamily="34" charset="0"/>
              <a:buChar char="●"/>
            </a:pPr>
            <a:r>
              <a:rPr lang="en-US" sz="1200" dirty="0">
                <a:cs typeface="Arial Unicode MS" pitchFamily="34" charset="-122"/>
              </a:rPr>
              <a:t>Migrate: move from older version of database platform to newer one</a:t>
            </a:r>
          </a:p>
          <a:p>
            <a:pPr>
              <a:spcBef>
                <a:spcPts val="1800"/>
              </a:spcBef>
            </a:pPr>
            <a:r>
              <a:rPr lang="en-US" sz="1400" b="1" dirty="0">
                <a:cs typeface="Arial Unicode MS" pitchFamily="34" charset="-122"/>
              </a:rPr>
              <a:t>Real-time </a:t>
            </a:r>
            <a:r>
              <a:rPr lang="en-US" sz="1400" b="1" dirty="0" smtClean="0">
                <a:cs typeface="Arial Unicode MS" pitchFamily="34" charset="-122"/>
              </a:rPr>
              <a:t>decision </a:t>
            </a:r>
            <a:r>
              <a:rPr lang="en-US" sz="1400" b="1" dirty="0">
                <a:cs typeface="Arial Unicode MS" pitchFamily="34" charset="-122"/>
              </a:rPr>
              <a:t>s</a:t>
            </a:r>
            <a:r>
              <a:rPr lang="en-US" sz="1400" b="1" dirty="0" smtClean="0">
                <a:cs typeface="Arial Unicode MS" pitchFamily="34" charset="-122"/>
              </a:rPr>
              <a:t>upport</a:t>
            </a:r>
            <a:endParaRPr lang="en-US" sz="1400" b="1" dirty="0">
              <a:cs typeface="Arial Unicode MS" pitchFamily="34" charset="-122"/>
            </a:endParaRPr>
          </a:p>
          <a:p>
            <a:pPr marL="287338" lvl="1" indent="-169863">
              <a:spcBef>
                <a:spcPts val="400"/>
              </a:spcBef>
              <a:buClr>
                <a:schemeClr val="accent1"/>
              </a:buClr>
              <a:buSzPct val="80000"/>
              <a:buFont typeface="Arial" pitchFamily="34" charset="0"/>
              <a:buChar char="●"/>
            </a:pPr>
            <a:r>
              <a:rPr lang="en-US" sz="1200" dirty="0">
                <a:cs typeface="Arial Unicode MS" pitchFamily="34" charset="-122"/>
              </a:rPr>
              <a:t>Create ODS (copy of OLTP production systems for daily reporting)</a:t>
            </a:r>
          </a:p>
          <a:p>
            <a:pPr marL="287338" lvl="1" indent="-169863">
              <a:spcBef>
                <a:spcPts val="400"/>
              </a:spcBef>
              <a:buClr>
                <a:schemeClr val="accent1"/>
              </a:buClr>
              <a:buSzPct val="80000"/>
              <a:buFont typeface="Arial" pitchFamily="34" charset="0"/>
              <a:buChar char="●"/>
            </a:pPr>
            <a:r>
              <a:rPr lang="en-US" sz="1200" dirty="0">
                <a:cs typeface="Arial Unicode MS" pitchFamily="34" charset="-122"/>
              </a:rPr>
              <a:t>Real-time loading of data warehouses (HANA, </a:t>
            </a:r>
            <a:r>
              <a:rPr lang="en-US" sz="1200" dirty="0" smtClean="0">
                <a:cs typeface="Arial Unicode MS" pitchFamily="34" charset="-122"/>
              </a:rPr>
              <a:t>IQ</a:t>
            </a:r>
            <a:r>
              <a:rPr lang="en-US" sz="1200" dirty="0">
                <a:cs typeface="Arial Unicode MS" pitchFamily="34" charset="-122"/>
              </a:rPr>
              <a:t>, </a:t>
            </a:r>
            <a:r>
              <a:rPr lang="en-US" sz="1200" dirty="0" smtClean="0">
                <a:cs typeface="Arial Unicode MS" pitchFamily="34" charset="-122"/>
              </a:rPr>
              <a:t>Adaptive Server Enterprise (ASE), </a:t>
            </a:r>
            <a:r>
              <a:rPr lang="en-US" sz="1200" dirty="0">
                <a:cs typeface="Arial Unicode MS" pitchFamily="34" charset="-122"/>
              </a:rPr>
              <a:t>Oracle, Microsoft, IBM), </a:t>
            </a:r>
            <a:r>
              <a:rPr lang="en-US" sz="1200" dirty="0" smtClean="0">
                <a:cs typeface="Arial Unicode MS" pitchFamily="34" charset="-122"/>
              </a:rPr>
              <a:t>aka </a:t>
            </a:r>
            <a:r>
              <a:rPr lang="en-US" sz="1200" dirty="0">
                <a:cs typeface="Arial Unicode MS" pitchFamily="34" charset="-122"/>
              </a:rPr>
              <a:t>c</a:t>
            </a:r>
            <a:r>
              <a:rPr lang="en-US" sz="1200" dirty="0" smtClean="0">
                <a:cs typeface="Arial Unicode MS" pitchFamily="34" charset="-122"/>
              </a:rPr>
              <a:t>hange </a:t>
            </a:r>
            <a:r>
              <a:rPr lang="en-US" sz="1200" dirty="0">
                <a:cs typeface="Arial Unicode MS" pitchFamily="34" charset="-122"/>
              </a:rPr>
              <a:t>d</a:t>
            </a:r>
            <a:r>
              <a:rPr lang="en-US" sz="1200" dirty="0" smtClean="0">
                <a:cs typeface="Arial Unicode MS" pitchFamily="34" charset="-122"/>
              </a:rPr>
              <a:t>ata capture (CDC)</a:t>
            </a:r>
            <a:endParaRPr lang="en-US" sz="1200" dirty="0">
              <a:cs typeface="Arial Unicode MS" pitchFamily="34" charset="-122"/>
            </a:endParaRPr>
          </a:p>
          <a:p>
            <a:pPr>
              <a:spcBef>
                <a:spcPts val="1800"/>
              </a:spcBef>
            </a:pPr>
            <a:r>
              <a:rPr lang="en-US" sz="1400" b="1" dirty="0">
                <a:cs typeface="Arial Unicode MS" pitchFamily="34" charset="-122"/>
              </a:rPr>
              <a:t>High availability/disaster recovery</a:t>
            </a:r>
          </a:p>
          <a:p>
            <a:pPr marL="287338" lvl="1" indent="-169863">
              <a:spcBef>
                <a:spcPts val="400"/>
              </a:spcBef>
              <a:buClr>
                <a:schemeClr val="accent1"/>
              </a:buClr>
              <a:buSzPct val="80000"/>
              <a:buFont typeface="Arial" pitchFamily="34" charset="0"/>
              <a:buChar char="●"/>
              <a:tabLst>
                <a:tab pos="0" algn="l"/>
              </a:tabLst>
            </a:pPr>
            <a:r>
              <a:rPr lang="en-US" sz="1200" dirty="0">
                <a:cs typeface="Arial Unicode MS" pitchFamily="34" charset="-122"/>
              </a:rPr>
              <a:t>Enable business continuity in event of site-wide disaster</a:t>
            </a:r>
          </a:p>
          <a:p>
            <a:pPr marL="287338" lvl="1" indent="-169863">
              <a:spcBef>
                <a:spcPts val="400"/>
              </a:spcBef>
              <a:buClr>
                <a:schemeClr val="accent1"/>
              </a:buClr>
              <a:buSzPct val="80000"/>
              <a:buFont typeface="Arial" pitchFamily="34" charset="0"/>
              <a:buChar char="●"/>
              <a:tabLst>
                <a:tab pos="0" algn="l"/>
              </a:tabLst>
            </a:pPr>
            <a:r>
              <a:rPr lang="en-US" sz="1200" dirty="0">
                <a:cs typeface="Arial Unicode MS" pitchFamily="34" charset="-122"/>
              </a:rPr>
              <a:t>Maintain application availability during planned/unplanned downtime</a:t>
            </a:r>
          </a:p>
        </p:txBody>
      </p:sp>
      <p:sp>
        <p:nvSpPr>
          <p:cNvPr id="7" name="TextBox 6"/>
          <p:cNvSpPr txBox="1"/>
          <p:nvPr/>
        </p:nvSpPr>
        <p:spPr>
          <a:xfrm>
            <a:off x="334925" y="6373513"/>
            <a:ext cx="1941237"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kern="0" dirty="0">
                <a:ea typeface="Arial Unicode MS" pitchFamily="34" charset="-128"/>
                <a:cs typeface="Arial Unicode MS" pitchFamily="34" charset="-128"/>
              </a:rPr>
              <a:t>* See appendix for expansion of acronyms</a:t>
            </a:r>
          </a:p>
        </p:txBody>
      </p:sp>
    </p:spTree>
    <p:extLst>
      <p:ext uri="{BB962C8B-B14F-4D97-AF65-F5344CB8AC3E}">
        <p14:creationId xmlns:p14="http://schemas.microsoft.com/office/powerpoint/2010/main" val="3941924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a:t>SAP </a:t>
            </a:r>
            <a:r>
              <a:rPr lang="en-US" dirty="0" smtClean="0"/>
              <a:t>Replication </a:t>
            </a:r>
            <a:r>
              <a:rPr lang="en-US" dirty="0"/>
              <a:t>Server</a:t>
            </a:r>
            <a:br>
              <a:rPr lang="en-US" dirty="0"/>
            </a:br>
            <a:r>
              <a:rPr lang="en-US" sz="2000" b="0" dirty="0" smtClean="0"/>
              <a:t>High availability/disaster recovery</a:t>
            </a:r>
            <a:endParaRPr lang="en-US" dirty="0">
              <a:latin typeface="+mn-lt"/>
            </a:endParaRPr>
          </a:p>
        </p:txBody>
      </p:sp>
      <p:grpSp>
        <p:nvGrpSpPr>
          <p:cNvPr id="7" name="Group 6"/>
          <p:cNvGrpSpPr/>
          <p:nvPr/>
        </p:nvGrpSpPr>
        <p:grpSpPr>
          <a:xfrm>
            <a:off x="4954773" y="1714616"/>
            <a:ext cx="3065960" cy="4359090"/>
            <a:chOff x="5247072" y="1662110"/>
            <a:chExt cx="3275931" cy="4642575"/>
          </a:xfrm>
        </p:grpSpPr>
        <p:sp>
          <p:nvSpPr>
            <p:cNvPr id="69639" name="Text Box 6"/>
            <p:cNvSpPr txBox="1">
              <a:spLocks noChangeArrowheads="1"/>
            </p:cNvSpPr>
            <p:nvPr/>
          </p:nvSpPr>
          <p:spPr bwMode="auto">
            <a:xfrm>
              <a:off x="5249305" y="1808824"/>
              <a:ext cx="2819400" cy="294996"/>
            </a:xfrm>
            <a:prstGeom prst="rect">
              <a:avLst/>
            </a:prstGeom>
            <a:noFill/>
            <a:ln w="9525">
              <a:noFill/>
              <a:miter lim="800000"/>
              <a:headEnd/>
              <a:tailEnd/>
            </a:ln>
          </p:spPr>
          <p:txBody>
            <a:bodyPr lIns="91425" tIns="45712" rIns="91425" bIns="45712">
              <a:spAutoFit/>
            </a:bodyPr>
            <a:lstStyle/>
            <a:p>
              <a:pPr>
                <a:spcBef>
                  <a:spcPct val="50000"/>
                </a:spcBef>
              </a:pPr>
              <a:r>
                <a:rPr lang="en-US" altLang="en-US" sz="1200" dirty="0">
                  <a:ea typeface="ＭＳ Ｐゴシック" pitchFamily="34" charset="-128"/>
                </a:rPr>
                <a:t>Philadelphia </a:t>
              </a:r>
              <a:r>
                <a:rPr lang="en-US" altLang="en-US" sz="1200" dirty="0" smtClean="0">
                  <a:ea typeface="ＭＳ Ｐゴシック" pitchFamily="34" charset="-128"/>
                </a:rPr>
                <a:t>operations</a:t>
              </a:r>
              <a:endParaRPr lang="en-US" altLang="en-US" sz="1500" dirty="0">
                <a:ea typeface="ＭＳ Ｐゴシック" pitchFamily="34" charset="-128"/>
              </a:endParaRPr>
            </a:p>
          </p:txBody>
        </p:sp>
        <p:sp>
          <p:nvSpPr>
            <p:cNvPr id="69640" name="Text Box 7"/>
            <p:cNvSpPr txBox="1">
              <a:spLocks noChangeArrowheads="1"/>
            </p:cNvSpPr>
            <p:nvPr/>
          </p:nvSpPr>
          <p:spPr bwMode="auto">
            <a:xfrm>
              <a:off x="5249305" y="3932834"/>
              <a:ext cx="2819400" cy="294996"/>
            </a:xfrm>
            <a:prstGeom prst="rect">
              <a:avLst/>
            </a:prstGeom>
            <a:noFill/>
            <a:ln w="9525">
              <a:noFill/>
              <a:miter lim="800000"/>
              <a:headEnd/>
              <a:tailEnd/>
            </a:ln>
          </p:spPr>
          <p:txBody>
            <a:bodyPr lIns="91425" tIns="45712" rIns="91425" bIns="45712">
              <a:spAutoFit/>
            </a:bodyPr>
            <a:lstStyle/>
            <a:p>
              <a:pPr>
                <a:spcBef>
                  <a:spcPct val="50000"/>
                </a:spcBef>
              </a:pPr>
              <a:r>
                <a:rPr lang="en-US" altLang="en-US" sz="1200" dirty="0">
                  <a:ea typeface="ＭＳ Ｐゴシック" pitchFamily="34" charset="-128"/>
                </a:rPr>
                <a:t>Denver </a:t>
              </a:r>
              <a:r>
                <a:rPr lang="en-US" altLang="en-US" sz="1200" dirty="0" smtClean="0">
                  <a:ea typeface="ＭＳ Ｐゴシック" pitchFamily="34" charset="-128"/>
                </a:rPr>
                <a:t>operations</a:t>
              </a:r>
              <a:endParaRPr lang="en-US" altLang="en-US" sz="1200" dirty="0">
                <a:ea typeface="ＭＳ Ｐゴシック" pitchFamily="34" charset="-128"/>
              </a:endParaRPr>
            </a:p>
          </p:txBody>
        </p:sp>
        <p:sp>
          <p:nvSpPr>
            <p:cNvPr id="69642" name="Text Box 9"/>
            <p:cNvSpPr txBox="1">
              <a:spLocks noChangeArrowheads="1"/>
            </p:cNvSpPr>
            <p:nvPr/>
          </p:nvSpPr>
          <p:spPr bwMode="auto">
            <a:xfrm>
              <a:off x="5247072" y="6009689"/>
              <a:ext cx="2958456" cy="294996"/>
            </a:xfrm>
            <a:prstGeom prst="rect">
              <a:avLst/>
            </a:prstGeom>
            <a:noFill/>
            <a:ln w="9525">
              <a:noFill/>
              <a:miter lim="800000"/>
              <a:headEnd/>
              <a:tailEnd/>
            </a:ln>
          </p:spPr>
          <p:txBody>
            <a:bodyPr wrap="square" lIns="91425" tIns="45712" rIns="91425" bIns="45712">
              <a:spAutoFit/>
            </a:bodyPr>
            <a:lstStyle/>
            <a:p>
              <a:pPr algn="ctr">
                <a:spcBef>
                  <a:spcPct val="15000"/>
                </a:spcBef>
              </a:pPr>
              <a:r>
                <a:rPr lang="en-US" altLang="en-US" sz="1200" dirty="0">
                  <a:ea typeface="ＭＳ Ｐゴシック" pitchFamily="34" charset="-128"/>
                </a:rPr>
                <a:t>Warm </a:t>
              </a:r>
              <a:r>
                <a:rPr lang="en-US" altLang="en-US" sz="1200" dirty="0" smtClean="0">
                  <a:ea typeface="ＭＳ Ｐゴシック" pitchFamily="34" charset="-128"/>
                </a:rPr>
                <a:t>standby</a:t>
              </a:r>
              <a:endParaRPr lang="en-US" altLang="en-US" sz="1200" dirty="0">
                <a:ea typeface="ＭＳ Ｐゴシック" pitchFamily="34" charset="-128"/>
              </a:endParaRPr>
            </a:p>
          </p:txBody>
        </p:sp>
        <p:grpSp>
          <p:nvGrpSpPr>
            <p:cNvPr id="2" name="Group 35"/>
            <p:cNvGrpSpPr/>
            <p:nvPr/>
          </p:nvGrpSpPr>
          <p:grpSpPr>
            <a:xfrm>
              <a:off x="5250048" y="2079557"/>
              <a:ext cx="2958456" cy="1744594"/>
              <a:chOff x="5250047" y="2079557"/>
              <a:chExt cx="2958456" cy="1744594"/>
            </a:xfrm>
          </p:grpSpPr>
          <p:sp>
            <p:nvSpPr>
              <p:cNvPr id="33" name="Rounded Rectangle 32"/>
              <p:cNvSpPr/>
              <p:nvPr/>
            </p:nvSpPr>
            <p:spPr bwMode="auto">
              <a:xfrm>
                <a:off x="5250047" y="2079557"/>
                <a:ext cx="2958456" cy="1744594"/>
              </a:xfrm>
              <a:prstGeom prst="roundRect">
                <a:avLst>
                  <a:gd name="adj" fmla="val 13249"/>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fontAlgn="base">
                  <a:spcBef>
                    <a:spcPct val="0"/>
                  </a:spcBef>
                  <a:spcAft>
                    <a:spcPct val="0"/>
                  </a:spcAft>
                  <a:buClr>
                    <a:schemeClr val="accent1"/>
                  </a:buClr>
                  <a:buSzPct val="80000"/>
                </a:pPr>
                <a:endParaRPr lang="en-US" sz="1600" dirty="0">
                  <a:latin typeface="Arial" charset="0"/>
                  <a:ea typeface="Arial Unicode MS" pitchFamily="34" charset="-128"/>
                  <a:cs typeface="Arial Unicode MS" pitchFamily="34" charset="-128"/>
                </a:endParaRPr>
              </a:p>
            </p:txBody>
          </p:sp>
          <p:sp>
            <p:nvSpPr>
              <p:cNvPr id="69641" name="Text Box 8"/>
              <p:cNvSpPr txBox="1">
                <a:spLocks noChangeArrowheads="1"/>
              </p:cNvSpPr>
              <p:nvPr/>
            </p:nvSpPr>
            <p:spPr bwMode="auto">
              <a:xfrm>
                <a:off x="5319575" y="3513139"/>
                <a:ext cx="2819399" cy="273160"/>
              </a:xfrm>
              <a:prstGeom prst="rect">
                <a:avLst/>
              </a:prstGeom>
              <a:noFill/>
              <a:ln w="9525">
                <a:noFill/>
                <a:miter lim="800000"/>
                <a:headEnd/>
                <a:tailEnd/>
              </a:ln>
            </p:spPr>
            <p:txBody>
              <a:bodyPr>
                <a:spAutoFit/>
              </a:bodyPr>
              <a:lstStyle/>
              <a:p>
                <a:pPr algn="ctr">
                  <a:spcBef>
                    <a:spcPct val="50000"/>
                  </a:spcBef>
                </a:pPr>
                <a:r>
                  <a:rPr lang="en-US" altLang="en-US" sz="1600" b="1" baseline="2000" dirty="0" smtClean="0">
                    <a:latin typeface="Arial Black" pitchFamily="34" charset="0"/>
                    <a:ea typeface="ＭＳ Ｐゴシック" pitchFamily="34" charset="-128"/>
                  </a:rPr>
                  <a:t>Primary datacenter</a:t>
                </a:r>
                <a:endParaRPr lang="en-US" altLang="en-US" sz="1600" b="1" baseline="2000" dirty="0">
                  <a:latin typeface="Arial Black" pitchFamily="34" charset="0"/>
                  <a:ea typeface="ＭＳ Ｐゴシック" pitchFamily="34" charset="-128"/>
                </a:endParaRPr>
              </a:p>
            </p:txBody>
          </p:sp>
          <p:sp>
            <p:nvSpPr>
              <p:cNvPr id="69643" name="Text Box 10"/>
              <p:cNvSpPr txBox="1">
                <a:spLocks noChangeArrowheads="1"/>
              </p:cNvSpPr>
              <p:nvPr/>
            </p:nvSpPr>
            <p:spPr bwMode="auto">
              <a:xfrm>
                <a:off x="5486068" y="2359021"/>
                <a:ext cx="609601" cy="295013"/>
              </a:xfrm>
              <a:prstGeom prst="rect">
                <a:avLst/>
              </a:prstGeom>
              <a:noFill/>
              <a:ln w="9525">
                <a:noFill/>
                <a:miter lim="800000"/>
                <a:headEnd/>
                <a:tailEnd/>
              </a:ln>
            </p:spPr>
            <p:txBody>
              <a:bodyPr>
                <a:spAutoFit/>
              </a:bodyPr>
              <a:lstStyle/>
              <a:p>
                <a:pPr algn="ctr">
                  <a:spcBef>
                    <a:spcPct val="50000"/>
                  </a:spcBef>
                </a:pPr>
                <a:r>
                  <a:rPr lang="en-US" altLang="en-US" sz="1200" dirty="0">
                    <a:ea typeface="ＭＳ Ｐゴシック" pitchFamily="34" charset="-128"/>
                  </a:rPr>
                  <a:t>ASE</a:t>
                </a:r>
                <a:endParaRPr lang="en-US" altLang="en-US" sz="1200" dirty="0">
                  <a:latin typeface="Times" charset="0"/>
                  <a:ea typeface="ＭＳ Ｐゴシック" pitchFamily="34" charset="-128"/>
                </a:endParaRPr>
              </a:p>
            </p:txBody>
          </p:sp>
          <p:pic>
            <p:nvPicPr>
              <p:cNvPr id="25" name="Picture 24" descr="ASE.png"/>
              <p:cNvPicPr>
                <a:picLocks noChangeAspect="1"/>
              </p:cNvPicPr>
              <p:nvPr/>
            </p:nvPicPr>
            <p:blipFill>
              <a:blip r:embed="rId3" cstate="print"/>
              <a:stretch>
                <a:fillRect/>
              </a:stretch>
            </p:blipFill>
            <p:spPr>
              <a:xfrm>
                <a:off x="5528788" y="2724777"/>
                <a:ext cx="542499" cy="682696"/>
              </a:xfrm>
              <a:prstGeom prst="rect">
                <a:avLst/>
              </a:prstGeom>
              <a:effectLst>
                <a:outerShdw blurRad="50800" dist="38100" dir="2700000">
                  <a:srgbClr val="000000">
                    <a:alpha val="43000"/>
                  </a:srgbClr>
                </a:outerShdw>
              </a:effectLst>
            </p:spPr>
          </p:pic>
          <p:grpSp>
            <p:nvGrpSpPr>
              <p:cNvPr id="3" name="Group 34"/>
              <p:cNvGrpSpPr/>
              <p:nvPr/>
            </p:nvGrpSpPr>
            <p:grpSpPr>
              <a:xfrm>
                <a:off x="6269414" y="2181159"/>
                <a:ext cx="1084250" cy="1218811"/>
                <a:chOff x="6269414" y="2181159"/>
                <a:chExt cx="1084250" cy="1218811"/>
              </a:xfrm>
            </p:grpSpPr>
            <p:sp>
              <p:nvSpPr>
                <p:cNvPr id="69645" name="Rectangle 12"/>
                <p:cNvSpPr>
                  <a:spLocks noChangeArrowheads="1"/>
                </p:cNvSpPr>
                <p:nvPr/>
              </p:nvSpPr>
              <p:spPr bwMode="auto">
                <a:xfrm>
                  <a:off x="6269414" y="2181159"/>
                  <a:ext cx="1084250" cy="498537"/>
                </a:xfrm>
                <a:prstGeom prst="rect">
                  <a:avLst/>
                </a:prstGeom>
                <a:noFill/>
                <a:ln w="9525">
                  <a:noFill/>
                  <a:miter lim="800000"/>
                  <a:headEnd/>
                  <a:tailEnd/>
                </a:ln>
              </p:spPr>
              <p:txBody>
                <a:bodyPr wrap="none" anchor="ctr"/>
                <a:lstStyle/>
                <a:p>
                  <a:pPr algn="ctr" eaLnBrk="0" hangingPunct="0"/>
                  <a:r>
                    <a:rPr lang="en-US" altLang="en-US" sz="1200" dirty="0">
                      <a:ea typeface="ＭＳ Ｐゴシック" pitchFamily="34" charset="-128"/>
                    </a:rPr>
                    <a:t>Replication </a:t>
                  </a:r>
                </a:p>
                <a:p>
                  <a:pPr algn="ctr" eaLnBrk="0" hangingPunct="0"/>
                  <a:r>
                    <a:rPr lang="en-US" altLang="en-US" sz="1200" dirty="0" smtClean="0">
                      <a:ea typeface="ＭＳ Ｐゴシック" pitchFamily="34" charset="-128"/>
                    </a:rPr>
                    <a:t>server</a:t>
                  </a:r>
                  <a:endParaRPr lang="en-US" altLang="en-US" sz="1200" dirty="0">
                    <a:ea typeface="ＭＳ Ｐゴシック" pitchFamily="34" charset="-128"/>
                  </a:endParaRPr>
                </a:p>
              </p:txBody>
            </p:sp>
            <p:pic>
              <p:nvPicPr>
                <p:cNvPr id="26" name="Picture 25" descr="ASE.png"/>
                <p:cNvPicPr>
                  <a:picLocks noChangeAspect="1"/>
                </p:cNvPicPr>
                <p:nvPr/>
              </p:nvPicPr>
              <p:blipFill>
                <a:blip r:embed="rId4" cstate="print"/>
                <a:stretch>
                  <a:fillRect/>
                </a:stretch>
              </p:blipFill>
              <p:spPr>
                <a:xfrm>
                  <a:off x="6541458" y="2732279"/>
                  <a:ext cx="542499" cy="667691"/>
                </a:xfrm>
                <a:prstGeom prst="rect">
                  <a:avLst/>
                </a:prstGeom>
                <a:effectLst>
                  <a:outerShdw blurRad="50800" dist="38100" dir="2700000">
                    <a:srgbClr val="000000">
                      <a:alpha val="43000"/>
                    </a:srgbClr>
                  </a:outerShdw>
                </a:effectLst>
              </p:spPr>
            </p:pic>
          </p:grpSp>
          <p:pic>
            <p:nvPicPr>
              <p:cNvPr id="27" name="Picture 26" descr="ASE.png"/>
              <p:cNvPicPr>
                <a:picLocks noChangeAspect="1"/>
              </p:cNvPicPr>
              <p:nvPr/>
            </p:nvPicPr>
            <p:blipFill>
              <a:blip r:embed="rId5" cstate="print"/>
              <a:stretch>
                <a:fillRect/>
              </a:stretch>
            </p:blipFill>
            <p:spPr>
              <a:xfrm>
                <a:off x="7554128" y="2732279"/>
                <a:ext cx="364850" cy="667691"/>
              </a:xfrm>
              <a:prstGeom prst="rect">
                <a:avLst/>
              </a:prstGeom>
              <a:effectLst>
                <a:outerShdw blurRad="50800" dist="38100" dir="2700000">
                  <a:srgbClr val="000000">
                    <a:alpha val="43000"/>
                  </a:srgbClr>
                </a:outerShdw>
              </a:effectLst>
            </p:spPr>
          </p:pic>
        </p:grpSp>
        <p:grpSp>
          <p:nvGrpSpPr>
            <p:cNvPr id="4" name="Group 45"/>
            <p:cNvGrpSpPr/>
            <p:nvPr/>
          </p:nvGrpSpPr>
          <p:grpSpPr>
            <a:xfrm>
              <a:off x="5250048" y="4214940"/>
              <a:ext cx="2958456" cy="1744594"/>
              <a:chOff x="5250047" y="2079557"/>
              <a:chExt cx="2958456" cy="1744594"/>
            </a:xfrm>
          </p:grpSpPr>
          <p:sp>
            <p:nvSpPr>
              <p:cNvPr id="47" name="Rounded Rectangle 46"/>
              <p:cNvSpPr/>
              <p:nvPr/>
            </p:nvSpPr>
            <p:spPr bwMode="auto">
              <a:xfrm>
                <a:off x="5250047" y="2079557"/>
                <a:ext cx="2958456" cy="1744594"/>
              </a:xfrm>
              <a:prstGeom prst="roundRect">
                <a:avLst>
                  <a:gd name="adj" fmla="val 13249"/>
                </a:avLst>
              </a:prstGeom>
              <a:solidFill>
                <a:srgbClr val="D6E2E9"/>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fontAlgn="base">
                  <a:spcBef>
                    <a:spcPct val="0"/>
                  </a:spcBef>
                  <a:spcAft>
                    <a:spcPct val="0"/>
                  </a:spcAft>
                  <a:buClr>
                    <a:schemeClr val="accent1"/>
                  </a:buClr>
                  <a:buSzPct val="80000"/>
                </a:pPr>
                <a:endParaRPr lang="en-US" sz="1600" dirty="0">
                  <a:latin typeface="Arial" charset="0"/>
                  <a:ea typeface="Arial Unicode MS" pitchFamily="34" charset="-128"/>
                  <a:cs typeface="Arial Unicode MS" pitchFamily="34" charset="-128"/>
                </a:endParaRPr>
              </a:p>
            </p:txBody>
          </p:sp>
          <p:sp>
            <p:nvSpPr>
              <p:cNvPr id="48" name="Text Box 8"/>
              <p:cNvSpPr txBox="1">
                <a:spLocks noChangeArrowheads="1"/>
              </p:cNvSpPr>
              <p:nvPr/>
            </p:nvSpPr>
            <p:spPr bwMode="auto">
              <a:xfrm>
                <a:off x="5319575" y="3513139"/>
                <a:ext cx="2819399" cy="273160"/>
              </a:xfrm>
              <a:prstGeom prst="rect">
                <a:avLst/>
              </a:prstGeom>
              <a:noFill/>
              <a:ln w="9525">
                <a:noFill/>
                <a:miter lim="800000"/>
                <a:headEnd/>
                <a:tailEnd/>
              </a:ln>
            </p:spPr>
            <p:txBody>
              <a:bodyPr>
                <a:spAutoFit/>
              </a:bodyPr>
              <a:lstStyle/>
              <a:p>
                <a:pPr algn="ctr">
                  <a:spcBef>
                    <a:spcPct val="50000"/>
                  </a:spcBef>
                </a:pPr>
                <a:r>
                  <a:rPr lang="en-US" altLang="en-US" sz="1600" baseline="2000" dirty="0" smtClean="0">
                    <a:latin typeface="Arial Black" pitchFamily="34" charset="0"/>
                    <a:ea typeface="ＭＳ Ｐゴシック" pitchFamily="34" charset="-128"/>
                  </a:rPr>
                  <a:t>Secondary datacenter</a:t>
                </a:r>
                <a:endParaRPr lang="en-US" altLang="en-US" sz="1600" baseline="2000" dirty="0">
                  <a:latin typeface="Arial Black" pitchFamily="34" charset="0"/>
                  <a:ea typeface="ＭＳ Ｐゴシック" pitchFamily="34" charset="-128"/>
                </a:endParaRPr>
              </a:p>
            </p:txBody>
          </p:sp>
          <p:sp>
            <p:nvSpPr>
              <p:cNvPr id="49" name="Text Box 10"/>
              <p:cNvSpPr txBox="1">
                <a:spLocks noChangeArrowheads="1"/>
              </p:cNvSpPr>
              <p:nvPr/>
            </p:nvSpPr>
            <p:spPr bwMode="auto">
              <a:xfrm>
                <a:off x="5486068" y="2359021"/>
                <a:ext cx="609601" cy="295013"/>
              </a:xfrm>
              <a:prstGeom prst="rect">
                <a:avLst/>
              </a:prstGeom>
              <a:noFill/>
              <a:ln w="9525">
                <a:noFill/>
                <a:miter lim="800000"/>
                <a:headEnd/>
                <a:tailEnd/>
              </a:ln>
            </p:spPr>
            <p:txBody>
              <a:bodyPr>
                <a:spAutoFit/>
              </a:bodyPr>
              <a:lstStyle/>
              <a:p>
                <a:pPr algn="ctr">
                  <a:spcBef>
                    <a:spcPct val="50000"/>
                  </a:spcBef>
                </a:pPr>
                <a:r>
                  <a:rPr lang="en-US" altLang="en-US" sz="1200" dirty="0">
                    <a:ea typeface="ＭＳ Ｐゴシック" pitchFamily="34" charset="-128"/>
                  </a:rPr>
                  <a:t>ASE</a:t>
                </a:r>
                <a:endParaRPr lang="en-US" altLang="en-US" sz="1200" dirty="0">
                  <a:latin typeface="Times" charset="0"/>
                  <a:ea typeface="ＭＳ Ｐゴシック" pitchFamily="34" charset="-128"/>
                </a:endParaRPr>
              </a:p>
            </p:txBody>
          </p:sp>
          <p:pic>
            <p:nvPicPr>
              <p:cNvPr id="50" name="Picture 49" descr="ASE.png"/>
              <p:cNvPicPr>
                <a:picLocks noChangeAspect="1"/>
              </p:cNvPicPr>
              <p:nvPr/>
            </p:nvPicPr>
            <p:blipFill>
              <a:blip r:embed="rId3" cstate="print"/>
              <a:stretch>
                <a:fillRect/>
              </a:stretch>
            </p:blipFill>
            <p:spPr>
              <a:xfrm>
                <a:off x="5528788" y="2724777"/>
                <a:ext cx="542499" cy="682696"/>
              </a:xfrm>
              <a:prstGeom prst="rect">
                <a:avLst/>
              </a:prstGeom>
              <a:effectLst>
                <a:outerShdw blurRad="50800" dist="38100" dir="2700000">
                  <a:srgbClr val="000000">
                    <a:alpha val="43000"/>
                  </a:srgbClr>
                </a:outerShdw>
              </a:effectLst>
            </p:spPr>
          </p:pic>
          <p:grpSp>
            <p:nvGrpSpPr>
              <p:cNvPr id="5" name="Group 50"/>
              <p:cNvGrpSpPr/>
              <p:nvPr/>
            </p:nvGrpSpPr>
            <p:grpSpPr>
              <a:xfrm>
                <a:off x="6269414" y="2181159"/>
                <a:ext cx="1084250" cy="1218811"/>
                <a:chOff x="6269414" y="2181159"/>
                <a:chExt cx="1084250" cy="1218811"/>
              </a:xfrm>
            </p:grpSpPr>
            <p:sp>
              <p:nvSpPr>
                <p:cNvPr id="53" name="Rectangle 12"/>
                <p:cNvSpPr>
                  <a:spLocks noChangeArrowheads="1"/>
                </p:cNvSpPr>
                <p:nvPr/>
              </p:nvSpPr>
              <p:spPr bwMode="auto">
                <a:xfrm>
                  <a:off x="6269414" y="2181159"/>
                  <a:ext cx="1084250" cy="498537"/>
                </a:xfrm>
                <a:prstGeom prst="rect">
                  <a:avLst/>
                </a:prstGeom>
                <a:noFill/>
                <a:ln w="9525">
                  <a:noFill/>
                  <a:miter lim="800000"/>
                  <a:headEnd/>
                  <a:tailEnd/>
                </a:ln>
              </p:spPr>
              <p:txBody>
                <a:bodyPr wrap="none" anchor="ctr"/>
                <a:lstStyle/>
                <a:p>
                  <a:pPr algn="ctr" eaLnBrk="0" hangingPunct="0"/>
                  <a:r>
                    <a:rPr lang="en-US" altLang="en-US" sz="1200" dirty="0">
                      <a:ea typeface="ＭＳ Ｐゴシック" pitchFamily="34" charset="-128"/>
                    </a:rPr>
                    <a:t>Replication </a:t>
                  </a:r>
                </a:p>
                <a:p>
                  <a:pPr algn="ctr" eaLnBrk="0" hangingPunct="0"/>
                  <a:r>
                    <a:rPr lang="en-US" altLang="en-US" sz="1200" dirty="0" smtClean="0">
                      <a:ea typeface="ＭＳ Ｐゴシック" pitchFamily="34" charset="-128"/>
                    </a:rPr>
                    <a:t>server</a:t>
                  </a:r>
                  <a:endParaRPr lang="en-US" altLang="en-US" sz="1200" dirty="0">
                    <a:ea typeface="ＭＳ Ｐゴシック" pitchFamily="34" charset="-128"/>
                  </a:endParaRPr>
                </a:p>
              </p:txBody>
            </p:sp>
            <p:pic>
              <p:nvPicPr>
                <p:cNvPr id="54" name="Picture 53" descr="ASE.png"/>
                <p:cNvPicPr>
                  <a:picLocks noChangeAspect="1"/>
                </p:cNvPicPr>
                <p:nvPr/>
              </p:nvPicPr>
              <p:blipFill>
                <a:blip r:embed="rId4" cstate="print"/>
                <a:stretch>
                  <a:fillRect/>
                </a:stretch>
              </p:blipFill>
              <p:spPr>
                <a:xfrm>
                  <a:off x="6541458" y="2732279"/>
                  <a:ext cx="542499" cy="667691"/>
                </a:xfrm>
                <a:prstGeom prst="rect">
                  <a:avLst/>
                </a:prstGeom>
                <a:effectLst>
                  <a:outerShdw blurRad="50800" dist="38100" dir="2700000">
                    <a:srgbClr val="000000">
                      <a:alpha val="43000"/>
                    </a:srgbClr>
                  </a:outerShdw>
                </a:effectLst>
              </p:spPr>
            </p:pic>
          </p:grpSp>
          <p:pic>
            <p:nvPicPr>
              <p:cNvPr id="52" name="Picture 51" descr="ASE.png"/>
              <p:cNvPicPr>
                <a:picLocks noChangeAspect="1"/>
              </p:cNvPicPr>
              <p:nvPr/>
            </p:nvPicPr>
            <p:blipFill>
              <a:blip r:embed="rId5" cstate="print"/>
              <a:stretch>
                <a:fillRect/>
              </a:stretch>
            </p:blipFill>
            <p:spPr>
              <a:xfrm>
                <a:off x="7554128" y="2732279"/>
                <a:ext cx="364850" cy="667691"/>
              </a:xfrm>
              <a:prstGeom prst="rect">
                <a:avLst/>
              </a:prstGeom>
              <a:effectLst>
                <a:outerShdw blurRad="50800" dist="38100" dir="2700000">
                  <a:srgbClr val="000000">
                    <a:alpha val="43000"/>
                  </a:srgbClr>
                </a:outerShdw>
              </a:effectLst>
            </p:spPr>
          </p:pic>
        </p:grpSp>
        <p:grpSp>
          <p:nvGrpSpPr>
            <p:cNvPr id="6" name="Group 29"/>
            <p:cNvGrpSpPr/>
            <p:nvPr/>
          </p:nvGrpSpPr>
          <p:grpSpPr>
            <a:xfrm>
              <a:off x="7324949" y="1967906"/>
              <a:ext cx="820787" cy="642012"/>
              <a:chOff x="4533953" y="4829037"/>
              <a:chExt cx="820787" cy="642011"/>
            </a:xfrm>
          </p:grpSpPr>
          <p:sp>
            <p:nvSpPr>
              <p:cNvPr id="28" name="Hexagon 27"/>
              <p:cNvSpPr/>
              <p:nvPr/>
            </p:nvSpPr>
            <p:spPr bwMode="auto">
              <a:xfrm>
                <a:off x="4577233" y="4829037"/>
                <a:ext cx="744733" cy="642011"/>
              </a:xfrm>
              <a:prstGeom prst="hexagon">
                <a:avLst/>
              </a:prstGeom>
              <a:solidFill>
                <a:srgbClr val="FF0000"/>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fontAlgn="base">
                  <a:spcBef>
                    <a:spcPct val="0"/>
                  </a:spcBef>
                  <a:spcAft>
                    <a:spcPct val="0"/>
                  </a:spcAft>
                  <a:buClr>
                    <a:schemeClr val="accent1"/>
                  </a:buClr>
                  <a:buSzPct val="80000"/>
                </a:pPr>
                <a:endParaRPr lang="en-US" sz="1600" dirty="0">
                  <a:latin typeface="Arial" charset="0"/>
                  <a:ea typeface="Arial Unicode MS" pitchFamily="34" charset="-128"/>
                  <a:cs typeface="Arial Unicode MS" pitchFamily="34" charset="-128"/>
                </a:endParaRPr>
              </a:p>
            </p:txBody>
          </p:sp>
          <p:sp>
            <p:nvSpPr>
              <p:cNvPr id="29" name="TextBox 28"/>
              <p:cNvSpPr txBox="1"/>
              <p:nvPr/>
            </p:nvSpPr>
            <p:spPr>
              <a:xfrm>
                <a:off x="4533953" y="4961801"/>
                <a:ext cx="820787" cy="327792"/>
              </a:xfrm>
              <a:prstGeom prst="rect">
                <a:avLst/>
              </a:prstGeom>
              <a:noFill/>
            </p:spPr>
            <p:txBody>
              <a:bodyPr wrap="square" rtlCol="0">
                <a:spAutoFit/>
              </a:bodyPr>
              <a:lstStyle/>
              <a:p>
                <a:pPr algn="ctr"/>
                <a:r>
                  <a:rPr lang="en-US" sz="1400" dirty="0" smtClean="0">
                    <a:solidFill>
                      <a:schemeClr val="bg1"/>
                    </a:solidFill>
                  </a:rPr>
                  <a:t>offline</a:t>
                </a:r>
                <a:endParaRPr lang="en-US" sz="1400" dirty="0">
                  <a:solidFill>
                    <a:schemeClr val="bg1"/>
                  </a:solidFill>
                </a:endParaRPr>
              </a:p>
            </p:txBody>
          </p:sp>
        </p:grpSp>
        <p:cxnSp>
          <p:nvCxnSpPr>
            <p:cNvPr id="56" name="Straight Arrow Connector 55"/>
            <p:cNvCxnSpPr>
              <a:stCxn id="27" idx="2"/>
              <a:endCxn id="52" idx="0"/>
            </p:cNvCxnSpPr>
            <p:nvPr/>
          </p:nvCxnSpPr>
          <p:spPr bwMode="auto">
            <a:xfrm rot="5400000">
              <a:off x="7002707" y="4133816"/>
              <a:ext cx="1467692" cy="1588"/>
            </a:xfrm>
            <a:prstGeom prst="straightConnector1">
              <a:avLst/>
            </a:prstGeom>
            <a:solidFill>
              <a:schemeClr val="bg2"/>
            </a:solidFill>
            <a:ln w="19050" cap="flat" cmpd="sng" algn="ctr">
              <a:solidFill>
                <a:schemeClr val="accent2"/>
              </a:solidFill>
              <a:prstDash val="solid"/>
              <a:round/>
              <a:headEnd type="arrow" w="med" len="med"/>
              <a:tailEnd type="arrow" w="med" len="med"/>
            </a:ln>
            <a:effectLst/>
          </p:spPr>
        </p:cxnSp>
        <p:sp>
          <p:nvSpPr>
            <p:cNvPr id="59" name="Freeform 58"/>
            <p:cNvSpPr/>
            <p:nvPr/>
          </p:nvSpPr>
          <p:spPr bwMode="auto">
            <a:xfrm>
              <a:off x="5308578" y="1662110"/>
              <a:ext cx="3214425" cy="3529802"/>
            </a:xfrm>
            <a:custGeom>
              <a:avLst/>
              <a:gdLst>
                <a:gd name="connsiteX0" fmla="*/ 0 w 3670159"/>
                <a:gd name="connsiteY0" fmla="*/ 13956 h 3531058"/>
                <a:gd name="connsiteX1" fmla="*/ 2330481 w 3670159"/>
                <a:gd name="connsiteY1" fmla="*/ 13956 h 3531058"/>
                <a:gd name="connsiteX2" fmla="*/ 2330481 w 3670159"/>
                <a:gd name="connsiteY2" fmla="*/ 279135 h 3531058"/>
                <a:gd name="connsiteX3" fmla="*/ 2511896 w 3670159"/>
                <a:gd name="connsiteY3" fmla="*/ 279135 h 3531058"/>
                <a:gd name="connsiteX4" fmla="*/ 2497941 w 3670159"/>
                <a:gd name="connsiteY4" fmla="*/ 0 h 3531058"/>
                <a:gd name="connsiteX5" fmla="*/ 3670159 w 3670159"/>
                <a:gd name="connsiteY5" fmla="*/ 0 h 3531058"/>
                <a:gd name="connsiteX6" fmla="*/ 3670159 w 3670159"/>
                <a:gd name="connsiteY6" fmla="*/ 3531058 h 3531058"/>
                <a:gd name="connsiteX7" fmla="*/ 2860771 w 3670159"/>
                <a:gd name="connsiteY7" fmla="*/ 3517102 h 3531058"/>
                <a:gd name="connsiteX0" fmla="*/ 0 w 3670159"/>
                <a:gd name="connsiteY0" fmla="*/ 13956 h 3531058"/>
                <a:gd name="connsiteX1" fmla="*/ 2330481 w 3670159"/>
                <a:gd name="connsiteY1" fmla="*/ 13956 h 3531058"/>
                <a:gd name="connsiteX2" fmla="*/ 2330481 w 3670159"/>
                <a:gd name="connsiteY2" fmla="*/ 279135 h 3531058"/>
                <a:gd name="connsiteX3" fmla="*/ 2511896 w 3670159"/>
                <a:gd name="connsiteY3" fmla="*/ 279135 h 3531058"/>
                <a:gd name="connsiteX4" fmla="*/ 2497941 w 3670159"/>
                <a:gd name="connsiteY4" fmla="*/ 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670159"/>
                <a:gd name="connsiteY0" fmla="*/ 13956 h 3531058"/>
                <a:gd name="connsiteX1" fmla="*/ 2330481 w 3670159"/>
                <a:gd name="connsiteY1" fmla="*/ 13956 h 3531058"/>
                <a:gd name="connsiteX2" fmla="*/ 2330481 w 3670159"/>
                <a:gd name="connsiteY2" fmla="*/ 279135 h 3531058"/>
                <a:gd name="connsiteX3" fmla="*/ 2511896 w 3670159"/>
                <a:gd name="connsiteY3" fmla="*/ 279135 h 3531058"/>
                <a:gd name="connsiteX4" fmla="*/ 2497941 w 3670159"/>
                <a:gd name="connsiteY4" fmla="*/ 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670159"/>
                <a:gd name="connsiteY0" fmla="*/ 13956 h 3531058"/>
                <a:gd name="connsiteX1" fmla="*/ 2330481 w 3670159"/>
                <a:gd name="connsiteY1" fmla="*/ 13956 h 3531058"/>
                <a:gd name="connsiteX2" fmla="*/ 2330481 w 3670159"/>
                <a:gd name="connsiteY2" fmla="*/ 279135 h 3531058"/>
                <a:gd name="connsiteX3" fmla="*/ 2511896 w 3670159"/>
                <a:gd name="connsiteY3" fmla="*/ 279135 h 3531058"/>
                <a:gd name="connsiteX4" fmla="*/ 2570966 w 3670159"/>
                <a:gd name="connsiteY4" fmla="*/ 10795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670159"/>
                <a:gd name="connsiteY0" fmla="*/ 13956 h 3531058"/>
                <a:gd name="connsiteX1" fmla="*/ 2330481 w 3670159"/>
                <a:gd name="connsiteY1" fmla="*/ 13956 h 3531058"/>
                <a:gd name="connsiteX2" fmla="*/ 2330481 w 3670159"/>
                <a:gd name="connsiteY2" fmla="*/ 279135 h 3531058"/>
                <a:gd name="connsiteX3" fmla="*/ 2511896 w 3670159"/>
                <a:gd name="connsiteY3" fmla="*/ 279135 h 3531058"/>
                <a:gd name="connsiteX4" fmla="*/ 2510641 w 3670159"/>
                <a:gd name="connsiteY4" fmla="*/ 635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670159"/>
                <a:gd name="connsiteY0" fmla="*/ 13956 h 3531058"/>
                <a:gd name="connsiteX1" fmla="*/ 2330481 w 3670159"/>
                <a:gd name="connsiteY1" fmla="*/ 13956 h 3531058"/>
                <a:gd name="connsiteX2" fmla="*/ 2330481 w 3670159"/>
                <a:gd name="connsiteY2" fmla="*/ 279135 h 3531058"/>
                <a:gd name="connsiteX3" fmla="*/ 2511896 w 3670159"/>
                <a:gd name="connsiteY3" fmla="*/ 279135 h 3531058"/>
                <a:gd name="connsiteX4" fmla="*/ 2510641 w 3670159"/>
                <a:gd name="connsiteY4" fmla="*/ 635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670159"/>
                <a:gd name="connsiteY0" fmla="*/ 206375 h 3723477"/>
                <a:gd name="connsiteX1" fmla="*/ 2397156 w 3670159"/>
                <a:gd name="connsiteY1" fmla="*/ 0 h 3723477"/>
                <a:gd name="connsiteX2" fmla="*/ 2330481 w 3670159"/>
                <a:gd name="connsiteY2" fmla="*/ 471554 h 3723477"/>
                <a:gd name="connsiteX3" fmla="*/ 2511896 w 3670159"/>
                <a:gd name="connsiteY3" fmla="*/ 471554 h 3723477"/>
                <a:gd name="connsiteX4" fmla="*/ 2510641 w 3670159"/>
                <a:gd name="connsiteY4" fmla="*/ 198769 h 3723477"/>
                <a:gd name="connsiteX5" fmla="*/ 3670159 w 3670159"/>
                <a:gd name="connsiteY5" fmla="*/ 192419 h 3723477"/>
                <a:gd name="connsiteX6" fmla="*/ 3670159 w 3670159"/>
                <a:gd name="connsiteY6" fmla="*/ 3723477 h 3723477"/>
                <a:gd name="connsiteX7" fmla="*/ 2651446 w 3670159"/>
                <a:gd name="connsiteY7" fmla="*/ 3709521 h 3723477"/>
                <a:gd name="connsiteX0" fmla="*/ 0 w 3670159"/>
                <a:gd name="connsiteY0" fmla="*/ 13956 h 3531058"/>
                <a:gd name="connsiteX1" fmla="*/ 2305081 w 3670159"/>
                <a:gd name="connsiteY1" fmla="*/ 1256 h 3531058"/>
                <a:gd name="connsiteX2" fmla="*/ 2330481 w 3670159"/>
                <a:gd name="connsiteY2" fmla="*/ 279135 h 3531058"/>
                <a:gd name="connsiteX3" fmla="*/ 2511896 w 3670159"/>
                <a:gd name="connsiteY3" fmla="*/ 279135 h 3531058"/>
                <a:gd name="connsiteX4" fmla="*/ 2510641 w 3670159"/>
                <a:gd name="connsiteY4" fmla="*/ 635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670159"/>
                <a:gd name="connsiteY0" fmla="*/ 13956 h 3531058"/>
                <a:gd name="connsiteX1" fmla="*/ 2305081 w 3670159"/>
                <a:gd name="connsiteY1" fmla="*/ 1256 h 3531058"/>
                <a:gd name="connsiteX2" fmla="*/ 2387631 w 3670159"/>
                <a:gd name="connsiteY2" fmla="*/ 34660 h 3531058"/>
                <a:gd name="connsiteX3" fmla="*/ 2511896 w 3670159"/>
                <a:gd name="connsiteY3" fmla="*/ 279135 h 3531058"/>
                <a:gd name="connsiteX4" fmla="*/ 2510641 w 3670159"/>
                <a:gd name="connsiteY4" fmla="*/ 635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670159"/>
                <a:gd name="connsiteY0" fmla="*/ 13956 h 3531058"/>
                <a:gd name="connsiteX1" fmla="*/ 2305081 w 3670159"/>
                <a:gd name="connsiteY1" fmla="*/ 1256 h 3531058"/>
                <a:gd name="connsiteX2" fmla="*/ 2308256 w 3670159"/>
                <a:gd name="connsiteY2" fmla="*/ 279135 h 3531058"/>
                <a:gd name="connsiteX3" fmla="*/ 2511896 w 3670159"/>
                <a:gd name="connsiteY3" fmla="*/ 279135 h 3531058"/>
                <a:gd name="connsiteX4" fmla="*/ 2510641 w 3670159"/>
                <a:gd name="connsiteY4" fmla="*/ 6350 h 3531058"/>
                <a:gd name="connsiteX5" fmla="*/ 3670159 w 3670159"/>
                <a:gd name="connsiteY5" fmla="*/ 0 h 3531058"/>
                <a:gd name="connsiteX6" fmla="*/ 3670159 w 3670159"/>
                <a:gd name="connsiteY6" fmla="*/ 3531058 h 3531058"/>
                <a:gd name="connsiteX7" fmla="*/ 2651446 w 3670159"/>
                <a:gd name="connsiteY7" fmla="*/ 3517102 h 3531058"/>
                <a:gd name="connsiteX0" fmla="*/ 0 w 3581259"/>
                <a:gd name="connsiteY0" fmla="*/ 0 h 3752052"/>
                <a:gd name="connsiteX1" fmla="*/ 2216181 w 3581259"/>
                <a:gd name="connsiteY1" fmla="*/ 222250 h 3752052"/>
                <a:gd name="connsiteX2" fmla="*/ 2219356 w 3581259"/>
                <a:gd name="connsiteY2" fmla="*/ 500129 h 3752052"/>
                <a:gd name="connsiteX3" fmla="*/ 2422996 w 3581259"/>
                <a:gd name="connsiteY3" fmla="*/ 500129 h 3752052"/>
                <a:gd name="connsiteX4" fmla="*/ 2421741 w 3581259"/>
                <a:gd name="connsiteY4" fmla="*/ 227344 h 3752052"/>
                <a:gd name="connsiteX5" fmla="*/ 3581259 w 3581259"/>
                <a:gd name="connsiteY5" fmla="*/ 220994 h 3752052"/>
                <a:gd name="connsiteX6" fmla="*/ 3581259 w 3581259"/>
                <a:gd name="connsiteY6" fmla="*/ 3752052 h 3752052"/>
                <a:gd name="connsiteX7" fmla="*/ 2562546 w 3581259"/>
                <a:gd name="connsiteY7" fmla="*/ 3738096 h 3752052"/>
                <a:gd name="connsiteX0" fmla="*/ 0 w 3692384"/>
                <a:gd name="connsiteY0" fmla="*/ 1256 h 3531058"/>
                <a:gd name="connsiteX1" fmla="*/ 2327306 w 3692384"/>
                <a:gd name="connsiteY1" fmla="*/ 1256 h 3531058"/>
                <a:gd name="connsiteX2" fmla="*/ 2330481 w 3692384"/>
                <a:gd name="connsiteY2" fmla="*/ 279135 h 3531058"/>
                <a:gd name="connsiteX3" fmla="*/ 2534121 w 3692384"/>
                <a:gd name="connsiteY3" fmla="*/ 279135 h 3531058"/>
                <a:gd name="connsiteX4" fmla="*/ 2532866 w 3692384"/>
                <a:gd name="connsiteY4" fmla="*/ 6350 h 3531058"/>
                <a:gd name="connsiteX5" fmla="*/ 3692384 w 3692384"/>
                <a:gd name="connsiteY5" fmla="*/ 0 h 3531058"/>
                <a:gd name="connsiteX6" fmla="*/ 3692384 w 3692384"/>
                <a:gd name="connsiteY6" fmla="*/ 3531058 h 3531058"/>
                <a:gd name="connsiteX7" fmla="*/ 2673671 w 3692384"/>
                <a:gd name="connsiteY7" fmla="*/ 3517102 h 3531058"/>
                <a:gd name="connsiteX0" fmla="*/ 0 w 3692384"/>
                <a:gd name="connsiteY0" fmla="*/ 287669 h 3817471"/>
                <a:gd name="connsiteX1" fmla="*/ 2327306 w 3692384"/>
                <a:gd name="connsiteY1" fmla="*/ 287669 h 3817471"/>
                <a:gd name="connsiteX2" fmla="*/ 2330481 w 3692384"/>
                <a:gd name="connsiteY2" fmla="*/ 565548 h 3817471"/>
                <a:gd name="connsiteX3" fmla="*/ 2534121 w 3692384"/>
                <a:gd name="connsiteY3" fmla="*/ 565548 h 3817471"/>
                <a:gd name="connsiteX4" fmla="*/ 2532866 w 3692384"/>
                <a:gd name="connsiteY4" fmla="*/ 292763 h 3817471"/>
                <a:gd name="connsiteX5" fmla="*/ 3692384 w 3692384"/>
                <a:gd name="connsiteY5" fmla="*/ 0 h 3817471"/>
                <a:gd name="connsiteX6" fmla="*/ 3692384 w 3692384"/>
                <a:gd name="connsiteY6" fmla="*/ 3817471 h 3817471"/>
                <a:gd name="connsiteX7" fmla="*/ 2673671 w 3692384"/>
                <a:gd name="connsiteY7" fmla="*/ 3803515 h 3817471"/>
                <a:gd name="connsiteX0" fmla="*/ 0 w 3692384"/>
                <a:gd name="connsiteY0" fmla="*/ 0 h 3529802"/>
                <a:gd name="connsiteX1" fmla="*/ 2327306 w 3692384"/>
                <a:gd name="connsiteY1" fmla="*/ 0 h 3529802"/>
                <a:gd name="connsiteX2" fmla="*/ 2330481 w 3692384"/>
                <a:gd name="connsiteY2" fmla="*/ 277879 h 3529802"/>
                <a:gd name="connsiteX3" fmla="*/ 2534121 w 3692384"/>
                <a:gd name="connsiteY3" fmla="*/ 277879 h 3529802"/>
                <a:gd name="connsiteX4" fmla="*/ 2532866 w 3692384"/>
                <a:gd name="connsiteY4" fmla="*/ 5094 h 3529802"/>
                <a:gd name="connsiteX5" fmla="*/ 3200471 w 3692384"/>
                <a:gd name="connsiteY5" fmla="*/ 10249 h 3529802"/>
                <a:gd name="connsiteX6" fmla="*/ 3692384 w 3692384"/>
                <a:gd name="connsiteY6" fmla="*/ 3529802 h 3529802"/>
                <a:gd name="connsiteX7" fmla="*/ 2673671 w 3692384"/>
                <a:gd name="connsiteY7" fmla="*/ 3515846 h 3529802"/>
                <a:gd name="connsiteX0" fmla="*/ 0 w 3214426"/>
                <a:gd name="connsiteY0" fmla="*/ 0 h 3529802"/>
                <a:gd name="connsiteX1" fmla="*/ 2327306 w 3214426"/>
                <a:gd name="connsiteY1" fmla="*/ 0 h 3529802"/>
                <a:gd name="connsiteX2" fmla="*/ 2330481 w 3214426"/>
                <a:gd name="connsiteY2" fmla="*/ 277879 h 3529802"/>
                <a:gd name="connsiteX3" fmla="*/ 2534121 w 3214426"/>
                <a:gd name="connsiteY3" fmla="*/ 277879 h 3529802"/>
                <a:gd name="connsiteX4" fmla="*/ 2532866 w 3214426"/>
                <a:gd name="connsiteY4" fmla="*/ 5094 h 3529802"/>
                <a:gd name="connsiteX5" fmla="*/ 3200471 w 3214426"/>
                <a:gd name="connsiteY5" fmla="*/ 10249 h 3529802"/>
                <a:gd name="connsiteX6" fmla="*/ 3214426 w 3214426"/>
                <a:gd name="connsiteY6" fmla="*/ 3529802 h 3529802"/>
                <a:gd name="connsiteX7" fmla="*/ 2673671 w 3214426"/>
                <a:gd name="connsiteY7" fmla="*/ 3515846 h 3529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4426" h="3529802">
                  <a:moveTo>
                    <a:pt x="0" y="0"/>
                  </a:moveTo>
                  <a:lnTo>
                    <a:pt x="2327306" y="0"/>
                  </a:lnTo>
                  <a:cubicBezTo>
                    <a:pt x="2328364" y="92626"/>
                    <a:pt x="2329423" y="185253"/>
                    <a:pt x="2330481" y="277879"/>
                  </a:cubicBezTo>
                  <a:lnTo>
                    <a:pt x="2534121" y="277879"/>
                  </a:lnTo>
                  <a:cubicBezTo>
                    <a:pt x="2533703" y="186951"/>
                    <a:pt x="2533284" y="96022"/>
                    <a:pt x="2532866" y="5094"/>
                  </a:cubicBezTo>
                  <a:lnTo>
                    <a:pt x="3200471" y="10249"/>
                  </a:lnTo>
                  <a:cubicBezTo>
                    <a:pt x="3205123" y="1183433"/>
                    <a:pt x="3209774" y="2356618"/>
                    <a:pt x="3214426" y="3529802"/>
                  </a:cubicBezTo>
                  <a:lnTo>
                    <a:pt x="2673671" y="3515846"/>
                  </a:lnTo>
                </a:path>
              </a:pathLst>
            </a:custGeom>
            <a:noFill/>
            <a:ln w="19050" cap="flat" cmpd="sng" algn="ctr">
              <a:solidFill>
                <a:schemeClr val="accent2"/>
              </a:solidFill>
              <a:prstDash val="sysDash"/>
              <a:round/>
              <a:headEnd type="none" w="med" len="med"/>
              <a:tailEnd type="arrow" w="med" len="med"/>
            </a:ln>
            <a:effectLst/>
          </p:spPr>
          <p:txBody>
            <a:bodyPr vert="horz" wrap="square" lIns="89985" tIns="46792" rIns="89985" bIns="46792" numCol="1" rtlCol="0" anchor="ctr" anchorCtr="0" compatLnSpc="1">
              <a:prstTxWarp prst="textNoShape">
                <a:avLst/>
              </a:prstTxWarp>
            </a:bodyPr>
            <a:lstStyle/>
            <a:p>
              <a:pPr algn="ctr" fontAlgn="base">
                <a:spcBef>
                  <a:spcPct val="0"/>
                </a:spcBef>
                <a:spcAft>
                  <a:spcPct val="0"/>
                </a:spcAft>
                <a:buClr>
                  <a:schemeClr val="accent1"/>
                </a:buClr>
                <a:buSzPct val="80000"/>
              </a:pPr>
              <a:endParaRPr lang="en-US" sz="1600" dirty="0">
                <a:latin typeface="Arial" charset="0"/>
                <a:ea typeface="Arial Unicode MS" pitchFamily="34" charset="-128"/>
                <a:cs typeface="Arial Unicode MS" pitchFamily="34" charset="-128"/>
              </a:endParaRPr>
            </a:p>
          </p:txBody>
        </p:sp>
      </p:grpSp>
      <p:sp>
        <p:nvSpPr>
          <p:cNvPr id="30" name="TextBox 29"/>
          <p:cNvSpPr txBox="1"/>
          <p:nvPr/>
        </p:nvSpPr>
        <p:spPr>
          <a:xfrm>
            <a:off x="265255" y="1847609"/>
            <a:ext cx="4932948" cy="3085444"/>
          </a:xfrm>
          <a:prstGeom prst="rect">
            <a:avLst/>
          </a:prstGeom>
          <a:noFill/>
        </p:spPr>
        <p:txBody>
          <a:bodyPr wrap="square" lIns="91425" tIns="45712" rIns="91425" bIns="45712" rtlCol="0">
            <a:spAutoFit/>
          </a:bodyPr>
          <a:lstStyle/>
          <a:p>
            <a:r>
              <a:rPr lang="en-US" altLang="en-US" sz="1400" b="1" dirty="0" smtClean="0"/>
              <a:t>Minimize/eliminate user impact </a:t>
            </a:r>
          </a:p>
          <a:p>
            <a:pPr>
              <a:spcBef>
                <a:spcPts val="1800"/>
              </a:spcBef>
            </a:pPr>
            <a:r>
              <a:rPr lang="en-US" altLang="en-US" sz="1400" b="1" dirty="0" smtClean="0"/>
              <a:t>Protect against unplanned outages</a:t>
            </a:r>
          </a:p>
          <a:p>
            <a:pPr marL="287338" lvl="1" indent="-169863">
              <a:spcBef>
                <a:spcPts val="300"/>
              </a:spcBef>
            </a:pPr>
            <a:r>
              <a:rPr lang="en-US" altLang="en-US" sz="1200" dirty="0" smtClean="0"/>
              <a:t>Software, hardware, application failure</a:t>
            </a:r>
          </a:p>
          <a:p>
            <a:pPr marL="287338" lvl="1" indent="-169863">
              <a:spcBef>
                <a:spcPts val="300"/>
              </a:spcBef>
            </a:pPr>
            <a:r>
              <a:rPr lang="en-US" altLang="en-US" sz="1200" dirty="0" smtClean="0"/>
              <a:t>Unforeseen circumstances like data corruption</a:t>
            </a:r>
          </a:p>
          <a:p>
            <a:pPr>
              <a:spcBef>
                <a:spcPts val="1800"/>
              </a:spcBef>
            </a:pPr>
            <a:r>
              <a:rPr lang="en-US" altLang="en-US" sz="1400" b="1" dirty="0" smtClean="0"/>
              <a:t>Protect against planned outages</a:t>
            </a:r>
          </a:p>
          <a:p>
            <a:pPr marL="287338" lvl="1" indent="-169863">
              <a:spcBef>
                <a:spcPts val="300"/>
              </a:spcBef>
            </a:pPr>
            <a:r>
              <a:rPr lang="en-US" altLang="en-US" sz="1200" dirty="0" smtClean="0"/>
              <a:t>Software, hardware, application upgrades</a:t>
            </a:r>
          </a:p>
          <a:p>
            <a:pPr marL="287338" lvl="1" indent="-169863">
              <a:spcBef>
                <a:spcPts val="300"/>
              </a:spcBef>
            </a:pPr>
            <a:r>
              <a:rPr lang="en-US" altLang="en-US" sz="1200" dirty="0" smtClean="0"/>
              <a:t>Enable ops to perform maintenance activities</a:t>
            </a:r>
          </a:p>
          <a:p>
            <a:pPr>
              <a:spcBef>
                <a:spcPts val="1800"/>
              </a:spcBef>
            </a:pPr>
            <a:r>
              <a:rPr lang="en-US" altLang="en-US" sz="1400" b="1" dirty="0" smtClean="0"/>
              <a:t>Recover from natural disaster</a:t>
            </a:r>
          </a:p>
          <a:p>
            <a:pPr marL="287338" lvl="1" indent="-169863">
              <a:spcBef>
                <a:spcPts val="300"/>
              </a:spcBef>
            </a:pPr>
            <a:r>
              <a:rPr lang="en-US" altLang="en-US" sz="1200" dirty="0" smtClean="0"/>
              <a:t>Without geographic restrictions</a:t>
            </a:r>
          </a:p>
          <a:p>
            <a:pPr fontAlgn="base">
              <a:spcBef>
                <a:spcPct val="50000"/>
              </a:spcBef>
              <a:spcAft>
                <a:spcPct val="0"/>
              </a:spcAft>
              <a:buClr>
                <a:srgbClr val="F0AB00"/>
              </a:buClr>
              <a:buSzPct val="80000"/>
            </a:pPr>
            <a:endParaRPr lang="en-US" sz="14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411073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LACEWARE-AUD-PRESENTER-IMAGE" val="C:\Documents and Settings\jscheffe.SYBASE\Desktop\Chris.png"/>
  <p:tag name="PLACEWARE-AUD-STAGE-TITLE" val="DATA DISTRIBUTION"/>
  <p:tag name="PLACEWARE-AUD-PRESENTER-NAME" val="CHRIS HUSTON"/>
  <p:tag name="PLACEWARE-AUD-SLIDE-NAME" val="ONE:MANY REPLICATION FOR PERFORMANCE AND AVAILABILITY"/>
</p:tagLst>
</file>

<file path=ppt/theme/theme1.xml><?xml version="1.0" encoding="utf-8"?>
<a:theme xmlns:a="http://schemas.openxmlformats.org/drawingml/2006/main" name="SAP_Product_Road_M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SAP_Product_Road_Map_2011_v1.2</Template>
  <TotalTime>30001</TotalTime>
  <Words>3555</Words>
  <Application>Microsoft Office PowerPoint</Application>
  <PresentationFormat>On-screen Show (4:3)</PresentationFormat>
  <Paragraphs>697</Paragraphs>
  <Slides>37</Slides>
  <Notes>35</Notes>
  <HiddenSlides>1</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0" baseType="lpstr">
      <vt:lpstr>SAP_Product_Road_Map_2011_v1.2</vt:lpstr>
      <vt:lpstr>Custom Design</vt:lpstr>
      <vt:lpstr>Clip</vt:lpstr>
      <vt:lpstr>SAP Replication Server – 2014 and Beyond</vt:lpstr>
      <vt:lpstr>PowerPoint Presentation</vt:lpstr>
      <vt:lpstr>PowerPoint Presentation</vt:lpstr>
      <vt:lpstr>Table of contents</vt:lpstr>
      <vt:lpstr>Product Overview</vt:lpstr>
      <vt:lpstr>SAP Replication Server Product description</vt:lpstr>
      <vt:lpstr>SAP Replication Server* Product architecture</vt:lpstr>
      <vt:lpstr>SAP Replication Server Usage scenarios</vt:lpstr>
      <vt:lpstr>SAP Replication Server High availability/disaster recovery</vt:lpstr>
      <vt:lpstr>SAP Replication Server Replication and live decision support</vt:lpstr>
      <vt:lpstr>SAP Replication Server Data distribution and consolidation</vt:lpstr>
      <vt:lpstr>SAP Replication Products Product road map overview - key themes and capabilities</vt:lpstr>
      <vt:lpstr>Product Road Map</vt:lpstr>
      <vt:lpstr>SAP Replication Products Product road map overview - key themes and capabilities</vt:lpstr>
      <vt:lpstr>PowerPoint Presentation</vt:lpstr>
      <vt:lpstr>SAP Replication Server 15.7.1 SP200 Heterogeneous Direct Load Materialization (DLM) </vt:lpstr>
      <vt:lpstr>SAP Replication Server 15.7.1 SP200 Data assurance for SAP HANA</vt:lpstr>
      <vt:lpstr>SAP Replication Server 15.7.1 SP200 Heterogeneous database level replication to HANA</vt:lpstr>
      <vt:lpstr>SAP Replication Server 15.7.1 SP200 Real time HANA to HANA replication</vt:lpstr>
      <vt:lpstr>SAP Replication Server 15.7.1 SP200 Real time HANA to HANA Replication strategies</vt:lpstr>
      <vt:lpstr>SAP Replication Server 15.7.1 SP200 Replication Management Agent (RMA) support</vt:lpstr>
      <vt:lpstr>Key benefits of SAP Replication Server for HANA</vt:lpstr>
      <vt:lpstr>SAP Replication Products Product road map overview - key themes and capabilities</vt:lpstr>
      <vt:lpstr>Planned innovations SAP Replication Server</vt:lpstr>
      <vt:lpstr>Planned innovations Zero data loss (ZDL) for Business Suite using synchronous replication</vt:lpstr>
      <vt:lpstr>Planned innovations Report off-loading to DR site for SAP Business Suite on ASE</vt:lpstr>
      <vt:lpstr>PowerPoint Presentation</vt:lpstr>
      <vt:lpstr>SAP Replication Products Product road map overview - key themes and capabilities</vt:lpstr>
      <vt:lpstr>SAP Replication Server Future direction </vt:lpstr>
      <vt:lpstr>Summary</vt:lpstr>
      <vt:lpstr>Thank you</vt:lpstr>
      <vt:lpstr>Key links for more information For customers and partners</vt:lpstr>
      <vt:lpstr>Key links for more information For SAP internal</vt:lpstr>
      <vt:lpstr>Appendix</vt:lpstr>
      <vt:lpstr>Acronym glossary (1 of 2)</vt:lpstr>
      <vt:lpstr>Acronym glossary (2 of 2)</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Product Road Map &lt;Product Name&gt;</dc:title>
  <dc:creator>Andrews, Susan</dc:creator>
  <cp:lastModifiedBy>Achramowicz, Carole (external - Project)</cp:lastModifiedBy>
  <cp:revision>596</cp:revision>
  <cp:lastPrinted>2014-04-07T15:29:53Z</cp:lastPrinted>
  <dcterms:created xsi:type="dcterms:W3CDTF">2011-06-22T07:57:01Z</dcterms:created>
  <dcterms:modified xsi:type="dcterms:W3CDTF">2014-07-09T14:22:14Z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-1937505087</vt:i4>
  </property>
  <property fmtid="{D5CDD505-2E9C-101B-9397-08002B2CF9AE}" pid="3" name="_NewReviewCycle">
    <vt:lpwstr/>
  </property>
  <property fmtid="{D5CDD505-2E9C-101B-9397-08002B2CF9AE}" pid="4" name="_EmailSubject">
    <vt:lpwstr>Upload SRS preso to JAM site</vt:lpwstr>
  </property>
  <property fmtid="{D5CDD505-2E9C-101B-9397-08002B2CF9AE}" pid="5" name="_AuthorEmail">
    <vt:lpwstr>wesley.chase.hacker@sap.com</vt:lpwstr>
  </property>
  <property fmtid="{D5CDD505-2E9C-101B-9397-08002B2CF9AE}" pid="6" name="_AuthorEmailDisplayName">
    <vt:lpwstr>Hacker, Wesley Chase</vt:lpwstr>
  </property>
  <property fmtid="{D5CDD505-2E9C-101B-9397-08002B2CF9AE}" pid="7" name="_PreviousAdHocReviewCycleID">
    <vt:i4>-667202825</vt:i4>
  </property>
</Properties>
</file>