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065" r:id="rId2"/>
  </p:sldMasterIdLst>
  <p:notesMasterIdLst>
    <p:notesMasterId r:id="rId44"/>
  </p:notesMasterIdLst>
  <p:handoutMasterIdLst>
    <p:handoutMasterId r:id="rId45"/>
  </p:handoutMasterIdLst>
  <p:sldIdLst>
    <p:sldId id="590" r:id="rId3"/>
    <p:sldId id="675" r:id="rId4"/>
    <p:sldId id="569" r:id="rId5"/>
    <p:sldId id="663" r:id="rId6"/>
    <p:sldId id="664" r:id="rId7"/>
    <p:sldId id="665" r:id="rId8"/>
    <p:sldId id="666" r:id="rId9"/>
    <p:sldId id="668" r:id="rId10"/>
    <p:sldId id="669" r:id="rId11"/>
    <p:sldId id="674" r:id="rId12"/>
    <p:sldId id="578" r:id="rId13"/>
    <p:sldId id="671" r:id="rId14"/>
    <p:sldId id="491" r:id="rId15"/>
    <p:sldId id="507" r:id="rId16"/>
    <p:sldId id="661" r:id="rId17"/>
    <p:sldId id="639" r:id="rId18"/>
    <p:sldId id="635" r:id="rId19"/>
    <p:sldId id="636" r:id="rId20"/>
    <p:sldId id="587" r:id="rId21"/>
    <p:sldId id="579" r:id="rId22"/>
    <p:sldId id="673" r:id="rId23"/>
    <p:sldId id="640" r:id="rId24"/>
    <p:sldId id="641" r:id="rId25"/>
    <p:sldId id="643" r:id="rId26"/>
    <p:sldId id="644" r:id="rId27"/>
    <p:sldId id="645" r:id="rId28"/>
    <p:sldId id="647" r:id="rId29"/>
    <p:sldId id="649" r:id="rId30"/>
    <p:sldId id="651" r:id="rId31"/>
    <p:sldId id="657" r:id="rId32"/>
    <p:sldId id="658" r:id="rId33"/>
    <p:sldId id="659" r:id="rId34"/>
    <p:sldId id="660" r:id="rId35"/>
    <p:sldId id="672" r:id="rId36"/>
    <p:sldId id="556" r:id="rId37"/>
    <p:sldId id="557" r:id="rId38"/>
    <p:sldId id="559" r:id="rId39"/>
    <p:sldId id="586" r:id="rId40"/>
    <p:sldId id="583" r:id="rId41"/>
    <p:sldId id="582" r:id="rId42"/>
    <p:sldId id="572" r:id="rId43"/>
  </p:sldIdLst>
  <p:sldSz cx="9144000" cy="6858000" type="screen4x3"/>
  <p:notesSz cx="7010400" cy="9236075"/>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tte Kalbrunner" initials="D03632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666666"/>
    <a:srgbClr val="FF0000"/>
    <a:srgbClr val="F0AB00"/>
    <a:srgbClr val="003283"/>
    <a:srgbClr val="2B3F7B"/>
    <a:srgbClr val="9C277B"/>
    <a:srgbClr val="D4652D"/>
    <a:srgbClr val="9E30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788" autoAdjust="0"/>
    <p:restoredTop sz="65123" autoAdjust="0"/>
  </p:normalViewPr>
  <p:slideViewPr>
    <p:cSldViewPr snapToGrid="0" showGuides="1">
      <p:cViewPr varScale="1">
        <p:scale>
          <a:sx n="65" d="100"/>
          <a:sy n="65" d="100"/>
        </p:scale>
        <p:origin x="-950" y="-77"/>
      </p:cViewPr>
      <p:guideLst>
        <p:guide orient="horz" pos="4117"/>
        <p:guide orient="horz" pos="207"/>
        <p:guide orient="horz" pos="3835"/>
        <p:guide orient="horz" pos="1065"/>
        <p:guide orient="horz" pos="777"/>
        <p:guide pos="5556"/>
        <p:guide pos="206"/>
        <p:guide pos="2886"/>
        <p:guide pos="6"/>
        <p:guide pos="5759"/>
      </p:guideLst>
    </p:cSldViewPr>
  </p:slideViewPr>
  <p:outlineViewPr>
    <p:cViewPr>
      <p:scale>
        <a:sx n="33" d="100"/>
        <a:sy n="33" d="100"/>
      </p:scale>
      <p:origin x="0" y="4368"/>
    </p:cViewPr>
  </p:outlineViewPr>
  <p:notesTextViewPr>
    <p:cViewPr>
      <p:scale>
        <a:sx n="66" d="100"/>
        <a:sy n="66" d="100"/>
      </p:scale>
      <p:origin x="0" y="0"/>
    </p:cViewPr>
  </p:notesTextViewPr>
  <p:sorterViewPr>
    <p:cViewPr>
      <p:scale>
        <a:sx n="100" d="100"/>
        <a:sy n="100" d="100"/>
      </p:scale>
      <p:origin x="0" y="720"/>
    </p:cViewPr>
  </p:sorterViewPr>
  <p:notesViewPr>
    <p:cSldViewPr snapToGrid="0" showGuides="1">
      <p:cViewPr varScale="1">
        <p:scale>
          <a:sx n="77" d="100"/>
          <a:sy n="77" d="100"/>
        </p:scale>
        <p:origin x="-2046" y="-84"/>
      </p:cViewPr>
      <p:guideLst>
        <p:guide orient="horz" pos="2909"/>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86280" y="8772668"/>
            <a:ext cx="3037840" cy="461804"/>
          </a:xfrm>
          <a:prstGeom prst="rect">
            <a:avLst/>
          </a:prstGeom>
        </p:spPr>
        <p:txBody>
          <a:bodyPr vert="horz" lIns="92830" tIns="46415" rIns="92830" bIns="46415"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xmlns="" val="513072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8513" y="393700"/>
            <a:ext cx="5413375" cy="4060825"/>
          </a:xfrm>
          <a:prstGeom prst="rect">
            <a:avLst/>
          </a:prstGeom>
          <a:noFill/>
          <a:ln w="12700">
            <a:solidFill>
              <a:prstClr val="black"/>
            </a:solidFill>
          </a:ln>
        </p:spPr>
        <p:txBody>
          <a:bodyPr vert="horz" lIns="92830" tIns="46415" rIns="92830" bIns="46415" rtlCol="0" anchor="ctr"/>
          <a:lstStyle/>
          <a:p>
            <a:endParaRPr lang="de-DE" dirty="0"/>
          </a:p>
        </p:txBody>
      </p:sp>
      <p:sp>
        <p:nvSpPr>
          <p:cNvPr id="5" name="Notes Placeholder 4"/>
          <p:cNvSpPr>
            <a:spLocks noGrp="1"/>
          </p:cNvSpPr>
          <p:nvPr>
            <p:ph type="body" sz="quarter" idx="3"/>
          </p:nvPr>
        </p:nvSpPr>
        <p:spPr>
          <a:xfrm>
            <a:off x="767280" y="4753500"/>
            <a:ext cx="5475840" cy="397893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3023235" y="9005175"/>
            <a:ext cx="963931" cy="207426"/>
          </a:xfrm>
          <a:prstGeom prst="rect">
            <a:avLst/>
          </a:prstGeom>
        </p:spPr>
        <p:txBody>
          <a:bodyPr vert="horz" lIns="92830" tIns="46415" rIns="92830" bIns="46415"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xmlns="" val="270723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SAP Replication Server is the perfect data management solution for SAP HANA deployments. Organizations deploy SAP HANA to achieve real-time performance levels for both transactional and analytical workloads. While legacy data movement tools can limit the timeliness of data available to SAP HANA, SAP Replication Server can provide SAP HANA with up-to-the minute data for analysis, helping you make well-informed, time-critical business decisions. This level of insight helps you seize opportunities, cut costs, grow revenue, and pull ahead of the competition.</a:t>
            </a:r>
          </a:p>
          <a:p>
            <a:endParaRPr lang="en-US" dirty="0" smtClean="0"/>
          </a:p>
          <a:p>
            <a:r>
              <a:rPr lang="en-US" dirty="0" smtClean="0"/>
              <a:t>SAP Replication Server further amplifies SAP HANA’s performance, allowing you to automatically replicate up-to-the-minute data from multiple data sources into multiple instances of SAP HANA so that you can:</a:t>
            </a:r>
          </a:p>
          <a:p>
            <a:pPr marL="174056" indent="-174056">
              <a:buFont typeface="Arial"/>
              <a:buChar char="•"/>
            </a:pPr>
            <a:r>
              <a:rPr lang="en-US" dirty="0" smtClean="0"/>
              <a:t>Perform analytics and reporting on current data to identify emerging trends and make smarter, timelier decisions.</a:t>
            </a:r>
          </a:p>
          <a:p>
            <a:pPr marL="174056" indent="-174056">
              <a:buFont typeface="Arial"/>
              <a:buChar char="•"/>
            </a:pPr>
            <a:r>
              <a:rPr lang="en-US" dirty="0" smtClean="0"/>
              <a:t>Access data from multiple heterogeneous sources from across the enterprise for enhanced analysis and reporting. </a:t>
            </a:r>
          </a:p>
          <a:p>
            <a:pPr marL="174056" indent="-174056">
              <a:buFont typeface="Arial"/>
              <a:buChar char="•"/>
            </a:pPr>
            <a:r>
              <a:rPr lang="en-US" dirty="0" smtClean="0"/>
              <a:t>Avoid impacting OTLP systems when querying or extracting data for analyses and reports.</a:t>
            </a:r>
          </a:p>
          <a:p>
            <a:pPr marL="174056" indent="-174056">
              <a:buFont typeface="Arial"/>
              <a:buChar char="•"/>
            </a:pPr>
            <a:r>
              <a:rPr lang="en-US" dirty="0" smtClean="0"/>
              <a:t>Accelerate the performance of existing applications, </a:t>
            </a:r>
            <a:r>
              <a:rPr lang="en-US" dirty="0" err="1" smtClean="0"/>
              <a:t>datamarts</a:t>
            </a:r>
            <a:r>
              <a:rPr lang="en-US" dirty="0" smtClean="0"/>
              <a:t>, and data warehouses by offloading reporting and analytical workloads to SAP HANA in real 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r>
              <a:rPr lang="en-US" noProof="0" dirty="0" smtClean="0"/>
              <a:t>Data Auditing use</a:t>
            </a:r>
            <a:r>
              <a:rPr lang="en-US" baseline="0" noProof="0" dirty="0" smtClean="0"/>
              <a:t> case</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Transactional Consistency</a:t>
            </a:r>
          </a:p>
          <a:p>
            <a:pPr marL="342900" lvl="1" indent="-342900">
              <a:buFont typeface="+mj-lt"/>
              <a:buAutoNum type="alphaLcParenR"/>
            </a:pPr>
            <a:r>
              <a:rPr lang="en-US" dirty="0" smtClean="0"/>
              <a:t>Updates are applied in the same commit order as the Source</a:t>
            </a:r>
          </a:p>
          <a:p>
            <a:pPr marL="342900" lvl="1" indent="-342900">
              <a:buFont typeface="+mj-lt"/>
              <a:buAutoNum type="alphaLcParenR"/>
            </a:pPr>
            <a:r>
              <a:rPr lang="en-US" dirty="0" smtClean="0"/>
              <a:t>Heavier Impact on Source DB</a:t>
            </a:r>
          </a:p>
          <a:p>
            <a:pPr marL="285750" indent="-285750">
              <a:buFont typeface="Arial" panose="020B0604020202020204" pitchFamily="34" charset="0"/>
              <a:buChar char="•"/>
            </a:pPr>
            <a:r>
              <a:rPr lang="en-US" dirty="0" smtClean="0"/>
              <a:t>Eventual Consistency</a:t>
            </a:r>
          </a:p>
          <a:p>
            <a:pPr marL="342900" lvl="1" indent="-342900">
              <a:buFont typeface="+mj-lt"/>
              <a:buAutoNum type="alphaLcParenR"/>
            </a:pPr>
            <a:r>
              <a:rPr lang="en-US" dirty="0" smtClean="0"/>
              <a:t>Tables are Scanned Individually Without regard to commit order.</a:t>
            </a:r>
          </a:p>
          <a:p>
            <a:pPr marL="342900" lvl="1" indent="-342900">
              <a:buFont typeface="+mj-lt"/>
              <a:buAutoNum type="alphaLcParenR"/>
            </a:pPr>
            <a:r>
              <a:rPr lang="en-US" dirty="0" smtClean="0"/>
              <a:t>Faster, More Parallel, Minimal Impact on Source DB</a:t>
            </a:r>
          </a:p>
          <a:p>
            <a:pPr marL="285750" indent="-285750">
              <a:buFont typeface="Arial" panose="020B0604020202020204" pitchFamily="34" charset="0"/>
              <a:buChar char="•"/>
            </a:pPr>
            <a:r>
              <a:rPr lang="en-US" dirty="0" smtClean="0"/>
              <a:t>Change Data Capture</a:t>
            </a:r>
          </a:p>
          <a:p>
            <a:pPr marL="342900" lvl="1" indent="-342900">
              <a:buFont typeface="+mj-lt"/>
              <a:buAutoNum type="alphaLcParenR"/>
            </a:pPr>
            <a:r>
              <a:rPr lang="en-US" dirty="0" smtClean="0"/>
              <a:t>Only Change Data is Saved</a:t>
            </a:r>
          </a:p>
          <a:p>
            <a:pPr marL="342900" lvl="1" indent="-342900">
              <a:buFont typeface="+mj-lt"/>
              <a:buAutoNum type="alphaLcParenR"/>
            </a:pPr>
            <a:r>
              <a:rPr lang="en-US" dirty="0" smtClean="0"/>
              <a:t>Faster, More Parallel, Minimal Impact on Source DB </a:t>
            </a:r>
          </a:p>
          <a:p>
            <a:pPr marL="285750" indent="-285750">
              <a:buFont typeface="Arial" panose="020B0604020202020204" pitchFamily="34" charset="0"/>
              <a:buChar char="•"/>
            </a:pPr>
            <a:r>
              <a:rPr lang="en-US" dirty="0" smtClean="0"/>
              <a:t>Transactional Change Data Capture</a:t>
            </a:r>
          </a:p>
          <a:p>
            <a:pPr marL="342900" lvl="1" indent="-342900">
              <a:buFont typeface="+mj-lt"/>
              <a:buAutoNum type="alphaLcParenR"/>
            </a:pPr>
            <a:r>
              <a:rPr lang="en-US" dirty="0" smtClean="0"/>
              <a:t>Change Data with Transactional Sequencing</a:t>
            </a:r>
          </a:p>
          <a:p>
            <a:pPr marL="342900" lvl="1" indent="-342900">
              <a:buFont typeface="+mj-lt"/>
              <a:buAutoNum type="alphaLcParenR"/>
            </a:pPr>
            <a:r>
              <a:rPr lang="en-US" dirty="0" smtClean="0"/>
              <a:t>Heavier Impact on Source DB</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xmlns="" val="165306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22388" y="619125"/>
            <a:ext cx="4365625" cy="3273425"/>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17</a:t>
            </a:fld>
            <a:endParaRPr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22388" y="619125"/>
            <a:ext cx="4365625" cy="3273425"/>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18</a:t>
            </a:fld>
            <a:endParaRPr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xmlns="" val="238209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HADR feature supports seamless planned failover from primary to standby servers to avoid downtime during:</a:t>
            </a:r>
          </a:p>
          <a:p>
            <a:pPr marL="174056" indent="-174056">
              <a:buFont typeface="Arial"/>
              <a:buChar char="•"/>
            </a:pPr>
            <a:r>
              <a:rPr lang="en-US" dirty="0" smtClean="0"/>
              <a:t>System disruptions</a:t>
            </a:r>
          </a:p>
          <a:p>
            <a:pPr marL="174056" indent="-174056">
              <a:buFont typeface="Arial"/>
              <a:buChar char="•"/>
            </a:pPr>
            <a:r>
              <a:rPr lang="en-US" dirty="0" smtClean="0"/>
              <a:t>Rolling upgrades</a:t>
            </a:r>
          </a:p>
          <a:p>
            <a:pPr marL="174056" indent="-174056">
              <a:buFont typeface="Arial"/>
              <a:buChar char="•"/>
            </a:pPr>
            <a:r>
              <a:rPr lang="en-US" dirty="0" smtClean="0"/>
              <a:t>Maintenance (hardware, OS, software)</a:t>
            </a:r>
          </a:p>
          <a:p>
            <a:endParaRPr lang="en-US" dirty="0" smtClean="0"/>
          </a:p>
          <a:p>
            <a:r>
              <a:rPr lang="en-US" dirty="0" smtClean="0"/>
              <a:t>At steady state, active replication flows from primary to standby systems</a:t>
            </a:r>
          </a:p>
          <a:p>
            <a:endParaRPr lang="en-US" dirty="0" smtClean="0"/>
          </a:p>
          <a:p>
            <a:r>
              <a:rPr lang="en-US" dirty="0" smtClean="0"/>
              <a:t>Either one or two SAP Replication Servers can be deployed based on topology requirements</a:t>
            </a:r>
          </a:p>
          <a:p>
            <a:endParaRPr lang="en-US" dirty="0" smtClean="0"/>
          </a:p>
          <a:p>
            <a:r>
              <a:rPr lang="en-US" dirty="0" smtClean="0"/>
              <a:t>DR Agents can initiate site failover and failback for planned or unplanned downtime </a:t>
            </a:r>
          </a:p>
          <a:p>
            <a:endParaRPr lang="en-US" dirty="0" smtClean="0"/>
          </a:p>
          <a:p>
            <a:r>
              <a:rPr lang="en-US" dirty="0" smtClean="0"/>
              <a:t>Based on an extensible SAP Replication Server architecture rather than simply automating database transaction log backup and restore.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12C2BEE-64C7-4E16-B4E8-53EF14C80D3A}" type="slidenum">
              <a:rPr lang="de-DE" smtClean="0"/>
              <a:pPr>
                <a:defRPr/>
              </a:pPr>
              <a:t>22</a:t>
            </a:fld>
            <a:endParaRPr lang="de-DE"/>
          </a:p>
        </p:txBody>
      </p:sp>
    </p:spTree>
    <p:extLst>
      <p:ext uri="{BB962C8B-B14F-4D97-AF65-F5344CB8AC3E}">
        <p14:creationId xmlns:p14="http://schemas.microsoft.com/office/powerpoint/2010/main" xmlns="" val="3909316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9" name="Slide Image Placeholder 8"/>
          <p:cNvSpPr>
            <a:spLocks noGrp="1" noRot="1" noChangeAspect="1"/>
          </p:cNvSpPr>
          <p:nvPr>
            <p:ph type="sldImg"/>
          </p:nvPr>
        </p:nvSpPr>
        <p:spPr>
          <a:xfrm>
            <a:off x="1322388" y="619125"/>
            <a:ext cx="4365625" cy="327342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798513" y="393700"/>
            <a:ext cx="5414962" cy="4060825"/>
          </a:xfrm>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9" name="Slide Image Placeholder 8"/>
          <p:cNvSpPr>
            <a:spLocks noGrp="1" noRot="1" noChangeAspect="1"/>
          </p:cNvSpPr>
          <p:nvPr>
            <p:ph type="sldImg"/>
          </p:nvPr>
        </p:nvSpPr>
        <p:spPr>
          <a:xfrm>
            <a:off x="1322388" y="619125"/>
            <a:ext cx="4365625" cy="327342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322388" y="619125"/>
            <a:ext cx="4365625" cy="32734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54243" indent="-290093">
              <a:buClr>
                <a:srgbClr val="FDB913"/>
              </a:buClr>
              <a:buSzPct val="100000"/>
              <a:buFont typeface="wingdings" pitchFamily="2" charset="2"/>
              <a:buChar char=""/>
              <a:defRPr>
                <a:solidFill>
                  <a:schemeClr val="tx1"/>
                </a:solidFill>
                <a:latin typeface="Arial" charset="0"/>
              </a:defRPr>
            </a:lvl2pPr>
            <a:lvl3pPr marL="1160374" indent="-232075">
              <a:buClr>
                <a:srgbClr val="666666"/>
              </a:buClr>
              <a:buSzPct val="80000"/>
              <a:buFont typeface="wingdings" pitchFamily="2" charset="2"/>
              <a:buChar char="n"/>
              <a:defRPr sz="1400">
                <a:solidFill>
                  <a:schemeClr val="tx1"/>
                </a:solidFill>
                <a:latin typeface="Arial" charset="0"/>
              </a:defRPr>
            </a:lvl3pPr>
            <a:lvl4pPr marL="1624523" indent="-232075">
              <a:buClr>
                <a:srgbClr val="666666"/>
              </a:buClr>
              <a:buSzPct val="80000"/>
              <a:buFont typeface="Arial" charset="0"/>
              <a:buChar char=""/>
              <a:defRPr sz="1200">
                <a:solidFill>
                  <a:schemeClr val="tx1"/>
                </a:solidFill>
                <a:latin typeface="Arial" charset="0"/>
              </a:defRPr>
            </a:lvl4pPr>
            <a:lvl5pPr marL="2088672" indent="-232075">
              <a:buClr>
                <a:srgbClr val="666666"/>
              </a:buClr>
              <a:buSzPct val="80000"/>
              <a:buFont typeface="Arial" charset="0"/>
              <a:buChar char=""/>
              <a:defRPr sz="1000">
                <a:solidFill>
                  <a:schemeClr val="tx1"/>
                </a:solidFill>
                <a:latin typeface="Arial" charset="0"/>
              </a:defRPr>
            </a:lvl5pPr>
            <a:lvl6pPr marL="2552822" indent="-232075"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3016971" indent="-232075"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81121" indent="-232075"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945270" indent="-232075"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fld id="{6C65FCD2-2889-4463-9A36-D31E9B9357D1}" type="slidenum">
              <a:rPr lang="de-DE" smtClean="0"/>
              <a:pPr fontAlgn="base">
                <a:spcBef>
                  <a:spcPct val="0"/>
                </a:spcBef>
                <a:spcAft>
                  <a:spcPct val="0"/>
                </a:spcAft>
                <a:defRPr/>
              </a:pPr>
              <a:t>26</a:t>
            </a:fld>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322388" y="619125"/>
            <a:ext cx="4365625" cy="32734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54243" indent="-290093">
              <a:buClr>
                <a:srgbClr val="FDB913"/>
              </a:buClr>
              <a:buSzPct val="100000"/>
              <a:buFont typeface="wingdings" pitchFamily="2" charset="2"/>
              <a:buChar char=""/>
              <a:defRPr>
                <a:solidFill>
                  <a:schemeClr val="tx1"/>
                </a:solidFill>
                <a:latin typeface="Arial" charset="0"/>
              </a:defRPr>
            </a:lvl2pPr>
            <a:lvl3pPr marL="1160374" indent="-232075">
              <a:buClr>
                <a:srgbClr val="666666"/>
              </a:buClr>
              <a:buSzPct val="80000"/>
              <a:buFont typeface="wingdings" pitchFamily="2" charset="2"/>
              <a:buChar char="n"/>
              <a:defRPr sz="1400">
                <a:solidFill>
                  <a:schemeClr val="tx1"/>
                </a:solidFill>
                <a:latin typeface="Arial" charset="0"/>
              </a:defRPr>
            </a:lvl3pPr>
            <a:lvl4pPr marL="1624523" indent="-232075">
              <a:buClr>
                <a:srgbClr val="666666"/>
              </a:buClr>
              <a:buSzPct val="80000"/>
              <a:buFont typeface="Arial" charset="0"/>
              <a:buChar char=""/>
              <a:defRPr sz="1200">
                <a:solidFill>
                  <a:schemeClr val="tx1"/>
                </a:solidFill>
                <a:latin typeface="Arial" charset="0"/>
              </a:defRPr>
            </a:lvl4pPr>
            <a:lvl5pPr marL="2088672" indent="-232075">
              <a:buClr>
                <a:srgbClr val="666666"/>
              </a:buClr>
              <a:buSzPct val="80000"/>
              <a:buFont typeface="Arial" charset="0"/>
              <a:buChar char=""/>
              <a:defRPr sz="1000">
                <a:solidFill>
                  <a:schemeClr val="tx1"/>
                </a:solidFill>
                <a:latin typeface="Arial" charset="0"/>
              </a:defRPr>
            </a:lvl5pPr>
            <a:lvl6pPr marL="2552822" indent="-232075"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3016971" indent="-232075"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81121" indent="-232075"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945270" indent="-232075"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fld id="{ACB420F7-DC74-453E-BBC9-18A869CCAF93}" type="slidenum">
              <a:rPr lang="de-DE" smtClean="0"/>
              <a:pPr fontAlgn="base">
                <a:spcBef>
                  <a:spcPct val="0"/>
                </a:spcBef>
                <a:spcAft>
                  <a:spcPct val="0"/>
                </a:spcAft>
                <a:defRPr/>
              </a:pPr>
              <a:t>27</a:t>
            </a:fld>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asynchronous mode, ASE does not wait for acknowledgement that</a:t>
            </a:r>
          </a:p>
          <a:p>
            <a:r>
              <a:rPr lang="en-US" sz="1200" b="0" i="0" u="none" strike="noStrike" kern="1200" baseline="0" dirty="0" smtClean="0">
                <a:solidFill>
                  <a:schemeClr val="tx1"/>
                </a:solidFill>
                <a:latin typeface="+mn-lt"/>
                <a:ea typeface="+mn-ea"/>
                <a:cs typeface="+mn-cs"/>
              </a:rPr>
              <a:t>Replication Server has received and stored the transaction before Adaptive Server commits</a:t>
            </a:r>
          </a:p>
          <a:p>
            <a:r>
              <a:rPr lang="en-US" sz="1200" b="0" i="0" u="none" strike="noStrike" kern="1200" baseline="0" dirty="0" smtClean="0">
                <a:solidFill>
                  <a:schemeClr val="tx1"/>
                </a:solidFill>
                <a:latin typeface="+mn-lt"/>
                <a:ea typeface="+mn-ea"/>
                <a:cs typeface="+mn-cs"/>
              </a:rPr>
              <a:t>the transaction.</a:t>
            </a:r>
          </a:p>
          <a:p>
            <a:r>
              <a:rPr lang="en-US" sz="1200" b="0" i="0" u="none" strike="noStrike" kern="1200" baseline="0" dirty="0" smtClean="0">
                <a:solidFill>
                  <a:schemeClr val="tx1"/>
                </a:solidFill>
                <a:latin typeface="+mn-lt"/>
                <a:ea typeface="+mn-ea"/>
                <a:cs typeface="+mn-cs"/>
              </a:rPr>
              <a:t>Adaptive Server commits a transaction after flushing the transaction to the </a:t>
            </a:r>
            <a:r>
              <a:rPr lang="en-US" sz="1200" b="0" i="0" u="none" strike="noStrike" kern="1200" baseline="0" dirty="0" err="1" smtClean="0">
                <a:solidFill>
                  <a:schemeClr val="tx1"/>
                </a:solidFill>
                <a:latin typeface="+mn-lt"/>
                <a:ea typeface="+mn-ea"/>
                <a:cs typeface="+mn-cs"/>
              </a:rPr>
              <a:t>Adaptiver</a:t>
            </a:r>
            <a:r>
              <a:rPr lang="en-US" sz="1200" b="0" i="0" u="none" strike="noStrike" kern="1200" baseline="0" dirty="0" smtClean="0">
                <a:solidFill>
                  <a:schemeClr val="tx1"/>
                </a:solidFill>
                <a:latin typeface="+mn-lt"/>
                <a:ea typeface="+mn-ea"/>
                <a:cs typeface="+mn-cs"/>
              </a:rPr>
              <a:t> Server</a:t>
            </a:r>
          </a:p>
          <a:p>
            <a:r>
              <a:rPr lang="en-US" sz="1200" b="0" i="0" u="none" strike="noStrike" kern="1200" baseline="0" dirty="0" smtClean="0">
                <a:solidFill>
                  <a:schemeClr val="tx1"/>
                </a:solidFill>
                <a:latin typeface="+mn-lt"/>
                <a:ea typeface="+mn-ea"/>
                <a:cs typeface="+mn-cs"/>
              </a:rPr>
              <a:t>database transaction log. Whether Adaptive Server </a:t>
            </a:r>
            <a:r>
              <a:rPr lang="en-US" sz="1200" b="0" i="0" u="none" strike="noStrike" kern="1200" baseline="0" dirty="0" err="1" smtClean="0">
                <a:solidFill>
                  <a:schemeClr val="tx1"/>
                </a:solidFill>
                <a:latin typeface="+mn-lt"/>
                <a:ea typeface="+mn-ea"/>
                <a:cs typeface="+mn-cs"/>
              </a:rPr>
              <a:t>RepAgent</a:t>
            </a:r>
            <a:r>
              <a:rPr lang="en-US" sz="1200" b="0" i="0" u="none" strike="noStrike" kern="1200" baseline="0" dirty="0" smtClean="0">
                <a:solidFill>
                  <a:schemeClr val="tx1"/>
                </a:solidFill>
                <a:latin typeface="+mn-lt"/>
                <a:ea typeface="+mn-ea"/>
                <a:cs typeface="+mn-cs"/>
              </a:rPr>
              <a:t> can or will send the transaction</a:t>
            </a:r>
          </a:p>
          <a:p>
            <a:r>
              <a:rPr lang="en-US" sz="1200" b="0" i="0" u="none" strike="noStrike" kern="1200" baseline="0" dirty="0" smtClean="0">
                <a:solidFill>
                  <a:schemeClr val="tx1"/>
                </a:solidFill>
                <a:latin typeface="+mn-lt"/>
                <a:ea typeface="+mn-ea"/>
                <a:cs typeface="+mn-cs"/>
              </a:rPr>
              <a:t>to Replication Server is independent of the transaction commitment in Adaptive Server.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28</a:t>
            </a:fld>
            <a:endParaRPr dirty="0">
              <a:solidFill>
                <a:prstClr val="black"/>
              </a:solidFill>
            </a:endParaRPr>
          </a:p>
        </p:txBody>
      </p:sp>
    </p:spTree>
    <p:extLst>
      <p:ext uri="{BB962C8B-B14F-4D97-AF65-F5344CB8AC3E}">
        <p14:creationId xmlns:p14="http://schemas.microsoft.com/office/powerpoint/2010/main" xmlns="" val="60263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synchronous mode, Adaptive Server only commits a transaction after writing the</a:t>
            </a:r>
          </a:p>
          <a:p>
            <a:r>
              <a:rPr lang="en-US" dirty="0" smtClean="0"/>
              <a:t>transaction to the </a:t>
            </a:r>
            <a:r>
              <a:rPr lang="en-US" dirty="0" err="1" smtClean="0"/>
              <a:t>Adaptiver</a:t>
            </a:r>
            <a:r>
              <a:rPr lang="en-US" dirty="0" smtClean="0"/>
              <a:t> Server database transaction log and after receiving</a:t>
            </a:r>
          </a:p>
          <a:p>
            <a:r>
              <a:rPr lang="en-US" dirty="0" err="1" smtClean="0"/>
              <a:t>acknowlegement</a:t>
            </a:r>
            <a:r>
              <a:rPr lang="en-US" dirty="0" smtClean="0"/>
              <a:t> that Replication Server has received and written the transaction to SPQ.</a:t>
            </a:r>
          </a:p>
          <a:p>
            <a:r>
              <a:rPr lang="en-US" dirty="0" smtClean="0"/>
              <a:t>Compared to the asynchronous and near-synchronous replication modes, in the synchronous</a:t>
            </a:r>
          </a:p>
          <a:p>
            <a:r>
              <a:rPr lang="en-US" dirty="0" smtClean="0"/>
              <a:t>mode, applications have to wait longer for transactions to be committed because </a:t>
            </a:r>
          </a:p>
          <a:p>
            <a:r>
              <a:rPr lang="en-US" dirty="0" smtClean="0"/>
              <a:t>Adaptive </a:t>
            </a:r>
            <a:r>
              <a:rPr lang="en-US" sz="1200" b="0" i="0" u="none" strike="noStrike" kern="1200" baseline="0" dirty="0" smtClean="0">
                <a:solidFill>
                  <a:schemeClr val="tx1"/>
                </a:solidFill>
                <a:latin typeface="+mn-lt"/>
                <a:ea typeface="+mn-ea"/>
                <a:cs typeface="+mn-cs"/>
              </a:rPr>
              <a:t>Server can only write the transaction to the database log after Replication Server</a:t>
            </a:r>
          </a:p>
          <a:p>
            <a:r>
              <a:rPr lang="en-US" sz="1200" b="0" i="0" u="none" strike="noStrike" kern="1200" baseline="0" dirty="0" smtClean="0">
                <a:solidFill>
                  <a:schemeClr val="tx1"/>
                </a:solidFill>
                <a:latin typeface="+mn-lt"/>
                <a:ea typeface="+mn-ea"/>
                <a:cs typeface="+mn-cs"/>
              </a:rPr>
              <a:t>acknowledges writing the transaction to the SPQ.</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29</a:t>
            </a:fld>
            <a:endParaRPr dirty="0">
              <a:solidFill>
                <a:prstClr val="black"/>
              </a:solidFill>
            </a:endParaRPr>
          </a:p>
        </p:txBody>
      </p:sp>
    </p:spTree>
    <p:extLst>
      <p:ext uri="{BB962C8B-B14F-4D97-AF65-F5344CB8AC3E}">
        <p14:creationId xmlns:p14="http://schemas.microsoft.com/office/powerpoint/2010/main" xmlns="" val="60263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xmlns="" val="238209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Message for existing SAP Data Services customers: </a:t>
            </a:r>
          </a:p>
          <a:p>
            <a:r>
              <a:rPr lang="en-US" dirty="0" smtClean="0"/>
              <a:t>Enrich batch data processing with real-time source data changes, including real-time data delivery, zero fault tolerance, and zero operational downtime</a:t>
            </a:r>
          </a:p>
          <a:p>
            <a:endParaRPr lang="en-US" dirty="0" smtClean="0"/>
          </a:p>
          <a:p>
            <a:r>
              <a:rPr lang="en-US" dirty="0" smtClean="0"/>
              <a:t>Message for existing SAP Replication Server customers:</a:t>
            </a:r>
          </a:p>
          <a:p>
            <a:r>
              <a:rPr lang="en-US" dirty="0" smtClean="0"/>
              <a:t>Data replication and synchronization across the enterprise combined with advanced-level data transformation and data quality capabilities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r>
              <a:rPr lang="en-US" sz="1600" u="sng" dirty="0" smtClean="0"/>
              <a:t>Elevator</a:t>
            </a:r>
            <a:r>
              <a:rPr lang="en-US" sz="1600" u="sng" baseline="0" dirty="0" smtClean="0"/>
              <a:t> Speech</a:t>
            </a:r>
            <a:r>
              <a:rPr lang="en-US" sz="1600" baseline="0" dirty="0" smtClean="0"/>
              <a:t>: </a:t>
            </a:r>
            <a:r>
              <a:rPr lang="en-US" sz="1600" dirty="0" smtClean="0"/>
              <a:t>With this</a:t>
            </a:r>
            <a:r>
              <a:rPr lang="en-US" sz="1600" baseline="0" dirty="0" smtClean="0"/>
              <a:t> capability, we provide customers with a </a:t>
            </a:r>
            <a:r>
              <a:rPr lang="en-US" sz="1600" b="1" baseline="0" dirty="0" smtClean="0"/>
              <a:t>single solution for real-time  data purposing  </a:t>
            </a:r>
            <a:r>
              <a:rPr lang="en-US" sz="1600" b="0" baseline="0" dirty="0" smtClean="0"/>
              <a:t>for both </a:t>
            </a:r>
            <a:r>
              <a:rPr lang="en-US" sz="1600" baseline="0" dirty="0" smtClean="0"/>
              <a:t>SAP ERP and not-SAP data by </a:t>
            </a:r>
            <a:r>
              <a:rPr lang="en-US" sz="1600" b="1" baseline="0" dirty="0" smtClean="0"/>
              <a:t>integrating DS with SAP SLT and Sybase Replication Server </a:t>
            </a:r>
            <a:r>
              <a:rPr lang="en-US" sz="1600" b="0" baseline="0" dirty="0" smtClean="0"/>
              <a:t>(for CDC),</a:t>
            </a:r>
            <a:r>
              <a:rPr lang="en-US" sz="1600" baseline="0" dirty="0" smtClean="0"/>
              <a:t> turning operational data into </a:t>
            </a:r>
            <a:r>
              <a:rPr lang="en-US" sz="1600" b="1" baseline="0" dirty="0" smtClean="0"/>
              <a:t>the right data </a:t>
            </a:r>
            <a:r>
              <a:rPr lang="en-US" sz="1600" baseline="0" dirty="0" smtClean="0"/>
              <a:t>for business user consumption in </a:t>
            </a:r>
            <a:r>
              <a:rPr lang="en-US" sz="1600" b="1" baseline="0" dirty="0" smtClean="0"/>
              <a:t>real-time BI analytics </a:t>
            </a:r>
            <a:r>
              <a:rPr lang="en-US" sz="1600" b="0" baseline="0" dirty="0" smtClean="0"/>
              <a:t>and applications</a:t>
            </a:r>
            <a:r>
              <a:rPr lang="en-US" sz="1600" b="1" baseline="0" dirty="0" smtClean="0"/>
              <a:t> </a:t>
            </a:r>
            <a:r>
              <a:rPr lang="en-US" sz="1600" b="0" baseline="0" dirty="0" smtClean="0"/>
              <a:t>necessary to achieve</a:t>
            </a:r>
            <a:r>
              <a:rPr lang="en-US" sz="1600" baseline="0" dirty="0" smtClean="0"/>
              <a:t> </a:t>
            </a:r>
            <a:r>
              <a:rPr lang="en-US" sz="1600" b="1" baseline="0" dirty="0" smtClean="0"/>
              <a:t>improve business performance</a:t>
            </a:r>
            <a:r>
              <a:rPr lang="en-US" sz="1600" baseline="0" dirty="0" smtClean="0"/>
              <a:t>.</a:t>
            </a:r>
            <a:endParaRPr lang="en-US" sz="16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xmlns="" val="380016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start off,</a:t>
            </a:r>
            <a:r>
              <a:rPr lang="en-US" baseline="0" dirty="0" smtClean="0"/>
              <a:t> I’d like to give you a little background on SAP Sybase Replication Server to set the stage.</a:t>
            </a:r>
          </a:p>
          <a:p>
            <a:endParaRPr lang="en-US" baseline="0" dirty="0" smtClean="0"/>
          </a:p>
          <a:p>
            <a:r>
              <a:rPr lang="en-US" baseline="0" dirty="0" smtClean="0"/>
              <a:t>At it’s core, Replication Server is a data movement solution.  It was designed from the ground up to move and synchronize data from one (or many) primary database sources to one (or many) database targets…in real-time (meaning seconds or even fractions of a second), with virtually no performance effect on the primary source database.  </a:t>
            </a:r>
          </a:p>
          <a:p>
            <a:endParaRPr lang="en-US" baseline="0" dirty="0" smtClean="0"/>
          </a:p>
          <a:p>
            <a:r>
              <a:rPr lang="en-US" baseline="0" dirty="0" smtClean="0"/>
              <a:t>So transactional applications running on the source database never slow down, while all the data changes are being captured behind the scenes from the database log, and quietly moved to secondary sites….to support application high availability, mission-critical disaster recovery, real-time transactional analytics and reporting from a secondary site, and a variety of data distribution solutions.</a:t>
            </a:r>
          </a:p>
          <a:p>
            <a:endParaRPr lang="en-US" baseline="0" dirty="0" smtClean="0"/>
          </a:p>
          <a:p>
            <a:r>
              <a:rPr lang="en-US" baseline="0" dirty="0" smtClean="0"/>
              <a:t>In the last 20 years, SAP Sybase Replication Server has earned a reputation for being highly secure, reliable, low impact, and blazingly fast.</a:t>
            </a:r>
            <a:endParaRPr lang="en-US" dirty="0" smtClean="0"/>
          </a:p>
          <a:p>
            <a:endParaRPr lang="en-US" dirty="0" smtClean="0"/>
          </a:p>
          <a:p>
            <a:r>
              <a:rPr lang="en-US" dirty="0" smtClean="0"/>
              <a:t>It benefits businesses by:</a:t>
            </a:r>
          </a:p>
          <a:p>
            <a:pPr marL="174056" indent="-174056">
              <a:buFont typeface="Arial"/>
              <a:buChar char="•"/>
            </a:pPr>
            <a:r>
              <a:rPr lang="en-US" dirty="0" smtClean="0"/>
              <a:t>Protecting business applications against system downtime – whether planned or unplanned </a:t>
            </a:r>
          </a:p>
          <a:p>
            <a:pPr marL="174056" indent="-174056">
              <a:buFont typeface="Arial"/>
              <a:buChar char="•"/>
            </a:pPr>
            <a:r>
              <a:rPr lang="en-US" dirty="0" smtClean="0"/>
              <a:t>Supporting accurate decision-making with most current data </a:t>
            </a:r>
          </a:p>
          <a:p>
            <a:pPr marL="174056" indent="-174056">
              <a:buFont typeface="Arial"/>
              <a:buChar char="•"/>
            </a:pPr>
            <a:r>
              <a:rPr lang="en-US" dirty="0" smtClean="0"/>
              <a:t>Enabling distributed operations within the enterprise</a:t>
            </a:r>
          </a:p>
          <a:p>
            <a:pPr marL="174056" indent="-174056">
              <a:buFont typeface="Arial"/>
              <a:buChar char="•"/>
            </a:pPr>
            <a:r>
              <a:rPr lang="en-US" dirty="0" smtClean="0"/>
              <a:t>Dramatically improving affordability and efficiency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defTabSz="914282">
              <a:defRPr/>
            </a:pPr>
            <a:r>
              <a:rPr lang="es-CO" kern="0" dirty="0" smtClean="0">
                <a:ea typeface="Arial Unicode MS" pitchFamily="34" charset="-128"/>
                <a:cs typeface="Arial Unicode MS" pitchFamily="34" charset="-128"/>
              </a:rPr>
              <a:t>This graphic represents a sample real-time Change Data Capture dataflow use case scenario:</a:t>
            </a:r>
          </a:p>
          <a:p>
            <a:pPr marL="232075" indent="-232075" defTabSz="914282">
              <a:buFontTx/>
              <a:buAutoNum type="arabicPeriod"/>
              <a:defRPr/>
            </a:pPr>
            <a:r>
              <a:rPr lang="es-CO" kern="0" dirty="0" smtClean="0">
                <a:ea typeface="Arial Unicode MS" pitchFamily="34" charset="-128"/>
                <a:cs typeface="Arial Unicode MS" pitchFamily="34" charset="-128"/>
              </a:rPr>
              <a:t>User wants to update changed data from a source table, such as </a:t>
            </a:r>
            <a:r>
              <a:rPr lang="es-CO" kern="0" dirty="0" err="1" smtClean="0">
                <a:ea typeface="Arial Unicode MS" pitchFamily="34" charset="-128"/>
                <a:cs typeface="Arial Unicode MS" pitchFamily="34" charset="-128"/>
              </a:rPr>
              <a:t>MyCustomer</a:t>
            </a:r>
            <a:r>
              <a:rPr lang="es-CO" kern="0" dirty="0" smtClean="0">
                <a:ea typeface="Arial Unicode MS" pitchFamily="34" charset="-128"/>
                <a:cs typeface="Arial Unicode MS" pitchFamily="34" charset="-128"/>
              </a:rPr>
              <a:t>, in an Oracle database.</a:t>
            </a:r>
          </a:p>
          <a:p>
            <a:pPr marL="232075" indent="-232075" defTabSz="914282">
              <a:buFontTx/>
              <a:buAutoNum type="arabicPeriod"/>
              <a:defRPr/>
            </a:pPr>
            <a:r>
              <a:rPr lang="es-CO" kern="0" dirty="0" smtClean="0">
                <a:ea typeface="Arial Unicode MS" pitchFamily="34" charset="-128"/>
                <a:cs typeface="Arial Unicode MS" pitchFamily="34" charset="-128"/>
              </a:rPr>
              <a:t>Using the Replication Server log-based mechanism, changed data are captured in realtime.</a:t>
            </a:r>
          </a:p>
          <a:p>
            <a:pPr marL="232075" indent="-232075" defTabSz="914282">
              <a:buFontTx/>
              <a:buAutoNum type="arabicPeriod"/>
              <a:defRPr/>
            </a:pPr>
            <a:r>
              <a:rPr lang="es-CO" kern="0" dirty="0" smtClean="0">
                <a:ea typeface="Arial Unicode MS" pitchFamily="34" charset="-128"/>
                <a:cs typeface="Arial Unicode MS" pitchFamily="34" charset="-128"/>
              </a:rPr>
              <a:t>Replication Server stores the changed data from the source table to a runtime database.</a:t>
            </a:r>
          </a:p>
          <a:p>
            <a:pPr marL="232075" indent="-232075" defTabSz="914282">
              <a:buFontTx/>
              <a:buAutoNum type="arabicPeriod"/>
              <a:defRPr/>
            </a:pPr>
            <a:r>
              <a:rPr lang="es-CO" kern="0" dirty="0" smtClean="0">
                <a:ea typeface="Arial Unicode MS" pitchFamily="34" charset="-128"/>
                <a:cs typeface="Arial Unicode MS" pitchFamily="34" charset="-128"/>
              </a:rPr>
              <a:t>Data Services can set up to retrieve the changed data continuously from the runtime database for complex transformation and data quality operations before loading to the target system.</a:t>
            </a:r>
          </a:p>
          <a:p>
            <a:pPr marL="232075" indent="-232075" defTabSz="914282">
              <a:buFontTx/>
              <a:buAutoNum type="arabicPeriod"/>
              <a:defRPr/>
            </a:pPr>
            <a:r>
              <a:rPr lang="es-CO" kern="0" dirty="0" smtClean="0">
                <a:ea typeface="Arial Unicode MS" pitchFamily="34" charset="-128"/>
                <a:cs typeface="Arial Unicode MS" pitchFamily="34" charset="-128"/>
              </a:rPr>
              <a:t>PowerDesigner is used to configure the setup from the source table to Replication Server and generates the runtime models between Replication Server and the runtime database.</a:t>
            </a:r>
            <a:endParaRPr lang="es-CO" kern="0" dirty="0">
              <a:ea typeface="Arial Unicode MS" pitchFamily="34" charset="-128"/>
              <a:cs typeface="Arial Unicode MS" pitchFamily="34" charset="-128"/>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1039D993-25E3-4C62-95BF-EE3FF8050612}" type="slidenum">
              <a:rPr lang="en-US">
                <a:solidFill>
                  <a:srgbClr val="000000"/>
                </a:solidFill>
                <a:latin typeface="Calibri" pitchFamily="34" charset="0"/>
              </a:rPr>
              <a:pPr eaLnBrk="1" hangingPunct="1"/>
              <a:t>37</a:t>
            </a:fld>
            <a:endParaRPr lang="en-US">
              <a:solidFill>
                <a:srgbClr val="000000"/>
              </a:solidFill>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There are three areas focused around Data Services for the integrated solution:</a:t>
            </a:r>
          </a:p>
          <a:p>
            <a:pPr marL="232075" indent="-232075">
              <a:buFontTx/>
              <a:buAutoNum type="arabicPeriod"/>
              <a:defRPr/>
            </a:pPr>
            <a:r>
              <a:rPr lang="en-US" dirty="0" smtClean="0"/>
              <a:t>Configuration of CDC datastore and import table in Data Services</a:t>
            </a:r>
          </a:p>
          <a:p>
            <a:pPr marL="232075" indent="-232075">
              <a:buFontTx/>
              <a:buAutoNum type="arabicPeriod"/>
              <a:defRPr/>
            </a:pPr>
            <a:r>
              <a:rPr lang="en-US" dirty="0" smtClean="0"/>
              <a:t>CDC dataflow design - If there is a requirement to pull CDC data continuously, not using a scheduling method, users can design the CDC processing flow using Continuous </a:t>
            </a:r>
            <a:r>
              <a:rPr lang="en-US" dirty="0" err="1" smtClean="0"/>
              <a:t>WorkFlow</a:t>
            </a:r>
            <a:r>
              <a:rPr lang="en-US" dirty="0" smtClean="0"/>
              <a:t>.</a:t>
            </a:r>
          </a:p>
          <a:p>
            <a:pPr marL="232075" indent="-232075">
              <a:buFontTx/>
              <a:buAutoNum type="arabicPeriod"/>
              <a:defRPr/>
            </a:pPr>
            <a:r>
              <a:rPr lang="en-US" dirty="0" smtClean="0"/>
              <a:t>CDC data retention - after CDC data is processed, the integrated solution will also handle the purging of CDC data in the runtime database.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6588568E-1ED6-4BE6-9778-E539D09F47A6}" type="slidenum">
              <a:rPr lang="de-DE"/>
              <a:pPr eaLnBrk="1" hangingPunct="1"/>
              <a:t>38</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798513" y="393700"/>
            <a:ext cx="5413375" cy="40608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For existing Data Services customers, real-time data provisioning  enriches batch data processing with real-time source data changes. For existing SAP replication customers, real-time data provisioning  provides data replication and synchronization across the enterprise.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cs typeface="Arial" charset="0"/>
              </a:defRPr>
            </a:lvl1pPr>
            <a:lvl2pPr marL="754243" indent="-290093" eaLnBrk="0" hangingPunct="0">
              <a:defRPr>
                <a:solidFill>
                  <a:schemeClr val="tx1"/>
                </a:solidFill>
                <a:latin typeface="Arial" charset="0"/>
                <a:cs typeface="Arial" charset="0"/>
              </a:defRPr>
            </a:lvl2pPr>
            <a:lvl3pPr marL="1160374" indent="-232075" eaLnBrk="0" hangingPunct="0">
              <a:defRPr>
                <a:solidFill>
                  <a:schemeClr val="tx1"/>
                </a:solidFill>
                <a:latin typeface="Arial" charset="0"/>
                <a:cs typeface="Arial" charset="0"/>
              </a:defRPr>
            </a:lvl3pPr>
            <a:lvl4pPr marL="1624523" indent="-232075" eaLnBrk="0" hangingPunct="0">
              <a:defRPr>
                <a:solidFill>
                  <a:schemeClr val="tx1"/>
                </a:solidFill>
                <a:latin typeface="Arial" charset="0"/>
                <a:cs typeface="Arial" charset="0"/>
              </a:defRPr>
            </a:lvl4pPr>
            <a:lvl5pPr marL="2088672" indent="-232075" eaLnBrk="0" hangingPunct="0">
              <a:defRPr>
                <a:solidFill>
                  <a:schemeClr val="tx1"/>
                </a:solidFill>
                <a:latin typeface="Arial" charset="0"/>
                <a:cs typeface="Arial" charset="0"/>
              </a:defRPr>
            </a:lvl5pPr>
            <a:lvl6pPr marL="2552822" indent="-232075" eaLnBrk="0" fontAlgn="base" hangingPunct="0">
              <a:spcBef>
                <a:spcPct val="0"/>
              </a:spcBef>
              <a:spcAft>
                <a:spcPct val="0"/>
              </a:spcAft>
              <a:defRPr>
                <a:solidFill>
                  <a:schemeClr val="tx1"/>
                </a:solidFill>
                <a:latin typeface="Arial" charset="0"/>
                <a:cs typeface="Arial" charset="0"/>
              </a:defRPr>
            </a:lvl6pPr>
            <a:lvl7pPr marL="3016971" indent="-232075" eaLnBrk="0" fontAlgn="base" hangingPunct="0">
              <a:spcBef>
                <a:spcPct val="0"/>
              </a:spcBef>
              <a:spcAft>
                <a:spcPct val="0"/>
              </a:spcAft>
              <a:defRPr>
                <a:solidFill>
                  <a:schemeClr val="tx1"/>
                </a:solidFill>
                <a:latin typeface="Arial" charset="0"/>
                <a:cs typeface="Arial" charset="0"/>
              </a:defRPr>
            </a:lvl7pPr>
            <a:lvl8pPr marL="3481121" indent="-232075" eaLnBrk="0" fontAlgn="base" hangingPunct="0">
              <a:spcBef>
                <a:spcPct val="0"/>
              </a:spcBef>
              <a:spcAft>
                <a:spcPct val="0"/>
              </a:spcAft>
              <a:defRPr>
                <a:solidFill>
                  <a:schemeClr val="tx1"/>
                </a:solidFill>
                <a:latin typeface="Arial" charset="0"/>
                <a:cs typeface="Arial" charset="0"/>
              </a:defRPr>
            </a:lvl8pPr>
            <a:lvl9pPr marL="3945270" indent="-232075" eaLnBrk="0" fontAlgn="base" hangingPunct="0">
              <a:spcBef>
                <a:spcPct val="0"/>
              </a:spcBef>
              <a:spcAft>
                <a:spcPct val="0"/>
              </a:spcAft>
              <a:defRPr>
                <a:solidFill>
                  <a:schemeClr val="tx1"/>
                </a:solidFill>
                <a:latin typeface="Arial" charset="0"/>
                <a:cs typeface="Arial" charset="0"/>
              </a:defRPr>
            </a:lvl9pPr>
          </a:lstStyle>
          <a:p>
            <a:pPr eaLnBrk="1" hangingPunct="1"/>
            <a:fld id="{DA6FB13A-405A-4527-B46C-75B95038317F}" type="slidenum">
              <a:rPr lang="de-DE"/>
              <a:pPr eaLnBrk="1" hangingPunct="1"/>
              <a:t>39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sz="1200" baseline="0" dirty="0" smtClean="0">
                <a:latin typeface="Calibri" panose="020F0502020204030204" pitchFamily="34" charset="0"/>
                <a:cs typeface="Calibri" panose="020F0502020204030204" pitchFamily="34" charset="0"/>
              </a:rPr>
              <a:t>Over twenty years ago, Sybase developed the product  in conjunction with 3 Wall Street giants to quickly and securely distribute data between locations.  In fact, it was the 1</a:t>
            </a:r>
            <a:r>
              <a:rPr lang="en-US" sz="1200" baseline="30000" dirty="0" smtClean="0">
                <a:latin typeface="Calibri" panose="020F0502020204030204" pitchFamily="34" charset="0"/>
                <a:cs typeface="Calibri" panose="020F0502020204030204" pitchFamily="34" charset="0"/>
              </a:rPr>
              <a:t>st</a:t>
            </a:r>
            <a:r>
              <a:rPr lang="en-US" sz="1200" baseline="0" dirty="0" smtClean="0">
                <a:latin typeface="Calibri" panose="020F0502020204030204" pitchFamily="34" charset="0"/>
                <a:cs typeface="Calibri" panose="020F0502020204030204" pitchFamily="34" charset="0"/>
              </a:rPr>
              <a:t> transactional replication tool on the market.  </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Since then, its been put to the test and has been proven in the world’s most demanding environments – including </a:t>
            </a:r>
            <a:r>
              <a:rPr lang="en-US" sz="1200" b="1" baseline="0" dirty="0" smtClean="0">
                <a:latin typeface="Calibri" panose="020F0502020204030204" pitchFamily="34" charset="0"/>
                <a:cs typeface="Calibri" panose="020F0502020204030204" pitchFamily="34" charset="0"/>
              </a:rPr>
              <a:t>most</a:t>
            </a:r>
            <a:r>
              <a:rPr lang="en-US" sz="1200" baseline="0" dirty="0" smtClean="0">
                <a:latin typeface="Calibri" panose="020F0502020204030204" pitchFamily="34" charset="0"/>
                <a:cs typeface="Calibri" panose="020F0502020204030204" pitchFamily="34" charset="0"/>
              </a:rPr>
              <a:t> of the Wall Street financial institutions, </a:t>
            </a:r>
            <a:r>
              <a:rPr lang="en-US" sz="1200" b="1" baseline="0" dirty="0" smtClean="0">
                <a:latin typeface="Calibri" panose="020F0502020204030204" pitchFamily="34" charset="0"/>
                <a:cs typeface="Calibri" panose="020F0502020204030204" pitchFamily="34" charset="0"/>
              </a:rPr>
              <a:t>most</a:t>
            </a:r>
            <a:r>
              <a:rPr lang="en-US" sz="1200" baseline="0" dirty="0" smtClean="0">
                <a:latin typeface="Calibri" panose="020F0502020204030204" pitchFamily="34" charset="0"/>
                <a:cs typeface="Calibri" panose="020F0502020204030204" pitchFamily="34" charset="0"/>
              </a:rPr>
              <a:t> of the US government services – in both civilian and defense agencies, and </a:t>
            </a:r>
            <a:r>
              <a:rPr lang="en-US" sz="1200" b="1" baseline="0" dirty="0" smtClean="0">
                <a:latin typeface="Calibri" panose="020F0502020204030204" pitchFamily="34" charset="0"/>
                <a:cs typeface="Calibri" panose="020F0502020204030204" pitchFamily="34" charset="0"/>
              </a:rPr>
              <a:t>many</a:t>
            </a:r>
            <a:r>
              <a:rPr lang="en-US" sz="1200" baseline="0" dirty="0" smtClean="0">
                <a:latin typeface="Calibri" panose="020F0502020204030204" pitchFamily="34" charset="0"/>
                <a:cs typeface="Calibri" panose="020F0502020204030204" pitchFamily="34" charset="0"/>
              </a:rPr>
              <a:t> of the large retail and logistics companies.  These were its proving grounds.  </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pPr eaLnBrk="1" hangingPunct="1">
              <a:spcBef>
                <a:spcPct val="0"/>
              </a:spcBef>
            </a:pPr>
            <a:r>
              <a:rPr lang="en-US" sz="1200" baseline="0" dirty="0" smtClean="0">
                <a:latin typeface="Calibri" panose="020F0502020204030204" pitchFamily="34" charset="0"/>
                <a:cs typeface="Calibri" panose="020F0502020204030204" pitchFamily="34" charset="0"/>
              </a:rPr>
              <a:t>And today, it has grown to over 4,000 customers – across all industries</a:t>
            </a:r>
          </a:p>
          <a:p>
            <a:pPr eaLnBrk="1" hangingPunct="1">
              <a:spcBef>
                <a:spcPct val="0"/>
              </a:spcBef>
            </a:pPr>
            <a:r>
              <a:rPr lang="en-US" sz="1200" baseline="0" dirty="0" smtClean="0">
                <a:latin typeface="Calibri" panose="020F0502020204030204" pitchFamily="34" charset="0"/>
                <a:cs typeface="Calibri" panose="020F0502020204030204" pitchFamily="34" charset="0"/>
              </a:rPr>
              <a:t>It’s also one of the products in the SAP data integration offerings that earned a leadership position in the 2013 Gartner Magic Quadrant, and has also been called out by Forrester analysts as well.</a:t>
            </a:r>
          </a:p>
          <a:p>
            <a:pPr eaLnBrk="1" hangingPunct="1">
              <a:spcBef>
                <a:spcPct val="0"/>
              </a:spcBef>
            </a:pPr>
            <a:r>
              <a:rPr lang="en-US" sz="1200" baseline="0" dirty="0" smtClean="0">
                <a:latin typeface="Calibri" panose="020F0502020204030204" pitchFamily="34" charset="0"/>
                <a:cs typeface="Calibri" panose="020F0502020204030204" pitchFamily="34" charset="0"/>
              </a:rPr>
              <a:t>And just in the last few years, its received over 10 patents for its performance boosting technology</a:t>
            </a:r>
          </a:p>
          <a:p>
            <a:pPr eaLnBrk="1" hangingPunct="1">
              <a:spcBef>
                <a:spcPct val="0"/>
              </a:spcBef>
            </a:pPr>
            <a:endParaRPr lang="en-US" sz="1200" baseline="0" dirty="0" smtClean="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graph</a:t>
            </a:r>
            <a:r>
              <a:rPr lang="en-US" baseline="0" dirty="0" smtClean="0"/>
              <a:t> from the 2013 Gartner Magic Quadrant for Data Integration, showing SAP in the Leaders quadrant.  Something we’re very proud of.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xmlns="" val="2165377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xmlns="" val="7070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ROI, TO – YOU</a:t>
            </a:r>
            <a:r>
              <a:rPr lang="en-US" baseline="0" dirty="0" smtClean="0"/>
              <a:t> DON’T HAVE TO LEARN DIFFERENT TOOLS… </a:t>
            </a:r>
            <a:endParaRPr lang="en-US" dirty="0"/>
          </a:p>
        </p:txBody>
      </p:sp>
      <p:sp>
        <p:nvSpPr>
          <p:cNvPr id="4" name="Slide Number Placeholder 3"/>
          <p:cNvSpPr>
            <a:spLocks noGrp="1"/>
          </p:cNvSpPr>
          <p:nvPr>
            <p:ph type="sldNum" sz="quarter" idx="10"/>
          </p:nvPr>
        </p:nvSpPr>
        <p:spPr>
          <a:xfrm>
            <a:off x="3970341" y="8772528"/>
            <a:ext cx="3038475" cy="461963"/>
          </a:xfrm>
          <a:prstGeom prst="rect">
            <a:avLst/>
          </a:prstGeom>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xmlns="" val="8561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8513" y="393700"/>
            <a:ext cx="5413375" cy="4060825"/>
          </a:xfrm>
        </p:spPr>
      </p:sp>
      <p:sp>
        <p:nvSpPr>
          <p:cNvPr id="3" name="Notes Placeholder 2"/>
          <p:cNvSpPr>
            <a:spLocks noGrp="1"/>
          </p:cNvSpPr>
          <p:nvPr>
            <p:ph type="body" idx="1"/>
          </p:nvPr>
        </p:nvSpPr>
        <p:spPr/>
        <p:txBody>
          <a:bodyPr/>
          <a:lstStyle/>
          <a:p>
            <a:r>
              <a:rPr lang="en-US" baseline="0" dirty="0" smtClean="0"/>
              <a:t>Now, with that background covered, I’d like to share a high-level summary of the new features and functions , which have been released or will be released in the next few months, then Bill Zhang will go into more detail on each.</a:t>
            </a:r>
          </a:p>
          <a:p>
            <a:endParaRPr lang="en-US" baseline="0" dirty="0" smtClean="0"/>
          </a:p>
          <a:p>
            <a:r>
              <a:rPr lang="en-US" baseline="0" dirty="0" smtClean="0"/>
              <a:t>The three primary areas of new functionality support:</a:t>
            </a:r>
          </a:p>
          <a:p>
            <a:pPr marL="171450" indent="-171450">
              <a:buFont typeface="Arial" panose="020B0604020202020204" pitchFamily="34" charset="0"/>
              <a:buChar char="•"/>
            </a:pPr>
            <a:r>
              <a:rPr lang="en-US" baseline="0" dirty="0" smtClean="0"/>
              <a:t>Real-time replication for SAP HANA</a:t>
            </a:r>
          </a:p>
          <a:p>
            <a:pPr marL="171450" indent="-171450">
              <a:buFont typeface="Arial" panose="020B0604020202020204" pitchFamily="34" charset="0"/>
              <a:buChar char="•"/>
            </a:pPr>
            <a:r>
              <a:rPr lang="en-US" baseline="0" dirty="0" smtClean="0"/>
              <a:t>High Availability &amp; Disaster Recovery for Business Suite on ASE</a:t>
            </a:r>
          </a:p>
          <a:p>
            <a:pPr marL="171450" indent="-171450">
              <a:buFont typeface="Arial" panose="020B0604020202020204" pitchFamily="34" charset="0"/>
              <a:buChar char="•"/>
            </a:pPr>
            <a:r>
              <a:rPr lang="en-US" baseline="0" dirty="0" smtClean="0"/>
              <a:t>Real-time change data capture to continuously feed SAP Data Services</a:t>
            </a:r>
          </a:p>
          <a:p>
            <a:endParaRPr lang="en-US" baseline="0" dirty="0" smtClean="0"/>
          </a:p>
          <a:p>
            <a:r>
              <a:rPr lang="en-US" baseline="0" dirty="0" smtClean="0"/>
              <a:t>For HANA, we can now maximize production database performance and business insights by replicating production data from SAP Business Suite and non-SAP custom apps running on SQL Server, DB2, Oracle, ASE, or HANA…to an optimized reporting and analytics platform, running on SAP HANA.  Replication Server allows customers to consolidate data from multiple sources to one or more HANA instances to fit customers’ needs.  This is available now.</a:t>
            </a:r>
          </a:p>
          <a:p>
            <a:endParaRPr lang="en-US" baseline="0" dirty="0" smtClean="0"/>
          </a:p>
          <a:p>
            <a:r>
              <a:rPr lang="en-US" baseline="0" dirty="0" smtClean="0"/>
              <a:t>For Business Suite solutions running on SAP ASE, in addition to the original high availability and disaster recovery solution that basically keeps a secondary site on warm standby with real-time, asynchronous replication to avoid the risk and costs of planned and unplanned downtime.  We will be releasing a NEW synchronous replication feature that ensures Zero Data  Loss, </a:t>
            </a:r>
            <a:r>
              <a:rPr lang="en-US" sz="1200" kern="1200" dirty="0" smtClean="0">
                <a:solidFill>
                  <a:schemeClr val="tx1"/>
                </a:solidFill>
                <a:effectLst/>
                <a:latin typeface="+mn-lt"/>
                <a:ea typeface="+mn-ea"/>
                <a:cs typeface="+mn-cs"/>
              </a:rPr>
              <a:t>when the host or the data center is physically damaged.  Previously, this Zero Data Loss solutions could only be delivered with expensive, high-maintenance hardware solutions.</a:t>
            </a:r>
            <a:r>
              <a:rPr lang="en-US" sz="1200" kern="1200" baseline="0" dirty="0" smtClean="0">
                <a:solidFill>
                  <a:schemeClr val="tx1"/>
                </a:solidFill>
                <a:effectLst/>
                <a:latin typeface="+mn-lt"/>
                <a:ea typeface="+mn-ea"/>
                <a:cs typeface="+mn-cs"/>
              </a:rPr>
              <a:t>  Now SAP will deliver it in SAP Replication Server software.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finally, for SAP Data Services solutions, we will be further integrating and simplifying the real-time change data capture functionality that was delivered last year in SP100.  This allows Replication Server to move data loading to Data Services – for ETL, profiling, and cleansing – from a batch process to a continuous process.  This allows for businesses to run analytics and business intelligence applications on up-to-the-second data – driving timelier, more accurate decision making.  This basic functionality is available now, from the last SP, and will be more streamlined and simplified in the next SP coming in the next few months.</a:t>
            </a:r>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xmlns="" val="140559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99907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153241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2987502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8" y="1728000"/>
            <a:ext cx="8494713" cy="4099200"/>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8" y="1728000"/>
            <a:ext cx="8494713" cy="40992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0521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554731271"/>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4" y="6081717"/>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2940996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dpi="0" rotWithShape="1">
            <a:blip r:embed="rId2" cstate="print"/>
            <a:srcRec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24004" y="6081717"/>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a:blip r:embed="rId2" cstate="prin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4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4"/>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24004" y="6081717"/>
            <a:ext cx="916953" cy="454025"/>
          </a:xfrm>
          <a:prstGeom prst="rect">
            <a:avLst/>
          </a:prstGeom>
        </p:spPr>
      </p:pic>
      <p:sp>
        <p:nvSpPr>
          <p:cNvPr id="6" name="Rectangle 5"/>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3" y="478636"/>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6" y="1692001"/>
            <a:ext cx="8494713" cy="3831819"/>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13"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extBox 7"/>
          <p:cNvSpPr txBox="1"/>
          <p:nvPr userDrawn="1"/>
        </p:nvSpPr>
        <p:spPr>
          <a:xfrm>
            <a:off x="325400" y="1610687"/>
            <a:ext cx="8496000" cy="465255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Purpose</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Product road maps are designed to support the product adoption planning activities of SAP customers.  A product road map helps a customer match short term and long term goals with technology plans.  </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A product road map describes how the feature / function capabilities in an SAP product or technology are planned to progress over time, in general:</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Today = changes in the current release version  </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Planned Innovations = changes planned in upcoming development releases (next 12-18 months)</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Future Direction = proposed themes for a product or technology beyond the planned releases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The product road maps are targeted for use by IT planners, enterprise architects, SAP Consulting, and SAP consulting partners.</a:t>
            </a:r>
          </a:p>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Complementary resources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a more general description of the business problems / processes being solved and supported by SAP, refer to Solution Road maps.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more detailed technical information please refer to the Product Availability Matrix, Ramp-up Knowledge Transfer materials and product documentation.</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itle 4"/>
          <p:cNvSpPr txBox="1">
            <a:spLocks/>
          </p:cNvSpPr>
          <p:nvPr userDrawn="1"/>
        </p:nvSpPr>
        <p:spPr bwMode="gray">
          <a:xfrm>
            <a:off x="325399" y="325399"/>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chemeClr val="accent2"/>
                </a:solidFill>
              </a:rPr>
              <a:t>Introduction to product road maps</a:t>
            </a:r>
            <a:endParaRPr lang="en-US" dirty="0">
              <a:solidFill>
                <a:schemeClr val="accent2"/>
              </a:solidFill>
            </a:endParaRPr>
          </a:p>
        </p:txBody>
      </p:sp>
    </p:spTree>
    <p:extLst>
      <p:ext uri="{BB962C8B-B14F-4D97-AF65-F5344CB8AC3E}">
        <p14:creationId xmlns:p14="http://schemas.microsoft.com/office/powerpoint/2010/main" xmlns="" val="15482393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9"/>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6627458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 rights reserved.</a:t>
            </a:r>
          </a:p>
        </p:txBody>
      </p:sp>
      <p:sp>
        <p:nvSpPr>
          <p:cNvPr id="5" name="TextBox 4"/>
          <p:cNvSpPr txBox="1"/>
          <p:nvPr userDrawn="1"/>
        </p:nvSpPr>
        <p:spPr bwMode="gray">
          <a:xfrm>
            <a:off x="324000" y="1673533"/>
            <a:ext cx="4165200" cy="437042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Microsoft, Windows, Excel, Outlook, PowerPoint, Silverlight, and Visual Studio are registered trademarks of Microsoft Corporation.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and Smarter Planet are trademarks or registered trademarks of IBM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Linux is the registered trademark of Linus Torvalds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Adobe, the Adobe logo, Acrobat, PostScript, and Reader are trademarks or registered trademarks of Adobe Systems Incorporated in the United States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Oracle and Java are registered trademarks of Oracle and its affiliates.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UNIX, X/Open, OSF/1, and Motif are registered trademarks of the Open Group.</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Citrix, ICA, Program Neighborhood, MetaFrame, WinFrame, VideoFrame, and MultiWin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are trademarks or registered trademarks of Citrix Systems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HTML, XML, XHTML, and W3C are trademarks or registered trademarks of W3C</a:t>
            </a:r>
            <a:r>
              <a:rPr lang="en-GB" sz="800" kern="1200" baseline="30000" noProof="1" smtClean="0">
                <a:solidFill>
                  <a:schemeClr val="tx1"/>
                </a:solidFill>
                <a:latin typeface="Arial"/>
                <a:ea typeface="MS PGothic" pitchFamily="34" charset="-128"/>
                <a:cs typeface="+mn-cs"/>
              </a:rPr>
              <a:t>®</a:t>
            </a:r>
            <a:r>
              <a:rPr lang="en-GB" sz="800" kern="1200" noProof="1" smtClean="0">
                <a:solidFill>
                  <a:schemeClr val="tx1"/>
                </a:solidFill>
                <a:latin typeface="Arial"/>
                <a:ea typeface="MS PGothic" pitchFamily="34" charset="-128"/>
                <a:cs typeface="+mn-cs"/>
              </a:rPr>
              <a:t>, </a:t>
            </a:r>
            <a:br>
              <a:rPr lang="en-GB" sz="800" kern="1200" noProof="1" smtClean="0">
                <a:solidFill>
                  <a:schemeClr val="tx1"/>
                </a:solidFill>
                <a:latin typeface="Arial"/>
                <a:ea typeface="MS PGothic" pitchFamily="34" charset="-128"/>
                <a:cs typeface="+mn-cs"/>
              </a:rPr>
            </a:br>
            <a:r>
              <a:rPr lang="en-GB" sz="800" kern="1200" noProof="1" smtClean="0">
                <a:solidFill>
                  <a:schemeClr val="tx1"/>
                </a:solidFill>
                <a:latin typeface="Arial"/>
                <a:ea typeface="MS PGothic" pitchFamily="34" charset="-128"/>
                <a:cs typeface="+mn-cs"/>
              </a:rPr>
              <a:t>World Wide Web Consortium, Massachusetts Institute of Technology. </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Apple, App Store, iBooks, iPad, iPhone, iPhoto, iPod, iTunes, Multi-Touch, Objective-C, Retina, Safari, Siri, and Xcode are trademarks or registered trademarks of Apple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IOS is a registered trademark of Cisco Systems Inc.</a:t>
            </a:r>
          </a:p>
          <a:p>
            <a:pPr marL="0" marR="0" indent="0" algn="l" defTabSz="914400" rtl="0" eaLnBrk="1" fontAlgn="auto" latinLnBrk="0" hangingPunct="1">
              <a:lnSpc>
                <a:spcPct val="100000"/>
              </a:lnSpc>
              <a:spcBef>
                <a:spcPts val="600"/>
              </a:spcBef>
              <a:spcAft>
                <a:spcPts val="0"/>
              </a:spcAft>
              <a:buClrTx/>
              <a:buSzTx/>
              <a:buFontTx/>
              <a:buNone/>
              <a:tabLst/>
              <a:defRPr/>
            </a:pPr>
            <a:r>
              <a:rPr lang="en-GB" sz="8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8" name="TextBox 7"/>
          <p:cNvSpPr txBox="1"/>
          <p:nvPr userDrawn="1"/>
        </p:nvSpPr>
        <p:spPr bwMode="gray">
          <a:xfrm>
            <a:off x="4654800" y="1673533"/>
            <a:ext cx="4165200" cy="429348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Google App Engine, Google Apps, Google Checkout, Google Data API, Google Maps, Google Mobile Ads, Google Mobile Updater, Google Mobile, Google Store, Google Sync, Google Updater, Google Voice, Google Mail, Gmail, YouTube, Dalvik and Android are trademarks or registered trademarks of Google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INTERMEC is a registered trademark of Intermec Technologies Corporation.</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Wi-Fi is a registered trademark of Wi-Fi Alliance.</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Bluetooth is a registered trademark of Bluetooth SIG Inc.</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Motorola is a registered trademark of Motorola Trademark Holdings LLC. </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Computop is a registered trademark of Computop Wirtschaftsinformatik GmbH.</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SAP, R/3, SAP NetWeaver, Duet, PartnerEdge, ByDesign, SAP BusinessObjects Explorer, StreamWork, SAP HANA, and other SAP products and services mentioned herein as well as their respective logos are trademarks or registered trademarks of SAP AG in Germany and other countries.</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Crossgate, m@gic EDDY, B2B 360°, and B2B 360° Services are registered trademarks of Crossgate AG in Germany and other countries. Crossgate is an SAP company.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indent="0" algn="l" defTabSz="914400" rtl="0" eaLnBrk="1" latinLnBrk="0" hangingPunct="1">
              <a:lnSpc>
                <a:spcPct val="100000"/>
              </a:lnSpc>
              <a:spcBef>
                <a:spcPts val="600"/>
              </a:spcBef>
            </a:pPr>
            <a:r>
              <a:rPr lang="en-GB"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xmlns="" val="712823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Alle Rechte vorbehalten.</a:t>
            </a:r>
          </a:p>
        </p:txBody>
      </p:sp>
      <p:sp>
        <p:nvSpPr>
          <p:cNvPr id="6" name="TextBox 5"/>
          <p:cNvSpPr txBox="1"/>
          <p:nvPr userDrawn="1"/>
        </p:nvSpPr>
        <p:spPr bwMode="gray">
          <a:xfrm>
            <a:off x="324000" y="1692000"/>
            <a:ext cx="4165200" cy="4308872"/>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Microsoft, Windows, Excel, Outlook, und PowerPoint sind eingetragene Marken der Microsoft Corporation.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Oracle und Java sind eingetragene Marken von Oracle und/oder ihrer Tochtergesellschaften.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Citrix, ICA, Program Neighborhood, MetaFrame, WinFrame, VideoFrame und MultiWin </a:t>
            </a:r>
            <a:br>
              <a:rPr lang="de-DE" sz="800" kern="1200" noProof="1" smtClean="0">
                <a:solidFill>
                  <a:schemeClr val="tx1"/>
                </a:solidFill>
                <a:latin typeface="Arial"/>
                <a:ea typeface="MS PGothic" pitchFamily="34" charset="-128"/>
                <a:cs typeface="+mn-cs"/>
              </a:rPr>
            </a:br>
            <a:r>
              <a:rPr lang="de-DE" sz="800" kern="1200" noProof="1" smtClean="0">
                <a:solidFill>
                  <a:schemeClr val="tx1"/>
                </a:solidFill>
                <a:latin typeface="Arial"/>
                <a:ea typeface="MS PGothic" pitchFamily="34" charset="-128"/>
                <a:cs typeface="+mn-cs"/>
              </a:rPr>
              <a:t>sind Marken oder eingetragene Marken von Citrix 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HTML, XML, XHTML und W3C sind Marken oder eingetragene Marken des W3C</a:t>
            </a:r>
            <a:r>
              <a:rPr lang="de-DE" sz="800" kern="1200" baseline="30000" noProof="1" smtClean="0">
                <a:solidFill>
                  <a:schemeClr val="tx1"/>
                </a:solidFill>
                <a:latin typeface="Arial"/>
                <a:ea typeface="MS PGothic" pitchFamily="34" charset="-128"/>
                <a:cs typeface="+mn-cs"/>
              </a:rPr>
              <a:t>®</a:t>
            </a:r>
            <a:r>
              <a:rPr lang="de-DE" sz="800" kern="1200" noProof="1" smtClean="0">
                <a:solidFill>
                  <a:schemeClr val="tx1"/>
                </a:solidFill>
                <a:latin typeface="Arial"/>
                <a:ea typeface="MS PGothic" pitchFamily="34" charset="-128"/>
                <a:cs typeface="+mn-cs"/>
              </a:rPr>
              <a:t>, </a:t>
            </a:r>
            <a:br>
              <a:rPr lang="de-DE" sz="800" kern="1200" noProof="1" smtClean="0">
                <a:solidFill>
                  <a:schemeClr val="tx1"/>
                </a:solidFill>
                <a:latin typeface="Arial"/>
                <a:ea typeface="MS PGothic" pitchFamily="34" charset="-128"/>
                <a:cs typeface="+mn-cs"/>
              </a:rPr>
            </a:br>
            <a:r>
              <a:rPr lang="de-DE" sz="800" kern="1200" noProof="1" smtClean="0">
                <a:solidFill>
                  <a:schemeClr val="tx1"/>
                </a:solidFill>
                <a:latin typeface="Arial"/>
                <a:ea typeface="MS PGothic" pitchFamily="34" charset="-128"/>
                <a:cs typeface="+mn-cs"/>
              </a:rPr>
              <a:t>World Wide Web Consortium, Massachusetts Institute of Technology.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Apple, App Store, iBooks, iPad, iPhone, iPhoto, iPod, iTunes, Multi-Touch, Objective-C, Retina, Safari, Siri und Xcode sind Marken oder eingetragene Marken der Apple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IOS ist eine eingetragene Marke von Cisco 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und BlackBerry App World sind Marken oder eingetragene Marken von Research in Motion Limited.</a:t>
            </a:r>
          </a:p>
        </p:txBody>
      </p:sp>
      <p:sp>
        <p:nvSpPr>
          <p:cNvPr id="7" name="TextBox 6"/>
          <p:cNvSpPr txBox="1"/>
          <p:nvPr userDrawn="1"/>
        </p:nvSpPr>
        <p:spPr bwMode="gray">
          <a:xfrm>
            <a:off x="4654800" y="1692003"/>
            <a:ext cx="4165200" cy="45037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INTERMEC ist eine eingetragene Marke der Intermec Technologies Corporation.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Wi-Fi ist eine eingetragene Marke der Wi-Fi Alliance.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Bluetooth ist eine eingetragene Marke von Bluetooth SIG Inc.</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Motorola ist eine eingetragene Marke von Motorola Trademark Holdings, LLC. </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Computop ist eine eingetragene Marke der Computop Wirtschaftsinformatik GmbH.</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oder eingetragene Marken der Business Objects Software Ltd. Business Objects ist ein Unternehmen der 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Crossgate, m@gic EDDY, B2B 360°, B2B 360°Services sind eingetragene Marken der Crossgate AG in Deutschland und anderen Ländern. Crossgate ist ein Unternehmen der SAP AG.</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Die in dieser Publikation enthaltene Information ist Eigentum der SAP. Weitergabe und Vervielfältigung dieser Publikation oder von Teilen daraus sind, zu welchem Zweck und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in welcher Form auch immer, nur mit ausdrücklicher schriftlicher Genehmigung durch </a:t>
            </a:r>
            <a:b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br>
            <a:r>
              <a:rPr kumimoji="0" lang="de-DE" sz="800" b="0" i="0" u="none" strike="noStrike" kern="1200" cap="none" spc="0" normalizeH="0" baseline="0" noProof="1" smtClean="0">
                <a:ln>
                  <a:noFill/>
                </a:ln>
                <a:solidFill>
                  <a:srgbClr val="000000"/>
                </a:solidFill>
                <a:effectLst/>
                <a:uLnTx/>
                <a:uFillTx/>
                <a:latin typeface="Arial"/>
                <a:ea typeface="MS PGothic" pitchFamily="34" charset="-128"/>
                <a:cs typeface="+mn-cs"/>
              </a:rPr>
              <a:t>SAP AG gestattet.</a:t>
            </a:r>
          </a:p>
        </p:txBody>
      </p:sp>
    </p:spTree>
    <p:extLst>
      <p:ext uri="{BB962C8B-B14F-4D97-AF65-F5344CB8AC3E}">
        <p14:creationId xmlns:p14="http://schemas.microsoft.com/office/powerpoint/2010/main" xmlns="" val="27710799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slide Road Ma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duct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89"/>
            <a:ext cx="8496000" cy="671512"/>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
        <p:nvSpPr>
          <p:cNvPr id="13" name="Text Placeholder 3"/>
          <p:cNvSpPr>
            <a:spLocks noGrp="1"/>
          </p:cNvSpPr>
          <p:nvPr>
            <p:ph type="body" sz="quarter" idx="11" hasCustomPrompt="1"/>
          </p:nvPr>
        </p:nvSpPr>
        <p:spPr>
          <a:xfrm>
            <a:off x="323999" y="2536371"/>
            <a:ext cx="4165200" cy="3550104"/>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Third level</a:t>
            </a:r>
          </a:p>
        </p:txBody>
      </p:sp>
    </p:spTree>
  </p:cSld>
  <p:clrMapOvr>
    <a:masterClrMapping/>
  </p:clrMapOvr>
  <p:transition spd="med"/>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chnology Stac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92"/>
            <a:ext cx="8496000" cy="886257"/>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Tree>
  </p:cSld>
  <p:clrMapOvr>
    <a:masterClrMapping/>
  </p:clrMapOvr>
  <p:transition spd="med"/>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ution Today: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42824" y="5807244"/>
            <a:ext cx="2412000" cy="360517"/>
          </a:xfrm>
          <a:prstGeom prst="rect">
            <a:avLst/>
          </a:prstGeom>
          <a:solidFill>
            <a:schemeClr val="accent1"/>
          </a:solid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TODAY</a:t>
            </a:r>
          </a:p>
        </p:txBody>
      </p: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6" name="Rectangle 15"/>
          <p:cNvSpPr/>
          <p:nvPr userDrawn="1"/>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spTree>
  </p:cSld>
  <p:clrMapOvr>
    <a:masterClrMapping/>
  </p:clrMapOvr>
  <p:transition spd="med"/>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lanned: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accent1"/>
          </a:solidFill>
          <a:ln w="6350" algn="ctr">
            <a:noFill/>
            <a:miter lim="800000"/>
            <a:headEnd/>
            <a:tailEnd/>
          </a:ln>
        </p:spPr>
        <p:txBody>
          <a:bodyPr wrap="none" lIns="0" tIns="72000" rIns="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5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PLANNED INNOVATIONS</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sp>
        <p:nvSpPr>
          <p:cNvPr id="18" name="Rectangle 17"/>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755832"/>
            <a:ext cx="2412000" cy="360517"/>
          </a:xfrm>
          <a:prstGeom prst="rect">
            <a:avLst/>
          </a:prstGeom>
          <a:solidFill>
            <a:schemeClr val="accent1"/>
          </a:solid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FUTURE DIRECTION</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8" name="Rectangle 17"/>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ture direction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4" name="Text Placeholder 3"/>
          <p:cNvSpPr>
            <a:spLocks noGrp="1"/>
          </p:cNvSpPr>
          <p:nvPr>
            <p:ph type="body" sz="quarter" idx="11" hasCustomPrompt="1"/>
          </p:nvPr>
        </p:nvSpPr>
        <p:spPr>
          <a:xfrm>
            <a:off x="324006" y="1690691"/>
            <a:ext cx="8494713" cy="4131615"/>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20532617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rrow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6" name="Freeform 5"/>
          <p:cNvSpPr/>
          <p:nvPr userDrawn="1"/>
        </p:nvSpPr>
        <p:spPr>
          <a:xfrm flipV="1">
            <a:off x="8313579" y="1690688"/>
            <a:ext cx="488301" cy="437712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p:cNvSpPr>
            <a:spLocks noGrp="1"/>
          </p:cNvSpPr>
          <p:nvPr>
            <p:ph type="body" sz="quarter" idx="11" hasCustomPrompt="1"/>
          </p:nvPr>
        </p:nvSpPr>
        <p:spPr>
          <a:xfrm>
            <a:off x="324001" y="1690687"/>
            <a:ext cx="7794000" cy="4395788"/>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rrow with textbox and ba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 Placeholder 3"/>
          <p:cNvSpPr>
            <a:spLocks noGrp="1"/>
          </p:cNvSpPr>
          <p:nvPr>
            <p:ph type="body" sz="quarter" idx="12" hasCustomPrompt="1"/>
          </p:nvPr>
        </p:nvSpPr>
        <p:spPr>
          <a:xfrm>
            <a:off x="324001" y="1690687"/>
            <a:ext cx="7794000" cy="4078800"/>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reeform 8"/>
          <p:cNvSpPr/>
          <p:nvPr userDrawn="1"/>
        </p:nvSpPr>
        <p:spPr>
          <a:xfrm flipV="1">
            <a:off x="8313579"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duct Capabilities I with screenshot">
    <p:spTree>
      <p:nvGrpSpPr>
        <p:cNvPr id="1" name=""/>
        <p:cNvGrpSpPr/>
        <p:nvPr/>
      </p:nvGrpSpPr>
      <p:grpSpPr>
        <a:xfrm>
          <a:off x="0" y="0"/>
          <a:ext cx="0" cy="0"/>
          <a:chOff x="0" y="0"/>
          <a:chExt cx="0" cy="0"/>
        </a:xfrm>
      </p:grpSpPr>
      <p:sp>
        <p:nvSpPr>
          <p:cNvPr id="17" name="Text Placeholder 12"/>
          <p:cNvSpPr>
            <a:spLocks noGrp="1"/>
          </p:cNvSpPr>
          <p:nvPr>
            <p:ph type="body" sz="quarter" idx="11" hasCustomPrompt="1"/>
          </p:nvPr>
        </p:nvSpPr>
        <p:spPr>
          <a:xfrm>
            <a:off x="324006" y="1945321"/>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sp>
        <p:nvSpPr>
          <p:cNvPr id="13"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11" name="Text Placeholder 12"/>
          <p:cNvSpPr>
            <a:spLocks noGrp="1"/>
          </p:cNvSpPr>
          <p:nvPr>
            <p:ph type="body" sz="quarter" idx="15" hasCustomPrompt="1"/>
          </p:nvPr>
        </p:nvSpPr>
        <p:spPr>
          <a:xfrm>
            <a:off x="3048311" y="1945321"/>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cxnSp>
        <p:nvCxnSpPr>
          <p:cNvPr id="8" name="Straight Connector 7"/>
          <p:cNvCxnSpPr/>
          <p:nvPr userDrawn="1"/>
        </p:nvCxnSpPr>
        <p:spPr>
          <a:xfrm>
            <a:off x="313114" y="1939211"/>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13118" y="1709847"/>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sp>
        <p:nvSpPr>
          <p:cNvPr id="10" name="TextBox 9"/>
          <p:cNvSpPr txBox="1"/>
          <p:nvPr userDrawn="1"/>
        </p:nvSpPr>
        <p:spPr>
          <a:xfrm>
            <a:off x="3045502" y="1709847"/>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a:t>
            </a:r>
            <a:r>
              <a:rPr lang="en-US" sz="1400" b="1" kern="0" baseline="0" dirty="0" smtClean="0">
                <a:ea typeface="Arial Unicode MS" pitchFamily="34" charset="-128"/>
                <a:cs typeface="Arial Unicode MS" pitchFamily="34" charset="-128"/>
              </a:rPr>
              <a:t> b</a:t>
            </a:r>
            <a:r>
              <a:rPr lang="en-US" sz="1400" b="1" kern="0" dirty="0" smtClean="0">
                <a:ea typeface="Arial Unicode MS" pitchFamily="34" charset="-128"/>
                <a:cs typeface="Arial Unicode MS" pitchFamily="34" charset="-128"/>
              </a:rPr>
              <a:t>enefits</a:t>
            </a:r>
          </a:p>
        </p:txBody>
      </p:sp>
      <p:cxnSp>
        <p:nvCxnSpPr>
          <p:cNvPr id="12" name="Straight Connector 11"/>
          <p:cNvCxnSpPr/>
          <p:nvPr userDrawn="1"/>
        </p:nvCxnSpPr>
        <p:spPr>
          <a:xfrm>
            <a:off x="3023724" y="1950093"/>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hasCustomPrompt="1"/>
          </p:nvPr>
        </p:nvSpPr>
        <p:spPr bwMode="gray">
          <a:xfrm>
            <a:off x="324000" y="324000"/>
            <a:ext cx="8496000" cy="756000"/>
          </a:xfrm>
        </p:spPr>
        <p:txBody>
          <a:bodyPr/>
          <a:lstStyle>
            <a:lvl1pPr>
              <a:defRPr/>
            </a:lvl1pPr>
          </a:lstStyle>
          <a:p>
            <a:r>
              <a:rPr lang="en-US" noProof="0" dirty="0" smtClean="0"/>
              <a:t>Insert page title</a:t>
            </a:r>
            <a:endParaRPr lang="en-US" dirty="0"/>
          </a:p>
        </p:txBody>
      </p:sp>
    </p:spTree>
  </p:cSld>
  <p:clrMapOvr>
    <a:masterClrMapping/>
  </p:clrMapOvr>
  <p:transition spd="med"/>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roduct Capabilities II with screenshot ">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6" name="Text Placeholder 12"/>
          <p:cNvSpPr>
            <a:spLocks noGrp="1"/>
          </p:cNvSpPr>
          <p:nvPr>
            <p:ph type="body" sz="quarter" idx="16" hasCustomPrompt="1"/>
          </p:nvPr>
        </p:nvSpPr>
        <p:spPr>
          <a:xfrm>
            <a:off x="4693267" y="1948187"/>
            <a:ext cx="4140000" cy="3824288"/>
          </a:xfrm>
        </p:spPr>
        <p:txBody>
          <a:bodyPr tIns="108000"/>
          <a:lstStyle>
            <a:lvl1pPr marL="180000" marR="0" indent="-180000"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58775" indent="-17938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0" name="Text Placeholder 12"/>
          <p:cNvSpPr>
            <a:spLocks noGrp="1"/>
          </p:cNvSpPr>
          <p:nvPr>
            <p:ph type="body" sz="quarter" idx="13" hasCustomPrompt="1"/>
          </p:nvPr>
        </p:nvSpPr>
        <p:spPr>
          <a:xfrm>
            <a:off x="324000" y="1948190"/>
            <a:ext cx="4140000" cy="3822377"/>
          </a:xfrm>
        </p:spPr>
        <p:txBody>
          <a:bodyPr tIns="72000"/>
          <a:lstStyle>
            <a:lvl1pPr marL="174625" marR="0" indent="-174625"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47663" indent="-17303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Box 7"/>
          <p:cNvSpPr txBox="1"/>
          <p:nvPr userDrawn="1"/>
        </p:nvSpPr>
        <p:spPr>
          <a:xfrm>
            <a:off x="324006" y="1731623"/>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cxnSp>
        <p:nvCxnSpPr>
          <p:cNvPr id="9" name="Straight Connector 8"/>
          <p:cNvCxnSpPr/>
          <p:nvPr userDrawn="1"/>
        </p:nvCxnSpPr>
        <p:spPr>
          <a:xfrm>
            <a:off x="324000" y="1960983"/>
            <a:ext cx="41513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4684619" y="1698965"/>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 benefits</a:t>
            </a:r>
          </a:p>
        </p:txBody>
      </p:sp>
      <p:cxnSp>
        <p:nvCxnSpPr>
          <p:cNvPr id="13" name="Straight Connector 12"/>
          <p:cNvCxnSpPr/>
          <p:nvPr userDrawn="1"/>
        </p:nvCxnSpPr>
        <p:spPr>
          <a:xfrm>
            <a:off x="4684613" y="1950097"/>
            <a:ext cx="41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rrow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1" hasCustomPrompt="1"/>
          </p:nvPr>
        </p:nvSpPr>
        <p:spPr>
          <a:xfrm>
            <a:off x="323999"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8" name="Text Placeholder 3"/>
          <p:cNvSpPr>
            <a:spLocks noGrp="1"/>
          </p:cNvSpPr>
          <p:nvPr>
            <p:ph type="body" sz="quarter" idx="12" hasCustomPrompt="1"/>
          </p:nvPr>
        </p:nvSpPr>
        <p:spPr>
          <a:xfrm>
            <a:off x="4369150"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9" name="Freeform 8"/>
          <p:cNvSpPr/>
          <p:nvPr userDrawn="1"/>
        </p:nvSpPr>
        <p:spPr>
          <a:xfrm flipV="1">
            <a:off x="8313579"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052105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554731271"/>
      </p:ext>
    </p:extLst>
  </p:cSld>
  <p:clrMapOvr>
    <a:masterClrMapping/>
  </p:clrMapOvr>
  <p:transition spd="med"/>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6721921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05210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554731271"/>
      </p:ext>
    </p:extLst>
  </p:cSld>
  <p:clrMapOvr>
    <a:masterClrMapping/>
  </p:clrMapOvr>
  <p:transition spd="med"/>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052105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9"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8"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30" y="1690691"/>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cxnSp>
        <p:nvCxnSpPr>
          <p:cNvPr id="9" name="Straight Connector 8"/>
          <p:cNvCxnSpPr/>
          <p:nvPr/>
        </p:nvCxnSpPr>
        <p:spPr bwMode="gray">
          <a:xfrm>
            <a:off x="3158084"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2" name="Straight Connector 11"/>
          <p:cNvCxnSpPr/>
          <p:nvPr/>
        </p:nvCxnSpPr>
        <p:spPr bwMode="gray">
          <a:xfrm>
            <a:off x="5992168"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28613" y="5807244"/>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cxnSp>
        <p:nvCxnSpPr>
          <p:cNvPr id="16" name="Straight Connector 15"/>
          <p:cNvCxnSpPr/>
          <p:nvPr userDrawn="1"/>
        </p:nvCxnSpPr>
        <p:spPr bwMode="gray">
          <a:xfrm>
            <a:off x="328613" y="5743131"/>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554731271"/>
      </p:ext>
    </p:extLst>
  </p:cSld>
  <p:clrMapOvr>
    <a:masterClrMapping/>
  </p:clrMapOvr>
  <p:transition spd="med"/>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3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ectangle 6"/>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10" name="Rectangle 9"/>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649861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
        <p:nvSpPr>
          <p:cNvPr id="6" name="TextBox 5"/>
          <p:cNvSpPr txBox="1"/>
          <p:nvPr/>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21671629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p:nvSpPr>
        <p:spPr bwMode="black">
          <a:xfrm>
            <a:off x="324000" y="6636183"/>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6" y="1690689"/>
            <a:ext cx="8494713" cy="439102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052105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6"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33472866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2"/>
            <a:ext cx="8496000" cy="2143127"/>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9" y="6081717"/>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1"/>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extLst>
      <p:ext uri="{BB962C8B-B14F-4D97-AF65-F5344CB8AC3E}">
        <p14:creationId xmlns:p14="http://schemas.microsoft.com/office/powerpoint/2010/main" xmlns="" val="962873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Roadmap - Legal Disclaimer">
    <p:spTree>
      <p:nvGrpSpPr>
        <p:cNvPr id="1" name=""/>
        <p:cNvGrpSpPr/>
        <p:nvPr/>
      </p:nvGrpSpPr>
      <p:grpSpPr>
        <a:xfrm>
          <a:off x="0" y="0"/>
          <a:ext cx="0" cy="0"/>
          <a:chOff x="0" y="0"/>
          <a:chExt cx="0" cy="0"/>
        </a:xfrm>
      </p:grpSpPr>
      <p:sp>
        <p:nvSpPr>
          <p:cNvPr id="3" name="TextBox 2"/>
          <p:cNvSpPr txBox="1"/>
          <p:nvPr userDrawn="1"/>
        </p:nvSpPr>
        <p:spPr>
          <a:xfrm>
            <a:off x="324000" y="1688400"/>
            <a:ext cx="8496000" cy="398570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information in this presentation is confidential and proprietary to SAP and may not be disclosed without the permission of SAP. This presentation is not subject to your license agreement or any other service or subscription agreement with SAP. SAP has no obligation to pursue any course of business outlined in this document or any related presentation, or to develop or release any functionality mentioned therein. This document, or any related presentation and SAP's strategy and possible future developments, products and or platforms directions and functionality are all subject to change and may be changed 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SAP assumes no responsibility for errors or omissions in this document, except if such damages were caused by SAP´s willful misconduct or gross negligence.</a:t>
            </a:r>
            <a:br>
              <a:rPr lang="en-US" sz="1400" b="0" dirty="0" smtClean="0"/>
            </a:br>
            <a:endParaRPr lang="en-US" sz="1400" b="0" dirty="0" smtClean="0"/>
          </a:p>
          <a:p>
            <a:pPr marL="0" indent="0"/>
            <a:r>
              <a:rPr lang="en-US" sz="1400" b="0" dirty="0" smtClean="0"/>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a:p>
            <a:pPr fontAlgn="base">
              <a:spcBef>
                <a:spcPct val="50000"/>
              </a:spcBef>
              <a:spcAft>
                <a:spcPct val="0"/>
              </a:spcAft>
              <a:buClr>
                <a:srgbClr val="F0AB00"/>
              </a:buClr>
              <a:buSzPct val="80000"/>
            </a:pPr>
            <a:endParaRPr lang="en-US" sz="1400" kern="0" dirty="0" smtClean="0">
              <a:ea typeface="Arial Unicode MS" pitchFamily="34" charset="-128"/>
              <a:cs typeface="Arial Unicode MS" pitchFamily="34" charset="-128"/>
            </a:endParaRPr>
          </a:p>
        </p:txBody>
      </p:sp>
      <p:sp>
        <p:nvSpPr>
          <p:cNvPr id="4" name="TextBox 3"/>
          <p:cNvSpPr txBox="1"/>
          <p:nvPr userDrawn="1"/>
        </p:nvSpPr>
        <p:spPr>
          <a:xfrm>
            <a:off x="324000" y="324000"/>
            <a:ext cx="2630848" cy="756000"/>
          </a:xfrm>
          <a:prstGeom prst="rect">
            <a:avLst/>
          </a:prstGeom>
        </p:spPr>
        <p:txBody>
          <a:bodyPr vert="horz" lIns="0" tIns="0" rIns="0" bIns="0" rtlCol="0" anchor="ctr" anchorCtr="0">
            <a:noAutofit/>
          </a:bodyPr>
          <a:lstStyle/>
          <a:p>
            <a:pPr algn="l" defTabSz="914400" rtl="0" eaLnBrk="1" fontAlgn="base" latinLnBrk="0" hangingPunct="1">
              <a:spcBef>
                <a:spcPct val="0"/>
              </a:spcBef>
              <a:spcAft>
                <a:spcPct val="0"/>
              </a:spcAft>
              <a:buClr>
                <a:srgbClr val="F0AB00"/>
              </a:buClr>
              <a:buSzPct val="80000"/>
              <a:buNone/>
            </a:pPr>
            <a:r>
              <a:rPr lang="en-US" sz="2400" b="1" kern="1200" dirty="0" smtClean="0">
                <a:solidFill>
                  <a:schemeClr val="accent2"/>
                </a:solidFill>
                <a:latin typeface="+mj-lt"/>
                <a:ea typeface="+mj-ea"/>
                <a:cs typeface="+mj-cs"/>
              </a:rPr>
              <a:t>Legal disclaimer</a:t>
            </a:r>
          </a:p>
        </p:txBody>
      </p:sp>
    </p:spTree>
    <p:extLst>
      <p:ext uri="{BB962C8B-B14F-4D97-AF65-F5344CB8AC3E}">
        <p14:creationId xmlns:p14="http://schemas.microsoft.com/office/powerpoint/2010/main" xmlns="" val="97867099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3/31/2014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15841438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188A-5C18-402E-BFD5-BC1E1243CB65}" type="datetimeFigureOut">
              <a:rPr lang="en-US" smtClean="0"/>
              <a:pPr/>
              <a:t>3/31/2014</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FDB28-6F94-4C03-92C8-1D7C37805F02}" type="slidenum">
              <a:rPr lang="en-US" smtClean="0"/>
              <a:pPr/>
              <a:t>‹#›</a:t>
            </a:fld>
            <a:endParaRPr lang="en-US" dirty="0"/>
          </a:p>
        </p:txBody>
      </p:sp>
    </p:spTree>
    <p:extLst>
      <p:ext uri="{BB962C8B-B14F-4D97-AF65-F5344CB8AC3E}">
        <p14:creationId xmlns:p14="http://schemas.microsoft.com/office/powerpoint/2010/main" xmlns="" val="41652219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87" r:id="rId12"/>
    <p:sldLayoutId id="2147483788" r:id="rId13"/>
    <p:sldLayoutId id="2147483789" r:id="rId14"/>
    <p:sldLayoutId id="2147483790" r:id="rId15"/>
    <p:sldLayoutId id="2147483791" r:id="rId16"/>
    <p:sldLayoutId id="2147483792" r:id="rId17"/>
    <p:sldLayoutId id="2147483706" r:id="rId18"/>
    <p:sldLayoutId id="2147483704" r:id="rId19"/>
    <p:sldLayoutId id="2147483741" r:id="rId20"/>
    <p:sldLayoutId id="2147483740" r:id="rId21"/>
    <p:sldLayoutId id="2147483702" r:id="rId22"/>
    <p:sldLayoutId id="2147483684" r:id="rId23"/>
    <p:sldLayoutId id="2147483665" r:id="rId24"/>
    <p:sldLayoutId id="2147483683" r:id="rId25"/>
    <p:sldLayoutId id="2147483757" r:id="rId26"/>
    <p:sldLayoutId id="2147483687" r:id="rId27"/>
    <p:sldLayoutId id="2147483710" r:id="rId28"/>
    <p:sldLayoutId id="2147483703" r:id="rId29"/>
    <p:sldLayoutId id="2147483692" r:id="rId30"/>
    <p:sldLayoutId id="2147483742" r:id="rId31"/>
    <p:sldLayoutId id="2147483743" r:id="rId32"/>
    <p:sldLayoutId id="2147483739"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26" r:id="rId42"/>
    <p:sldLayoutId id="2147483727" r:id="rId43"/>
    <p:sldLayoutId id="2147483730" r:id="rId44"/>
    <p:sldLayoutId id="2147483850" r:id="rId45"/>
    <p:sldLayoutId id="2147483851" r:id="rId46"/>
    <p:sldLayoutId id="2147483852" r:id="rId47"/>
    <p:sldLayoutId id="2147483853" r:id="rId48"/>
    <p:sldLayoutId id="2147483986" r:id="rId49"/>
    <p:sldLayoutId id="2147483987" r:id="rId50"/>
    <p:sldLayoutId id="2147483988" r:id="rId51"/>
    <p:sldLayoutId id="2147483989" r:id="rId52"/>
    <p:sldLayoutId id="2147484037" r:id="rId53"/>
    <p:sldLayoutId id="2147484038" r:id="rId54"/>
    <p:sldLayoutId id="2147484039" r:id="rId55"/>
    <p:sldLayoutId id="2147484011" r:id="rId5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 id="2147484083" r:id="rId18"/>
    <p:sldLayoutId id="2147484084" r:id="rId19"/>
    <p:sldLayoutId id="2147484085" r:id="rId20"/>
    <p:sldLayoutId id="2147484086" r:id="rId21"/>
    <p:sldLayoutId id="2147484087" r:id="rId22"/>
    <p:sldLayoutId id="2147484088" r:id="rId23"/>
    <p:sldLayoutId id="2147484061" r:id="rId24"/>
    <p:sldLayoutId id="2147484090" r:id="rId25"/>
    <p:sldLayoutId id="2147484091" r:id="rId26"/>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66.xml"/><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6.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6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9.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5.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66.xml"/><Relationship Id="rId4" Type="http://schemas.openxmlformats.org/officeDocument/2006/relationships/hyperlink" Target="http://www.sybase.com/files/White_Papers/Sybase_IDC_Calculating_the_true_cost_of_RDBMS.pd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3.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66.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66.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8.xml"/><Relationship Id="rId1" Type="http://schemas.openxmlformats.org/officeDocument/2006/relationships/slideLayout" Target="../slideLayouts/slideLayout66.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6.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79.xml"/><Relationship Id="rId6" Type="http://schemas.openxmlformats.org/officeDocument/2006/relationships/image" Target="../media/image64.png"/><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66.xml"/><Relationship Id="rId5" Type="http://schemas.openxmlformats.org/officeDocument/2006/relationships/image" Target="../media/image66.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xml.rels><?xml version="1.0" encoding="UTF-8" standalone="yes"?>
<Relationships xmlns="http://schemas.openxmlformats.org/package/2006/relationships"><Relationship Id="rId8" Type="http://schemas.openxmlformats.org/officeDocument/2006/relationships/hyperlink" Target="http://infocenter.sybase.com/help/topic/com.sybase.infocenter.dc36924.1571100/doc/pdf/rshetrep.pdf" TargetMode="External"/><Relationship Id="rId3" Type="http://schemas.openxmlformats.org/officeDocument/2006/relationships/hyperlink" Target="http://scn.sap.com/docs/DOC-35930" TargetMode="External"/><Relationship Id="rId7" Type="http://schemas.openxmlformats.org/officeDocument/2006/relationships/hyperlink" Target="http://infocenter.sybase.com/help/topic/com.sybase.infocenter.dc32580.1571100/doc/pdf/design.pdf" TargetMode="External"/><Relationship Id="rId2" Type="http://schemas.openxmlformats.org/officeDocument/2006/relationships/hyperlink" Target="http://service.sap.com/roadmap" TargetMode="External"/><Relationship Id="rId1" Type="http://schemas.openxmlformats.org/officeDocument/2006/relationships/slideLayout" Target="../slideLayouts/slideLayout73.xml"/><Relationship Id="rId6" Type="http://schemas.openxmlformats.org/officeDocument/2006/relationships/hyperlink" Target="http://infocenter.sybase.com/help/topic/com.sybase.infocenter.dc01974.1571100/doc/pdf/qsg_hanadb.pdf" TargetMode="External"/><Relationship Id="rId5" Type="http://schemas.openxmlformats.org/officeDocument/2006/relationships/hyperlink" Target="http://infocenter.sybase.com/help/index.jsp?docset=/com.sybase.infocenter.help.rs.15.7.1.sp100/doc/html/title.html&amp;docSetID=1967" TargetMode="External"/><Relationship Id="rId4" Type="http://schemas.openxmlformats.org/officeDocument/2006/relationships/hyperlink" Target="http://infocenter.sybase.com/help/topic/com.sybase.infocenter.dc10114.1571100/doc/pdf/rs_start.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gartner.com/technology/reprints.do?id=1-1HATVFD&amp;ct=130717&amp;st=sb" TargetMode="External"/><Relationship Id="rId2" Type="http://schemas.openxmlformats.org/officeDocument/2006/relationships/notesSlide" Target="../notesSlides/notesSlide4.xml"/><Relationship Id="rId1" Type="http://schemas.openxmlformats.org/officeDocument/2006/relationships/slideLayout" Target="../slideLayouts/slideLayout66.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0.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p:blipFill>
        <p:spPr bwMode="auto">
          <a:xfrm>
            <a:off x="1" y="10886"/>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itle 1"/>
          <p:cNvSpPr>
            <a:spLocks noGrp="1"/>
          </p:cNvSpPr>
          <p:nvPr>
            <p:ph type="title"/>
          </p:nvPr>
        </p:nvSpPr>
        <p:spPr>
          <a:xfrm>
            <a:off x="414000" y="324000"/>
            <a:ext cx="8280000" cy="558032"/>
          </a:xfrm>
        </p:spPr>
        <p:txBody>
          <a:bodyPr/>
          <a:lstStyle/>
          <a:p>
            <a:r>
              <a:rPr lang="en-US" sz="4000" dirty="0"/>
              <a:t>SAP </a:t>
            </a:r>
            <a:r>
              <a:rPr lang="en-US" sz="4000" dirty="0" smtClean="0"/>
              <a:t>Replication </a:t>
            </a:r>
            <a:r>
              <a:rPr lang="en-US" sz="4000" dirty="0"/>
              <a:t>Server</a:t>
            </a:r>
            <a:br>
              <a:rPr lang="en-US" sz="4000" dirty="0"/>
            </a:br>
            <a:r>
              <a:rPr lang="en-US" sz="3200" dirty="0"/>
              <a:t>What’s New in </a:t>
            </a:r>
            <a:r>
              <a:rPr lang="en-US" sz="3200" dirty="0" smtClean="0"/>
              <a:t>15.7 SP200 + </a:t>
            </a:r>
            <a:endParaRPr lang="en-US" sz="3600" dirty="0"/>
          </a:p>
        </p:txBody>
      </p:sp>
      <p:sp>
        <p:nvSpPr>
          <p:cNvPr id="12" name="Subtitle 2"/>
          <p:cNvSpPr>
            <a:spLocks noGrp="1"/>
          </p:cNvSpPr>
          <p:nvPr>
            <p:ph type="subTitle" idx="1"/>
          </p:nvPr>
        </p:nvSpPr>
        <p:spPr>
          <a:xfrm>
            <a:off x="414000" y="1488342"/>
            <a:ext cx="6840000" cy="492443"/>
          </a:xfrm>
        </p:spPr>
        <p:txBody>
          <a:bodyPr/>
          <a:lstStyle/>
          <a:p>
            <a:r>
              <a:rPr lang="en-US" sz="1400" dirty="0" smtClean="0"/>
              <a:t>Bill Zhang, Product Management</a:t>
            </a:r>
          </a:p>
          <a:p>
            <a:r>
              <a:rPr lang="en-US" sz="1400" dirty="0" smtClean="0"/>
              <a:t>Lisa Spagnolie, Product Marketing</a:t>
            </a:r>
          </a:p>
          <a:p>
            <a:r>
              <a:rPr lang="en-US" sz="1400" dirty="0" smtClean="0"/>
              <a:t>Q1, 2014</a:t>
            </a:r>
          </a:p>
        </p:txBody>
      </p:sp>
    </p:spTree>
    <p:extLst>
      <p:ext uri="{BB962C8B-B14F-4D97-AF65-F5344CB8AC3E}">
        <p14:creationId xmlns:p14="http://schemas.microsoft.com/office/powerpoint/2010/main" xmlns="" val="61881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SAP Replication Server 15.7 SP200*</a:t>
            </a:r>
            <a:r>
              <a:rPr lang="en-US" dirty="0"/>
              <a:t/>
            </a:r>
            <a:br>
              <a:rPr lang="en-US" dirty="0"/>
            </a:br>
            <a:r>
              <a:rPr lang="en-US" sz="2000" b="0" dirty="0" smtClean="0"/>
              <a:t>New features and functions</a:t>
            </a:r>
            <a:endParaRPr lang="en-US" b="0" dirty="0"/>
          </a:p>
        </p:txBody>
      </p:sp>
      <p:sp>
        <p:nvSpPr>
          <p:cNvPr id="5" name="Rectangle 3"/>
          <p:cNvSpPr txBox="1">
            <a:spLocks noChangeArrowheads="1"/>
          </p:cNvSpPr>
          <p:nvPr/>
        </p:nvSpPr>
        <p:spPr>
          <a:xfrm>
            <a:off x="209912" y="1032577"/>
            <a:ext cx="8772729" cy="4926475"/>
          </a:xfrm>
          <a:prstGeom prst="rect">
            <a:avLst/>
          </a:prstGeom>
        </p:spPr>
        <p:txBody>
          <a:bodyPr lIns="91430" tIns="45715" rIns="91430" bIns="45715"/>
          <a:lstStyle/>
          <a:p>
            <a:pPr marL="1098530" lvl="3" indent="-182543" defTabSz="812713">
              <a:lnSpc>
                <a:spcPct val="150000"/>
              </a:lnSpc>
              <a:spcBef>
                <a:spcPct val="25000"/>
              </a:spcBef>
              <a:buClr>
                <a:srgbClr val="F0AB00"/>
              </a:buClr>
              <a:buFont typeface="Wingdings" pitchFamily="2" charset="2"/>
              <a:buChar char="n"/>
            </a:pPr>
            <a:endParaRPr lang="en-US" sz="1800" dirty="0">
              <a:latin typeface="+mn-lt"/>
            </a:endParaRPr>
          </a:p>
        </p:txBody>
      </p:sp>
      <p:sp>
        <p:nvSpPr>
          <p:cNvPr id="6" name="TextBox 5"/>
          <p:cNvSpPr txBox="1"/>
          <p:nvPr/>
        </p:nvSpPr>
        <p:spPr>
          <a:xfrm>
            <a:off x="289117" y="2214167"/>
            <a:ext cx="2560320" cy="430887"/>
          </a:xfrm>
          <a:prstGeom prst="rect">
            <a:avLst/>
          </a:prstGeom>
          <a:noFill/>
        </p:spPr>
        <p:txBody>
          <a:bodyPr wrap="square" lIns="0" tIns="0" rIns="0" bIns="0" rtlCol="0">
            <a:spAutoFit/>
          </a:bodyPr>
          <a:lstStyle/>
          <a:p>
            <a:pPr algn="ctr" fontAlgn="base">
              <a:spcAft>
                <a:spcPts val="600"/>
              </a:spcAft>
              <a:buClr>
                <a:srgbClr val="F0AB00"/>
              </a:buClr>
              <a:buSzPct val="80000"/>
            </a:pPr>
            <a:r>
              <a:rPr lang="en-US" sz="1400" kern="0" dirty="0">
                <a:ea typeface="Arial Unicode MS" pitchFamily="34" charset="-128"/>
                <a:cs typeface="Arial Unicode MS" pitchFamily="34" charset="-128"/>
              </a:rPr>
              <a:t>Real-time data consolidation to SAP HANA for better analytics</a:t>
            </a:r>
          </a:p>
        </p:txBody>
      </p:sp>
      <p:sp>
        <p:nvSpPr>
          <p:cNvPr id="8" name="TextBox 7"/>
          <p:cNvSpPr txBox="1"/>
          <p:nvPr/>
        </p:nvSpPr>
        <p:spPr>
          <a:xfrm>
            <a:off x="3399929" y="2214171"/>
            <a:ext cx="2711472" cy="430887"/>
          </a:xfrm>
          <a:prstGeom prst="rect">
            <a:avLst/>
          </a:prstGeom>
          <a:noFill/>
        </p:spPr>
        <p:txBody>
          <a:bodyPr wrap="square" lIns="0" tIns="0" rIns="0" bIns="0" rtlCol="0">
            <a:spAutoFit/>
          </a:bodyPr>
          <a:lstStyle/>
          <a:p>
            <a:pPr algn="ctr" fontAlgn="base">
              <a:spcBef>
                <a:spcPct val="50000"/>
              </a:spcBef>
              <a:spcAft>
                <a:spcPts val="600"/>
              </a:spcAft>
              <a:buClr>
                <a:srgbClr val="F0AB00"/>
              </a:buClr>
              <a:buSzPct val="80000"/>
            </a:pPr>
            <a:r>
              <a:rPr lang="en-US" sz="1400" kern="0" dirty="0" smtClean="0">
                <a:ea typeface="Arial Unicode MS" pitchFamily="34" charset="-128"/>
                <a:cs typeface="Arial Unicode MS" pitchFamily="34" charset="-128"/>
              </a:rPr>
              <a:t>Zero Downtime Solution for </a:t>
            </a:r>
            <a:br>
              <a:rPr lang="en-US" sz="1400" kern="0" dirty="0" smtClean="0">
                <a:ea typeface="Arial Unicode MS" pitchFamily="34" charset="-128"/>
                <a:cs typeface="Arial Unicode MS" pitchFamily="34" charset="-128"/>
              </a:rPr>
            </a:br>
            <a:r>
              <a:rPr lang="en-US" sz="1400" kern="0" dirty="0" smtClean="0">
                <a:ea typeface="Arial Unicode MS" pitchFamily="34" charset="-128"/>
                <a:cs typeface="Arial Unicode MS" pitchFamily="34" charset="-128"/>
              </a:rPr>
              <a:t>SAP Business Suite on SAP ASE</a:t>
            </a:r>
          </a:p>
        </p:txBody>
      </p:sp>
      <p:sp>
        <p:nvSpPr>
          <p:cNvPr id="9" name="TextBox 8"/>
          <p:cNvSpPr txBox="1"/>
          <p:nvPr/>
        </p:nvSpPr>
        <p:spPr>
          <a:xfrm>
            <a:off x="6405325" y="2245048"/>
            <a:ext cx="2560320" cy="430887"/>
          </a:xfrm>
          <a:prstGeom prst="rect">
            <a:avLst/>
          </a:prstGeom>
          <a:noFill/>
        </p:spPr>
        <p:txBody>
          <a:bodyPr wrap="square" lIns="0" tIns="0" rIns="0" bIns="0" rtlCol="0">
            <a:spAutoFit/>
          </a:bodyPr>
          <a:lstStyle/>
          <a:p>
            <a:pPr algn="ctr" fontAlgn="base">
              <a:spcBef>
                <a:spcPct val="50000"/>
              </a:spcBef>
              <a:spcAft>
                <a:spcPts val="600"/>
              </a:spcAft>
              <a:buClr>
                <a:srgbClr val="F0AB00"/>
              </a:buClr>
              <a:buSzPct val="80000"/>
            </a:pPr>
            <a:r>
              <a:rPr lang="en-US" sz="1400" kern="0" dirty="0">
                <a:ea typeface="Arial Unicode MS" pitchFamily="34" charset="-128"/>
                <a:cs typeface="Arial Unicode MS" pitchFamily="34" charset="-128"/>
              </a:rPr>
              <a:t>Continuous feed to SAP Data Services for </a:t>
            </a:r>
            <a:r>
              <a:rPr lang="en-US" sz="1400" kern="0" dirty="0" smtClean="0">
                <a:ea typeface="Arial Unicode MS" pitchFamily="34" charset="-128"/>
                <a:cs typeface="Arial Unicode MS" pitchFamily="34" charset="-128"/>
              </a:rPr>
              <a:t>real-time </a:t>
            </a:r>
            <a:r>
              <a:rPr lang="en-US" sz="1400" kern="0" dirty="0">
                <a:ea typeface="Arial Unicode MS" pitchFamily="34" charset="-128"/>
                <a:cs typeface="Arial Unicode MS" pitchFamily="34" charset="-128"/>
              </a:rPr>
              <a:t>ETL</a:t>
            </a:r>
          </a:p>
        </p:txBody>
      </p:sp>
      <p:sp>
        <p:nvSpPr>
          <p:cNvPr id="10" name="TextBox 9"/>
          <p:cNvSpPr txBox="1"/>
          <p:nvPr/>
        </p:nvSpPr>
        <p:spPr>
          <a:xfrm>
            <a:off x="258040" y="1244105"/>
            <a:ext cx="2701868"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Real-Time Replication for SAP HANA</a:t>
            </a:r>
          </a:p>
        </p:txBody>
      </p:sp>
      <p:sp>
        <p:nvSpPr>
          <p:cNvPr id="11" name="TextBox 10"/>
          <p:cNvSpPr txBox="1"/>
          <p:nvPr/>
        </p:nvSpPr>
        <p:spPr>
          <a:xfrm>
            <a:off x="3264681" y="1244105"/>
            <a:ext cx="2912036"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HA/DR for Business Suite on ASE*</a:t>
            </a:r>
          </a:p>
        </p:txBody>
      </p:sp>
      <p:sp>
        <p:nvSpPr>
          <p:cNvPr id="12" name="TextBox 11"/>
          <p:cNvSpPr txBox="1"/>
          <p:nvPr/>
        </p:nvSpPr>
        <p:spPr>
          <a:xfrm>
            <a:off x="6405325" y="1244105"/>
            <a:ext cx="2440000" cy="61555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Real-Time CDC for SAP Data Services*</a:t>
            </a:r>
          </a:p>
        </p:txBody>
      </p:sp>
      <p:sp>
        <p:nvSpPr>
          <p:cNvPr id="13" name="Chevron 12"/>
          <p:cNvSpPr/>
          <p:nvPr/>
        </p:nvSpPr>
        <p:spPr bwMode="gray">
          <a:xfrm rot="5400000">
            <a:off x="1450465" y="1945003"/>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8"/>
          <p:cNvSpPr txBox="1"/>
          <p:nvPr/>
        </p:nvSpPr>
        <p:spPr>
          <a:xfrm>
            <a:off x="167047" y="4172524"/>
            <a:ext cx="3255333" cy="1723549"/>
          </a:xfrm>
          <a:prstGeom prst="rect">
            <a:avLst/>
          </a:prstGeom>
          <a:noFill/>
        </p:spPr>
        <p:txBody>
          <a:bodyPr wrap="square" lIns="0" tIns="0" rIns="0" bIns="0" rtlCol="0">
            <a:spAutoFit/>
          </a:bodyPr>
          <a:lstStyle/>
          <a:p>
            <a:pPr marL="171450" lvl="0" indent="-171450">
              <a:buClr>
                <a:srgbClr val="FFC000"/>
              </a:buClr>
              <a:buFont typeface="Arial" pitchFamily="34" charset="0"/>
              <a:buChar char="•"/>
            </a:pPr>
            <a:r>
              <a:rPr lang="en-US" sz="1400" kern="0" dirty="0" smtClean="0">
                <a:ea typeface="Arial Unicode MS" pitchFamily="34" charset="-128"/>
                <a:cs typeface="Arial Unicode MS" pitchFamily="34" charset="-128"/>
              </a:rPr>
              <a:t>Offloads analytical workloads from </a:t>
            </a:r>
            <a:r>
              <a:rPr lang="en-US" sz="1400" kern="0" dirty="0">
                <a:ea typeface="Arial Unicode MS" pitchFamily="34" charset="-128"/>
                <a:cs typeface="Arial Unicode MS" pitchFamily="34" charset="-128"/>
              </a:rPr>
              <a:t>both </a:t>
            </a:r>
            <a:r>
              <a:rPr lang="en-US" sz="1400" kern="0" dirty="0" smtClean="0">
                <a:ea typeface="Arial Unicode MS" pitchFamily="34" charset="-128"/>
                <a:cs typeface="Arial Unicode MS" pitchFamily="34" charset="-128"/>
              </a:rPr>
              <a:t>SAP and non-SAP apps running on </a:t>
            </a:r>
            <a:r>
              <a:rPr lang="en-US" sz="1400" kern="0" dirty="0">
                <a:ea typeface="Arial Unicode MS" pitchFamily="34" charset="-128"/>
                <a:cs typeface="Arial Unicode MS" pitchFamily="34" charset="-128"/>
              </a:rPr>
              <a:t>MS </a:t>
            </a:r>
            <a:r>
              <a:rPr lang="en-US" sz="1400" kern="0" dirty="0" smtClean="0">
                <a:ea typeface="Arial Unicode MS" pitchFamily="34" charset="-128"/>
                <a:cs typeface="Arial Unicode MS" pitchFamily="34" charset="-128"/>
              </a:rPr>
              <a:t>SQL, IBM DB2, Oracle, SAP ASE and SAP HANA to SAP HANA</a:t>
            </a:r>
          </a:p>
          <a:p>
            <a:pPr marL="171450" lvl="0" indent="-171450">
              <a:buClr>
                <a:srgbClr val="FFC000"/>
              </a:buClr>
              <a:buFont typeface="Arial" pitchFamily="34" charset="0"/>
              <a:buChar char="•"/>
            </a:pPr>
            <a:r>
              <a:rPr lang="en-US" sz="1400" kern="0" dirty="0" smtClean="0">
                <a:ea typeface="Arial Unicode MS" pitchFamily="34" charset="-128"/>
                <a:cs typeface="Arial Unicode MS" pitchFamily="34" charset="-128"/>
              </a:rPr>
              <a:t>DDL </a:t>
            </a:r>
            <a:r>
              <a:rPr lang="en-US" sz="1400" kern="0" dirty="0">
                <a:ea typeface="Arial Unicode MS" pitchFamily="34" charset="-128"/>
                <a:cs typeface="Arial Unicode MS" pitchFamily="34" charset="-128"/>
              </a:rPr>
              <a:t>r</a:t>
            </a:r>
            <a:r>
              <a:rPr lang="en-US" sz="1400" kern="0" dirty="0" smtClean="0">
                <a:ea typeface="Arial Unicode MS" pitchFamily="34" charset="-128"/>
                <a:cs typeface="Arial Unicode MS" pitchFamily="34" charset="-128"/>
              </a:rPr>
              <a:t>eplication to reduce </a:t>
            </a:r>
            <a:r>
              <a:rPr lang="en-US" sz="1400" kern="0" dirty="0">
                <a:ea typeface="Arial Unicode MS" pitchFamily="34" charset="-128"/>
                <a:cs typeface="Arial Unicode MS" pitchFamily="34" charset="-128"/>
              </a:rPr>
              <a:t>overhead, maintenance, and </a:t>
            </a:r>
            <a:r>
              <a:rPr lang="en-US" sz="1400" kern="0" dirty="0" smtClean="0">
                <a:ea typeface="Arial Unicode MS" pitchFamily="34" charset="-128"/>
                <a:cs typeface="Arial Unicode MS" pitchFamily="34" charset="-128"/>
              </a:rPr>
              <a:t>downtime</a:t>
            </a:r>
          </a:p>
          <a:p>
            <a:pPr marL="171450" lvl="0" indent="-171450">
              <a:buClr>
                <a:schemeClr val="accent1"/>
              </a:buClr>
              <a:buFont typeface="Arial" pitchFamily="34" charset="0"/>
              <a:buChar char="•"/>
            </a:pPr>
            <a:r>
              <a:rPr lang="en-US" sz="1400" kern="0" dirty="0" smtClean="0">
                <a:ea typeface="Arial Unicode MS" pitchFamily="34" charset="-128"/>
                <a:cs typeface="Arial Unicode MS" pitchFamily="34" charset="-128"/>
              </a:rPr>
              <a:t>Supports </a:t>
            </a:r>
            <a:r>
              <a:rPr lang="en-US" sz="1400" kern="0" dirty="0">
                <a:ea typeface="Arial Unicode MS" pitchFamily="34" charset="-128"/>
                <a:cs typeface="Arial Unicode MS" pitchFamily="34" charset="-128"/>
              </a:rPr>
              <a:t>multi-source &amp; target data movement and transactional </a:t>
            </a:r>
            <a:r>
              <a:rPr lang="en-US" sz="1400" kern="0" dirty="0" smtClean="0">
                <a:ea typeface="Arial Unicode MS" pitchFamily="34" charset="-128"/>
                <a:cs typeface="Arial Unicode MS" pitchFamily="34" charset="-128"/>
              </a:rPr>
              <a:t>integrity</a:t>
            </a:r>
            <a:endParaRPr lang="en-US" sz="1400" kern="0" dirty="0">
              <a:ea typeface="Arial Unicode MS" pitchFamily="34" charset="-128"/>
              <a:cs typeface="Arial Unicode MS" pitchFamily="34" charset="-128"/>
            </a:endParaRPr>
          </a:p>
        </p:txBody>
      </p:sp>
      <p:sp>
        <p:nvSpPr>
          <p:cNvPr id="20" name="Chevron 19"/>
          <p:cNvSpPr/>
          <p:nvPr/>
        </p:nvSpPr>
        <p:spPr bwMode="gray">
          <a:xfrm rot="5400000">
            <a:off x="4626593" y="1980617"/>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Chevron 20"/>
          <p:cNvSpPr/>
          <p:nvPr/>
        </p:nvSpPr>
        <p:spPr bwMode="gray">
          <a:xfrm rot="5400000">
            <a:off x="7502849" y="1945003"/>
            <a:ext cx="237624" cy="1836000"/>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TextBox 18"/>
          <p:cNvSpPr txBox="1"/>
          <p:nvPr/>
        </p:nvSpPr>
        <p:spPr>
          <a:xfrm>
            <a:off x="3531924" y="4148132"/>
            <a:ext cx="2659364" cy="2154436"/>
          </a:xfrm>
          <a:prstGeom prst="rect">
            <a:avLst/>
          </a:prstGeom>
          <a:noFill/>
        </p:spPr>
        <p:txBody>
          <a:bodyPr wrap="square" lIns="0" tIns="0" rIns="0" bIns="0" rtlCol="0">
            <a:spAutoFit/>
          </a:bodyPr>
          <a:lstStyle/>
          <a:p>
            <a:pPr marL="168275" lvl="1" indent="-107950"/>
            <a:r>
              <a:rPr lang="en-US" sz="1400" dirty="0" smtClean="0"/>
              <a:t>Avoid costs and risk of planned and unplanned downtime</a:t>
            </a:r>
          </a:p>
          <a:p>
            <a:pPr marL="168275" lvl="1" indent="-107950"/>
            <a:r>
              <a:rPr lang="en-US" sz="1400" dirty="0"/>
              <a:t>I</a:t>
            </a:r>
            <a:r>
              <a:rPr lang="en-US" sz="1400" dirty="0" smtClean="0"/>
              <a:t>ncluded </a:t>
            </a:r>
            <a:r>
              <a:rPr lang="en-US" sz="1400" dirty="0"/>
              <a:t>in the SAP Sybase ASE </a:t>
            </a:r>
            <a:r>
              <a:rPr lang="en-US" sz="1400" dirty="0" smtClean="0"/>
              <a:t>SAV</a:t>
            </a:r>
            <a:endParaRPr lang="en-US" sz="1400" dirty="0"/>
          </a:p>
          <a:p>
            <a:pPr marL="168275" lvl="1" indent="-107950"/>
            <a:r>
              <a:rPr lang="en-US" sz="1400" dirty="0" smtClean="0"/>
              <a:t>New </a:t>
            </a:r>
            <a:r>
              <a:rPr lang="en-US" sz="1400" dirty="0"/>
              <a:t>synchronous replication feature ensures Zero Data Loss when moving data to secondary site </a:t>
            </a:r>
          </a:p>
          <a:p>
            <a:pPr marL="168275" lvl="1" indent="-107950"/>
            <a:r>
              <a:rPr lang="en-US" sz="1400" dirty="0" smtClean="0"/>
              <a:t>Active-Active SAP Business Suite reporting – coming soon</a:t>
            </a:r>
          </a:p>
        </p:txBody>
      </p:sp>
      <p:sp>
        <p:nvSpPr>
          <p:cNvPr id="28" name="TextBox 18"/>
          <p:cNvSpPr txBox="1"/>
          <p:nvPr/>
        </p:nvSpPr>
        <p:spPr>
          <a:xfrm>
            <a:off x="6398653" y="4140440"/>
            <a:ext cx="2560320" cy="2154436"/>
          </a:xfrm>
          <a:prstGeom prst="rect">
            <a:avLst/>
          </a:prstGeom>
          <a:noFill/>
        </p:spPr>
        <p:txBody>
          <a:bodyPr wrap="square" lIns="0" tIns="0" rIns="0" bIns="0" rtlCol="0">
            <a:spAutoFit/>
          </a:bodyPr>
          <a:lstStyle/>
          <a:p>
            <a:pPr marL="171450" indent="-171450">
              <a:buClr>
                <a:schemeClr val="accent1"/>
              </a:buClr>
              <a:buFont typeface="Arial" pitchFamily="34" charset="0"/>
              <a:buChar char="•"/>
            </a:pPr>
            <a:r>
              <a:rPr lang="en-US" sz="1400" dirty="0"/>
              <a:t>Real-time change data capture (CDC) now feeds SAP Data </a:t>
            </a:r>
            <a:r>
              <a:rPr lang="en-US" sz="1400" dirty="0" smtClean="0"/>
              <a:t>Services continuously </a:t>
            </a:r>
            <a:r>
              <a:rPr lang="en-US" sz="1400" dirty="0" err="1" smtClean="0"/>
              <a:t>vs</a:t>
            </a:r>
            <a:r>
              <a:rPr lang="en-US" sz="1400" dirty="0" smtClean="0"/>
              <a:t> batch</a:t>
            </a:r>
            <a:endParaRPr lang="en-US" sz="1400" dirty="0"/>
          </a:p>
          <a:p>
            <a:pPr marL="171450" indent="-171450">
              <a:buClr>
                <a:schemeClr val="accent1"/>
              </a:buClr>
              <a:buFont typeface="Arial" pitchFamily="34" charset="0"/>
              <a:buChar char="•"/>
            </a:pPr>
            <a:r>
              <a:rPr lang="en-US" sz="1400" dirty="0"/>
              <a:t>Fresher data drives more timely, accurate </a:t>
            </a:r>
            <a:r>
              <a:rPr lang="en-US" sz="1400" dirty="0" smtClean="0"/>
              <a:t>analytics</a:t>
            </a:r>
          </a:p>
          <a:p>
            <a:pPr marL="171450" indent="-171450">
              <a:buClr>
                <a:schemeClr val="accent1"/>
              </a:buClr>
              <a:buFont typeface="Arial" pitchFamily="34" charset="0"/>
              <a:buChar char="•"/>
            </a:pPr>
            <a:r>
              <a:rPr lang="en-US" sz="1400" dirty="0" smtClean="0"/>
              <a:t>Now more streamlined and integrated with SAP Data Services</a:t>
            </a:r>
            <a:endParaRPr lang="en-US" sz="1400" dirty="0"/>
          </a:p>
          <a:p>
            <a:pPr marL="171450" lvl="0" indent="-171450">
              <a:buFont typeface="Arial" pitchFamily="34" charset="0"/>
              <a:buChar char="•"/>
            </a:pPr>
            <a:endParaRPr lang="en-US" sz="1400" dirty="0"/>
          </a:p>
        </p:txBody>
      </p:sp>
      <p:pic>
        <p:nvPicPr>
          <p:cNvPr id="17" name="Picture 1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906410" y="3184107"/>
            <a:ext cx="1405128" cy="643128"/>
          </a:xfrm>
          <a:prstGeom prst="rect">
            <a:avLst/>
          </a:prstGeom>
        </p:spPr>
      </p:pic>
      <p:pic>
        <p:nvPicPr>
          <p:cNvPr id="18" name="Picture 1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4235697" y="3128183"/>
            <a:ext cx="1019416" cy="861336"/>
          </a:xfrm>
          <a:prstGeom prst="rect">
            <a:avLst/>
          </a:prstGeom>
        </p:spPr>
      </p:pic>
      <p:pic>
        <p:nvPicPr>
          <p:cNvPr id="22" name="Picture 21"/>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7063142" y="3184107"/>
            <a:ext cx="1288659" cy="805412"/>
          </a:xfrm>
          <a:prstGeom prst="rect">
            <a:avLst/>
          </a:prstGeom>
        </p:spPr>
      </p:pic>
      <p:sp>
        <p:nvSpPr>
          <p:cNvPr id="3" name="TextBox 2"/>
          <p:cNvSpPr txBox="1"/>
          <p:nvPr/>
        </p:nvSpPr>
        <p:spPr>
          <a:xfrm>
            <a:off x="347958" y="6343428"/>
            <a:ext cx="635570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These new features will be introduced in series of service packs.</a:t>
            </a:r>
          </a:p>
        </p:txBody>
      </p:sp>
    </p:spTree>
    <p:extLst>
      <p:ext uri="{BB962C8B-B14F-4D97-AF65-F5344CB8AC3E}">
        <p14:creationId xmlns:p14="http://schemas.microsoft.com/office/powerpoint/2010/main" xmlns="" val="39808649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solidFill>
                  <a:schemeClr val="accent1"/>
                </a:solidFill>
              </a:rPr>
              <a:t>Real Time Replication </a:t>
            </a:r>
            <a:r>
              <a:rPr lang="en-US" dirty="0">
                <a:solidFill>
                  <a:schemeClr val="accent1"/>
                </a:solidFill>
              </a:rPr>
              <a:t>for SAP HANA </a:t>
            </a:r>
          </a:p>
          <a:p>
            <a:pPr marL="285750" indent="-285750">
              <a:buFont typeface="Arial" pitchFamily="34" charset="0"/>
              <a:buChar char="•"/>
            </a:pPr>
            <a:r>
              <a:rPr lang="en-US" dirty="0"/>
              <a:t>High Availability and Disaster Recovery for SAP Business Suite on </a:t>
            </a:r>
            <a:r>
              <a:rPr lang="en-US" dirty="0" smtClean="0"/>
              <a:t>ASE</a:t>
            </a:r>
          </a:p>
          <a:p>
            <a:pPr marL="285750" indent="-285750">
              <a:buFont typeface="Arial" pitchFamily="34" charset="0"/>
              <a:buChar char="•"/>
            </a:pPr>
            <a:r>
              <a:rPr lang="en-US" dirty="0" smtClean="0"/>
              <a:t>Real-Time </a:t>
            </a:r>
            <a:r>
              <a:rPr lang="en-US" dirty="0"/>
              <a:t>CDC for SAP Data </a:t>
            </a:r>
            <a:r>
              <a:rPr lang="en-US" dirty="0" smtClean="0"/>
              <a:t>Services</a:t>
            </a:r>
            <a:endParaRPr lang="en-US" dirty="0"/>
          </a:p>
          <a:p>
            <a:pPr marL="285750" indent="-285750">
              <a:buFont typeface="Arial" pitchFamily="34" charset="0"/>
              <a:buChar char="•"/>
            </a:pPr>
            <a:r>
              <a:rPr lang="en-US" dirty="0" smtClean="0"/>
              <a:t>Key </a:t>
            </a:r>
            <a:r>
              <a:rPr lang="en-US" dirty="0"/>
              <a:t>Information Sources</a:t>
            </a:r>
          </a:p>
        </p:txBody>
      </p:sp>
    </p:spTree>
    <p:extLst>
      <p:ext uri="{BB962C8B-B14F-4D97-AF65-F5344CB8AC3E}">
        <p14:creationId xmlns:p14="http://schemas.microsoft.com/office/powerpoint/2010/main" xmlns="" val="635760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 HANA Edition</a:t>
            </a:r>
            <a:br>
              <a:rPr lang="en-US" dirty="0" smtClean="0"/>
            </a:br>
            <a:r>
              <a:rPr lang="en-US" sz="2000" b="0" dirty="0"/>
              <a:t>Up-to-the-minute data for better decision-making</a:t>
            </a:r>
          </a:p>
        </p:txBody>
      </p:sp>
      <p:sp>
        <p:nvSpPr>
          <p:cNvPr id="3" name="Text Placeholder 2"/>
          <p:cNvSpPr>
            <a:spLocks noGrp="1"/>
          </p:cNvSpPr>
          <p:nvPr>
            <p:ph type="body" sz="quarter" idx="10"/>
          </p:nvPr>
        </p:nvSpPr>
        <p:spPr>
          <a:xfrm>
            <a:off x="324000" y="1690687"/>
            <a:ext cx="8494713" cy="2588828"/>
          </a:xfrm>
        </p:spPr>
        <p:txBody>
          <a:bodyPr/>
          <a:lstStyle/>
          <a:p>
            <a:pPr lvl="1"/>
            <a:r>
              <a:rPr lang="en-US" dirty="0"/>
              <a:t>Mission-critical data often takes 24 hours or longer to reach decision-makers, </a:t>
            </a:r>
            <a:r>
              <a:rPr lang="en-US" dirty="0" smtClean="0"/>
              <a:t>but</a:t>
            </a:r>
            <a:br>
              <a:rPr lang="en-US" dirty="0" smtClean="0"/>
            </a:br>
            <a:r>
              <a:rPr lang="en-US" dirty="0" smtClean="0"/>
              <a:t>SAP Replication Server, HANA Edition </a:t>
            </a:r>
            <a:r>
              <a:rPr lang="en-US" dirty="0"/>
              <a:t>delivers up-to-the-second data to </a:t>
            </a:r>
            <a:r>
              <a:rPr lang="en-US" dirty="0" smtClean="0"/>
              <a:t/>
            </a:r>
            <a:br>
              <a:rPr lang="en-US" dirty="0" smtClean="0"/>
            </a:br>
            <a:r>
              <a:rPr lang="en-US" dirty="0" smtClean="0"/>
              <a:t>SAP </a:t>
            </a:r>
            <a:r>
              <a:rPr lang="en-US" dirty="0"/>
              <a:t>HANA for </a:t>
            </a:r>
            <a:r>
              <a:rPr lang="en-US" dirty="0" smtClean="0"/>
              <a:t>analysis.</a:t>
            </a:r>
          </a:p>
          <a:p>
            <a:pPr lvl="2"/>
            <a:r>
              <a:rPr lang="en-US" dirty="0" smtClean="0"/>
              <a:t>SRS </a:t>
            </a:r>
            <a:r>
              <a:rPr lang="en-US" dirty="0"/>
              <a:t>replicates transactions into SAP HANA in seconds, enhancing agility of key </a:t>
            </a:r>
            <a:r>
              <a:rPr lang="en-US" dirty="0" smtClean="0"/>
              <a:t/>
            </a:r>
            <a:br>
              <a:rPr lang="en-US" dirty="0" smtClean="0"/>
            </a:br>
            <a:r>
              <a:rPr lang="en-US" dirty="0" smtClean="0"/>
              <a:t>decision</a:t>
            </a:r>
            <a:r>
              <a:rPr lang="en-US" dirty="0"/>
              <a:t>-makers </a:t>
            </a:r>
          </a:p>
          <a:p>
            <a:pPr lvl="2"/>
            <a:r>
              <a:rPr lang="en-US" dirty="0" smtClean="0"/>
              <a:t>SRS </a:t>
            </a:r>
            <a:r>
              <a:rPr lang="en-US" dirty="0"/>
              <a:t>preserves database and application performance: instead of interacting with the database, it replicates critical transactions from data logs </a:t>
            </a:r>
          </a:p>
          <a:p>
            <a:pPr lvl="2"/>
            <a:r>
              <a:rPr lang="en-US" dirty="0" smtClean="0"/>
              <a:t>SRS </a:t>
            </a:r>
            <a:r>
              <a:rPr lang="en-US" dirty="0"/>
              <a:t>enhances value of investment in the SAP HANA platform </a:t>
            </a:r>
            <a:endParaRPr lang="en-US" dirty="0" smtClean="0"/>
          </a:p>
        </p:txBody>
      </p:sp>
      <p:sp>
        <p:nvSpPr>
          <p:cNvPr id="8" name="Rectangle 7"/>
          <p:cNvSpPr/>
          <p:nvPr/>
        </p:nvSpPr>
        <p:spPr bwMode="gray">
          <a:xfrm>
            <a:off x="2870970" y="4639733"/>
            <a:ext cx="4541213"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2994123" y="4777509"/>
            <a:ext cx="4448848"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rgbClr val="7F7F7F"/>
                </a:solidFill>
                <a:ea typeface="Arial Unicode MS" pitchFamily="34" charset="-128"/>
                <a:cs typeface="Arial Unicode MS" pitchFamily="34" charset="-128"/>
              </a:rPr>
              <a:t>SAP Replication Server can provide SAP HANA with </a:t>
            </a:r>
            <a:r>
              <a:rPr lang="en-US" sz="1400" kern="0" dirty="0" smtClean="0">
                <a:solidFill>
                  <a:srgbClr val="7F7F7F"/>
                </a:solidFill>
                <a:ea typeface="Arial Unicode MS" pitchFamily="34" charset="-128"/>
                <a:cs typeface="Arial Unicode MS" pitchFamily="34" charset="-128"/>
              </a:rPr>
              <a:t/>
            </a:r>
            <a:br>
              <a:rPr lang="en-US" sz="1400" kern="0" dirty="0" smtClean="0">
                <a:solidFill>
                  <a:srgbClr val="7F7F7F"/>
                </a:solidFill>
                <a:ea typeface="Arial Unicode MS" pitchFamily="34" charset="-128"/>
                <a:cs typeface="Arial Unicode MS" pitchFamily="34" charset="-128"/>
              </a:rPr>
            </a:br>
            <a:r>
              <a:rPr lang="en-US" sz="1400" kern="0" dirty="0" smtClean="0">
                <a:solidFill>
                  <a:srgbClr val="7F7F7F"/>
                </a:solidFill>
                <a:ea typeface="Arial Unicode MS" pitchFamily="34" charset="-128"/>
                <a:cs typeface="Arial Unicode MS" pitchFamily="34" charset="-128"/>
              </a:rPr>
              <a:t>up</a:t>
            </a:r>
            <a:r>
              <a:rPr lang="en-US" sz="1400" kern="0" dirty="0">
                <a:solidFill>
                  <a:srgbClr val="7F7F7F"/>
                </a:solidFill>
                <a:ea typeface="Arial Unicode MS" pitchFamily="34" charset="-128"/>
                <a:cs typeface="Arial Unicode MS" pitchFamily="34" charset="-128"/>
              </a:rPr>
              <a:t>-to-the minute data for analysis, helping you make well-informed, time-critical business </a:t>
            </a:r>
            <a:r>
              <a:rPr lang="en-US" sz="1400" kern="0" dirty="0" smtClean="0">
                <a:solidFill>
                  <a:srgbClr val="7F7F7F"/>
                </a:solidFill>
                <a:ea typeface="Arial Unicode MS" pitchFamily="34" charset="-128"/>
                <a:cs typeface="Arial Unicode MS" pitchFamily="34" charset="-128"/>
              </a:rPr>
              <a:t>decisions.</a:t>
            </a:r>
            <a:endParaRPr lang="en-US" sz="1400" kern="0" baseline="30000" dirty="0" smtClean="0">
              <a:solidFill>
                <a:srgbClr val="7F7F7F"/>
              </a:solidFill>
              <a:ea typeface="Arial Unicode MS" pitchFamily="34" charset="-128"/>
              <a:cs typeface="Arial Unicode MS" pitchFamily="34" charset="-128"/>
            </a:endParaRPr>
          </a:p>
        </p:txBody>
      </p:sp>
      <p:sp>
        <p:nvSpPr>
          <p:cNvPr id="10" name="Rectangle 9"/>
          <p:cNvSpPr/>
          <p:nvPr/>
        </p:nvSpPr>
        <p:spPr bwMode="gray">
          <a:xfrm flipH="1">
            <a:off x="2763213" y="463973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272565_v_cmyk_s_gl_mediumgreen.eps"/>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70242" y="4451155"/>
            <a:ext cx="915942" cy="1341662"/>
          </a:xfrm>
          <a:prstGeom prst="rect">
            <a:avLst/>
          </a:prstGeom>
        </p:spPr>
      </p:pic>
    </p:spTree>
    <p:extLst>
      <p:ext uri="{BB962C8B-B14F-4D97-AF65-F5344CB8AC3E}">
        <p14:creationId xmlns:p14="http://schemas.microsoft.com/office/powerpoint/2010/main" xmlns="" val="396847435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ReplicationServer_116x116.png"/>
          <p:cNvPicPr>
            <a:picLocks noChangeAspect="1"/>
          </p:cNvPicPr>
          <p:nvPr/>
        </p:nvPicPr>
        <p:blipFill>
          <a:blip r:embed="rId3" cstate="print"/>
          <a:stretch>
            <a:fillRect/>
          </a:stretch>
        </p:blipFill>
        <p:spPr>
          <a:xfrm>
            <a:off x="5302422" y="1683819"/>
            <a:ext cx="767552" cy="539144"/>
          </a:xfrm>
          <a:prstGeom prst="rect">
            <a:avLst/>
          </a:prstGeom>
        </p:spPr>
      </p:pic>
      <p:sp>
        <p:nvSpPr>
          <p:cNvPr id="2" name="Title 1"/>
          <p:cNvSpPr>
            <a:spLocks noGrp="1"/>
          </p:cNvSpPr>
          <p:nvPr>
            <p:ph type="title"/>
          </p:nvPr>
        </p:nvSpPr>
        <p:spPr>
          <a:xfrm>
            <a:off x="324000" y="324000"/>
            <a:ext cx="8496000" cy="599925"/>
          </a:xfrm>
        </p:spPr>
        <p:txBody>
          <a:bodyPr>
            <a:normAutofit/>
          </a:bodyPr>
          <a:lstStyle/>
          <a:p>
            <a:r>
              <a:rPr lang="en-US" dirty="0" smtClean="0"/>
              <a:t>SAP Replication Server for SAP HANA 15.7 SP200</a:t>
            </a:r>
            <a:endParaRPr lang="en-US" sz="2000" b="0" dirty="0"/>
          </a:p>
        </p:txBody>
      </p:sp>
      <p:sp>
        <p:nvSpPr>
          <p:cNvPr id="122" name="Right Arrow Callout 121"/>
          <p:cNvSpPr/>
          <p:nvPr/>
        </p:nvSpPr>
        <p:spPr>
          <a:xfrm>
            <a:off x="5886170" y="1779579"/>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sp>
        <p:nvSpPr>
          <p:cNvPr id="125" name="Text Box 14"/>
          <p:cNvSpPr txBox="1">
            <a:spLocks noChangeArrowheads="1"/>
          </p:cNvSpPr>
          <p:nvPr/>
        </p:nvSpPr>
        <p:spPr bwMode="auto">
          <a:xfrm>
            <a:off x="356453" y="3803915"/>
            <a:ext cx="8130475" cy="2431435"/>
          </a:xfrm>
          <a:prstGeom prst="rect">
            <a:avLst/>
          </a:prstGeom>
          <a:noFill/>
          <a:ln w="25400">
            <a:noFill/>
            <a:miter lim="800000"/>
            <a:headEnd type="none" w="sm" len="sm"/>
            <a:tailEnd type="none" w="med" len="lg"/>
          </a:ln>
          <a:effectLst/>
        </p:spPr>
        <p:txBody>
          <a:bodyPr wrap="square">
            <a:spAutoFit/>
          </a:bodyPr>
          <a:lstStyle/>
          <a:p>
            <a:pPr marL="228600" indent="-228600">
              <a:spcAft>
                <a:spcPts val="300"/>
              </a:spcAft>
              <a:buClr>
                <a:schemeClr val="accent1"/>
              </a:buClr>
              <a:buSzPct val="80000"/>
              <a:buFont typeface="+mj-lt"/>
              <a:buAutoNum type="arabicPeriod"/>
            </a:pPr>
            <a:r>
              <a:rPr lang="en-US" sz="1200" b="1" dirty="0" smtClean="0"/>
              <a:t>Real time replication solution enables both in-bound and out-bound HANA data movement</a:t>
            </a:r>
            <a:endParaRPr lang="en-US" sz="1200" b="1" dirty="0"/>
          </a:p>
          <a:p>
            <a:pPr marL="685800" lvl="1" indent="-228600">
              <a:spcAft>
                <a:spcPts val="300"/>
              </a:spcAft>
              <a:buClr>
                <a:schemeClr val="accent1"/>
              </a:buClr>
              <a:buSzPct val="80000"/>
              <a:buFont typeface="+mj-lt"/>
              <a:buAutoNum type="alphaLcParenR"/>
            </a:pPr>
            <a:r>
              <a:rPr lang="en-US" sz="1200" dirty="0" smtClean="0"/>
              <a:t>Replication Agent for Oracle, ASE, DB2 and MS SQL (RAX) provides non-intrusive, low latency change data capture for both DDL and DML</a:t>
            </a:r>
          </a:p>
          <a:p>
            <a:pPr marL="685800" lvl="1" indent="-228600">
              <a:spcAft>
                <a:spcPts val="300"/>
              </a:spcAft>
              <a:buClr>
                <a:schemeClr val="accent1"/>
              </a:buClr>
              <a:buSzPct val="80000"/>
              <a:buFont typeface="+mj-lt"/>
              <a:buAutoNum type="alphaLcParenR"/>
            </a:pPr>
            <a:r>
              <a:rPr lang="en-US" sz="1200" dirty="0"/>
              <a:t>Replication Agent for HANA (RAH) </a:t>
            </a:r>
            <a:r>
              <a:rPr lang="en-US" sz="1200" dirty="0" smtClean="0"/>
              <a:t>enables </a:t>
            </a:r>
            <a:r>
              <a:rPr lang="en-US" sz="1200" dirty="0"/>
              <a:t>HANA to HANA </a:t>
            </a:r>
            <a:r>
              <a:rPr lang="en-US" sz="1200" dirty="0" smtClean="0"/>
              <a:t>replication for both DDL and DML, optimized for  </a:t>
            </a:r>
            <a:r>
              <a:rPr lang="en-US" sz="1200" dirty="0"/>
              <a:t>real time HANA data distribution and reporting </a:t>
            </a:r>
            <a:endParaRPr lang="en-US" sz="1200" dirty="0" smtClean="0"/>
          </a:p>
          <a:p>
            <a:pPr marL="685800" lvl="1" indent="-228600">
              <a:spcAft>
                <a:spcPts val="300"/>
              </a:spcAft>
              <a:buClr>
                <a:schemeClr val="accent1"/>
              </a:buClr>
              <a:buSzPct val="80000"/>
              <a:buFont typeface="+mj-lt"/>
              <a:buAutoNum type="alphaLcParenR"/>
            </a:pPr>
            <a:r>
              <a:rPr lang="en-US" sz="1200" dirty="0" err="1" smtClean="0"/>
              <a:t>ExpressConnect</a:t>
            </a:r>
            <a:r>
              <a:rPr lang="en-US" sz="1200" dirty="0" smtClean="0"/>
              <a:t> for </a:t>
            </a:r>
            <a:r>
              <a:rPr lang="en-US" sz="1200" dirty="0"/>
              <a:t>HANA (ECH</a:t>
            </a:r>
            <a:r>
              <a:rPr lang="en-US" sz="1200" dirty="0" smtClean="0"/>
              <a:t>) leverages HANA native driver’s bulk capability for better performance</a:t>
            </a:r>
          </a:p>
          <a:p>
            <a:pPr marL="228600" indent="-228600">
              <a:spcAft>
                <a:spcPts val="300"/>
              </a:spcAft>
              <a:buClr>
                <a:schemeClr val="accent1"/>
              </a:buClr>
              <a:buSzPct val="80000"/>
              <a:buFont typeface="+mj-lt"/>
              <a:buAutoNum type="arabicPeriod"/>
            </a:pPr>
            <a:r>
              <a:rPr lang="en-US" sz="1200" b="1" dirty="0" smtClean="0"/>
              <a:t>Support for both SAP Business Suite and non-Business Suite source applications</a:t>
            </a:r>
          </a:p>
          <a:p>
            <a:pPr marL="228600" indent="-228600">
              <a:spcAft>
                <a:spcPts val="300"/>
              </a:spcAft>
              <a:buClr>
                <a:schemeClr val="accent1"/>
              </a:buClr>
              <a:buSzPct val="80000"/>
              <a:buFont typeface="+mj-lt"/>
              <a:buAutoNum type="arabicPeriod"/>
            </a:pPr>
            <a:r>
              <a:rPr lang="en-US" sz="1200" b="1" dirty="0" smtClean="0"/>
              <a:t>Heterogeneous direct load materialization (a.k.a. initial load) without downtime</a:t>
            </a:r>
          </a:p>
          <a:p>
            <a:pPr marL="228600" indent="-228600">
              <a:spcAft>
                <a:spcPts val="300"/>
              </a:spcAft>
              <a:buClr>
                <a:schemeClr val="accent1"/>
              </a:buClr>
              <a:buSzPct val="80000"/>
              <a:buFont typeface="+mj-lt"/>
              <a:buAutoNum type="arabicPeriod"/>
            </a:pPr>
            <a:r>
              <a:rPr lang="en-US" sz="1200" b="1" dirty="0" smtClean="0"/>
              <a:t>Preserve Transactional Consistency between source and target databases</a:t>
            </a:r>
            <a:endParaRPr lang="en-US" sz="1200" b="1" dirty="0"/>
          </a:p>
          <a:p>
            <a:pPr marL="228600" indent="-228600">
              <a:spcAft>
                <a:spcPts val="300"/>
              </a:spcAft>
              <a:buClr>
                <a:schemeClr val="accent1"/>
              </a:buClr>
              <a:buSzPct val="80000"/>
              <a:buFont typeface="+mj-lt"/>
              <a:buAutoNum type="arabicPeriod"/>
            </a:pPr>
            <a:r>
              <a:rPr lang="en-US" sz="1200" b="1" dirty="0" smtClean="0"/>
              <a:t>Flexible Deployment over LAN/WAN, with multiple sources to multiple targets topology</a:t>
            </a:r>
          </a:p>
          <a:p>
            <a:pPr marL="228600" indent="-228600">
              <a:spcAft>
                <a:spcPts val="300"/>
              </a:spcAft>
              <a:buClr>
                <a:schemeClr val="accent1"/>
              </a:buClr>
              <a:buSzPct val="80000"/>
              <a:buFont typeface="+mj-lt"/>
              <a:buAutoNum type="arabicPeriod"/>
            </a:pPr>
            <a:r>
              <a:rPr lang="en-US" sz="1200" b="1" dirty="0" smtClean="0"/>
              <a:t>Data Assurance support to ensure distributed data consistency</a:t>
            </a:r>
            <a:endParaRPr lang="en-US" sz="1200" dirty="0" smtClean="0"/>
          </a:p>
        </p:txBody>
      </p:sp>
      <p:sp>
        <p:nvSpPr>
          <p:cNvPr id="17" name="Can 16"/>
          <p:cNvSpPr/>
          <p:nvPr/>
        </p:nvSpPr>
        <p:spPr bwMode="gray">
          <a:xfrm>
            <a:off x="423728" y="1204017"/>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8" name="Can 17"/>
          <p:cNvSpPr/>
          <p:nvPr/>
        </p:nvSpPr>
        <p:spPr bwMode="gray">
          <a:xfrm>
            <a:off x="564066" y="1381223"/>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9" name="Can 18"/>
          <p:cNvSpPr/>
          <p:nvPr/>
        </p:nvSpPr>
        <p:spPr bwMode="gray">
          <a:xfrm>
            <a:off x="714109" y="1499839"/>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21" name="Picture 13" descr="Replication Agent - 2 ICON"/>
          <p:cNvPicPr>
            <a:picLocks noChangeAspect="1" noChangeArrowheads="1"/>
          </p:cNvPicPr>
          <p:nvPr/>
        </p:nvPicPr>
        <p:blipFill>
          <a:blip r:embed="rId4" cstate="print"/>
          <a:srcRect/>
          <a:stretch>
            <a:fillRect/>
          </a:stretch>
        </p:blipFill>
        <p:spPr bwMode="auto">
          <a:xfrm>
            <a:off x="1270316" y="1858390"/>
            <a:ext cx="389666" cy="278265"/>
          </a:xfrm>
          <a:prstGeom prst="rect">
            <a:avLst/>
          </a:prstGeom>
          <a:noFill/>
          <a:ln w="9525">
            <a:noFill/>
            <a:miter lim="800000"/>
            <a:headEnd/>
            <a:tailEnd/>
          </a:ln>
        </p:spPr>
      </p:pic>
      <p:cxnSp>
        <p:nvCxnSpPr>
          <p:cNvPr id="25" name="Straight Arrow Connector 24"/>
          <p:cNvCxnSpPr>
            <a:stCxn id="33" idx="3"/>
            <a:endCxn id="20" idx="1"/>
          </p:cNvCxnSpPr>
          <p:nvPr/>
        </p:nvCxnSpPr>
        <p:spPr>
          <a:xfrm>
            <a:off x="4470155" y="1948703"/>
            <a:ext cx="832267" cy="46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 Box 51"/>
          <p:cNvSpPr txBox="1">
            <a:spLocks noChangeArrowheads="1"/>
          </p:cNvSpPr>
          <p:nvPr/>
        </p:nvSpPr>
        <p:spPr bwMode="auto">
          <a:xfrm>
            <a:off x="186787" y="2053687"/>
            <a:ext cx="1083529" cy="1277273"/>
          </a:xfrm>
          <a:prstGeom prst="rect">
            <a:avLst/>
          </a:prstGeom>
          <a:noFill/>
          <a:ln w="12700" cap="sq">
            <a:noFill/>
            <a:miter lim="800000"/>
            <a:headEnd type="none" w="sm" len="sm"/>
            <a:tailEnd type="none" w="sm" len="sm"/>
          </a:ln>
          <a:effectLst/>
        </p:spPr>
        <p:txBody>
          <a:bodyPr wrap="square" anchor="ctr">
            <a:spAutoFit/>
          </a:bodyPr>
          <a:lstStyle/>
          <a:p>
            <a:pPr eaLnBrk="1" hangingPunct="1"/>
            <a:r>
              <a:rPr lang="en-US" sz="1100" b="1" dirty="0" smtClean="0">
                <a:latin typeface="+mn-lt"/>
              </a:rPr>
              <a:t>Source: </a:t>
            </a:r>
          </a:p>
          <a:p>
            <a:pPr marL="171450" indent="-171450" eaLnBrk="1" hangingPunct="1">
              <a:buFont typeface="Arial" pitchFamily="34" charset="0"/>
              <a:buChar char="•"/>
            </a:pPr>
            <a:r>
              <a:rPr lang="en-US" sz="1100" b="1" dirty="0" smtClean="0">
                <a:latin typeface="+mn-lt"/>
              </a:rPr>
              <a:t>SAP HANA</a:t>
            </a:r>
          </a:p>
          <a:p>
            <a:pPr marL="171450" indent="-171450" eaLnBrk="1" hangingPunct="1">
              <a:buFont typeface="Arial" pitchFamily="34" charset="0"/>
              <a:buChar char="•"/>
            </a:pPr>
            <a:r>
              <a:rPr lang="en-US" sz="1100" b="1" dirty="0" smtClean="0">
                <a:latin typeface="+mn-lt"/>
              </a:rPr>
              <a:t>SAP ASE</a:t>
            </a:r>
          </a:p>
          <a:p>
            <a:pPr marL="171450" indent="-171450" eaLnBrk="1" hangingPunct="1">
              <a:buFont typeface="Arial" pitchFamily="34" charset="0"/>
              <a:buChar char="•"/>
            </a:pPr>
            <a:r>
              <a:rPr lang="en-US" sz="1100" b="1" dirty="0" smtClean="0">
                <a:latin typeface="+mn-lt"/>
              </a:rPr>
              <a:t>Oracle</a:t>
            </a:r>
          </a:p>
          <a:p>
            <a:pPr marL="171450" indent="-171450" eaLnBrk="1" hangingPunct="1">
              <a:buFont typeface="Arial" pitchFamily="34" charset="0"/>
              <a:buChar char="•"/>
            </a:pPr>
            <a:r>
              <a:rPr lang="en-US" sz="1100" b="1" dirty="0" smtClean="0">
                <a:latin typeface="+mn-lt"/>
              </a:rPr>
              <a:t>MS SQL</a:t>
            </a:r>
          </a:p>
          <a:p>
            <a:pPr marL="171450" indent="-171450" eaLnBrk="1" hangingPunct="1">
              <a:buFont typeface="Arial" pitchFamily="34" charset="0"/>
              <a:buChar char="•"/>
            </a:pPr>
            <a:r>
              <a:rPr lang="en-US" sz="1100" b="1" dirty="0" smtClean="0">
                <a:latin typeface="+mn-lt"/>
              </a:rPr>
              <a:t>IBM DB2</a:t>
            </a:r>
          </a:p>
        </p:txBody>
      </p:sp>
      <p:cxnSp>
        <p:nvCxnSpPr>
          <p:cNvPr id="27" name="Straight Arrow Connector 26"/>
          <p:cNvCxnSpPr>
            <a:stCxn id="122" idx="3"/>
            <a:endCxn id="42" idx="1"/>
          </p:cNvCxnSpPr>
          <p:nvPr/>
        </p:nvCxnSpPr>
        <p:spPr>
          <a:xfrm flipV="1">
            <a:off x="6347968" y="1674529"/>
            <a:ext cx="1239089" cy="29834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788" y="3465361"/>
            <a:ext cx="8814338" cy="338554"/>
          </a:xfrm>
          <a:prstGeom prst="rect">
            <a:avLst/>
          </a:prstGeom>
        </p:spPr>
        <p:txBody>
          <a:bodyPr wrap="square">
            <a:spAutoFit/>
          </a:bodyPr>
          <a:lstStyle/>
          <a:p>
            <a:pPr>
              <a:spcAft>
                <a:spcPts val="300"/>
              </a:spcAft>
              <a:buClr>
                <a:schemeClr val="accent1"/>
              </a:buClr>
              <a:buSzPct val="80000"/>
            </a:pPr>
            <a:r>
              <a:rPr lang="en-US" sz="1600" dirty="0" smtClean="0"/>
              <a:t>SAP Replication Server provides real-time or scheduled transactional replication for SAP HANA</a:t>
            </a:r>
            <a:endParaRPr lang="en-US" sz="1600" dirty="0"/>
          </a:p>
        </p:txBody>
      </p:sp>
      <p:cxnSp>
        <p:nvCxnSpPr>
          <p:cNvPr id="29" name="Straight Arrow Connector 28"/>
          <p:cNvCxnSpPr>
            <a:stCxn id="122" idx="3"/>
            <a:endCxn id="43" idx="1"/>
          </p:cNvCxnSpPr>
          <p:nvPr/>
        </p:nvCxnSpPr>
        <p:spPr>
          <a:xfrm>
            <a:off x="6347968" y="1972869"/>
            <a:ext cx="1218308" cy="51507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descr="ReplicationServer_116x116.png"/>
          <p:cNvPicPr>
            <a:picLocks noChangeAspect="1"/>
          </p:cNvPicPr>
          <p:nvPr/>
        </p:nvPicPr>
        <p:blipFill>
          <a:blip r:embed="rId3" cstate="print"/>
          <a:stretch>
            <a:fillRect/>
          </a:stretch>
        </p:blipFill>
        <p:spPr>
          <a:xfrm>
            <a:off x="2097581" y="1741515"/>
            <a:ext cx="727178" cy="510785"/>
          </a:xfrm>
          <a:prstGeom prst="rect">
            <a:avLst/>
          </a:prstGeom>
        </p:spPr>
      </p:pic>
      <p:sp>
        <p:nvSpPr>
          <p:cNvPr id="31" name="TextBox 30"/>
          <p:cNvSpPr txBox="1"/>
          <p:nvPr/>
        </p:nvSpPr>
        <p:spPr>
          <a:xfrm>
            <a:off x="1957156" y="2298089"/>
            <a:ext cx="1184525"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grpSp>
        <p:nvGrpSpPr>
          <p:cNvPr id="9" name="Group 8"/>
          <p:cNvGrpSpPr/>
          <p:nvPr/>
        </p:nvGrpSpPr>
        <p:grpSpPr>
          <a:xfrm>
            <a:off x="3633778" y="1696125"/>
            <a:ext cx="836377" cy="505155"/>
            <a:chOff x="4745646" y="2583190"/>
            <a:chExt cx="836377" cy="505155"/>
          </a:xfrm>
        </p:grpSpPr>
        <p:pic>
          <p:nvPicPr>
            <p:cNvPr id="33" name="Picture 32" descr="cloud.png"/>
            <p:cNvPicPr>
              <a:picLocks noChangeAspect="1"/>
            </p:cNvPicPr>
            <p:nvPr/>
          </p:nvPicPr>
          <p:blipFill>
            <a:blip r:embed="rId5" cstate="print"/>
            <a:stretch>
              <a:fillRect/>
            </a:stretch>
          </p:blipFill>
          <p:spPr>
            <a:xfrm>
              <a:off x="4745646" y="2583190"/>
              <a:ext cx="836377" cy="505155"/>
            </a:xfrm>
            <a:prstGeom prst="rect">
              <a:avLst/>
            </a:prstGeom>
            <a:effectLst>
              <a:outerShdw blurRad="50800" dist="38100" dir="2700000">
                <a:srgbClr val="000000">
                  <a:alpha val="43000"/>
                </a:srgbClr>
              </a:outerShdw>
            </a:effectLst>
          </p:spPr>
        </p:pic>
        <p:sp>
          <p:nvSpPr>
            <p:cNvPr id="35" name="Text Box 35"/>
            <p:cNvSpPr txBox="1">
              <a:spLocks noChangeArrowheads="1"/>
            </p:cNvSpPr>
            <p:nvPr/>
          </p:nvSpPr>
          <p:spPr bwMode="gray">
            <a:xfrm>
              <a:off x="4918036" y="2712991"/>
              <a:ext cx="543290" cy="276999"/>
            </a:xfrm>
            <a:prstGeom prst="rect">
              <a:avLst/>
            </a:prstGeom>
            <a:noFill/>
            <a:ln w="9525">
              <a:noFill/>
              <a:miter lim="800000"/>
              <a:headEnd/>
              <a:tailEnd/>
            </a:ln>
          </p:spPr>
          <p:txBody>
            <a:bodyPr wrap="none">
              <a:spAutoFit/>
            </a:bodyPr>
            <a:lstStyle/>
            <a:p>
              <a:r>
                <a:rPr lang="en-US" sz="1200" b="1" dirty="0">
                  <a:solidFill>
                    <a:srgbClr val="0033CC"/>
                  </a:solidFill>
                  <a:cs typeface="Arial Unicode MS" pitchFamily="34" charset="-122"/>
                </a:rPr>
                <a:t>WAN</a:t>
              </a:r>
            </a:p>
          </p:txBody>
        </p:sp>
      </p:grpSp>
      <p:grpSp>
        <p:nvGrpSpPr>
          <p:cNvPr id="10" name="Group 9"/>
          <p:cNvGrpSpPr/>
          <p:nvPr/>
        </p:nvGrpSpPr>
        <p:grpSpPr>
          <a:xfrm>
            <a:off x="2723493" y="2734532"/>
            <a:ext cx="836377" cy="505155"/>
            <a:chOff x="4081660" y="3739305"/>
            <a:chExt cx="836377" cy="505155"/>
          </a:xfrm>
        </p:grpSpPr>
        <p:pic>
          <p:nvPicPr>
            <p:cNvPr id="34" name="Picture 33" descr="cloud.png"/>
            <p:cNvPicPr>
              <a:picLocks noChangeAspect="1"/>
            </p:cNvPicPr>
            <p:nvPr/>
          </p:nvPicPr>
          <p:blipFill>
            <a:blip r:embed="rId5" cstate="print"/>
            <a:stretch>
              <a:fillRect/>
            </a:stretch>
          </p:blipFill>
          <p:spPr>
            <a:xfrm>
              <a:off x="4081660" y="3739305"/>
              <a:ext cx="836377" cy="505155"/>
            </a:xfrm>
            <a:prstGeom prst="rect">
              <a:avLst/>
            </a:prstGeom>
            <a:effectLst>
              <a:outerShdw blurRad="50800" dist="38100" dir="2700000">
                <a:srgbClr val="000000">
                  <a:alpha val="43000"/>
                </a:srgbClr>
              </a:outerShdw>
            </a:effectLst>
          </p:spPr>
        </p:pic>
        <p:sp>
          <p:nvSpPr>
            <p:cNvPr id="36" name="Text Box 54"/>
            <p:cNvSpPr txBox="1">
              <a:spLocks noChangeArrowheads="1"/>
            </p:cNvSpPr>
            <p:nvPr/>
          </p:nvSpPr>
          <p:spPr bwMode="gray">
            <a:xfrm>
              <a:off x="4234975" y="3844000"/>
              <a:ext cx="500458" cy="276999"/>
            </a:xfrm>
            <a:prstGeom prst="rect">
              <a:avLst/>
            </a:prstGeom>
            <a:noFill/>
            <a:ln w="9525">
              <a:noFill/>
              <a:miter lim="800000"/>
              <a:headEnd/>
              <a:tailEnd/>
            </a:ln>
          </p:spPr>
          <p:txBody>
            <a:bodyPr wrap="none">
              <a:spAutoFit/>
            </a:bodyPr>
            <a:lstStyle/>
            <a:p>
              <a:r>
                <a:rPr lang="en-US" sz="1200" b="1" dirty="0">
                  <a:solidFill>
                    <a:srgbClr val="CC3300"/>
                  </a:solidFill>
                  <a:cs typeface="Arial Unicode MS" pitchFamily="34" charset="-122"/>
                </a:rPr>
                <a:t>LAN</a:t>
              </a:r>
            </a:p>
          </p:txBody>
        </p:sp>
      </p:grpSp>
      <p:cxnSp>
        <p:nvCxnSpPr>
          <p:cNvPr id="46" name="Straight Arrow Connector 45"/>
          <p:cNvCxnSpPr>
            <a:stCxn id="58" idx="3"/>
            <a:endCxn id="33" idx="1"/>
          </p:cNvCxnSpPr>
          <p:nvPr/>
        </p:nvCxnSpPr>
        <p:spPr>
          <a:xfrm flipV="1">
            <a:off x="3067781" y="1948705"/>
            <a:ext cx="565997" cy="59287"/>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8" idx="3"/>
            <a:endCxn id="34" idx="0"/>
          </p:cNvCxnSpPr>
          <p:nvPr/>
        </p:nvCxnSpPr>
        <p:spPr>
          <a:xfrm>
            <a:off x="3067775" y="2007989"/>
            <a:ext cx="73907" cy="72654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8" name="Right Arrow Callout 57"/>
          <p:cNvSpPr/>
          <p:nvPr/>
        </p:nvSpPr>
        <p:spPr>
          <a:xfrm>
            <a:off x="2605977" y="1814699"/>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61" name="Straight Arrow Connector 60"/>
          <p:cNvCxnSpPr>
            <a:stCxn id="34" idx="3"/>
            <a:endCxn id="50" idx="1"/>
          </p:cNvCxnSpPr>
          <p:nvPr/>
        </p:nvCxnSpPr>
        <p:spPr>
          <a:xfrm>
            <a:off x="3559870" y="2987110"/>
            <a:ext cx="291541" cy="342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1" idx="3"/>
            <a:endCxn id="30" idx="1"/>
          </p:cNvCxnSpPr>
          <p:nvPr/>
        </p:nvCxnSpPr>
        <p:spPr>
          <a:xfrm flipV="1">
            <a:off x="1659982" y="1996908"/>
            <a:ext cx="437599" cy="61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2" name="Picture 1" descr="C:\Users\i825114\Desktop\SAP-HANA.bmp"/>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587057" y="1319851"/>
            <a:ext cx="707089" cy="709356"/>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1" descr="C:\Users\i825114\Desktop\SAP-HANA.bmp"/>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566276" y="2136654"/>
            <a:ext cx="700329" cy="702574"/>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1" descr="C:\Users\i825114\Desktop\SAP-HANA.bmp"/>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851411" y="2663730"/>
            <a:ext cx="651527" cy="653616"/>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TextBox 21"/>
          <p:cNvSpPr txBox="1"/>
          <p:nvPr/>
        </p:nvSpPr>
        <p:spPr>
          <a:xfrm>
            <a:off x="5448694" y="2255027"/>
            <a:ext cx="1242561"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pic>
        <p:nvPicPr>
          <p:cNvPr id="38" name="Picture 37" descr="ReplicationServer_116x116.png"/>
          <p:cNvPicPr>
            <a:picLocks noChangeAspect="1"/>
          </p:cNvPicPr>
          <p:nvPr/>
        </p:nvPicPr>
        <p:blipFill>
          <a:blip r:embed="rId3" cstate="print"/>
          <a:stretch>
            <a:fillRect/>
          </a:stretch>
        </p:blipFill>
        <p:spPr>
          <a:xfrm>
            <a:off x="4910451" y="2868722"/>
            <a:ext cx="354438" cy="321686"/>
          </a:xfrm>
          <a:prstGeom prst="rect">
            <a:avLst/>
          </a:prstGeom>
        </p:spPr>
      </p:pic>
      <p:sp>
        <p:nvSpPr>
          <p:cNvPr id="44" name="TextBox 43"/>
          <p:cNvSpPr txBox="1"/>
          <p:nvPr/>
        </p:nvSpPr>
        <p:spPr>
          <a:xfrm>
            <a:off x="4421691" y="3185903"/>
            <a:ext cx="1242561"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cxnSp>
        <p:nvCxnSpPr>
          <p:cNvPr id="47" name="Straight Arrow Connector 46"/>
          <p:cNvCxnSpPr>
            <a:stCxn id="38" idx="3"/>
            <a:endCxn id="51" idx="1"/>
          </p:cNvCxnSpPr>
          <p:nvPr/>
        </p:nvCxnSpPr>
        <p:spPr>
          <a:xfrm flipV="1">
            <a:off x="5264889" y="3025980"/>
            <a:ext cx="732915" cy="358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8" name="Picture 13" descr="Replication Agent - 2 ICON"/>
          <p:cNvPicPr>
            <a:picLocks noChangeAspect="1" noChangeArrowheads="1"/>
          </p:cNvPicPr>
          <p:nvPr/>
        </p:nvPicPr>
        <p:blipFill>
          <a:blip r:embed="rId4" cstate="print"/>
          <a:srcRect/>
          <a:stretch>
            <a:fillRect/>
          </a:stretch>
        </p:blipFill>
        <p:spPr bwMode="auto">
          <a:xfrm>
            <a:off x="4349458" y="2946538"/>
            <a:ext cx="222433" cy="158842"/>
          </a:xfrm>
          <a:prstGeom prst="rect">
            <a:avLst/>
          </a:prstGeom>
          <a:noFill/>
          <a:ln w="9525">
            <a:noFill/>
            <a:miter lim="800000"/>
            <a:headEnd/>
            <a:tailEnd/>
          </a:ln>
        </p:spPr>
      </p:pic>
      <p:cxnSp>
        <p:nvCxnSpPr>
          <p:cNvPr id="49" name="Straight Arrow Connector 48"/>
          <p:cNvCxnSpPr>
            <a:stCxn id="48" idx="3"/>
            <a:endCxn id="38" idx="1"/>
          </p:cNvCxnSpPr>
          <p:nvPr/>
        </p:nvCxnSpPr>
        <p:spPr>
          <a:xfrm>
            <a:off x="4571891" y="3025959"/>
            <a:ext cx="338560" cy="360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1" descr="C:\Users\i825114\Desktop\SAP-HANA.bmp"/>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997804" y="2721310"/>
            <a:ext cx="607392" cy="6093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8011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442" y="3142073"/>
            <a:ext cx="8176852" cy="3250101"/>
          </a:xfrm>
        </p:spPr>
        <p:txBody>
          <a:bodyPr>
            <a:noAutofit/>
          </a:bodyPr>
          <a:lstStyle/>
          <a:p>
            <a:pPr marL="342900" indent="-342900">
              <a:buFont typeface="+mj-lt"/>
              <a:buAutoNum type="arabicPeriod"/>
            </a:pPr>
            <a:r>
              <a:rPr lang="en-US" sz="1600" b="0" dirty="0" smtClean="0"/>
              <a:t>Direct load materialization optimized for large data volume with zero downtime</a:t>
            </a:r>
          </a:p>
          <a:p>
            <a:pPr marL="522900" lvl="2" indent="-342900">
              <a:buFont typeface="+mj-lt"/>
              <a:buAutoNum type="alphaLcParenR"/>
            </a:pPr>
            <a:r>
              <a:rPr lang="en-US" sz="1400" dirty="0"/>
              <a:t>Replication to other tables not suspended during direct load </a:t>
            </a:r>
            <a:r>
              <a:rPr lang="en-US" sz="1400" dirty="0" smtClean="0"/>
              <a:t>materialization</a:t>
            </a:r>
            <a:endParaRPr lang="en-US" sz="1400" b="0" dirty="0" smtClean="0"/>
          </a:p>
          <a:p>
            <a:pPr marL="342900" indent="-342900">
              <a:buFont typeface="+mj-lt"/>
              <a:buAutoNum type="arabicPeriod"/>
            </a:pPr>
            <a:r>
              <a:rPr lang="en-US" sz="1600" b="0" dirty="0" smtClean="0"/>
              <a:t>Seamless integration with Replication Server </a:t>
            </a:r>
          </a:p>
          <a:p>
            <a:pPr marL="522900" lvl="2" indent="-342900">
              <a:buFont typeface="+mj-lt"/>
              <a:buAutoNum type="alphaLcParenR"/>
            </a:pPr>
            <a:r>
              <a:rPr lang="en-US" sz="1400" b="0" dirty="0" smtClean="0"/>
              <a:t>Integrated with create subscription command to table level replication definitions</a:t>
            </a:r>
          </a:p>
          <a:p>
            <a:pPr marL="522900" lvl="2" indent="-342900">
              <a:buFont typeface="+mj-lt"/>
              <a:buAutoNum type="alphaLcParenR"/>
            </a:pPr>
            <a:r>
              <a:rPr lang="en-US" sz="1400" dirty="0" smtClean="0"/>
              <a:t>Completely eliminate need for manual / bulk materialization</a:t>
            </a:r>
            <a:endParaRPr lang="en-US" sz="1400" b="0" dirty="0" smtClean="0"/>
          </a:p>
          <a:p>
            <a:pPr marL="342900" indent="-342900">
              <a:buFont typeface="+mj-lt"/>
              <a:buAutoNum type="arabicPeriod"/>
            </a:pPr>
            <a:r>
              <a:rPr lang="en-US" sz="1600" b="0" dirty="0" smtClean="0"/>
              <a:t>Multiple parallel threads can be configured to load data from one primary table to its corresponding replicate table.  </a:t>
            </a:r>
          </a:p>
          <a:p>
            <a:pPr marL="522900" lvl="2" indent="-342900">
              <a:buFont typeface="+mj-lt"/>
              <a:buAutoNum type="alphaLcParenR"/>
            </a:pPr>
            <a:r>
              <a:rPr lang="en-US" sz="1400" b="0" dirty="0" smtClean="0"/>
              <a:t>Default # of thread is configured as 5.  </a:t>
            </a:r>
          </a:p>
          <a:p>
            <a:pPr marL="522900" lvl="2" indent="-342900">
              <a:buFont typeface="+mj-lt"/>
              <a:buAutoNum type="alphaLcParenR"/>
            </a:pPr>
            <a:r>
              <a:rPr lang="en-US" sz="1400" b="0" dirty="0" smtClean="0"/>
              <a:t>Multiple tables can be configured for materialization in parallel.</a:t>
            </a:r>
          </a:p>
          <a:p>
            <a:pPr marL="342900" indent="-342900">
              <a:buFont typeface="+mj-lt"/>
              <a:buAutoNum type="arabicPeriod"/>
            </a:pPr>
            <a:r>
              <a:rPr lang="en-US" sz="1600" b="0" dirty="0" smtClean="0"/>
              <a:t>Build-in monitoring for materialization progress for ease of management</a:t>
            </a:r>
            <a:endParaRPr lang="en-US" sz="1600" b="0" dirty="0"/>
          </a:p>
        </p:txBody>
      </p:sp>
      <p:pic>
        <p:nvPicPr>
          <p:cNvPr id="4" name="Picture 1" descr="C:\Users\i825114\Desktop\SAP-HANA.bm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19178" y="1687975"/>
            <a:ext cx="743672" cy="7460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n 4"/>
          <p:cNvSpPr/>
          <p:nvPr/>
        </p:nvSpPr>
        <p:spPr bwMode="gray">
          <a:xfrm>
            <a:off x="1317238" y="1262333"/>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6" name="Can 5"/>
          <p:cNvSpPr/>
          <p:nvPr/>
        </p:nvSpPr>
        <p:spPr bwMode="gray">
          <a:xfrm>
            <a:off x="1457576" y="1439539"/>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7" name="Can 6"/>
          <p:cNvSpPr/>
          <p:nvPr/>
        </p:nvSpPr>
        <p:spPr bwMode="gray">
          <a:xfrm>
            <a:off x="1607625" y="1558155"/>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8" name="Picture 13" descr="Replication Agent - 2 ICON"/>
          <p:cNvPicPr>
            <a:picLocks noChangeAspect="1" noChangeArrowheads="1"/>
          </p:cNvPicPr>
          <p:nvPr/>
        </p:nvPicPr>
        <p:blipFill>
          <a:blip r:embed="rId3" cstate="print"/>
          <a:srcRect/>
          <a:stretch>
            <a:fillRect/>
          </a:stretch>
        </p:blipFill>
        <p:spPr bwMode="auto">
          <a:xfrm>
            <a:off x="2163826" y="1916706"/>
            <a:ext cx="389666" cy="278265"/>
          </a:xfrm>
          <a:prstGeom prst="rect">
            <a:avLst/>
          </a:prstGeom>
          <a:noFill/>
          <a:ln w="9525">
            <a:noFill/>
            <a:miter lim="800000"/>
            <a:headEnd/>
            <a:tailEnd/>
          </a:ln>
        </p:spPr>
      </p:pic>
      <p:sp>
        <p:nvSpPr>
          <p:cNvPr id="9" name="Text Box 51"/>
          <p:cNvSpPr txBox="1">
            <a:spLocks noChangeArrowheads="1"/>
          </p:cNvSpPr>
          <p:nvPr/>
        </p:nvSpPr>
        <p:spPr bwMode="auto">
          <a:xfrm>
            <a:off x="1080299" y="2311076"/>
            <a:ext cx="1891927" cy="830997"/>
          </a:xfrm>
          <a:prstGeom prst="rect">
            <a:avLst/>
          </a:prstGeom>
          <a:noFill/>
          <a:ln w="12700" cap="sq">
            <a:noFill/>
            <a:miter lim="800000"/>
            <a:headEnd type="none" w="sm" len="sm"/>
            <a:tailEnd type="none" w="sm" len="sm"/>
          </a:ln>
          <a:effectLst/>
        </p:spPr>
        <p:txBody>
          <a:bodyPr wrap="square" anchor="ctr">
            <a:spAutoFit/>
          </a:bodyPr>
          <a:lstStyle/>
          <a:p>
            <a:pPr marL="171450" indent="-171450" eaLnBrk="1" hangingPunct="1">
              <a:buFont typeface="Arial" pitchFamily="34" charset="0"/>
              <a:buChar char="•"/>
            </a:pPr>
            <a:r>
              <a:rPr lang="en-US" sz="1200" b="1" dirty="0" smtClean="0">
                <a:latin typeface="+mn-lt"/>
              </a:rPr>
              <a:t>SAP ASE</a:t>
            </a:r>
          </a:p>
          <a:p>
            <a:pPr marL="171450" indent="-171450" eaLnBrk="1" hangingPunct="1">
              <a:buFont typeface="Arial" pitchFamily="34" charset="0"/>
              <a:buChar char="•"/>
            </a:pPr>
            <a:r>
              <a:rPr lang="en-US" sz="1200" b="1" dirty="0" smtClean="0">
                <a:latin typeface="+mn-lt"/>
              </a:rPr>
              <a:t>Oracle</a:t>
            </a:r>
          </a:p>
          <a:p>
            <a:pPr marL="171450" indent="-171450" eaLnBrk="1" hangingPunct="1">
              <a:buFont typeface="Arial" pitchFamily="34" charset="0"/>
              <a:buChar char="•"/>
            </a:pPr>
            <a:r>
              <a:rPr lang="en-US" sz="1200" b="1" dirty="0" smtClean="0">
                <a:latin typeface="+mn-lt"/>
              </a:rPr>
              <a:t>MS SQL</a:t>
            </a:r>
          </a:p>
          <a:p>
            <a:pPr marL="171450" indent="-171450" eaLnBrk="1" hangingPunct="1">
              <a:buFont typeface="Arial" pitchFamily="34" charset="0"/>
              <a:buChar char="•"/>
            </a:pPr>
            <a:r>
              <a:rPr lang="en-US" sz="1200" b="1" dirty="0" smtClean="0">
                <a:latin typeface="+mn-lt"/>
              </a:rPr>
              <a:t>IBM DB2</a:t>
            </a:r>
            <a:endParaRPr lang="en-US" sz="1200" b="1" dirty="0">
              <a:latin typeface="+mn-lt"/>
            </a:endParaRPr>
          </a:p>
        </p:txBody>
      </p:sp>
      <p:pic>
        <p:nvPicPr>
          <p:cNvPr id="10" name="Picture 9" descr="ReplicationServer_116x116.png"/>
          <p:cNvPicPr>
            <a:picLocks noChangeAspect="1"/>
          </p:cNvPicPr>
          <p:nvPr/>
        </p:nvPicPr>
        <p:blipFill>
          <a:blip r:embed="rId4" cstate="print"/>
          <a:stretch>
            <a:fillRect/>
          </a:stretch>
        </p:blipFill>
        <p:spPr>
          <a:xfrm>
            <a:off x="2880002" y="1751349"/>
            <a:ext cx="850389" cy="597331"/>
          </a:xfrm>
          <a:prstGeom prst="rect">
            <a:avLst/>
          </a:prstGeom>
        </p:spPr>
      </p:pic>
      <p:sp>
        <p:nvSpPr>
          <p:cNvPr id="11" name="TextBox 10"/>
          <p:cNvSpPr txBox="1"/>
          <p:nvPr/>
        </p:nvSpPr>
        <p:spPr>
          <a:xfrm>
            <a:off x="2879997" y="2374565"/>
            <a:ext cx="1240182"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sp>
        <p:nvSpPr>
          <p:cNvPr id="12" name="Right Arrow Callout 11"/>
          <p:cNvSpPr/>
          <p:nvPr/>
        </p:nvSpPr>
        <p:spPr>
          <a:xfrm>
            <a:off x="3499487" y="1873015"/>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13" name="Straight Arrow Connector 12"/>
          <p:cNvCxnSpPr>
            <a:stCxn id="8" idx="3"/>
            <a:endCxn id="10" idx="1"/>
          </p:cNvCxnSpPr>
          <p:nvPr/>
        </p:nvCxnSpPr>
        <p:spPr>
          <a:xfrm flipV="1">
            <a:off x="2553494" y="2050017"/>
            <a:ext cx="326505" cy="58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8" idx="3"/>
          </p:cNvCxnSpPr>
          <p:nvPr/>
        </p:nvCxnSpPr>
        <p:spPr>
          <a:xfrm flipV="1">
            <a:off x="3961285" y="1592232"/>
            <a:ext cx="623936" cy="47407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571856" y="1492962"/>
            <a:ext cx="1542127" cy="1134949"/>
            <a:chOff x="4571856" y="1492962"/>
            <a:chExt cx="1542127" cy="1134949"/>
          </a:xfrm>
        </p:grpSpPr>
        <p:sp>
          <p:nvSpPr>
            <p:cNvPr id="18" name="AutoShape 13"/>
            <p:cNvSpPr>
              <a:spLocks noChangeArrowheads="1"/>
            </p:cNvSpPr>
            <p:nvPr/>
          </p:nvSpPr>
          <p:spPr bwMode="auto">
            <a:xfrm rot="5400000">
              <a:off x="5250332" y="827851"/>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5" name="AutoShape 13"/>
            <p:cNvSpPr>
              <a:spLocks noChangeArrowheads="1"/>
            </p:cNvSpPr>
            <p:nvPr/>
          </p:nvSpPr>
          <p:spPr bwMode="auto">
            <a:xfrm rot="5400000">
              <a:off x="5236967" y="106230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6" name="AutoShape 13"/>
            <p:cNvSpPr>
              <a:spLocks noChangeArrowheads="1"/>
            </p:cNvSpPr>
            <p:nvPr/>
          </p:nvSpPr>
          <p:spPr bwMode="auto">
            <a:xfrm rot="5400000">
              <a:off x="5236967" y="1292739"/>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7" name="AutoShape 13"/>
            <p:cNvSpPr>
              <a:spLocks noChangeArrowheads="1"/>
            </p:cNvSpPr>
            <p:nvPr/>
          </p:nvSpPr>
          <p:spPr bwMode="auto">
            <a:xfrm rot="5400000">
              <a:off x="5250332" y="153228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8" name="AutoShape 13"/>
            <p:cNvSpPr>
              <a:spLocks noChangeArrowheads="1"/>
            </p:cNvSpPr>
            <p:nvPr/>
          </p:nvSpPr>
          <p:spPr bwMode="auto">
            <a:xfrm rot="5400000">
              <a:off x="5250332" y="176426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grpSp>
      <p:cxnSp>
        <p:nvCxnSpPr>
          <p:cNvPr id="31" name="Straight Arrow Connector 30"/>
          <p:cNvCxnSpPr>
            <a:stCxn id="12" idx="3"/>
            <a:endCxn id="25" idx="3"/>
          </p:cNvCxnSpPr>
          <p:nvPr/>
        </p:nvCxnSpPr>
        <p:spPr>
          <a:xfrm flipV="1">
            <a:off x="3961285" y="1826681"/>
            <a:ext cx="610571" cy="2396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3"/>
            <a:endCxn id="26" idx="3"/>
          </p:cNvCxnSpPr>
          <p:nvPr/>
        </p:nvCxnSpPr>
        <p:spPr>
          <a:xfrm flipV="1">
            <a:off x="3961285" y="2057120"/>
            <a:ext cx="610571" cy="918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3"/>
            <a:endCxn id="27" idx="3"/>
          </p:cNvCxnSpPr>
          <p:nvPr/>
        </p:nvCxnSpPr>
        <p:spPr>
          <a:xfrm>
            <a:off x="3961285" y="2066305"/>
            <a:ext cx="623936" cy="2303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a:endCxn id="28" idx="3"/>
          </p:cNvCxnSpPr>
          <p:nvPr/>
        </p:nvCxnSpPr>
        <p:spPr>
          <a:xfrm>
            <a:off x="3961285" y="2066305"/>
            <a:ext cx="623936" cy="46233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1"/>
            <a:endCxn id="4" idx="1"/>
          </p:cNvCxnSpPr>
          <p:nvPr/>
        </p:nvCxnSpPr>
        <p:spPr>
          <a:xfrm>
            <a:off x="6113983" y="1592232"/>
            <a:ext cx="705195" cy="4687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1"/>
            <a:endCxn id="4" idx="1"/>
          </p:cNvCxnSpPr>
          <p:nvPr/>
        </p:nvCxnSpPr>
        <p:spPr>
          <a:xfrm>
            <a:off x="6100618" y="1826681"/>
            <a:ext cx="718560" cy="23432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1"/>
            <a:endCxn id="4" idx="1"/>
          </p:cNvCxnSpPr>
          <p:nvPr/>
        </p:nvCxnSpPr>
        <p:spPr>
          <a:xfrm>
            <a:off x="6100618" y="2057120"/>
            <a:ext cx="718560" cy="388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1"/>
            <a:endCxn id="4" idx="1"/>
          </p:cNvCxnSpPr>
          <p:nvPr/>
        </p:nvCxnSpPr>
        <p:spPr>
          <a:xfrm flipV="1">
            <a:off x="6113983" y="2061003"/>
            <a:ext cx="705195" cy="23565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1"/>
            <a:endCxn id="4" idx="1"/>
          </p:cNvCxnSpPr>
          <p:nvPr/>
        </p:nvCxnSpPr>
        <p:spPr>
          <a:xfrm flipV="1">
            <a:off x="6113983" y="2061003"/>
            <a:ext cx="705195" cy="4676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p:txBody>
          <a:bodyPr/>
          <a:lstStyle/>
          <a:p>
            <a:r>
              <a:rPr lang="en-US" sz="2400" b="1" kern="1200" dirty="0" smtClean="0">
                <a:solidFill>
                  <a:srgbClr val="666666"/>
                </a:solidFill>
                <a:effectLst/>
                <a:latin typeface="+mn-lt"/>
              </a:rPr>
              <a:t>Heterogeneous Direct Load Materialization (DLM)</a:t>
            </a:r>
            <a:r>
              <a:rPr lang="zh-CN" altLang="en-US" sz="2400" b="1" kern="1200" dirty="0" smtClean="0">
                <a:solidFill>
                  <a:srgbClr val="666666"/>
                </a:solidFill>
                <a:effectLst/>
                <a:latin typeface="+mn-lt"/>
              </a:rPr>
              <a:t> </a:t>
            </a:r>
            <a:endParaRPr lang="en-US" dirty="0">
              <a:latin typeface="+mn-lt"/>
            </a:endParaRPr>
          </a:p>
        </p:txBody>
      </p:sp>
    </p:spTree>
    <p:extLst>
      <p:ext uri="{BB962C8B-B14F-4D97-AF65-F5344CB8AC3E}">
        <p14:creationId xmlns:p14="http://schemas.microsoft.com/office/powerpoint/2010/main" xmlns="" val="1532033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spcBef>
                <a:spcPct val="50000"/>
              </a:spcBef>
            </a:pPr>
            <a:r>
              <a:rPr lang="en-GB" dirty="0" smtClean="0"/>
              <a:t>SAP Replication Server Data Assurance for SAP HANA</a:t>
            </a:r>
            <a:endParaRPr lang="en-US" sz="2000" kern="0" dirty="0">
              <a:ea typeface="Arial Unicode MS" pitchFamily="34" charset="-128"/>
              <a:cs typeface="Arial Unicode MS" pitchFamily="34" charset="-128"/>
            </a:endParaRPr>
          </a:p>
        </p:txBody>
      </p:sp>
      <p:sp>
        <p:nvSpPr>
          <p:cNvPr id="68" name="Rectangle 67"/>
          <p:cNvSpPr/>
          <p:nvPr/>
        </p:nvSpPr>
        <p:spPr>
          <a:xfrm>
            <a:off x="350578" y="1386473"/>
            <a:ext cx="4786501" cy="3023905"/>
          </a:xfrm>
          <a:prstGeom prst="rect">
            <a:avLst/>
          </a:prstGeom>
        </p:spPr>
        <p:txBody>
          <a:bodyPr wrap="square">
            <a:spAutoFit/>
          </a:bodyPr>
          <a:lstStyle/>
          <a:p>
            <a:pPr marL="342900" indent="-342900">
              <a:spcAft>
                <a:spcPts val="300"/>
              </a:spcAft>
              <a:buClr>
                <a:schemeClr val="accent1"/>
              </a:buClr>
              <a:buSzPct val="80000"/>
              <a:buFont typeface="+mj-lt"/>
              <a:buAutoNum type="arabicPeriod"/>
            </a:pPr>
            <a:r>
              <a:rPr lang="en-US" sz="1400" dirty="0" smtClean="0"/>
              <a:t>Ensures data consistency between sources and SAP HANA targets</a:t>
            </a:r>
          </a:p>
          <a:p>
            <a:pPr marL="342900" indent="-342900">
              <a:spcAft>
                <a:spcPts val="300"/>
              </a:spcAft>
              <a:buClr>
                <a:schemeClr val="accent1"/>
              </a:buClr>
              <a:buSzPct val="80000"/>
              <a:buFont typeface="+mj-lt"/>
              <a:buAutoNum type="arabicPeriod"/>
            </a:pPr>
            <a:r>
              <a:rPr lang="en-US" sz="1400" dirty="0" smtClean="0"/>
              <a:t>Highly scalable and can </a:t>
            </a:r>
            <a:r>
              <a:rPr lang="en-US" sz="1400" dirty="0"/>
              <a:t>be deployed </a:t>
            </a:r>
            <a:r>
              <a:rPr lang="en-US" sz="1400" dirty="0" smtClean="0"/>
              <a:t>flexibly to meet high performance and complex topology requirements</a:t>
            </a:r>
          </a:p>
          <a:p>
            <a:pPr marL="342900" indent="-342900">
              <a:spcAft>
                <a:spcPts val="300"/>
              </a:spcAft>
              <a:buClr>
                <a:schemeClr val="accent1"/>
              </a:buClr>
              <a:buSzPct val="80000"/>
              <a:buFont typeface="+mj-lt"/>
              <a:buAutoNum type="arabicPeriod"/>
            </a:pPr>
            <a:r>
              <a:rPr lang="en-US" sz="1400" dirty="0" smtClean="0"/>
              <a:t>Supported database types: </a:t>
            </a:r>
          </a:p>
          <a:p>
            <a:pPr marL="800100" lvl="1" indent="-342900">
              <a:spcAft>
                <a:spcPts val="300"/>
              </a:spcAft>
              <a:buClr>
                <a:schemeClr val="accent1"/>
              </a:buClr>
              <a:buSzPct val="80000"/>
              <a:buFont typeface="+mj-lt"/>
              <a:buAutoNum type="alphaLcParenR"/>
            </a:pPr>
            <a:r>
              <a:rPr lang="en-US" sz="1400" dirty="0" smtClean="0"/>
              <a:t>HANA</a:t>
            </a:r>
          </a:p>
          <a:p>
            <a:pPr marL="800100" lvl="1" indent="-342900">
              <a:spcAft>
                <a:spcPts val="300"/>
              </a:spcAft>
              <a:buClr>
                <a:schemeClr val="accent1"/>
              </a:buClr>
              <a:buSzPct val="80000"/>
              <a:buFont typeface="+mj-lt"/>
              <a:buAutoNum type="alphaLcParenR"/>
            </a:pPr>
            <a:r>
              <a:rPr lang="en-US" sz="1400" dirty="0" smtClean="0"/>
              <a:t>IQ</a:t>
            </a:r>
          </a:p>
          <a:p>
            <a:pPr marL="800100" lvl="1" indent="-342900">
              <a:spcAft>
                <a:spcPts val="300"/>
              </a:spcAft>
              <a:buClr>
                <a:schemeClr val="accent1"/>
              </a:buClr>
              <a:buSzPct val="80000"/>
              <a:buFont typeface="+mj-lt"/>
              <a:buAutoNum type="alphaLcParenR"/>
            </a:pPr>
            <a:r>
              <a:rPr lang="en-US" sz="1400" dirty="0" smtClean="0"/>
              <a:t>ASE</a:t>
            </a:r>
          </a:p>
          <a:p>
            <a:pPr marL="800100" lvl="1" indent="-342900">
              <a:spcAft>
                <a:spcPts val="300"/>
              </a:spcAft>
              <a:buClr>
                <a:schemeClr val="accent1"/>
              </a:buClr>
              <a:buSzPct val="80000"/>
              <a:buFont typeface="+mj-lt"/>
              <a:buAutoNum type="alphaLcParenR"/>
            </a:pPr>
            <a:r>
              <a:rPr lang="en-US" sz="1400" dirty="0" smtClean="0"/>
              <a:t>Oracle</a:t>
            </a:r>
          </a:p>
          <a:p>
            <a:pPr marL="800100" lvl="1" indent="-342900">
              <a:spcAft>
                <a:spcPts val="300"/>
              </a:spcAft>
              <a:buClr>
                <a:schemeClr val="accent1"/>
              </a:buClr>
              <a:buSzPct val="80000"/>
              <a:buFont typeface="+mj-lt"/>
              <a:buAutoNum type="alphaLcParenR"/>
            </a:pPr>
            <a:r>
              <a:rPr lang="en-US" sz="1400" dirty="0" smtClean="0"/>
              <a:t>MS SQL</a:t>
            </a:r>
          </a:p>
          <a:p>
            <a:pPr marL="800100" lvl="1" indent="-342900">
              <a:spcAft>
                <a:spcPts val="300"/>
              </a:spcAft>
              <a:buClr>
                <a:schemeClr val="accent1"/>
              </a:buClr>
              <a:buSzPct val="80000"/>
              <a:buFont typeface="+mj-lt"/>
              <a:buAutoNum type="alphaLcParenR"/>
            </a:pPr>
            <a:r>
              <a:rPr lang="en-US" sz="1400" dirty="0" smtClean="0"/>
              <a:t>IBM DB2</a:t>
            </a:r>
          </a:p>
          <a:p>
            <a:pPr marL="171450" indent="-171450">
              <a:spcAft>
                <a:spcPts val="300"/>
              </a:spcAft>
              <a:buClr>
                <a:schemeClr val="accent1"/>
              </a:buClr>
              <a:buSzPct val="80000"/>
              <a:buFont typeface="Arial" pitchFamily="34" charset="0"/>
              <a:buChar char="●"/>
            </a:pPr>
            <a:endParaRPr lang="en-US" sz="1200" dirty="0" smtClean="0"/>
          </a:p>
        </p:txBody>
      </p:sp>
      <p:grpSp>
        <p:nvGrpSpPr>
          <p:cNvPr id="4" name="Group 3"/>
          <p:cNvGrpSpPr/>
          <p:nvPr/>
        </p:nvGrpSpPr>
        <p:grpSpPr>
          <a:xfrm>
            <a:off x="413035" y="4308298"/>
            <a:ext cx="4143227" cy="1753918"/>
            <a:chOff x="711538" y="2679249"/>
            <a:chExt cx="7419801" cy="3227379"/>
          </a:xfrm>
        </p:grpSpPr>
        <p:pic>
          <p:nvPicPr>
            <p:cNvPr id="37"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538" y="4307428"/>
              <a:ext cx="1011704" cy="10149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Data_Assurance_Server_48x48.gif"/>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96578" y="4062741"/>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 name="Group 2"/>
            <p:cNvGrpSpPr/>
            <p:nvPr/>
          </p:nvGrpSpPr>
          <p:grpSpPr>
            <a:xfrm>
              <a:off x="852365" y="2886974"/>
              <a:ext cx="808972" cy="713935"/>
              <a:chOff x="611147" y="2420498"/>
              <a:chExt cx="808972" cy="713935"/>
            </a:xfrm>
          </p:grpSpPr>
          <p:pic>
            <p:nvPicPr>
              <p:cNvPr id="8" name="Picture 14" descr="ASE FINAL LOGO - 2 copy"/>
              <p:cNvPicPr>
                <a:picLocks noChangeAspect="1" noChangeArrowheads="1"/>
              </p:cNvPicPr>
              <p:nvPr/>
            </p:nvPicPr>
            <p:blipFill>
              <a:blip r:embed="rId5" cstate="print"/>
              <a:srcRect/>
              <a:stretch>
                <a:fillRect/>
              </a:stretch>
            </p:blipFill>
            <p:spPr bwMode="auto">
              <a:xfrm>
                <a:off x="611147" y="2420498"/>
                <a:ext cx="808972" cy="713935"/>
              </a:xfrm>
              <a:prstGeom prst="rect">
                <a:avLst/>
              </a:prstGeom>
              <a:noFill/>
              <a:ln w="9525">
                <a:noFill/>
                <a:miter lim="800000"/>
                <a:headEnd/>
                <a:tailEnd/>
              </a:ln>
            </p:spPr>
          </p:pic>
          <p:pic>
            <p:nvPicPr>
              <p:cNvPr id="7" name="Picture 4" descr="Data_Assurance_Agent_48x48.gif"/>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68388" y="2881430"/>
                <a:ext cx="2286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391940" y="5468477"/>
              <a:ext cx="838200" cy="4381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730188" y="5468475"/>
              <a:ext cx="866775"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4" name="Straight Arrow Connector 23"/>
            <p:cNvCxnSpPr>
              <a:stCxn id="8" idx="3"/>
              <a:endCxn id="6" idx="1"/>
            </p:cNvCxnSpPr>
            <p:nvPr/>
          </p:nvCxnSpPr>
          <p:spPr>
            <a:xfrm>
              <a:off x="1661343" y="3243941"/>
              <a:ext cx="2435241" cy="104740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4" descr="Data_Assurance_Agent_48x48.gif"/>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495705" y="4456603"/>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0" name="Straight Arrow Connector 29"/>
            <p:cNvCxnSpPr>
              <a:endCxn id="6" idx="3"/>
            </p:cNvCxnSpPr>
            <p:nvPr/>
          </p:nvCxnSpPr>
          <p:spPr>
            <a:xfrm flipH="1" flipV="1">
              <a:off x="4553778" y="4291340"/>
              <a:ext cx="2394312" cy="3938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6" idx="3"/>
            </p:cNvCxnSpPr>
            <p:nvPr/>
          </p:nvCxnSpPr>
          <p:spPr>
            <a:xfrm flipH="1">
              <a:off x="4553784" y="3107122"/>
              <a:ext cx="2373989" cy="11842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2"/>
              <a:endCxn id="6" idx="1"/>
            </p:cNvCxnSpPr>
            <p:nvPr/>
          </p:nvCxnSpPr>
          <p:spPr>
            <a:xfrm flipV="1">
              <a:off x="1724311" y="4291344"/>
              <a:ext cx="2372273" cy="6224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27" idx="0"/>
              <a:endCxn id="6" idx="2"/>
            </p:cNvCxnSpPr>
            <p:nvPr/>
          </p:nvCxnSpPr>
          <p:spPr>
            <a:xfrm flipH="1" flipV="1">
              <a:off x="4325184" y="4519943"/>
              <a:ext cx="838393"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26" idx="0"/>
              <a:endCxn id="6" idx="2"/>
            </p:cNvCxnSpPr>
            <p:nvPr/>
          </p:nvCxnSpPr>
          <p:spPr>
            <a:xfrm flipV="1">
              <a:off x="3811040" y="4519943"/>
              <a:ext cx="514138"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557426" y="3330284"/>
              <a:ext cx="1535501" cy="45307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b="1" kern="0" dirty="0" smtClean="0">
                  <a:ea typeface="Arial Unicode MS" pitchFamily="34" charset="-128"/>
                  <a:cs typeface="Arial Unicode MS" pitchFamily="34" charset="-128"/>
                </a:rPr>
                <a:t>SAP Replication Server - DA</a:t>
              </a:r>
            </a:p>
          </p:txBody>
        </p:sp>
        <p:pic>
          <p:nvPicPr>
            <p:cNvPr id="102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9635" y="2679249"/>
              <a:ext cx="1011704" cy="1014947"/>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4" descr="Data_Assurance_Agent_48x48.gif"/>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27767" y="2878519"/>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9635" y="4291341"/>
              <a:ext cx="1011704" cy="1014947"/>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4" descr="Data_Assurance_Agent_48x48.gif"/>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27767" y="4490611"/>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396414" y="1652141"/>
            <a:ext cx="3510424" cy="25670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911047" y="4631476"/>
            <a:ext cx="4067710" cy="1869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835721" y="1458930"/>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solidFill>
                  <a:schemeClr val="accent1"/>
                </a:solidFill>
                <a:ea typeface="Arial Unicode MS" pitchFamily="34" charset="-128"/>
                <a:cs typeface="Arial Unicode MS" pitchFamily="34" charset="-128"/>
              </a:rPr>
              <a:t>Create </a:t>
            </a:r>
            <a:r>
              <a:rPr lang="en-US" sz="1400" b="1" kern="0" dirty="0" err="1" smtClean="0">
                <a:solidFill>
                  <a:schemeClr val="accent1"/>
                </a:solidFill>
                <a:ea typeface="Arial Unicode MS" pitchFamily="34" charset="-128"/>
                <a:cs typeface="Arial Unicode MS" pitchFamily="34" charset="-128"/>
              </a:rPr>
              <a:t>CompareSet</a:t>
            </a:r>
            <a:r>
              <a:rPr lang="en-US" sz="1400" b="1" kern="0" dirty="0" smtClean="0">
                <a:solidFill>
                  <a:schemeClr val="accent1"/>
                </a:solidFill>
                <a:ea typeface="Arial Unicode MS" pitchFamily="34" charset="-128"/>
                <a:cs typeface="Arial Unicode MS" pitchFamily="34" charset="-128"/>
              </a:rPr>
              <a:t> Wizard</a:t>
            </a:r>
          </a:p>
        </p:txBody>
      </p:sp>
      <p:sp>
        <p:nvSpPr>
          <p:cNvPr id="28" name="TextBox 27"/>
          <p:cNvSpPr txBox="1"/>
          <p:nvPr/>
        </p:nvSpPr>
        <p:spPr>
          <a:xfrm>
            <a:off x="5677285" y="4456271"/>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solidFill>
                  <a:schemeClr val="accent1"/>
                </a:solidFill>
                <a:ea typeface="Arial Unicode MS" pitchFamily="34" charset="-128"/>
                <a:cs typeface="Arial Unicode MS" pitchFamily="34" charset="-128"/>
              </a:rPr>
              <a:t>Monitoring Comparison Job</a:t>
            </a:r>
          </a:p>
        </p:txBody>
      </p:sp>
    </p:spTree>
    <p:extLst>
      <p:ext uri="{BB962C8B-B14F-4D97-AF65-F5344CB8AC3E}">
        <p14:creationId xmlns:p14="http://schemas.microsoft.com/office/powerpoint/2010/main" xmlns="" val="9101025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Real Time HANA to HANA replication</a:t>
            </a:r>
          </a:p>
        </p:txBody>
      </p:sp>
      <p:sp>
        <p:nvSpPr>
          <p:cNvPr id="3" name="Content Placeholder 2"/>
          <p:cNvSpPr>
            <a:spLocks noGrp="1"/>
          </p:cNvSpPr>
          <p:nvPr>
            <p:ph idx="4294967295"/>
          </p:nvPr>
        </p:nvSpPr>
        <p:spPr>
          <a:xfrm>
            <a:off x="351481" y="1479589"/>
            <a:ext cx="8229600" cy="3423621"/>
          </a:xfrm>
          <a:prstGeom prst="rect">
            <a:avLst/>
          </a:prstGeom>
        </p:spPr>
        <p:txBody>
          <a:bodyPr/>
          <a:lstStyle/>
          <a:p>
            <a:pPr marL="342900" indent="-342900">
              <a:buFont typeface="+mj-lt"/>
              <a:buAutoNum type="arabicPeriod"/>
            </a:pPr>
            <a:r>
              <a:rPr lang="en-US" dirty="0" smtClean="0"/>
              <a:t>Replicates data from SAP HANA to SAP HANA, optimized for Replication and Data Distribution</a:t>
            </a:r>
          </a:p>
          <a:p>
            <a:pPr marL="342900" indent="-342900">
              <a:buFont typeface="+mj-lt"/>
              <a:buAutoNum type="arabicPeriod"/>
            </a:pPr>
            <a:r>
              <a:rPr lang="en-US" dirty="0" smtClean="0"/>
              <a:t>Supports Multiple Replication Modes</a:t>
            </a:r>
          </a:p>
          <a:p>
            <a:pPr marL="522900" lvl="2" indent="-342900">
              <a:buFont typeface="+mj-lt"/>
              <a:buAutoNum type="alphaLcParenR"/>
            </a:pPr>
            <a:r>
              <a:rPr lang="en-US" dirty="0"/>
              <a:t>Transactional Consistency</a:t>
            </a:r>
          </a:p>
          <a:p>
            <a:pPr marL="522900" lvl="2" indent="-342900">
              <a:buFont typeface="+mj-lt"/>
              <a:buAutoNum type="alphaLcParenR"/>
            </a:pPr>
            <a:r>
              <a:rPr lang="en-US" dirty="0"/>
              <a:t>Eventual Consistency</a:t>
            </a:r>
          </a:p>
          <a:p>
            <a:pPr marL="522900" lvl="2" indent="-342900">
              <a:buFont typeface="+mj-lt"/>
              <a:buAutoNum type="alphaLcParenR"/>
            </a:pPr>
            <a:r>
              <a:rPr lang="en-US" dirty="0"/>
              <a:t>Change Data Capture</a:t>
            </a:r>
          </a:p>
          <a:p>
            <a:pPr marL="522900" lvl="2" indent="-342900">
              <a:buFont typeface="+mj-lt"/>
              <a:buAutoNum type="alphaLcParenR"/>
            </a:pPr>
            <a:r>
              <a:rPr lang="en-US" dirty="0"/>
              <a:t>Transactional Change Data </a:t>
            </a:r>
            <a:r>
              <a:rPr lang="en-US" dirty="0" smtClean="0"/>
              <a:t>Capture</a:t>
            </a:r>
          </a:p>
          <a:p>
            <a:pPr marL="342900" indent="-342900">
              <a:buFont typeface="+mj-lt"/>
              <a:buAutoNum type="arabicPeriod"/>
            </a:pPr>
            <a:r>
              <a:rPr lang="en-US" dirty="0" smtClean="0"/>
              <a:t>Highly scalable and </a:t>
            </a:r>
            <a:r>
              <a:rPr lang="en-US" dirty="0"/>
              <a:t>p</a:t>
            </a:r>
            <a:r>
              <a:rPr lang="en-US" dirty="0" smtClean="0"/>
              <a:t>arallel task-based execution for both initial load and replication</a:t>
            </a:r>
          </a:p>
          <a:p>
            <a:pPr marL="342900" indent="-342900">
              <a:buFont typeface="+mj-lt"/>
              <a:buAutoNum type="arabicPeriod"/>
            </a:pPr>
            <a:r>
              <a:rPr lang="en-US" dirty="0" smtClean="0"/>
              <a:t>Captures and replicates both DDL and DML</a:t>
            </a:r>
          </a:p>
        </p:txBody>
      </p:sp>
    </p:spTree>
    <p:extLst>
      <p:ext uri="{BB962C8B-B14F-4D97-AF65-F5344CB8AC3E}">
        <p14:creationId xmlns:p14="http://schemas.microsoft.com/office/powerpoint/2010/main" xmlns="" val="257436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4407" y="1524000"/>
            <a:ext cx="2747750" cy="4355037"/>
          </a:xfrm>
          <a:prstGeom prst="rect">
            <a:avLst/>
          </a:prstGeom>
          <a:noFill/>
        </p:spPr>
        <p:txBody>
          <a:bodyPr wrap="square" rtlCol="0">
            <a:spAutoFit/>
          </a:bodyPr>
          <a:lstStyle/>
          <a:p>
            <a:pPr fontAlgn="base">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AT A GLANCE</a:t>
            </a:r>
          </a:p>
          <a:p>
            <a:pPr fontAlgn="base">
              <a:spcBef>
                <a:spcPts val="600"/>
              </a:spcBef>
              <a:spcAft>
                <a:spcPct val="0"/>
              </a:spcAft>
              <a:buClr>
                <a:srgbClr val="F0AB00"/>
              </a:buClr>
              <a:buSzPct val="80000"/>
            </a:pPr>
            <a:r>
              <a:rPr lang="en-US" sz="1200" b="1" kern="0" dirty="0">
                <a:solidFill>
                  <a:srgbClr val="666666"/>
                </a:solidFill>
                <a:ea typeface="Arial Unicode MS" pitchFamily="34" charset="-128"/>
                <a:cs typeface="Arial Unicode MS" pitchFamily="34" charset="-128"/>
              </a:rPr>
              <a:t>Industry</a:t>
            </a: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Sports and Entertainment</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Region</a:t>
            </a:r>
            <a:endParaRPr lang="en-US" sz="1200" b="1" kern="0" dirty="0">
              <a:solidFill>
                <a:srgbClr val="666666"/>
              </a:solidFill>
              <a:ea typeface="Arial Unicode MS" pitchFamily="34" charset="-128"/>
              <a:cs typeface="Arial Unicode MS" pitchFamily="34" charset="-128"/>
            </a:endParaRP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North America</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Licensed </a:t>
            </a:r>
            <a:r>
              <a:rPr lang="en-US" sz="1200" b="1" kern="0" dirty="0">
                <a:solidFill>
                  <a:srgbClr val="666666"/>
                </a:solidFill>
                <a:ea typeface="Arial Unicode MS" pitchFamily="34" charset="-128"/>
                <a:cs typeface="Arial Unicode MS" pitchFamily="34" charset="-128"/>
              </a:rPr>
              <a:t>Solutions</a:t>
            </a:r>
          </a:p>
          <a:p>
            <a:pPr marL="173038" indent="-173038" fontAlgn="base">
              <a:spcAft>
                <a:spcPct val="0"/>
              </a:spcAft>
              <a:buClr>
                <a:srgbClr val="F0AB00"/>
              </a:buClr>
              <a:buSzPct val="80000"/>
              <a:buFont typeface="Wingdings" pitchFamily="2" charset="2"/>
              <a:buChar char="§"/>
            </a:pPr>
            <a:r>
              <a:rPr lang="en-US" sz="1200" kern="0" dirty="0" smtClean="0">
                <a:solidFill>
                  <a:srgbClr val="666666"/>
                </a:solidFill>
                <a:ea typeface="Arial Unicode MS" pitchFamily="34" charset="-128"/>
                <a:cs typeface="Arial Unicode MS" pitchFamily="34" charset="-128"/>
              </a:rPr>
              <a:t>SAP HANA</a:t>
            </a:r>
          </a:p>
          <a:p>
            <a:pPr marL="173038" indent="-173038" fontAlgn="base">
              <a:spcAft>
                <a:spcPct val="0"/>
              </a:spcAft>
              <a:buClr>
                <a:srgbClr val="F0AB00"/>
              </a:buClr>
              <a:buSzPct val="80000"/>
              <a:buFont typeface="Wingdings" pitchFamily="2" charset="2"/>
              <a:buChar char="§"/>
            </a:pPr>
            <a:r>
              <a:rPr lang="en-US" sz="1200" kern="0" dirty="0">
                <a:solidFill>
                  <a:srgbClr val="666666"/>
                </a:solidFill>
                <a:ea typeface="Arial Unicode MS" pitchFamily="34" charset="-128"/>
                <a:cs typeface="Arial Unicode MS" pitchFamily="34" charset="-128"/>
              </a:rPr>
              <a:t>SAP Replication Server, </a:t>
            </a:r>
            <a:br>
              <a:rPr lang="en-US" sz="1200" kern="0" dirty="0">
                <a:solidFill>
                  <a:srgbClr val="666666"/>
                </a:solidFill>
                <a:ea typeface="Arial Unicode MS" pitchFamily="34" charset="-128"/>
                <a:cs typeface="Arial Unicode MS" pitchFamily="34" charset="-128"/>
              </a:rPr>
            </a:br>
            <a:r>
              <a:rPr lang="en-US" sz="1200" kern="0" dirty="0">
                <a:solidFill>
                  <a:srgbClr val="666666"/>
                </a:solidFill>
                <a:ea typeface="Arial Unicode MS" pitchFamily="34" charset="-128"/>
                <a:cs typeface="Arial Unicode MS" pitchFamily="34" charset="-128"/>
              </a:rPr>
              <a:t>SAP HANA </a:t>
            </a:r>
            <a:r>
              <a:rPr lang="en-US" sz="1200" kern="0" dirty="0" smtClean="0">
                <a:solidFill>
                  <a:srgbClr val="666666"/>
                </a:solidFill>
                <a:ea typeface="Arial Unicode MS" pitchFamily="34" charset="-128"/>
                <a:cs typeface="Arial Unicode MS" pitchFamily="34" charset="-128"/>
              </a:rPr>
              <a:t>edition</a:t>
            </a:r>
            <a:endParaRPr lang="en-US" sz="1200" kern="0" dirty="0">
              <a:solidFill>
                <a:srgbClr val="666666"/>
              </a:solidFill>
              <a:ea typeface="Arial Unicode MS" pitchFamily="34" charset="-128"/>
              <a:cs typeface="Arial Unicode MS" pitchFamily="34" charset="-128"/>
            </a:endParaRPr>
          </a:p>
          <a:p>
            <a:pPr marL="173038" indent="-173038" fontAlgn="base">
              <a:spcAft>
                <a:spcPct val="0"/>
              </a:spcAft>
              <a:buClr>
                <a:srgbClr val="F0AB00"/>
              </a:buClr>
              <a:buSzPct val="80000"/>
              <a:buFont typeface="Wingdings" pitchFamily="2" charset="2"/>
              <a:buChar char="§"/>
            </a:pPr>
            <a:endParaRPr lang="en-US" sz="1200" kern="0" dirty="0" smtClean="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Close </a:t>
            </a:r>
            <a:r>
              <a:rPr lang="en-US" sz="1200" b="1" kern="0" dirty="0">
                <a:solidFill>
                  <a:srgbClr val="666666"/>
                </a:solidFill>
                <a:ea typeface="Arial Unicode MS" pitchFamily="34" charset="-128"/>
                <a:cs typeface="Arial Unicode MS" pitchFamily="34" charset="-128"/>
              </a:rPr>
              <a:t>Date</a:t>
            </a: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April 2013</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Deal </a:t>
            </a:r>
            <a:r>
              <a:rPr lang="en-US" sz="1200" b="1" kern="0" dirty="0">
                <a:solidFill>
                  <a:srgbClr val="666666"/>
                </a:solidFill>
                <a:ea typeface="Arial Unicode MS" pitchFamily="34" charset="-128"/>
                <a:cs typeface="Arial Unicode MS" pitchFamily="34" charset="-128"/>
              </a:rPr>
              <a:t>Size</a:t>
            </a:r>
          </a:p>
          <a:p>
            <a:pPr fontAlgn="base">
              <a:spcAft>
                <a:spcPct val="0"/>
              </a:spcAft>
              <a:buClr>
                <a:srgbClr val="F0AB00"/>
              </a:buClr>
              <a:buSzPct val="80000"/>
            </a:pPr>
            <a:r>
              <a:rPr lang="en-US" sz="1200" dirty="0">
                <a:solidFill>
                  <a:srgbClr val="666666"/>
                </a:solidFill>
              </a:rPr>
              <a:t>€</a:t>
            </a:r>
            <a:r>
              <a:rPr lang="en-US" sz="1200" dirty="0" smtClean="0">
                <a:solidFill>
                  <a:srgbClr val="666666"/>
                </a:solidFill>
              </a:rPr>
              <a:t>233K with 8 cores</a:t>
            </a: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Partner</a:t>
            </a:r>
            <a:endParaRPr lang="en-US" sz="1200" b="1" kern="0" dirty="0">
              <a:solidFill>
                <a:srgbClr val="666666"/>
              </a:solidFill>
              <a:ea typeface="Arial Unicode MS" pitchFamily="34" charset="-128"/>
              <a:cs typeface="Arial Unicode MS" pitchFamily="34" charset="-128"/>
            </a:endParaRPr>
          </a:p>
          <a:p>
            <a:pPr fontAlgn="base">
              <a:spcAft>
                <a:spcPct val="0"/>
              </a:spcAft>
              <a:buClr>
                <a:srgbClr val="F0AB00"/>
              </a:buClr>
              <a:buSzPct val="80000"/>
            </a:pPr>
            <a:r>
              <a:rPr lang="en-US" sz="1200" dirty="0" smtClean="0">
                <a:solidFill>
                  <a:srgbClr val="666666"/>
                </a:solidFill>
              </a:rPr>
              <a:t>SAP Services for SAP HANA</a:t>
            </a:r>
            <a:endParaRPr lang="en-US" sz="1200" dirty="0">
              <a:solidFill>
                <a:srgbClr val="666666"/>
              </a:solidFill>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Account Executive</a:t>
            </a:r>
            <a:endParaRPr lang="en-US" sz="1200" b="1" kern="0" dirty="0">
              <a:solidFill>
                <a:srgbClr val="666666"/>
              </a:solidFill>
              <a:ea typeface="Arial Unicode MS" pitchFamily="34" charset="-128"/>
              <a:cs typeface="Arial Unicode MS" pitchFamily="34" charset="-128"/>
            </a:endParaRPr>
          </a:p>
          <a:p>
            <a:pPr fontAlgn="base">
              <a:spcAft>
                <a:spcPct val="0"/>
              </a:spcAft>
              <a:buClr>
                <a:srgbClr val="F0AB00"/>
              </a:buClr>
              <a:buSzPct val="80000"/>
            </a:pPr>
            <a:r>
              <a:rPr lang="en-US" sz="1200" dirty="0" smtClean="0">
                <a:solidFill>
                  <a:srgbClr val="666666"/>
                </a:solidFill>
              </a:rPr>
              <a:t>Chris White</a:t>
            </a:r>
          </a:p>
          <a:p>
            <a:pPr fontAlgn="base">
              <a:spcAft>
                <a:spcPct val="0"/>
              </a:spcAft>
              <a:buClr>
                <a:srgbClr val="F0AB00"/>
              </a:buClr>
              <a:buSzPct val="80000"/>
            </a:pPr>
            <a:endParaRPr lang="en-US" sz="1200" dirty="0" smtClean="0">
              <a:solidFill>
                <a:srgbClr val="666666"/>
              </a:solidFill>
            </a:endParaRPr>
          </a:p>
          <a:p>
            <a:pPr fontAlgn="base">
              <a:spcAft>
                <a:spcPct val="0"/>
              </a:spcAft>
              <a:buClr>
                <a:srgbClr val="F0AB00"/>
              </a:buClr>
              <a:buSzPct val="80000"/>
            </a:pPr>
            <a:endParaRPr lang="en-US" sz="1200" dirty="0">
              <a:solidFill>
                <a:srgbClr val="666666"/>
              </a:solidFill>
            </a:endParaRPr>
          </a:p>
        </p:txBody>
      </p:sp>
      <p:sp>
        <p:nvSpPr>
          <p:cNvPr id="4" name="Title 3"/>
          <p:cNvSpPr>
            <a:spLocks noGrp="1"/>
          </p:cNvSpPr>
          <p:nvPr>
            <p:ph type="title"/>
          </p:nvPr>
        </p:nvSpPr>
        <p:spPr>
          <a:xfrm>
            <a:off x="323999" y="324000"/>
            <a:ext cx="7426629" cy="756000"/>
          </a:xfrm>
        </p:spPr>
        <p:txBody>
          <a:bodyPr/>
          <a:lstStyle/>
          <a:p>
            <a:r>
              <a:rPr lang="en-US" dirty="0" smtClean="0"/>
              <a:t>National Basketball Association (NBA)</a:t>
            </a:r>
            <a:br>
              <a:rPr lang="en-US" dirty="0" smtClean="0"/>
            </a:br>
            <a:r>
              <a:rPr lang="en-US" sz="2000" b="0" dirty="0" smtClean="0"/>
              <a:t>SAP Replication Server</a:t>
            </a:r>
            <a:r>
              <a:rPr lang="en-US" sz="2000" b="0" dirty="0"/>
              <a:t> </a:t>
            </a:r>
            <a:r>
              <a:rPr lang="en-US" sz="2000" b="0" dirty="0" smtClean="0"/>
              <a:t>delivers up-to-the-second statistics for a better fan website experience</a:t>
            </a:r>
            <a:endParaRPr lang="en-US" sz="1800" b="0" dirty="0"/>
          </a:p>
        </p:txBody>
      </p:sp>
      <p:sp>
        <p:nvSpPr>
          <p:cNvPr id="5" name="Rectangle 4"/>
          <p:cNvSpPr/>
          <p:nvPr/>
        </p:nvSpPr>
        <p:spPr bwMode="gray">
          <a:xfrm>
            <a:off x="3200400" y="5008855"/>
            <a:ext cx="5638800" cy="1315745"/>
          </a:xfrm>
          <a:prstGeom prst="rect">
            <a:avLst/>
          </a:prstGeom>
          <a:ln>
            <a:noFill/>
          </a:ln>
        </p:spPr>
        <p:txBody>
          <a:bodyPr wrap="square" anchor="ctr">
            <a:spAutoFit/>
          </a:bodyPr>
          <a:lstStyle/>
          <a:p>
            <a:pPr marL="171450" lvl="2" indent="-171450" defTabSz="1088776">
              <a:lnSpc>
                <a:spcPct val="150000"/>
              </a:lnSpc>
              <a:spcBef>
                <a:spcPts val="600"/>
              </a:spcBef>
              <a:spcAft>
                <a:spcPts val="300"/>
              </a:spcAft>
              <a:buClr>
                <a:srgbClr val="F0AB00"/>
              </a:buClr>
              <a:buSzPct val="100000"/>
              <a:buFont typeface="Wingdings"/>
              <a:buNone/>
            </a:pPr>
            <a:r>
              <a:rPr lang="en-US" sz="1400" b="1" dirty="0">
                <a:solidFill>
                  <a:srgbClr val="000000"/>
                </a:solidFill>
              </a:rPr>
              <a:t>Why SAP </a:t>
            </a:r>
            <a:r>
              <a:rPr lang="en-US" sz="1400" b="1" dirty="0" smtClean="0">
                <a:solidFill>
                  <a:srgbClr val="000000"/>
                </a:solidFill>
              </a:rPr>
              <a:t>Replication Server?</a:t>
            </a:r>
          </a:p>
          <a:p>
            <a:pPr marL="171450" lvl="2" defTabSz="1088776">
              <a:buClr>
                <a:srgbClr val="F0AB00"/>
              </a:buClr>
              <a:buSzPct val="100000"/>
              <a:buFont typeface="Wingdings"/>
              <a:buNone/>
            </a:pPr>
            <a:r>
              <a:rPr lang="en-US" sz="1400" dirty="0" smtClean="0">
                <a:solidFill>
                  <a:srgbClr val="000000"/>
                </a:solidFill>
              </a:rPr>
              <a:t>It delivers up-to-the-second data to SAP HANA from multiple </a:t>
            </a:r>
            <a:br>
              <a:rPr lang="en-US" sz="1400" dirty="0" smtClean="0">
                <a:solidFill>
                  <a:srgbClr val="000000"/>
                </a:solidFill>
              </a:rPr>
            </a:br>
            <a:r>
              <a:rPr lang="en-US" sz="1400" dirty="0" smtClean="0">
                <a:solidFill>
                  <a:srgbClr val="000000"/>
                </a:solidFill>
              </a:rPr>
              <a:t>data platforms with trusted transactional integrity, while </a:t>
            </a:r>
            <a:br>
              <a:rPr lang="en-US" sz="1400" dirty="0" smtClean="0">
                <a:solidFill>
                  <a:srgbClr val="000000"/>
                </a:solidFill>
              </a:rPr>
            </a:br>
            <a:r>
              <a:rPr lang="en-US" sz="1400" dirty="0" smtClean="0">
                <a:solidFill>
                  <a:srgbClr val="000000"/>
                </a:solidFill>
              </a:rPr>
              <a:t>minimizing hardware and software requirements and simplifying administration.</a:t>
            </a:r>
          </a:p>
        </p:txBody>
      </p:sp>
      <p:sp>
        <p:nvSpPr>
          <p:cNvPr id="27" name="Double Brace 26"/>
          <p:cNvSpPr/>
          <p:nvPr/>
        </p:nvSpPr>
        <p:spPr>
          <a:xfrm>
            <a:off x="3048000" y="5029200"/>
            <a:ext cx="5715000" cy="1295400"/>
          </a:xfrm>
          <a:prstGeom prst="bracePair">
            <a:avLst>
              <a:gd name="adj" fmla="val 8333"/>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grpSp>
        <p:nvGrpSpPr>
          <p:cNvPr id="9" name="Group 8"/>
          <p:cNvGrpSpPr/>
          <p:nvPr/>
        </p:nvGrpSpPr>
        <p:grpSpPr>
          <a:xfrm>
            <a:off x="3048000" y="1499860"/>
            <a:ext cx="357873" cy="182880"/>
            <a:chOff x="3048000" y="1503932"/>
            <a:chExt cx="357873" cy="182880"/>
          </a:xfrm>
        </p:grpSpPr>
        <p:sp>
          <p:nvSpPr>
            <p:cNvPr id="32" name="Isosceles Triangle 31"/>
            <p:cNvSpPr/>
            <p:nvPr/>
          </p:nvSpPr>
          <p:spPr bwMode="gray">
            <a:xfrm rot="16200000" flipH="1" flipV="1">
              <a:off x="3048000" y="150393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23" name="Isosceles Triangle 22"/>
            <p:cNvSpPr/>
            <p:nvPr/>
          </p:nvSpPr>
          <p:spPr bwMode="gray">
            <a:xfrm rot="16200000" flipH="1" flipV="1">
              <a:off x="3222993" y="150393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sp>
        <p:nvSpPr>
          <p:cNvPr id="6" name="TextBox 5"/>
          <p:cNvSpPr txBox="1"/>
          <p:nvPr/>
        </p:nvSpPr>
        <p:spPr>
          <a:xfrm>
            <a:off x="3519198" y="1483578"/>
            <a:ext cx="21945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CUSTOMER CHALLENGE</a:t>
            </a:r>
          </a:p>
        </p:txBody>
      </p:sp>
      <p:grpSp>
        <p:nvGrpSpPr>
          <p:cNvPr id="8" name="Group 7"/>
          <p:cNvGrpSpPr/>
          <p:nvPr/>
        </p:nvGrpSpPr>
        <p:grpSpPr>
          <a:xfrm>
            <a:off x="3048000" y="2325618"/>
            <a:ext cx="357873" cy="182880"/>
            <a:chOff x="3048000" y="2480602"/>
            <a:chExt cx="357873" cy="182880"/>
          </a:xfrm>
        </p:grpSpPr>
        <p:sp>
          <p:nvSpPr>
            <p:cNvPr id="29" name="Isosceles Triangle 28"/>
            <p:cNvSpPr/>
            <p:nvPr/>
          </p:nvSpPr>
          <p:spPr bwMode="gray">
            <a:xfrm rot="16200000" flipH="1" flipV="1">
              <a:off x="3048000" y="248060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31" name="Isosceles Triangle 30"/>
            <p:cNvSpPr/>
            <p:nvPr/>
          </p:nvSpPr>
          <p:spPr bwMode="gray">
            <a:xfrm rot="16200000" flipH="1" flipV="1">
              <a:off x="3222993" y="248060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sp>
        <p:nvSpPr>
          <p:cNvPr id="33" name="TextBox 32"/>
          <p:cNvSpPr txBox="1"/>
          <p:nvPr/>
        </p:nvSpPr>
        <p:spPr>
          <a:xfrm>
            <a:off x="3505200" y="2309336"/>
            <a:ext cx="259045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SOLUTION IMPLEMENTATION</a:t>
            </a:r>
          </a:p>
        </p:txBody>
      </p:sp>
      <p:sp>
        <p:nvSpPr>
          <p:cNvPr id="40" name="Rectangle 39"/>
          <p:cNvSpPr/>
          <p:nvPr/>
        </p:nvSpPr>
        <p:spPr bwMode="gray">
          <a:xfrm>
            <a:off x="3429000" y="1676400"/>
            <a:ext cx="5624036" cy="523220"/>
          </a:xfrm>
          <a:prstGeom prst="rect">
            <a:avLst/>
          </a:prstGeom>
          <a:ln>
            <a:noFill/>
          </a:ln>
        </p:spPr>
        <p:txBody>
          <a:bodyPr wrap="square">
            <a:spAutoFit/>
          </a:bodyPr>
          <a:lstStyle/>
          <a:p>
            <a:pPr marL="173038" lvl="2" indent="-173038" defTabSz="1088776">
              <a:spcBef>
                <a:spcPts val="600"/>
              </a:spcBef>
              <a:buClr>
                <a:srgbClr val="F0AB00"/>
              </a:buClr>
              <a:buSzPct val="100000"/>
              <a:buFont typeface="Wingdings" pitchFamily="2" charset="2"/>
              <a:buChar char="§"/>
            </a:pPr>
            <a:r>
              <a:rPr lang="en-US" sz="1400" dirty="0" smtClean="0"/>
              <a:t>Incorporating real-time data from in-progress games into its </a:t>
            </a:r>
            <a:br>
              <a:rPr lang="en-US" sz="1400" dirty="0" smtClean="0"/>
            </a:br>
            <a:r>
              <a:rPr lang="en-US" sz="1400" dirty="0" smtClean="0"/>
              <a:t>fan</a:t>
            </a:r>
            <a:r>
              <a:rPr lang="en-US" sz="1400" dirty="0"/>
              <a:t>-facing site </a:t>
            </a:r>
            <a:r>
              <a:rPr lang="en-US" sz="1400" dirty="0" smtClean="0"/>
              <a:t>of statistics from the past 65 years of games</a:t>
            </a:r>
            <a:endParaRPr lang="en-US" sz="1400" dirty="0">
              <a:solidFill>
                <a:srgbClr val="000000"/>
              </a:solidFill>
            </a:endParaRPr>
          </a:p>
        </p:txBody>
      </p:sp>
      <p:sp>
        <p:nvSpPr>
          <p:cNvPr id="41" name="Rectangle 40"/>
          <p:cNvSpPr/>
          <p:nvPr/>
        </p:nvSpPr>
        <p:spPr bwMode="gray">
          <a:xfrm>
            <a:off x="3429000" y="2537936"/>
            <a:ext cx="5307340" cy="738664"/>
          </a:xfrm>
          <a:prstGeom prst="rect">
            <a:avLst/>
          </a:prstGeom>
          <a:ln>
            <a:noFill/>
          </a:ln>
        </p:spPr>
        <p:txBody>
          <a:bodyPr wrap="square">
            <a:spAutoFit/>
          </a:bodyPr>
          <a:lstStyle/>
          <a:p>
            <a:pPr marL="173038" lvl="2" indent="-173038" defTabSz="1088776">
              <a:spcBef>
                <a:spcPts val="300"/>
              </a:spcBef>
              <a:buClr>
                <a:srgbClr val="F0AB00"/>
              </a:buClr>
              <a:buSzPct val="100000"/>
              <a:buFont typeface="Wingdings" pitchFamily="2" charset="2"/>
              <a:buChar char="§"/>
            </a:pPr>
            <a:r>
              <a:rPr lang="en-US" sz="1400" dirty="0"/>
              <a:t>NBA and </a:t>
            </a:r>
            <a:r>
              <a:rPr lang="en-US" sz="1400" dirty="0" smtClean="0"/>
              <a:t>SAP co-innovated to deliver functionality for SAP Replication Server</a:t>
            </a:r>
            <a:r>
              <a:rPr lang="en-US" sz="1400" dirty="0"/>
              <a:t> </a:t>
            </a:r>
            <a:r>
              <a:rPr lang="en-US" sz="1400" dirty="0" smtClean="0"/>
              <a:t>to meet the NBA’s requirements for fast and flexible data movement.</a:t>
            </a:r>
          </a:p>
        </p:txBody>
      </p:sp>
      <p:grpSp>
        <p:nvGrpSpPr>
          <p:cNvPr id="7" name="Group 6"/>
          <p:cNvGrpSpPr/>
          <p:nvPr/>
        </p:nvGrpSpPr>
        <p:grpSpPr>
          <a:xfrm>
            <a:off x="3048000" y="3369082"/>
            <a:ext cx="357873" cy="182880"/>
            <a:chOff x="3088475" y="3789903"/>
            <a:chExt cx="357873" cy="182880"/>
          </a:xfrm>
        </p:grpSpPr>
        <p:sp>
          <p:nvSpPr>
            <p:cNvPr id="43" name="Isosceles Triangle 42"/>
            <p:cNvSpPr/>
            <p:nvPr/>
          </p:nvSpPr>
          <p:spPr bwMode="gray">
            <a:xfrm rot="16200000" flipH="1" flipV="1">
              <a:off x="3088475" y="3789903"/>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44" name="Isosceles Triangle 43"/>
            <p:cNvSpPr/>
            <p:nvPr/>
          </p:nvSpPr>
          <p:spPr bwMode="gray">
            <a:xfrm rot="16200000" flipH="1" flipV="1">
              <a:off x="3263468" y="3789903"/>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sp>
        <p:nvSpPr>
          <p:cNvPr id="45" name="TextBox 44"/>
          <p:cNvSpPr txBox="1"/>
          <p:nvPr/>
        </p:nvSpPr>
        <p:spPr>
          <a:xfrm>
            <a:off x="3505200" y="3352800"/>
            <a:ext cx="165750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BUSINESS IMPACT</a:t>
            </a:r>
          </a:p>
        </p:txBody>
      </p:sp>
      <p:sp>
        <p:nvSpPr>
          <p:cNvPr id="46" name="Rectangle 45"/>
          <p:cNvSpPr/>
          <p:nvPr/>
        </p:nvSpPr>
        <p:spPr bwMode="gray">
          <a:xfrm>
            <a:off x="3429000" y="3581400"/>
            <a:ext cx="5492750" cy="1246495"/>
          </a:xfrm>
          <a:prstGeom prst="rect">
            <a:avLst/>
          </a:prstGeom>
          <a:ln>
            <a:noFill/>
          </a:ln>
        </p:spPr>
        <p:txBody>
          <a:bodyPr wrap="square">
            <a:spAutoFit/>
          </a:bodyPr>
          <a:lstStyle/>
          <a:p>
            <a:pPr marL="173038" lvl="2" indent="-173038" defTabSz="1088776">
              <a:spcBef>
                <a:spcPts val="300"/>
              </a:spcBef>
              <a:buClr>
                <a:srgbClr val="F0AB00"/>
              </a:buClr>
              <a:buSzPct val="100000"/>
              <a:buFont typeface="Wingdings" pitchFamily="2" charset="2"/>
              <a:buChar char="§"/>
            </a:pPr>
            <a:r>
              <a:rPr lang="en-US" sz="1400" dirty="0" smtClean="0">
                <a:ea typeface="Times"/>
                <a:cs typeface="Times New Roman"/>
              </a:rPr>
              <a:t>Adds fan</a:t>
            </a:r>
            <a:r>
              <a:rPr lang="en-US" sz="1400" dirty="0">
                <a:ea typeface="Times"/>
                <a:cs typeface="Times New Roman"/>
              </a:rPr>
              <a:t>-pleasing functionality to the statistics site by including data from in-progress games</a:t>
            </a:r>
          </a:p>
          <a:p>
            <a:pPr marL="173038" lvl="2" indent="-173038" defTabSz="1088776">
              <a:spcBef>
                <a:spcPts val="300"/>
              </a:spcBef>
              <a:buClr>
                <a:srgbClr val="F0AB00"/>
              </a:buClr>
              <a:buSzPct val="100000"/>
              <a:buFont typeface="Wingdings" pitchFamily="2" charset="2"/>
              <a:buChar char="§"/>
            </a:pPr>
            <a:r>
              <a:rPr lang="en-US" sz="1400" dirty="0" smtClean="0">
                <a:solidFill>
                  <a:srgbClr val="000000"/>
                </a:solidFill>
              </a:rPr>
              <a:t>Lowers TCO by reducing hardware and software investment</a:t>
            </a:r>
          </a:p>
          <a:p>
            <a:pPr marL="173038" lvl="2" indent="-173038" defTabSz="1088776">
              <a:spcBef>
                <a:spcPts val="300"/>
              </a:spcBef>
              <a:buClr>
                <a:srgbClr val="F0AB00"/>
              </a:buClr>
              <a:buSzPct val="100000"/>
              <a:buFont typeface="Wingdings" pitchFamily="2" charset="2"/>
              <a:buChar char="§"/>
            </a:pPr>
            <a:r>
              <a:rPr lang="en-US" sz="1400" dirty="0" smtClean="0">
                <a:solidFill>
                  <a:srgbClr val="000000"/>
                </a:solidFill>
              </a:rPr>
              <a:t>Enables </a:t>
            </a:r>
            <a:r>
              <a:rPr lang="en-US" sz="1400" dirty="0">
                <a:solidFill>
                  <a:srgbClr val="000000"/>
                </a:solidFill>
              </a:rPr>
              <a:t>NBA to leverage its expertise in SAP Replication Server, reducing administrative </a:t>
            </a:r>
            <a:r>
              <a:rPr lang="en-US" sz="1400" dirty="0" smtClean="0">
                <a:solidFill>
                  <a:srgbClr val="000000"/>
                </a:solidFill>
              </a:rPr>
              <a:t>resources needed</a:t>
            </a:r>
            <a:endParaRPr lang="en-US" sz="1400" dirty="0">
              <a:solidFill>
                <a:srgbClr val="000000"/>
              </a:solidFill>
            </a:endParaRPr>
          </a:p>
        </p:txBody>
      </p:sp>
      <p:sp>
        <p:nvSpPr>
          <p:cNvPr id="3" name="TextBox 2"/>
          <p:cNvSpPr txBox="1"/>
          <p:nvPr/>
        </p:nvSpPr>
        <p:spPr>
          <a:xfrm>
            <a:off x="-946727" y="4495030"/>
            <a:ext cx="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pic>
        <p:nvPicPr>
          <p:cNvPr id="12" name="Picture 11" descr="nba_logo.gi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29600" y="228600"/>
            <a:ext cx="390647" cy="838200"/>
          </a:xfrm>
          <a:prstGeom prst="rect">
            <a:avLst/>
          </a:prstGeom>
        </p:spPr>
      </p:pic>
      <p:cxnSp>
        <p:nvCxnSpPr>
          <p:cNvPr id="25" name="Straight Connector 24"/>
          <p:cNvCxnSpPr/>
          <p:nvPr/>
        </p:nvCxnSpPr>
        <p:spPr bwMode="gray">
          <a:xfrm flipH="1" flipV="1">
            <a:off x="2895599" y="1509458"/>
            <a:ext cx="1" cy="4747494"/>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0251" y="6256952"/>
            <a:ext cx="23115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spc="200" dirty="0">
                <a:solidFill>
                  <a:srgbClr val="666666"/>
                </a:solidFill>
                <a:ea typeface="Arial Unicode MS" pitchFamily="34" charset="-128"/>
                <a:cs typeface="Arial Unicode MS" pitchFamily="34" charset="-128"/>
              </a:rPr>
              <a:t>INTERNAL USE ONLY</a:t>
            </a:r>
          </a:p>
        </p:txBody>
      </p:sp>
      <p:sp>
        <p:nvSpPr>
          <p:cNvPr id="2" name="TextBox 1"/>
          <p:cNvSpPr txBox="1"/>
          <p:nvPr/>
        </p:nvSpPr>
        <p:spPr>
          <a:xfrm>
            <a:off x="5651500" y="3378200"/>
            <a:ext cx="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30" name="Rounded Rectangle 29"/>
          <p:cNvSpPr/>
          <p:nvPr/>
        </p:nvSpPr>
        <p:spPr bwMode="gray">
          <a:xfrm rot="470495">
            <a:off x="5912600" y="1194741"/>
            <a:ext cx="3010897" cy="310440"/>
          </a:xfrm>
          <a:prstGeom prst="roundRect">
            <a:avLst>
              <a:gd name="adj" fmla="val 13078"/>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ct val="50000"/>
              </a:spcBef>
              <a:spcAft>
                <a:spcPct val="0"/>
              </a:spcAft>
              <a:buClr>
                <a:srgbClr val="F0AB00"/>
              </a:buClr>
              <a:buSzPct val="80000"/>
            </a:pPr>
            <a:r>
              <a:rPr lang="en-US" sz="1400" b="1" kern="0" dirty="0" smtClean="0">
                <a:solidFill>
                  <a:schemeClr val="bg1"/>
                </a:solidFill>
                <a:ea typeface="Arial Unicode MS" pitchFamily="34" charset="-128"/>
                <a:cs typeface="Arial Unicode MS" pitchFamily="34" charset="-128"/>
                <a:sym typeface="Arial"/>
              </a:rPr>
              <a:t>Internal distribution only</a:t>
            </a:r>
            <a:endParaRPr lang="en-US" sz="1400" kern="0" dirty="0">
              <a:solidFill>
                <a:schemeClr val="bg1"/>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xmlns="" val="217390503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4407" y="1532960"/>
            <a:ext cx="2458793" cy="3985706"/>
          </a:xfrm>
          <a:prstGeom prst="rect">
            <a:avLst/>
          </a:prstGeom>
          <a:noFill/>
        </p:spPr>
        <p:txBody>
          <a:bodyPr wrap="square" rtlCol="0">
            <a:spAutoFit/>
          </a:bodyPr>
          <a:lstStyle/>
          <a:p>
            <a:pPr fontAlgn="base">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AT A GLANCE</a:t>
            </a:r>
          </a:p>
          <a:p>
            <a:pPr fontAlgn="base">
              <a:spcBef>
                <a:spcPts val="600"/>
              </a:spcBef>
              <a:spcAft>
                <a:spcPct val="0"/>
              </a:spcAft>
              <a:buClr>
                <a:srgbClr val="F0AB00"/>
              </a:buClr>
              <a:buSzPct val="80000"/>
            </a:pPr>
            <a:r>
              <a:rPr lang="en-US" sz="1200" b="1" kern="0" dirty="0">
                <a:solidFill>
                  <a:srgbClr val="666666"/>
                </a:solidFill>
                <a:ea typeface="Arial Unicode MS" pitchFamily="34" charset="-128"/>
                <a:cs typeface="Arial Unicode MS" pitchFamily="34" charset="-128"/>
              </a:rPr>
              <a:t>Industry</a:t>
            </a: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Gas and convenience stores</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a:solidFill>
                  <a:srgbClr val="666666"/>
                </a:solidFill>
                <a:ea typeface="Arial Unicode MS" pitchFamily="34" charset="-128"/>
                <a:cs typeface="Arial Unicode MS" pitchFamily="34" charset="-128"/>
              </a:rPr>
              <a:t>Region</a:t>
            </a: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North America</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Licensed </a:t>
            </a:r>
            <a:r>
              <a:rPr lang="en-US" sz="1200" b="1" kern="0" dirty="0">
                <a:solidFill>
                  <a:srgbClr val="666666"/>
                </a:solidFill>
                <a:ea typeface="Arial Unicode MS" pitchFamily="34" charset="-128"/>
                <a:cs typeface="Arial Unicode MS" pitchFamily="34" charset="-128"/>
              </a:rPr>
              <a:t>Solutions</a:t>
            </a:r>
          </a:p>
          <a:p>
            <a:pPr marL="173038" indent="-173038" fontAlgn="base">
              <a:spcAft>
                <a:spcPct val="0"/>
              </a:spcAft>
              <a:buClr>
                <a:srgbClr val="F0AB00"/>
              </a:buClr>
              <a:buSzPct val="80000"/>
              <a:buFont typeface="Wingdings" pitchFamily="2" charset="2"/>
              <a:buChar char="§"/>
            </a:pPr>
            <a:r>
              <a:rPr lang="en-US" sz="1200" kern="0" dirty="0">
                <a:solidFill>
                  <a:srgbClr val="666666"/>
                </a:solidFill>
                <a:ea typeface="Arial Unicode MS" pitchFamily="34" charset="-128"/>
                <a:cs typeface="Arial Unicode MS" pitchFamily="34" charset="-128"/>
              </a:rPr>
              <a:t>SAP </a:t>
            </a:r>
            <a:r>
              <a:rPr lang="en-US" sz="1200" kern="0" dirty="0" err="1">
                <a:solidFill>
                  <a:srgbClr val="666666"/>
                </a:solidFill>
                <a:ea typeface="Arial Unicode MS" pitchFamily="34" charset="-128"/>
                <a:cs typeface="Arial Unicode MS" pitchFamily="34" charset="-128"/>
              </a:rPr>
              <a:t>Afaria</a:t>
            </a:r>
            <a:endParaRPr lang="en-US" sz="1200" kern="0" dirty="0">
              <a:solidFill>
                <a:srgbClr val="666666"/>
              </a:solidFill>
              <a:ea typeface="Arial Unicode MS" pitchFamily="34" charset="-128"/>
              <a:cs typeface="Arial Unicode MS" pitchFamily="34" charset="-128"/>
            </a:endParaRPr>
          </a:p>
          <a:p>
            <a:pPr marL="173038" indent="-173038" fontAlgn="base">
              <a:spcAft>
                <a:spcPct val="0"/>
              </a:spcAft>
              <a:buClr>
                <a:srgbClr val="F0AB00"/>
              </a:buClr>
              <a:buSzPct val="80000"/>
              <a:buFont typeface="Wingdings" pitchFamily="2" charset="2"/>
              <a:buChar char="§"/>
            </a:pPr>
            <a:r>
              <a:rPr lang="en-US" sz="1200" kern="0" dirty="0" smtClean="0">
                <a:solidFill>
                  <a:srgbClr val="666666"/>
                </a:solidFill>
                <a:ea typeface="Arial Unicode MS" pitchFamily="34" charset="-128"/>
                <a:cs typeface="Arial Unicode MS" pitchFamily="34" charset="-128"/>
              </a:rPr>
              <a:t>SAP HANA</a:t>
            </a:r>
          </a:p>
          <a:p>
            <a:pPr marL="173038" indent="-173038" fontAlgn="base">
              <a:spcAft>
                <a:spcPct val="0"/>
              </a:spcAft>
              <a:buClr>
                <a:srgbClr val="F0AB00"/>
              </a:buClr>
              <a:buSzPct val="80000"/>
              <a:buFont typeface="Wingdings" pitchFamily="2" charset="2"/>
              <a:buChar char="§"/>
            </a:pPr>
            <a:r>
              <a:rPr lang="en-US" sz="1200" kern="0" dirty="0" smtClean="0">
                <a:solidFill>
                  <a:srgbClr val="666666"/>
                </a:solidFill>
                <a:ea typeface="Arial Unicode MS" pitchFamily="34" charset="-128"/>
                <a:cs typeface="Arial Unicode MS" pitchFamily="34" charset="-128"/>
              </a:rPr>
              <a:t>SAP Replication Server, </a:t>
            </a:r>
            <a:br>
              <a:rPr lang="en-US" sz="1200" kern="0" dirty="0" smtClean="0">
                <a:solidFill>
                  <a:srgbClr val="666666"/>
                </a:solidFill>
                <a:ea typeface="Arial Unicode MS" pitchFamily="34" charset="-128"/>
                <a:cs typeface="Arial Unicode MS" pitchFamily="34" charset="-128"/>
              </a:rPr>
            </a:br>
            <a:r>
              <a:rPr lang="en-US" sz="1200" kern="0" dirty="0" smtClean="0">
                <a:solidFill>
                  <a:srgbClr val="666666"/>
                </a:solidFill>
                <a:ea typeface="Arial Unicode MS" pitchFamily="34" charset="-128"/>
                <a:cs typeface="Arial Unicode MS" pitchFamily="34" charset="-128"/>
              </a:rPr>
              <a:t>SAP HANA edition</a:t>
            </a: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Close Date</a:t>
            </a:r>
          </a:p>
          <a:p>
            <a:pPr fontAlgn="base">
              <a:spcAft>
                <a:spcPct val="0"/>
              </a:spcAft>
              <a:buClr>
                <a:srgbClr val="F0AB00"/>
              </a:buClr>
              <a:buSzPct val="80000"/>
            </a:pPr>
            <a:r>
              <a:rPr lang="en-US" sz="1200" kern="0" dirty="0" smtClean="0">
                <a:solidFill>
                  <a:srgbClr val="666666"/>
                </a:solidFill>
                <a:ea typeface="Arial Unicode MS" pitchFamily="34" charset="-128"/>
                <a:cs typeface="Arial Unicode MS" pitchFamily="34" charset="-128"/>
              </a:rPr>
              <a:t>November 2013</a:t>
            </a:r>
            <a:endParaRPr lang="en-US" sz="1200"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Deal </a:t>
            </a:r>
            <a:r>
              <a:rPr lang="en-US" sz="1200" b="1" kern="0" dirty="0">
                <a:solidFill>
                  <a:srgbClr val="666666"/>
                </a:solidFill>
                <a:ea typeface="Arial Unicode MS" pitchFamily="34" charset="-128"/>
                <a:cs typeface="Arial Unicode MS" pitchFamily="34" charset="-128"/>
              </a:rPr>
              <a:t>Size</a:t>
            </a:r>
          </a:p>
          <a:p>
            <a:pPr fontAlgn="base">
              <a:spcAft>
                <a:spcPct val="0"/>
              </a:spcAft>
              <a:buClr>
                <a:srgbClr val="F0AB00"/>
              </a:buClr>
              <a:buSzPct val="80000"/>
            </a:pPr>
            <a:r>
              <a:rPr lang="en-US" sz="1200" dirty="0">
                <a:solidFill>
                  <a:srgbClr val="666666"/>
                </a:solidFill>
              </a:rPr>
              <a:t>€</a:t>
            </a:r>
            <a:r>
              <a:rPr lang="en-US" sz="1200" dirty="0" smtClean="0">
                <a:solidFill>
                  <a:srgbClr val="666666"/>
                </a:solidFill>
              </a:rPr>
              <a:t>343K </a:t>
            </a:r>
            <a:r>
              <a:rPr lang="en-US" sz="1200" dirty="0">
                <a:solidFill>
                  <a:srgbClr val="666666"/>
                </a:solidFill>
              </a:rPr>
              <a:t>with 16 cores </a:t>
            </a:r>
            <a:endParaRPr lang="en-US" sz="1200" b="1" kern="0" dirty="0">
              <a:solidFill>
                <a:srgbClr val="666666"/>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Partner</a:t>
            </a:r>
            <a:endParaRPr lang="en-US" sz="1200" b="1" kern="0" dirty="0">
              <a:solidFill>
                <a:srgbClr val="666666"/>
              </a:solidFill>
              <a:ea typeface="Arial Unicode MS" pitchFamily="34" charset="-128"/>
              <a:cs typeface="Arial Unicode MS" pitchFamily="34" charset="-128"/>
            </a:endParaRPr>
          </a:p>
          <a:p>
            <a:pPr fontAlgn="base">
              <a:spcAft>
                <a:spcPct val="0"/>
              </a:spcAft>
              <a:buClr>
                <a:srgbClr val="F0AB00"/>
              </a:buClr>
              <a:buSzPct val="80000"/>
            </a:pPr>
            <a:r>
              <a:rPr lang="en-US" sz="1200" dirty="0" smtClean="0">
                <a:solidFill>
                  <a:srgbClr val="666666"/>
                </a:solidFill>
              </a:rPr>
              <a:t>SAP Services for SAP HANA</a:t>
            </a:r>
            <a:endParaRPr lang="en-US" sz="1200" dirty="0">
              <a:solidFill>
                <a:srgbClr val="666666"/>
              </a:solidFill>
            </a:endParaRPr>
          </a:p>
          <a:p>
            <a:pPr fontAlgn="base">
              <a:spcBef>
                <a:spcPts val="600"/>
              </a:spcBef>
              <a:spcAft>
                <a:spcPct val="0"/>
              </a:spcAft>
              <a:buClr>
                <a:srgbClr val="F0AB00"/>
              </a:buClr>
              <a:buSzPct val="80000"/>
            </a:pPr>
            <a:r>
              <a:rPr lang="en-US" sz="1200" b="1" kern="0" dirty="0" smtClean="0">
                <a:solidFill>
                  <a:srgbClr val="666666"/>
                </a:solidFill>
                <a:ea typeface="Arial Unicode MS" pitchFamily="34" charset="-128"/>
                <a:cs typeface="Arial Unicode MS" pitchFamily="34" charset="-128"/>
              </a:rPr>
              <a:t>Account Executive</a:t>
            </a:r>
            <a:endParaRPr lang="en-US" sz="1200" b="1" kern="0" dirty="0">
              <a:solidFill>
                <a:srgbClr val="666666"/>
              </a:solidFill>
              <a:ea typeface="Arial Unicode MS" pitchFamily="34" charset="-128"/>
              <a:cs typeface="Arial Unicode MS" pitchFamily="34" charset="-128"/>
            </a:endParaRPr>
          </a:p>
          <a:p>
            <a:pPr fontAlgn="base">
              <a:spcAft>
                <a:spcPct val="0"/>
              </a:spcAft>
              <a:buClr>
                <a:srgbClr val="F0AB00"/>
              </a:buClr>
              <a:buSzPct val="80000"/>
            </a:pPr>
            <a:r>
              <a:rPr lang="en-US" sz="1200" dirty="0">
                <a:solidFill>
                  <a:srgbClr val="666666"/>
                </a:solidFill>
              </a:rPr>
              <a:t>Jeff </a:t>
            </a:r>
            <a:r>
              <a:rPr lang="en-US" sz="1200" dirty="0" smtClean="0">
                <a:solidFill>
                  <a:srgbClr val="666666"/>
                </a:solidFill>
              </a:rPr>
              <a:t>Hart</a:t>
            </a:r>
            <a:endParaRPr lang="en-US" sz="1200" dirty="0">
              <a:solidFill>
                <a:srgbClr val="666666"/>
              </a:solidFill>
            </a:endParaRPr>
          </a:p>
        </p:txBody>
      </p:sp>
      <p:sp>
        <p:nvSpPr>
          <p:cNvPr id="4" name="Title 3"/>
          <p:cNvSpPr>
            <a:spLocks noGrp="1"/>
          </p:cNvSpPr>
          <p:nvPr>
            <p:ph type="title"/>
          </p:nvPr>
        </p:nvSpPr>
        <p:spPr>
          <a:xfrm>
            <a:off x="324000" y="324000"/>
            <a:ext cx="6745540" cy="756000"/>
          </a:xfrm>
        </p:spPr>
        <p:txBody>
          <a:bodyPr/>
          <a:lstStyle/>
          <a:p>
            <a:r>
              <a:rPr lang="en-US" dirty="0" smtClean="0"/>
              <a:t>Phillips 66</a:t>
            </a:r>
            <a:r>
              <a:rPr lang="en-US" sz="4000" dirty="0"/>
              <a:t/>
            </a:r>
            <a:br>
              <a:rPr lang="en-US" sz="4000" dirty="0"/>
            </a:br>
            <a:r>
              <a:rPr lang="en-US" sz="2000" b="0" dirty="0" smtClean="0"/>
              <a:t>Optimized pipeline maintenance and pricing strategies —saving more than $2 million in three months</a:t>
            </a:r>
            <a:endParaRPr lang="en-US" sz="1800" b="0" dirty="0"/>
          </a:p>
        </p:txBody>
      </p:sp>
      <p:sp>
        <p:nvSpPr>
          <p:cNvPr id="5" name="Rectangle 4"/>
          <p:cNvSpPr/>
          <p:nvPr/>
        </p:nvSpPr>
        <p:spPr bwMode="gray">
          <a:xfrm>
            <a:off x="3200400" y="5441722"/>
            <a:ext cx="5486400" cy="954107"/>
          </a:xfrm>
          <a:prstGeom prst="rect">
            <a:avLst/>
          </a:prstGeom>
          <a:ln>
            <a:noFill/>
          </a:ln>
        </p:spPr>
        <p:txBody>
          <a:bodyPr wrap="square" anchor="ctr">
            <a:spAutoFit/>
          </a:bodyPr>
          <a:lstStyle/>
          <a:p>
            <a:pPr marL="171450" lvl="2" indent="-171450" defTabSz="1088776">
              <a:spcBef>
                <a:spcPts val="600"/>
              </a:spcBef>
              <a:buClr>
                <a:srgbClr val="F0AB00"/>
              </a:buClr>
              <a:buSzPct val="100000"/>
              <a:buFont typeface="Wingdings"/>
              <a:buNone/>
            </a:pPr>
            <a:r>
              <a:rPr lang="en-US" sz="1400" b="1" dirty="0" smtClean="0">
                <a:solidFill>
                  <a:srgbClr val="000000"/>
                </a:solidFill>
              </a:rPr>
              <a:t>Why </a:t>
            </a:r>
            <a:r>
              <a:rPr lang="en-US" sz="1400" b="1" dirty="0">
                <a:solidFill>
                  <a:srgbClr val="000000"/>
                </a:solidFill>
              </a:rPr>
              <a:t>SAP </a:t>
            </a:r>
            <a:r>
              <a:rPr lang="en-US" sz="1400" b="1" dirty="0" smtClean="0">
                <a:solidFill>
                  <a:srgbClr val="000000"/>
                </a:solidFill>
              </a:rPr>
              <a:t>Replication Server?</a:t>
            </a:r>
          </a:p>
          <a:p>
            <a:pPr marL="171450" lvl="2" indent="-1588" defTabSz="1088776">
              <a:buClr>
                <a:srgbClr val="F0AB00"/>
              </a:buClr>
              <a:buSzPct val="100000"/>
              <a:buFont typeface="Wingdings"/>
              <a:buNone/>
            </a:pPr>
            <a:r>
              <a:rPr lang="en-US" sz="1400" dirty="0">
                <a:solidFill>
                  <a:srgbClr val="000000"/>
                </a:solidFill>
              </a:rPr>
              <a:t>SAP Replication Server is the only solution that delivers real-time transactional replication from multiple non-SAP data sources into SAP HANA, while maintaining transactional integrity.</a:t>
            </a:r>
          </a:p>
        </p:txBody>
      </p:sp>
      <p:sp>
        <p:nvSpPr>
          <p:cNvPr id="6" name="TextBox 5"/>
          <p:cNvSpPr txBox="1"/>
          <p:nvPr/>
        </p:nvSpPr>
        <p:spPr>
          <a:xfrm>
            <a:off x="3533962" y="1483578"/>
            <a:ext cx="21945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CUSTOMER CHALLENGE</a:t>
            </a:r>
          </a:p>
        </p:txBody>
      </p:sp>
      <p:sp>
        <p:nvSpPr>
          <p:cNvPr id="33" name="TextBox 32"/>
          <p:cNvSpPr txBox="1"/>
          <p:nvPr/>
        </p:nvSpPr>
        <p:spPr>
          <a:xfrm>
            <a:off x="3519964" y="2286000"/>
            <a:ext cx="259045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SOLUTION IMPLEMENTATION</a:t>
            </a:r>
          </a:p>
        </p:txBody>
      </p:sp>
      <p:sp>
        <p:nvSpPr>
          <p:cNvPr id="40" name="Rectangle 39"/>
          <p:cNvSpPr/>
          <p:nvPr/>
        </p:nvSpPr>
        <p:spPr bwMode="gray">
          <a:xfrm>
            <a:off x="3443764" y="1676400"/>
            <a:ext cx="5395436" cy="523220"/>
          </a:xfrm>
          <a:prstGeom prst="rect">
            <a:avLst/>
          </a:prstGeom>
          <a:ln>
            <a:noFill/>
          </a:ln>
        </p:spPr>
        <p:txBody>
          <a:bodyPr wrap="square">
            <a:spAutoFit/>
          </a:bodyPr>
          <a:lstStyle/>
          <a:p>
            <a:pPr marL="173038" lvl="2" indent="-173038" defTabSz="1088776">
              <a:spcBef>
                <a:spcPts val="600"/>
              </a:spcBef>
              <a:buClr>
                <a:srgbClr val="F0AB00"/>
              </a:buClr>
              <a:buSzPct val="100000"/>
              <a:buFont typeface="Wingdings" pitchFamily="2" charset="2"/>
              <a:buChar char="§"/>
            </a:pPr>
            <a:r>
              <a:rPr lang="en-US" sz="1400" dirty="0" smtClean="0"/>
              <a:t>Optimizing maintenance of pipelines and </a:t>
            </a:r>
            <a:r>
              <a:rPr lang="en-US" sz="1400" dirty="0" smtClean="0">
                <a:solidFill>
                  <a:srgbClr val="000000"/>
                </a:solidFill>
              </a:rPr>
              <a:t>increasing profitability of retail convenience stores</a:t>
            </a:r>
            <a:endParaRPr lang="en-US" sz="1400" dirty="0">
              <a:solidFill>
                <a:srgbClr val="000000"/>
              </a:solidFill>
            </a:endParaRPr>
          </a:p>
        </p:txBody>
      </p:sp>
      <p:sp>
        <p:nvSpPr>
          <p:cNvPr id="41" name="Rectangle 40"/>
          <p:cNvSpPr/>
          <p:nvPr/>
        </p:nvSpPr>
        <p:spPr bwMode="gray">
          <a:xfrm>
            <a:off x="3443764" y="2461736"/>
            <a:ext cx="5395436" cy="738664"/>
          </a:xfrm>
          <a:prstGeom prst="rect">
            <a:avLst/>
          </a:prstGeom>
          <a:ln>
            <a:noFill/>
          </a:ln>
        </p:spPr>
        <p:txBody>
          <a:bodyPr wrap="square">
            <a:spAutoFit/>
          </a:bodyPr>
          <a:lstStyle/>
          <a:p>
            <a:pPr marL="173038" lvl="2" indent="-173038" defTabSz="1088776">
              <a:spcBef>
                <a:spcPts val="300"/>
              </a:spcBef>
              <a:buClr>
                <a:srgbClr val="F0AB00"/>
              </a:buClr>
              <a:buSzPct val="100000"/>
              <a:buFont typeface="Wingdings" pitchFamily="2" charset="2"/>
              <a:buChar char="§"/>
            </a:pPr>
            <a:r>
              <a:rPr lang="en-US" sz="1400" dirty="0" smtClean="0">
                <a:solidFill>
                  <a:srgbClr val="000000"/>
                </a:solidFill>
              </a:rPr>
              <a:t>SAP </a:t>
            </a:r>
            <a:r>
              <a:rPr lang="en-US" sz="1400" dirty="0">
                <a:solidFill>
                  <a:srgbClr val="000000"/>
                </a:solidFill>
              </a:rPr>
              <a:t>Replication Server </a:t>
            </a:r>
            <a:r>
              <a:rPr lang="en-US" sz="1400" dirty="0" smtClean="0">
                <a:solidFill>
                  <a:srgbClr val="000000"/>
                </a:solidFill>
              </a:rPr>
              <a:t>team worked closely with Phillips 66 </a:t>
            </a:r>
            <a:br>
              <a:rPr lang="en-US" sz="1400" dirty="0" smtClean="0">
                <a:solidFill>
                  <a:srgbClr val="000000"/>
                </a:solidFill>
              </a:rPr>
            </a:br>
            <a:r>
              <a:rPr lang="en-US" sz="1400" dirty="0" smtClean="0">
                <a:solidFill>
                  <a:srgbClr val="000000"/>
                </a:solidFill>
              </a:rPr>
              <a:t>to ensure successful replication of non-SAP data from multiple sources into SAP HANA for real-time analysis of business</a:t>
            </a:r>
            <a:r>
              <a:rPr lang="en-US" sz="1400" dirty="0" smtClean="0">
                <a:solidFill>
                  <a:srgbClr val="FF0000"/>
                </a:solidFill>
              </a:rPr>
              <a:t>.</a:t>
            </a:r>
          </a:p>
        </p:txBody>
      </p:sp>
      <p:sp>
        <p:nvSpPr>
          <p:cNvPr id="45" name="TextBox 44"/>
          <p:cNvSpPr txBox="1"/>
          <p:nvPr/>
        </p:nvSpPr>
        <p:spPr>
          <a:xfrm>
            <a:off x="3519964" y="3276600"/>
            <a:ext cx="165750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solidFill>
                  <a:srgbClr val="F0AB00"/>
                </a:solidFill>
                <a:ea typeface="Arial Unicode MS" pitchFamily="34" charset="-128"/>
                <a:cs typeface="Arial Unicode MS" pitchFamily="34" charset="-128"/>
              </a:rPr>
              <a:t>BUSINESS IMPACT</a:t>
            </a:r>
          </a:p>
        </p:txBody>
      </p:sp>
      <p:sp>
        <p:nvSpPr>
          <p:cNvPr id="46" name="Rectangle 45"/>
          <p:cNvSpPr/>
          <p:nvPr/>
        </p:nvSpPr>
        <p:spPr bwMode="gray">
          <a:xfrm>
            <a:off x="3443764" y="3429000"/>
            <a:ext cx="5492750" cy="1892826"/>
          </a:xfrm>
          <a:prstGeom prst="rect">
            <a:avLst/>
          </a:prstGeom>
          <a:ln>
            <a:noFill/>
          </a:ln>
        </p:spPr>
        <p:txBody>
          <a:bodyPr wrap="square">
            <a:spAutoFit/>
          </a:bodyPr>
          <a:lstStyle/>
          <a:p>
            <a:pPr marL="173038" lvl="2" indent="-173038" defTabSz="1088776">
              <a:spcBef>
                <a:spcPts val="300"/>
              </a:spcBef>
              <a:buClr>
                <a:srgbClr val="F0AB00"/>
              </a:buClr>
              <a:buSzPct val="100000"/>
              <a:buFont typeface="Wingdings" pitchFamily="2" charset="2"/>
              <a:buChar char="§"/>
            </a:pPr>
            <a:r>
              <a:rPr lang="en-US" sz="1400" dirty="0" smtClean="0">
                <a:solidFill>
                  <a:srgbClr val="000000"/>
                </a:solidFill>
              </a:rPr>
              <a:t>Improved </a:t>
            </a:r>
            <a:r>
              <a:rPr lang="en-US" sz="1400" dirty="0">
                <a:solidFill>
                  <a:srgbClr val="000000"/>
                </a:solidFill>
              </a:rPr>
              <a:t>safety and saved money by </a:t>
            </a:r>
            <a:r>
              <a:rPr lang="en-US" sz="1400" dirty="0" smtClean="0">
                <a:solidFill>
                  <a:srgbClr val="000000"/>
                </a:solidFill>
              </a:rPr>
              <a:t>enabling Phillips </a:t>
            </a:r>
            <a:r>
              <a:rPr lang="en-US" sz="1400" dirty="0">
                <a:solidFill>
                  <a:srgbClr val="000000"/>
                </a:solidFill>
              </a:rPr>
              <a:t>66 </a:t>
            </a:r>
            <a:r>
              <a:rPr lang="en-US" sz="1400" dirty="0" smtClean="0">
                <a:solidFill>
                  <a:srgbClr val="000000"/>
                </a:solidFill>
              </a:rPr>
              <a:t>to evaluate and </a:t>
            </a:r>
            <a:r>
              <a:rPr lang="en-US" sz="1400" dirty="0"/>
              <a:t>optimize </a:t>
            </a:r>
            <a:r>
              <a:rPr lang="en-US" sz="1400" dirty="0" smtClean="0"/>
              <a:t>maintenance of more than 14,000 </a:t>
            </a:r>
            <a:r>
              <a:rPr lang="en-US" sz="1400" dirty="0"/>
              <a:t>miles </a:t>
            </a:r>
            <a:r>
              <a:rPr lang="en-US" sz="1400" dirty="0" smtClean="0"/>
              <a:t>of pipeline with real-time data feeding SAP HANA-based analytics</a:t>
            </a:r>
          </a:p>
          <a:p>
            <a:pPr marL="173038" lvl="2" indent="-173038" defTabSz="1088776">
              <a:spcBef>
                <a:spcPts val="300"/>
              </a:spcBef>
              <a:buClr>
                <a:srgbClr val="F0AB00"/>
              </a:buClr>
              <a:buSzPct val="100000"/>
              <a:buFont typeface="Wingdings" pitchFamily="2" charset="2"/>
              <a:buChar char="§"/>
            </a:pPr>
            <a:r>
              <a:rPr lang="en-US" sz="1400" dirty="0" smtClean="0"/>
              <a:t>Increased total revenue by </a:t>
            </a:r>
            <a:r>
              <a:rPr lang="en-US" sz="1400" dirty="0"/>
              <a:t>analyzing and reevaluating </a:t>
            </a:r>
            <a:r>
              <a:rPr lang="en-US" sz="1400" dirty="0" smtClean="0"/>
              <a:t>gas price discounting strategies</a:t>
            </a:r>
            <a:endParaRPr lang="en-US" sz="1400" dirty="0"/>
          </a:p>
          <a:p>
            <a:pPr marL="173038" lvl="2" indent="-173038" defTabSz="1088776">
              <a:spcBef>
                <a:spcPts val="300"/>
              </a:spcBef>
              <a:buClr>
                <a:srgbClr val="F0AB00"/>
              </a:buClr>
              <a:buSzPct val="100000"/>
              <a:buFont typeface="Wingdings" pitchFamily="2" charset="2"/>
              <a:buChar char="§"/>
            </a:pPr>
            <a:r>
              <a:rPr lang="en-US" sz="1400" dirty="0"/>
              <a:t>Delivered a 300% ROI in just the first three </a:t>
            </a:r>
            <a:r>
              <a:rPr lang="en-US" sz="1400" dirty="0" smtClean="0"/>
              <a:t>months based on </a:t>
            </a:r>
            <a:r>
              <a:rPr lang="en-US" sz="1400" dirty="0" smtClean="0">
                <a:solidFill>
                  <a:srgbClr val="000000"/>
                </a:solidFill>
              </a:rPr>
              <a:t>insights gained from the analytics used in two </a:t>
            </a:r>
            <a:r>
              <a:rPr lang="en-US" sz="1400" dirty="0">
                <a:solidFill>
                  <a:srgbClr val="000000"/>
                </a:solidFill>
              </a:rPr>
              <a:t>use cases, more than covering </a:t>
            </a:r>
            <a:r>
              <a:rPr lang="en-US" sz="1400" dirty="0" smtClean="0">
                <a:solidFill>
                  <a:srgbClr val="000000"/>
                </a:solidFill>
              </a:rPr>
              <a:t>the cost of initial investment in the solution</a:t>
            </a:r>
            <a:endParaRPr lang="en-US" sz="1400" dirty="0">
              <a:solidFill>
                <a:srgbClr val="000000"/>
              </a:solidFill>
            </a:endParaRPr>
          </a:p>
        </p:txBody>
      </p:sp>
      <p:sp>
        <p:nvSpPr>
          <p:cNvPr id="3" name="TextBox 2"/>
          <p:cNvSpPr txBox="1"/>
          <p:nvPr/>
        </p:nvSpPr>
        <p:spPr>
          <a:xfrm>
            <a:off x="-946727" y="4495030"/>
            <a:ext cx="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grpSp>
        <p:nvGrpSpPr>
          <p:cNvPr id="25" name="Group 24"/>
          <p:cNvGrpSpPr/>
          <p:nvPr/>
        </p:nvGrpSpPr>
        <p:grpSpPr>
          <a:xfrm>
            <a:off x="3048000" y="1499860"/>
            <a:ext cx="357873" cy="182880"/>
            <a:chOff x="3048000" y="1503932"/>
            <a:chExt cx="357873" cy="182880"/>
          </a:xfrm>
        </p:grpSpPr>
        <p:sp>
          <p:nvSpPr>
            <p:cNvPr id="26" name="Isosceles Triangle 25"/>
            <p:cNvSpPr/>
            <p:nvPr/>
          </p:nvSpPr>
          <p:spPr bwMode="gray">
            <a:xfrm rot="16200000" flipH="1" flipV="1">
              <a:off x="3048000" y="150393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30" name="Isosceles Triangle 29"/>
            <p:cNvSpPr/>
            <p:nvPr/>
          </p:nvSpPr>
          <p:spPr bwMode="gray">
            <a:xfrm rot="16200000" flipH="1" flipV="1">
              <a:off x="3222993" y="150393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grpSp>
        <p:nvGrpSpPr>
          <p:cNvPr id="34" name="Group 33"/>
          <p:cNvGrpSpPr/>
          <p:nvPr/>
        </p:nvGrpSpPr>
        <p:grpSpPr>
          <a:xfrm>
            <a:off x="3048000" y="2325618"/>
            <a:ext cx="357873" cy="182880"/>
            <a:chOff x="3048000" y="2480602"/>
            <a:chExt cx="357873" cy="182880"/>
          </a:xfrm>
        </p:grpSpPr>
        <p:sp>
          <p:nvSpPr>
            <p:cNvPr id="35" name="Isosceles Triangle 34"/>
            <p:cNvSpPr/>
            <p:nvPr/>
          </p:nvSpPr>
          <p:spPr bwMode="gray">
            <a:xfrm rot="16200000" flipH="1" flipV="1">
              <a:off x="3048000" y="248060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36" name="Isosceles Triangle 35"/>
            <p:cNvSpPr/>
            <p:nvPr/>
          </p:nvSpPr>
          <p:spPr bwMode="gray">
            <a:xfrm rot="16200000" flipH="1" flipV="1">
              <a:off x="3222993" y="2480602"/>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grpSp>
        <p:nvGrpSpPr>
          <p:cNvPr id="37" name="Group 36"/>
          <p:cNvGrpSpPr/>
          <p:nvPr/>
        </p:nvGrpSpPr>
        <p:grpSpPr>
          <a:xfrm>
            <a:off x="3048000" y="3322320"/>
            <a:ext cx="357873" cy="182880"/>
            <a:chOff x="3088475" y="3789903"/>
            <a:chExt cx="357873" cy="182880"/>
          </a:xfrm>
        </p:grpSpPr>
        <p:sp>
          <p:nvSpPr>
            <p:cNvPr id="38" name="Isosceles Triangle 37"/>
            <p:cNvSpPr/>
            <p:nvPr/>
          </p:nvSpPr>
          <p:spPr bwMode="gray">
            <a:xfrm rot="16200000" flipH="1" flipV="1">
              <a:off x="3088475" y="3789903"/>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sp>
          <p:nvSpPr>
            <p:cNvPr id="39" name="Isosceles Triangle 38"/>
            <p:cNvSpPr/>
            <p:nvPr/>
          </p:nvSpPr>
          <p:spPr bwMode="gray">
            <a:xfrm rot="16200000" flipH="1" flipV="1">
              <a:off x="3263468" y="3789903"/>
              <a:ext cx="182880" cy="182880"/>
            </a:xfrm>
            <a:prstGeom prst="triangle">
              <a:avLst/>
            </a:prstGeom>
            <a:solidFill>
              <a:schemeClr val="accent1"/>
            </a:solidFill>
          </p:spPr>
          <p:txBody>
            <a:bodyPr wrap="square" rtlCol="0" anchor="ctr" anchorCtr="1">
              <a:noAutofit/>
            </a:bodyPr>
            <a:lstStyle/>
            <a:p>
              <a:pPr algn="ctr"/>
              <a:endParaRPr lang="en-US" sz="1200" dirty="0">
                <a:solidFill>
                  <a:srgbClr val="FFFFFF"/>
                </a:solidFill>
                <a:cs typeface="Arial"/>
              </a:endParaRPr>
            </a:p>
          </p:txBody>
        </p:sp>
      </p:grpSp>
      <p:cxnSp>
        <p:nvCxnSpPr>
          <p:cNvPr id="42" name="Straight Connector 41"/>
          <p:cNvCxnSpPr/>
          <p:nvPr/>
        </p:nvCxnSpPr>
        <p:spPr bwMode="gray">
          <a:xfrm flipH="1" flipV="1">
            <a:off x="2895599" y="1509458"/>
            <a:ext cx="1" cy="4747494"/>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8" name="Double Brace 47"/>
          <p:cNvSpPr/>
          <p:nvPr/>
        </p:nvSpPr>
        <p:spPr>
          <a:xfrm>
            <a:off x="3048000" y="5334000"/>
            <a:ext cx="5791200" cy="990600"/>
          </a:xfrm>
          <a:prstGeom prst="bracePair">
            <a:avLst>
              <a:gd name="adj" fmla="val 8333"/>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49" name="TextBox 48"/>
          <p:cNvSpPr txBox="1"/>
          <p:nvPr/>
        </p:nvSpPr>
        <p:spPr>
          <a:xfrm>
            <a:off x="300251" y="6256952"/>
            <a:ext cx="23115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spc="200" dirty="0">
                <a:solidFill>
                  <a:srgbClr val="666666"/>
                </a:solidFill>
                <a:ea typeface="Arial Unicode MS" pitchFamily="34" charset="-128"/>
                <a:cs typeface="Arial Unicode MS" pitchFamily="34" charset="-128"/>
              </a:rPr>
              <a:t>INTERNAL USE ONLY</a:t>
            </a:r>
          </a:p>
        </p:txBody>
      </p:sp>
      <p:pic>
        <p:nvPicPr>
          <p:cNvPr id="11" name="Picture 10" descr="Phillips-66.ai"/>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24800" y="304800"/>
            <a:ext cx="838200" cy="838200"/>
          </a:xfrm>
          <a:prstGeom prst="rect">
            <a:avLst/>
          </a:prstGeom>
        </p:spPr>
      </p:pic>
      <p:sp>
        <p:nvSpPr>
          <p:cNvPr id="27" name="Rounded Rectangle 26"/>
          <p:cNvSpPr/>
          <p:nvPr/>
        </p:nvSpPr>
        <p:spPr bwMode="gray">
          <a:xfrm rot="470495">
            <a:off x="6056026" y="1162016"/>
            <a:ext cx="3010897" cy="310440"/>
          </a:xfrm>
          <a:prstGeom prst="roundRect">
            <a:avLst>
              <a:gd name="adj" fmla="val 13078"/>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ct val="50000"/>
              </a:spcBef>
              <a:spcAft>
                <a:spcPct val="0"/>
              </a:spcAft>
              <a:buClr>
                <a:srgbClr val="F0AB00"/>
              </a:buClr>
              <a:buSzPct val="80000"/>
            </a:pPr>
            <a:r>
              <a:rPr lang="en-US" sz="1400" b="1" kern="0" dirty="0" smtClean="0">
                <a:solidFill>
                  <a:schemeClr val="bg1"/>
                </a:solidFill>
                <a:ea typeface="Arial Unicode MS" pitchFamily="34" charset="-128"/>
                <a:cs typeface="Arial Unicode MS" pitchFamily="34" charset="-128"/>
                <a:sym typeface="Arial"/>
              </a:rPr>
              <a:t>Internal distribution only</a:t>
            </a:r>
            <a:endParaRPr lang="en-US" sz="1400" kern="0" dirty="0">
              <a:solidFill>
                <a:schemeClr val="bg1"/>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xmlns="" val="42328024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Key Benefits of SAP </a:t>
            </a:r>
            <a:r>
              <a:rPr lang="en-US" dirty="0" smtClean="0"/>
              <a:t>Replication Server for SAP HANA</a:t>
            </a:r>
            <a:endParaRPr lang="en-US" dirty="0"/>
          </a:p>
        </p:txBody>
      </p:sp>
      <p:sp>
        <p:nvSpPr>
          <p:cNvPr id="8" name="Text Placeholder 2"/>
          <p:cNvSpPr>
            <a:spLocks noGrp="1"/>
          </p:cNvSpPr>
          <p:nvPr>
            <p:ph type="body" sz="quarter" idx="10"/>
          </p:nvPr>
        </p:nvSpPr>
        <p:spPr bwMode="gray">
          <a:xfrm>
            <a:off x="247656" y="1466849"/>
            <a:ext cx="8468987" cy="4562475"/>
          </a:xfrm>
        </p:spPr>
        <p:txBody>
          <a:bodyPr/>
          <a:lstStyle/>
          <a:p>
            <a:pPr marL="88900" lvl="2" indent="0">
              <a:spcBef>
                <a:spcPts val="1000"/>
              </a:spcBef>
              <a:buNone/>
            </a:pPr>
            <a:r>
              <a:rPr lang="en-US" sz="1800" b="1" dirty="0">
                <a:solidFill>
                  <a:srgbClr val="FFC000"/>
                </a:solidFill>
              </a:rPr>
              <a:t>SAP </a:t>
            </a:r>
            <a:r>
              <a:rPr lang="en-US" sz="1800" b="1" dirty="0" smtClean="0">
                <a:solidFill>
                  <a:srgbClr val="FFC000"/>
                </a:solidFill>
              </a:rPr>
              <a:t>Replication Server provides real-time or scheduled, low latency, transactional </a:t>
            </a:r>
            <a:r>
              <a:rPr lang="en-US" sz="1800" b="1" dirty="0">
                <a:solidFill>
                  <a:srgbClr val="FFC000"/>
                </a:solidFill>
              </a:rPr>
              <a:t>replication for SAP HANA</a:t>
            </a:r>
          </a:p>
          <a:p>
            <a:pPr lvl="2"/>
            <a:endParaRPr lang="en-US" dirty="0" smtClean="0"/>
          </a:p>
          <a:p>
            <a:pPr marL="431800" lvl="2" indent="-342900">
              <a:buFont typeface="+mj-lt"/>
              <a:buAutoNum type="arabicPeriod"/>
            </a:pPr>
            <a:r>
              <a:rPr lang="en-US" sz="1800" dirty="0"/>
              <a:t>Provides </a:t>
            </a:r>
            <a:r>
              <a:rPr lang="en-US" sz="1800" dirty="0" smtClean="0"/>
              <a:t>real-time replication </a:t>
            </a:r>
            <a:r>
              <a:rPr lang="en-US" sz="1800" dirty="0"/>
              <a:t>without performance impact to existing production </a:t>
            </a:r>
            <a:r>
              <a:rPr lang="en-US" sz="1800" dirty="0" smtClean="0"/>
              <a:t>system for both in-bound and out-bound HANA data movement</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Preserves </a:t>
            </a:r>
            <a:r>
              <a:rPr lang="en-US" sz="1800" dirty="0"/>
              <a:t>transactional integrity between </a:t>
            </a:r>
            <a:r>
              <a:rPr lang="en-US" sz="1800" dirty="0" smtClean="0"/>
              <a:t>sources and targets by capturing both Data Modification Language (DML) and Data Definition Language (DDL)</a:t>
            </a:r>
            <a:endParaRPr lang="en-US" sz="1800" dirty="0"/>
          </a:p>
          <a:p>
            <a:pPr marL="431800" lvl="2" indent="-342900">
              <a:buFont typeface="+mj-lt"/>
              <a:buAutoNum type="arabicPeriod"/>
            </a:pPr>
            <a:endParaRPr lang="en-US" sz="1800" dirty="0" smtClean="0"/>
          </a:p>
          <a:p>
            <a:pPr marL="431800" lvl="2" indent="-342900">
              <a:buFont typeface="+mj-lt"/>
              <a:buAutoNum type="arabicPeriod"/>
            </a:pPr>
            <a:r>
              <a:rPr lang="en-US" sz="1800" dirty="0" smtClean="0"/>
              <a:t>Allows flexible </a:t>
            </a:r>
            <a:r>
              <a:rPr lang="en-US" sz="1800" dirty="0"/>
              <a:t>deployment over LAN/WAN, with multiple sources to multiple targets </a:t>
            </a:r>
            <a:r>
              <a:rPr lang="en-US" sz="1800" dirty="0" smtClean="0"/>
              <a:t>for deployment </a:t>
            </a:r>
            <a:r>
              <a:rPr lang="en-US" sz="1800" dirty="0"/>
              <a:t>topology </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Build-in </a:t>
            </a:r>
            <a:r>
              <a:rPr lang="en-US" sz="1800" dirty="0"/>
              <a:t>Data Assurance capability to ensure consistency of distributed data </a:t>
            </a:r>
          </a:p>
        </p:txBody>
      </p:sp>
    </p:spTree>
    <p:extLst>
      <p:ext uri="{BB962C8B-B14F-4D97-AF65-F5344CB8AC3E}">
        <p14:creationId xmlns:p14="http://schemas.microsoft.com/office/powerpoint/2010/main" xmlns="" val="413848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346274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t>Real Time Replication </a:t>
            </a:r>
            <a:r>
              <a:rPr lang="en-US" dirty="0"/>
              <a:t>for SAP HANA </a:t>
            </a:r>
          </a:p>
          <a:p>
            <a:pPr marL="285750" indent="-285750">
              <a:buFont typeface="Arial" pitchFamily="34" charset="0"/>
              <a:buChar char="•"/>
            </a:pPr>
            <a:r>
              <a:rPr lang="en-US" dirty="0">
                <a:solidFill>
                  <a:schemeClr val="accent1"/>
                </a:solidFill>
              </a:rPr>
              <a:t>High Availability and Disaster Recovery for SAP Business Suite on </a:t>
            </a:r>
            <a:r>
              <a:rPr lang="en-US" dirty="0" smtClean="0">
                <a:solidFill>
                  <a:schemeClr val="accent1"/>
                </a:solidFill>
              </a:rPr>
              <a:t>ASE</a:t>
            </a:r>
          </a:p>
          <a:p>
            <a:pPr marL="285750" indent="-285750">
              <a:buFont typeface="Arial" pitchFamily="34" charset="0"/>
              <a:buChar char="•"/>
            </a:pPr>
            <a:r>
              <a:rPr lang="en-US" dirty="0" smtClean="0"/>
              <a:t>Real-Time </a:t>
            </a:r>
            <a:r>
              <a:rPr lang="en-US" dirty="0"/>
              <a:t>CDC for SAP Data Services</a:t>
            </a:r>
          </a:p>
          <a:p>
            <a:pPr marL="285750" indent="-285750">
              <a:buFont typeface="Arial" pitchFamily="34" charset="0"/>
              <a:buChar char="•"/>
            </a:pPr>
            <a:r>
              <a:rPr lang="en-US" dirty="0" smtClean="0"/>
              <a:t>Key </a:t>
            </a:r>
            <a:r>
              <a:rPr lang="en-US" dirty="0"/>
              <a:t>Information Sources</a:t>
            </a:r>
          </a:p>
        </p:txBody>
      </p:sp>
    </p:spTree>
    <p:extLst>
      <p:ext uri="{BB962C8B-B14F-4D97-AF65-F5344CB8AC3E}">
        <p14:creationId xmlns:p14="http://schemas.microsoft.com/office/powerpoint/2010/main" xmlns="" val="635760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Downtime for </a:t>
            </a:r>
            <a:r>
              <a:rPr lang="en-US" dirty="0"/>
              <a:t>SAP Business Suite </a:t>
            </a:r>
            <a:r>
              <a:rPr lang="en-US" dirty="0" smtClean="0"/>
              <a:t>on SAP ASE</a:t>
            </a:r>
            <a:br>
              <a:rPr lang="en-US" dirty="0" smtClean="0"/>
            </a:br>
            <a:r>
              <a:rPr lang="en-US" sz="2000" b="0" dirty="0"/>
              <a:t>Keep SAP Business Suite applications up and running</a:t>
            </a:r>
          </a:p>
        </p:txBody>
      </p:sp>
      <p:sp>
        <p:nvSpPr>
          <p:cNvPr id="3" name="Text Placeholder 2"/>
          <p:cNvSpPr>
            <a:spLocks noGrp="1"/>
          </p:cNvSpPr>
          <p:nvPr>
            <p:ph type="body" sz="quarter" idx="10"/>
          </p:nvPr>
        </p:nvSpPr>
        <p:spPr>
          <a:xfrm>
            <a:off x="324000" y="1516511"/>
            <a:ext cx="8494713" cy="2665798"/>
          </a:xfrm>
        </p:spPr>
        <p:txBody>
          <a:bodyPr/>
          <a:lstStyle/>
          <a:p>
            <a:pPr lvl="1"/>
            <a:r>
              <a:rPr lang="en-US" dirty="0"/>
              <a:t>SAP Replication </a:t>
            </a:r>
            <a:r>
              <a:rPr lang="en-US" dirty="0" smtClean="0"/>
              <a:t>Server’s disaster recovery (DR) capability is optimized to </a:t>
            </a:r>
            <a:r>
              <a:rPr lang="en-US" dirty="0"/>
              <a:t>work with </a:t>
            </a:r>
            <a:r>
              <a:rPr lang="en-US" dirty="0" smtClean="0"/>
              <a:t>SAP Business </a:t>
            </a:r>
            <a:r>
              <a:rPr lang="en-US" dirty="0"/>
              <a:t>Suite applications on SAP </a:t>
            </a:r>
            <a:r>
              <a:rPr lang="en-US" dirty="0" smtClean="0"/>
              <a:t>ASE</a:t>
            </a:r>
          </a:p>
          <a:p>
            <a:pPr lvl="1"/>
            <a:endParaRPr lang="en-US" dirty="0" smtClean="0"/>
          </a:p>
          <a:p>
            <a:pPr lvl="2"/>
            <a:r>
              <a:rPr lang="en-US" dirty="0" smtClean="0"/>
              <a:t>Included with </a:t>
            </a:r>
            <a:r>
              <a:rPr lang="en-US" dirty="0"/>
              <a:t>an existing SAP ASE runtime license</a:t>
            </a:r>
          </a:p>
          <a:p>
            <a:pPr lvl="2"/>
            <a:r>
              <a:rPr lang="en-US" dirty="0" smtClean="0"/>
              <a:t>Simplifies </a:t>
            </a:r>
            <a:r>
              <a:rPr lang="en-US" dirty="0"/>
              <a:t>setup and configuration of an SAP Business Suite DR environment; </a:t>
            </a:r>
            <a:r>
              <a:rPr lang="en-US" dirty="0" smtClean="0"/>
              <a:t/>
            </a:r>
            <a:br>
              <a:rPr lang="en-US" dirty="0" smtClean="0"/>
            </a:br>
            <a:r>
              <a:rPr lang="en-US" dirty="0" smtClean="0"/>
              <a:t>fully </a:t>
            </a:r>
            <a:r>
              <a:rPr lang="en-US" dirty="0"/>
              <a:t>integrated into the SAP Business Suite tooling </a:t>
            </a:r>
            <a:r>
              <a:rPr lang="en-US" dirty="0" smtClean="0"/>
              <a:t/>
            </a:r>
            <a:br>
              <a:rPr lang="en-US" dirty="0" smtClean="0"/>
            </a:br>
            <a:r>
              <a:rPr lang="en-US" dirty="0" smtClean="0"/>
              <a:t>(</a:t>
            </a:r>
            <a:r>
              <a:rPr lang="en-US" dirty="0"/>
              <a:t>e.g. DBA cockpit, installer, </a:t>
            </a:r>
            <a:r>
              <a:rPr lang="en-US" dirty="0" smtClean="0"/>
              <a:t>SAP </a:t>
            </a:r>
            <a:r>
              <a:rPr lang="en-US" dirty="0"/>
              <a:t>host </a:t>
            </a:r>
            <a:r>
              <a:rPr lang="en-US" dirty="0" smtClean="0"/>
              <a:t>control, </a:t>
            </a:r>
            <a:r>
              <a:rPr lang="en-US" dirty="0"/>
              <a:t>etc.)</a:t>
            </a:r>
          </a:p>
          <a:p>
            <a:pPr lvl="2"/>
            <a:r>
              <a:rPr lang="en-US" dirty="0" smtClean="0"/>
              <a:t>Seamless</a:t>
            </a:r>
            <a:r>
              <a:rPr lang="en-US" dirty="0"/>
              <a:t>, automated </a:t>
            </a:r>
            <a:r>
              <a:rPr lang="en-US" dirty="0" smtClean="0"/>
              <a:t>DR and </a:t>
            </a:r>
            <a:r>
              <a:rPr lang="en-US" dirty="0"/>
              <a:t>failover process</a:t>
            </a:r>
          </a:p>
          <a:p>
            <a:pPr lvl="2"/>
            <a:r>
              <a:rPr lang="en-US" dirty="0" smtClean="0"/>
              <a:t>Automates </a:t>
            </a:r>
            <a:r>
              <a:rPr lang="en-US" dirty="0"/>
              <a:t>failover process for planned and unplanned events</a:t>
            </a:r>
          </a:p>
          <a:p>
            <a:pPr lvl="2"/>
            <a:r>
              <a:rPr lang="en-US" dirty="0" smtClean="0"/>
              <a:t>Comprehensively </a:t>
            </a:r>
            <a:r>
              <a:rPr lang="en-US" dirty="0"/>
              <a:t>monitors replication performance </a:t>
            </a:r>
            <a:endParaRPr lang="en-US" dirty="0" smtClean="0"/>
          </a:p>
        </p:txBody>
      </p:sp>
      <p:sp>
        <p:nvSpPr>
          <p:cNvPr id="6" name="Rectangle 5"/>
          <p:cNvSpPr/>
          <p:nvPr/>
        </p:nvSpPr>
        <p:spPr bwMode="gray">
          <a:xfrm>
            <a:off x="2786304" y="4716703"/>
            <a:ext cx="4941454"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TextBox 6"/>
          <p:cNvSpPr txBox="1"/>
          <p:nvPr/>
        </p:nvSpPr>
        <p:spPr>
          <a:xfrm>
            <a:off x="2909457" y="4854479"/>
            <a:ext cx="4795210"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rgbClr val="7F7F7F"/>
                </a:solidFill>
                <a:ea typeface="Arial Unicode MS" pitchFamily="34" charset="-128"/>
                <a:cs typeface="Arial Unicode MS" pitchFamily="34" charset="-128"/>
              </a:rPr>
              <a:t>IDC report shows SAP ASE saves companies 60 hours annually in planned downtime compared to competitive databases – thanks to SAP Replication Server</a:t>
            </a:r>
            <a:r>
              <a:rPr lang="en-US" sz="1400" kern="0" dirty="0" smtClean="0">
                <a:solidFill>
                  <a:srgbClr val="7F7F7F"/>
                </a:solidFill>
                <a:ea typeface="Arial Unicode MS" pitchFamily="34" charset="-128"/>
                <a:cs typeface="Arial Unicode MS" pitchFamily="34" charset="-128"/>
              </a:rPr>
              <a:t>.</a:t>
            </a:r>
            <a:r>
              <a:rPr lang="en-US" sz="1400" kern="0" baseline="30000" dirty="0">
                <a:solidFill>
                  <a:srgbClr val="7F7F7F"/>
                </a:solidFill>
                <a:ea typeface="Arial Unicode MS" pitchFamily="34" charset="-128"/>
                <a:cs typeface="Arial Unicode MS" pitchFamily="34" charset="-128"/>
              </a:rPr>
              <a:t>3</a:t>
            </a:r>
            <a:endParaRPr lang="en-US" sz="1400" kern="0" baseline="30000" dirty="0" smtClean="0">
              <a:solidFill>
                <a:srgbClr val="7F7F7F"/>
              </a:solidFill>
              <a:ea typeface="Arial Unicode MS" pitchFamily="34" charset="-128"/>
              <a:cs typeface="Arial Unicode MS" pitchFamily="34" charset="-128"/>
            </a:endParaRPr>
          </a:p>
        </p:txBody>
      </p:sp>
      <p:sp>
        <p:nvSpPr>
          <p:cNvPr id="8" name="Rectangle 7"/>
          <p:cNvSpPr/>
          <p:nvPr/>
        </p:nvSpPr>
        <p:spPr bwMode="gray">
          <a:xfrm flipH="1">
            <a:off x="2678547" y="471670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9" name="Picture 8" descr="272574_v_cmyk_s_gl_mediumgreen.eps"/>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39274" y="4564303"/>
            <a:ext cx="1200727" cy="1200727"/>
          </a:xfrm>
          <a:prstGeom prst="rect">
            <a:avLst/>
          </a:prstGeom>
        </p:spPr>
      </p:pic>
      <p:sp>
        <p:nvSpPr>
          <p:cNvPr id="10" name="TextBox 9"/>
          <p:cNvSpPr txBox="1"/>
          <p:nvPr/>
        </p:nvSpPr>
        <p:spPr>
          <a:xfrm>
            <a:off x="400242" y="6180667"/>
            <a:ext cx="501842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dirty="0" smtClean="0">
                <a:solidFill>
                  <a:srgbClr val="7F7F7F"/>
                </a:solidFill>
                <a:hlinkClick r:id="rId4"/>
              </a:rPr>
              <a:t>IDC Report: Calculating the True Cost of Ownership</a:t>
            </a:r>
            <a:endParaRPr lang="en-US" sz="1000" kern="0" dirty="0" smtClean="0">
              <a:solidFill>
                <a:srgbClr val="7F7F7F"/>
              </a:solidFill>
              <a:ea typeface="Arial Unicode MS" pitchFamily="34" charset="-128"/>
              <a:cs typeface="Arial Unicode MS" pitchFamily="34" charset="-128"/>
            </a:endParaRPr>
          </a:p>
        </p:txBody>
      </p:sp>
      <p:sp>
        <p:nvSpPr>
          <p:cNvPr id="11" name="TextBox 10"/>
          <p:cNvSpPr txBox="1"/>
          <p:nvPr/>
        </p:nvSpPr>
        <p:spPr>
          <a:xfrm>
            <a:off x="315576" y="6234546"/>
            <a:ext cx="107758"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aseline="30000" dirty="0" smtClean="0">
                <a:solidFill>
                  <a:srgbClr val="7F7F7F"/>
                </a:solidFill>
              </a:rPr>
              <a:t>3</a:t>
            </a:r>
            <a:endParaRPr lang="en-US" sz="1200" kern="0" baseline="30000" dirty="0" smtClean="0">
              <a:solidFill>
                <a:srgbClr val="7F7F7F"/>
              </a:solidFill>
              <a:ea typeface="Arial Unicode MS" pitchFamily="34" charset="-128"/>
              <a:cs typeface="Arial Unicode MS" pitchFamily="34" charset="-128"/>
            </a:endParaRPr>
          </a:p>
        </p:txBody>
      </p:sp>
    </p:spTree>
    <p:extLst>
      <p:ext uri="{BB962C8B-B14F-4D97-AF65-F5344CB8AC3E}">
        <p14:creationId xmlns:p14="http://schemas.microsoft.com/office/powerpoint/2010/main" xmlns="" val="344241027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gray">
          <a:xfrm>
            <a:off x="283665" y="727199"/>
            <a:ext cx="8656637"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defTabSz="1087438" eaLnBrk="0" hangingPunct="0">
              <a:defRPr>
                <a:solidFill>
                  <a:schemeClr val="tx1"/>
                </a:solidFill>
                <a:latin typeface="Arial" pitchFamily="34" charset="0"/>
                <a:ea typeface="ＭＳ Ｐゴシック" pitchFamily="34" charset="-128"/>
              </a:defRPr>
            </a:lvl1pPr>
            <a:lvl2pPr marL="742950" indent="-285750" defTabSz="1087438" eaLnBrk="0" hangingPunct="0">
              <a:defRPr>
                <a:solidFill>
                  <a:schemeClr val="tx1"/>
                </a:solidFill>
                <a:latin typeface="Arial" pitchFamily="34" charset="0"/>
                <a:ea typeface="ＭＳ Ｐゴシック" pitchFamily="34" charset="-128"/>
              </a:defRPr>
            </a:lvl2pPr>
            <a:lvl3pPr marL="1143000" indent="-228600" defTabSz="1087438" eaLnBrk="0" hangingPunct="0">
              <a:defRPr>
                <a:solidFill>
                  <a:schemeClr val="tx1"/>
                </a:solidFill>
                <a:latin typeface="Arial" pitchFamily="34" charset="0"/>
                <a:ea typeface="ＭＳ Ｐゴシック" pitchFamily="34" charset="-128"/>
              </a:defRPr>
            </a:lvl3pPr>
            <a:lvl4pPr marL="1600200" indent="-228600" defTabSz="1087438" eaLnBrk="0" hangingPunct="0">
              <a:defRPr>
                <a:solidFill>
                  <a:schemeClr val="tx1"/>
                </a:solidFill>
                <a:latin typeface="Arial" pitchFamily="34" charset="0"/>
                <a:ea typeface="ＭＳ Ｐゴシック" pitchFamily="34" charset="-128"/>
              </a:defRPr>
            </a:lvl4pPr>
            <a:lvl5pPr marL="2057400" indent="-228600" defTabSz="1087438" eaLnBrk="0" hangingPunct="0">
              <a:defRPr>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de-DE" sz="2400" b="1" dirty="0">
                <a:solidFill>
                  <a:schemeClr val="accent2"/>
                </a:solidFill>
                <a:latin typeface="+mj-lt"/>
              </a:rPr>
              <a:t>SAP Business Suite </a:t>
            </a:r>
            <a:r>
              <a:rPr lang="de-DE" sz="2400" b="1" dirty="0" smtClean="0">
                <a:solidFill>
                  <a:schemeClr val="accent2"/>
                </a:solidFill>
                <a:latin typeface="+mj-lt"/>
              </a:rPr>
              <a:t>on ASE </a:t>
            </a:r>
            <a:r>
              <a:rPr lang="de-DE" sz="2400" b="1" dirty="0" err="1">
                <a:solidFill>
                  <a:schemeClr val="accent2"/>
                </a:solidFill>
                <a:latin typeface="+mj-lt"/>
              </a:rPr>
              <a:t>and</a:t>
            </a:r>
            <a:r>
              <a:rPr lang="de-DE" sz="2400" b="1" dirty="0">
                <a:solidFill>
                  <a:schemeClr val="accent2"/>
                </a:solidFill>
                <a:latin typeface="+mj-lt"/>
              </a:rPr>
              <a:t> </a:t>
            </a:r>
            <a:r>
              <a:rPr lang="de-DE" sz="2400" b="1" dirty="0" smtClean="0">
                <a:solidFill>
                  <a:schemeClr val="accent2"/>
                </a:solidFill>
                <a:latin typeface="+mj-lt"/>
              </a:rPr>
              <a:t>SAP Replication Server </a:t>
            </a:r>
          </a:p>
          <a:p>
            <a:pPr eaLnBrk="1" hangingPunct="1"/>
            <a:r>
              <a:rPr lang="de-DE" sz="1700" b="1" dirty="0" smtClean="0">
                <a:solidFill>
                  <a:schemeClr val="accent2"/>
                </a:solidFill>
                <a:latin typeface="+mj-lt"/>
              </a:rPr>
              <a:t>Big Picture</a:t>
            </a:r>
            <a:r>
              <a:rPr lang="de-DE" sz="2800" b="1" dirty="0" smtClean="0">
                <a:solidFill>
                  <a:schemeClr val="accent2"/>
                </a:solidFill>
              </a:rPr>
              <a:t/>
            </a:r>
            <a:br>
              <a:rPr lang="de-DE" sz="2800" b="1" dirty="0" smtClean="0">
                <a:solidFill>
                  <a:schemeClr val="accent2"/>
                </a:solidFill>
              </a:rPr>
            </a:br>
            <a:endParaRPr lang="de-DE" sz="2800" b="1" dirty="0" smtClean="0">
              <a:solidFill>
                <a:schemeClr val="accent2"/>
              </a:solidFill>
            </a:endParaRPr>
          </a:p>
          <a:p>
            <a:pPr eaLnBrk="1" hangingPunct="1"/>
            <a:endParaRPr lang="de-DE" sz="2800" b="1" dirty="0">
              <a:solidFill>
                <a:schemeClr val="accent2"/>
              </a:solidFill>
            </a:endParaRPr>
          </a:p>
        </p:txBody>
      </p:sp>
      <p:sp>
        <p:nvSpPr>
          <p:cNvPr id="6" name="Rectangle 3"/>
          <p:cNvSpPr txBox="1">
            <a:spLocks noChangeArrowheads="1"/>
          </p:cNvSpPr>
          <p:nvPr/>
        </p:nvSpPr>
        <p:spPr bwMode="gray">
          <a:xfrm>
            <a:off x="4965700" y="1331516"/>
            <a:ext cx="3979862" cy="1574800"/>
          </a:xfrm>
          <a:prstGeom prst="rect">
            <a:avLst/>
          </a:prstGeom>
          <a:solidFill>
            <a:schemeClr val="accent3">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43967" indent="-143967">
              <a:spcBef>
                <a:spcPts val="1008"/>
              </a:spcBef>
              <a:buFont typeface="Arial" pitchFamily="34" charset="0"/>
              <a:buChar char="•"/>
              <a:defRPr/>
            </a:pPr>
            <a:r>
              <a:rPr lang="en-US" sz="1100" dirty="0"/>
              <a:t>Embedded analytics for </a:t>
            </a:r>
            <a:r>
              <a:rPr lang="en-US" sz="1100" dirty="0" smtClean="0"/>
              <a:t>business </a:t>
            </a:r>
            <a:r>
              <a:rPr lang="en-US" sz="1100" dirty="0"/>
              <a:t>insight and control</a:t>
            </a:r>
          </a:p>
          <a:p>
            <a:pPr marL="143967" indent="-143967">
              <a:spcBef>
                <a:spcPts val="1008"/>
              </a:spcBef>
              <a:buFont typeface="Arial" pitchFamily="34" charset="0"/>
              <a:buChar char="•"/>
              <a:defRPr/>
            </a:pPr>
            <a:r>
              <a:rPr lang="en-US" sz="1100" dirty="0"/>
              <a:t>Harmonized UI across all applications and processes for increased end-user productivity</a:t>
            </a:r>
          </a:p>
          <a:p>
            <a:pPr marL="143967" indent="-143967">
              <a:spcBef>
                <a:spcPts val="1008"/>
              </a:spcBef>
              <a:buFont typeface="Arial" pitchFamily="34" charset="0"/>
              <a:buChar char="•"/>
              <a:defRPr/>
            </a:pPr>
            <a:r>
              <a:rPr lang="en-US" sz="1100" dirty="0"/>
              <a:t>SOA enablement for process flexibility and business agility</a:t>
            </a:r>
          </a:p>
        </p:txBody>
      </p:sp>
      <p:grpSp>
        <p:nvGrpSpPr>
          <p:cNvPr id="27652" name="Group 6"/>
          <p:cNvGrpSpPr>
            <a:grpSpLocks/>
          </p:cNvGrpSpPr>
          <p:nvPr/>
        </p:nvGrpSpPr>
        <p:grpSpPr bwMode="auto">
          <a:xfrm>
            <a:off x="183932" y="1425646"/>
            <a:ext cx="4016375" cy="4449763"/>
            <a:chOff x="5926846" y="1401288"/>
            <a:chExt cx="5356849" cy="4450812"/>
          </a:xfrm>
        </p:grpSpPr>
        <p:grpSp>
          <p:nvGrpSpPr>
            <p:cNvPr id="27673" name="Group 7"/>
            <p:cNvGrpSpPr>
              <a:grpSpLocks/>
            </p:cNvGrpSpPr>
            <p:nvPr/>
          </p:nvGrpSpPr>
          <p:grpSpPr bwMode="auto">
            <a:xfrm>
              <a:off x="5926846" y="1401288"/>
              <a:ext cx="5331143" cy="3750825"/>
              <a:chOff x="2712941" y="1748304"/>
              <a:chExt cx="4363303" cy="4171552"/>
            </a:xfrm>
          </p:grpSpPr>
          <p:sp>
            <p:nvSpPr>
              <p:cNvPr id="27676" name="AutoShape 7"/>
              <p:cNvSpPr>
                <a:spLocks noChangeArrowheads="1"/>
              </p:cNvSpPr>
              <p:nvPr/>
            </p:nvSpPr>
            <p:spPr bwMode="ltGray">
              <a:xfrm rot="-5400000">
                <a:off x="5969211" y="4195293"/>
                <a:ext cx="1704742" cy="478504"/>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b"/>
              <a:lstStyle/>
              <a:p>
                <a:pPr>
                  <a:lnSpc>
                    <a:spcPct val="90000"/>
                  </a:lnSpc>
                  <a:buClr>
                    <a:srgbClr val="777777"/>
                  </a:buClr>
                  <a:buFont typeface="Wingdings" pitchFamily="2" charset="2"/>
                  <a:buNone/>
                </a:pPr>
                <a:r>
                  <a:rPr lang="en-US" sz="1000">
                    <a:solidFill>
                      <a:srgbClr val="828282"/>
                    </a:solidFill>
                  </a:rPr>
                  <a:t>Business partners’</a:t>
                </a:r>
                <a:br>
                  <a:rPr lang="en-US" sz="1000">
                    <a:solidFill>
                      <a:srgbClr val="828282"/>
                    </a:solidFill>
                  </a:rPr>
                </a:br>
                <a:r>
                  <a:rPr lang="en-US" sz="1000">
                    <a:solidFill>
                      <a:srgbClr val="828282"/>
                    </a:solidFill>
                  </a:rPr>
                  <a:t>solution</a:t>
                </a:r>
              </a:p>
            </p:txBody>
          </p:sp>
          <p:sp>
            <p:nvSpPr>
              <p:cNvPr id="27677" name="AutoShape 32"/>
              <p:cNvSpPr>
                <a:spLocks noChangeArrowheads="1"/>
              </p:cNvSpPr>
              <p:nvPr/>
            </p:nvSpPr>
            <p:spPr bwMode="ltGray">
              <a:xfrm>
                <a:off x="3358515" y="2617649"/>
                <a:ext cx="3146769" cy="3302207"/>
              </a:xfrm>
              <a:prstGeom prst="roundRect">
                <a:avLst>
                  <a:gd name="adj" fmla="val 5977"/>
                </a:avLst>
              </a:prstGeom>
              <a:gradFill rotWithShape="1">
                <a:gsLst>
                  <a:gs pos="0">
                    <a:srgbClr val="336699"/>
                  </a:gs>
                  <a:gs pos="100000">
                    <a:srgbClr val="003366"/>
                  </a:gs>
                </a:gsLst>
                <a:lin ang="2700000" scaled="1"/>
              </a:gradFill>
              <a:ln w="12700" algn="ctr">
                <a:solidFill>
                  <a:srgbClr val="C6C6C6"/>
                </a:solidFill>
                <a:round/>
                <a:headEnd/>
                <a:tailEnd/>
              </a:ln>
              <a:effectLst>
                <a:prstShdw prst="shdw17" dist="17961" dir="2700000">
                  <a:srgbClr val="777777"/>
                </a:prstShdw>
              </a:effectLst>
            </p:spPr>
            <p:txBody>
              <a:bodyPr wrap="none" lIns="0" tIns="36000" rIns="0" bIns="91440"/>
              <a:lstStyle/>
              <a:p>
                <a:pPr>
                  <a:buFont typeface="Wingdings" pitchFamily="2" charset="2"/>
                  <a:buNone/>
                </a:pPr>
                <a:endParaRPr lang="en-US">
                  <a:solidFill>
                    <a:srgbClr val="FFFFFF"/>
                  </a:solidFill>
                </a:endParaRPr>
              </a:p>
            </p:txBody>
          </p:sp>
          <p:sp>
            <p:nvSpPr>
              <p:cNvPr id="13" name="AutoShape 12"/>
              <p:cNvSpPr>
                <a:spLocks noChangeArrowheads="1"/>
              </p:cNvSpPr>
              <p:nvPr/>
            </p:nvSpPr>
            <p:spPr bwMode="gray">
              <a:xfrm>
                <a:off x="3476925" y="3819161"/>
                <a:ext cx="2450911" cy="1351701"/>
              </a:xfrm>
              <a:prstGeom prst="roundRect">
                <a:avLst>
                  <a:gd name="adj" fmla="val 16667"/>
                </a:avLst>
              </a:prstGeom>
              <a:gradFill rotWithShape="1">
                <a:gsLst>
                  <a:gs pos="0">
                    <a:srgbClr val="336699"/>
                  </a:gs>
                  <a:gs pos="100000">
                    <a:srgbClr val="003366"/>
                  </a:gs>
                </a:gsLst>
                <a:lin ang="2700000" scaled="1"/>
              </a:gradFill>
              <a:ln w="6350" algn="ctr">
                <a:solidFill>
                  <a:srgbClr val="C6C6C6"/>
                </a:solidFill>
                <a:round/>
                <a:headEnd/>
                <a:tailEnd/>
              </a:ln>
              <a:effectLst>
                <a:innerShdw blurRad="63500" dist="50800" dir="13500000">
                  <a:prstClr val="black">
                    <a:alpha val="50000"/>
                  </a:prstClr>
                </a:innerShdw>
              </a:effectLst>
            </p:spPr>
            <p:txBody>
              <a:bodyPr wrap="none" lIns="0" tIns="0" rIns="0" bIns="0" anchor="ctr"/>
              <a:lstStyle/>
              <a:p>
                <a:pPr>
                  <a:lnSpc>
                    <a:spcPct val="80000"/>
                  </a:lnSpc>
                  <a:buFont typeface="Wingdings" pitchFamily="2" charset="2"/>
                  <a:buNone/>
                  <a:defRPr/>
                </a:pPr>
                <a:endParaRPr lang="en-US" sz="1200">
                  <a:solidFill>
                    <a:srgbClr val="FFFFFF"/>
                  </a:solidFill>
                  <a:latin typeface="Arial" charset="0"/>
                </a:endParaRPr>
              </a:p>
            </p:txBody>
          </p:sp>
          <p:sp>
            <p:nvSpPr>
              <p:cNvPr id="14" name="AutoShape 8"/>
              <p:cNvSpPr>
                <a:spLocks noChangeArrowheads="1"/>
              </p:cNvSpPr>
              <p:nvPr/>
            </p:nvSpPr>
            <p:spPr bwMode="gray">
              <a:xfrm>
                <a:off x="4017846" y="3786250"/>
                <a:ext cx="483490"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15" name="AutoShape 9"/>
              <p:cNvSpPr>
                <a:spLocks noChangeArrowheads="1"/>
              </p:cNvSpPr>
              <p:nvPr/>
            </p:nvSpPr>
            <p:spPr bwMode="gray">
              <a:xfrm>
                <a:off x="4561990" y="3786250"/>
                <a:ext cx="485224"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16" name="AutoShape 11"/>
              <p:cNvSpPr>
                <a:spLocks noChangeArrowheads="1"/>
              </p:cNvSpPr>
              <p:nvPr/>
            </p:nvSpPr>
            <p:spPr bwMode="gray">
              <a:xfrm>
                <a:off x="5111332" y="3786250"/>
                <a:ext cx="486957" cy="1418086"/>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endParaRPr lang="en-US" sz="1000">
                  <a:solidFill>
                    <a:srgbClr val="0099CC"/>
                  </a:solidFill>
                  <a:latin typeface="Arial" charset="0"/>
                </a:endParaRPr>
              </a:p>
            </p:txBody>
          </p:sp>
          <p:sp>
            <p:nvSpPr>
              <p:cNvPr id="27684" name="AutoShape 7"/>
              <p:cNvSpPr>
                <a:spLocks noChangeArrowheads="1"/>
              </p:cNvSpPr>
              <p:nvPr/>
            </p:nvSpPr>
            <p:spPr bwMode="ltGray">
              <a:xfrm>
                <a:off x="2712941" y="3031155"/>
                <a:ext cx="4363303" cy="470072"/>
              </a:xfrm>
              <a:prstGeom prst="roundRect">
                <a:avLst>
                  <a:gd name="adj" fmla="val 16769"/>
                </a:avLst>
              </a:prstGeom>
              <a:gradFill rotWithShape="1">
                <a:gsLst>
                  <a:gs pos="0">
                    <a:srgbClr val="97B8DD"/>
                  </a:gs>
                  <a:gs pos="100000">
                    <a:srgbClr val="487AB2"/>
                  </a:gs>
                </a:gsLst>
                <a:lin ang="2700000" scaled="1"/>
              </a:gradFill>
              <a:ln w="12700" algn="ctr">
                <a:solidFill>
                  <a:srgbClr val="C6C6C6"/>
                </a:solidFill>
                <a:round/>
                <a:headEnd/>
                <a:tailEnd/>
              </a:ln>
              <a:effectLst>
                <a:prstShdw prst="shdw17" dist="17961" dir="2700000">
                  <a:srgbClr val="777777"/>
                </a:prstShdw>
              </a:effectLst>
            </p:spPr>
            <p:txBody>
              <a:bodyPr wrap="none" lIns="108000" tIns="0" rIns="0" bIns="0" anchor="ctr"/>
              <a:lstStyle/>
              <a:p>
                <a:pPr>
                  <a:lnSpc>
                    <a:spcPct val="80000"/>
                  </a:lnSpc>
                  <a:spcBef>
                    <a:spcPct val="75000"/>
                  </a:spcBef>
                  <a:buClr>
                    <a:srgbClr val="777777"/>
                  </a:buClr>
                  <a:buFont typeface="Wingdings" pitchFamily="2" charset="2"/>
                  <a:buNone/>
                </a:pPr>
                <a:r>
                  <a:rPr lang="en-US" sz="1000">
                    <a:solidFill>
                      <a:srgbClr val="FFFFFF"/>
                    </a:solidFill>
                  </a:rPr>
                  <a:t>SAP NetWeaver</a:t>
                </a:r>
                <a:r>
                  <a:rPr lang="en-US" sz="1000" b="1">
                    <a:solidFill>
                      <a:srgbClr val="FFFFFF"/>
                    </a:solidFill>
                  </a:rPr>
                  <a:t/>
                </a:r>
                <a:br>
                  <a:rPr lang="en-US" sz="1000" b="1">
                    <a:solidFill>
                      <a:srgbClr val="FFFFFF"/>
                    </a:solidFill>
                  </a:rPr>
                </a:br>
                <a:r>
                  <a:rPr lang="en-US" sz="1200" b="1">
                    <a:solidFill>
                      <a:srgbClr val="FFFFFF"/>
                    </a:solidFill>
                  </a:rPr>
                  <a:t>Composition</a:t>
                </a:r>
              </a:p>
            </p:txBody>
          </p:sp>
          <p:sp>
            <p:nvSpPr>
              <p:cNvPr id="18" name="AutoShape 69"/>
              <p:cNvSpPr>
                <a:spLocks noChangeArrowheads="1"/>
              </p:cNvSpPr>
              <p:nvPr/>
            </p:nvSpPr>
            <p:spPr bwMode="gray">
              <a:xfrm>
                <a:off x="3991852" y="4831713"/>
                <a:ext cx="483491"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
                </a:r>
                <a:br>
                  <a:rPr lang="en-US" sz="1000">
                    <a:solidFill>
                      <a:srgbClr val="FFFFFF"/>
                    </a:solidFill>
                    <a:latin typeface="Arial" charset="0"/>
                  </a:rPr>
                </a:br>
                <a:r>
                  <a:rPr lang="en-US" sz="1000">
                    <a:solidFill>
                      <a:srgbClr val="FFFFFF"/>
                    </a:solidFill>
                    <a:latin typeface="Arial" charset="0"/>
                  </a:rPr>
                  <a:t>SRM</a:t>
                </a:r>
              </a:p>
            </p:txBody>
          </p:sp>
          <p:sp>
            <p:nvSpPr>
              <p:cNvPr id="19" name="AutoShape 70"/>
              <p:cNvSpPr>
                <a:spLocks noChangeArrowheads="1"/>
              </p:cNvSpPr>
              <p:nvPr/>
            </p:nvSpPr>
            <p:spPr bwMode="gray">
              <a:xfrm>
                <a:off x="4477075" y="4831713"/>
                <a:ext cx="485224"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SCM</a:t>
                </a:r>
              </a:p>
            </p:txBody>
          </p:sp>
          <p:sp>
            <p:nvSpPr>
              <p:cNvPr id="20" name="AutoShape 71"/>
              <p:cNvSpPr>
                <a:spLocks noChangeArrowheads="1"/>
              </p:cNvSpPr>
              <p:nvPr/>
            </p:nvSpPr>
            <p:spPr bwMode="gray">
              <a:xfrm>
                <a:off x="5450988" y="4831713"/>
                <a:ext cx="483491"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ERP</a:t>
                </a:r>
              </a:p>
            </p:txBody>
          </p:sp>
          <p:sp>
            <p:nvSpPr>
              <p:cNvPr id="21" name="AutoShape 72"/>
              <p:cNvSpPr>
                <a:spLocks noChangeArrowheads="1"/>
              </p:cNvSpPr>
              <p:nvPr/>
            </p:nvSpPr>
            <p:spPr bwMode="gray">
              <a:xfrm>
                <a:off x="4964032" y="4831713"/>
                <a:ext cx="486956"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
                </a:r>
                <a:br>
                  <a:rPr lang="en-US" sz="1000">
                    <a:solidFill>
                      <a:srgbClr val="FFFFFF"/>
                    </a:solidFill>
                    <a:latin typeface="Arial" charset="0"/>
                  </a:rPr>
                </a:br>
                <a:r>
                  <a:rPr lang="en-US" sz="1000">
                    <a:solidFill>
                      <a:srgbClr val="FFFFFF"/>
                    </a:solidFill>
                    <a:latin typeface="Arial" charset="0"/>
                  </a:rPr>
                  <a:t>PLM</a:t>
                </a:r>
              </a:p>
            </p:txBody>
          </p:sp>
          <p:sp>
            <p:nvSpPr>
              <p:cNvPr id="22" name="AutoShape 73"/>
              <p:cNvSpPr>
                <a:spLocks noChangeArrowheads="1"/>
              </p:cNvSpPr>
              <p:nvPr/>
            </p:nvSpPr>
            <p:spPr bwMode="gray">
              <a:xfrm>
                <a:off x="3510094" y="4831713"/>
                <a:ext cx="481758" cy="310813"/>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buClr>
                    <a:srgbClr val="44697D"/>
                  </a:buClr>
                  <a:buSzPct val="80000"/>
                  <a:buFont typeface="Wingdings" pitchFamily="2" charset="2"/>
                  <a:buNone/>
                  <a:defRPr/>
                </a:pPr>
                <a:r>
                  <a:rPr lang="en-US" sz="1000">
                    <a:solidFill>
                      <a:srgbClr val="FFFFFF"/>
                    </a:solidFill>
                    <a:latin typeface="Arial" charset="0"/>
                  </a:rPr>
                  <a:t>CRM</a:t>
                </a:r>
              </a:p>
            </p:txBody>
          </p:sp>
          <p:sp>
            <p:nvSpPr>
              <p:cNvPr id="23" name="AutoShape 74"/>
              <p:cNvSpPr>
                <a:spLocks noChangeArrowheads="1"/>
              </p:cNvSpPr>
              <p:nvPr/>
            </p:nvSpPr>
            <p:spPr bwMode="white">
              <a:xfrm>
                <a:off x="3499696" y="4012297"/>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4" name="AutoShape 74"/>
              <p:cNvSpPr>
                <a:spLocks noChangeArrowheads="1"/>
              </p:cNvSpPr>
              <p:nvPr/>
            </p:nvSpPr>
            <p:spPr bwMode="white">
              <a:xfrm>
                <a:off x="3768303" y="4012297"/>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5" name="AutoShape 74"/>
              <p:cNvSpPr>
                <a:spLocks noChangeArrowheads="1"/>
              </p:cNvSpPr>
              <p:nvPr/>
            </p:nvSpPr>
            <p:spPr bwMode="white">
              <a:xfrm>
                <a:off x="4036908" y="4012297"/>
                <a:ext cx="313663"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6" name="AutoShape 74"/>
              <p:cNvSpPr>
                <a:spLocks noChangeArrowheads="1"/>
              </p:cNvSpPr>
              <p:nvPr/>
            </p:nvSpPr>
            <p:spPr bwMode="white">
              <a:xfrm>
                <a:off x="4307247" y="4012297"/>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 name="AutoShape 74"/>
              <p:cNvSpPr>
                <a:spLocks noChangeArrowheads="1"/>
              </p:cNvSpPr>
              <p:nvPr/>
            </p:nvSpPr>
            <p:spPr bwMode="white">
              <a:xfrm>
                <a:off x="4482275" y="4383153"/>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8" name="AutoShape 74"/>
              <p:cNvSpPr>
                <a:spLocks noChangeArrowheads="1"/>
              </p:cNvSpPr>
              <p:nvPr/>
            </p:nvSpPr>
            <p:spPr bwMode="white">
              <a:xfrm>
                <a:off x="4754346" y="4383153"/>
                <a:ext cx="313663"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9" name="AutoShape 74"/>
              <p:cNvSpPr>
                <a:spLocks noChangeArrowheads="1"/>
              </p:cNvSpPr>
              <p:nvPr/>
            </p:nvSpPr>
            <p:spPr bwMode="white">
              <a:xfrm>
                <a:off x="5024685" y="4383153"/>
                <a:ext cx="310197"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697" name="AutoShape 7"/>
              <p:cNvSpPr>
                <a:spLocks noChangeArrowheads="1"/>
              </p:cNvSpPr>
              <p:nvPr/>
            </p:nvSpPr>
            <p:spPr bwMode="ltGray">
              <a:xfrm rot="-5400000">
                <a:off x="2290412" y="4305593"/>
                <a:ext cx="1704742" cy="257905"/>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ctr"/>
              <a:lstStyle/>
              <a:p>
                <a:pPr>
                  <a:spcBef>
                    <a:spcPct val="75000"/>
                  </a:spcBef>
                  <a:buClr>
                    <a:srgbClr val="777777"/>
                  </a:buClr>
                  <a:buFont typeface="Wingdings" pitchFamily="2" charset="2"/>
                  <a:buNone/>
                </a:pPr>
                <a:r>
                  <a:rPr lang="en-US" sz="1000">
                    <a:solidFill>
                      <a:srgbClr val="828282"/>
                    </a:solidFill>
                  </a:rPr>
                  <a:t>Custom solution</a:t>
                </a:r>
              </a:p>
            </p:txBody>
          </p:sp>
          <p:sp>
            <p:nvSpPr>
              <p:cNvPr id="27698" name="AutoShape 7"/>
              <p:cNvSpPr>
                <a:spLocks noChangeArrowheads="1"/>
              </p:cNvSpPr>
              <p:nvPr/>
            </p:nvSpPr>
            <p:spPr bwMode="ltGray">
              <a:xfrm rot="-5400000">
                <a:off x="1990334" y="4305593"/>
                <a:ext cx="1704742" cy="257905"/>
              </a:xfrm>
              <a:prstGeom prst="roundRect">
                <a:avLst>
                  <a:gd name="adj" fmla="val 20407"/>
                </a:avLst>
              </a:prstGeom>
              <a:gradFill rotWithShape="1">
                <a:gsLst>
                  <a:gs pos="0">
                    <a:srgbClr val="E3D8AF"/>
                  </a:gs>
                  <a:gs pos="50000">
                    <a:srgbClr val="F4F0E0"/>
                  </a:gs>
                  <a:gs pos="100000">
                    <a:srgbClr val="E3D8AF"/>
                  </a:gs>
                </a:gsLst>
                <a:lin ang="2700000" scaled="1"/>
              </a:gradFill>
              <a:ln w="12700" algn="ctr">
                <a:solidFill>
                  <a:srgbClr val="C2AA52"/>
                </a:solidFill>
                <a:round/>
                <a:headEnd/>
                <a:tailEnd/>
              </a:ln>
              <a:effectLst>
                <a:prstShdw prst="shdw17" dist="17961" dir="2700000">
                  <a:srgbClr val="777777"/>
                </a:prstShdw>
              </a:effectLst>
            </p:spPr>
            <p:txBody>
              <a:bodyPr wrap="none" lIns="0" tIns="0" rIns="0" bIns="0" anchor="ctr"/>
              <a:lstStyle/>
              <a:p>
                <a:pPr>
                  <a:spcBef>
                    <a:spcPct val="75000"/>
                  </a:spcBef>
                  <a:buClr>
                    <a:srgbClr val="777777"/>
                  </a:buClr>
                  <a:buFont typeface="Wingdings" pitchFamily="2" charset="2"/>
                  <a:buNone/>
                </a:pPr>
                <a:r>
                  <a:rPr lang="en-US" sz="1000">
                    <a:solidFill>
                      <a:srgbClr val="828282"/>
                    </a:solidFill>
                  </a:rPr>
                  <a:t>Ecosystem solution</a:t>
                </a:r>
              </a:p>
            </p:txBody>
          </p:sp>
          <p:sp>
            <p:nvSpPr>
              <p:cNvPr id="27699" name="AutoShape 74"/>
              <p:cNvSpPr>
                <a:spLocks noChangeArrowheads="1"/>
              </p:cNvSpPr>
              <p:nvPr/>
            </p:nvSpPr>
            <p:spPr bwMode="white">
              <a:xfrm>
                <a:off x="3227130" y="4012260"/>
                <a:ext cx="313055" cy="271120"/>
              </a:xfrm>
              <a:prstGeom prst="chevron">
                <a:avLst>
                  <a:gd name="adj" fmla="val 38179"/>
                </a:avLst>
              </a:prstGeom>
              <a:solidFill>
                <a:srgbClr val="E3D8AF"/>
              </a:solidFill>
              <a:ln w="12700" algn="ctr">
                <a:solidFill>
                  <a:srgbClr val="C2AA52"/>
                </a:solidFill>
                <a:miter lim="800000"/>
                <a:headEnd/>
                <a:tailEnd/>
              </a:ln>
            </p:spPr>
            <p:txBody>
              <a:bodyPr wrap="none" lIns="90000" tIns="46800" rIns="90000" bIns="46800" anchor="ctr"/>
              <a:lstStyle/>
              <a:p>
                <a:pPr>
                  <a:buClr>
                    <a:srgbClr val="F0AB00"/>
                  </a:buClr>
                  <a:buSzPct val="80000"/>
                  <a:buFont typeface="Wingdings" pitchFamily="2" charset="2"/>
                  <a:buNone/>
                </a:pPr>
                <a:endParaRPr lang="en-US" sz="1500">
                  <a:solidFill>
                    <a:srgbClr val="828282"/>
                  </a:solidFill>
                </a:endParaRPr>
              </a:p>
            </p:txBody>
          </p:sp>
          <p:grpSp>
            <p:nvGrpSpPr>
              <p:cNvPr id="27700" name="Group 131"/>
              <p:cNvGrpSpPr>
                <a:grpSpLocks/>
              </p:cNvGrpSpPr>
              <p:nvPr/>
            </p:nvGrpSpPr>
            <p:grpSpPr bwMode="auto">
              <a:xfrm>
                <a:off x="5888907" y="3118929"/>
                <a:ext cx="473637" cy="2568817"/>
                <a:chOff x="3430" y="993"/>
                <a:chExt cx="292" cy="1317"/>
              </a:xfrm>
            </p:grpSpPr>
            <p:pic>
              <p:nvPicPr>
                <p:cNvPr id="27741" name="AutoShape 79"/>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3430" y="993"/>
                  <a:ext cx="292" cy="1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742" name="Text Box 30"/>
                <p:cNvSpPr txBox="1">
                  <a:spLocks noChangeArrowheads="1"/>
                </p:cNvSpPr>
                <p:nvPr/>
              </p:nvSpPr>
              <p:spPr bwMode="gray">
                <a:xfrm rot="-5400000">
                  <a:off x="3414" y="2034"/>
                  <a:ext cx="281" cy="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0000" tIns="46800" rIns="90000" bIns="46800"/>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Font typeface="Wingdings" pitchFamily="2" charset="2"/>
                    <a:buNone/>
                  </a:pPr>
                  <a:r>
                    <a:rPr lang="en-US" sz="1100">
                      <a:solidFill>
                        <a:srgbClr val="FFFFFF"/>
                      </a:solidFill>
                    </a:rPr>
                    <a:t>EhP</a:t>
                  </a:r>
                  <a:endParaRPr lang="de-DE" sz="1500">
                    <a:solidFill>
                      <a:srgbClr val="000000"/>
                    </a:solidFill>
                  </a:endParaRPr>
                </a:p>
              </p:txBody>
            </p:sp>
          </p:grpSp>
          <p:grpSp>
            <p:nvGrpSpPr>
              <p:cNvPr id="27701" name="Group 31"/>
              <p:cNvGrpSpPr>
                <a:grpSpLocks/>
              </p:cNvGrpSpPr>
              <p:nvPr/>
            </p:nvGrpSpPr>
            <p:grpSpPr bwMode="auto">
              <a:xfrm>
                <a:off x="6164655" y="3118929"/>
                <a:ext cx="473637" cy="2568817"/>
                <a:chOff x="3430" y="993"/>
                <a:chExt cx="292" cy="1317"/>
              </a:xfrm>
            </p:grpSpPr>
            <p:pic>
              <p:nvPicPr>
                <p:cNvPr id="27739" name="AutoShape 79"/>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3430" y="993"/>
                  <a:ext cx="292" cy="1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740" name="Text Box 33"/>
                <p:cNvSpPr txBox="1">
                  <a:spLocks noChangeArrowheads="1"/>
                </p:cNvSpPr>
                <p:nvPr/>
              </p:nvSpPr>
              <p:spPr bwMode="gray">
                <a:xfrm rot="-5400000">
                  <a:off x="3414" y="2034"/>
                  <a:ext cx="281" cy="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90000" tIns="46800" rIns="90000" bIns="46800"/>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buFont typeface="Wingdings" pitchFamily="2" charset="2"/>
                    <a:buNone/>
                  </a:pPr>
                  <a:r>
                    <a:rPr lang="en-US" sz="1100">
                      <a:solidFill>
                        <a:srgbClr val="FFFFFF"/>
                      </a:solidFill>
                    </a:rPr>
                    <a:t>EhP</a:t>
                  </a:r>
                  <a:endParaRPr lang="de-DE" sz="1500">
                    <a:solidFill>
                      <a:srgbClr val="000000"/>
                    </a:solidFill>
                  </a:endParaRPr>
                </a:p>
              </p:txBody>
            </p:sp>
          </p:grpSp>
          <p:sp>
            <p:nvSpPr>
              <p:cNvPr id="35" name="AutoShape 74"/>
              <p:cNvSpPr>
                <a:spLocks noChangeArrowheads="1"/>
              </p:cNvSpPr>
              <p:nvPr/>
            </p:nvSpPr>
            <p:spPr bwMode="white">
              <a:xfrm>
                <a:off x="5411131" y="4012297"/>
                <a:ext cx="311929"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6" name="AutoShape 74"/>
              <p:cNvSpPr>
                <a:spLocks noChangeArrowheads="1"/>
              </p:cNvSpPr>
              <p:nvPr/>
            </p:nvSpPr>
            <p:spPr bwMode="white">
              <a:xfrm>
                <a:off x="5678004" y="4012297"/>
                <a:ext cx="313662" cy="270196"/>
              </a:xfrm>
              <a:prstGeom prst="chevron">
                <a:avLst>
                  <a:gd name="adj" fmla="val 38176"/>
                </a:avLst>
              </a:prstGeom>
              <a:gradFill flip="none" rotWithShape="1">
                <a:gsLst>
                  <a:gs pos="0">
                    <a:srgbClr val="78A5D2">
                      <a:tint val="66000"/>
                      <a:satMod val="160000"/>
                    </a:srgbClr>
                  </a:gs>
                  <a:gs pos="50000">
                    <a:srgbClr val="78A5D2">
                      <a:tint val="44500"/>
                      <a:satMod val="160000"/>
                    </a:srgbClr>
                  </a:gs>
                  <a:gs pos="100000">
                    <a:srgbClr val="78A5D2">
                      <a:tint val="23500"/>
                      <a:satMod val="160000"/>
                    </a:srgb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7" name="AutoShape 74"/>
              <p:cNvSpPr>
                <a:spLocks noChangeArrowheads="1"/>
              </p:cNvSpPr>
              <p:nvPr/>
            </p:nvSpPr>
            <p:spPr bwMode="white">
              <a:xfrm>
                <a:off x="5944877" y="4012297"/>
                <a:ext cx="311929" cy="270196"/>
              </a:xfrm>
              <a:prstGeom prst="chevron">
                <a:avLst>
                  <a:gd name="adj" fmla="val 3817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38" name="AutoShape 74"/>
              <p:cNvSpPr>
                <a:spLocks noChangeArrowheads="1"/>
              </p:cNvSpPr>
              <p:nvPr/>
            </p:nvSpPr>
            <p:spPr bwMode="white">
              <a:xfrm>
                <a:off x="6204818" y="4012297"/>
                <a:ext cx="313662" cy="270196"/>
              </a:xfrm>
              <a:prstGeom prst="chevron">
                <a:avLst>
                  <a:gd name="adj" fmla="val 3817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12700" algn="ctr">
                <a:solidFill>
                  <a:schemeClr val="bg1">
                    <a:lumMod val="85000"/>
                  </a:schemeClr>
                </a:solidFill>
                <a:miter lim="800000"/>
                <a:headEnd/>
                <a:tailEnd/>
              </a:ln>
              <a:effectLst/>
            </p:spPr>
            <p:txBody>
              <a:bodyPr wrap="none" lIns="90000" tIns="46800" rIns="90000" bIns="46800" anchor="ctr"/>
              <a:lstStyle/>
              <a:p>
                <a:pPr>
                  <a:buClr>
                    <a:srgbClr val="F0AB00"/>
                  </a:buClr>
                  <a:buSzPct val="80000"/>
                  <a:buFont typeface="Wingdings" pitchFamily="2" charset="2"/>
                  <a:buNone/>
                  <a:defRPr/>
                </a:pPr>
                <a:endParaRPr lang="en-US" sz="1500">
                  <a:solidFill>
                    <a:srgbClr val="000000"/>
                  </a:solidFill>
                  <a:latin typeface="Arial" charset="0"/>
                </a:endParaRPr>
              </a:p>
            </p:txBody>
          </p:sp>
          <p:sp>
            <p:nvSpPr>
              <p:cNvPr id="27706" name="AutoShape 74"/>
              <p:cNvSpPr>
                <a:spLocks noChangeArrowheads="1"/>
              </p:cNvSpPr>
              <p:nvPr/>
            </p:nvSpPr>
            <p:spPr bwMode="white">
              <a:xfrm>
                <a:off x="6469599" y="4012260"/>
                <a:ext cx="313055" cy="271120"/>
              </a:xfrm>
              <a:prstGeom prst="chevron">
                <a:avLst>
                  <a:gd name="adj" fmla="val 38179"/>
                </a:avLst>
              </a:prstGeom>
              <a:solidFill>
                <a:srgbClr val="E3D8AF"/>
              </a:solidFill>
              <a:ln w="12700" algn="ctr">
                <a:solidFill>
                  <a:srgbClr val="C2AA52"/>
                </a:solidFill>
                <a:miter lim="800000"/>
                <a:headEnd/>
                <a:tailEnd/>
              </a:ln>
            </p:spPr>
            <p:txBody>
              <a:bodyPr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7" name="AutoShape 16"/>
              <p:cNvSpPr>
                <a:spLocks noChangeArrowheads="1"/>
              </p:cNvSpPr>
              <p:nvPr/>
            </p:nvSpPr>
            <p:spPr bwMode="white">
              <a:xfrm flipV="1">
                <a:off x="4143585" y="3124780"/>
                <a:ext cx="304945" cy="269170"/>
              </a:xfrm>
              <a:prstGeom prst="chevron">
                <a:avLst>
                  <a:gd name="adj" fmla="val 48212"/>
                </a:avLst>
              </a:prstGeom>
              <a:gradFill rotWithShape="1">
                <a:gsLst>
                  <a:gs pos="0">
                    <a:srgbClr val="A8C8F0"/>
                  </a:gs>
                  <a:gs pos="50000">
                    <a:srgbClr val="C9DCF5"/>
                  </a:gs>
                  <a:gs pos="100000">
                    <a:srgbClr val="E4EDF9"/>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8" name="AutoShape 17"/>
              <p:cNvSpPr>
                <a:spLocks noChangeArrowheads="1"/>
              </p:cNvSpPr>
              <p:nvPr/>
            </p:nvSpPr>
            <p:spPr bwMode="white">
              <a:xfrm flipV="1">
                <a:off x="4393381" y="3124780"/>
                <a:ext cx="303322" cy="269170"/>
              </a:xfrm>
              <a:prstGeom prst="chevron">
                <a:avLst>
                  <a:gd name="adj" fmla="val 48247"/>
                </a:avLst>
              </a:prstGeom>
              <a:gradFill rotWithShape="1">
                <a:gsLst>
                  <a:gs pos="0">
                    <a:srgbClr val="A8C8F0"/>
                  </a:gs>
                  <a:gs pos="50000">
                    <a:srgbClr val="C9DCF5"/>
                  </a:gs>
                  <a:gs pos="100000">
                    <a:srgbClr val="E4EDF9"/>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09" name="AutoShape 18"/>
              <p:cNvSpPr>
                <a:spLocks noChangeArrowheads="1"/>
              </p:cNvSpPr>
              <p:nvPr/>
            </p:nvSpPr>
            <p:spPr bwMode="white">
              <a:xfrm flipV="1">
                <a:off x="3895413" y="3124780"/>
                <a:ext cx="303322" cy="269170"/>
              </a:xfrm>
              <a:prstGeom prst="chevron">
                <a:avLst>
                  <a:gd name="adj" fmla="val 47955"/>
                </a:avLst>
              </a:prstGeom>
              <a:solidFill>
                <a:srgbClr val="E3D8AF"/>
              </a:solidFill>
              <a:ln w="9525" algn="ctr">
                <a:solidFill>
                  <a:srgbClr val="C2AA52"/>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10" name="AutoShape 19"/>
              <p:cNvSpPr>
                <a:spLocks noChangeArrowheads="1"/>
              </p:cNvSpPr>
              <p:nvPr/>
            </p:nvSpPr>
            <p:spPr bwMode="white">
              <a:xfrm flipV="1">
                <a:off x="4641554" y="3124780"/>
                <a:ext cx="304945" cy="269170"/>
              </a:xfrm>
              <a:prstGeom prst="chevron">
                <a:avLst>
                  <a:gd name="adj" fmla="val 48212"/>
                </a:avLst>
              </a:prstGeom>
              <a:gradFill rotWithShape="1">
                <a:gsLst>
                  <a:gs pos="0">
                    <a:srgbClr val="966600"/>
                  </a:gs>
                  <a:gs pos="50000">
                    <a:srgbClr val="D99500"/>
                  </a:gs>
                  <a:gs pos="100000">
                    <a:srgbClr val="FFB300"/>
                  </a:gs>
                </a:gsLst>
                <a:lin ang="13500000" scaled="1"/>
              </a:gradFill>
              <a:ln w="9525" algn="ctr">
                <a:solidFill>
                  <a:srgbClr val="D9D9D9"/>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a:solidFill>
                    <a:srgbClr val="000000"/>
                  </a:solidFill>
                </a:endParaRPr>
              </a:p>
            </p:txBody>
          </p:sp>
          <p:sp>
            <p:nvSpPr>
              <p:cNvPr id="27711" name="AutoShape 19"/>
              <p:cNvSpPr>
                <a:spLocks noChangeArrowheads="1"/>
              </p:cNvSpPr>
              <p:nvPr/>
            </p:nvSpPr>
            <p:spPr bwMode="white">
              <a:xfrm flipV="1">
                <a:off x="4894593" y="3124780"/>
                <a:ext cx="304945" cy="269170"/>
              </a:xfrm>
              <a:prstGeom prst="chevron">
                <a:avLst>
                  <a:gd name="adj" fmla="val 48212"/>
                </a:avLst>
              </a:prstGeom>
              <a:solidFill>
                <a:srgbClr val="E3D8AF"/>
              </a:solidFill>
              <a:ln w="9525" algn="ctr">
                <a:solidFill>
                  <a:srgbClr val="C2AA52"/>
                </a:solidFill>
                <a:miter lim="800000"/>
                <a:headEnd/>
                <a:tailEnd/>
              </a:ln>
            </p:spPr>
            <p:txBody>
              <a:bodyPr rot="10800000" wrap="none" lIns="90000" tIns="46800" rIns="90000" bIns="46800" anchor="ctr"/>
              <a:lstStyle/>
              <a:p>
                <a:pPr>
                  <a:buClr>
                    <a:srgbClr val="F0AB00"/>
                  </a:buClr>
                  <a:buSzPct val="80000"/>
                  <a:buFont typeface="Wingdings" pitchFamily="2" charset="2"/>
                  <a:buNone/>
                </a:pPr>
                <a:endParaRPr lang="en-US" sz="1500" noProof="1">
                  <a:solidFill>
                    <a:srgbClr val="828282"/>
                  </a:solidFill>
                </a:endParaRPr>
              </a:p>
            </p:txBody>
          </p:sp>
          <p:grpSp>
            <p:nvGrpSpPr>
              <p:cNvPr id="27712" name="Group 23"/>
              <p:cNvGrpSpPr>
                <a:grpSpLocks/>
              </p:cNvGrpSpPr>
              <p:nvPr/>
            </p:nvGrpSpPr>
            <p:grpSpPr bwMode="auto">
              <a:xfrm>
                <a:off x="5264419" y="2953135"/>
                <a:ext cx="488236" cy="594904"/>
                <a:chOff x="1322" y="2005"/>
                <a:chExt cx="742" cy="750"/>
              </a:xfrm>
            </p:grpSpPr>
            <p:pic>
              <p:nvPicPr>
                <p:cNvPr id="27715" name="Picture 24" descr="ES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22" y="2005"/>
                  <a:ext cx="742"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716" name="Group 25"/>
                <p:cNvGrpSpPr>
                  <a:grpSpLocks/>
                </p:cNvGrpSpPr>
                <p:nvPr/>
              </p:nvGrpSpPr>
              <p:grpSpPr bwMode="auto">
                <a:xfrm>
                  <a:off x="1322" y="2010"/>
                  <a:ext cx="736" cy="436"/>
                  <a:chOff x="3819" y="411"/>
                  <a:chExt cx="654" cy="385"/>
                </a:xfrm>
              </p:grpSpPr>
              <p:grpSp>
                <p:nvGrpSpPr>
                  <p:cNvPr id="27717" name="Group 26"/>
                  <p:cNvGrpSpPr>
                    <a:grpSpLocks/>
                  </p:cNvGrpSpPr>
                  <p:nvPr/>
                </p:nvGrpSpPr>
                <p:grpSpPr bwMode="auto">
                  <a:xfrm>
                    <a:off x="3846" y="444"/>
                    <a:ext cx="608" cy="308"/>
                    <a:chOff x="3846" y="444"/>
                    <a:chExt cx="608" cy="308"/>
                  </a:xfrm>
                </p:grpSpPr>
                <p:pic>
                  <p:nvPicPr>
                    <p:cNvPr id="27719" name="Picture 27" descr="sm re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61" y="561"/>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0" name="Picture 28"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43" y="483"/>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1" name="Picture 29"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940" y="483"/>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2" name="Picture 30"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016" y="524"/>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3" name="Picture 31"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57" y="519"/>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4" name="Picture 32"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64" y="670"/>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5" name="Picture 33" descr="sm re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222" y="524"/>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6" name="Picture 34"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942" y="641"/>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7" name="Picture 35"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39" y="605"/>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8" name="Picture 36"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846" y="524"/>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9" name="Picture 37"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82" y="573"/>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0" name="Picture 38"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41" y="664"/>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1" name="Picture 39"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48" y="602"/>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2" name="Picture 40"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16" y="458"/>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3" name="Picture 41"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879" y="607"/>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4" name="Picture 42"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920" y="477"/>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5" name="Picture 43" descr="lt blue s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319" y="545"/>
                      <a:ext cx="135"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6" name="Picture 44"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34" y="644"/>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7" name="Picture 45" descr="sm purpl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35" y="476"/>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8" name="Picture 46" descr="sm red"/>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43" y="444"/>
                      <a:ext cx="136" cy="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7718" name="Picture 47" descr="top of ES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819" y="411"/>
                    <a:ext cx="654" cy="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27713" name="Text Box 5"/>
              <p:cNvSpPr txBox="1">
                <a:spLocks noChangeArrowheads="1"/>
              </p:cNvSpPr>
              <p:nvPr/>
            </p:nvSpPr>
            <p:spPr bwMode="white">
              <a:xfrm>
                <a:off x="3468814" y="2623501"/>
                <a:ext cx="2942391" cy="374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90000" tIns="46800" rIns="90000" bIns="46800"/>
              <a:lstStyle>
                <a:lvl1pPr marL="204788" indent="-204788"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b="1">
                    <a:solidFill>
                      <a:srgbClr val="FFFFFF"/>
                    </a:solidFill>
                  </a:rPr>
                  <a:t>SAP Business Suite</a:t>
                </a:r>
              </a:p>
            </p:txBody>
          </p:sp>
          <p:pic>
            <p:nvPicPr>
              <p:cNvPr id="27714" name="Group 127"/>
              <p:cNvPicPr>
                <a:picLocks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182045" y="1748304"/>
                <a:ext cx="3527885" cy="956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AutoShape 7"/>
            <p:cNvSpPr>
              <a:spLocks noChangeArrowheads="1"/>
            </p:cNvSpPr>
            <p:nvPr/>
          </p:nvSpPr>
          <p:spPr bwMode="ltGray">
            <a:xfrm>
              <a:off x="5941668" y="4940660"/>
              <a:ext cx="5331441" cy="438253"/>
            </a:xfrm>
            <a:prstGeom prst="roundRect">
              <a:avLst>
                <a:gd name="adj" fmla="val 20407"/>
              </a:avLst>
            </a:prstGeom>
            <a:solidFill>
              <a:schemeClr val="accent1">
                <a:lumMod val="60000"/>
                <a:lumOff val="40000"/>
              </a:schemeClr>
            </a:solidFill>
            <a:ln w="12700" algn="ctr">
              <a:solidFill>
                <a:srgbClr val="C6C6C6"/>
              </a:solidFill>
              <a:round/>
              <a:headEnd/>
              <a:tailEnd/>
            </a:ln>
            <a:effectLst>
              <a:prstShdw prst="shdw17" dist="17961" dir="2700000">
                <a:srgbClr val="777777"/>
              </a:prstShdw>
            </a:effectLst>
          </p:spPr>
          <p:txBody>
            <a:bodyPr wrap="none" lIns="108000" tIns="0" rIns="0" bIns="0" anchor="ctr"/>
            <a:lstStyle/>
            <a:p>
              <a:pPr algn="ctr">
                <a:lnSpc>
                  <a:spcPct val="80000"/>
                </a:lnSpc>
                <a:spcBef>
                  <a:spcPct val="75000"/>
                </a:spcBef>
                <a:buClr>
                  <a:srgbClr val="777777"/>
                </a:buClr>
                <a:buFont typeface="Wingdings" pitchFamily="2" charset="2"/>
                <a:buNone/>
                <a:defRPr/>
              </a:pPr>
              <a:r>
                <a:rPr lang="en-US" sz="1000" b="1" dirty="0" smtClean="0">
                  <a:latin typeface="Arial" charset="0"/>
                </a:rPr>
                <a:t>SAP ASE </a:t>
              </a:r>
              <a:r>
                <a:rPr lang="en-US" sz="1000" b="1" dirty="0">
                  <a:latin typeface="Arial" charset="0"/>
                </a:rPr>
                <a:t>DATABASE</a:t>
              </a:r>
              <a:endParaRPr lang="en-US" sz="1200" b="1" dirty="0">
                <a:latin typeface="Arial" charset="0"/>
              </a:endParaRPr>
            </a:p>
          </p:txBody>
        </p:sp>
        <p:sp>
          <p:nvSpPr>
            <p:cNvPr id="27675" name="AutoShape 7"/>
            <p:cNvSpPr>
              <a:spLocks noChangeArrowheads="1"/>
            </p:cNvSpPr>
            <p:nvPr/>
          </p:nvSpPr>
          <p:spPr bwMode="ltGray">
            <a:xfrm>
              <a:off x="5952552" y="5413653"/>
              <a:ext cx="5331143" cy="438447"/>
            </a:xfrm>
            <a:prstGeom prst="roundRect">
              <a:avLst>
                <a:gd name="adj" fmla="val 20407"/>
              </a:avLst>
            </a:prstGeom>
            <a:solidFill>
              <a:srgbClr val="92D050"/>
            </a:solidFill>
            <a:ln w="12700" algn="ctr">
              <a:solidFill>
                <a:srgbClr val="C6C6C6"/>
              </a:solidFill>
              <a:round/>
              <a:headEnd/>
              <a:tailEnd/>
            </a:ln>
            <a:effectLst>
              <a:prstShdw prst="shdw17" dist="17961" dir="2700000">
                <a:srgbClr val="777777"/>
              </a:prstShdw>
            </a:effectLst>
          </p:spPr>
          <p:txBody>
            <a:bodyPr wrap="none" lIns="108000" tIns="0" rIns="0" bIns="0" anchor="ctr"/>
            <a:lstStyle/>
            <a:p>
              <a:pPr algn="ctr">
                <a:lnSpc>
                  <a:spcPct val="80000"/>
                </a:lnSpc>
                <a:spcBef>
                  <a:spcPct val="75000"/>
                </a:spcBef>
                <a:buClr>
                  <a:srgbClr val="777777"/>
                </a:buClr>
                <a:buFont typeface="Wingdings" pitchFamily="2" charset="2"/>
                <a:buNone/>
              </a:pPr>
              <a:r>
                <a:rPr lang="en-US" sz="1000" b="1" dirty="0" smtClean="0"/>
                <a:t>SAP REPLICATION </a:t>
              </a:r>
              <a:r>
                <a:rPr lang="en-US" sz="1000" b="1" dirty="0"/>
                <a:t>SERVER</a:t>
              </a:r>
              <a:endParaRPr lang="en-US" sz="1200" b="1" dirty="0"/>
            </a:p>
          </p:txBody>
        </p:sp>
      </p:grpSp>
      <p:grpSp>
        <p:nvGrpSpPr>
          <p:cNvPr id="27653" name="Group 75"/>
          <p:cNvGrpSpPr>
            <a:grpSpLocks/>
          </p:cNvGrpSpPr>
          <p:nvPr/>
        </p:nvGrpSpPr>
        <p:grpSpPr bwMode="auto">
          <a:xfrm>
            <a:off x="4300171" y="1639166"/>
            <a:ext cx="641350" cy="1292225"/>
            <a:chOff x="5747667" y="1416111"/>
            <a:chExt cx="855016" cy="1292663"/>
          </a:xfrm>
        </p:grpSpPr>
        <p:grpSp>
          <p:nvGrpSpPr>
            <p:cNvPr id="27668" name="Group 76"/>
            <p:cNvGrpSpPr>
              <a:grpSpLocks/>
            </p:cNvGrpSpPr>
            <p:nvPr/>
          </p:nvGrpSpPr>
          <p:grpSpPr bwMode="auto">
            <a:xfrm>
              <a:off x="5747667" y="1416111"/>
              <a:ext cx="332509" cy="1292663"/>
              <a:chOff x="6115792" y="1380486"/>
              <a:chExt cx="332509" cy="531441"/>
            </a:xfrm>
          </p:grpSpPr>
          <p:cxnSp>
            <p:nvCxnSpPr>
              <p:cNvPr id="79" name="Straight Connector 78"/>
              <p:cNvCxnSpPr/>
              <p:nvPr/>
            </p:nvCxnSpPr>
            <p:spPr>
              <a:xfrm>
                <a:off x="6115792" y="1380486"/>
                <a:ext cx="3322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8062"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15792" y="1911927"/>
                <a:ext cx="3322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6092636" y="2062443"/>
              <a:ext cx="51004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Rectangle 3"/>
          <p:cNvSpPr txBox="1">
            <a:spLocks noChangeArrowheads="1"/>
          </p:cNvSpPr>
          <p:nvPr/>
        </p:nvSpPr>
        <p:spPr bwMode="gray">
          <a:xfrm>
            <a:off x="4940300" y="3001405"/>
            <a:ext cx="3981450" cy="1746250"/>
          </a:xfrm>
          <a:prstGeom prst="rect">
            <a:avLst/>
          </a:prstGeom>
          <a:solidFill>
            <a:schemeClr val="accent1">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43967" indent="-143967">
              <a:spcBef>
                <a:spcPts val="1008"/>
              </a:spcBef>
              <a:buFont typeface="Arial" pitchFamily="34" charset="0"/>
              <a:buChar char="•"/>
              <a:defRPr/>
            </a:pPr>
            <a:r>
              <a:rPr lang="en-US" sz="1100" dirty="0" smtClean="0"/>
              <a:t>End-to-end </a:t>
            </a:r>
            <a:r>
              <a:rPr lang="en-US" sz="1100" dirty="0"/>
              <a:t>process for increased </a:t>
            </a:r>
            <a:r>
              <a:rPr lang="en-US" sz="1100" dirty="0" smtClean="0"/>
              <a:t>business </a:t>
            </a:r>
            <a:r>
              <a:rPr lang="en-US" sz="1100" dirty="0"/>
              <a:t>and IT efficiency</a:t>
            </a:r>
          </a:p>
          <a:p>
            <a:pPr marL="143967" indent="-143967">
              <a:spcBef>
                <a:spcPts val="1008"/>
              </a:spcBef>
              <a:buFont typeface="Arial" pitchFamily="34" charset="0"/>
              <a:buChar char="•"/>
              <a:defRPr/>
            </a:pPr>
            <a:r>
              <a:rPr lang="en-US" sz="1100" dirty="0"/>
              <a:t>Industry </a:t>
            </a:r>
            <a:r>
              <a:rPr lang="en-US" sz="1100" dirty="0" smtClean="0"/>
              <a:t>best practices </a:t>
            </a:r>
            <a:r>
              <a:rPr lang="en-US" sz="1100" dirty="0"/>
              <a:t>for improved performance in core process in all lines of business</a:t>
            </a:r>
          </a:p>
          <a:p>
            <a:pPr marL="143967" indent="-143967">
              <a:spcBef>
                <a:spcPts val="1008"/>
              </a:spcBef>
              <a:buFont typeface="Arial" pitchFamily="34" charset="0"/>
              <a:buChar char="•"/>
              <a:defRPr/>
            </a:pPr>
            <a:r>
              <a:rPr lang="en-US" sz="1100" dirty="0"/>
              <a:t>Enhancement packages for bringing non-disruptive innovation for SAP Business Suite</a:t>
            </a:r>
          </a:p>
        </p:txBody>
      </p:sp>
      <p:grpSp>
        <p:nvGrpSpPr>
          <p:cNvPr id="27655" name="Group 82"/>
          <p:cNvGrpSpPr>
            <a:grpSpLocks/>
          </p:cNvGrpSpPr>
          <p:nvPr/>
        </p:nvGrpSpPr>
        <p:grpSpPr bwMode="auto">
          <a:xfrm>
            <a:off x="4297363" y="3257621"/>
            <a:ext cx="641350" cy="1292225"/>
            <a:chOff x="5747667" y="1416111"/>
            <a:chExt cx="855016" cy="1292663"/>
          </a:xfrm>
        </p:grpSpPr>
        <p:grpSp>
          <p:nvGrpSpPr>
            <p:cNvPr id="27663" name="Group 83"/>
            <p:cNvGrpSpPr>
              <a:grpSpLocks/>
            </p:cNvGrpSpPr>
            <p:nvPr/>
          </p:nvGrpSpPr>
          <p:grpSpPr bwMode="auto">
            <a:xfrm>
              <a:off x="5747667" y="1416111"/>
              <a:ext cx="332509" cy="1292663"/>
              <a:chOff x="6115792" y="1380486"/>
              <a:chExt cx="332509" cy="531441"/>
            </a:xfrm>
          </p:grpSpPr>
          <p:cxnSp>
            <p:nvCxnSpPr>
              <p:cNvPr id="86" name="Straight Connector 85"/>
              <p:cNvCxnSpPr/>
              <p:nvPr/>
            </p:nvCxnSpPr>
            <p:spPr>
              <a:xfrm>
                <a:off x="6115792" y="1380486"/>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448064"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115792" y="1911927"/>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6092637" y="2062442"/>
              <a:ext cx="5100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56" name="Group 88"/>
          <p:cNvGrpSpPr>
            <a:grpSpLocks/>
          </p:cNvGrpSpPr>
          <p:nvPr/>
        </p:nvGrpSpPr>
        <p:grpSpPr bwMode="auto">
          <a:xfrm>
            <a:off x="4335134" y="4873130"/>
            <a:ext cx="641350" cy="1196975"/>
            <a:chOff x="5747667" y="1416111"/>
            <a:chExt cx="855016" cy="1292663"/>
          </a:xfrm>
        </p:grpSpPr>
        <p:grpSp>
          <p:nvGrpSpPr>
            <p:cNvPr id="27658" name="Group 89"/>
            <p:cNvGrpSpPr>
              <a:grpSpLocks/>
            </p:cNvGrpSpPr>
            <p:nvPr/>
          </p:nvGrpSpPr>
          <p:grpSpPr bwMode="auto">
            <a:xfrm>
              <a:off x="5747667" y="1416111"/>
              <a:ext cx="332509" cy="1292663"/>
              <a:chOff x="6115792" y="1380486"/>
              <a:chExt cx="332509" cy="531441"/>
            </a:xfrm>
          </p:grpSpPr>
          <p:cxnSp>
            <p:nvCxnSpPr>
              <p:cNvPr id="92" name="Straight Connector 91"/>
              <p:cNvCxnSpPr/>
              <p:nvPr/>
            </p:nvCxnSpPr>
            <p:spPr>
              <a:xfrm>
                <a:off x="6115792" y="1380486"/>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448064" y="1380486"/>
                <a:ext cx="0" cy="5314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15792" y="1911927"/>
                <a:ext cx="332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6092637" y="2062443"/>
              <a:ext cx="5100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Rectangle 3"/>
          <p:cNvSpPr txBox="1">
            <a:spLocks noChangeArrowheads="1"/>
          </p:cNvSpPr>
          <p:nvPr/>
        </p:nvSpPr>
        <p:spPr bwMode="gray">
          <a:xfrm>
            <a:off x="4940300" y="4785987"/>
            <a:ext cx="3981450" cy="1773839"/>
          </a:xfrm>
          <a:prstGeom prst="rect">
            <a:avLst/>
          </a:prstGeom>
          <a:solidFill>
            <a:schemeClr val="accent4">
              <a:lumMod val="20000"/>
              <a:lumOff val="80000"/>
            </a:schemeClr>
          </a:solidFill>
        </p:spPr>
        <p:txBody>
          <a:bodyPr lIns="0" tIns="0" rIns="0" bIns="0"/>
          <a:lstStyle>
            <a:lvl1pPr marL="0" indent="0" algn="l" defTabSz="1088776" rtl="0" eaLnBrk="1" latinLnBrk="0" hangingPunct="1">
              <a:spcBef>
                <a:spcPts val="240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39944" indent="-239944">
              <a:spcBef>
                <a:spcPts val="1008"/>
              </a:spcBef>
              <a:buFont typeface="Arial" pitchFamily="34" charset="0"/>
              <a:buChar char="•"/>
              <a:defRPr/>
            </a:pPr>
            <a:r>
              <a:rPr lang="en-US" sz="1100" dirty="0"/>
              <a:t>ASE reduces total cost of </a:t>
            </a:r>
            <a:r>
              <a:rPr lang="en-US" sz="1100" dirty="0" smtClean="0"/>
              <a:t>ownership with high performance and scalability</a:t>
            </a:r>
            <a:endParaRPr lang="en-US" sz="1100" dirty="0"/>
          </a:p>
          <a:p>
            <a:pPr marL="239944" indent="-239944">
              <a:spcBef>
                <a:spcPts val="1008"/>
              </a:spcBef>
              <a:buFont typeface="Arial" pitchFamily="34" charset="0"/>
              <a:buChar char="•"/>
              <a:defRPr/>
            </a:pPr>
            <a:r>
              <a:rPr lang="en-US" sz="1100" dirty="0" smtClean="0"/>
              <a:t>Replication Server </a:t>
            </a:r>
            <a:r>
              <a:rPr lang="en-US" sz="1100" dirty="0"/>
              <a:t>reduces business risk </a:t>
            </a:r>
            <a:r>
              <a:rPr lang="en-US" sz="1100" dirty="0" smtClean="0"/>
              <a:t>through synchronous replication to provide Zero Data Loss and High Availability</a:t>
            </a:r>
          </a:p>
          <a:p>
            <a:pPr marL="239944" indent="-239944">
              <a:spcBef>
                <a:spcPts val="1008"/>
              </a:spcBef>
              <a:buFont typeface="Arial" pitchFamily="34" charset="0"/>
              <a:buChar char="•"/>
              <a:defRPr/>
            </a:pPr>
            <a:r>
              <a:rPr lang="en-US" sz="1100" dirty="0" smtClean="0"/>
              <a:t>Replication Server provides an active DR database for ABAP reporting to improve primary database performance</a:t>
            </a:r>
            <a:endParaRPr lang="en-US" sz="1100" dirty="0"/>
          </a:p>
        </p:txBody>
      </p:sp>
    </p:spTree>
    <p:extLst>
      <p:ext uri="{BB962C8B-B14F-4D97-AF65-F5344CB8AC3E}">
        <p14:creationId xmlns:p14="http://schemas.microsoft.com/office/powerpoint/2010/main" xmlns="" val="6327162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HA/DR for SAP Business Suite on ASE Feature Overview</a:t>
            </a:r>
            <a:endParaRPr lang="en-US" dirty="0"/>
          </a:p>
        </p:txBody>
      </p:sp>
      <p:sp>
        <p:nvSpPr>
          <p:cNvPr id="3" name="Text Placeholder 2"/>
          <p:cNvSpPr>
            <a:spLocks noGrp="1"/>
          </p:cNvSpPr>
          <p:nvPr>
            <p:ph type="body" sz="quarter" idx="10"/>
          </p:nvPr>
        </p:nvSpPr>
        <p:spPr>
          <a:xfrm>
            <a:off x="366530" y="1488668"/>
            <a:ext cx="8494713" cy="4582522"/>
          </a:xfrm>
        </p:spPr>
        <p:txBody>
          <a:bodyPr/>
          <a:lstStyle/>
          <a:p>
            <a:pPr marL="342900" lvl="0" indent="-342900">
              <a:buFont typeface="+mj-lt"/>
              <a:buAutoNum type="arabicPeriod"/>
            </a:pPr>
            <a:r>
              <a:rPr lang="en-US" b="0" dirty="0"/>
              <a:t>The High Availability and Disaster Recovery (</a:t>
            </a:r>
            <a:r>
              <a:rPr lang="en-US" b="0" dirty="0" smtClean="0"/>
              <a:t>HA/DR</a:t>
            </a:r>
            <a:r>
              <a:rPr lang="en-US" b="0" dirty="0"/>
              <a:t>) feature </a:t>
            </a:r>
            <a:r>
              <a:rPr lang="en-US" b="0" dirty="0" smtClean="0"/>
              <a:t>for SAP Business Suite on ASE provides </a:t>
            </a:r>
            <a:r>
              <a:rPr lang="en-US" b="0" dirty="0"/>
              <a:t>integrated support for SAP </a:t>
            </a:r>
            <a:r>
              <a:rPr lang="en-US" b="0" dirty="0" smtClean="0"/>
              <a:t>Adaptive </a:t>
            </a:r>
            <a:r>
              <a:rPr lang="en-US" b="0" dirty="0"/>
              <a:t>Server Enterprise (SAP </a:t>
            </a:r>
            <a:r>
              <a:rPr lang="en-US" b="0" dirty="0" smtClean="0"/>
              <a:t>ASE</a:t>
            </a:r>
            <a:r>
              <a:rPr lang="en-US" b="0" dirty="0"/>
              <a:t>) and SAP </a:t>
            </a:r>
            <a:r>
              <a:rPr lang="en-US" b="0" dirty="0" smtClean="0"/>
              <a:t>Replication </a:t>
            </a:r>
            <a:r>
              <a:rPr lang="en-US" b="0" dirty="0"/>
              <a:t>Server </a:t>
            </a:r>
            <a:r>
              <a:rPr lang="en-US" b="0" dirty="0" smtClean="0"/>
              <a:t>(SRS) configuration </a:t>
            </a:r>
            <a:r>
              <a:rPr lang="en-US" b="0" dirty="0"/>
              <a:t>for </a:t>
            </a:r>
            <a:r>
              <a:rPr lang="en-US" b="0" dirty="0" smtClean="0"/>
              <a:t>High Availability and Disaster </a:t>
            </a:r>
            <a:r>
              <a:rPr lang="en-US" b="0" dirty="0"/>
              <a:t>Recovery. </a:t>
            </a:r>
          </a:p>
          <a:p>
            <a:pPr marL="342900" lvl="0" indent="-342900">
              <a:buFont typeface="+mj-lt"/>
              <a:buAutoNum type="arabicPeriod"/>
            </a:pPr>
            <a:r>
              <a:rPr lang="en-US" b="0" dirty="0"/>
              <a:t>The </a:t>
            </a:r>
            <a:r>
              <a:rPr lang="en-US" b="0" dirty="0" smtClean="0"/>
              <a:t>HA/DR </a:t>
            </a:r>
            <a:r>
              <a:rPr lang="en-US" b="0" dirty="0"/>
              <a:t>feature supports seamless </a:t>
            </a:r>
            <a:r>
              <a:rPr lang="en-US" b="0" dirty="0" smtClean="0"/>
              <a:t>planned and unplanned </a:t>
            </a:r>
            <a:r>
              <a:rPr lang="en-US" b="0" dirty="0"/>
              <a:t>failover from the primary site to the standby site for</a:t>
            </a:r>
          </a:p>
          <a:p>
            <a:pPr marL="796338" lvl="4" indent="-342900">
              <a:spcBef>
                <a:spcPts val="0"/>
              </a:spcBef>
              <a:buFont typeface="+mj-lt"/>
              <a:buAutoNum type="alphaLcParenR"/>
            </a:pPr>
            <a:r>
              <a:rPr lang="en-US" sz="1800" dirty="0"/>
              <a:t>Rolling Upgrade</a:t>
            </a:r>
          </a:p>
          <a:p>
            <a:pPr marL="796338" lvl="4" indent="-342900">
              <a:spcBef>
                <a:spcPts val="0"/>
              </a:spcBef>
              <a:buFont typeface="+mj-lt"/>
              <a:buAutoNum type="alphaLcParenR"/>
            </a:pPr>
            <a:r>
              <a:rPr lang="en-US" sz="1800" dirty="0"/>
              <a:t>Maintenance (hardware, OS, software</a:t>
            </a:r>
            <a:r>
              <a:rPr lang="en-US" sz="1800" dirty="0" smtClean="0"/>
              <a:t>)</a:t>
            </a:r>
          </a:p>
          <a:p>
            <a:pPr marL="796338" lvl="4" indent="-342900">
              <a:spcBef>
                <a:spcPts val="0"/>
              </a:spcBef>
              <a:buFont typeface="+mj-lt"/>
              <a:buAutoNum type="alphaLcParenR"/>
            </a:pPr>
            <a:r>
              <a:rPr lang="en-US" sz="1800" dirty="0" smtClean="0"/>
              <a:t>High Availability</a:t>
            </a:r>
          </a:p>
          <a:p>
            <a:pPr marL="796338" lvl="4" indent="-342900">
              <a:spcBef>
                <a:spcPts val="0"/>
              </a:spcBef>
              <a:buFont typeface="+mj-lt"/>
              <a:buAutoNum type="alphaLcParenR"/>
            </a:pPr>
            <a:r>
              <a:rPr lang="en-US" sz="1800" dirty="0" smtClean="0"/>
              <a:t>Disaster Recovery</a:t>
            </a:r>
            <a:endParaRPr lang="en-US" sz="1800" dirty="0"/>
          </a:p>
          <a:p>
            <a:pPr marL="342900" lvl="0" indent="-342900">
              <a:buFont typeface="+mj-lt"/>
              <a:buAutoNum type="arabicPeriod"/>
            </a:pPr>
            <a:r>
              <a:rPr lang="en-US" b="0" dirty="0" smtClean="0"/>
              <a:t>HA/DR infrastructure </a:t>
            </a:r>
            <a:r>
              <a:rPr lang="en-US" b="0" dirty="0"/>
              <a:t>consists of a group of SAP </a:t>
            </a:r>
            <a:r>
              <a:rPr lang="en-US" b="0" dirty="0" smtClean="0"/>
              <a:t>ASEs – </a:t>
            </a:r>
            <a:r>
              <a:rPr lang="en-US" b="0" dirty="0"/>
              <a:t>one </a:t>
            </a:r>
            <a:r>
              <a:rPr lang="en-US" b="0" dirty="0" smtClean="0"/>
              <a:t>designated </a:t>
            </a:r>
            <a:r>
              <a:rPr lang="en-US" b="0" dirty="0"/>
              <a:t>as </a:t>
            </a:r>
            <a:r>
              <a:rPr lang="en-US" b="0" dirty="0" smtClean="0"/>
              <a:t>the primary </a:t>
            </a:r>
            <a:r>
              <a:rPr lang="en-US" b="0" dirty="0"/>
              <a:t>server (on which all transaction processing takes place) and others as standby servers (which act as warm standby for the primary server). SAP </a:t>
            </a:r>
            <a:r>
              <a:rPr lang="en-US" b="0" dirty="0" smtClean="0"/>
              <a:t>Replication </a:t>
            </a:r>
            <a:r>
              <a:rPr lang="en-US" b="0" dirty="0"/>
              <a:t>Server keeps standby ASE servers in sync with the primary ASE server.</a:t>
            </a:r>
          </a:p>
          <a:p>
            <a:pPr lvl="0"/>
            <a:endParaRPr lang="en-US" b="0" dirty="0"/>
          </a:p>
          <a:p>
            <a:pPr lvl="0"/>
            <a:endParaRPr lang="en-US" b="0" dirty="0"/>
          </a:p>
        </p:txBody>
      </p:sp>
    </p:spTree>
    <p:extLst>
      <p:ext uri="{BB962C8B-B14F-4D97-AF65-F5344CB8AC3E}">
        <p14:creationId xmlns:p14="http://schemas.microsoft.com/office/powerpoint/2010/main" xmlns="" val="193003388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Replication Server – Replication Management Agent (RMA) Capabilities</a:t>
            </a:r>
            <a:endParaRPr lang="en-US" dirty="0"/>
          </a:p>
        </p:txBody>
      </p:sp>
      <p:sp>
        <p:nvSpPr>
          <p:cNvPr id="3" name="Text Placeholder 2"/>
          <p:cNvSpPr>
            <a:spLocks noGrp="1"/>
          </p:cNvSpPr>
          <p:nvPr>
            <p:ph type="body" sz="quarter" idx="10"/>
          </p:nvPr>
        </p:nvSpPr>
        <p:spPr>
          <a:xfrm>
            <a:off x="417478" y="2022290"/>
            <a:ext cx="8494713" cy="4391026"/>
          </a:xfrm>
        </p:spPr>
        <p:txBody>
          <a:bodyPr>
            <a:normAutofit lnSpcReduction="10000"/>
          </a:bodyPr>
          <a:lstStyle/>
          <a:p>
            <a:pPr lvl="0"/>
            <a:r>
              <a:rPr lang="en-US" dirty="0" smtClean="0"/>
              <a:t>Simplifies the setup of a Business Suite HA/DR environment</a:t>
            </a:r>
          </a:p>
          <a:p>
            <a:pPr lvl="2"/>
            <a:r>
              <a:rPr lang="en-US" dirty="0" smtClean="0"/>
              <a:t>Consolidate the steps required to produce the environment</a:t>
            </a:r>
          </a:p>
          <a:p>
            <a:pPr lvl="2"/>
            <a:r>
              <a:rPr lang="en-US" dirty="0" smtClean="0"/>
              <a:t>Produce a standard replication configuration</a:t>
            </a:r>
          </a:p>
          <a:p>
            <a:pPr lvl="2"/>
            <a:r>
              <a:rPr lang="en-US" dirty="0" smtClean="0"/>
              <a:t>Supports servers configured on separate hosts</a:t>
            </a:r>
          </a:p>
          <a:p>
            <a:pPr lvl="2"/>
            <a:r>
              <a:rPr lang="en-US" dirty="0" smtClean="0"/>
              <a:t>Integrate with the </a:t>
            </a:r>
            <a:r>
              <a:rPr lang="en-US" dirty="0"/>
              <a:t>Business </a:t>
            </a:r>
            <a:r>
              <a:rPr lang="en-US" dirty="0" smtClean="0"/>
              <a:t>Suite’s </a:t>
            </a:r>
            <a:r>
              <a:rPr lang="en-US" dirty="0"/>
              <a:t>SAP Installer</a:t>
            </a:r>
            <a:r>
              <a:rPr lang="en-US" dirty="0" smtClean="0"/>
              <a:t>, DBA Cockpit, </a:t>
            </a:r>
            <a:r>
              <a:rPr lang="en-US" dirty="0" err="1" smtClean="0"/>
              <a:t>DBCntrl</a:t>
            </a:r>
            <a:endParaRPr lang="en-US" dirty="0" smtClean="0"/>
          </a:p>
          <a:p>
            <a:pPr lvl="0"/>
            <a:r>
              <a:rPr lang="en-US" dirty="0" smtClean="0"/>
              <a:t>Automates the failover process</a:t>
            </a:r>
            <a:endParaRPr lang="en-US" dirty="0"/>
          </a:p>
          <a:p>
            <a:pPr lvl="2"/>
            <a:r>
              <a:rPr lang="en-US" dirty="0" smtClean="0"/>
              <a:t>Reverse the direction of replication</a:t>
            </a:r>
          </a:p>
          <a:p>
            <a:pPr lvl="2"/>
            <a:r>
              <a:rPr lang="en-US" dirty="0" smtClean="0"/>
              <a:t>Support both planned and unplanned events</a:t>
            </a:r>
          </a:p>
          <a:p>
            <a:pPr lvl="2"/>
            <a:r>
              <a:rPr lang="en-US" dirty="0" smtClean="0"/>
              <a:t>Provide solutions for different recovery scenarios</a:t>
            </a:r>
          </a:p>
          <a:p>
            <a:pPr lvl="2"/>
            <a:r>
              <a:rPr lang="en-US" dirty="0" smtClean="0"/>
              <a:t>Integrate ASE HADR to control database access</a:t>
            </a:r>
            <a:endParaRPr lang="en-US" dirty="0"/>
          </a:p>
          <a:p>
            <a:pPr lvl="0"/>
            <a:r>
              <a:rPr lang="en-US" dirty="0" smtClean="0"/>
              <a:t>Monitors replication</a:t>
            </a:r>
            <a:endParaRPr lang="en-US" dirty="0"/>
          </a:p>
          <a:p>
            <a:pPr lvl="2"/>
            <a:r>
              <a:rPr lang="en-US" dirty="0" smtClean="0"/>
              <a:t>Availability of servers, connections, and routes</a:t>
            </a:r>
          </a:p>
          <a:p>
            <a:pPr lvl="2"/>
            <a:r>
              <a:rPr lang="en-US" dirty="0" smtClean="0"/>
              <a:t>Replication Latency</a:t>
            </a:r>
          </a:p>
          <a:p>
            <a:pPr lvl="2"/>
            <a:r>
              <a:rPr lang="en-US" dirty="0" smtClean="0"/>
              <a:t>Resource utilization</a:t>
            </a:r>
          </a:p>
          <a:p>
            <a:pPr lvl="2"/>
            <a:endParaRPr lang="en-US" dirty="0" smtClean="0"/>
          </a:p>
        </p:txBody>
      </p:sp>
      <p:sp>
        <p:nvSpPr>
          <p:cNvPr id="4" name="Rectangle 3"/>
          <p:cNvSpPr/>
          <p:nvPr/>
        </p:nvSpPr>
        <p:spPr>
          <a:xfrm>
            <a:off x="340242" y="1266126"/>
            <a:ext cx="8537944" cy="646331"/>
          </a:xfrm>
          <a:prstGeom prst="rect">
            <a:avLst/>
          </a:prstGeom>
        </p:spPr>
        <p:txBody>
          <a:bodyPr wrap="square">
            <a:spAutoFit/>
          </a:bodyPr>
          <a:lstStyle/>
          <a:p>
            <a:r>
              <a:rPr lang="en-US" b="1" dirty="0"/>
              <a:t>RMA (replication management agent) provides interface to configure and manage ASE and SRS for </a:t>
            </a:r>
            <a:r>
              <a:rPr lang="en-US" b="1" dirty="0" smtClean="0"/>
              <a:t>HA/DR</a:t>
            </a:r>
            <a:r>
              <a:rPr lang="en-US" b="1" dirty="0"/>
              <a:t>.</a:t>
            </a:r>
          </a:p>
        </p:txBody>
      </p:sp>
    </p:spTree>
    <p:extLst>
      <p:ext uri="{BB962C8B-B14F-4D97-AF65-F5344CB8AC3E}">
        <p14:creationId xmlns:p14="http://schemas.microsoft.com/office/powerpoint/2010/main" xmlns="" val="232195503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Setup in SAP Installer</a:t>
            </a:r>
            <a:endParaRPr lang="en-US" dirty="0"/>
          </a:p>
        </p:txBody>
      </p:sp>
      <p:sp>
        <p:nvSpPr>
          <p:cNvPr id="10" name="Text Placeholder 2"/>
          <p:cNvSpPr txBox="1">
            <a:spLocks/>
          </p:cNvSpPr>
          <p:nvPr/>
        </p:nvSpPr>
        <p:spPr bwMode="gray">
          <a:xfrm>
            <a:off x="431914" y="1311676"/>
            <a:ext cx="2349386" cy="4392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a:t>Installation steps:</a:t>
            </a:r>
          </a:p>
          <a:p>
            <a:pPr marL="0" lvl="2" indent="0">
              <a:buNone/>
              <a:defRPr/>
            </a:pPr>
            <a:endParaRPr lang="en-US" dirty="0" smtClean="0"/>
          </a:p>
          <a:p>
            <a:pPr marL="408291" lvl="2" indent="-408291">
              <a:buFont typeface="+mj-lt"/>
              <a:buAutoNum type="arabicPeriod"/>
              <a:defRPr/>
            </a:pPr>
            <a:r>
              <a:rPr lang="en-US" dirty="0"/>
              <a:t>S</a:t>
            </a:r>
            <a:r>
              <a:rPr lang="en-US" dirty="0" smtClean="0"/>
              <a:t>elect “Setup of Replication Environment” from product catalog</a:t>
            </a:r>
          </a:p>
          <a:p>
            <a:pPr marL="408291" lvl="2" indent="-408291">
              <a:buFont typeface="+mj-lt"/>
              <a:buAutoNum type="arabicPeriod"/>
              <a:defRPr/>
            </a:pPr>
            <a:endParaRPr lang="en-US" dirty="0" smtClean="0"/>
          </a:p>
          <a:p>
            <a:pPr marL="408291" lvl="2" indent="-408291">
              <a:buFont typeface="+mj-lt"/>
              <a:buAutoNum type="arabicPeriod"/>
              <a:defRPr/>
            </a:pPr>
            <a:endParaRPr lang="en-US" dirty="0" smtClean="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1757" y="1305325"/>
            <a:ext cx="5864694" cy="4398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0426679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Replication Setup</a:t>
            </a:r>
          </a:p>
        </p:txBody>
      </p:sp>
      <p:pic>
        <p:nvPicPr>
          <p:cNvPr id="2969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bwMode="gray">
          <a:xfrm>
            <a:off x="4410076" y="1724026"/>
            <a:ext cx="4397375" cy="4397375"/>
          </a:xfrm>
          <a:prstGeom prst="rect">
            <a:avLst/>
          </a:prstGeom>
          <a:solidFill>
            <a:schemeClr val="accent1"/>
          </a:solidFill>
          <a:ln w="6350" algn="ctr">
            <a:noFill/>
            <a:miter lim="800000"/>
            <a:headEnd/>
            <a:tailEnd/>
          </a:ln>
        </p:spPr>
        <p:txBody>
          <a:bodyPr lIns="89985" tIns="71987" rIns="89985" bIns="71987" anchor="ctr"/>
          <a:lstStyle/>
          <a:p>
            <a:pPr algn="ctr">
              <a:spcBef>
                <a:spcPct val="50000"/>
              </a:spcBef>
              <a:buClr>
                <a:srgbClr val="F0AB00"/>
              </a:buClr>
              <a:buSzPct val="80000"/>
              <a:defRPr/>
            </a:pPr>
            <a:endParaRPr lang="de-DE" kern="0" dirty="0">
              <a:ea typeface="Arial Unicode MS" pitchFamily="34" charset="-128"/>
              <a:cs typeface="Arial Unicode MS" pitchFamily="34" charset="-128"/>
            </a:endParaRPr>
          </a:p>
        </p:txBody>
      </p:sp>
      <p:sp>
        <p:nvSpPr>
          <p:cNvPr id="6" name="Text Placeholder 2"/>
          <p:cNvSpPr txBox="1">
            <a:spLocks/>
          </p:cNvSpPr>
          <p:nvPr/>
        </p:nvSpPr>
        <p:spPr bwMode="gray">
          <a:xfrm>
            <a:off x="323851" y="1690689"/>
            <a:ext cx="4086225" cy="4654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a:t>Installation steps:</a:t>
            </a:r>
          </a:p>
          <a:p>
            <a:pPr marL="0" lvl="2" indent="0">
              <a:buNone/>
              <a:defRPr/>
            </a:pPr>
            <a:endParaRPr lang="en-US" dirty="0" smtClean="0"/>
          </a:p>
          <a:p>
            <a:pPr marL="342842" lvl="2" indent="-342842">
              <a:buFont typeface="+mj-lt"/>
              <a:buAutoNum type="arabicPeriod"/>
              <a:defRPr/>
            </a:pPr>
            <a:r>
              <a:rPr lang="en-US" dirty="0"/>
              <a:t>S</a:t>
            </a:r>
            <a:r>
              <a:rPr lang="en-US" dirty="0" smtClean="0"/>
              <a:t>elect “Setup of Replication Environment” from product catalog</a:t>
            </a:r>
          </a:p>
          <a:p>
            <a:pPr marL="342842" lvl="2" indent="-342842">
              <a:buFont typeface="+mj-lt"/>
              <a:buAutoNum type="arabicPeriod"/>
              <a:defRPr/>
            </a:pPr>
            <a:r>
              <a:rPr lang="en-US" dirty="0"/>
              <a:t>C</a:t>
            </a:r>
            <a:r>
              <a:rPr lang="en-US" dirty="0" smtClean="0"/>
              <a:t>hoose installation mode (typical)</a:t>
            </a:r>
          </a:p>
          <a:p>
            <a:pPr marL="342842" lvl="2" indent="-342842">
              <a:buFont typeface="+mj-lt"/>
              <a:buAutoNum type="arabicPeriod"/>
              <a:defRPr/>
            </a:pPr>
            <a:r>
              <a:rPr lang="en-US" dirty="0"/>
              <a:t>E</a:t>
            </a:r>
            <a:r>
              <a:rPr lang="en-US" dirty="0" smtClean="0"/>
              <a:t>nter SAP profile directory</a:t>
            </a:r>
          </a:p>
          <a:p>
            <a:pPr marL="342842" lvl="2" indent="-342842">
              <a:buFont typeface="+mj-lt"/>
              <a:buAutoNum type="arabicPeriod"/>
              <a:defRPr/>
            </a:pPr>
            <a:r>
              <a:rPr lang="en-US" dirty="0"/>
              <a:t>S</a:t>
            </a:r>
            <a:r>
              <a:rPr lang="en-US" dirty="0" smtClean="0"/>
              <a:t>pecify default password for OS and DB users </a:t>
            </a:r>
          </a:p>
          <a:p>
            <a:pPr marL="342842" lvl="2" indent="-342842">
              <a:buFont typeface="+mj-lt"/>
              <a:buAutoNum type="arabicPeriod"/>
              <a:defRPr/>
            </a:pPr>
            <a:r>
              <a:rPr lang="en-US" dirty="0"/>
              <a:t>C</a:t>
            </a:r>
            <a:r>
              <a:rPr lang="en-US" dirty="0" smtClean="0"/>
              <a:t>onfiguration of replication environment</a:t>
            </a:r>
          </a:p>
          <a:p>
            <a:pPr marL="522257" lvl="3" indent="-342900">
              <a:buFont typeface="+mj-lt"/>
              <a:buAutoNum type="alphaLcParenR"/>
              <a:defRPr/>
            </a:pPr>
            <a:r>
              <a:rPr lang="en-US" dirty="0"/>
              <a:t>O</a:t>
            </a:r>
            <a:r>
              <a:rPr lang="en-US" dirty="0" smtClean="0"/>
              <a:t>n standby: deselect configuration</a:t>
            </a:r>
            <a:br>
              <a:rPr lang="en-US" dirty="0" smtClean="0"/>
            </a:br>
            <a:r>
              <a:rPr lang="en-US" dirty="0" smtClean="0"/>
              <a:t/>
            </a:r>
            <a:br>
              <a:rPr lang="en-US" dirty="0" smtClean="0"/>
            </a:br>
            <a:r>
              <a:rPr lang="en-US" b="1" dirty="0" smtClean="0"/>
              <a:t>SRS / RMA </a:t>
            </a:r>
            <a:r>
              <a:rPr lang="en-US" b="1" dirty="0"/>
              <a:t>is ready for installation now – no further screens</a:t>
            </a:r>
            <a:r>
              <a:rPr lang="en-US" dirty="0" smtClean="0"/>
              <a:t/>
            </a:r>
            <a:br>
              <a:rPr lang="en-US" dirty="0" smtClean="0"/>
            </a:br>
            <a:endParaRPr lang="en-US" dirty="0" smtClean="0"/>
          </a:p>
          <a:p>
            <a:pPr marL="522199" lvl="3" indent="-342842">
              <a:buFont typeface="+mj-lt"/>
              <a:buAutoNum type="alphaLcParenR"/>
              <a:defRPr/>
            </a:pPr>
            <a:r>
              <a:rPr lang="en-US" dirty="0"/>
              <a:t>O</a:t>
            </a:r>
            <a:r>
              <a:rPr lang="en-US" dirty="0" smtClean="0"/>
              <a:t>n primary: enable configuration</a:t>
            </a:r>
            <a:br>
              <a:rPr lang="en-US" dirty="0" smtClean="0"/>
            </a:br>
            <a:r>
              <a:rPr lang="en-US" dirty="0" smtClean="0"/>
              <a:t>specify standby ASE connection details</a:t>
            </a:r>
          </a:p>
          <a:p>
            <a:pPr marL="522199" lvl="3" indent="-342842">
              <a:buFont typeface="+mj-lt"/>
              <a:buAutoNum type="alphaLcParenR"/>
              <a:defRPr/>
            </a:pPr>
            <a:endParaRPr lang="en-US" dirty="0"/>
          </a:p>
          <a:p>
            <a:pPr marL="522199" lvl="3" indent="-342842">
              <a:buFont typeface="+mj-lt"/>
              <a:buAutoNum type="alphaLcParenR"/>
              <a:defRPr/>
            </a:pPr>
            <a:r>
              <a:rPr lang="en-US" dirty="0" smtClean="0"/>
              <a:t>Always set up standby first and then primary</a:t>
            </a:r>
          </a:p>
          <a:p>
            <a:pPr marL="0" lvl="2" indent="0">
              <a:buNone/>
              <a:defRPr/>
            </a:pPr>
            <a:endParaRPr lang="en-US" dirty="0" smtClean="0"/>
          </a:p>
        </p:txBody>
      </p:sp>
      <p:pic>
        <p:nvPicPr>
          <p:cNvPr id="2970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026371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23999" y="324000"/>
            <a:ext cx="8711717" cy="756000"/>
          </a:xfrm>
        </p:spPr>
        <p:txBody>
          <a:bodyPr/>
          <a:lstStyle/>
          <a:p>
            <a:pPr eaLnBrk="1" hangingPunct="1"/>
            <a:r>
              <a:rPr lang="en-US" dirty="0" smtClean="0"/>
              <a:t>Choose </a:t>
            </a:r>
            <a:r>
              <a:rPr lang="en-US" dirty="0"/>
              <a:t>M</a:t>
            </a:r>
            <a:r>
              <a:rPr lang="en-US" dirty="0" smtClean="0"/>
              <a:t>aterialization Method in Replication Setup</a:t>
            </a:r>
          </a:p>
        </p:txBody>
      </p:sp>
      <p:pic>
        <p:nvPicPr>
          <p:cNvPr id="3072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bwMode="gray">
          <a:xfrm>
            <a:off x="4410076" y="1724026"/>
            <a:ext cx="4397375" cy="4397375"/>
          </a:xfrm>
          <a:prstGeom prst="rect">
            <a:avLst/>
          </a:prstGeom>
          <a:solidFill>
            <a:schemeClr val="accent1"/>
          </a:solidFill>
          <a:ln w="6350" algn="ctr">
            <a:noFill/>
            <a:miter lim="800000"/>
            <a:headEnd/>
            <a:tailEnd/>
          </a:ln>
        </p:spPr>
        <p:txBody>
          <a:bodyPr lIns="89985" tIns="71987" rIns="89985" bIns="71987" anchor="ctr"/>
          <a:lstStyle/>
          <a:p>
            <a:pPr algn="ctr">
              <a:spcBef>
                <a:spcPct val="50000"/>
              </a:spcBef>
              <a:buClr>
                <a:srgbClr val="F0AB00"/>
              </a:buClr>
              <a:buSzPct val="80000"/>
              <a:defRPr/>
            </a:pPr>
            <a:endParaRPr lang="de-DE" kern="0" dirty="0">
              <a:ea typeface="Arial Unicode MS" pitchFamily="34" charset="-128"/>
              <a:cs typeface="Arial Unicode MS" pitchFamily="34" charset="-128"/>
            </a:endParaRPr>
          </a:p>
        </p:txBody>
      </p:sp>
      <p:sp>
        <p:nvSpPr>
          <p:cNvPr id="5" name="Text Placeholder 2"/>
          <p:cNvSpPr txBox="1">
            <a:spLocks/>
          </p:cNvSpPr>
          <p:nvPr/>
        </p:nvSpPr>
        <p:spPr bwMode="gray">
          <a:xfrm>
            <a:off x="323851" y="1690689"/>
            <a:ext cx="3895725"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gn="l" rtl="0" fontAlgn="base">
              <a:spcBef>
                <a:spcPts val="1625"/>
              </a:spcBef>
              <a:spcAft>
                <a:spcPct val="0"/>
              </a:spcAft>
              <a:buClr>
                <a:schemeClr val="accent1"/>
              </a:buClr>
              <a:buSzPct val="80000"/>
              <a:defRPr b="1" kern="1200">
                <a:solidFill>
                  <a:schemeClr val="tx1"/>
                </a:solidFill>
                <a:latin typeface="+mn-lt"/>
                <a:ea typeface="+mn-ea"/>
                <a:cs typeface="+mn-cs"/>
              </a:defRPr>
            </a:lvl1pPr>
            <a:lvl2pPr algn="l" rtl="0" fontAlgn="base">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fontAlgn="base">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fontAlgn="base">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fontAlgn="base">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defRPr/>
            </a:pPr>
            <a:r>
              <a:rPr lang="en-US" b="1" dirty="0" smtClean="0"/>
              <a:t>Installation steps:</a:t>
            </a:r>
          </a:p>
          <a:p>
            <a:pPr marL="0" lvl="2" indent="0">
              <a:buNone/>
              <a:defRPr/>
            </a:pPr>
            <a:endParaRPr lang="en-US" dirty="0" smtClean="0"/>
          </a:p>
          <a:p>
            <a:pPr marL="342842" lvl="2" indent="-342842">
              <a:buFont typeface="+mj-lt"/>
              <a:buAutoNum type="arabicPeriod"/>
              <a:defRPr/>
            </a:pPr>
            <a:r>
              <a:rPr lang="en-US" dirty="0"/>
              <a:t>S</a:t>
            </a:r>
            <a:r>
              <a:rPr lang="en-US" dirty="0" smtClean="0"/>
              <a:t>elect “Setup of Replication Environment” from product catalog</a:t>
            </a:r>
          </a:p>
          <a:p>
            <a:pPr marL="342842" lvl="2" indent="-342842">
              <a:buFont typeface="+mj-lt"/>
              <a:buAutoNum type="arabicPeriod"/>
              <a:defRPr/>
            </a:pPr>
            <a:r>
              <a:rPr lang="en-US" dirty="0"/>
              <a:t>C</a:t>
            </a:r>
            <a:r>
              <a:rPr lang="en-US" dirty="0" smtClean="0"/>
              <a:t>hoose installation mode (typical)</a:t>
            </a:r>
          </a:p>
          <a:p>
            <a:pPr marL="342842" lvl="2" indent="-342842">
              <a:buFont typeface="+mj-lt"/>
              <a:buAutoNum type="arabicPeriod"/>
              <a:defRPr/>
            </a:pPr>
            <a:r>
              <a:rPr lang="en-US" dirty="0"/>
              <a:t>E</a:t>
            </a:r>
            <a:r>
              <a:rPr lang="en-US" dirty="0" smtClean="0"/>
              <a:t>nter SAP profile directory</a:t>
            </a:r>
          </a:p>
          <a:p>
            <a:pPr marL="342842" lvl="2" indent="-342842">
              <a:buFont typeface="+mj-lt"/>
              <a:buAutoNum type="arabicPeriod"/>
              <a:defRPr/>
            </a:pPr>
            <a:r>
              <a:rPr lang="en-US" dirty="0"/>
              <a:t>S</a:t>
            </a:r>
            <a:r>
              <a:rPr lang="en-US" dirty="0" smtClean="0"/>
              <a:t>pecify default password for OS and DB users </a:t>
            </a:r>
          </a:p>
          <a:p>
            <a:pPr marL="342842" lvl="2" indent="-342842">
              <a:buFont typeface="+mj-lt"/>
              <a:buAutoNum type="arabicPeriod"/>
              <a:defRPr/>
            </a:pPr>
            <a:r>
              <a:rPr lang="en-US" dirty="0"/>
              <a:t>S</a:t>
            </a:r>
            <a:r>
              <a:rPr lang="en-US" dirty="0" smtClean="0"/>
              <a:t>elect configuration, enter standby ASE connection details</a:t>
            </a:r>
          </a:p>
          <a:p>
            <a:pPr marL="342842" lvl="2" indent="-342842">
              <a:buFont typeface="+mj-lt"/>
              <a:buAutoNum type="arabicPeriod"/>
              <a:defRPr/>
            </a:pPr>
            <a:r>
              <a:rPr lang="en-US" dirty="0"/>
              <a:t>C</a:t>
            </a:r>
            <a:r>
              <a:rPr lang="en-US" dirty="0" smtClean="0"/>
              <a:t>hoose materialization method</a:t>
            </a:r>
          </a:p>
          <a:p>
            <a:pPr marL="0" lvl="2" indent="0">
              <a:buNone/>
              <a:defRPr/>
            </a:pPr>
            <a:endParaRPr lang="en-US" dirty="0" smtClean="0"/>
          </a:p>
        </p:txBody>
      </p:sp>
      <p:pic>
        <p:nvPicPr>
          <p:cNvPr id="307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0076" y="1724026"/>
            <a:ext cx="4397375" cy="439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646325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rPr>
              <a:t>Cascade </a:t>
            </a:r>
            <a:r>
              <a:rPr lang="en-US" dirty="0">
                <a:solidFill>
                  <a:schemeClr val="tx1">
                    <a:lumMod val="65000"/>
                    <a:lumOff val="35000"/>
                  </a:schemeClr>
                </a:solidFill>
              </a:rPr>
              <a:t>and </a:t>
            </a:r>
            <a:r>
              <a:rPr lang="en-US" dirty="0" smtClean="0">
                <a:solidFill>
                  <a:schemeClr val="tx1">
                    <a:lumMod val="65000"/>
                    <a:lumOff val="35000"/>
                  </a:schemeClr>
                </a:solidFill>
              </a:rPr>
              <a:t>Asynchronous Replication (default)</a:t>
            </a:r>
            <a:endParaRPr lang="en-US" dirty="0">
              <a:solidFill>
                <a:schemeClr val="tx1">
                  <a:lumMod val="65000"/>
                  <a:lumOff val="35000"/>
                </a:schemeClr>
              </a:solidFill>
            </a:endParaRPr>
          </a:p>
        </p:txBody>
      </p:sp>
      <p:sp>
        <p:nvSpPr>
          <p:cNvPr id="4" name="TextBox 3"/>
          <p:cNvSpPr txBox="1"/>
          <p:nvPr/>
        </p:nvSpPr>
        <p:spPr>
          <a:xfrm>
            <a:off x="1131666" y="4841425"/>
            <a:ext cx="7479102" cy="118494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t>The Initial topology generated by the SAP Installer</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400" kern="0" dirty="0" smtClean="0">
              <a:solidFill>
                <a:srgbClr val="000000"/>
              </a:solidFill>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solidFill>
                  <a:srgbClr val="000000"/>
                </a:solidFill>
                <a:ea typeface="Arial Unicode MS" pitchFamily="34" charset="-128"/>
                <a:cs typeface="Arial Unicode MS" pitchFamily="34" charset="-128"/>
              </a:rPr>
              <a:t>Cascading replication – distributes data locally (ASE1 &gt; RS1 &gt; RS2 &gt; ASE2)</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solidFill>
                  <a:srgbClr val="000000"/>
                </a:solidFill>
                <a:ea typeface="Arial Unicode MS" pitchFamily="34" charset="-128"/>
                <a:cs typeface="Arial Unicode MS" pitchFamily="34" charset="-128"/>
              </a:rPr>
              <a:t>Asynchronous – ASE</a:t>
            </a:r>
            <a:r>
              <a:rPr lang="en-US" sz="1400" dirty="0" smtClean="0">
                <a:solidFill>
                  <a:srgbClr val="000000"/>
                </a:solidFill>
              </a:rPr>
              <a:t> </a:t>
            </a:r>
            <a:r>
              <a:rPr lang="en-US" sz="1400" dirty="0">
                <a:solidFill>
                  <a:srgbClr val="000000"/>
                </a:solidFill>
              </a:rPr>
              <a:t>does not wait for </a:t>
            </a:r>
            <a:r>
              <a:rPr lang="en-US" sz="1400" dirty="0" smtClean="0">
                <a:solidFill>
                  <a:srgbClr val="000000"/>
                </a:solidFill>
              </a:rPr>
              <a:t>RS acknowledgement before commit</a:t>
            </a:r>
            <a:endParaRPr lang="en-US" sz="1400" kern="0" dirty="0" smtClean="0">
              <a:solidFill>
                <a:srgbClr val="000000"/>
              </a:solidFill>
              <a:ea typeface="Arial Unicode MS" pitchFamily="34" charset="-128"/>
              <a:cs typeface="Arial Unicode MS" pitchFamily="34" charset="-128"/>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7480" y="1465592"/>
            <a:ext cx="2657475" cy="321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42353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rPr>
              <a:t>Synchronous – Remote </a:t>
            </a:r>
            <a:r>
              <a:rPr lang="en-US" dirty="0">
                <a:solidFill>
                  <a:schemeClr val="tx1">
                    <a:lumMod val="65000"/>
                    <a:lumOff val="35000"/>
                  </a:schemeClr>
                </a:solidFill>
              </a:rPr>
              <a:t>and </a:t>
            </a:r>
            <a:r>
              <a:rPr lang="en-US" dirty="0" smtClean="0">
                <a:solidFill>
                  <a:schemeClr val="tx1">
                    <a:lumMod val="65000"/>
                    <a:lumOff val="35000"/>
                  </a:schemeClr>
                </a:solidFill>
              </a:rPr>
              <a:t>Synchronous Replication </a:t>
            </a:r>
            <a:endParaRPr lang="en-US" dirty="0">
              <a:solidFill>
                <a:schemeClr val="tx1">
                  <a:lumMod val="65000"/>
                  <a:lumOff val="35000"/>
                </a:schemeClr>
              </a:solidFill>
            </a:endParaRPr>
          </a:p>
        </p:txBody>
      </p:sp>
      <p:sp>
        <p:nvSpPr>
          <p:cNvPr id="4" name="TextBox 3"/>
          <p:cNvSpPr txBox="1"/>
          <p:nvPr/>
        </p:nvSpPr>
        <p:spPr>
          <a:xfrm>
            <a:off x="1104182" y="4660280"/>
            <a:ext cx="7479102" cy="183127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endParaRPr lang="en-US" sz="1400" kern="0" dirty="0" smtClean="0">
              <a:solidFill>
                <a:srgbClr val="000000"/>
              </a:solidFill>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400" dirty="0"/>
              <a:t>Switch Cascade/Asynchronous to Remote/Synchronous via  </a:t>
            </a:r>
            <a:r>
              <a:rPr lang="en-US" sz="1400" dirty="0" err="1"/>
              <a:t>sap_update_replication</a:t>
            </a:r>
            <a:r>
              <a:rPr lang="en-US" sz="1400" dirty="0"/>
              <a:t> </a:t>
            </a:r>
            <a:r>
              <a:rPr lang="en-US" sz="1400" dirty="0" smtClean="0"/>
              <a:t>command  </a:t>
            </a:r>
            <a:endParaRPr lang="en-US" sz="1400" kern="0" dirty="0" smtClean="0">
              <a:solidFill>
                <a:srgbClr val="000000"/>
              </a:solidFill>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solidFill>
                  <a:srgbClr val="000000"/>
                </a:solidFill>
                <a:ea typeface="Arial Unicode MS" pitchFamily="34" charset="-128"/>
                <a:cs typeface="Arial Unicode MS" pitchFamily="34" charset="-128"/>
              </a:rPr>
              <a:t>Remote replication – </a:t>
            </a:r>
            <a:r>
              <a:rPr lang="en-US" sz="1400" kern="0" dirty="0">
                <a:solidFill>
                  <a:srgbClr val="000000"/>
                </a:solidFill>
                <a:ea typeface="Arial Unicode MS" pitchFamily="34" charset="-128"/>
                <a:cs typeface="Arial Unicode MS" pitchFamily="34" charset="-128"/>
              </a:rPr>
              <a:t>distributes data </a:t>
            </a:r>
            <a:r>
              <a:rPr lang="en-US" sz="1400" kern="0" dirty="0" smtClean="0">
                <a:solidFill>
                  <a:srgbClr val="000000"/>
                </a:solidFill>
                <a:ea typeface="Arial Unicode MS" pitchFamily="34" charset="-128"/>
                <a:cs typeface="Arial Unicode MS" pitchFamily="34" charset="-128"/>
              </a:rPr>
              <a:t>remotely </a:t>
            </a:r>
            <a:r>
              <a:rPr lang="en-US" sz="1400" kern="0" dirty="0">
                <a:solidFill>
                  <a:srgbClr val="000000"/>
                </a:solidFill>
                <a:ea typeface="Arial Unicode MS" pitchFamily="34" charset="-128"/>
                <a:cs typeface="Arial Unicode MS" pitchFamily="34" charset="-128"/>
              </a:rPr>
              <a:t>(</a:t>
            </a:r>
            <a:r>
              <a:rPr lang="en-US" sz="1400" kern="0" dirty="0" smtClean="0">
                <a:solidFill>
                  <a:srgbClr val="000000"/>
                </a:solidFill>
                <a:ea typeface="Arial Unicode MS" pitchFamily="34" charset="-128"/>
                <a:cs typeface="Arial Unicode MS" pitchFamily="34" charset="-128"/>
              </a:rPr>
              <a:t>ASE1 &gt; RS2 &gt; ASE2)</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solidFill>
                  <a:srgbClr val="000000"/>
                </a:solidFill>
                <a:ea typeface="Arial Unicode MS" pitchFamily="34" charset="-128"/>
                <a:cs typeface="Arial Unicode MS" pitchFamily="34" charset="-128"/>
              </a:rPr>
              <a:t>Synchronous – ASE</a:t>
            </a:r>
            <a:r>
              <a:rPr lang="en-US" sz="1400" dirty="0">
                <a:solidFill>
                  <a:srgbClr val="000000"/>
                </a:solidFill>
              </a:rPr>
              <a:t> only commits a transaction after writing </a:t>
            </a:r>
            <a:r>
              <a:rPr lang="en-US" sz="1400" dirty="0" smtClean="0">
                <a:solidFill>
                  <a:srgbClr val="000000"/>
                </a:solidFill>
              </a:rPr>
              <a:t>the transaction </a:t>
            </a:r>
            <a:r>
              <a:rPr lang="en-US" sz="1400" dirty="0">
                <a:solidFill>
                  <a:srgbClr val="000000"/>
                </a:solidFill>
              </a:rPr>
              <a:t>to the </a:t>
            </a:r>
            <a:r>
              <a:rPr lang="en-US" sz="1400" dirty="0" smtClean="0">
                <a:solidFill>
                  <a:srgbClr val="000000"/>
                </a:solidFill>
              </a:rPr>
              <a:t>DB transaction </a:t>
            </a:r>
            <a:r>
              <a:rPr lang="en-US" sz="1400" dirty="0">
                <a:solidFill>
                  <a:srgbClr val="000000"/>
                </a:solidFill>
              </a:rPr>
              <a:t>log and </a:t>
            </a:r>
            <a:r>
              <a:rPr lang="en-US" sz="1400" dirty="0" smtClean="0">
                <a:solidFill>
                  <a:srgbClr val="000000"/>
                </a:solidFill>
              </a:rPr>
              <a:t>receiving RS acknowledgement that the </a:t>
            </a:r>
            <a:r>
              <a:rPr lang="en-US" sz="1400" dirty="0">
                <a:solidFill>
                  <a:srgbClr val="000000"/>
                </a:solidFill>
              </a:rPr>
              <a:t>transaction </a:t>
            </a:r>
            <a:r>
              <a:rPr lang="en-US" sz="1400" dirty="0" smtClean="0">
                <a:solidFill>
                  <a:srgbClr val="000000"/>
                </a:solidFill>
              </a:rPr>
              <a:t>was written to the SPQ</a:t>
            </a:r>
            <a:endParaRPr lang="en-US" sz="1400" kern="0" dirty="0" smtClean="0">
              <a:solidFill>
                <a:srgbClr val="000000"/>
              </a:solidFill>
              <a:ea typeface="Arial Unicode MS" pitchFamily="34" charset="-128"/>
              <a:cs typeface="Arial Unicode MS" pitchFamily="34" charset="-128"/>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06031" y="1450137"/>
            <a:ext cx="2667000" cy="318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53544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smtClean="0">
                <a:solidFill>
                  <a:schemeClr val="accent1"/>
                </a:solidFill>
              </a:rPr>
              <a:t>SAP Replication Server Overview </a:t>
            </a:r>
          </a:p>
          <a:p>
            <a:pPr marL="285750" indent="-285750">
              <a:buFont typeface="Arial" pitchFamily="34" charset="0"/>
              <a:buChar char="•"/>
            </a:pPr>
            <a:r>
              <a:rPr lang="en-US" dirty="0" smtClean="0"/>
              <a:t>Real Time Replication for SAP HANA</a:t>
            </a:r>
          </a:p>
          <a:p>
            <a:pPr marL="285750" indent="-285750">
              <a:buFont typeface="Arial" pitchFamily="34" charset="0"/>
              <a:buChar char="•"/>
            </a:pPr>
            <a:r>
              <a:rPr lang="en-US" dirty="0" smtClean="0"/>
              <a:t>High Availability and Disaster </a:t>
            </a:r>
            <a:r>
              <a:rPr lang="en-US" dirty="0"/>
              <a:t>Recovery for SAP Business Suite on ASE</a:t>
            </a:r>
          </a:p>
          <a:p>
            <a:pPr marL="285750" indent="-285750">
              <a:buFont typeface="Arial" pitchFamily="34" charset="0"/>
              <a:buChar char="•"/>
            </a:pPr>
            <a:r>
              <a:rPr lang="en-US" dirty="0" smtClean="0"/>
              <a:t>Real-Time CDC for SAP Data Services</a:t>
            </a:r>
          </a:p>
          <a:p>
            <a:pPr marL="285750" indent="-285750">
              <a:buFont typeface="Arial" pitchFamily="34" charset="0"/>
              <a:buChar char="•"/>
            </a:pPr>
            <a:r>
              <a:rPr lang="en-US" dirty="0" smtClean="0"/>
              <a:t>Key Information </a:t>
            </a:r>
            <a:r>
              <a:rPr lang="en-US" dirty="0"/>
              <a:t>S</a:t>
            </a:r>
            <a:r>
              <a:rPr lang="en-US" dirty="0" smtClean="0"/>
              <a:t>ources</a:t>
            </a:r>
            <a:endParaRPr lang="en-US" dirty="0"/>
          </a:p>
        </p:txBody>
      </p:sp>
    </p:spTree>
    <p:extLst>
      <p:ext uri="{BB962C8B-B14F-4D97-AF65-F5344CB8AC3E}">
        <p14:creationId xmlns:p14="http://schemas.microsoft.com/office/powerpoint/2010/main" xmlns="" val="3452489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Replication Internal Overview</a:t>
            </a:r>
            <a:endParaRPr lang="fr-FR" dirty="0"/>
          </a:p>
        </p:txBody>
      </p:sp>
      <p:sp>
        <p:nvSpPr>
          <p:cNvPr id="41" name="TextBox 40"/>
          <p:cNvSpPr txBox="1"/>
          <p:nvPr/>
        </p:nvSpPr>
        <p:spPr>
          <a:xfrm>
            <a:off x="1234742" y="2421234"/>
            <a:ext cx="535724" cy="369332"/>
          </a:xfrm>
          <a:prstGeom prst="rect">
            <a:avLst/>
          </a:prstGeom>
          <a:noFill/>
        </p:spPr>
        <p:txBody>
          <a:bodyPr wrap="none" rtlCol="0">
            <a:spAutoFit/>
          </a:bodyPr>
          <a:lstStyle/>
          <a:p>
            <a:r>
              <a:rPr lang="nl-NL" dirty="0" smtClean="0"/>
              <a:t>ASE</a:t>
            </a:r>
            <a:endParaRPr lang="en-US" dirty="0"/>
          </a:p>
        </p:txBody>
      </p:sp>
      <p:pic>
        <p:nvPicPr>
          <p:cNvPr id="50" name="Picture 5" descr="ASE FINAL LOGO - 2 cop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4530" y="2605900"/>
            <a:ext cx="1616149" cy="1616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 name="Group 132"/>
          <p:cNvGrpSpPr>
            <a:grpSpLocks/>
          </p:cNvGrpSpPr>
          <p:nvPr/>
        </p:nvGrpSpPr>
        <p:grpSpPr bwMode="auto">
          <a:xfrm>
            <a:off x="1920819" y="3875898"/>
            <a:ext cx="466558" cy="476998"/>
            <a:chOff x="656" y="2199"/>
            <a:chExt cx="406" cy="403"/>
          </a:xfrm>
        </p:grpSpPr>
        <p:sp>
          <p:nvSpPr>
            <p:cNvPr id="52" name="Rectangle 133"/>
            <p:cNvSpPr>
              <a:spLocks noChangeArrowheads="1"/>
            </p:cNvSpPr>
            <p:nvPr/>
          </p:nvSpPr>
          <p:spPr bwMode="auto">
            <a:xfrm>
              <a:off x="656" y="2199"/>
              <a:ext cx="406" cy="403"/>
            </a:xfrm>
            <a:prstGeom prst="rect">
              <a:avLst/>
            </a:prstGeom>
            <a:solidFill>
              <a:srgbClr val="500093"/>
            </a:solidFill>
            <a:ln w="25400">
              <a:solidFill>
                <a:srgbClr val="500093"/>
              </a:solidFill>
              <a:miter lim="800000"/>
              <a:headEnd/>
              <a:tailEnd/>
            </a:ln>
          </p:spPr>
          <p:txBody>
            <a:bodyPr wrap="none" anchor="ctr"/>
            <a:lstStyle/>
            <a:p>
              <a:endParaRPr lang="en-US"/>
            </a:p>
          </p:txBody>
        </p:sp>
        <p:sp>
          <p:nvSpPr>
            <p:cNvPr id="53" name="Oval 134"/>
            <p:cNvSpPr>
              <a:spLocks noChangeArrowheads="1"/>
            </p:cNvSpPr>
            <p:nvPr/>
          </p:nvSpPr>
          <p:spPr bwMode="auto">
            <a:xfrm>
              <a:off x="671" y="2224"/>
              <a:ext cx="376" cy="352"/>
            </a:xfrm>
            <a:prstGeom prst="ellipse">
              <a:avLst/>
            </a:prstGeom>
            <a:solidFill>
              <a:srgbClr val="8901F3"/>
            </a:solidFill>
            <a:ln w="12700">
              <a:solidFill>
                <a:srgbClr val="FAFD00"/>
              </a:solidFill>
              <a:round/>
              <a:headEnd/>
              <a:tailEnd/>
            </a:ln>
          </p:spPr>
          <p:txBody>
            <a:bodyPr wrap="none" anchor="ctr"/>
            <a:lstStyle/>
            <a:p>
              <a:endParaRPr lang="en-US"/>
            </a:p>
          </p:txBody>
        </p:sp>
        <p:sp>
          <p:nvSpPr>
            <p:cNvPr id="54" name="Line 135"/>
            <p:cNvSpPr>
              <a:spLocks noChangeShapeType="1"/>
            </p:cNvSpPr>
            <p:nvPr/>
          </p:nvSpPr>
          <p:spPr bwMode="auto">
            <a:xfrm>
              <a:off x="700" y="2313"/>
              <a:ext cx="314"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fr-FR"/>
            </a:p>
          </p:txBody>
        </p:sp>
        <p:sp>
          <p:nvSpPr>
            <p:cNvPr id="55" name="Arc 136"/>
            <p:cNvSpPr>
              <a:spLocks/>
            </p:cNvSpPr>
            <p:nvPr/>
          </p:nvSpPr>
          <p:spPr bwMode="auto">
            <a:xfrm>
              <a:off x="828" y="2286"/>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sp>
          <p:nvSpPr>
            <p:cNvPr id="56" name="Line 137"/>
            <p:cNvSpPr>
              <a:spLocks noChangeShapeType="1"/>
            </p:cNvSpPr>
            <p:nvPr/>
          </p:nvSpPr>
          <p:spPr bwMode="auto">
            <a:xfrm>
              <a:off x="671" y="2400"/>
              <a:ext cx="368"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fr-FR"/>
            </a:p>
          </p:txBody>
        </p:sp>
        <p:sp>
          <p:nvSpPr>
            <p:cNvPr id="57" name="Arc 138"/>
            <p:cNvSpPr>
              <a:spLocks/>
            </p:cNvSpPr>
            <p:nvPr/>
          </p:nvSpPr>
          <p:spPr bwMode="auto">
            <a:xfrm>
              <a:off x="828" y="2374"/>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sp>
          <p:nvSpPr>
            <p:cNvPr id="58" name="Line 139"/>
            <p:cNvSpPr>
              <a:spLocks noChangeShapeType="1"/>
            </p:cNvSpPr>
            <p:nvPr/>
          </p:nvSpPr>
          <p:spPr bwMode="auto">
            <a:xfrm>
              <a:off x="697" y="2485"/>
              <a:ext cx="326" cy="0"/>
            </a:xfrm>
            <a:prstGeom prst="line">
              <a:avLst/>
            </a:prstGeom>
            <a:noFill/>
            <a:ln w="12700">
              <a:solidFill>
                <a:srgbClr val="FAFD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fr-FR"/>
            </a:p>
          </p:txBody>
        </p:sp>
        <p:sp>
          <p:nvSpPr>
            <p:cNvPr id="59" name="Arc 140"/>
            <p:cNvSpPr>
              <a:spLocks/>
            </p:cNvSpPr>
            <p:nvPr/>
          </p:nvSpPr>
          <p:spPr bwMode="auto">
            <a:xfrm>
              <a:off x="828" y="2458"/>
              <a:ext cx="69" cy="53"/>
            </a:xfrm>
            <a:custGeom>
              <a:avLst/>
              <a:gdLst>
                <a:gd name="T0" fmla="*/ 0 w 21600"/>
                <a:gd name="T1" fmla="*/ 0 h 15508"/>
                <a:gd name="T2" fmla="*/ 0 w 21600"/>
                <a:gd name="T3" fmla="*/ 0 h 15508"/>
                <a:gd name="T4" fmla="*/ 0 w 21600"/>
                <a:gd name="T5" fmla="*/ 0 h 15508"/>
                <a:gd name="T6" fmla="*/ 0 60000 65536"/>
                <a:gd name="T7" fmla="*/ 0 60000 65536"/>
                <a:gd name="T8" fmla="*/ 0 60000 65536"/>
                <a:gd name="T9" fmla="*/ 0 w 21600"/>
                <a:gd name="T10" fmla="*/ 0 h 15508"/>
                <a:gd name="T11" fmla="*/ 21600 w 21600"/>
                <a:gd name="T12" fmla="*/ 15508 h 15508"/>
              </a:gdLst>
              <a:ahLst/>
              <a:cxnLst>
                <a:cxn ang="T6">
                  <a:pos x="T0" y="T1"/>
                </a:cxn>
                <a:cxn ang="T7">
                  <a:pos x="T2" y="T3"/>
                </a:cxn>
                <a:cxn ang="T8">
                  <a:pos x="T4" y="T5"/>
                </a:cxn>
              </a:cxnLst>
              <a:rect l="T9" t="T10" r="T11" b="T12"/>
              <a:pathLst>
                <a:path w="21600" h="15508" fill="none" extrusionOk="0">
                  <a:moveTo>
                    <a:pt x="1345" y="15507"/>
                  </a:moveTo>
                  <a:cubicBezTo>
                    <a:pt x="455" y="13106"/>
                    <a:pt x="0" y="10565"/>
                    <a:pt x="0" y="8004"/>
                  </a:cubicBezTo>
                  <a:cubicBezTo>
                    <a:pt x="-1" y="5262"/>
                    <a:pt x="521" y="2546"/>
                    <a:pt x="1537" y="-1"/>
                  </a:cubicBezTo>
                </a:path>
                <a:path w="21600" h="15508" stroke="0" extrusionOk="0">
                  <a:moveTo>
                    <a:pt x="1345" y="15507"/>
                  </a:moveTo>
                  <a:cubicBezTo>
                    <a:pt x="455" y="13106"/>
                    <a:pt x="0" y="10565"/>
                    <a:pt x="0" y="8004"/>
                  </a:cubicBezTo>
                  <a:cubicBezTo>
                    <a:pt x="-1" y="5262"/>
                    <a:pt x="521" y="2546"/>
                    <a:pt x="1537" y="-1"/>
                  </a:cubicBezTo>
                  <a:lnTo>
                    <a:pt x="21600" y="8004"/>
                  </a:lnTo>
                  <a:lnTo>
                    <a:pt x="1345" y="15507"/>
                  </a:lnTo>
                  <a:close/>
                </a:path>
              </a:pathLst>
            </a:custGeom>
            <a:solidFill>
              <a:srgbClr val="FAFD00"/>
            </a:solidFill>
            <a:ln w="12700" cap="rnd">
              <a:solidFill>
                <a:srgbClr val="FAFD00"/>
              </a:solidFill>
              <a:round/>
              <a:headEnd/>
              <a:tailEnd/>
            </a:ln>
          </p:spPr>
          <p:txBody>
            <a:bodyPr wrap="none" anchor="ctr"/>
            <a:lstStyle/>
            <a:p>
              <a:endParaRPr lang="fr-FR"/>
            </a:p>
          </p:txBody>
        </p:sp>
      </p:grpSp>
      <p:grpSp>
        <p:nvGrpSpPr>
          <p:cNvPr id="9" name="Group 8"/>
          <p:cNvGrpSpPr/>
          <p:nvPr/>
        </p:nvGrpSpPr>
        <p:grpSpPr>
          <a:xfrm>
            <a:off x="5611595" y="1307047"/>
            <a:ext cx="3223183" cy="3865132"/>
            <a:chOff x="5637176" y="1232452"/>
            <a:chExt cx="3223183" cy="4543350"/>
          </a:xfrm>
        </p:grpSpPr>
        <p:sp>
          <p:nvSpPr>
            <p:cNvPr id="16" name="Oval 15"/>
            <p:cNvSpPr/>
            <p:nvPr/>
          </p:nvSpPr>
          <p:spPr>
            <a:xfrm>
              <a:off x="5862740" y="4440824"/>
              <a:ext cx="745472" cy="4227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3" name="Group 2"/>
            <p:cNvGrpSpPr/>
            <p:nvPr/>
          </p:nvGrpSpPr>
          <p:grpSpPr>
            <a:xfrm>
              <a:off x="5641410" y="3956860"/>
              <a:ext cx="1188132" cy="936104"/>
              <a:chOff x="2951820" y="3841008"/>
              <a:chExt cx="1188132" cy="936104"/>
            </a:xfrm>
          </p:grpSpPr>
          <p:sp>
            <p:nvSpPr>
              <p:cNvPr id="6" name="Rectangle 5"/>
              <p:cNvSpPr/>
              <p:nvPr/>
            </p:nvSpPr>
            <p:spPr>
              <a:xfrm>
                <a:off x="2951820" y="3841008"/>
                <a:ext cx="1188132" cy="936104"/>
              </a:xfrm>
              <a:prstGeom prst="rect">
                <a:avLst/>
              </a:prstGeom>
              <a:solidFill>
                <a:schemeClr val="accent1">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a:off x="3131840" y="3888432"/>
                <a:ext cx="663964" cy="369332"/>
              </a:xfrm>
              <a:prstGeom prst="rect">
                <a:avLst/>
              </a:prstGeom>
              <a:noFill/>
            </p:spPr>
            <p:txBody>
              <a:bodyPr wrap="none" rtlCol="0">
                <a:spAutoFit/>
              </a:bodyPr>
              <a:lstStyle/>
              <a:p>
                <a:r>
                  <a:rPr lang="nl-NL" dirty="0" smtClean="0"/>
                  <a:t>CI-</a:t>
                </a:r>
                <a:r>
                  <a:rPr lang="nl-NL" dirty="0" err="1" smtClean="0"/>
                  <a:t>lib</a:t>
                </a:r>
                <a:endParaRPr lang="nl-NL" dirty="0"/>
              </a:p>
            </p:txBody>
          </p:sp>
          <p:sp>
            <p:nvSpPr>
              <p:cNvPr id="17" name="TextBox 16"/>
              <p:cNvSpPr txBox="1"/>
              <p:nvPr/>
            </p:nvSpPr>
            <p:spPr>
              <a:xfrm>
                <a:off x="3193214" y="4290863"/>
                <a:ext cx="658706" cy="461665"/>
              </a:xfrm>
              <a:prstGeom prst="rect">
                <a:avLst/>
              </a:prstGeom>
              <a:noFill/>
            </p:spPr>
            <p:txBody>
              <a:bodyPr wrap="none" rtlCol="0">
                <a:spAutoFit/>
              </a:bodyPr>
              <a:lstStyle/>
              <a:p>
                <a:r>
                  <a:rPr lang="nl-NL" sz="1200" dirty="0" smtClean="0"/>
                  <a:t>native</a:t>
                </a:r>
              </a:p>
              <a:p>
                <a:r>
                  <a:rPr lang="nl-NL" sz="1200" dirty="0" smtClean="0"/>
                  <a:t>threads</a:t>
                </a:r>
                <a:endParaRPr lang="nl-NL" sz="1200" dirty="0"/>
              </a:p>
            </p:txBody>
          </p:sp>
        </p:grpSp>
        <p:sp>
          <p:nvSpPr>
            <p:cNvPr id="40" name="Rectangle 39"/>
            <p:cNvSpPr/>
            <p:nvPr/>
          </p:nvSpPr>
          <p:spPr>
            <a:xfrm>
              <a:off x="5640161" y="1232452"/>
              <a:ext cx="3220198" cy="3662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637176" y="1291331"/>
              <a:ext cx="2069797" cy="369332"/>
            </a:xfrm>
            <a:prstGeom prst="rect">
              <a:avLst/>
            </a:prstGeom>
            <a:noFill/>
          </p:spPr>
          <p:txBody>
            <a:bodyPr wrap="none" rtlCol="0">
              <a:spAutoFit/>
            </a:bodyPr>
            <a:lstStyle/>
            <a:p>
              <a:r>
                <a:rPr lang="nl-NL" dirty="0" smtClean="0"/>
                <a:t>Replication Server</a:t>
              </a:r>
              <a:endParaRPr lang="nl-NL" dirty="0"/>
            </a:p>
          </p:txBody>
        </p:sp>
        <p:grpSp>
          <p:nvGrpSpPr>
            <p:cNvPr id="44" name="Group 43"/>
            <p:cNvGrpSpPr/>
            <p:nvPr/>
          </p:nvGrpSpPr>
          <p:grpSpPr>
            <a:xfrm>
              <a:off x="5878198" y="5200121"/>
              <a:ext cx="730895" cy="575681"/>
              <a:chOff x="3779912" y="4380614"/>
              <a:chExt cx="1800200" cy="1136618"/>
            </a:xfrm>
          </p:grpSpPr>
          <p:sp>
            <p:nvSpPr>
              <p:cNvPr id="46" name="TextBox 45"/>
              <p:cNvSpPr txBox="1"/>
              <p:nvPr/>
            </p:nvSpPr>
            <p:spPr>
              <a:xfrm>
                <a:off x="4365408" y="4936185"/>
                <a:ext cx="343212" cy="296102"/>
              </a:xfrm>
              <a:prstGeom prst="rect">
                <a:avLst/>
              </a:prstGeom>
              <a:noFill/>
            </p:spPr>
            <p:txBody>
              <a:bodyPr wrap="none" rtlCol="0">
                <a:spAutoFit/>
              </a:bodyPr>
              <a:lstStyle/>
              <a:p>
                <a:endParaRPr lang="en-US" dirty="0"/>
              </a:p>
            </p:txBody>
          </p:sp>
          <p:sp>
            <p:nvSpPr>
              <p:cNvPr id="47" name="Flowchart: Magnetic Disk 46"/>
              <p:cNvSpPr/>
              <p:nvPr/>
            </p:nvSpPr>
            <p:spPr>
              <a:xfrm>
                <a:off x="3779912" y="4380614"/>
                <a:ext cx="1800200" cy="113661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81075" y="4766621"/>
                <a:ext cx="1655089" cy="364602"/>
              </a:xfrm>
              <a:prstGeom prst="rect">
                <a:avLst/>
              </a:prstGeom>
              <a:noFill/>
            </p:spPr>
            <p:txBody>
              <a:bodyPr wrap="none" rtlCol="0">
                <a:spAutoFit/>
              </a:bodyPr>
              <a:lstStyle/>
              <a:p>
                <a:r>
                  <a:rPr lang="nl-NL" dirty="0" smtClean="0"/>
                  <a:t>SPQ</a:t>
                </a:r>
                <a:endParaRPr lang="en-US" dirty="0"/>
              </a:p>
            </p:txBody>
          </p:sp>
        </p:grpSp>
        <p:sp>
          <p:nvSpPr>
            <p:cNvPr id="64" name="Rectangle 63"/>
            <p:cNvSpPr/>
            <p:nvPr/>
          </p:nvSpPr>
          <p:spPr>
            <a:xfrm>
              <a:off x="6829542" y="3958640"/>
              <a:ext cx="1188132" cy="936104"/>
            </a:xfrm>
            <a:prstGeom prst="rect">
              <a:avLst/>
            </a:prstGeom>
            <a:solidFill>
              <a:schemeClr val="accent1">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TextBox 64"/>
            <p:cNvSpPr txBox="1"/>
            <p:nvPr/>
          </p:nvSpPr>
          <p:spPr>
            <a:xfrm>
              <a:off x="6918278" y="4222049"/>
              <a:ext cx="954107" cy="434139"/>
            </a:xfrm>
            <a:prstGeom prst="rect">
              <a:avLst/>
            </a:prstGeom>
            <a:noFill/>
          </p:spPr>
          <p:txBody>
            <a:bodyPr wrap="none" rtlCol="0">
              <a:spAutoFit/>
            </a:bodyPr>
            <a:lstStyle/>
            <a:p>
              <a:r>
                <a:rPr lang="nl-NL" dirty="0" err="1"/>
                <a:t>c</a:t>
              </a:r>
              <a:r>
                <a:rPr lang="nl-NL" dirty="0" err="1" smtClean="0"/>
                <a:t>apture</a:t>
              </a:r>
              <a:endParaRPr lang="nl-NL" dirty="0"/>
            </a:p>
          </p:txBody>
        </p:sp>
        <p:cxnSp>
          <p:nvCxnSpPr>
            <p:cNvPr id="12" name="Straight Arrow Connector 11"/>
            <p:cNvCxnSpPr/>
            <p:nvPr/>
          </p:nvCxnSpPr>
          <p:spPr>
            <a:xfrm>
              <a:off x="6115914" y="4892964"/>
              <a:ext cx="0" cy="307157"/>
            </a:xfrm>
            <a:prstGeom prst="straightConnector1">
              <a:avLst/>
            </a:prstGeom>
            <a:ln w="38100" cmpd="dbl">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7" idx="1"/>
            </p:cNvCxnSpPr>
            <p:nvPr/>
          </p:nvCxnSpPr>
          <p:spPr>
            <a:xfrm flipV="1">
              <a:off x="6243646" y="4892964"/>
              <a:ext cx="11615" cy="307157"/>
            </a:xfrm>
            <a:prstGeom prst="straightConnector1">
              <a:avLst/>
            </a:prstGeom>
            <a:ln w="38100" cmpd="dbl">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bwMode="gray">
            <a:xfrm rot="10800000">
              <a:off x="6676308" y="4336356"/>
              <a:ext cx="241970" cy="211377"/>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0" name="Group 59"/>
            <p:cNvGrpSpPr/>
            <p:nvPr/>
          </p:nvGrpSpPr>
          <p:grpSpPr>
            <a:xfrm>
              <a:off x="7083689" y="2799525"/>
              <a:ext cx="623284" cy="505565"/>
              <a:chOff x="3779912" y="4380614"/>
              <a:chExt cx="1800200" cy="1136618"/>
            </a:xfrm>
          </p:grpSpPr>
          <p:sp>
            <p:nvSpPr>
              <p:cNvPr id="61" name="TextBox 60"/>
              <p:cNvSpPr txBox="1"/>
              <p:nvPr/>
            </p:nvSpPr>
            <p:spPr>
              <a:xfrm>
                <a:off x="4365408" y="4936185"/>
                <a:ext cx="343212" cy="296102"/>
              </a:xfrm>
              <a:prstGeom prst="rect">
                <a:avLst/>
              </a:prstGeom>
              <a:noFill/>
            </p:spPr>
            <p:txBody>
              <a:bodyPr wrap="none" rtlCol="0">
                <a:spAutoFit/>
              </a:bodyPr>
              <a:lstStyle/>
              <a:p>
                <a:endParaRPr lang="en-US" dirty="0"/>
              </a:p>
            </p:txBody>
          </p:sp>
          <p:sp>
            <p:nvSpPr>
              <p:cNvPr id="62" name="Flowchart: Magnetic Disk 61"/>
              <p:cNvSpPr/>
              <p:nvPr/>
            </p:nvSpPr>
            <p:spPr>
              <a:xfrm>
                <a:off x="3779912" y="4380614"/>
                <a:ext cx="1800200" cy="113661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881075" y="4766621"/>
                <a:ext cx="1433990" cy="729205"/>
              </a:xfrm>
              <a:prstGeom prst="rect">
                <a:avLst/>
              </a:prstGeom>
              <a:noFill/>
            </p:spPr>
            <p:txBody>
              <a:bodyPr wrap="none" rtlCol="0">
                <a:spAutoFit/>
              </a:bodyPr>
              <a:lstStyle/>
              <a:p>
                <a:r>
                  <a:rPr lang="nl-NL" dirty="0" smtClean="0"/>
                  <a:t>IBQ</a:t>
                </a:r>
                <a:endParaRPr lang="en-US" dirty="0"/>
              </a:p>
            </p:txBody>
          </p:sp>
        </p:grpSp>
        <p:sp>
          <p:nvSpPr>
            <p:cNvPr id="19" name="Down Arrow 18"/>
            <p:cNvSpPr/>
            <p:nvPr/>
          </p:nvSpPr>
          <p:spPr bwMode="gray">
            <a:xfrm rot="10800000">
              <a:off x="7286406" y="3368620"/>
              <a:ext cx="203545" cy="49343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a:xfrm>
              <a:off x="5640161" y="1766462"/>
              <a:ext cx="1036147" cy="657748"/>
            </a:xfrm>
            <a:prstGeom prst="rect">
              <a:avLst/>
            </a:prstGeom>
            <a:solidFill>
              <a:schemeClr val="accent4">
                <a:lumMod val="20000"/>
                <a:lumOff val="80000"/>
                <a:alpha val="4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TextBox 69"/>
            <p:cNvSpPr txBox="1"/>
            <p:nvPr/>
          </p:nvSpPr>
          <p:spPr>
            <a:xfrm>
              <a:off x="5728467" y="1910670"/>
              <a:ext cx="813043" cy="369332"/>
            </a:xfrm>
            <a:prstGeom prst="rect">
              <a:avLst/>
            </a:prstGeom>
            <a:noFill/>
          </p:spPr>
          <p:txBody>
            <a:bodyPr wrap="none" rtlCol="0">
              <a:spAutoFit/>
            </a:bodyPr>
            <a:lstStyle/>
            <a:p>
              <a:r>
                <a:rPr lang="nl-NL" dirty="0" smtClean="0"/>
                <a:t>EXEC</a:t>
              </a:r>
              <a:endParaRPr lang="nl-NL" dirty="0"/>
            </a:p>
          </p:txBody>
        </p:sp>
        <p:sp>
          <p:nvSpPr>
            <p:cNvPr id="20" name="Right Arrow 19"/>
            <p:cNvSpPr/>
            <p:nvPr/>
          </p:nvSpPr>
          <p:spPr bwMode="gray">
            <a:xfrm rot="2924439">
              <a:off x="6664261" y="2292123"/>
              <a:ext cx="692659" cy="281721"/>
            </a:xfrm>
            <a:prstGeom prst="rightArrow">
              <a:avLst/>
            </a:prstGeom>
            <a:solidFill>
              <a:schemeClr val="accent4">
                <a:lumMod val="20000"/>
                <a:lumOff val="80000"/>
              </a:schemeClr>
            </a:solidFill>
            <a:ln w="6350"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ight Arrow 20"/>
            <p:cNvSpPr/>
            <p:nvPr/>
          </p:nvSpPr>
          <p:spPr bwMode="gray">
            <a:xfrm>
              <a:off x="7821178" y="2794586"/>
              <a:ext cx="987974" cy="47419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TextBox 21"/>
            <p:cNvSpPr txBox="1"/>
            <p:nvPr/>
          </p:nvSpPr>
          <p:spPr>
            <a:xfrm>
              <a:off x="7863666" y="2522526"/>
              <a:ext cx="85921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To DIST</a:t>
              </a:r>
              <a:endParaRPr lang="fr-FR" sz="1800" kern="0" dirty="0" err="1" smtClean="0">
                <a:ea typeface="Arial Unicode MS" pitchFamily="34" charset="-128"/>
                <a:cs typeface="Arial Unicode MS" pitchFamily="34" charset="-128"/>
              </a:endParaRPr>
            </a:p>
          </p:txBody>
        </p:sp>
      </p:grpSp>
      <p:sp>
        <p:nvSpPr>
          <p:cNvPr id="45" name="TextBox 42"/>
          <p:cNvSpPr txBox="1">
            <a:spLocks noChangeArrowheads="1"/>
          </p:cNvSpPr>
          <p:nvPr/>
        </p:nvSpPr>
        <p:spPr bwMode="auto">
          <a:xfrm>
            <a:off x="291638" y="4602395"/>
            <a:ext cx="5349772" cy="1908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5" tIns="45712" rIns="91425" bIns="45712">
            <a:spAutoFit/>
          </a:bodyPr>
          <a:lstStyle>
            <a:lvl1pPr indent="-341313"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lvl="2" indent="0">
              <a:spcBef>
                <a:spcPts val="400"/>
              </a:spcBef>
              <a:buClr>
                <a:schemeClr val="accent1"/>
              </a:buClr>
              <a:buSzPct val="100000"/>
              <a:buNone/>
            </a:pPr>
            <a:r>
              <a:rPr lang="en-US" sz="1200" dirty="0" smtClean="0">
                <a:latin typeface="+mn-lt"/>
                <a:ea typeface="Geneva" charset="-128"/>
                <a:cs typeface="Geneva" charset="-128"/>
              </a:rPr>
              <a:t>Replication mode can be configured as Sync, Near-Sync and </a:t>
            </a:r>
            <a:r>
              <a:rPr lang="en-US" sz="1200" dirty="0" err="1" smtClean="0">
                <a:latin typeface="+mn-lt"/>
                <a:ea typeface="Geneva" charset="-128"/>
                <a:cs typeface="Geneva" charset="-128"/>
              </a:rPr>
              <a:t>Async</a:t>
            </a:r>
            <a:endParaRPr lang="en-US" sz="1200" dirty="0">
              <a:latin typeface="+mn-lt"/>
              <a:ea typeface="Geneva" charset="-128"/>
              <a:cs typeface="Geneva" charset="-128"/>
            </a:endParaRPr>
          </a:p>
          <a:p>
            <a:pPr marL="285750" lvl="2" indent="-285750">
              <a:spcBef>
                <a:spcPts val="400"/>
              </a:spcBef>
              <a:buClr>
                <a:schemeClr val="accent1"/>
              </a:buClr>
              <a:buSzPct val="100000"/>
              <a:buFont typeface="Wingdings" panose="05000000000000000000" pitchFamily="2" charset="2"/>
              <a:buChar char="§"/>
            </a:pPr>
            <a:r>
              <a:rPr lang="en-US" sz="1200" u="sng" dirty="0" smtClean="0">
                <a:latin typeface="+mn-lt"/>
                <a:ea typeface="Geneva" charset="-128"/>
                <a:cs typeface="Geneva" charset="-128"/>
              </a:rPr>
              <a:t>Sync</a:t>
            </a:r>
            <a:r>
              <a:rPr lang="en-US" sz="1200" dirty="0" smtClean="0">
                <a:latin typeface="+mn-lt"/>
                <a:ea typeface="Geneva" charset="-128"/>
                <a:cs typeface="Geneva" charset="-128"/>
              </a:rPr>
              <a:t>: ASE only commits a transaction after writing the transaction to the ASE log and after receiving ACK that RS has received and written the transactions to stable queue</a:t>
            </a:r>
          </a:p>
          <a:p>
            <a:pPr marL="285750" lvl="2" indent="-285750">
              <a:spcBef>
                <a:spcPts val="400"/>
              </a:spcBef>
              <a:buClr>
                <a:schemeClr val="accent1"/>
              </a:buClr>
              <a:buSzPct val="100000"/>
              <a:buFont typeface="Wingdings" panose="05000000000000000000" pitchFamily="2" charset="2"/>
              <a:buChar char="§"/>
            </a:pPr>
            <a:r>
              <a:rPr lang="en-US" sz="1200" u="sng" dirty="0" smtClean="0">
                <a:latin typeface="+mn-lt"/>
                <a:ea typeface="Geneva" charset="-128"/>
                <a:cs typeface="Geneva" charset="-128"/>
              </a:rPr>
              <a:t>Near-sync</a:t>
            </a:r>
            <a:r>
              <a:rPr lang="en-US" sz="1200" dirty="0" smtClean="0">
                <a:latin typeface="+mn-lt"/>
                <a:ea typeface="Geneva" charset="-128"/>
                <a:cs typeface="Geneva" charset="-128"/>
              </a:rPr>
              <a:t>: ASE only commits a transaction after writing the transaction to ASE transaction log and after receiving ACK that SRS has received the transaction</a:t>
            </a:r>
          </a:p>
          <a:p>
            <a:pPr marL="285750" lvl="2" indent="-285750">
              <a:spcBef>
                <a:spcPts val="400"/>
              </a:spcBef>
              <a:buClr>
                <a:schemeClr val="accent1"/>
              </a:buClr>
              <a:buSzPct val="100000"/>
              <a:buFont typeface="Wingdings" panose="05000000000000000000" pitchFamily="2" charset="2"/>
              <a:buChar char="§"/>
            </a:pPr>
            <a:r>
              <a:rPr lang="en-US" sz="1200" u="sng" dirty="0" err="1" smtClean="0">
                <a:latin typeface="+mn-lt"/>
                <a:ea typeface="Geneva" charset="-128"/>
                <a:cs typeface="Geneva" charset="-128"/>
              </a:rPr>
              <a:t>Async</a:t>
            </a:r>
            <a:r>
              <a:rPr lang="en-US" sz="1200" dirty="0" smtClean="0">
                <a:latin typeface="+mn-lt"/>
                <a:ea typeface="Geneva" charset="-128"/>
                <a:cs typeface="Geneva" charset="-128"/>
              </a:rPr>
              <a:t>: ASE doesn’t wait for ACK that SRS has received and stored the transaction before ASE commits the transaction</a:t>
            </a:r>
          </a:p>
        </p:txBody>
      </p:sp>
      <p:sp>
        <p:nvSpPr>
          <p:cNvPr id="4" name="Left-Right Arrow 3"/>
          <p:cNvSpPr/>
          <p:nvPr/>
        </p:nvSpPr>
        <p:spPr bwMode="gray">
          <a:xfrm>
            <a:off x="2530549" y="4071464"/>
            <a:ext cx="3019646" cy="207133"/>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TextBox 4"/>
          <p:cNvSpPr txBox="1"/>
          <p:nvPr/>
        </p:nvSpPr>
        <p:spPr>
          <a:xfrm>
            <a:off x="2923953" y="4318958"/>
            <a:ext cx="2317898"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TCP/IP</a:t>
            </a:r>
          </a:p>
        </p:txBody>
      </p:sp>
      <p:sp>
        <p:nvSpPr>
          <p:cNvPr id="66" name="TextBox 65"/>
          <p:cNvSpPr txBox="1"/>
          <p:nvPr/>
        </p:nvSpPr>
        <p:spPr>
          <a:xfrm>
            <a:off x="2966524" y="3834784"/>
            <a:ext cx="2317898"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Component Interface</a:t>
            </a:r>
          </a:p>
        </p:txBody>
      </p:sp>
      <p:sp>
        <p:nvSpPr>
          <p:cNvPr id="8" name="TextBox 7"/>
          <p:cNvSpPr txBox="1"/>
          <p:nvPr/>
        </p:nvSpPr>
        <p:spPr>
          <a:xfrm>
            <a:off x="1484539" y="4394419"/>
            <a:ext cx="1267869"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Replication Agent</a:t>
            </a:r>
          </a:p>
        </p:txBody>
      </p:sp>
    </p:spTree>
    <p:extLst>
      <p:ext uri="{BB962C8B-B14F-4D97-AF65-F5344CB8AC3E}">
        <p14:creationId xmlns:p14="http://schemas.microsoft.com/office/powerpoint/2010/main" xmlns="" val="2754957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gray">
          <a:xfrm>
            <a:off x="1040287" y="4185336"/>
            <a:ext cx="1479826" cy="1214782"/>
          </a:xfrm>
          <a:prstGeom prst="round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Primary Server</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Report off-loading to DR Site for SAP Business Suite on ASE* (Active-Active configuration)</a:t>
            </a:r>
            <a:endParaRPr lang="en-US" dirty="0"/>
          </a:p>
        </p:txBody>
      </p:sp>
      <p:pic>
        <p:nvPicPr>
          <p:cNvPr id="9" name="Picture 8" descr="ASE.png"/>
          <p:cNvPicPr>
            <a:picLocks noChangeAspect="1"/>
          </p:cNvPicPr>
          <p:nvPr/>
        </p:nvPicPr>
        <p:blipFill>
          <a:blip r:embed="rId3" cstate="print"/>
          <a:stretch>
            <a:fillRect/>
          </a:stretch>
        </p:blipFill>
        <p:spPr>
          <a:xfrm>
            <a:off x="1064575" y="4623740"/>
            <a:ext cx="642868" cy="682696"/>
          </a:xfrm>
          <a:prstGeom prst="rect">
            <a:avLst/>
          </a:prstGeom>
          <a:effectLst>
            <a:outerShdw blurRad="50800" dist="38100" dir="2700000">
              <a:srgbClr val="000000">
                <a:alpha val="43000"/>
              </a:srgbClr>
            </a:outerShdw>
          </a:effectLst>
        </p:spPr>
      </p:pic>
      <p:cxnSp>
        <p:nvCxnSpPr>
          <p:cNvPr id="11" name="Straight Connector 10"/>
          <p:cNvCxnSpPr>
            <a:stCxn id="9" idx="3"/>
          </p:cNvCxnSpPr>
          <p:nvPr/>
        </p:nvCxnSpPr>
        <p:spPr>
          <a:xfrm>
            <a:off x="1707443" y="4965088"/>
            <a:ext cx="276340" cy="89655"/>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974027" y="2639265"/>
            <a:ext cx="4868078" cy="896777"/>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smtClean="0">
                <a:ea typeface="Arial Unicode MS" pitchFamily="34" charset="-128"/>
                <a:cs typeface="Arial Unicode MS" pitchFamily="34" charset="-128"/>
              </a:rPr>
              <a:t>SAP Business Suite</a:t>
            </a:r>
            <a:endParaRPr kumimoji="0" lang="en-US" sz="120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3" name="Picture 62" descr="SAP_grad_R_pref.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3788" y="2716262"/>
            <a:ext cx="916953" cy="454025"/>
          </a:xfrm>
          <a:prstGeom prst="rect">
            <a:avLst/>
          </a:prstGeom>
        </p:spPr>
      </p:pic>
      <p:sp>
        <p:nvSpPr>
          <p:cNvPr id="53" name="Rounded Rectangle 52"/>
          <p:cNvSpPr/>
          <p:nvPr/>
        </p:nvSpPr>
        <p:spPr bwMode="gray">
          <a:xfrm>
            <a:off x="6622103" y="2075391"/>
            <a:ext cx="1708066" cy="1755919"/>
          </a:xfrm>
          <a:prstGeom prst="roundRect">
            <a:avLst>
              <a:gd name="adj" fmla="val 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SAP Business Suite ABAP reporting from  standby database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Rounded Rectangle 23"/>
          <p:cNvSpPr/>
          <p:nvPr/>
        </p:nvSpPr>
        <p:spPr bwMode="gray">
          <a:xfrm>
            <a:off x="4695677" y="4214138"/>
            <a:ext cx="1512958" cy="1203739"/>
          </a:xfrm>
          <a:prstGeom prst="roundRect">
            <a:avLst/>
          </a:prstGeom>
          <a:ln>
            <a:headEnd/>
            <a:tailEnd/>
          </a:ln>
        </p:spPr>
        <p:style>
          <a:lnRef idx="0">
            <a:schemeClr val="accent5"/>
          </a:lnRef>
          <a:fillRef idx="3">
            <a:schemeClr val="accent5"/>
          </a:fillRef>
          <a:effectRef idx="3">
            <a:schemeClr val="accent5"/>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Active Standby</a:t>
            </a:r>
            <a:r>
              <a:rPr kumimoji="0" lang="en-US" sz="1000" b="0" i="0" u="none" strike="noStrike" kern="0" cap="none" spc="0" normalizeH="0" noProof="0" dirty="0" smtClean="0">
                <a:ln>
                  <a:noFill/>
                </a:ln>
                <a:effectLst/>
                <a:uLnTx/>
                <a:uFillTx/>
                <a:ea typeface="Arial Unicode MS" pitchFamily="34" charset="-128"/>
                <a:cs typeface="Arial Unicode MS" pitchFamily="34" charset="-128"/>
              </a:rPr>
              <a:t> </a:t>
            </a: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Server</a:t>
            </a:r>
          </a:p>
        </p:txBody>
      </p:sp>
      <p:pic>
        <p:nvPicPr>
          <p:cNvPr id="35" name="Picture 34" descr="ASE.png"/>
          <p:cNvPicPr>
            <a:picLocks noChangeAspect="1"/>
          </p:cNvPicPr>
          <p:nvPr/>
        </p:nvPicPr>
        <p:blipFill>
          <a:blip r:embed="rId3" cstate="print"/>
          <a:stretch>
            <a:fillRect/>
          </a:stretch>
        </p:blipFill>
        <p:spPr>
          <a:xfrm>
            <a:off x="5521419" y="4664066"/>
            <a:ext cx="641373" cy="682696"/>
          </a:xfrm>
          <a:prstGeom prst="rect">
            <a:avLst/>
          </a:prstGeom>
          <a:effectLst>
            <a:outerShdw blurRad="50800" dist="38100" dir="2700000">
              <a:srgbClr val="000000">
                <a:alpha val="43000"/>
              </a:srgbClr>
            </a:outerShdw>
          </a:effectLst>
        </p:spPr>
      </p:pic>
      <p:cxnSp>
        <p:nvCxnSpPr>
          <p:cNvPr id="37" name="Straight Connector 36"/>
          <p:cNvCxnSpPr>
            <a:endCxn id="35" idx="1"/>
          </p:cNvCxnSpPr>
          <p:nvPr/>
        </p:nvCxnSpPr>
        <p:spPr>
          <a:xfrm flipV="1">
            <a:off x="5302265" y="5005414"/>
            <a:ext cx="219154" cy="82184"/>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Up-Down Arrow 40"/>
          <p:cNvSpPr/>
          <p:nvPr/>
        </p:nvSpPr>
        <p:spPr bwMode="gray">
          <a:xfrm>
            <a:off x="1262475" y="3544812"/>
            <a:ext cx="557366" cy="626113"/>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Up-Down Arrow 41"/>
          <p:cNvSpPr/>
          <p:nvPr/>
        </p:nvSpPr>
        <p:spPr bwMode="gray">
          <a:xfrm>
            <a:off x="5031015" y="3664562"/>
            <a:ext cx="557366" cy="520774"/>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3" name="Group 22"/>
          <p:cNvGrpSpPr/>
          <p:nvPr/>
        </p:nvGrpSpPr>
        <p:grpSpPr>
          <a:xfrm>
            <a:off x="6790441" y="2881570"/>
            <a:ext cx="1300446" cy="844373"/>
            <a:chOff x="7191989" y="1891221"/>
            <a:chExt cx="1771553" cy="1338543"/>
          </a:xfrm>
        </p:grpSpPr>
        <p:pic>
          <p:nvPicPr>
            <p:cNvPr id="29" name="Picture 28"/>
            <p:cNvPicPr>
              <a:picLocks noChangeAspect="1"/>
            </p:cNvPicPr>
            <p:nvPr/>
          </p:nvPicPr>
          <p:blipFill>
            <a:blip r:embed="rId5" cstate="print"/>
            <a:stretch>
              <a:fillRect/>
            </a:stretch>
          </p:blipFill>
          <p:spPr>
            <a:xfrm>
              <a:off x="7191989" y="2027419"/>
              <a:ext cx="1596033" cy="1202345"/>
            </a:xfrm>
            <a:prstGeom prst="rect">
              <a:avLst/>
            </a:prstGeom>
          </p:spPr>
        </p:pic>
        <p:pic>
          <p:nvPicPr>
            <p:cNvPr id="30" name="Picture 29"/>
            <p:cNvPicPr>
              <a:picLocks noChangeAspect="1"/>
            </p:cNvPicPr>
            <p:nvPr/>
          </p:nvPicPr>
          <p:blipFill>
            <a:blip r:embed="rId6" cstate="print"/>
            <a:stretch>
              <a:fillRect/>
            </a:stretch>
          </p:blipFill>
          <p:spPr>
            <a:xfrm>
              <a:off x="7651212" y="1891221"/>
              <a:ext cx="1312330" cy="995865"/>
            </a:xfrm>
            <a:prstGeom prst="rect">
              <a:avLst/>
            </a:prstGeom>
          </p:spPr>
        </p:pic>
      </p:grpSp>
      <p:sp>
        <p:nvSpPr>
          <p:cNvPr id="56" name="Rounded Rectangle 55"/>
          <p:cNvSpPr/>
          <p:nvPr/>
        </p:nvSpPr>
        <p:spPr bwMode="gray">
          <a:xfrm>
            <a:off x="3954936" y="3452214"/>
            <a:ext cx="1778000" cy="185196"/>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Business Suite Accelerator</a:t>
            </a:r>
          </a:p>
        </p:txBody>
      </p:sp>
      <p:sp>
        <p:nvSpPr>
          <p:cNvPr id="6" name="TextBox 5"/>
          <p:cNvSpPr txBox="1"/>
          <p:nvPr/>
        </p:nvSpPr>
        <p:spPr>
          <a:xfrm>
            <a:off x="365760" y="6122993"/>
            <a:ext cx="589986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Scheduled for Mid-2014 release</a:t>
            </a:r>
          </a:p>
        </p:txBody>
      </p:sp>
      <p:cxnSp>
        <p:nvCxnSpPr>
          <p:cNvPr id="57" name="Straight Arrow Connector 56"/>
          <p:cNvCxnSpPr/>
          <p:nvPr/>
        </p:nvCxnSpPr>
        <p:spPr bwMode="auto">
          <a:xfrm flipV="1">
            <a:off x="2600077" y="4963501"/>
            <a:ext cx="209560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bwMode="auto">
          <a:xfrm flipH="1">
            <a:off x="2600077" y="5122252"/>
            <a:ext cx="2095600" cy="0"/>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13619" y="5740789"/>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Primary Replication Path</a:t>
            </a:r>
          </a:p>
        </p:txBody>
      </p:sp>
      <p:sp>
        <p:nvSpPr>
          <p:cNvPr id="73" name="TextBox 72"/>
          <p:cNvSpPr txBox="1"/>
          <p:nvPr/>
        </p:nvSpPr>
        <p:spPr>
          <a:xfrm>
            <a:off x="6401587" y="5917161"/>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Standby Replication Path</a:t>
            </a:r>
          </a:p>
        </p:txBody>
      </p:sp>
      <p:cxnSp>
        <p:nvCxnSpPr>
          <p:cNvPr id="75" name="Straight Arrow Connector 74"/>
          <p:cNvCxnSpPr/>
          <p:nvPr/>
        </p:nvCxnSpPr>
        <p:spPr>
          <a:xfrm>
            <a:off x="8200341" y="5858521"/>
            <a:ext cx="780126" cy="0"/>
          </a:xfrm>
          <a:prstGeom prst="straightConnector1">
            <a:avLst/>
          </a:prstGeom>
          <a:ln w="25400">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200341" y="6034894"/>
            <a:ext cx="780126" cy="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bwMode="gray">
          <a:xfrm rot="16200000">
            <a:off x="6054307" y="2870195"/>
            <a:ext cx="355600" cy="779999"/>
          </a:xfrm>
          <a:prstGeom prst="downArrow">
            <a:avLst/>
          </a:prstGeom>
          <a:solidFill>
            <a:srgbClr val="1F207B"/>
          </a:solidFill>
          <a:effectLst>
            <a:outerShdw blurRad="50800" dist="38100" dir="2700000">
              <a:srgbClr val="000000">
                <a:alpha val="43000"/>
              </a:srgbClr>
            </a:outerShdw>
          </a:effectLst>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chemeClr val="lt1"/>
              </a:solidFill>
              <a:latin typeface="+mn-lt"/>
              <a:ea typeface="Arial Unicode MS" pitchFamily="34" charset="-128"/>
              <a:cs typeface="Arial Unicode MS" pitchFamily="34" charset="-128"/>
            </a:endParaRPr>
          </a:p>
        </p:txBody>
      </p:sp>
      <p:sp>
        <p:nvSpPr>
          <p:cNvPr id="21" name="TextBox 20"/>
          <p:cNvSpPr txBox="1"/>
          <p:nvPr/>
        </p:nvSpPr>
        <p:spPr>
          <a:xfrm>
            <a:off x="286247" y="1343770"/>
            <a:ext cx="8694220"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t>Replication Server provides an active </a:t>
            </a:r>
            <a:r>
              <a:rPr lang="en-US" sz="1400" dirty="0" smtClean="0"/>
              <a:t>standby </a:t>
            </a:r>
            <a:r>
              <a:rPr lang="en-US" sz="1400" dirty="0"/>
              <a:t>database for ABAP </a:t>
            </a:r>
            <a:r>
              <a:rPr lang="en-US" sz="1400" dirty="0" smtClean="0"/>
              <a:t>reporting</a:t>
            </a:r>
          </a:p>
          <a:p>
            <a:pPr marL="800100" lvl="1" indent="-342900" fontAlgn="base">
              <a:spcBef>
                <a:spcPct val="50000"/>
              </a:spcBef>
              <a:spcAft>
                <a:spcPct val="0"/>
              </a:spcAft>
              <a:buClr>
                <a:srgbClr val="F0AB00"/>
              </a:buClr>
              <a:buSzPct val="80000"/>
              <a:buFont typeface="+mj-lt"/>
              <a:buAutoNum type="arabicPeriod"/>
            </a:pPr>
            <a:r>
              <a:rPr lang="en-US" sz="1400" dirty="0" smtClean="0"/>
              <a:t>Improve </a:t>
            </a:r>
            <a:r>
              <a:rPr lang="en-US" sz="1400" dirty="0"/>
              <a:t>primary database </a:t>
            </a:r>
            <a:r>
              <a:rPr lang="en-US" sz="1400" dirty="0" smtClean="0"/>
              <a:t>performance by re-directing DSS workload to active standby database</a:t>
            </a:r>
          </a:p>
          <a:p>
            <a:pPr marL="800100" lvl="1" indent="-342900" fontAlgn="base">
              <a:spcBef>
                <a:spcPct val="50000"/>
              </a:spcBef>
              <a:spcAft>
                <a:spcPct val="0"/>
              </a:spcAft>
              <a:buClr>
                <a:srgbClr val="F0AB00"/>
              </a:buClr>
              <a:buSzPct val="80000"/>
              <a:buFont typeface="+mj-lt"/>
              <a:buAutoNum type="arabicPeriod"/>
            </a:pPr>
            <a:r>
              <a:rPr lang="en-US" sz="1400" kern="0" dirty="0" smtClean="0">
                <a:ea typeface="Arial Unicode MS" pitchFamily="34" charset="-128"/>
                <a:cs typeface="Arial Unicode MS" pitchFamily="34" charset="-128"/>
              </a:rPr>
              <a:t>Lower TCO by utilizing standby software and hardware at DR site</a:t>
            </a:r>
          </a:p>
        </p:txBody>
      </p:sp>
      <p:pic>
        <p:nvPicPr>
          <p:cNvPr id="33" name="Picture 34" descr="ReplicationServer_116x116.pn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25409" y="4840322"/>
            <a:ext cx="494704" cy="494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34" descr="ReplicationServer_116x116.pn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696418" y="4874976"/>
            <a:ext cx="494704" cy="494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1696070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Key Benefits of SAP </a:t>
            </a:r>
            <a:r>
              <a:rPr lang="en-US" dirty="0" smtClean="0"/>
              <a:t>Replication Server for Suite on ASE </a:t>
            </a:r>
            <a:endParaRPr lang="en-US" dirty="0"/>
          </a:p>
        </p:txBody>
      </p:sp>
      <p:sp>
        <p:nvSpPr>
          <p:cNvPr id="8" name="Text Placeholder 2"/>
          <p:cNvSpPr>
            <a:spLocks noGrp="1"/>
          </p:cNvSpPr>
          <p:nvPr>
            <p:ph type="body" sz="quarter" idx="10"/>
          </p:nvPr>
        </p:nvSpPr>
        <p:spPr bwMode="gray">
          <a:xfrm>
            <a:off x="332720" y="1466849"/>
            <a:ext cx="8468987" cy="4562475"/>
          </a:xfrm>
        </p:spPr>
        <p:txBody>
          <a:bodyPr/>
          <a:lstStyle/>
          <a:p>
            <a:pPr marL="88900" lvl="2" indent="0">
              <a:spcBef>
                <a:spcPts val="1000"/>
              </a:spcBef>
              <a:buNone/>
            </a:pPr>
            <a:r>
              <a:rPr lang="en-US" sz="1800" b="1" dirty="0">
                <a:solidFill>
                  <a:srgbClr val="FFC000"/>
                </a:solidFill>
              </a:rPr>
              <a:t>SAP </a:t>
            </a:r>
            <a:r>
              <a:rPr lang="en-US" sz="1800" b="1" dirty="0" smtClean="0">
                <a:solidFill>
                  <a:srgbClr val="FFC000"/>
                </a:solidFill>
              </a:rPr>
              <a:t>Replication Server automates HA/DR configuration and manages failover process and monitors replication performance </a:t>
            </a:r>
          </a:p>
          <a:p>
            <a:pPr marL="88900" lvl="2" indent="0">
              <a:buNone/>
            </a:pPr>
            <a:endParaRPr lang="en-US" sz="1800" dirty="0" smtClean="0"/>
          </a:p>
          <a:p>
            <a:pPr marL="431800" lvl="2" indent="-342900">
              <a:buFont typeface="+mj-lt"/>
              <a:buAutoNum type="arabicPeriod"/>
            </a:pPr>
            <a:r>
              <a:rPr lang="en-US" sz="1800" dirty="0" smtClean="0"/>
              <a:t>Simplify setup and configuration of a SAP Business Suite high availability and disaster recovery environment</a:t>
            </a:r>
          </a:p>
          <a:p>
            <a:pPr marL="431800" lvl="2" indent="-342900">
              <a:buFont typeface="+mj-lt"/>
              <a:buAutoNum type="arabicPeriod"/>
            </a:pPr>
            <a:endParaRPr lang="en-US" sz="1800" dirty="0" smtClean="0"/>
          </a:p>
          <a:p>
            <a:pPr marL="431800" lvl="2" indent="-342900">
              <a:buFont typeface="+mj-lt"/>
              <a:buAutoNum type="arabicPeriod"/>
            </a:pPr>
            <a:r>
              <a:rPr lang="en-US" sz="1800" dirty="0" smtClean="0"/>
              <a:t>Provide HA &amp; DR for Suite on ASE with common SRS infrastructure </a:t>
            </a:r>
          </a:p>
          <a:p>
            <a:pPr marL="431800" lvl="2" indent="-342900">
              <a:buFont typeface="+mj-lt"/>
              <a:buAutoNum type="arabicPeriod"/>
            </a:pPr>
            <a:endParaRPr lang="en-US" sz="1800" dirty="0"/>
          </a:p>
          <a:p>
            <a:pPr marL="431800" lvl="2" indent="-342900">
              <a:buFont typeface="+mj-lt"/>
              <a:buAutoNum type="arabicPeriod"/>
            </a:pPr>
            <a:r>
              <a:rPr lang="en-US" sz="1800" dirty="0" smtClean="0"/>
              <a:t>Achieve Zero Data Loss (ZDL) with synchronous replication </a:t>
            </a:r>
          </a:p>
          <a:p>
            <a:pPr marL="431800" lvl="2" indent="-342900">
              <a:buFont typeface="+mj-lt"/>
              <a:buAutoNum type="arabicPeriod"/>
            </a:pPr>
            <a:endParaRPr lang="en-US" sz="1800" dirty="0"/>
          </a:p>
          <a:p>
            <a:pPr marL="431800" lvl="2" indent="-342900">
              <a:buFont typeface="+mj-lt"/>
              <a:buAutoNum type="arabicPeriod"/>
            </a:pPr>
            <a:r>
              <a:rPr lang="en-US" sz="1800" dirty="0" smtClean="0"/>
              <a:t>Leverage active standby ASE database for ABAP reporting</a:t>
            </a:r>
            <a:endParaRPr lang="en-US" sz="1800" dirty="0"/>
          </a:p>
        </p:txBody>
      </p:sp>
    </p:spTree>
    <p:extLst>
      <p:ext uri="{BB962C8B-B14F-4D97-AF65-F5344CB8AC3E}">
        <p14:creationId xmlns:p14="http://schemas.microsoft.com/office/powerpoint/2010/main" xmlns="" val="1786034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a:t>
            </a:r>
            <a:r>
              <a:rPr lang="en-US" dirty="0" smtClean="0"/>
              <a:t>Replication </a:t>
            </a:r>
            <a:r>
              <a:rPr lang="en-US" dirty="0"/>
              <a:t>Server Overview </a:t>
            </a:r>
          </a:p>
          <a:p>
            <a:pPr marL="285750" indent="-285750">
              <a:buFont typeface="Arial" pitchFamily="34" charset="0"/>
              <a:buChar char="•"/>
            </a:pPr>
            <a:r>
              <a:rPr lang="en-US" dirty="0" smtClean="0"/>
              <a:t>Real Time Replication </a:t>
            </a:r>
            <a:r>
              <a:rPr lang="en-US" dirty="0"/>
              <a:t>for SAP HANA </a:t>
            </a:r>
          </a:p>
          <a:p>
            <a:pPr marL="285750" indent="-285750">
              <a:buFont typeface="Arial" pitchFamily="34" charset="0"/>
              <a:buChar char="•"/>
            </a:pPr>
            <a:r>
              <a:rPr lang="en-US" dirty="0" smtClean="0"/>
              <a:t>High Availability and Disaster </a:t>
            </a:r>
            <a:r>
              <a:rPr lang="en-US" dirty="0"/>
              <a:t>Recovery for SAP Business Suite on </a:t>
            </a:r>
            <a:r>
              <a:rPr lang="en-US" dirty="0" smtClean="0"/>
              <a:t>ASE</a:t>
            </a:r>
          </a:p>
          <a:p>
            <a:pPr marL="285750" indent="-285750">
              <a:buFont typeface="Arial" pitchFamily="34" charset="0"/>
              <a:buChar char="•"/>
            </a:pPr>
            <a:r>
              <a:rPr lang="en-US" dirty="0">
                <a:solidFill>
                  <a:srgbClr val="FFC000"/>
                </a:solidFill>
              </a:rPr>
              <a:t>Real-Time CDC for SAP Data </a:t>
            </a:r>
            <a:r>
              <a:rPr lang="en-US" dirty="0" smtClean="0">
                <a:solidFill>
                  <a:srgbClr val="FFC000"/>
                </a:solidFill>
              </a:rPr>
              <a:t>Services</a:t>
            </a:r>
          </a:p>
          <a:p>
            <a:pPr marL="285750" indent="-285750">
              <a:buFont typeface="Arial" pitchFamily="34" charset="0"/>
              <a:buChar char="•"/>
            </a:pPr>
            <a:r>
              <a:rPr lang="en-US" dirty="0" smtClean="0"/>
              <a:t>Roadmap</a:t>
            </a:r>
            <a:endParaRPr lang="en-US" dirty="0"/>
          </a:p>
          <a:p>
            <a:pPr marL="285750" indent="-285750">
              <a:buFont typeface="Arial" pitchFamily="34" charset="0"/>
              <a:buChar char="•"/>
            </a:pPr>
            <a:r>
              <a:rPr lang="en-US" dirty="0"/>
              <a:t>Key Information Sources</a:t>
            </a:r>
          </a:p>
        </p:txBody>
      </p:sp>
    </p:spTree>
    <p:extLst>
      <p:ext uri="{BB962C8B-B14F-4D97-AF65-F5344CB8AC3E}">
        <p14:creationId xmlns:p14="http://schemas.microsoft.com/office/powerpoint/2010/main" xmlns="" val="1078496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 Change Data Capture Edition</a:t>
            </a:r>
            <a:br>
              <a:rPr lang="en-US" dirty="0" smtClean="0"/>
            </a:br>
            <a:r>
              <a:rPr lang="en-US" sz="2000" b="0" dirty="0"/>
              <a:t>Single, integrated solution for better business intelligence </a:t>
            </a:r>
          </a:p>
        </p:txBody>
      </p:sp>
      <p:sp>
        <p:nvSpPr>
          <p:cNvPr id="3" name="Text Placeholder 2"/>
          <p:cNvSpPr>
            <a:spLocks noGrp="1"/>
          </p:cNvSpPr>
          <p:nvPr>
            <p:ph type="body" sz="quarter" idx="10"/>
          </p:nvPr>
        </p:nvSpPr>
        <p:spPr>
          <a:xfrm>
            <a:off x="324000" y="1690687"/>
            <a:ext cx="8494713" cy="2534949"/>
          </a:xfrm>
        </p:spPr>
        <p:txBody>
          <a:bodyPr/>
          <a:lstStyle/>
          <a:p>
            <a:pPr lvl="1"/>
            <a:r>
              <a:rPr lang="en-US" dirty="0"/>
              <a:t>Provides a single solution for real-time CDC, complex data transformation, and data quality management for the end-to-end </a:t>
            </a:r>
            <a:r>
              <a:rPr lang="en-US" dirty="0" smtClean="0"/>
              <a:t>enterprise.</a:t>
            </a:r>
            <a:r>
              <a:rPr lang="en-US" dirty="0"/>
              <a:t> </a:t>
            </a:r>
            <a:r>
              <a:rPr lang="en-US" dirty="0" smtClean="0"/>
              <a:t>With SAP </a:t>
            </a:r>
            <a:r>
              <a:rPr lang="en-US" dirty="0" err="1" smtClean="0"/>
              <a:t>PowerDeisgner</a:t>
            </a:r>
            <a:r>
              <a:rPr lang="en-US" dirty="0" smtClean="0"/>
              <a:t>, </a:t>
            </a:r>
            <a:r>
              <a:rPr lang="en-US" dirty="0"/>
              <a:t>n</a:t>
            </a:r>
            <a:r>
              <a:rPr lang="en-US" dirty="0" smtClean="0"/>
              <a:t>o </a:t>
            </a:r>
            <a:r>
              <a:rPr lang="en-US" dirty="0"/>
              <a:t>need to write </a:t>
            </a:r>
            <a:r>
              <a:rPr lang="en-US" dirty="0" smtClean="0"/>
              <a:t>manual code – saving </a:t>
            </a:r>
            <a:r>
              <a:rPr lang="en-US" dirty="0"/>
              <a:t>time, reducing administrative costs, and eliminating </a:t>
            </a:r>
            <a:r>
              <a:rPr lang="en-US" dirty="0" smtClean="0"/>
              <a:t>errors.</a:t>
            </a:r>
          </a:p>
          <a:p>
            <a:pPr lvl="1"/>
            <a:endParaRPr lang="en-US" dirty="0" smtClean="0"/>
          </a:p>
          <a:p>
            <a:pPr lvl="2"/>
            <a:r>
              <a:rPr lang="en-US" b="1" dirty="0" smtClean="0"/>
              <a:t>SAP </a:t>
            </a:r>
            <a:r>
              <a:rPr lang="en-US" b="1" dirty="0"/>
              <a:t>Replication Server </a:t>
            </a:r>
            <a:r>
              <a:rPr lang="en-US" dirty="0"/>
              <a:t>– Low impact, low latency, and real-time CDC</a:t>
            </a:r>
          </a:p>
          <a:p>
            <a:pPr lvl="2"/>
            <a:r>
              <a:rPr lang="en-US" b="1" dirty="0" smtClean="0"/>
              <a:t>SAP </a:t>
            </a:r>
            <a:r>
              <a:rPr lang="en-US" b="1" dirty="0"/>
              <a:t>Data Services </a:t>
            </a:r>
            <a:r>
              <a:rPr lang="en-US" dirty="0"/>
              <a:t>– Complex transformation and data quality</a:t>
            </a:r>
          </a:p>
          <a:p>
            <a:pPr lvl="2"/>
            <a:r>
              <a:rPr lang="en-US" b="1" dirty="0" smtClean="0"/>
              <a:t>SAP </a:t>
            </a:r>
            <a:r>
              <a:rPr lang="en-US" b="1" dirty="0" err="1"/>
              <a:t>PowerDesigner</a:t>
            </a:r>
            <a:r>
              <a:rPr lang="en-US" b="1" dirty="0"/>
              <a:t> </a:t>
            </a:r>
            <a:r>
              <a:rPr lang="en-US" dirty="0"/>
              <a:t>– Enterprise modeling and runtime generation</a:t>
            </a:r>
          </a:p>
          <a:p>
            <a:pPr lvl="2"/>
            <a:endParaRPr lang="en-US" dirty="0" smtClean="0"/>
          </a:p>
        </p:txBody>
      </p:sp>
      <p:pic>
        <p:nvPicPr>
          <p:cNvPr id="7" name="Picture 6" descr="binoculars_mediumgreen.ai"/>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84379" y="4587393"/>
            <a:ext cx="1989102" cy="1092970"/>
          </a:xfrm>
          <a:prstGeom prst="rect">
            <a:avLst/>
          </a:prstGeom>
        </p:spPr>
      </p:pic>
      <p:sp>
        <p:nvSpPr>
          <p:cNvPr id="8" name="Rectangle 7"/>
          <p:cNvSpPr/>
          <p:nvPr/>
        </p:nvSpPr>
        <p:spPr bwMode="gray">
          <a:xfrm>
            <a:off x="3109577" y="4639733"/>
            <a:ext cx="4941454" cy="939030"/>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232730" y="4777509"/>
            <a:ext cx="4795210" cy="646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rgbClr val="7F7F7F"/>
                </a:solidFill>
                <a:ea typeface="Arial Unicode MS" pitchFamily="34" charset="-128"/>
                <a:cs typeface="Arial Unicode MS" pitchFamily="34" charset="-128"/>
              </a:rPr>
              <a:t>Pension fund giant </a:t>
            </a:r>
            <a:r>
              <a:rPr lang="en-US" sz="1400" kern="0" dirty="0" err="1">
                <a:solidFill>
                  <a:srgbClr val="7F7F7F"/>
                </a:solidFill>
                <a:ea typeface="Arial Unicode MS" pitchFamily="34" charset="-128"/>
                <a:cs typeface="Arial Unicode MS" pitchFamily="34" charset="-128"/>
              </a:rPr>
              <a:t>Grupo</a:t>
            </a:r>
            <a:r>
              <a:rPr lang="en-US" sz="1400" kern="0" dirty="0">
                <a:solidFill>
                  <a:srgbClr val="7F7F7F"/>
                </a:solidFill>
                <a:ea typeface="Arial Unicode MS" pitchFamily="34" charset="-128"/>
                <a:cs typeface="Arial Unicode MS" pitchFamily="34" charset="-128"/>
              </a:rPr>
              <a:t> </a:t>
            </a:r>
            <a:r>
              <a:rPr lang="en-US" sz="1400" kern="0" dirty="0" err="1">
                <a:solidFill>
                  <a:srgbClr val="7F7F7F"/>
                </a:solidFill>
                <a:ea typeface="Arial Unicode MS" pitchFamily="34" charset="-128"/>
                <a:cs typeface="Arial Unicode MS" pitchFamily="34" charset="-128"/>
              </a:rPr>
              <a:t>Sura</a:t>
            </a:r>
            <a:r>
              <a:rPr lang="en-US" sz="1400" kern="0" dirty="0">
                <a:solidFill>
                  <a:srgbClr val="7F7F7F"/>
                </a:solidFill>
                <a:ea typeface="Arial Unicode MS" pitchFamily="34" charset="-128"/>
                <a:cs typeface="Arial Unicode MS" pitchFamily="34" charset="-128"/>
              </a:rPr>
              <a:t> uses </a:t>
            </a:r>
            <a:r>
              <a:rPr lang="en-US" sz="1400" kern="0" dirty="0" smtClean="0">
                <a:solidFill>
                  <a:srgbClr val="7F7F7F"/>
                </a:solidFill>
                <a:ea typeface="Arial Unicode MS" pitchFamily="34" charset="-128"/>
                <a:cs typeface="Arial Unicode MS" pitchFamily="34" charset="-128"/>
              </a:rPr>
              <a:t>SAP Replication Server, CDC Edition </a:t>
            </a:r>
            <a:r>
              <a:rPr lang="en-US" sz="1400" kern="0" dirty="0">
                <a:solidFill>
                  <a:srgbClr val="7F7F7F"/>
                </a:solidFill>
                <a:ea typeface="Arial Unicode MS" pitchFamily="34" charset="-128"/>
                <a:cs typeface="Arial Unicode MS" pitchFamily="34" charset="-128"/>
              </a:rPr>
              <a:t>and </a:t>
            </a:r>
            <a:r>
              <a:rPr lang="en-US" sz="1400" kern="0" dirty="0" smtClean="0">
                <a:solidFill>
                  <a:srgbClr val="7F7F7F"/>
                </a:solidFill>
                <a:ea typeface="Arial Unicode MS" pitchFamily="34" charset="-128"/>
                <a:cs typeface="Arial Unicode MS" pitchFamily="34" charset="-128"/>
              </a:rPr>
              <a:t>SAP </a:t>
            </a:r>
            <a:r>
              <a:rPr lang="en-US" sz="1400" kern="0" dirty="0">
                <a:solidFill>
                  <a:srgbClr val="7F7F7F"/>
                </a:solidFill>
                <a:ea typeface="Arial Unicode MS" pitchFamily="34" charset="-128"/>
                <a:cs typeface="Arial Unicode MS" pitchFamily="34" charset="-128"/>
              </a:rPr>
              <a:t>Data Services to </a:t>
            </a:r>
            <a:r>
              <a:rPr lang="en-US" sz="1400" kern="0" dirty="0" smtClean="0">
                <a:solidFill>
                  <a:srgbClr val="7F7F7F"/>
                </a:solidFill>
                <a:ea typeface="Arial Unicode MS" pitchFamily="34" charset="-128"/>
                <a:cs typeface="Arial Unicode MS" pitchFamily="34" charset="-128"/>
              </a:rPr>
              <a:t>identify </a:t>
            </a:r>
            <a:r>
              <a:rPr lang="en-US" sz="1400" kern="0" dirty="0">
                <a:solidFill>
                  <a:srgbClr val="7F7F7F"/>
                </a:solidFill>
                <a:ea typeface="Arial Unicode MS" pitchFamily="34" charset="-128"/>
                <a:cs typeface="Arial Unicode MS" pitchFamily="34" charset="-128"/>
              </a:rPr>
              <a:t>cross-selling opportunities </a:t>
            </a:r>
            <a:r>
              <a:rPr lang="en-US" sz="1400" kern="0" dirty="0" smtClean="0">
                <a:solidFill>
                  <a:srgbClr val="7F7F7F"/>
                </a:solidFill>
                <a:ea typeface="Arial Unicode MS" pitchFamily="34" charset="-128"/>
                <a:cs typeface="Arial Unicode MS" pitchFamily="34" charset="-128"/>
              </a:rPr>
              <a:t>as they occur.</a:t>
            </a:r>
            <a:endParaRPr lang="en-US" sz="1400" kern="0" baseline="30000" dirty="0" smtClean="0">
              <a:solidFill>
                <a:srgbClr val="7F7F7F"/>
              </a:solidFill>
              <a:ea typeface="Arial Unicode MS" pitchFamily="34" charset="-128"/>
              <a:cs typeface="Arial Unicode MS" pitchFamily="34" charset="-128"/>
            </a:endParaRPr>
          </a:p>
        </p:txBody>
      </p:sp>
      <p:sp>
        <p:nvSpPr>
          <p:cNvPr id="10" name="Rectangle 9"/>
          <p:cNvSpPr/>
          <p:nvPr/>
        </p:nvSpPr>
        <p:spPr bwMode="gray">
          <a:xfrm flipH="1">
            <a:off x="3001820" y="4639733"/>
            <a:ext cx="123152" cy="939030"/>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xmlns="" val="69248931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5"/>
          <p:cNvSpPr>
            <a:spLocks noGrp="1"/>
          </p:cNvSpPr>
          <p:nvPr>
            <p:ph type="title"/>
          </p:nvPr>
        </p:nvSpPr>
        <p:spPr/>
        <p:txBody>
          <a:bodyPr/>
          <a:lstStyle/>
          <a:p>
            <a:r>
              <a:rPr lang="en-US" dirty="0" smtClean="0"/>
              <a:t>Real-Time Change Data Capture for SAP Data Services</a:t>
            </a:r>
            <a:endParaRPr lang="en-US" dirty="0"/>
          </a:p>
        </p:txBody>
      </p:sp>
      <p:sp>
        <p:nvSpPr>
          <p:cNvPr id="7" name="Text Placeholder 6"/>
          <p:cNvSpPr>
            <a:spLocks noGrp="1"/>
          </p:cNvSpPr>
          <p:nvPr>
            <p:ph type="body" sz="quarter" idx="10"/>
          </p:nvPr>
        </p:nvSpPr>
        <p:spPr>
          <a:xfrm>
            <a:off x="392812" y="1537841"/>
            <a:ext cx="4874644" cy="3534691"/>
          </a:xfrm>
          <a:ln>
            <a:noFill/>
          </a:ln>
        </p:spPr>
        <p:txBody>
          <a:bodyPr rtlCol="0">
            <a:noAutofit/>
          </a:bodyPr>
          <a:lstStyle/>
          <a:p>
            <a:pPr lvl="1">
              <a:spcBef>
                <a:spcPts val="1200"/>
              </a:spcBef>
            </a:pPr>
            <a:r>
              <a:rPr lang="en-US" sz="2000" b="1" dirty="0" smtClean="0">
                <a:solidFill>
                  <a:schemeClr val="accent1"/>
                </a:solidFill>
              </a:rPr>
              <a:t>SAP Replication Server  </a:t>
            </a:r>
            <a:r>
              <a:rPr lang="en-US" sz="2000" b="1" dirty="0" smtClean="0">
                <a:solidFill>
                  <a:schemeClr val="bg2">
                    <a:lumMod val="50000"/>
                  </a:schemeClr>
                </a:solidFill>
              </a:rPr>
              <a:t>+</a:t>
            </a:r>
            <a:r>
              <a:rPr lang="en-US" sz="2000" b="1" dirty="0" smtClean="0">
                <a:solidFill>
                  <a:schemeClr val="accent3">
                    <a:lumMod val="75000"/>
                  </a:schemeClr>
                </a:solidFill>
              </a:rPr>
              <a:t>  </a:t>
            </a:r>
            <a:br>
              <a:rPr lang="en-US" sz="2000" b="1" dirty="0" smtClean="0">
                <a:solidFill>
                  <a:schemeClr val="accent3">
                    <a:lumMod val="75000"/>
                  </a:schemeClr>
                </a:solidFill>
              </a:rPr>
            </a:br>
            <a:r>
              <a:rPr lang="en-US" sz="2000" b="1" dirty="0" smtClean="0">
                <a:solidFill>
                  <a:srgbClr val="0070C0"/>
                </a:solidFill>
              </a:rPr>
              <a:t>SAP Data Services</a:t>
            </a:r>
          </a:p>
          <a:p>
            <a:pPr marL="0" lvl="2" indent="0">
              <a:spcBef>
                <a:spcPts val="1620"/>
              </a:spcBef>
              <a:buSzPct val="80000"/>
              <a:buNone/>
              <a:defRPr/>
            </a:pPr>
            <a:endParaRPr lang="en-US" sz="100" dirty="0" smtClean="0"/>
          </a:p>
          <a:p>
            <a:pPr marL="285750" lvl="2" indent="-285750">
              <a:spcBef>
                <a:spcPts val="1620"/>
              </a:spcBef>
              <a:buSzPct val="80000"/>
              <a:defRPr/>
            </a:pPr>
            <a:r>
              <a:rPr lang="en-US" dirty="0" smtClean="0"/>
              <a:t>Single </a:t>
            </a:r>
            <a:r>
              <a:rPr lang="en-US" dirty="0"/>
              <a:t>solution for real-time </a:t>
            </a:r>
            <a:r>
              <a:rPr lang="en-US" dirty="0" smtClean="0"/>
              <a:t>Change Data Capture (CDC) complex </a:t>
            </a:r>
            <a:r>
              <a:rPr lang="en-US" dirty="0"/>
              <a:t>data </a:t>
            </a:r>
            <a:r>
              <a:rPr lang="en-US" dirty="0" smtClean="0"/>
              <a:t>transformation and </a:t>
            </a:r>
            <a:r>
              <a:rPr lang="en-US" dirty="0"/>
              <a:t>data </a:t>
            </a:r>
            <a:r>
              <a:rPr lang="en-US" dirty="0" smtClean="0"/>
              <a:t>quality management</a:t>
            </a:r>
          </a:p>
          <a:p>
            <a:pPr marL="285750" lvl="2" indent="-285750">
              <a:spcBef>
                <a:spcPts val="1620"/>
              </a:spcBef>
              <a:buSzPct val="80000"/>
              <a:defRPr/>
            </a:pPr>
            <a:r>
              <a:rPr lang="en-US" dirty="0" smtClean="0"/>
              <a:t>Turn complex operational data into business user consumable information in real-time</a:t>
            </a:r>
          </a:p>
          <a:p>
            <a:pPr marL="285750" lvl="2" indent="-285750">
              <a:spcBef>
                <a:spcPts val="1620"/>
              </a:spcBef>
              <a:buSzPct val="80000"/>
              <a:defRPr/>
            </a:pPr>
            <a:r>
              <a:rPr lang="en-US" kern="0" dirty="0" smtClean="0">
                <a:ea typeface="Arial Unicode MS" pitchFamily="34" charset="-128"/>
                <a:cs typeface="Arial Unicode MS" pitchFamily="34" charset="-128"/>
              </a:rPr>
              <a:t>Improve business performance with the right data for real-time BI analytics and applications</a:t>
            </a:r>
            <a:endParaRPr lang="en-US" dirty="0" smtClean="0"/>
          </a:p>
        </p:txBody>
      </p:sp>
      <p:cxnSp>
        <p:nvCxnSpPr>
          <p:cNvPr id="6" name="Straight Connector 5"/>
          <p:cNvCxnSpPr/>
          <p:nvPr/>
        </p:nvCxnSpPr>
        <p:spPr>
          <a:xfrm flipV="1">
            <a:off x="392806" y="1862650"/>
            <a:ext cx="4874647" cy="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267453" y="1874681"/>
            <a:ext cx="0" cy="1906963"/>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267456" y="3781641"/>
            <a:ext cx="1500395" cy="0"/>
          </a:xfrm>
          <a:prstGeom prst="straightConnector1">
            <a:avLst/>
          </a:prstGeom>
          <a:ln w="635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gray">
          <a:xfrm>
            <a:off x="5792971" y="4140159"/>
            <a:ext cx="2717998" cy="1926295"/>
          </a:xfrm>
          <a:prstGeom prst="rect">
            <a:avLst/>
          </a:prstGeom>
          <a:solidFill>
            <a:schemeClr val="accent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sp>
        <p:nvSpPr>
          <p:cNvPr id="50" name="Rectangle 49"/>
          <p:cNvSpPr/>
          <p:nvPr/>
        </p:nvSpPr>
        <p:spPr bwMode="gray">
          <a:xfrm>
            <a:off x="5792970" y="1537845"/>
            <a:ext cx="2721716" cy="2018807"/>
          </a:xfrm>
          <a:prstGeom prst="rect">
            <a:avLst/>
          </a:prstGeom>
          <a:solidFill>
            <a:schemeClr val="bg1">
              <a:lumMod val="65000"/>
            </a:schemeClr>
          </a:solidFill>
          <a:ln w="6350" algn="ctr">
            <a:solidFill>
              <a:schemeClr val="bg1">
                <a:lumMod val="75000"/>
              </a:schemeClr>
            </a:solid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pic>
        <p:nvPicPr>
          <p:cNvPr id="51" name="Picture 2" descr="background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b="40997"/>
          <a:stretch>
            <a:fillRect/>
          </a:stretch>
        </p:blipFill>
        <p:spPr bwMode="auto">
          <a:xfrm>
            <a:off x="5792974" y="1887881"/>
            <a:ext cx="2717999" cy="162787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xmlns="">
                <a:solidFill>
                  <a:srgbClr val="FFFFFF"/>
                </a:solidFill>
              </a14:hiddenFill>
            </a:ext>
          </a:extLst>
        </p:spPr>
      </p:pic>
      <p:sp>
        <p:nvSpPr>
          <p:cNvPr id="52" name="TextBox 51"/>
          <p:cNvSpPr txBox="1"/>
          <p:nvPr/>
        </p:nvSpPr>
        <p:spPr>
          <a:xfrm>
            <a:off x="6166247" y="1585963"/>
            <a:ext cx="2168300" cy="276999"/>
          </a:xfrm>
          <a:prstGeom prst="rect">
            <a:avLst/>
          </a:prstGeom>
          <a:noFill/>
        </p:spPr>
        <p:txBody>
          <a:bodyPr wrap="square">
            <a:spAutoFit/>
          </a:bodyPr>
          <a:lstStyle/>
          <a:p>
            <a:pPr>
              <a:spcBef>
                <a:spcPct val="50000"/>
              </a:spcBef>
              <a:buClr>
                <a:srgbClr val="F0AB00"/>
              </a:buClr>
              <a:buSzPct val="80000"/>
              <a:defRPr/>
            </a:pPr>
            <a:r>
              <a:rPr lang="en-US" sz="1200" b="1" kern="0" dirty="0" smtClean="0">
                <a:solidFill>
                  <a:schemeClr val="bg1"/>
                </a:solidFill>
                <a:latin typeface="+mn-lt"/>
                <a:ea typeface="Arial Unicode MS" pitchFamily="34" charset="-128"/>
                <a:cs typeface="Arial Unicode MS" pitchFamily="34" charset="-128"/>
              </a:rPr>
              <a:t>Complex Operational Data</a:t>
            </a:r>
            <a:endParaRPr lang="en-US" sz="1200" b="1" kern="0" dirty="0">
              <a:solidFill>
                <a:schemeClr val="bg1"/>
              </a:solidFill>
              <a:latin typeface="+mn-lt"/>
              <a:ea typeface="Arial Unicode MS" pitchFamily="34" charset="-128"/>
              <a:cs typeface="Arial Unicode MS" pitchFamily="34" charset="-128"/>
            </a:endParaRPr>
          </a:p>
        </p:txBody>
      </p:sp>
      <p:pic>
        <p:nvPicPr>
          <p:cNvPr id="53"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2976" y="4475355"/>
            <a:ext cx="2717997" cy="1563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4" name="TextBox 53"/>
          <p:cNvSpPr txBox="1"/>
          <p:nvPr/>
        </p:nvSpPr>
        <p:spPr>
          <a:xfrm>
            <a:off x="6308919" y="4171745"/>
            <a:ext cx="1884252" cy="276999"/>
          </a:xfrm>
          <a:prstGeom prst="rect">
            <a:avLst/>
          </a:prstGeom>
          <a:noFill/>
        </p:spPr>
        <p:txBody>
          <a:bodyPr wrap="square">
            <a:spAutoFit/>
          </a:bodyPr>
          <a:lstStyle/>
          <a:p>
            <a:pPr>
              <a:spcBef>
                <a:spcPct val="50000"/>
              </a:spcBef>
              <a:buClr>
                <a:srgbClr val="F0AB00"/>
              </a:buClr>
              <a:buSzPct val="80000"/>
              <a:defRPr/>
            </a:pPr>
            <a:r>
              <a:rPr lang="en-US" sz="1200" b="1" kern="0" dirty="0" smtClean="0">
                <a:solidFill>
                  <a:schemeClr val="bg1"/>
                </a:solidFill>
                <a:latin typeface="+mn-lt"/>
                <a:ea typeface="Arial Unicode MS" pitchFamily="34" charset="-128"/>
                <a:cs typeface="Arial Unicode MS" pitchFamily="34" charset="-128"/>
              </a:rPr>
              <a:t>Real-Time Applications</a:t>
            </a:r>
            <a:endParaRPr lang="en-US" sz="1200" b="1" kern="0" dirty="0">
              <a:solidFill>
                <a:schemeClr val="bg1"/>
              </a:solidFill>
              <a:latin typeface="+mn-lt"/>
              <a:ea typeface="Arial Unicode MS" pitchFamily="34" charset="-128"/>
              <a:cs typeface="Arial Unicode MS" pitchFamily="34" charset="-128"/>
            </a:endParaRPr>
          </a:p>
        </p:txBody>
      </p:sp>
      <p:sp>
        <p:nvSpPr>
          <p:cNvPr id="55" name="Isosceles Triangle 54"/>
          <p:cNvSpPr/>
          <p:nvPr/>
        </p:nvSpPr>
        <p:spPr bwMode="gray">
          <a:xfrm rot="10800000">
            <a:off x="6925568" y="3629557"/>
            <a:ext cx="561758" cy="419867"/>
          </a:xfrm>
          <a:prstGeom prst="triangle">
            <a:avLst/>
          </a:prstGeom>
          <a:solidFill>
            <a:schemeClr val="accent5">
              <a:lumMod val="75000"/>
            </a:schemeClr>
          </a:solidFill>
          <a:ln w="6350" algn="ctr">
            <a:solidFill>
              <a:schemeClr val="bg1"/>
            </a:solidFill>
            <a:miter lim="800000"/>
            <a:headEnd/>
            <a:tailEnd/>
          </a:ln>
          <a:effectLst>
            <a:outerShdw blurRad="50800" dist="38100" dir="5400000" algn="t" rotWithShape="0">
              <a:prstClr val="black">
                <a:alpha val="40000"/>
              </a:prstClr>
            </a:outerShdw>
          </a:effectLst>
        </p:spPr>
        <p:txBody>
          <a:bodyPr lIns="90000" tIns="72000" rIns="90000" bIns="72000" anchor="ctr"/>
          <a:lstStyle/>
          <a:p>
            <a:pPr algn="ctr">
              <a:spcBef>
                <a:spcPct val="50000"/>
              </a:spcBef>
              <a:buClr>
                <a:srgbClr val="F0AB00"/>
              </a:buClr>
              <a:buSzPct val="80000"/>
              <a:defRPr/>
            </a:pPr>
            <a:endParaRPr lang="en-US" kern="0" dirty="0">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xmlns="" val="2756473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999" y="324000"/>
            <a:ext cx="8615463" cy="756000"/>
          </a:xfrm>
        </p:spPr>
        <p:txBody>
          <a:bodyPr/>
          <a:lstStyle/>
          <a:p>
            <a:pPr eaLnBrk="0" hangingPunct="0">
              <a:spcBef>
                <a:spcPct val="50000"/>
              </a:spcBef>
            </a:pPr>
            <a:r>
              <a:rPr lang="en-US" dirty="0" smtClean="0"/>
              <a:t>Single, Integrated Solution for Better Business Intelligence</a:t>
            </a:r>
            <a:endParaRPr lang="en-US" sz="1800" b="0" kern="0" dirty="0">
              <a:ea typeface="Arial Unicode MS" pitchFamily="34" charset="-128"/>
              <a:cs typeface="Arial Unicode MS" pitchFamily="34" charset="-128"/>
            </a:endParaRPr>
          </a:p>
        </p:txBody>
      </p:sp>
      <p:sp>
        <p:nvSpPr>
          <p:cNvPr id="68" name="Rectangle 67"/>
          <p:cNvSpPr/>
          <p:nvPr/>
        </p:nvSpPr>
        <p:spPr>
          <a:xfrm>
            <a:off x="350578" y="1293980"/>
            <a:ext cx="8412422" cy="523220"/>
          </a:xfrm>
          <a:prstGeom prst="rect">
            <a:avLst/>
          </a:prstGeom>
        </p:spPr>
        <p:txBody>
          <a:bodyPr wrap="square">
            <a:spAutoFit/>
          </a:bodyPr>
          <a:lstStyle/>
          <a:p>
            <a:pPr>
              <a:spcAft>
                <a:spcPts val="300"/>
              </a:spcAft>
              <a:buClr>
                <a:schemeClr val="accent1"/>
              </a:buClr>
              <a:buSzPct val="80000"/>
            </a:pPr>
            <a:r>
              <a:rPr lang="en-US" sz="1400" dirty="0" smtClean="0"/>
              <a:t>Provides a single solution for real-time change data capture (CDC), complex data transformation and data quality management with end to end enterprise modeling without staging database.</a:t>
            </a:r>
          </a:p>
        </p:txBody>
      </p:sp>
      <p:sp>
        <p:nvSpPr>
          <p:cNvPr id="13" name="Can 12"/>
          <p:cNvSpPr/>
          <p:nvPr/>
        </p:nvSpPr>
        <p:spPr bwMode="gray">
          <a:xfrm>
            <a:off x="1309779" y="2564962"/>
            <a:ext cx="408821"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4" name="Can 13"/>
          <p:cNvSpPr/>
          <p:nvPr/>
        </p:nvSpPr>
        <p:spPr bwMode="gray">
          <a:xfrm>
            <a:off x="1450117" y="2742168"/>
            <a:ext cx="408821"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5" name="Can 14"/>
          <p:cNvSpPr/>
          <p:nvPr/>
        </p:nvSpPr>
        <p:spPr bwMode="gray">
          <a:xfrm>
            <a:off x="1514189" y="2860784"/>
            <a:ext cx="749998"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19" name="Picture 4" descr="http://wiki.sdn.sap.com/wiki/download/attachments/263457968/DataServices.png?version=1&amp;modificationDate=132880122468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92240" y="3101039"/>
            <a:ext cx="1974818" cy="515778"/>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descr="ReplicationServer_116x116.png"/>
          <p:cNvPicPr>
            <a:picLocks noChangeAspect="1"/>
          </p:cNvPicPr>
          <p:nvPr/>
        </p:nvPicPr>
        <p:blipFill>
          <a:blip r:embed="rId4" cstate="print"/>
          <a:stretch>
            <a:fillRect/>
          </a:stretch>
        </p:blipFill>
        <p:spPr>
          <a:xfrm>
            <a:off x="3345302" y="2930088"/>
            <a:ext cx="1034394" cy="856749"/>
          </a:xfrm>
          <a:prstGeom prst="rect">
            <a:avLst/>
          </a:prstGeom>
        </p:spPr>
      </p:pic>
      <p:pic>
        <p:nvPicPr>
          <p:cNvPr id="26" name="Picture 13" descr="Replication Agent - 2 ICON"/>
          <p:cNvPicPr>
            <a:picLocks noChangeAspect="1" noChangeArrowheads="1"/>
          </p:cNvPicPr>
          <p:nvPr/>
        </p:nvPicPr>
        <p:blipFill>
          <a:blip r:embed="rId5" cstate="print"/>
          <a:srcRect/>
          <a:stretch>
            <a:fillRect/>
          </a:stretch>
        </p:blipFill>
        <p:spPr bwMode="auto">
          <a:xfrm>
            <a:off x="2156367" y="3219335"/>
            <a:ext cx="330462" cy="278265"/>
          </a:xfrm>
          <a:prstGeom prst="rect">
            <a:avLst/>
          </a:prstGeom>
          <a:noFill/>
          <a:ln w="9525">
            <a:noFill/>
            <a:miter lim="800000"/>
            <a:headEnd/>
            <a:tailEnd/>
          </a:ln>
        </p:spPr>
      </p:pic>
      <p:sp>
        <p:nvSpPr>
          <p:cNvPr id="31" name="TextBox 30"/>
          <p:cNvSpPr txBox="1"/>
          <p:nvPr/>
        </p:nvSpPr>
        <p:spPr>
          <a:xfrm>
            <a:off x="3120484" y="3844537"/>
            <a:ext cx="148403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SAP Replication Server</a:t>
            </a:r>
          </a:p>
        </p:txBody>
      </p:sp>
      <p:cxnSp>
        <p:nvCxnSpPr>
          <p:cNvPr id="37" name="Straight Arrow Connector 36"/>
          <p:cNvCxnSpPr>
            <a:stCxn id="26" idx="3"/>
            <a:endCxn id="25" idx="1"/>
          </p:cNvCxnSpPr>
          <p:nvPr/>
        </p:nvCxnSpPr>
        <p:spPr>
          <a:xfrm flipV="1">
            <a:off x="2486829" y="3358463"/>
            <a:ext cx="858473" cy="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5" idx="3"/>
            <a:endCxn id="19" idx="1"/>
          </p:cNvCxnSpPr>
          <p:nvPr/>
        </p:nvCxnSpPr>
        <p:spPr>
          <a:xfrm>
            <a:off x="4379696" y="3358463"/>
            <a:ext cx="912544" cy="46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Text Box 51"/>
          <p:cNvSpPr txBox="1">
            <a:spLocks noChangeArrowheads="1"/>
          </p:cNvSpPr>
          <p:nvPr/>
        </p:nvSpPr>
        <p:spPr bwMode="auto">
          <a:xfrm>
            <a:off x="1072835" y="3613705"/>
            <a:ext cx="1927579" cy="830997"/>
          </a:xfrm>
          <a:prstGeom prst="rect">
            <a:avLst/>
          </a:prstGeom>
          <a:noFill/>
          <a:ln w="12700" cap="sq">
            <a:noFill/>
            <a:miter lim="800000"/>
            <a:headEnd type="none" w="sm" len="sm"/>
            <a:tailEnd type="none" w="sm" len="sm"/>
          </a:ln>
          <a:effectLst/>
        </p:spPr>
        <p:txBody>
          <a:bodyPr wrap="none" anchor="ctr">
            <a:spAutoFit/>
          </a:bodyPr>
          <a:lstStyle/>
          <a:p>
            <a:pPr marL="171450" indent="-171450" eaLnBrk="1" hangingPunct="1">
              <a:buFont typeface="Arial" pitchFamily="34" charset="0"/>
              <a:buChar char="•"/>
            </a:pPr>
            <a:r>
              <a:rPr lang="en-US" sz="1200" b="1" dirty="0" smtClean="0">
                <a:latin typeface="+mn-lt"/>
              </a:rPr>
              <a:t>SAP Sybase ASE</a:t>
            </a:r>
          </a:p>
          <a:p>
            <a:pPr marL="171450" indent="-171450" eaLnBrk="1" hangingPunct="1">
              <a:buFont typeface="Arial" pitchFamily="34" charset="0"/>
              <a:buChar char="•"/>
            </a:pPr>
            <a:r>
              <a:rPr lang="en-US" sz="1200" b="1" dirty="0" smtClean="0">
                <a:latin typeface="+mn-lt"/>
              </a:rPr>
              <a:t>Microsoft SQL Server</a:t>
            </a:r>
          </a:p>
          <a:p>
            <a:pPr marL="171450" indent="-171450" eaLnBrk="1" hangingPunct="1">
              <a:buFont typeface="Arial" pitchFamily="34" charset="0"/>
              <a:buChar char="•"/>
            </a:pPr>
            <a:r>
              <a:rPr lang="en-US" sz="1200" b="1" dirty="0" smtClean="0">
                <a:latin typeface="+mn-lt"/>
              </a:rPr>
              <a:t>IBM DB2/UDB</a:t>
            </a:r>
          </a:p>
          <a:p>
            <a:pPr marL="171450" indent="-171450">
              <a:buFont typeface="Arial" pitchFamily="34" charset="0"/>
              <a:buChar char="•"/>
            </a:pPr>
            <a:r>
              <a:rPr lang="en-US" sz="1200" b="1" dirty="0" smtClean="0"/>
              <a:t>Oracle</a:t>
            </a:r>
            <a:endParaRPr lang="en-US" sz="1200" b="1" dirty="0"/>
          </a:p>
        </p:txBody>
      </p:sp>
      <p:sp>
        <p:nvSpPr>
          <p:cNvPr id="23" name="Text Box 51"/>
          <p:cNvSpPr txBox="1">
            <a:spLocks noChangeArrowheads="1"/>
          </p:cNvSpPr>
          <p:nvPr/>
        </p:nvSpPr>
        <p:spPr bwMode="auto">
          <a:xfrm>
            <a:off x="889831" y="4819492"/>
            <a:ext cx="7873167" cy="738664"/>
          </a:xfrm>
          <a:prstGeom prst="rect">
            <a:avLst/>
          </a:prstGeom>
          <a:noFill/>
          <a:ln w="12700" cap="sq">
            <a:noFill/>
            <a:miter lim="800000"/>
            <a:headEnd type="none" w="sm" len="sm"/>
            <a:tailEnd type="none" w="sm" len="sm"/>
          </a:ln>
          <a:effectLst/>
        </p:spPr>
        <p:txBody>
          <a:bodyPr wrap="square" anchor="ctr">
            <a:spAutoFit/>
          </a:bodyPr>
          <a:lstStyle/>
          <a:p>
            <a:pPr marL="171450" indent="-171450" eaLnBrk="1" hangingPunct="1">
              <a:buFont typeface="Arial" pitchFamily="34" charset="0"/>
              <a:buChar char="•"/>
            </a:pPr>
            <a:r>
              <a:rPr lang="en-US" sz="1400" b="1" dirty="0" smtClean="0">
                <a:latin typeface="+mn-lt"/>
              </a:rPr>
              <a:t>SAP Replication Server: </a:t>
            </a:r>
            <a:r>
              <a:rPr lang="en-US" sz="1400" dirty="0" smtClean="0">
                <a:latin typeface="+mn-lt"/>
              </a:rPr>
              <a:t>low impact, low latency, real time change data capture </a:t>
            </a:r>
          </a:p>
          <a:p>
            <a:pPr marL="171450" indent="-171450" eaLnBrk="1" hangingPunct="1">
              <a:buFont typeface="Arial" pitchFamily="34" charset="0"/>
              <a:buChar char="•"/>
            </a:pPr>
            <a:r>
              <a:rPr lang="en-US" sz="1400" b="1" dirty="0" smtClean="0">
                <a:latin typeface="+mn-lt"/>
              </a:rPr>
              <a:t>SAP Data Services: </a:t>
            </a:r>
            <a:r>
              <a:rPr lang="en-US" sz="1400" dirty="0" smtClean="0">
                <a:latin typeface="+mn-lt"/>
              </a:rPr>
              <a:t>complex transformation &amp; data quality</a:t>
            </a:r>
          </a:p>
          <a:p>
            <a:pPr marL="171450" indent="-171450" eaLnBrk="1" hangingPunct="1">
              <a:buFont typeface="Arial" pitchFamily="34" charset="0"/>
              <a:buChar char="•"/>
            </a:pPr>
            <a:r>
              <a:rPr lang="en-US" sz="1400" b="1" dirty="0" smtClean="0">
                <a:latin typeface="+mn-lt"/>
              </a:rPr>
              <a:t>Unified</a:t>
            </a:r>
            <a:r>
              <a:rPr lang="en-US" sz="1400" dirty="0" smtClean="0">
                <a:latin typeface="+mn-lt"/>
              </a:rPr>
              <a:t> management console to simplify administration and performance monitoring</a:t>
            </a: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123631" y="2110959"/>
            <a:ext cx="1463631" cy="349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8" name="Straight Arrow Connector 17"/>
          <p:cNvCxnSpPr>
            <a:stCxn id="2050" idx="2"/>
            <a:endCxn id="25" idx="0"/>
          </p:cNvCxnSpPr>
          <p:nvPr/>
        </p:nvCxnSpPr>
        <p:spPr>
          <a:xfrm>
            <a:off x="3855447" y="2460010"/>
            <a:ext cx="7052" cy="47007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050" idx="2"/>
            <a:endCxn id="26" idx="0"/>
          </p:cNvCxnSpPr>
          <p:nvPr/>
        </p:nvCxnSpPr>
        <p:spPr>
          <a:xfrm flipH="1">
            <a:off x="2321598" y="2460010"/>
            <a:ext cx="1533849" cy="75932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50" idx="2"/>
            <a:endCxn id="19" idx="0"/>
          </p:cNvCxnSpPr>
          <p:nvPr/>
        </p:nvCxnSpPr>
        <p:spPr>
          <a:xfrm>
            <a:off x="3855447" y="2460010"/>
            <a:ext cx="2424202" cy="641029"/>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473128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dirty="0" smtClean="0"/>
              <a:t>Real-time CDC for Data Services Process Flow</a:t>
            </a:r>
          </a:p>
        </p:txBody>
      </p:sp>
      <p:grpSp>
        <p:nvGrpSpPr>
          <p:cNvPr id="5" name="Group 4"/>
          <p:cNvGrpSpPr>
            <a:grpSpLocks/>
          </p:cNvGrpSpPr>
          <p:nvPr/>
        </p:nvGrpSpPr>
        <p:grpSpPr bwMode="auto">
          <a:xfrm>
            <a:off x="908056" y="2076451"/>
            <a:ext cx="1909763" cy="1193800"/>
            <a:chOff x="918471" y="1522515"/>
            <a:chExt cx="1909835" cy="1192482"/>
          </a:xfrm>
        </p:grpSpPr>
        <p:sp>
          <p:nvSpPr>
            <p:cNvPr id="6" name="Rounded Rectangular Callout 5"/>
            <p:cNvSpPr/>
            <p:nvPr/>
          </p:nvSpPr>
          <p:spPr bwMode="gray">
            <a:xfrm>
              <a:off x="942285" y="1590703"/>
              <a:ext cx="1886021" cy="1124294"/>
            </a:xfrm>
            <a:prstGeom prst="wedgeRoundRectCallout">
              <a:avLst>
                <a:gd name="adj1" fmla="val -1848"/>
                <a:gd name="adj2" fmla="val 95244"/>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a:solidFill>
                    <a:srgbClr val="000000"/>
                  </a:solidFill>
                  <a:latin typeface="Arial"/>
                  <a:ea typeface="Arial Unicode MS" pitchFamily="34" charset="-128"/>
                  <a:cs typeface="Arial Unicode MS" pitchFamily="34" charset="-128"/>
                </a:rPr>
                <a:t>Changes to </a:t>
              </a: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table in Oracle database, such </a:t>
              </a:r>
              <a:r>
                <a:rPr lang="en-US" sz="1050" kern="0" dirty="0" smtClean="0">
                  <a:solidFill>
                    <a:srgbClr val="000000"/>
                  </a:solidFill>
                  <a:latin typeface="Arial"/>
                  <a:ea typeface="Arial Unicode MS" pitchFamily="34" charset="-128"/>
                  <a:cs typeface="Arial Unicode MS" pitchFamily="34" charset="-128"/>
                </a:rPr>
                <a:t>as: </a:t>
              </a:r>
              <a:r>
                <a:rPr lang="en-US" sz="1050" kern="0" dirty="0">
                  <a:solidFill>
                    <a:srgbClr val="000000"/>
                  </a:solidFill>
                  <a:latin typeface="Arial"/>
                  <a:ea typeface="Arial Unicode MS" pitchFamily="34" charset="-128"/>
                  <a:cs typeface="Arial Unicode MS" pitchFamily="34" charset="-128"/>
                </a:rPr>
                <a:t>1) adding new contacts  2) modifying existing contacts, are executed</a:t>
              </a:r>
            </a:p>
          </p:txBody>
        </p:sp>
        <p:sp>
          <p:nvSpPr>
            <p:cNvPr id="8" name="Oval 7"/>
            <p:cNvSpPr/>
            <p:nvPr/>
          </p:nvSpPr>
          <p:spPr bwMode="gray">
            <a:xfrm>
              <a:off x="918471" y="1522515"/>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1</a:t>
              </a:r>
            </a:p>
          </p:txBody>
        </p:sp>
      </p:grpSp>
      <p:grpSp>
        <p:nvGrpSpPr>
          <p:cNvPr id="3" name="Group 2"/>
          <p:cNvGrpSpPr>
            <a:grpSpLocks/>
          </p:cNvGrpSpPr>
          <p:nvPr/>
        </p:nvGrpSpPr>
        <p:grpSpPr bwMode="auto">
          <a:xfrm>
            <a:off x="1628775" y="3681415"/>
            <a:ext cx="1189038" cy="749300"/>
            <a:chOff x="1638959" y="3126154"/>
            <a:chExt cx="1189347" cy="749463"/>
          </a:xfrm>
        </p:grpSpPr>
        <p:sp>
          <p:nvSpPr>
            <p:cNvPr id="4" name="Can 3"/>
            <p:cNvSpPr/>
            <p:nvPr/>
          </p:nvSpPr>
          <p:spPr bwMode="gray">
            <a:xfrm>
              <a:off x="1638959" y="3126154"/>
              <a:ext cx="1024204" cy="724057"/>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anchor="ctr"/>
            <a:lstStyle/>
            <a:p>
              <a:pPr algn="ctr">
                <a:spcBef>
                  <a:spcPct val="50000"/>
                </a:spcBef>
                <a:buClr>
                  <a:srgbClr val="F0AB00"/>
                </a:buClr>
                <a:buSzPct val="80000"/>
                <a:defRPr/>
              </a:pP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(Oracle)</a:t>
              </a:r>
            </a:p>
          </p:txBody>
        </p:sp>
        <p:pic>
          <p:nvPicPr>
            <p:cNvPr id="94250" name="Picture 13" descr="Replication Agent - 2 IC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97844" y="3597352"/>
              <a:ext cx="330462" cy="278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 name="Group 6"/>
          <p:cNvGrpSpPr>
            <a:grpSpLocks/>
          </p:cNvGrpSpPr>
          <p:nvPr/>
        </p:nvGrpSpPr>
        <p:grpSpPr bwMode="auto">
          <a:xfrm>
            <a:off x="1157288" y="4610101"/>
            <a:ext cx="1676400" cy="1125539"/>
            <a:chOff x="1167853" y="4056165"/>
            <a:chExt cx="1676197" cy="1125436"/>
          </a:xfrm>
        </p:grpSpPr>
        <p:sp>
          <p:nvSpPr>
            <p:cNvPr id="11" name="Rounded Rectangular Callout 10"/>
            <p:cNvSpPr/>
            <p:nvPr/>
          </p:nvSpPr>
          <p:spPr bwMode="gray">
            <a:xfrm>
              <a:off x="1188488" y="4172042"/>
              <a:ext cx="1655562" cy="1009559"/>
            </a:xfrm>
            <a:prstGeom prst="wedgeRoundRectCallout">
              <a:avLst>
                <a:gd name="adj1" fmla="val 34644"/>
                <a:gd name="adj2" fmla="val -83604"/>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a:solidFill>
                    <a:srgbClr val="000000"/>
                  </a:solidFill>
                  <a:latin typeface="Arial"/>
                  <a:ea typeface="Arial Unicode MS" pitchFamily="34" charset="-128"/>
                  <a:cs typeface="Arial Unicode MS" pitchFamily="34" charset="-128"/>
                </a:rPr>
                <a:t>Data modifications to </a:t>
              </a:r>
              <a:r>
                <a:rPr lang="en-US" sz="1050" kern="0" dirty="0" err="1">
                  <a:solidFill>
                    <a:srgbClr val="000000"/>
                  </a:solidFill>
                  <a:latin typeface="Arial"/>
                  <a:ea typeface="Arial Unicode MS" pitchFamily="34" charset="-128"/>
                  <a:cs typeface="Arial Unicode MS" pitchFamily="34" charset="-128"/>
                </a:rPr>
                <a:t>MyCustomer</a:t>
              </a:r>
              <a:r>
                <a:rPr lang="en-US" sz="1050" kern="0" dirty="0">
                  <a:solidFill>
                    <a:srgbClr val="000000"/>
                  </a:solidFill>
                  <a:latin typeface="Arial"/>
                  <a:ea typeface="Arial Unicode MS" pitchFamily="34" charset="-128"/>
                  <a:cs typeface="Arial Unicode MS" pitchFamily="34" charset="-128"/>
                </a:rPr>
                <a:t> table are captured in </a:t>
              </a:r>
              <a:r>
                <a:rPr lang="en-US" sz="1050" kern="0" dirty="0" smtClean="0">
                  <a:solidFill>
                    <a:srgbClr val="000000"/>
                  </a:solidFill>
                  <a:latin typeface="Arial"/>
                  <a:ea typeface="Arial Unicode MS" pitchFamily="34" charset="-128"/>
                  <a:cs typeface="Arial Unicode MS" pitchFamily="34" charset="-128"/>
                </a:rPr>
                <a:t>real-time </a:t>
              </a:r>
              <a:r>
                <a:rPr lang="en-US" sz="1050" kern="0" dirty="0">
                  <a:solidFill>
                    <a:srgbClr val="000000"/>
                  </a:solidFill>
                  <a:latin typeface="Arial"/>
                  <a:ea typeface="Arial Unicode MS" pitchFamily="34" charset="-128"/>
                  <a:cs typeface="Arial Unicode MS" pitchFamily="34" charset="-128"/>
                </a:rPr>
                <a:t>by SAP </a:t>
              </a:r>
              <a:r>
                <a:rPr lang="en-US" sz="1050" kern="0" dirty="0" smtClean="0">
                  <a:solidFill>
                    <a:srgbClr val="000000"/>
                  </a:solidFill>
                  <a:latin typeface="Arial"/>
                  <a:ea typeface="Arial Unicode MS" pitchFamily="34" charset="-128"/>
                  <a:cs typeface="Arial Unicode MS" pitchFamily="34" charset="-128"/>
                </a:rPr>
                <a:t>Replication </a:t>
              </a:r>
              <a:r>
                <a:rPr lang="en-US" sz="1050" kern="0" dirty="0">
                  <a:solidFill>
                    <a:srgbClr val="000000"/>
                  </a:solidFill>
                  <a:latin typeface="Arial"/>
                  <a:ea typeface="Arial Unicode MS" pitchFamily="34" charset="-128"/>
                  <a:cs typeface="Arial Unicode MS" pitchFamily="34" charset="-128"/>
                </a:rPr>
                <a:t>Server </a:t>
              </a:r>
            </a:p>
          </p:txBody>
        </p:sp>
        <p:sp>
          <p:nvSpPr>
            <p:cNvPr id="13" name="Oval 12"/>
            <p:cNvSpPr/>
            <p:nvPr/>
          </p:nvSpPr>
          <p:spPr bwMode="gray">
            <a:xfrm>
              <a:off x="1167853" y="4056165"/>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2</a:t>
              </a:r>
            </a:p>
          </p:txBody>
        </p:sp>
      </p:grpSp>
      <p:cxnSp>
        <p:nvCxnSpPr>
          <p:cNvPr id="18" name="Straight Arrow Connector 17"/>
          <p:cNvCxnSpPr>
            <a:stCxn id="94239" idx="3"/>
            <a:endCxn id="16" idx="1"/>
          </p:cNvCxnSpPr>
          <p:nvPr/>
        </p:nvCxnSpPr>
        <p:spPr>
          <a:xfrm>
            <a:off x="3676650" y="4305151"/>
            <a:ext cx="918798" cy="259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a:grpSpLocks/>
          </p:cNvGrpSpPr>
          <p:nvPr/>
        </p:nvGrpSpPr>
        <p:grpSpPr bwMode="auto">
          <a:xfrm>
            <a:off x="3359150" y="2085978"/>
            <a:ext cx="1943100" cy="1163639"/>
            <a:chOff x="3370143" y="1531670"/>
            <a:chExt cx="1942193" cy="1163535"/>
          </a:xfrm>
        </p:grpSpPr>
        <p:sp>
          <p:nvSpPr>
            <p:cNvPr id="23" name="Rounded Rectangular Callout 22"/>
            <p:cNvSpPr/>
            <p:nvPr/>
          </p:nvSpPr>
          <p:spPr bwMode="gray">
            <a:xfrm>
              <a:off x="3425680" y="1571354"/>
              <a:ext cx="1886656" cy="1123851"/>
            </a:xfrm>
            <a:prstGeom prst="wedgeRoundRectCallout">
              <a:avLst>
                <a:gd name="adj1" fmla="val -51847"/>
                <a:gd name="adj2" fmla="val 113040"/>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smtClean="0">
                  <a:solidFill>
                    <a:srgbClr val="000000"/>
                  </a:solidFill>
                  <a:ea typeface="Arial Unicode MS" pitchFamily="34" charset="-128"/>
                  <a:cs typeface="Arial Unicode MS" pitchFamily="34" charset="-128"/>
                </a:rPr>
                <a:t>Transient CDC data is stored within SRS’s in-memory data structure</a:t>
              </a:r>
              <a:endParaRPr lang="en-US" sz="1050" kern="0" dirty="0">
                <a:solidFill>
                  <a:srgbClr val="000000"/>
                </a:solidFill>
                <a:latin typeface="Arial"/>
                <a:ea typeface="Arial Unicode MS" pitchFamily="34" charset="-128"/>
                <a:cs typeface="Arial Unicode MS" pitchFamily="34" charset="-128"/>
              </a:endParaRPr>
            </a:p>
          </p:txBody>
        </p:sp>
        <p:sp>
          <p:nvSpPr>
            <p:cNvPr id="24" name="Oval 23"/>
            <p:cNvSpPr/>
            <p:nvPr/>
          </p:nvSpPr>
          <p:spPr bwMode="gray">
            <a:xfrm>
              <a:off x="3370143" y="1531670"/>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3</a:t>
              </a:r>
            </a:p>
          </p:txBody>
        </p:sp>
      </p:grpSp>
      <p:grpSp>
        <p:nvGrpSpPr>
          <p:cNvPr id="17" name="Group 16"/>
          <p:cNvGrpSpPr>
            <a:grpSpLocks/>
          </p:cNvGrpSpPr>
          <p:nvPr/>
        </p:nvGrpSpPr>
        <p:grpSpPr bwMode="auto">
          <a:xfrm>
            <a:off x="2720976" y="3475038"/>
            <a:ext cx="955674" cy="1370012"/>
            <a:chOff x="2731856" y="2920312"/>
            <a:chExt cx="955614" cy="1370851"/>
          </a:xfrm>
        </p:grpSpPr>
        <p:grpSp>
          <p:nvGrpSpPr>
            <p:cNvPr id="94237" name="Group 13"/>
            <p:cNvGrpSpPr>
              <a:grpSpLocks/>
            </p:cNvGrpSpPr>
            <p:nvPr/>
          </p:nvGrpSpPr>
          <p:grpSpPr bwMode="auto">
            <a:xfrm>
              <a:off x="2817685" y="3488104"/>
              <a:ext cx="869785" cy="803059"/>
              <a:chOff x="2817685" y="3488104"/>
              <a:chExt cx="869785" cy="803059"/>
            </a:xfrm>
          </p:grpSpPr>
          <p:pic>
            <p:nvPicPr>
              <p:cNvPr id="94239" name="Picture 9" descr="ReplicationServer_116x116.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52817" y="3488104"/>
                <a:ext cx="634653" cy="525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2" name="Straight Arrow Connector 11"/>
              <p:cNvCxnSpPr>
                <a:stCxn id="94250" idx="3"/>
                <a:endCxn id="94239" idx="1"/>
              </p:cNvCxnSpPr>
              <p:nvPr/>
            </p:nvCxnSpPr>
            <p:spPr>
              <a:xfrm flipV="1">
                <a:off x="2817575" y="3751083"/>
                <a:ext cx="234935" cy="54008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731856" y="2920312"/>
              <a:ext cx="763540" cy="461948"/>
            </a:xfrm>
            <a:prstGeom prst="rect">
              <a:avLst/>
            </a:prstGeom>
            <a:noFill/>
          </p:spPr>
          <p:txBody>
            <a:bodyPr lIns="0" tIns="0" rIns="0" bIns="0">
              <a:spAutoFit/>
            </a:bodyPr>
            <a:lstStyle/>
            <a:p>
              <a:pPr algn="ctr">
                <a:spcBef>
                  <a:spcPct val="50000"/>
                </a:spcBef>
                <a:buClr>
                  <a:srgbClr val="F0AB00"/>
                </a:buClr>
                <a:buSzPct val="80000"/>
                <a:defRPr/>
              </a:pPr>
              <a:r>
                <a:rPr lang="en-US" sz="1000" b="1" kern="0" dirty="0">
                  <a:solidFill>
                    <a:srgbClr val="000000"/>
                  </a:solidFill>
                  <a:latin typeface="Arial"/>
                  <a:ea typeface="Arial Unicode MS" pitchFamily="34" charset="-128"/>
                  <a:cs typeface="Arial Unicode MS" pitchFamily="34" charset="-128"/>
                </a:rPr>
                <a:t>SAP </a:t>
              </a:r>
              <a:r>
                <a:rPr lang="en-US" sz="1000" b="1" kern="0" dirty="0" smtClean="0">
                  <a:solidFill>
                    <a:srgbClr val="000000"/>
                  </a:solidFill>
                  <a:latin typeface="Arial"/>
                  <a:ea typeface="Arial Unicode MS" pitchFamily="34" charset="-128"/>
                  <a:cs typeface="Arial Unicode MS" pitchFamily="34" charset="-128"/>
                </a:rPr>
                <a:t>Replication </a:t>
              </a:r>
              <a:r>
                <a:rPr lang="en-US" sz="1000" b="1" kern="0" dirty="0">
                  <a:solidFill>
                    <a:srgbClr val="000000"/>
                  </a:solidFill>
                  <a:latin typeface="Arial"/>
                  <a:ea typeface="Arial Unicode MS" pitchFamily="34" charset="-128"/>
                  <a:cs typeface="Arial Unicode MS" pitchFamily="34" charset="-128"/>
                </a:rPr>
                <a:t>Server</a:t>
              </a:r>
            </a:p>
          </p:txBody>
        </p:sp>
      </p:grpSp>
      <p:grpSp>
        <p:nvGrpSpPr>
          <p:cNvPr id="21" name="Group 20"/>
          <p:cNvGrpSpPr>
            <a:grpSpLocks/>
          </p:cNvGrpSpPr>
          <p:nvPr/>
        </p:nvGrpSpPr>
        <p:grpSpPr bwMode="auto">
          <a:xfrm>
            <a:off x="5873750" y="2030417"/>
            <a:ext cx="2146300" cy="1106487"/>
            <a:chOff x="5884345" y="1475262"/>
            <a:chExt cx="2146440" cy="1106756"/>
          </a:xfrm>
        </p:grpSpPr>
        <p:sp>
          <p:nvSpPr>
            <p:cNvPr id="36" name="Rounded Rectangular Callout 35"/>
            <p:cNvSpPr/>
            <p:nvPr/>
          </p:nvSpPr>
          <p:spPr bwMode="gray">
            <a:xfrm>
              <a:off x="5971664" y="1572123"/>
              <a:ext cx="2059121" cy="1009895"/>
            </a:xfrm>
            <a:prstGeom prst="wedgeRoundRectCallout">
              <a:avLst>
                <a:gd name="adj1" fmla="val -43574"/>
                <a:gd name="adj2" fmla="val 144698"/>
                <a:gd name="adj3" fmla="val 16667"/>
              </a:avLst>
            </a:prstGeom>
            <a:solidFill>
              <a:schemeClr val="accent1"/>
            </a:solidFill>
            <a:ln w="6350" algn="ctr">
              <a:noFill/>
              <a:miter lim="800000"/>
              <a:headEnd/>
              <a:tailEnd/>
            </a:ln>
          </p:spPr>
          <p:txBody>
            <a:bodyPr lIns="90000" tIns="72000" rIns="90000" bIns="72000" anchor="ctr"/>
            <a:lstStyle/>
            <a:p>
              <a:pPr>
                <a:spcBef>
                  <a:spcPct val="50000"/>
                </a:spcBef>
                <a:buClr>
                  <a:srgbClr val="F0AB00"/>
                </a:buClr>
                <a:buSzPct val="80000"/>
                <a:defRPr/>
              </a:pPr>
              <a:r>
                <a:rPr lang="en-US" sz="1050" kern="0" dirty="0" smtClean="0">
                  <a:solidFill>
                    <a:srgbClr val="000000"/>
                  </a:solidFill>
                  <a:latin typeface="Arial"/>
                  <a:ea typeface="Arial Unicode MS" pitchFamily="34" charset="-128"/>
                  <a:cs typeface="Arial Unicode MS" pitchFamily="34" charset="-128"/>
                </a:rPr>
                <a:t>SAP Data </a:t>
              </a:r>
              <a:r>
                <a:rPr lang="en-US" sz="1050" kern="0" dirty="0">
                  <a:solidFill>
                    <a:srgbClr val="000000"/>
                  </a:solidFill>
                  <a:latin typeface="Arial"/>
                  <a:ea typeface="Arial Unicode MS" pitchFamily="34" charset="-128"/>
                  <a:cs typeface="Arial Unicode MS" pitchFamily="34" charset="-128"/>
                </a:rPr>
                <a:t>Services </a:t>
              </a:r>
              <a:r>
                <a:rPr lang="en-US" sz="1050" kern="0" dirty="0" smtClean="0">
                  <a:solidFill>
                    <a:srgbClr val="000000"/>
                  </a:solidFill>
                  <a:latin typeface="Arial"/>
                  <a:ea typeface="Arial Unicode MS" pitchFamily="34" charset="-128"/>
                  <a:cs typeface="Arial Unicode MS" pitchFamily="34" charset="-128"/>
                </a:rPr>
                <a:t>retrieves </a:t>
              </a:r>
              <a:r>
                <a:rPr lang="en-US" sz="1050" kern="0" dirty="0">
                  <a:solidFill>
                    <a:srgbClr val="000000"/>
                  </a:solidFill>
                  <a:latin typeface="Arial"/>
                  <a:ea typeface="Arial Unicode MS" pitchFamily="34" charset="-128"/>
                  <a:cs typeface="Arial Unicode MS" pitchFamily="34" charset="-128"/>
                </a:rPr>
                <a:t>CDC data </a:t>
              </a:r>
              <a:r>
                <a:rPr lang="en-US" sz="1050" kern="0" dirty="0" smtClean="0">
                  <a:solidFill>
                    <a:srgbClr val="000000"/>
                  </a:solidFill>
                  <a:latin typeface="Arial"/>
                  <a:ea typeface="Arial Unicode MS" pitchFamily="34" charset="-128"/>
                  <a:cs typeface="Arial Unicode MS" pitchFamily="34" charset="-128"/>
                </a:rPr>
                <a:t>from SRS in-memory data structure to: </a:t>
              </a:r>
              <a:r>
                <a:rPr lang="en-US" sz="1050" kern="0" dirty="0">
                  <a:solidFill>
                    <a:srgbClr val="000000"/>
                  </a:solidFill>
                  <a:latin typeface="Arial"/>
                  <a:ea typeface="Arial Unicode MS" pitchFamily="34" charset="-128"/>
                  <a:cs typeface="Arial Unicode MS" pitchFamily="34" charset="-128"/>
                </a:rPr>
                <a:t>1)  perform Data Quality or Transformation 2) update the </a:t>
              </a:r>
              <a:r>
                <a:rPr lang="en-US" sz="1050" kern="0" dirty="0" err="1">
                  <a:solidFill>
                    <a:srgbClr val="000000"/>
                  </a:solidFill>
                  <a:latin typeface="Arial"/>
                  <a:ea typeface="Arial Unicode MS" pitchFamily="34" charset="-128"/>
                  <a:cs typeface="Arial Unicode MS" pitchFamily="34" charset="-128"/>
                </a:rPr>
                <a:t>CustomerMaster</a:t>
              </a:r>
              <a:r>
                <a:rPr lang="en-US" sz="1050" kern="0" dirty="0">
                  <a:solidFill>
                    <a:srgbClr val="000000"/>
                  </a:solidFill>
                  <a:latin typeface="Arial"/>
                  <a:ea typeface="Arial Unicode MS" pitchFamily="34" charset="-128"/>
                  <a:cs typeface="Arial Unicode MS" pitchFamily="34" charset="-128"/>
                </a:rPr>
                <a:t> table </a:t>
              </a:r>
            </a:p>
          </p:txBody>
        </p:sp>
        <p:sp>
          <p:nvSpPr>
            <p:cNvPr id="37" name="Oval 36"/>
            <p:cNvSpPr/>
            <p:nvPr/>
          </p:nvSpPr>
          <p:spPr bwMode="gray">
            <a:xfrm>
              <a:off x="5884345" y="1475262"/>
              <a:ext cx="249382" cy="231569"/>
            </a:xfrm>
            <a:prstGeom prst="ellipse">
              <a:avLst/>
            </a:prstGeom>
            <a:solidFill>
              <a:srgbClr val="FF0000"/>
            </a:solidFill>
            <a:ln w="63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000" tIns="72000" rIns="90000" bIns="72000" anchor="ctr"/>
            <a:lstStyle/>
            <a:p>
              <a:pPr algn="ctr">
                <a:spcBef>
                  <a:spcPct val="50000"/>
                </a:spcBef>
                <a:buClr>
                  <a:srgbClr val="F0AB00"/>
                </a:buClr>
                <a:buSzPct val="80000"/>
                <a:defRPr/>
              </a:pPr>
              <a:r>
                <a:rPr lang="es-CO" sz="1200" b="1" kern="0" dirty="0">
                  <a:solidFill>
                    <a:srgbClr val="FFFFFF"/>
                  </a:solidFill>
                  <a:latin typeface="Arial"/>
                  <a:ea typeface="Arial Unicode MS" pitchFamily="34" charset="-128"/>
                  <a:cs typeface="Arial Unicode MS" pitchFamily="34" charset="-128"/>
                </a:rPr>
                <a:t>4</a:t>
              </a:r>
            </a:p>
          </p:txBody>
        </p:sp>
      </p:grpSp>
      <p:sp>
        <p:nvSpPr>
          <p:cNvPr id="38" name="Can 37"/>
          <p:cNvSpPr/>
          <p:nvPr/>
        </p:nvSpPr>
        <p:spPr bwMode="gray">
          <a:xfrm>
            <a:off x="6932613" y="3929991"/>
            <a:ext cx="1255712" cy="723900"/>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anchor="ctr"/>
          <a:lstStyle/>
          <a:p>
            <a:pPr algn="ctr">
              <a:spcBef>
                <a:spcPct val="50000"/>
              </a:spcBef>
              <a:buClr>
                <a:srgbClr val="F0AB00"/>
              </a:buClr>
              <a:buSzPct val="80000"/>
              <a:defRPr/>
            </a:pPr>
            <a:r>
              <a:rPr lang="en-US" sz="1050" kern="0" dirty="0" err="1">
                <a:solidFill>
                  <a:srgbClr val="000000"/>
                </a:solidFill>
                <a:latin typeface="Arial"/>
                <a:ea typeface="Arial Unicode MS" pitchFamily="34" charset="-128"/>
                <a:cs typeface="Arial Unicode MS" pitchFamily="34" charset="-128"/>
              </a:rPr>
              <a:t>CustomerMaster</a:t>
            </a:r>
            <a:r>
              <a:rPr lang="en-US" sz="1050" kern="0" dirty="0">
                <a:solidFill>
                  <a:srgbClr val="000000"/>
                </a:solidFill>
                <a:latin typeface="Arial"/>
                <a:ea typeface="Arial Unicode MS" pitchFamily="34" charset="-128"/>
                <a:cs typeface="Arial Unicode MS" pitchFamily="34" charset="-128"/>
              </a:rPr>
              <a:t> (ASE)</a:t>
            </a:r>
          </a:p>
        </p:txBody>
      </p:sp>
      <p:cxnSp>
        <p:nvCxnSpPr>
          <p:cNvPr id="39" name="Straight Arrow Connector 38"/>
          <p:cNvCxnSpPr>
            <a:stCxn id="16" idx="3"/>
            <a:endCxn id="38" idx="2"/>
          </p:cNvCxnSpPr>
          <p:nvPr/>
        </p:nvCxnSpPr>
        <p:spPr>
          <a:xfrm flipV="1">
            <a:off x="6317534" y="4291941"/>
            <a:ext cx="615079" cy="1580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4" descr="http://wiki.sdn.sap.com/wiki/download/attachments/263457968/DataServices.png?version=1&amp;modificationDate=132880122468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95448" y="4061574"/>
            <a:ext cx="1722086" cy="492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939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t>SAP Data Services Process </a:t>
            </a:r>
            <a:r>
              <a:rPr lang="en-US" dirty="0"/>
              <a:t>F</a:t>
            </a:r>
            <a:r>
              <a:rPr lang="en-US" dirty="0" smtClean="0"/>
              <a:t>low</a:t>
            </a:r>
          </a:p>
        </p:txBody>
      </p:sp>
      <p:sp>
        <p:nvSpPr>
          <p:cNvPr id="2" name="Rounded Rectangle 1"/>
          <p:cNvSpPr/>
          <p:nvPr/>
        </p:nvSpPr>
        <p:spPr bwMode="gray">
          <a:xfrm>
            <a:off x="192505" y="1564105"/>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192505" y="2739187"/>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ounded Rectangle 5"/>
          <p:cNvSpPr/>
          <p:nvPr/>
        </p:nvSpPr>
        <p:spPr bwMode="gray">
          <a:xfrm>
            <a:off x="192505" y="3914273"/>
            <a:ext cx="8650706" cy="1082842"/>
          </a:xfrm>
          <a:prstGeom prst="round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7283" name="Text Placeholder 2"/>
          <p:cNvSpPr>
            <a:spLocks noGrp="1"/>
          </p:cNvSpPr>
          <p:nvPr>
            <p:ph type="body" sz="quarter" idx="10"/>
          </p:nvPr>
        </p:nvSpPr>
        <p:spPr/>
        <p:txBody>
          <a:bodyPr/>
          <a:lstStyle/>
          <a:p>
            <a:pPr fontAlgn="base">
              <a:spcAft>
                <a:spcPct val="0"/>
              </a:spcAft>
              <a:buClrTx/>
              <a:buFontTx/>
              <a:buAutoNum type="arabicPeriod"/>
            </a:pPr>
            <a:r>
              <a:rPr lang="en-US" sz="2000" b="1" dirty="0" smtClean="0"/>
              <a:t>Configuration: </a:t>
            </a:r>
          </a:p>
          <a:p>
            <a:pPr marL="522288" lvl="1" indent="-342900" fontAlgn="base">
              <a:spcAft>
                <a:spcPct val="0"/>
              </a:spcAft>
              <a:buFont typeface="wingdings" pitchFamily="2" charset="2"/>
              <a:buChar char=""/>
            </a:pPr>
            <a:r>
              <a:rPr lang="en-US" dirty="0" smtClean="0"/>
              <a:t>SAP Data Services setup to retrieve CDC data from SRS</a:t>
            </a:r>
          </a:p>
          <a:p>
            <a:pPr fontAlgn="base">
              <a:spcAft>
                <a:spcPct val="0"/>
              </a:spcAft>
              <a:buFontTx/>
              <a:buAutoNum type="arabicPeriod"/>
            </a:pPr>
            <a:endParaRPr lang="en-US" sz="2000" dirty="0" smtClean="0"/>
          </a:p>
          <a:p>
            <a:pPr fontAlgn="base">
              <a:spcAft>
                <a:spcPct val="0"/>
              </a:spcAft>
              <a:buClrTx/>
              <a:buFontTx/>
              <a:buAutoNum type="arabicPeriod"/>
            </a:pPr>
            <a:r>
              <a:rPr lang="en-US" sz="2000" b="1" dirty="0" smtClean="0"/>
              <a:t>CDC Dataflow Design</a:t>
            </a:r>
          </a:p>
          <a:p>
            <a:pPr marL="522288" lvl="1" indent="-342900" fontAlgn="base">
              <a:spcAft>
                <a:spcPct val="0"/>
              </a:spcAft>
              <a:buFont typeface="wingdings" pitchFamily="2" charset="2"/>
              <a:buChar char=""/>
            </a:pPr>
            <a:r>
              <a:rPr lang="en-US" dirty="0" smtClean="0"/>
              <a:t>Use of continuous </a:t>
            </a:r>
            <a:r>
              <a:rPr lang="en-US" dirty="0"/>
              <a:t>w</a:t>
            </a:r>
            <a:r>
              <a:rPr lang="en-US" dirty="0" smtClean="0"/>
              <a:t>orkflow</a:t>
            </a:r>
          </a:p>
          <a:p>
            <a:pPr marL="522288" lvl="1" indent="-342900" fontAlgn="base">
              <a:spcAft>
                <a:spcPct val="0"/>
              </a:spcAft>
              <a:buFont typeface="wingdings" pitchFamily="2" charset="2"/>
              <a:buNone/>
            </a:pPr>
            <a:endParaRPr lang="en-US" dirty="0" smtClean="0"/>
          </a:p>
          <a:p>
            <a:pPr fontAlgn="base">
              <a:spcAft>
                <a:spcPct val="0"/>
              </a:spcAft>
              <a:buClrTx/>
              <a:buFontTx/>
              <a:buAutoNum type="arabicPeriod"/>
            </a:pPr>
            <a:r>
              <a:rPr lang="en-US" sz="2000" b="1" dirty="0" smtClean="0"/>
              <a:t>CDC Data Retention</a:t>
            </a:r>
          </a:p>
          <a:p>
            <a:pPr marL="522288" lvl="1" indent="-342900" fontAlgn="base">
              <a:spcAft>
                <a:spcPct val="0"/>
              </a:spcAft>
              <a:buFont typeface="wingdings" pitchFamily="2" charset="2"/>
              <a:buChar char=""/>
            </a:pPr>
            <a:r>
              <a:rPr lang="en-US" dirty="0" smtClean="0"/>
              <a:t>Purging of old CDC data from runtime database</a:t>
            </a:r>
          </a:p>
        </p:txBody>
      </p:sp>
    </p:spTree>
    <p:extLst>
      <p:ext uri="{BB962C8B-B14F-4D97-AF65-F5344CB8AC3E}">
        <p14:creationId xmlns:p14="http://schemas.microsoft.com/office/powerpoint/2010/main" xmlns="" val="3506637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dirty="0" smtClean="0"/>
              <a:t>Key Benefits of Real-Time CDC for SAP Data Services</a:t>
            </a:r>
          </a:p>
        </p:txBody>
      </p:sp>
      <p:sp>
        <p:nvSpPr>
          <p:cNvPr id="3" name="Text Placeholder 2"/>
          <p:cNvSpPr>
            <a:spLocks noGrp="1"/>
          </p:cNvSpPr>
          <p:nvPr>
            <p:ph type="body" sz="quarter" idx="10"/>
          </p:nvPr>
        </p:nvSpPr>
        <p:spPr>
          <a:xfrm>
            <a:off x="323856" y="1489078"/>
            <a:ext cx="8494713" cy="4592639"/>
          </a:xfrm>
        </p:spPr>
        <p:txBody>
          <a:bodyPr>
            <a:noAutofit/>
          </a:bodyPr>
          <a:lstStyle/>
          <a:p>
            <a:pPr marL="0" indent="0" eaLnBrk="1" hangingPunct="1"/>
            <a:r>
              <a:rPr lang="en-US" sz="2000" dirty="0" smtClean="0">
                <a:solidFill>
                  <a:schemeClr val="accent1"/>
                </a:solidFill>
              </a:rPr>
              <a:t>Provides end-to-end solution of real-time, continuous change data capture, combined with complex transformation and data quality for better business intelligence solutions</a:t>
            </a:r>
            <a:endParaRPr lang="en-US" sz="2000" b="0" dirty="0" smtClean="0">
              <a:solidFill>
                <a:srgbClr val="004766"/>
              </a:solidFill>
            </a:endParaRPr>
          </a:p>
          <a:p>
            <a:pPr marL="0" indent="0" eaLnBrk="1" hangingPunct="1"/>
            <a:r>
              <a:rPr lang="en-US" sz="2000" dirty="0" smtClean="0"/>
              <a:t>Existing SAP Data Services customers:  </a:t>
            </a:r>
          </a:p>
          <a:p>
            <a:pPr marL="612775" lvl="2" indent="-342900" eaLnBrk="1" hangingPunct="1">
              <a:buFont typeface="Arial" charset="0"/>
              <a:buChar char="•"/>
            </a:pPr>
            <a:r>
              <a:rPr lang="en-US" sz="1800" dirty="0" smtClean="0"/>
              <a:t>Enrich batch data processing with real-time source data changes, including real-time data delivery, zero fault tolerance, and zero operational downtime</a:t>
            </a:r>
          </a:p>
          <a:p>
            <a:pPr marL="0" lvl="1" indent="0" eaLnBrk="1" hangingPunct="1"/>
            <a:endParaRPr lang="en-US" sz="2000" dirty="0" smtClean="0"/>
          </a:p>
          <a:p>
            <a:pPr marL="0" lvl="1" indent="0" eaLnBrk="1" hangingPunct="1"/>
            <a:r>
              <a:rPr lang="en-US" sz="2000" b="1" dirty="0" smtClean="0"/>
              <a:t>Existing SAP Replication Server customers:</a:t>
            </a:r>
          </a:p>
          <a:p>
            <a:pPr marL="612775" lvl="2" indent="-342900" eaLnBrk="1" hangingPunct="1">
              <a:buFont typeface="Arial" charset="0"/>
              <a:buChar char="•"/>
            </a:pPr>
            <a:r>
              <a:rPr lang="en-US" sz="1800" dirty="0" smtClean="0"/>
              <a:t>Data replication and synchronization across the enterprise combined with advanced-level data transformation and data quality capabilities</a:t>
            </a:r>
          </a:p>
          <a:p>
            <a:pPr marL="0" indent="0" eaLnBrk="1" hangingPunct="1"/>
            <a:endParaRPr lang="en-US" sz="2400" b="0" dirty="0" smtClean="0"/>
          </a:p>
        </p:txBody>
      </p:sp>
    </p:spTree>
    <p:extLst>
      <p:ext uri="{BB962C8B-B14F-4D97-AF65-F5344CB8AC3E}">
        <p14:creationId xmlns:p14="http://schemas.microsoft.com/office/powerpoint/2010/main" xmlns="" val="2007262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a:t>
            </a:r>
            <a:r>
              <a:rPr lang="en-US" dirty="0" smtClean="0"/>
              <a:t>Server</a:t>
            </a:r>
            <a:br>
              <a:rPr lang="en-US" dirty="0" smtClean="0"/>
            </a:br>
            <a:r>
              <a:rPr lang="en-US" sz="2000" b="0" dirty="0" smtClean="0"/>
              <a:t>Real-time data</a:t>
            </a:r>
            <a:r>
              <a:rPr lang="en-US" sz="2000" b="0" dirty="0"/>
              <a:t>, delivered </a:t>
            </a:r>
            <a:r>
              <a:rPr lang="en-US" sz="2000" b="0" dirty="0" smtClean="0"/>
              <a:t>reliably, enterprise-wide</a:t>
            </a:r>
            <a:endParaRPr lang="en-US" sz="2000" b="0" dirty="0"/>
          </a:p>
        </p:txBody>
      </p:sp>
      <p:sp>
        <p:nvSpPr>
          <p:cNvPr id="3" name="Text Placeholder 2"/>
          <p:cNvSpPr>
            <a:spLocks noGrp="1"/>
          </p:cNvSpPr>
          <p:nvPr>
            <p:ph type="body" sz="quarter" idx="10"/>
          </p:nvPr>
        </p:nvSpPr>
        <p:spPr>
          <a:xfrm>
            <a:off x="324000" y="1374993"/>
            <a:ext cx="8494713" cy="1080222"/>
          </a:xfrm>
        </p:spPr>
        <p:txBody>
          <a:bodyPr/>
          <a:lstStyle/>
          <a:p>
            <a:pPr lvl="1"/>
            <a:r>
              <a:rPr lang="en-US" dirty="0"/>
              <a:t>SAP Replication Server is a real-time, low-impact, database replication </a:t>
            </a:r>
            <a:r>
              <a:rPr lang="en-US" dirty="0" smtClean="0"/>
              <a:t>solution </a:t>
            </a:r>
            <a:r>
              <a:rPr lang="en-US" dirty="0"/>
              <a:t>with rich enterprise-level features </a:t>
            </a:r>
            <a:r>
              <a:rPr lang="en-US" dirty="0" smtClean="0"/>
              <a:t>for </a:t>
            </a:r>
            <a:r>
              <a:rPr lang="en-US" dirty="0"/>
              <a:t>both SAP and non-SAP databases and applications. </a:t>
            </a:r>
            <a:r>
              <a:rPr lang="en-US" dirty="0" smtClean="0"/>
              <a:t>It securely, reliably, and rapidly moves and synchronizes </a:t>
            </a:r>
            <a:r>
              <a:rPr lang="en-US" dirty="0"/>
              <a:t>data across multiple data sources in real time to </a:t>
            </a:r>
            <a:r>
              <a:rPr lang="en-US" dirty="0" smtClean="0"/>
              <a:t>deliver:</a:t>
            </a:r>
          </a:p>
        </p:txBody>
      </p:sp>
      <p:sp>
        <p:nvSpPr>
          <p:cNvPr id="12" name="TextBox 1"/>
          <p:cNvSpPr txBox="1">
            <a:spLocks noChangeArrowheads="1"/>
          </p:cNvSpPr>
          <p:nvPr/>
        </p:nvSpPr>
        <p:spPr bwMode="auto">
          <a:xfrm>
            <a:off x="1197429" y="2627505"/>
            <a:ext cx="2164896" cy="3583084"/>
          </a:xfrm>
          <a:prstGeom prst="rect">
            <a:avLst/>
          </a:prstGeom>
          <a:solidFill>
            <a:schemeClr val="accent3"/>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a:solidFill>
                  <a:schemeClr val="bg1"/>
                </a:solidFill>
              </a:rPr>
              <a:t>High </a:t>
            </a:r>
            <a:r>
              <a:rPr lang="en-US" sz="1600" b="1" dirty="0" smtClean="0">
                <a:solidFill>
                  <a:schemeClr val="bg1"/>
                </a:solidFill>
              </a:rPr>
              <a:t>Availability/ Disaster Recovery</a:t>
            </a:r>
            <a:endParaRPr lang="en-US" sz="1600" b="1" dirty="0">
              <a:solidFill>
                <a:schemeClr val="bg1"/>
              </a:solidFill>
            </a:endParaRPr>
          </a:p>
          <a:p>
            <a:pPr marL="230188" eaLnBrk="1" hangingPunct="1">
              <a:spcBef>
                <a:spcPct val="50000"/>
              </a:spcBef>
              <a:buClr>
                <a:srgbClr val="F0AB00"/>
              </a:buClr>
              <a:buSzPct val="80000"/>
              <a:defRPr/>
            </a:pPr>
            <a:r>
              <a:rPr lang="en-US" sz="1400" dirty="0">
                <a:solidFill>
                  <a:schemeClr val="bg1"/>
                </a:solidFill>
              </a:rPr>
              <a:t>SAP Replication </a:t>
            </a:r>
            <a:r>
              <a:rPr lang="en-US" sz="1400" dirty="0" smtClean="0">
                <a:solidFill>
                  <a:schemeClr val="bg1"/>
                </a:solidFill>
              </a:rPr>
              <a:t>Server </a:t>
            </a:r>
            <a:r>
              <a:rPr lang="en-US" sz="1400" dirty="0">
                <a:solidFill>
                  <a:schemeClr val="bg1"/>
                </a:solidFill>
              </a:rPr>
              <a:t>keeps full </a:t>
            </a:r>
            <a:r>
              <a:rPr lang="en-US" sz="1400" dirty="0" smtClean="0">
                <a:solidFill>
                  <a:schemeClr val="bg1"/>
                </a:solidFill>
              </a:rPr>
              <a:t/>
            </a:r>
            <a:br>
              <a:rPr lang="en-US" sz="1400" dirty="0" smtClean="0">
                <a:solidFill>
                  <a:schemeClr val="bg1"/>
                </a:solidFill>
              </a:rPr>
            </a:br>
            <a:r>
              <a:rPr lang="en-US" sz="1400" dirty="0" smtClean="0">
                <a:solidFill>
                  <a:schemeClr val="bg1"/>
                </a:solidFill>
              </a:rPr>
              <a:t>up</a:t>
            </a:r>
            <a:r>
              <a:rPr lang="en-US" sz="1400" dirty="0">
                <a:solidFill>
                  <a:schemeClr val="bg1"/>
                </a:solidFill>
              </a:rPr>
              <a:t>-to-the-minute copies of data available and standing by. </a:t>
            </a:r>
            <a:r>
              <a:rPr lang="en-US" sz="1400" dirty="0" smtClean="0">
                <a:solidFill>
                  <a:schemeClr val="bg1"/>
                </a:solidFill>
              </a:rPr>
              <a:t/>
            </a:r>
            <a:br>
              <a:rPr lang="en-US" sz="1400" dirty="0" smtClean="0">
                <a:solidFill>
                  <a:schemeClr val="bg1"/>
                </a:solidFill>
              </a:rPr>
            </a:br>
            <a:r>
              <a:rPr lang="en-US" sz="1400" dirty="0" smtClean="0">
                <a:solidFill>
                  <a:schemeClr val="bg1"/>
                </a:solidFill>
              </a:rPr>
              <a:t>If </a:t>
            </a:r>
            <a:r>
              <a:rPr lang="en-US" sz="1400" dirty="0">
                <a:solidFill>
                  <a:schemeClr val="bg1"/>
                </a:solidFill>
              </a:rPr>
              <a:t>primary systems </a:t>
            </a:r>
            <a:r>
              <a:rPr lang="en-US" sz="1400" dirty="0" smtClean="0">
                <a:solidFill>
                  <a:schemeClr val="bg1"/>
                </a:solidFill>
              </a:rPr>
              <a:t/>
            </a:r>
            <a:br>
              <a:rPr lang="en-US" sz="1400" dirty="0" smtClean="0">
                <a:solidFill>
                  <a:schemeClr val="bg1"/>
                </a:solidFill>
              </a:rPr>
            </a:br>
            <a:r>
              <a:rPr lang="en-US" sz="1400" dirty="0" smtClean="0">
                <a:solidFill>
                  <a:schemeClr val="bg1"/>
                </a:solidFill>
              </a:rPr>
              <a:t>fail</a:t>
            </a:r>
            <a:r>
              <a:rPr lang="en-US" sz="1400" dirty="0">
                <a:solidFill>
                  <a:schemeClr val="bg1"/>
                </a:solidFill>
              </a:rPr>
              <a:t>, </a:t>
            </a:r>
            <a:r>
              <a:rPr lang="en-US" sz="1400" dirty="0" smtClean="0">
                <a:solidFill>
                  <a:schemeClr val="bg1"/>
                </a:solidFill>
              </a:rPr>
              <a:t>the synchronized replicates take </a:t>
            </a:r>
            <a:r>
              <a:rPr lang="en-US" sz="1400" dirty="0">
                <a:solidFill>
                  <a:schemeClr val="bg1"/>
                </a:solidFill>
              </a:rPr>
              <a:t>up the workload </a:t>
            </a:r>
            <a:r>
              <a:rPr lang="en-US" sz="1400" dirty="0" smtClean="0">
                <a:solidFill>
                  <a:schemeClr val="bg1"/>
                </a:solidFill>
              </a:rPr>
              <a:t>without </a:t>
            </a:r>
            <a:r>
              <a:rPr lang="en-US" sz="1400" dirty="0">
                <a:solidFill>
                  <a:schemeClr val="bg1"/>
                </a:solidFill>
              </a:rPr>
              <a:t>interruption.</a:t>
            </a:r>
          </a:p>
        </p:txBody>
      </p:sp>
      <p:sp>
        <p:nvSpPr>
          <p:cNvPr id="13" name="TextBox 1"/>
          <p:cNvSpPr txBox="1">
            <a:spLocks noChangeArrowheads="1"/>
          </p:cNvSpPr>
          <p:nvPr/>
        </p:nvSpPr>
        <p:spPr bwMode="auto">
          <a:xfrm>
            <a:off x="3531053" y="2627505"/>
            <a:ext cx="2140404" cy="3583084"/>
          </a:xfrm>
          <a:prstGeom prst="rect">
            <a:avLst/>
          </a:prstGeom>
          <a:solidFill>
            <a:schemeClr val="accent4"/>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smtClean="0">
                <a:solidFill>
                  <a:schemeClr val="bg1"/>
                </a:solidFill>
              </a:rPr>
              <a:t>Real-Time Reporting </a:t>
            </a:r>
            <a:r>
              <a:rPr lang="en-US" sz="1800" b="1" dirty="0">
                <a:solidFill>
                  <a:schemeClr val="bg1"/>
                </a:solidFill>
              </a:rPr>
              <a:t>and Consolidation</a:t>
            </a:r>
          </a:p>
          <a:p>
            <a:pPr marL="230188" eaLnBrk="1" hangingPunct="1">
              <a:spcBef>
                <a:spcPct val="50000"/>
              </a:spcBef>
              <a:buClr>
                <a:srgbClr val="F0AB00"/>
              </a:buClr>
              <a:buSzPct val="80000"/>
              <a:defRPr/>
            </a:pPr>
            <a:r>
              <a:rPr lang="en-US" sz="1400" dirty="0">
                <a:solidFill>
                  <a:schemeClr val="bg1"/>
                </a:solidFill>
              </a:rPr>
              <a:t>With SAP Replication Server </a:t>
            </a:r>
            <a:r>
              <a:rPr lang="en-US" sz="1400" dirty="0" smtClean="0">
                <a:solidFill>
                  <a:schemeClr val="bg1"/>
                </a:solidFill>
              </a:rPr>
              <a:t>delivering consolidated, real-time data to analytics systems, </a:t>
            </a:r>
            <a:r>
              <a:rPr lang="en-US" sz="1400" dirty="0">
                <a:solidFill>
                  <a:schemeClr val="bg1"/>
                </a:solidFill>
              </a:rPr>
              <a:t>every part of the business can </a:t>
            </a:r>
            <a:r>
              <a:rPr lang="en-US" sz="1400" dirty="0" smtClean="0">
                <a:solidFill>
                  <a:schemeClr val="bg1"/>
                </a:solidFill>
              </a:rPr>
              <a:t>make decisions based on the </a:t>
            </a:r>
            <a:r>
              <a:rPr lang="en-US" sz="1400" dirty="0">
                <a:solidFill>
                  <a:schemeClr val="bg1"/>
                </a:solidFill>
              </a:rPr>
              <a:t>most current data. </a:t>
            </a:r>
          </a:p>
        </p:txBody>
      </p:sp>
      <p:sp>
        <p:nvSpPr>
          <p:cNvPr id="14" name="TextBox 1"/>
          <p:cNvSpPr txBox="1">
            <a:spLocks noChangeArrowheads="1"/>
          </p:cNvSpPr>
          <p:nvPr/>
        </p:nvSpPr>
        <p:spPr bwMode="auto">
          <a:xfrm>
            <a:off x="5799138" y="2627505"/>
            <a:ext cx="2057400" cy="3583084"/>
          </a:xfrm>
          <a:prstGeom prst="rect">
            <a:avLst/>
          </a:prstGeom>
          <a:solidFill>
            <a:schemeClr val="accent6"/>
          </a:solidFill>
          <a:ln>
            <a:noFill/>
          </a:ln>
        </p:spPr>
        <p:txBody>
          <a:bodyPr bIns="640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cs typeface="ＭＳ Ｐゴシック" charset="0"/>
              </a:defRPr>
            </a:lvl2pPr>
            <a:lvl3pPr marL="1143000" indent="-228600" eaLnBrk="0" hangingPunct="0">
              <a:defRPr sz="2400">
                <a:solidFill>
                  <a:schemeClr val="tx1"/>
                </a:solidFill>
                <a:latin typeface="Arial" charset="0"/>
                <a:ea typeface="ＭＳ Ｐゴシック" charset="0"/>
                <a:cs typeface="ＭＳ Ｐゴシック" charset="0"/>
              </a:defRPr>
            </a:lvl3pPr>
            <a:lvl4pPr marL="1600200" indent="-228600" eaLnBrk="0" hangingPunct="0">
              <a:defRPr sz="2400">
                <a:solidFill>
                  <a:schemeClr val="tx1"/>
                </a:solidFill>
                <a:latin typeface="Arial" charset="0"/>
                <a:ea typeface="ＭＳ Ｐゴシック" charset="0"/>
                <a:cs typeface="ＭＳ Ｐゴシック" charset="0"/>
              </a:defRPr>
            </a:lvl4pPr>
            <a:lvl5pPr marL="2057400" indent="-228600" eaLnBrk="0" hangingPunct="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spcBef>
                <a:spcPct val="50000"/>
              </a:spcBef>
              <a:buClr>
                <a:srgbClr val="F0AB00"/>
              </a:buClr>
              <a:buSzPct val="80000"/>
              <a:defRPr/>
            </a:pPr>
            <a:r>
              <a:rPr lang="en-US" sz="1200" dirty="0">
                <a:solidFill>
                  <a:schemeClr val="bg1"/>
                </a:solidFill>
              </a:rPr>
              <a:t/>
            </a:r>
            <a:br>
              <a:rPr lang="en-US" sz="1200" dirty="0">
                <a:solidFill>
                  <a:schemeClr val="bg1"/>
                </a:solidFill>
              </a:rPr>
            </a:br>
            <a:r>
              <a:rPr lang="en-US" sz="1600" b="1" dirty="0">
                <a:solidFill>
                  <a:schemeClr val="bg1"/>
                </a:solidFill>
              </a:rPr>
              <a:t>Data </a:t>
            </a:r>
            <a:r>
              <a:rPr lang="en-US" sz="1600" b="1" dirty="0" smtClean="0">
                <a:solidFill>
                  <a:schemeClr val="bg1"/>
                </a:solidFill>
              </a:rPr>
              <a:t>Distribution</a:t>
            </a:r>
            <a:endParaRPr lang="en-US" sz="1600" b="1" dirty="0">
              <a:solidFill>
                <a:schemeClr val="bg1"/>
              </a:solidFill>
            </a:endParaRPr>
          </a:p>
          <a:p>
            <a:pPr marL="230188" eaLnBrk="1" hangingPunct="1">
              <a:spcBef>
                <a:spcPct val="50000"/>
              </a:spcBef>
              <a:buClr>
                <a:srgbClr val="F0AB00"/>
              </a:buClr>
              <a:buSzPct val="80000"/>
              <a:defRPr/>
            </a:pPr>
            <a:r>
              <a:rPr lang="en-US" sz="1400" dirty="0">
                <a:solidFill>
                  <a:schemeClr val="bg1"/>
                </a:solidFill>
              </a:rPr>
              <a:t>Data sharing and synchronization </a:t>
            </a:r>
            <a:r>
              <a:rPr lang="en-US" sz="1400" dirty="0" smtClean="0">
                <a:solidFill>
                  <a:schemeClr val="bg1"/>
                </a:solidFill>
              </a:rPr>
              <a:t>enable </a:t>
            </a:r>
            <a:r>
              <a:rPr lang="en-US" sz="1400" dirty="0">
                <a:solidFill>
                  <a:schemeClr val="bg1"/>
                </a:solidFill>
              </a:rPr>
              <a:t>organizations </a:t>
            </a:r>
            <a:r>
              <a:rPr lang="en-US" sz="1400" dirty="0" smtClean="0">
                <a:solidFill>
                  <a:schemeClr val="bg1"/>
                </a:solidFill>
              </a:rPr>
              <a:t>to </a:t>
            </a:r>
            <a:r>
              <a:rPr lang="en-US" sz="1400" dirty="0">
                <a:solidFill>
                  <a:schemeClr val="bg1"/>
                </a:solidFill>
              </a:rPr>
              <a:t>leverage all </a:t>
            </a:r>
            <a:r>
              <a:rPr lang="en-US" sz="1400" dirty="0" smtClean="0">
                <a:solidFill>
                  <a:schemeClr val="bg1"/>
                </a:solidFill>
              </a:rPr>
              <a:t/>
            </a:r>
            <a:br>
              <a:rPr lang="en-US" sz="1400" dirty="0" smtClean="0">
                <a:solidFill>
                  <a:schemeClr val="bg1"/>
                </a:solidFill>
              </a:rPr>
            </a:br>
            <a:r>
              <a:rPr lang="en-US" sz="1400" dirty="0" smtClean="0">
                <a:solidFill>
                  <a:schemeClr val="bg1"/>
                </a:solidFill>
              </a:rPr>
              <a:t>their </a:t>
            </a:r>
            <a:r>
              <a:rPr lang="en-US" sz="1400" dirty="0">
                <a:solidFill>
                  <a:schemeClr val="bg1"/>
                </a:solidFill>
              </a:rPr>
              <a:t>data across heterogeneous systems, with confidence that </a:t>
            </a:r>
            <a:r>
              <a:rPr lang="en-US" sz="1400" dirty="0" smtClean="0">
                <a:solidFill>
                  <a:schemeClr val="bg1"/>
                </a:solidFill>
              </a:rPr>
              <a:t/>
            </a:r>
            <a:br>
              <a:rPr lang="en-US" sz="1400" dirty="0" smtClean="0">
                <a:solidFill>
                  <a:schemeClr val="bg1"/>
                </a:solidFill>
              </a:rPr>
            </a:br>
            <a:r>
              <a:rPr lang="en-US" sz="1400" dirty="0" smtClean="0">
                <a:solidFill>
                  <a:schemeClr val="bg1"/>
                </a:solidFill>
              </a:rPr>
              <a:t>it </a:t>
            </a:r>
            <a:r>
              <a:rPr lang="en-US" sz="1400" dirty="0">
                <a:solidFill>
                  <a:schemeClr val="bg1"/>
                </a:solidFill>
              </a:rPr>
              <a:t>is current and consistent.</a:t>
            </a:r>
          </a:p>
        </p:txBody>
      </p:sp>
    </p:spTree>
    <p:extLst>
      <p:ext uri="{BB962C8B-B14F-4D97-AF65-F5344CB8AC3E}">
        <p14:creationId xmlns:p14="http://schemas.microsoft.com/office/powerpoint/2010/main" xmlns="" val="105137642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24006" y="1596585"/>
            <a:ext cx="8494713" cy="3831819"/>
          </a:xfrm>
        </p:spPr>
        <p:txBody>
          <a:bodyPr/>
          <a:lstStyle/>
          <a:p>
            <a:pPr marL="285750" indent="-285750">
              <a:buFont typeface="Arial" pitchFamily="34" charset="0"/>
              <a:buChar char="•"/>
            </a:pPr>
            <a:r>
              <a:rPr lang="en-US" dirty="0"/>
              <a:t>SAP Replication Server Overview </a:t>
            </a:r>
          </a:p>
          <a:p>
            <a:pPr marL="285750" indent="-285750">
              <a:buFont typeface="Arial" pitchFamily="34" charset="0"/>
              <a:buChar char="•"/>
            </a:pPr>
            <a:r>
              <a:rPr lang="en-US" dirty="0"/>
              <a:t>Real Time Replication for SAP HANA </a:t>
            </a:r>
          </a:p>
          <a:p>
            <a:pPr marL="285750" indent="-285750">
              <a:buFont typeface="Arial" pitchFamily="34" charset="0"/>
              <a:buChar char="•"/>
            </a:pPr>
            <a:r>
              <a:rPr lang="en-US" dirty="0"/>
              <a:t>High Availability &amp; Disaster Recovery for SAP Business Suite on ASE</a:t>
            </a:r>
            <a:endParaRPr lang="en-US" dirty="0">
              <a:solidFill>
                <a:schemeClr val="accent1"/>
              </a:solidFill>
            </a:endParaRPr>
          </a:p>
          <a:p>
            <a:pPr marL="285750" indent="-285750">
              <a:buFont typeface="Arial" pitchFamily="34" charset="0"/>
              <a:buChar char="•"/>
            </a:pPr>
            <a:r>
              <a:rPr lang="en-US" dirty="0"/>
              <a:t>Real Time CDC for SAP Data Services</a:t>
            </a:r>
          </a:p>
          <a:p>
            <a:pPr marL="285750" indent="-285750">
              <a:buFont typeface="Arial" pitchFamily="34" charset="0"/>
              <a:buChar char="•"/>
            </a:pPr>
            <a:r>
              <a:rPr lang="en-US" dirty="0" smtClean="0">
                <a:solidFill>
                  <a:schemeClr val="accent1"/>
                </a:solidFill>
              </a:rPr>
              <a:t>Key </a:t>
            </a:r>
            <a:r>
              <a:rPr lang="en-US" dirty="0">
                <a:solidFill>
                  <a:schemeClr val="accent1"/>
                </a:solidFill>
              </a:rPr>
              <a:t>Information Sources</a:t>
            </a:r>
          </a:p>
        </p:txBody>
      </p:sp>
    </p:spTree>
    <p:extLst>
      <p:ext uri="{BB962C8B-B14F-4D97-AF65-F5344CB8AC3E}">
        <p14:creationId xmlns:p14="http://schemas.microsoft.com/office/powerpoint/2010/main" xmlns="" val="2547987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bgerundetes Rechteck 21"/>
          <p:cNvSpPr/>
          <p:nvPr/>
        </p:nvSpPr>
        <p:spPr bwMode="auto">
          <a:xfrm>
            <a:off x="223000" y="1715632"/>
            <a:ext cx="1266825" cy="2901288"/>
          </a:xfrm>
          <a:prstGeom prst="roundRect">
            <a:avLst/>
          </a:prstGeom>
          <a:solidFill>
            <a:srgbClr val="ADC5D2"/>
          </a:solidFill>
          <a:ln w="9525" cap="flat" cmpd="sng" algn="ctr">
            <a:noFill/>
            <a:prstDash val="solid"/>
            <a:round/>
            <a:headEnd type="none" w="med" len="med"/>
            <a:tailEnd type="none" w="med" len="med"/>
          </a:ln>
          <a:effectLst/>
        </p:spPr>
        <p:txBody>
          <a:bodyPr vert="horz" wrap="none" lIns="89985" tIns="46792" rIns="89985" bIns="46792" numCol="1" rtlCol="0" anchor="ctr" anchorCtr="0" compatLnSpc="1">
            <a:prstTxWarp prst="textNoShape">
              <a:avLst/>
            </a:prstTxWarp>
          </a:bodyPr>
          <a:lstStyle/>
          <a:p>
            <a:pPr>
              <a:buClr>
                <a:srgbClr val="F0AB00"/>
              </a:buClr>
            </a:pPr>
            <a:endParaRPr lang="en-US" smtClean="0">
              <a:solidFill>
                <a:srgbClr val="000000"/>
              </a:solidFill>
              <a:latin typeface="Arial" pitchFamily="34" charset="0"/>
            </a:endParaRPr>
          </a:p>
        </p:txBody>
      </p:sp>
      <p:sp>
        <p:nvSpPr>
          <p:cNvPr id="2" name="Title 1"/>
          <p:cNvSpPr>
            <a:spLocks noGrp="1"/>
          </p:cNvSpPr>
          <p:nvPr>
            <p:ph type="title"/>
          </p:nvPr>
        </p:nvSpPr>
        <p:spPr/>
        <p:txBody>
          <a:bodyPr/>
          <a:lstStyle/>
          <a:p>
            <a:r>
              <a:rPr lang="en-US" dirty="0" smtClean="0"/>
              <a:t>Key Information Sources  </a:t>
            </a:r>
            <a:endParaRPr lang="en-US" b="0" dirty="0">
              <a:solidFill>
                <a:srgbClr val="999999"/>
              </a:solidFill>
              <a:latin typeface="+mn-lt"/>
            </a:endParaRPr>
          </a:p>
        </p:txBody>
      </p:sp>
      <p:sp>
        <p:nvSpPr>
          <p:cNvPr id="20" name="Abgerundetes Rechteck 19"/>
          <p:cNvSpPr/>
          <p:nvPr/>
        </p:nvSpPr>
        <p:spPr bwMode="auto">
          <a:xfrm>
            <a:off x="764908" y="3137637"/>
            <a:ext cx="1261098" cy="2365007"/>
          </a:xfrm>
          <a:prstGeom prst="roundRect">
            <a:avLst/>
          </a:prstGeom>
          <a:solidFill>
            <a:schemeClr val="accent1"/>
          </a:solidFill>
          <a:ln w="57150" cap="flat" cmpd="sng" algn="ctr">
            <a:solidFill>
              <a:schemeClr val="accent1"/>
            </a:solidFill>
            <a:prstDash val="solid"/>
            <a:round/>
            <a:headEnd type="none" w="med" len="med"/>
            <a:tailEnd type="none" w="med" len="med"/>
          </a:ln>
          <a:effectLst/>
        </p:spPr>
        <p:txBody>
          <a:bodyPr vert="horz" wrap="none" lIns="89985" tIns="46792" rIns="89985" bIns="46792" numCol="1" rtlCol="0" anchor="ctr" anchorCtr="0" compatLnSpc="1">
            <a:prstTxWarp prst="textNoShape">
              <a:avLst/>
            </a:prstTxWarp>
          </a:bodyPr>
          <a:lstStyle/>
          <a:p>
            <a:pPr>
              <a:buClr>
                <a:srgbClr val="F0AB00"/>
              </a:buClr>
            </a:pPr>
            <a:endParaRPr lang="en-US" smtClean="0">
              <a:solidFill>
                <a:srgbClr val="000000"/>
              </a:solidFill>
              <a:latin typeface="Arial" pitchFamily="34" charset="0"/>
            </a:endParaRPr>
          </a:p>
        </p:txBody>
      </p:sp>
      <p:sp>
        <p:nvSpPr>
          <p:cNvPr id="8" name="Rectangle 5"/>
          <p:cNvSpPr>
            <a:spLocks noChangeArrowheads="1"/>
          </p:cNvSpPr>
          <p:nvPr/>
        </p:nvSpPr>
        <p:spPr bwMode="gray">
          <a:xfrm>
            <a:off x="2175483" y="1337130"/>
            <a:ext cx="6259513" cy="1233897"/>
          </a:xfrm>
          <a:prstGeom prst="snipRoundRect">
            <a:avLst/>
          </a:prstGeom>
          <a:noFill/>
          <a:ln w="38100" algn="ctr">
            <a:noFill/>
            <a:miter lim="800000"/>
            <a:headEnd/>
            <a:tailEnd/>
          </a:ln>
          <a:effectLst/>
        </p:spPr>
        <p:txBody>
          <a:bodyPr wrap="none" lIns="143976" tIns="107982" rIns="89985" bIns="107982"/>
          <a:lstStyle/>
          <a:p>
            <a:pPr>
              <a:spcAft>
                <a:spcPts val="300"/>
              </a:spcAft>
              <a:buClr>
                <a:srgbClr val="F0AB00"/>
              </a:buClr>
              <a:defRPr/>
            </a:pPr>
            <a:r>
              <a:rPr lang="en-US" sz="1600" b="1" kern="0" dirty="0">
                <a:solidFill>
                  <a:srgbClr val="44697D"/>
                </a:solidFill>
                <a:latin typeface="Calibri" pitchFamily="34" charset="0"/>
                <a:cs typeface="Calibri" pitchFamily="34" charset="0"/>
              </a:rPr>
              <a:t>Web Pages:</a:t>
            </a: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rPr>
              <a:t>SRS @ SCN: </a:t>
            </a:r>
            <a:r>
              <a:rPr lang="en-US" sz="1400" u="sng" dirty="0">
                <a:solidFill>
                  <a:schemeClr val="tx1">
                    <a:lumMod val="50000"/>
                    <a:lumOff val="50000"/>
                  </a:schemeClr>
                </a:solidFill>
                <a:latin typeface="Calibri" pitchFamily="34" charset="0"/>
                <a:cs typeface="Calibri" pitchFamily="34" charset="0"/>
              </a:rPr>
              <a:t>http://scn.sap.com/community/sybase-replication-server </a:t>
            </a:r>
            <a:endParaRPr lang="en-US" sz="1400" dirty="0" smtClean="0">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rPr>
              <a:t>SRS Roadmap @ SAP Service Marketplace: </a:t>
            </a:r>
            <a:r>
              <a:rPr lang="en-US" sz="1400" u="sng" dirty="0" smtClean="0">
                <a:solidFill>
                  <a:schemeClr val="tx1">
                    <a:lumMod val="50000"/>
                    <a:lumOff val="50000"/>
                  </a:schemeClr>
                </a:solidFill>
                <a:latin typeface="Calibri" pitchFamily="34" charset="0"/>
                <a:cs typeface="Calibri" pitchFamily="34" charset="0"/>
                <a:hlinkClick r:id="rId2"/>
              </a:rPr>
              <a:t>http://service.sap.com/roadmap</a:t>
            </a:r>
            <a:endParaRPr lang="en-US" sz="1400" u="sng" dirty="0" smtClean="0">
              <a:solidFill>
                <a:schemeClr val="tx1">
                  <a:lumMod val="50000"/>
                  <a:lumOff val="50000"/>
                </a:schemeClr>
              </a:solidFill>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400" dirty="0" smtClean="0">
                <a:solidFill>
                  <a:srgbClr val="000000"/>
                </a:solidFill>
                <a:latin typeface="Calibri" pitchFamily="34" charset="0"/>
                <a:cs typeface="Calibri" pitchFamily="34" charset="0"/>
              </a:rPr>
              <a:t>SRS @ SAP Community Network: </a:t>
            </a:r>
            <a:r>
              <a:rPr lang="en-US" sz="1400" u="sng" dirty="0">
                <a:solidFill>
                  <a:schemeClr val="tx1">
                    <a:lumMod val="50000"/>
                    <a:lumOff val="50000"/>
                  </a:schemeClr>
                </a:solidFill>
                <a:latin typeface="Calibri" pitchFamily="34" charset="0"/>
                <a:cs typeface="Calibri" pitchFamily="34" charset="0"/>
              </a:rPr>
              <a:t>https://</a:t>
            </a:r>
            <a:r>
              <a:rPr lang="en-US" sz="1400" u="sng" dirty="0" smtClean="0">
                <a:solidFill>
                  <a:schemeClr val="tx1">
                    <a:lumMod val="50000"/>
                    <a:lumOff val="50000"/>
                  </a:schemeClr>
                </a:solidFill>
                <a:latin typeface="Calibri" pitchFamily="34" charset="0"/>
                <a:cs typeface="Calibri" pitchFamily="34" charset="0"/>
              </a:rPr>
              <a:t>community.wdf.sap.corp/community/dbms/srs</a:t>
            </a:r>
          </a:p>
        </p:txBody>
      </p:sp>
      <p:sp>
        <p:nvSpPr>
          <p:cNvPr id="11" name="Rectangle 5"/>
          <p:cNvSpPr>
            <a:spLocks noChangeArrowheads="1"/>
          </p:cNvSpPr>
          <p:nvPr/>
        </p:nvSpPr>
        <p:spPr bwMode="gray">
          <a:xfrm>
            <a:off x="2026006" y="2677773"/>
            <a:ext cx="6259512" cy="2710007"/>
          </a:xfrm>
          <a:prstGeom prst="snip2DiagRect">
            <a:avLst/>
          </a:prstGeom>
          <a:noFill/>
          <a:ln w="38100" algn="ctr">
            <a:noFill/>
            <a:miter lim="800000"/>
            <a:headEnd/>
            <a:tailEnd/>
          </a:ln>
          <a:effectLst/>
        </p:spPr>
        <p:txBody>
          <a:bodyPr wrap="none" lIns="143976" tIns="107982" rIns="89985" bIns="107982"/>
          <a:lstStyle/>
          <a:p>
            <a:pPr marL="268243" indent="-268243">
              <a:spcAft>
                <a:spcPts val="200"/>
              </a:spcAft>
              <a:buClr>
                <a:srgbClr val="F0AB00"/>
              </a:buClr>
              <a:buSzPct val="80000"/>
              <a:defRPr/>
            </a:pPr>
            <a:r>
              <a:rPr lang="en-US" sz="1600" b="1" dirty="0" smtClean="0">
                <a:solidFill>
                  <a:srgbClr val="44697D"/>
                </a:solidFill>
                <a:latin typeface="Calibri" pitchFamily="34" charset="0"/>
                <a:cs typeface="Calibri" pitchFamily="34" charset="0"/>
              </a:rPr>
              <a:t>SRS – Key Documents and Links </a:t>
            </a:r>
            <a:endParaRPr lang="en-US" sz="1600" b="1" dirty="0">
              <a:solidFill>
                <a:srgbClr val="44697D"/>
              </a:solidFill>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400" dirty="0" smtClean="0">
                <a:solidFill>
                  <a:schemeClr val="tx2">
                    <a:lumMod val="50000"/>
                  </a:schemeClr>
                </a:solidFill>
                <a:latin typeface="Calibri" pitchFamily="34" charset="0"/>
                <a:cs typeface="Calibri" pitchFamily="34" charset="0"/>
                <a:sym typeface="Wingdings" pitchFamily="2" charset="2"/>
                <a:hlinkClick r:id="rId3"/>
              </a:rPr>
              <a:t>SAP </a:t>
            </a:r>
            <a:r>
              <a:rPr lang="en-US" sz="1400" dirty="0">
                <a:solidFill>
                  <a:schemeClr val="tx2">
                    <a:lumMod val="50000"/>
                  </a:schemeClr>
                </a:solidFill>
                <a:latin typeface="Calibri" pitchFamily="34" charset="0"/>
                <a:cs typeface="Calibri" pitchFamily="34" charset="0"/>
                <a:sym typeface="Wingdings" pitchFamily="2" charset="2"/>
                <a:hlinkClick r:id="rId3"/>
              </a:rPr>
              <a:t>Replication Server </a:t>
            </a:r>
            <a:r>
              <a:rPr lang="en-US" sz="1400" dirty="0" smtClean="0">
                <a:solidFill>
                  <a:schemeClr val="tx2">
                    <a:lumMod val="50000"/>
                  </a:schemeClr>
                </a:solidFill>
                <a:latin typeface="Calibri" pitchFamily="34" charset="0"/>
                <a:cs typeface="Calibri" pitchFamily="34" charset="0"/>
                <a:sym typeface="Wingdings" pitchFamily="2" charset="2"/>
                <a:hlinkClick r:id="rId3"/>
              </a:rPr>
              <a:t>Overview</a:t>
            </a:r>
            <a:r>
              <a:rPr lang="en-US" sz="1400" dirty="0" smtClean="0">
                <a:latin typeface="Calibri" pitchFamily="34" charset="0"/>
                <a:cs typeface="Calibri" pitchFamily="34" charset="0"/>
                <a:sym typeface="Wingdings" pitchFamily="2" charset="2"/>
              </a:rPr>
              <a:t> (SCN)</a:t>
            </a:r>
            <a:endParaRPr lang="en-US" sz="1400" dirty="0" smtClean="0">
              <a:latin typeface="Calibri" pitchFamily="34" charset="0"/>
              <a:cs typeface="Calibri" pitchFamily="34" charset="0"/>
              <a:hlinkClick r:id="rId4"/>
            </a:endParaRP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hlinkClick r:id="rId4"/>
              </a:rPr>
              <a:t>Getting Started</a:t>
            </a:r>
            <a:endParaRPr lang="en-US" sz="1400" dirty="0" smtClean="0">
              <a:latin typeface="Calibri" pitchFamily="34" charset="0"/>
              <a:cs typeface="Calibri" pitchFamily="34" charset="0"/>
              <a:hlinkClick r:id="rId5"/>
            </a:endParaRP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hlinkClick r:id="rId6"/>
              </a:rPr>
              <a:t>Quick Start Guide for SAP HANA Database</a:t>
            </a:r>
            <a:endParaRPr lang="en-US" sz="1400" dirty="0" smtClean="0">
              <a:latin typeface="Calibri" pitchFamily="34" charset="0"/>
              <a:cs typeface="Calibri" pitchFamily="34" charset="0"/>
            </a:endParaRP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sym typeface="Wingdings" pitchFamily="2" charset="2"/>
                <a:hlinkClick r:id="rId7"/>
              </a:rPr>
              <a:t>Design Guide</a:t>
            </a:r>
            <a:endParaRPr lang="en-US" sz="1400" dirty="0" smtClean="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r>
              <a:rPr lang="en-US" sz="1400" dirty="0" smtClean="0">
                <a:latin typeface="Calibri" pitchFamily="34" charset="0"/>
                <a:cs typeface="Calibri" pitchFamily="34" charset="0"/>
                <a:sym typeface="Wingdings" pitchFamily="2" charset="2"/>
                <a:hlinkClick r:id="rId8"/>
              </a:rPr>
              <a:t>Heterogeneous Replication Guide</a:t>
            </a:r>
            <a:endParaRPr lang="en-US" sz="1400" dirty="0" smtClean="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r>
              <a:rPr lang="en-US" sz="1400" dirty="0">
                <a:latin typeface="Calibri" pitchFamily="34" charset="0"/>
                <a:cs typeface="Calibri" pitchFamily="34" charset="0"/>
                <a:sym typeface="Wingdings" pitchFamily="2" charset="2"/>
              </a:rPr>
              <a:t>SAP Note 1978251, </a:t>
            </a:r>
            <a:r>
              <a:rPr lang="en-US" sz="1400" dirty="0" smtClean="0">
                <a:latin typeface="Calibri" pitchFamily="34" charset="0"/>
                <a:cs typeface="Calibri" pitchFamily="34" charset="0"/>
                <a:sym typeface="Wingdings" pitchFamily="2" charset="2"/>
              </a:rPr>
              <a:t>for HADR </a:t>
            </a:r>
            <a:r>
              <a:rPr lang="en-US" sz="1400" dirty="0">
                <a:latin typeface="Calibri" pitchFamily="34" charset="0"/>
                <a:cs typeface="Calibri" pitchFamily="34" charset="0"/>
                <a:sym typeface="Wingdings" pitchFamily="2" charset="2"/>
              </a:rPr>
              <a:t>user </a:t>
            </a:r>
            <a:r>
              <a:rPr lang="en-US" sz="1400" dirty="0" smtClean="0">
                <a:latin typeface="Calibri" pitchFamily="34" charset="0"/>
                <a:cs typeface="Calibri" pitchFamily="34" charset="0"/>
                <a:sym typeface="Wingdings" pitchFamily="2" charset="2"/>
              </a:rPr>
              <a:t>guide for Suite on ASE</a:t>
            </a:r>
            <a:endParaRPr lang="en-US" sz="1400" dirty="0">
              <a:latin typeface="Calibri" pitchFamily="34" charset="0"/>
              <a:cs typeface="Calibri" pitchFamily="34" charset="0"/>
              <a:sym typeface="Wingdings" pitchFamily="2" charset="2"/>
            </a:endParaRPr>
          </a:p>
          <a:p>
            <a:pPr marL="285750" indent="-200025">
              <a:spcAft>
                <a:spcPts val="200"/>
              </a:spcAft>
              <a:buClr>
                <a:srgbClr val="F0AB00"/>
              </a:buClr>
              <a:buSzPct val="80000"/>
              <a:buFont typeface="Wingdings" pitchFamily="2" charset="2"/>
              <a:buChar char="§"/>
              <a:defRPr/>
            </a:pPr>
            <a:endParaRPr lang="en-US" sz="1400" dirty="0" smtClean="0">
              <a:latin typeface="Calibri" pitchFamily="34" charset="0"/>
              <a:cs typeface="Calibri" pitchFamily="34" charset="0"/>
              <a:sym typeface="Wingdings" pitchFamily="2" charset="2"/>
            </a:endParaRPr>
          </a:p>
          <a:p>
            <a:pPr marL="268243" indent="-268243">
              <a:spcAft>
                <a:spcPts val="200"/>
              </a:spcAft>
              <a:buClr>
                <a:srgbClr val="F0AB00"/>
              </a:buClr>
              <a:buSzPct val="80000"/>
              <a:defRPr/>
            </a:pPr>
            <a:endParaRPr lang="en-US" sz="1400" dirty="0" smtClean="0">
              <a:latin typeface="Calibri" pitchFamily="34" charset="0"/>
              <a:cs typeface="Calibri" pitchFamily="34" charset="0"/>
            </a:endParaRPr>
          </a:p>
          <a:p>
            <a:pPr marL="268243" indent="-268243">
              <a:spcAft>
                <a:spcPts val="200"/>
              </a:spcAft>
              <a:buClr>
                <a:srgbClr val="F0AB00"/>
              </a:buClr>
              <a:buSzPct val="80000"/>
              <a:defRP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xmlns="" val="19232982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Replication Server: A Market </a:t>
            </a:r>
            <a:r>
              <a:rPr lang="en-US" dirty="0" smtClean="0"/>
              <a:t>Leader</a:t>
            </a:r>
            <a:br>
              <a:rPr lang="en-US" dirty="0" smtClean="0"/>
            </a:br>
            <a:r>
              <a:rPr lang="en-US" sz="2000" b="0" dirty="0"/>
              <a:t>Proven in mission-critical environments</a:t>
            </a:r>
          </a:p>
        </p:txBody>
      </p:sp>
      <p:sp>
        <p:nvSpPr>
          <p:cNvPr id="3" name="Text Placeholder 2"/>
          <p:cNvSpPr>
            <a:spLocks noGrp="1"/>
          </p:cNvSpPr>
          <p:nvPr>
            <p:ph type="body" sz="quarter" idx="10"/>
          </p:nvPr>
        </p:nvSpPr>
        <p:spPr/>
        <p:txBody>
          <a:bodyPr/>
          <a:lstStyle/>
          <a:p>
            <a:pPr lvl="1"/>
            <a:r>
              <a:rPr lang="en-US" dirty="0"/>
              <a:t>Leadership, innovation, and proven </a:t>
            </a:r>
            <a:r>
              <a:rPr lang="en-US" dirty="0" smtClean="0"/>
              <a:t>performance:</a:t>
            </a:r>
          </a:p>
          <a:p>
            <a:pPr lvl="2"/>
            <a:r>
              <a:rPr lang="en-US" dirty="0" smtClean="0"/>
              <a:t>First </a:t>
            </a:r>
            <a:r>
              <a:rPr lang="en-US" dirty="0"/>
              <a:t>transactional replication tool in the market (1993)</a:t>
            </a:r>
          </a:p>
          <a:p>
            <a:pPr lvl="2"/>
            <a:r>
              <a:rPr lang="en-US" dirty="0" smtClean="0"/>
              <a:t>Recognized </a:t>
            </a:r>
            <a:r>
              <a:rPr lang="en-US" dirty="0"/>
              <a:t>as an industry leader by Gartner and Forrester</a:t>
            </a:r>
          </a:p>
          <a:p>
            <a:pPr lvl="2"/>
            <a:r>
              <a:rPr lang="en-US" dirty="0" smtClean="0"/>
              <a:t>10</a:t>
            </a:r>
            <a:r>
              <a:rPr lang="en-US" dirty="0"/>
              <a:t>+ patented technologies that boost performance</a:t>
            </a:r>
          </a:p>
          <a:p>
            <a:pPr lvl="2"/>
            <a:r>
              <a:rPr lang="en-US" dirty="0" smtClean="0"/>
              <a:t>More </a:t>
            </a:r>
            <a:r>
              <a:rPr lang="en-US" dirty="0"/>
              <a:t>than </a:t>
            </a:r>
            <a:r>
              <a:rPr lang="en-US" b="1" dirty="0"/>
              <a:t>4</a:t>
            </a:r>
            <a:r>
              <a:rPr lang="en-US" b="1" dirty="0" smtClean="0"/>
              <a:t>,000 </a:t>
            </a:r>
            <a:r>
              <a:rPr lang="en-US" b="1" dirty="0"/>
              <a:t>enterprise customers </a:t>
            </a:r>
            <a:r>
              <a:rPr lang="en-US" dirty="0"/>
              <a:t>in </a:t>
            </a:r>
            <a:r>
              <a:rPr lang="en-US" dirty="0" smtClean="0"/>
              <a:t>many of the most data-intensive organizations and industries worldwide</a:t>
            </a:r>
            <a:endParaRPr lang="en-US" dirty="0"/>
          </a:p>
          <a:p>
            <a:pPr lvl="2"/>
            <a:r>
              <a:rPr lang="en-US" dirty="0" smtClean="0"/>
              <a:t>The Replication </a:t>
            </a:r>
            <a:r>
              <a:rPr lang="en-US" dirty="0"/>
              <a:t>standard </a:t>
            </a:r>
            <a:r>
              <a:rPr lang="en-US" dirty="0" smtClean="0"/>
              <a:t>in the </a:t>
            </a:r>
            <a:r>
              <a:rPr lang="en-US" dirty="0"/>
              <a:t>financial services industry</a:t>
            </a:r>
            <a:endParaRPr lang="en-US" dirty="0" smtClean="0"/>
          </a:p>
        </p:txBody>
      </p:sp>
      <p:sp>
        <p:nvSpPr>
          <p:cNvPr id="4" name="Rectangle 3"/>
          <p:cNvSpPr/>
          <p:nvPr/>
        </p:nvSpPr>
        <p:spPr>
          <a:xfrm>
            <a:off x="2300006" y="4383485"/>
            <a:ext cx="5543206" cy="830997"/>
          </a:xfrm>
          <a:prstGeom prst="rect">
            <a:avLst/>
          </a:prstGeom>
        </p:spPr>
        <p:txBody>
          <a:bodyPr wrap="square">
            <a:spAutoFit/>
          </a:bodyPr>
          <a:lstStyle/>
          <a:p>
            <a:r>
              <a:rPr lang="en-US" sz="1600" i="1" kern="0" dirty="0" smtClean="0">
                <a:solidFill>
                  <a:schemeClr val="bg1">
                    <a:lumMod val="50000"/>
                  </a:schemeClr>
                </a:solidFill>
                <a:ea typeface="Arial Unicode MS" pitchFamily="34" charset="-128"/>
                <a:cs typeface="Arial Unicode MS" pitchFamily="34" charset="-128"/>
              </a:rPr>
              <a:t>SAP </a:t>
            </a:r>
            <a:r>
              <a:rPr lang="en-US" sz="1600" i="1" kern="0" dirty="0">
                <a:solidFill>
                  <a:schemeClr val="bg1">
                    <a:lumMod val="50000"/>
                  </a:schemeClr>
                </a:solidFill>
                <a:ea typeface="Arial Unicode MS" pitchFamily="34" charset="-128"/>
                <a:cs typeface="Arial Unicode MS" pitchFamily="34" charset="-128"/>
              </a:rPr>
              <a:t>Positioned as a </a:t>
            </a:r>
            <a:r>
              <a:rPr lang="en-US" sz="1600" i="1" kern="0" dirty="0" smtClean="0">
                <a:solidFill>
                  <a:schemeClr val="bg1">
                    <a:lumMod val="50000"/>
                  </a:schemeClr>
                </a:solidFill>
                <a:ea typeface="Arial Unicode MS" pitchFamily="34" charset="-128"/>
                <a:cs typeface="Arial Unicode MS" pitchFamily="34" charset="-128"/>
              </a:rPr>
              <a:t>“Leader” </a:t>
            </a:r>
            <a:r>
              <a:rPr lang="en-US" sz="1600" i="1" kern="0" dirty="0">
                <a:solidFill>
                  <a:schemeClr val="bg1">
                    <a:lumMod val="50000"/>
                  </a:schemeClr>
                </a:solidFill>
                <a:ea typeface="Arial Unicode MS" pitchFamily="34" charset="-128"/>
                <a:cs typeface="Arial Unicode MS" pitchFamily="34" charset="-128"/>
              </a:rPr>
              <a:t>in Gartner Magic Quadrants for Data Quality and Data </a:t>
            </a:r>
            <a:r>
              <a:rPr lang="en-US" sz="1600" i="1" kern="0" dirty="0" smtClean="0">
                <a:solidFill>
                  <a:schemeClr val="bg1">
                    <a:lumMod val="50000"/>
                  </a:schemeClr>
                </a:solidFill>
                <a:ea typeface="Arial Unicode MS" pitchFamily="34" charset="-128"/>
                <a:cs typeface="Arial Unicode MS" pitchFamily="34" charset="-128"/>
              </a:rPr>
              <a:t>Integration</a:t>
            </a:r>
            <a:r>
              <a:rPr lang="en-US" sz="1600" kern="0" baseline="30000" dirty="0" smtClean="0">
                <a:solidFill>
                  <a:srgbClr val="7F7F7F"/>
                </a:solidFill>
                <a:ea typeface="Arial Unicode MS" pitchFamily="34" charset="-128"/>
                <a:cs typeface="Arial Unicode MS" pitchFamily="34" charset="-128"/>
              </a:rPr>
              <a:t>1</a:t>
            </a:r>
            <a:endParaRPr lang="en-US" sz="1600" kern="0" baseline="30000" dirty="0">
              <a:solidFill>
                <a:srgbClr val="7F7F7F"/>
              </a:solidFill>
              <a:ea typeface="Arial Unicode MS" pitchFamily="34" charset="-128"/>
              <a:cs typeface="Arial Unicode MS" pitchFamily="34" charset="-128"/>
            </a:endParaRPr>
          </a:p>
          <a:p>
            <a:endParaRPr lang="en-US" sz="1600" i="1" dirty="0">
              <a:solidFill>
                <a:schemeClr val="bg1">
                  <a:lumMod val="50000"/>
                </a:schemeClr>
              </a:solidFill>
            </a:endParaRPr>
          </a:p>
        </p:txBody>
      </p:sp>
      <p:sp>
        <p:nvSpPr>
          <p:cNvPr id="6" name="TextBox 5"/>
          <p:cNvSpPr txBox="1"/>
          <p:nvPr/>
        </p:nvSpPr>
        <p:spPr>
          <a:xfrm>
            <a:off x="400242" y="6180667"/>
            <a:ext cx="501842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dirty="0">
                <a:solidFill>
                  <a:srgbClr val="7F7F7F"/>
                </a:solidFill>
                <a:hlinkClick r:id="rId3"/>
              </a:rPr>
              <a:t>Gartner Magic Quadrant for Data Integration Tools, July 2013</a:t>
            </a:r>
            <a:endParaRPr lang="en-US" sz="1000" kern="0" dirty="0" smtClean="0">
              <a:solidFill>
                <a:srgbClr val="7F7F7F"/>
              </a:solidFill>
              <a:ea typeface="Arial Unicode MS" pitchFamily="34" charset="-128"/>
              <a:cs typeface="Arial Unicode MS" pitchFamily="34" charset="-128"/>
            </a:endParaRPr>
          </a:p>
        </p:txBody>
      </p:sp>
      <p:sp>
        <p:nvSpPr>
          <p:cNvPr id="7" name="TextBox 6"/>
          <p:cNvSpPr txBox="1"/>
          <p:nvPr/>
        </p:nvSpPr>
        <p:spPr>
          <a:xfrm>
            <a:off x="315576" y="6234546"/>
            <a:ext cx="107758"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baseline="30000" dirty="0" smtClean="0">
                <a:solidFill>
                  <a:srgbClr val="7F7F7F"/>
                </a:solidFill>
              </a:rPr>
              <a:t>1</a:t>
            </a:r>
            <a:endParaRPr lang="en-US" sz="1200" kern="0" baseline="30000" dirty="0" smtClean="0">
              <a:solidFill>
                <a:srgbClr val="7F7F7F"/>
              </a:solidFill>
              <a:ea typeface="Arial Unicode MS" pitchFamily="34" charset="-128"/>
              <a:cs typeface="Arial Unicode MS" pitchFamily="34" charset="-128"/>
            </a:endParaRPr>
          </a:p>
        </p:txBody>
      </p:sp>
      <p:pic>
        <p:nvPicPr>
          <p:cNvPr id="5" name="Picture 4" descr="274936_v_srgb_s_gl_mediumgreen.eps"/>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59225" y="4152785"/>
            <a:ext cx="1057564" cy="975512"/>
          </a:xfrm>
          <a:prstGeom prst="rect">
            <a:avLst/>
          </a:prstGeom>
        </p:spPr>
      </p:pic>
    </p:spTree>
    <p:extLst>
      <p:ext uri="{BB962C8B-B14F-4D97-AF65-F5344CB8AC3E}">
        <p14:creationId xmlns:p14="http://schemas.microsoft.com/office/powerpoint/2010/main" xmlns="" val="279766041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 y="1294397"/>
            <a:ext cx="3784038" cy="5186199"/>
          </a:xfrm>
          <a:prstGeom prst="rect">
            <a:avLst/>
          </a:prstGeom>
        </p:spPr>
      </p:pic>
      <p:sp>
        <p:nvSpPr>
          <p:cNvPr id="2" name="Title 1"/>
          <p:cNvSpPr>
            <a:spLocks noGrp="1"/>
          </p:cNvSpPr>
          <p:nvPr>
            <p:ph type="title"/>
          </p:nvPr>
        </p:nvSpPr>
        <p:spPr/>
        <p:txBody>
          <a:bodyPr>
            <a:normAutofit/>
          </a:bodyPr>
          <a:lstStyle/>
          <a:p>
            <a:r>
              <a:rPr lang="en-US" dirty="0" smtClean="0"/>
              <a:t>2013 Gartner Magic Quadrant for Data Integration Tools</a:t>
            </a:r>
            <a:br>
              <a:rPr lang="en-US" dirty="0" smtClean="0"/>
            </a:br>
            <a:r>
              <a:rPr lang="en-US" sz="2200" b="0" dirty="0" smtClean="0"/>
              <a:t>SAP Replication Server part of SAP Leader “dot”</a:t>
            </a:r>
            <a:endParaRPr lang="en-US" sz="2200" b="0" dirty="0"/>
          </a:p>
        </p:txBody>
      </p:sp>
      <p:sp>
        <p:nvSpPr>
          <p:cNvPr id="6" name="Oval 5"/>
          <p:cNvSpPr/>
          <p:nvPr/>
        </p:nvSpPr>
        <p:spPr>
          <a:xfrm>
            <a:off x="3759068" y="3419182"/>
            <a:ext cx="468052" cy="302332"/>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62626" y="2428879"/>
            <a:ext cx="2381250"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Magic Quadrant graphics was published by Gartner Inc. as part of a larger research note and should be evaluated in the context of the entire report.</a:t>
            </a:r>
          </a:p>
        </p:txBody>
      </p:sp>
    </p:spTree>
    <p:extLst>
      <p:ext uri="{BB962C8B-B14F-4D97-AF65-F5344CB8AC3E}">
        <p14:creationId xmlns:p14="http://schemas.microsoft.com/office/powerpoint/2010/main" xmlns="" val="1672401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Cost of Ownership</a:t>
            </a:r>
            <a:br>
              <a:rPr lang="en-US" dirty="0" smtClean="0"/>
            </a:br>
            <a:r>
              <a:rPr lang="en-US" sz="2000" b="0" dirty="0" smtClean="0"/>
              <a:t>Simplified deployment &amp; IT administration, high-performance results</a:t>
            </a:r>
            <a:endParaRPr lang="en-US" sz="2000" b="0" dirty="0"/>
          </a:p>
        </p:txBody>
      </p:sp>
      <p:sp>
        <p:nvSpPr>
          <p:cNvPr id="3" name="Text Placeholder 2"/>
          <p:cNvSpPr>
            <a:spLocks noGrp="1"/>
          </p:cNvSpPr>
          <p:nvPr>
            <p:ph type="body" sz="quarter" idx="10"/>
          </p:nvPr>
        </p:nvSpPr>
        <p:spPr>
          <a:xfrm>
            <a:off x="332092" y="1399374"/>
            <a:ext cx="8494713" cy="2650404"/>
          </a:xfrm>
        </p:spPr>
        <p:txBody>
          <a:bodyPr/>
          <a:lstStyle/>
          <a:p>
            <a:pPr lvl="1"/>
            <a:r>
              <a:rPr lang="en-US" dirty="0"/>
              <a:t>SAP Replication Server is an affordable and efficient solution that enables businesses </a:t>
            </a:r>
            <a:r>
              <a:rPr lang="en-US" dirty="0" smtClean="0"/>
              <a:t>to:</a:t>
            </a:r>
          </a:p>
          <a:p>
            <a:pPr lvl="2"/>
            <a:r>
              <a:rPr lang="en-US" dirty="0" smtClean="0"/>
              <a:t>Deploy </a:t>
            </a:r>
            <a:r>
              <a:rPr lang="en-US" dirty="0"/>
              <a:t>and manage replication easily – most enterprises can get up and running in one day</a:t>
            </a:r>
          </a:p>
          <a:p>
            <a:pPr lvl="2"/>
            <a:r>
              <a:rPr lang="en-US" dirty="0" smtClean="0"/>
              <a:t>Simplify </a:t>
            </a:r>
            <a:r>
              <a:rPr lang="en-US" dirty="0"/>
              <a:t>IT administration and maintenance with SAP </a:t>
            </a:r>
            <a:r>
              <a:rPr lang="en-US" dirty="0" err="1"/>
              <a:t>PowerDesigner</a:t>
            </a:r>
            <a:endParaRPr lang="en-US" dirty="0"/>
          </a:p>
          <a:p>
            <a:pPr lvl="2"/>
            <a:r>
              <a:rPr lang="en-US" dirty="0" smtClean="0"/>
              <a:t>Save </a:t>
            </a:r>
            <a:r>
              <a:rPr lang="en-US" dirty="0"/>
              <a:t>money by eliminating the cost of downtime</a:t>
            </a:r>
          </a:p>
          <a:p>
            <a:pPr lvl="2"/>
            <a:r>
              <a:rPr lang="en-US" dirty="0" smtClean="0"/>
              <a:t>Seize </a:t>
            </a:r>
            <a:r>
              <a:rPr lang="en-US" dirty="0"/>
              <a:t>opportunities and avoid pitfalls with real-time information and analytics</a:t>
            </a:r>
          </a:p>
          <a:p>
            <a:pPr lvl="2"/>
            <a:r>
              <a:rPr lang="en-US" dirty="0" smtClean="0"/>
              <a:t>Maximize </a:t>
            </a:r>
            <a:r>
              <a:rPr lang="en-US" dirty="0"/>
              <a:t>the value of data assets through consolidation</a:t>
            </a:r>
          </a:p>
          <a:p>
            <a:pPr marL="0" lvl="2" indent="0">
              <a:buNone/>
            </a:pPr>
            <a:endParaRPr lang="en-US" dirty="0" smtClean="0"/>
          </a:p>
        </p:txBody>
      </p:sp>
      <p:pic>
        <p:nvPicPr>
          <p:cNvPr id="4" name="Picture 3" descr="272672_v_cmyk_s_gl_mediumgreen.eps"/>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3954" y="4379575"/>
            <a:ext cx="1818789" cy="1236133"/>
          </a:xfrm>
          <a:prstGeom prst="rect">
            <a:avLst/>
          </a:prstGeom>
        </p:spPr>
      </p:pic>
      <p:sp>
        <p:nvSpPr>
          <p:cNvPr id="6" name="Rectangle 5"/>
          <p:cNvSpPr/>
          <p:nvPr/>
        </p:nvSpPr>
        <p:spPr bwMode="gray">
          <a:xfrm>
            <a:off x="2947938" y="4424217"/>
            <a:ext cx="5334001" cy="1156085"/>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TextBox 6"/>
          <p:cNvSpPr txBox="1"/>
          <p:nvPr/>
        </p:nvSpPr>
        <p:spPr>
          <a:xfrm>
            <a:off x="3071090" y="4561994"/>
            <a:ext cx="4902969" cy="861774"/>
          </a:xfrm>
          <a:prstGeom prst="rect">
            <a:avLst/>
          </a:prstGeom>
          <a:noFill/>
        </p:spPr>
        <p:txBody>
          <a:bodyPr wrap="square" lIns="0" tIns="0" rIns="0" bIns="0" rtlCol="0">
            <a:spAutoFit/>
          </a:bodyPr>
          <a:lstStyle/>
          <a:p>
            <a:r>
              <a:rPr lang="en-US" sz="1400" dirty="0">
                <a:solidFill>
                  <a:srgbClr val="7F7F7F"/>
                </a:solidFill>
              </a:rPr>
              <a:t>SAP </a:t>
            </a:r>
            <a:r>
              <a:rPr lang="en-US" sz="1400" dirty="0" smtClean="0">
                <a:solidFill>
                  <a:srgbClr val="7F7F7F"/>
                </a:solidFill>
              </a:rPr>
              <a:t>Replication </a:t>
            </a:r>
            <a:r>
              <a:rPr lang="en-US" sz="1400" dirty="0">
                <a:solidFill>
                  <a:srgbClr val="7F7F7F"/>
                </a:solidFill>
              </a:rPr>
              <a:t>Server delivers low cost of ownership at every stage, from implementation through day-to-day management, even to expansion. As an off-the-shelf product, it offers streamlined deployment, ease, and predictability.</a:t>
            </a:r>
          </a:p>
        </p:txBody>
      </p:sp>
      <p:sp>
        <p:nvSpPr>
          <p:cNvPr id="8" name="Rectangle 7"/>
          <p:cNvSpPr/>
          <p:nvPr/>
        </p:nvSpPr>
        <p:spPr bwMode="gray">
          <a:xfrm flipH="1">
            <a:off x="2840181" y="4424217"/>
            <a:ext cx="123152" cy="1156085"/>
          </a:xfrm>
          <a:prstGeom prst="rect">
            <a:avLst/>
          </a:prstGeom>
          <a:solidFill>
            <a:srgbClr val="5DAB3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xmlns="" val="135212821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 </a:t>
            </a:r>
            <a:r>
              <a:rPr lang="en-US" dirty="0"/>
              <a:t>Architecture</a:t>
            </a:r>
            <a:endParaRPr lang="en-US" b="0" dirty="0"/>
          </a:p>
        </p:txBody>
      </p:sp>
      <p:graphicFrame>
        <p:nvGraphicFramePr>
          <p:cNvPr id="4" name="Table 3"/>
          <p:cNvGraphicFramePr>
            <a:graphicFrameLocks noGrp="1"/>
          </p:cNvGraphicFramePr>
          <p:nvPr>
            <p:extLst>
              <p:ext uri="{D42A27DB-BD31-4B8C-83A1-F6EECF244321}">
                <p14:modId xmlns:p14="http://schemas.microsoft.com/office/powerpoint/2010/main" xmlns="" val="1735097509"/>
              </p:ext>
            </p:extLst>
          </p:nvPr>
        </p:nvGraphicFramePr>
        <p:xfrm>
          <a:off x="197666" y="1647085"/>
          <a:ext cx="8843465" cy="670560"/>
        </p:xfrm>
        <a:graphic>
          <a:graphicData uri="http://schemas.openxmlformats.org/drawingml/2006/table">
            <a:tbl>
              <a:tblPr firstRow="1" bandRow="1">
                <a:tableStyleId>{2D5ABB26-0587-4C30-8999-92F81FD0307C}</a:tableStyleId>
              </a:tblPr>
              <a:tblGrid>
                <a:gridCol w="3099974"/>
                <a:gridCol w="2840270"/>
                <a:gridCol w="2903221"/>
              </a:tblGrid>
              <a:tr h="670560">
                <a:tc>
                  <a:txBody>
                    <a:bodyPr/>
                    <a:lstStyle/>
                    <a:p>
                      <a:r>
                        <a:rPr lang="en-US" sz="1900" b="1" u="none" dirty="0" smtClean="0"/>
                        <a:t>Change</a:t>
                      </a:r>
                      <a:r>
                        <a:rPr lang="en-US" sz="1900" b="1" u="none" baseline="0" dirty="0" smtClean="0"/>
                        <a:t> Data Capture</a:t>
                      </a:r>
                      <a:endParaRPr lang="en-US" sz="1900" b="1" u="none" dirty="0"/>
                    </a:p>
                  </a:txBody>
                  <a:tcPr/>
                </a:tc>
                <a:tc>
                  <a:txBody>
                    <a:bodyPr/>
                    <a:lstStyle/>
                    <a:p>
                      <a:r>
                        <a:rPr lang="en-US" sz="1900" b="1" u="none" dirty="0" smtClean="0"/>
                        <a:t>Replication Engine</a:t>
                      </a:r>
                      <a:endParaRPr lang="en-US" sz="1900" b="1" u="none" dirty="0"/>
                    </a:p>
                  </a:txBody>
                  <a:tcPr/>
                </a:tc>
                <a:tc>
                  <a:txBody>
                    <a:bodyPr/>
                    <a:lstStyle/>
                    <a:p>
                      <a:r>
                        <a:rPr lang="en-US" sz="1900" b="1" u="none" dirty="0" smtClean="0"/>
                        <a:t>Routing &amp;</a:t>
                      </a:r>
                      <a:r>
                        <a:rPr lang="en-US" sz="1900" b="1" u="none" baseline="0" dirty="0" smtClean="0"/>
                        <a:t> </a:t>
                      </a:r>
                      <a:r>
                        <a:rPr lang="en-US" sz="1900" b="1" u="none" dirty="0" smtClean="0"/>
                        <a:t>Distribution</a:t>
                      </a:r>
                      <a:endParaRPr lang="en-US" sz="1900" b="1" u="none" dirty="0"/>
                    </a:p>
                  </a:txBody>
                  <a:tcPr/>
                </a:tc>
              </a:tr>
            </a:tbl>
          </a:graphicData>
        </a:graphic>
      </p:graphicFrame>
      <p:sp>
        <p:nvSpPr>
          <p:cNvPr id="9" name="Text Box 51"/>
          <p:cNvSpPr txBox="1">
            <a:spLocks noChangeArrowheads="1"/>
          </p:cNvSpPr>
          <p:nvPr/>
        </p:nvSpPr>
        <p:spPr bwMode="auto">
          <a:xfrm>
            <a:off x="155659" y="2186476"/>
            <a:ext cx="949299"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smtClean="0">
                <a:solidFill>
                  <a:schemeClr val="accent4"/>
                </a:solidFill>
                <a:effectLst>
                  <a:outerShdw blurRad="38100" dist="38100" dir="2700000" algn="tl">
                    <a:srgbClr val="FFFFFF"/>
                  </a:outerShdw>
                </a:effectLst>
                <a:latin typeface="+mn-lt"/>
              </a:rPr>
              <a:t>Primary</a:t>
            </a:r>
            <a:endParaRPr lang="en-US" sz="1600" b="1" dirty="0">
              <a:solidFill>
                <a:schemeClr val="accent4"/>
              </a:solidFill>
              <a:effectLst>
                <a:outerShdw blurRad="38100" dist="38100" dir="2700000" algn="tl">
                  <a:srgbClr val="FFFFFF"/>
                </a:outerShdw>
              </a:effectLst>
              <a:latin typeface="+mn-lt"/>
            </a:endParaRPr>
          </a:p>
        </p:txBody>
      </p:sp>
      <p:sp>
        <p:nvSpPr>
          <p:cNvPr id="13" name="Text Box 84"/>
          <p:cNvSpPr txBox="1">
            <a:spLocks noChangeArrowheads="1"/>
          </p:cNvSpPr>
          <p:nvPr/>
        </p:nvSpPr>
        <p:spPr bwMode="auto">
          <a:xfrm>
            <a:off x="357834" y="3899585"/>
            <a:ext cx="2141093" cy="1754326"/>
          </a:xfrm>
          <a:prstGeom prst="rect">
            <a:avLst/>
          </a:prstGeom>
          <a:noFill/>
          <a:ln w="12700" cap="sq">
            <a:noFill/>
            <a:miter lim="800000"/>
            <a:headEnd type="none" w="sm" len="sm"/>
            <a:tailEnd type="none" w="sm" len="sm"/>
          </a:ln>
          <a:effectLst/>
        </p:spPr>
        <p:txBody>
          <a:bodyPr wrap="square" anchor="ctr">
            <a:spAutoFit/>
          </a:bodyPr>
          <a:lstStyle/>
          <a:p>
            <a:pPr algn="l" eaLnBrk="1" hangingPunct="1"/>
            <a:r>
              <a:rPr lang="en-US" sz="1200" b="1" dirty="0" smtClean="0">
                <a:effectLst>
                  <a:outerShdw blurRad="38100" dist="38100" dir="2700000" algn="tl">
                    <a:srgbClr val="FFFFFF"/>
                  </a:outerShdw>
                </a:effectLst>
                <a:latin typeface="+mn-lt"/>
              </a:rPr>
              <a:t>Sources*:</a:t>
            </a:r>
          </a:p>
          <a:p>
            <a:pPr marL="285750" indent="-285750" algn="l">
              <a:buFont typeface="Arial" pitchFamily="34" charset="0"/>
              <a:buChar char="•"/>
            </a:pPr>
            <a:r>
              <a:rPr lang="en-US" sz="1400" b="1" dirty="0" smtClean="0">
                <a:solidFill>
                  <a:schemeClr val="accent1"/>
                </a:solidFill>
              </a:rPr>
              <a:t>SAP HANA</a:t>
            </a:r>
          </a:p>
          <a:p>
            <a:pPr marL="285750" indent="-285750" algn="l">
              <a:buFont typeface="Arial" pitchFamily="34" charset="0"/>
              <a:buChar char="•"/>
            </a:pPr>
            <a:r>
              <a:rPr lang="en-US" sz="1400" b="1" dirty="0" smtClean="0">
                <a:solidFill>
                  <a:schemeClr val="accent1"/>
                </a:solidFill>
              </a:rPr>
              <a:t>SAP </a:t>
            </a:r>
            <a:r>
              <a:rPr lang="en-US" sz="1400" b="1" dirty="0">
                <a:solidFill>
                  <a:schemeClr val="accent1"/>
                </a:solidFill>
              </a:rPr>
              <a:t>ASE</a:t>
            </a:r>
          </a:p>
          <a:p>
            <a:pPr marL="285750" indent="-285750" algn="l">
              <a:buFont typeface="Arial" pitchFamily="34" charset="0"/>
              <a:buChar char="•"/>
            </a:pPr>
            <a:r>
              <a:rPr lang="en-US" sz="1400" b="1" dirty="0">
                <a:solidFill>
                  <a:schemeClr val="accent1"/>
                </a:solidFill>
              </a:rPr>
              <a:t>Oracle</a:t>
            </a:r>
          </a:p>
          <a:p>
            <a:pPr marL="285750" indent="-285750" algn="l">
              <a:buFont typeface="Arial" pitchFamily="34" charset="0"/>
              <a:buChar char="•"/>
            </a:pPr>
            <a:r>
              <a:rPr lang="en-US" sz="1400" b="1" dirty="0">
                <a:solidFill>
                  <a:schemeClr val="accent1"/>
                </a:solidFill>
              </a:rPr>
              <a:t>MS </a:t>
            </a:r>
            <a:r>
              <a:rPr lang="en-US" sz="1400" b="1" dirty="0" smtClean="0">
                <a:solidFill>
                  <a:schemeClr val="accent1"/>
                </a:solidFill>
              </a:rPr>
              <a:t>SQL Server</a:t>
            </a:r>
            <a:endParaRPr lang="en-US" sz="1400" b="1" dirty="0">
              <a:solidFill>
                <a:schemeClr val="accent1"/>
              </a:solidFill>
            </a:endParaRPr>
          </a:p>
          <a:p>
            <a:pPr marL="285750" indent="-285750" algn="l">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285750" indent="-285750" algn="l">
              <a:buFont typeface="Arial" pitchFamily="34" charset="0"/>
              <a:buChar char="•"/>
            </a:pPr>
            <a:r>
              <a:rPr lang="en-US" sz="1400" b="1" dirty="0" smtClean="0">
                <a:solidFill>
                  <a:schemeClr val="accent1"/>
                </a:solidFill>
              </a:rPr>
              <a:t>IBM DB2/OS390</a:t>
            </a:r>
          </a:p>
          <a:p>
            <a:pPr algn="l" eaLnBrk="1" hangingPunct="1"/>
            <a:endParaRPr lang="en-US" sz="1200" b="1" dirty="0">
              <a:effectLst>
                <a:outerShdw blurRad="38100" dist="38100" dir="2700000" algn="tl">
                  <a:srgbClr val="FFFFFF"/>
                </a:outerShdw>
              </a:effectLst>
              <a:latin typeface="+mn-lt"/>
            </a:endParaRPr>
          </a:p>
        </p:txBody>
      </p:sp>
      <p:cxnSp>
        <p:nvCxnSpPr>
          <p:cNvPr id="22" name="Straight Connector 21"/>
          <p:cNvCxnSpPr/>
          <p:nvPr/>
        </p:nvCxnSpPr>
        <p:spPr>
          <a:xfrm>
            <a:off x="2985519" y="1509824"/>
            <a:ext cx="21265" cy="4662376"/>
          </a:xfrm>
          <a:prstGeom prst="line">
            <a:avLst/>
          </a:prstGeom>
          <a:ln>
            <a:prstDash val="lgDash"/>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a:off x="5955547" y="1513626"/>
            <a:ext cx="21265" cy="4550290"/>
          </a:xfrm>
          <a:prstGeom prst="line">
            <a:avLst/>
          </a:prstGeom>
          <a:ln>
            <a:prstDash val="lgDash"/>
          </a:ln>
        </p:spPr>
        <p:style>
          <a:lnRef idx="1">
            <a:schemeClr val="accent6"/>
          </a:lnRef>
          <a:fillRef idx="0">
            <a:schemeClr val="accent6"/>
          </a:fillRef>
          <a:effectRef idx="0">
            <a:schemeClr val="accent6"/>
          </a:effectRef>
          <a:fontRef idx="minor">
            <a:schemeClr val="tx1"/>
          </a:fontRef>
        </p:style>
      </p:cxnSp>
      <p:sp>
        <p:nvSpPr>
          <p:cNvPr id="32" name="Text Box 84"/>
          <p:cNvSpPr txBox="1">
            <a:spLocks noChangeArrowheads="1"/>
          </p:cNvSpPr>
          <p:nvPr/>
        </p:nvSpPr>
        <p:spPr bwMode="auto">
          <a:xfrm>
            <a:off x="6420650" y="3954370"/>
            <a:ext cx="2317204" cy="2431435"/>
          </a:xfrm>
          <a:prstGeom prst="rect">
            <a:avLst/>
          </a:prstGeom>
          <a:noFill/>
          <a:ln w="12700" cap="sq">
            <a:noFill/>
            <a:miter lim="800000"/>
            <a:headEnd type="none" w="sm" len="sm"/>
            <a:tailEnd type="none" w="sm" len="sm"/>
          </a:ln>
          <a:effectLst/>
        </p:spPr>
        <p:txBody>
          <a:bodyPr wrap="square" anchor="ctr">
            <a:spAutoFit/>
          </a:bodyPr>
          <a:lstStyle/>
          <a:p>
            <a:pPr algn="l" eaLnBrk="1" hangingPunct="1"/>
            <a:r>
              <a:rPr lang="en-US" sz="1200" b="1" dirty="0" smtClean="0">
                <a:effectLst>
                  <a:outerShdw blurRad="38100" dist="38100" dir="2700000" algn="tl">
                    <a:srgbClr val="FFFFFF"/>
                  </a:outerShdw>
                </a:effectLst>
                <a:latin typeface="+mn-lt"/>
              </a:rPr>
              <a:t>Targets*:</a:t>
            </a:r>
          </a:p>
          <a:p>
            <a:pPr marL="120650" indent="-120650" algn="l">
              <a:buFont typeface="Arial" pitchFamily="34" charset="0"/>
              <a:buChar char="•"/>
            </a:pPr>
            <a:r>
              <a:rPr lang="en-US" sz="1400" b="1" dirty="0" smtClean="0">
                <a:solidFill>
                  <a:schemeClr val="accent1"/>
                </a:solidFill>
              </a:rPr>
              <a:t>SAP HANA</a:t>
            </a:r>
          </a:p>
          <a:p>
            <a:pPr marL="120650" indent="-120650" algn="l">
              <a:buFont typeface="Arial" pitchFamily="34" charset="0"/>
              <a:buChar char="•"/>
            </a:pPr>
            <a:r>
              <a:rPr lang="en-US" sz="1400" b="1" dirty="0" smtClean="0">
                <a:solidFill>
                  <a:schemeClr val="accent1"/>
                </a:solidFill>
              </a:rPr>
              <a:t>SAP </a:t>
            </a:r>
            <a:r>
              <a:rPr lang="en-US" sz="1400" b="1" dirty="0" smtClean="0">
                <a:solidFill>
                  <a:schemeClr val="accent1"/>
                </a:solidFill>
              </a:rPr>
              <a:t>ASE</a:t>
            </a:r>
            <a:endParaRPr lang="en-US" sz="1400" b="1" dirty="0" smtClean="0">
              <a:solidFill>
                <a:schemeClr val="accent1"/>
              </a:solidFill>
            </a:endParaRPr>
          </a:p>
          <a:p>
            <a:pPr marL="120650" indent="-120650" algn="l">
              <a:buFont typeface="Arial" pitchFamily="34" charset="0"/>
              <a:buChar char="•"/>
            </a:pPr>
            <a:r>
              <a:rPr lang="en-US" sz="1400" b="1" dirty="0" smtClean="0">
                <a:solidFill>
                  <a:schemeClr val="accent1"/>
                </a:solidFill>
              </a:rPr>
              <a:t>SAP </a:t>
            </a:r>
            <a:r>
              <a:rPr lang="en-US" sz="1400" b="1" dirty="0" smtClean="0">
                <a:solidFill>
                  <a:schemeClr val="accent1"/>
                </a:solidFill>
              </a:rPr>
              <a:t>IQ</a:t>
            </a:r>
          </a:p>
          <a:p>
            <a:pPr marL="120650" indent="-120650" algn="l">
              <a:buFont typeface="Arial" pitchFamily="34" charset="0"/>
              <a:buChar char="•"/>
            </a:pPr>
            <a:r>
              <a:rPr lang="en-US" sz="1400" b="1" dirty="0">
                <a:solidFill>
                  <a:schemeClr val="accent1"/>
                </a:solidFill>
              </a:rPr>
              <a:t>SAP </a:t>
            </a:r>
            <a:r>
              <a:rPr lang="en-US" sz="1400" b="1" dirty="0" smtClean="0">
                <a:solidFill>
                  <a:schemeClr val="accent1"/>
                </a:solidFill>
              </a:rPr>
              <a:t>ESP</a:t>
            </a:r>
            <a:endParaRPr lang="en-US" sz="1400" b="1" dirty="0" smtClean="0">
              <a:solidFill>
                <a:schemeClr val="accent1"/>
              </a:solidFill>
            </a:endParaRPr>
          </a:p>
          <a:p>
            <a:pPr marL="120650" indent="-120650" algn="l">
              <a:buFont typeface="Arial" pitchFamily="34" charset="0"/>
              <a:buChar char="•"/>
            </a:pPr>
            <a:r>
              <a:rPr lang="en-US" sz="1400" b="1" dirty="0" smtClean="0">
                <a:solidFill>
                  <a:schemeClr val="accent1"/>
                </a:solidFill>
              </a:rPr>
              <a:t>SAP Data Services</a:t>
            </a:r>
            <a:endParaRPr lang="en-US" sz="1400" b="1" dirty="0">
              <a:solidFill>
                <a:schemeClr val="accent1"/>
              </a:solidFill>
            </a:endParaRPr>
          </a:p>
          <a:p>
            <a:pPr marL="120650" indent="-120650" algn="l">
              <a:buFont typeface="Arial" pitchFamily="34" charset="0"/>
              <a:buChar char="•"/>
            </a:pPr>
            <a:r>
              <a:rPr lang="en-US" sz="1400" b="1" dirty="0">
                <a:solidFill>
                  <a:schemeClr val="accent1"/>
                </a:solidFill>
              </a:rPr>
              <a:t>Oracle</a:t>
            </a:r>
          </a:p>
          <a:p>
            <a:pPr marL="120650" indent="-120650" algn="l">
              <a:buFont typeface="Arial" pitchFamily="34" charset="0"/>
              <a:buChar char="•"/>
            </a:pPr>
            <a:r>
              <a:rPr lang="en-US" sz="1400" b="1" dirty="0" smtClean="0">
                <a:solidFill>
                  <a:schemeClr val="accent1"/>
                </a:solidFill>
              </a:rPr>
              <a:t>Microsoft SQL Server</a:t>
            </a:r>
            <a:endParaRPr lang="en-US" sz="1400" b="1" dirty="0">
              <a:solidFill>
                <a:schemeClr val="accent1"/>
              </a:solidFill>
            </a:endParaRPr>
          </a:p>
          <a:p>
            <a:pPr marL="120650" indent="-120650" algn="l">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120650" indent="-120650" algn="l">
              <a:buFont typeface="Arial" pitchFamily="34" charset="0"/>
              <a:buChar char="•"/>
            </a:pPr>
            <a:r>
              <a:rPr lang="en-US" sz="1400" b="1" dirty="0" smtClean="0">
                <a:solidFill>
                  <a:schemeClr val="accent1"/>
                </a:solidFill>
              </a:rPr>
              <a:t>IBM DB2/OS390</a:t>
            </a:r>
          </a:p>
          <a:p>
            <a:pPr marL="120650" indent="-120650" algn="l">
              <a:buFont typeface="Arial" pitchFamily="34" charset="0"/>
              <a:buChar char="•"/>
            </a:pPr>
            <a:r>
              <a:rPr lang="en-US" sz="1400" b="1" dirty="0" smtClean="0">
                <a:solidFill>
                  <a:schemeClr val="accent1"/>
                </a:solidFill>
              </a:rPr>
              <a:t>Message </a:t>
            </a:r>
            <a:r>
              <a:rPr lang="en-US" sz="1400" b="1" dirty="0">
                <a:solidFill>
                  <a:schemeClr val="accent1"/>
                </a:solidFill>
              </a:rPr>
              <a:t>B</a:t>
            </a:r>
            <a:r>
              <a:rPr lang="en-US" sz="1400" b="1" dirty="0" smtClean="0">
                <a:solidFill>
                  <a:schemeClr val="accent1"/>
                </a:solidFill>
              </a:rPr>
              <a:t>us</a:t>
            </a:r>
          </a:p>
        </p:txBody>
      </p:sp>
      <p:cxnSp>
        <p:nvCxnSpPr>
          <p:cNvPr id="61" name="Straight Arrow Connector 60"/>
          <p:cNvCxnSpPr/>
          <p:nvPr/>
        </p:nvCxnSpPr>
        <p:spPr>
          <a:xfrm flipV="1">
            <a:off x="1920380" y="3304822"/>
            <a:ext cx="1294117" cy="1"/>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5698387" y="3321957"/>
            <a:ext cx="879818" cy="0"/>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3214497" y="2317645"/>
            <a:ext cx="2571750" cy="2512571"/>
            <a:chOff x="3200400" y="2364230"/>
            <a:chExt cx="2571750" cy="2512570"/>
          </a:xfrm>
        </p:grpSpPr>
        <p:sp>
          <p:nvSpPr>
            <p:cNvPr id="3" name="Rectangle 2"/>
            <p:cNvSpPr/>
            <p:nvPr/>
          </p:nvSpPr>
          <p:spPr bwMode="gray">
            <a:xfrm>
              <a:off x="3200400" y="2364230"/>
              <a:ext cx="2571750" cy="251257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Text Box 50"/>
            <p:cNvSpPr txBox="1">
              <a:spLocks noChangeArrowheads="1"/>
            </p:cNvSpPr>
            <p:nvPr/>
          </p:nvSpPr>
          <p:spPr bwMode="auto">
            <a:xfrm>
              <a:off x="3604439" y="3450552"/>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Transformation</a:t>
              </a:r>
              <a:endParaRPr lang="en-US" sz="1400" dirty="0">
                <a:latin typeface="+mn-lt"/>
              </a:endParaRPr>
            </a:p>
          </p:txBody>
        </p:sp>
        <p:sp>
          <p:nvSpPr>
            <p:cNvPr id="56" name="Text Box 50"/>
            <p:cNvSpPr txBox="1">
              <a:spLocks noChangeArrowheads="1"/>
            </p:cNvSpPr>
            <p:nvPr/>
          </p:nvSpPr>
          <p:spPr bwMode="auto">
            <a:xfrm>
              <a:off x="3604439" y="4241750"/>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Message Repository</a:t>
              </a:r>
              <a:endParaRPr lang="en-US" sz="1400" dirty="0">
                <a:latin typeface="+mn-lt"/>
              </a:endParaRPr>
            </a:p>
          </p:txBody>
        </p:sp>
        <p:sp>
          <p:nvSpPr>
            <p:cNvPr id="57" name="Text Box 50"/>
            <p:cNvSpPr txBox="1">
              <a:spLocks noChangeArrowheads="1"/>
            </p:cNvSpPr>
            <p:nvPr/>
          </p:nvSpPr>
          <p:spPr bwMode="auto">
            <a:xfrm>
              <a:off x="3604439" y="3066096"/>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Rules Engine</a:t>
              </a:r>
              <a:endParaRPr lang="en-US" sz="1400" dirty="0">
                <a:latin typeface="+mn-lt"/>
              </a:endParaRPr>
            </a:p>
          </p:txBody>
        </p:sp>
        <p:sp>
          <p:nvSpPr>
            <p:cNvPr id="58" name="Text Box 50"/>
            <p:cNvSpPr txBox="1">
              <a:spLocks noChangeArrowheads="1"/>
            </p:cNvSpPr>
            <p:nvPr/>
          </p:nvSpPr>
          <p:spPr bwMode="auto">
            <a:xfrm>
              <a:off x="3604439" y="2470921"/>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Administration &amp; Monitoring</a:t>
              </a:r>
              <a:endParaRPr lang="en-US" sz="1400" dirty="0">
                <a:latin typeface="+mn-lt"/>
              </a:endParaRPr>
            </a:p>
          </p:txBody>
        </p:sp>
        <p:sp>
          <p:nvSpPr>
            <p:cNvPr id="59" name="TextBox 58"/>
            <p:cNvSpPr txBox="1"/>
            <p:nvPr/>
          </p:nvSpPr>
          <p:spPr>
            <a:xfrm rot="10800000">
              <a:off x="3283233" y="2470918"/>
              <a:ext cx="215444" cy="2324365"/>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In-bound Connectivity(LTL)</a:t>
              </a:r>
            </a:p>
          </p:txBody>
        </p:sp>
        <p:sp>
          <p:nvSpPr>
            <p:cNvPr id="60" name="TextBox 59"/>
            <p:cNvSpPr txBox="1"/>
            <p:nvPr/>
          </p:nvSpPr>
          <p:spPr>
            <a:xfrm>
              <a:off x="5451315" y="2470919"/>
              <a:ext cx="215444" cy="2294051"/>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Target DB Connectivity </a:t>
              </a:r>
            </a:p>
          </p:txBody>
        </p:sp>
        <p:sp>
          <p:nvSpPr>
            <p:cNvPr id="31" name="Text Box 50"/>
            <p:cNvSpPr txBox="1">
              <a:spLocks noChangeArrowheads="1"/>
            </p:cNvSpPr>
            <p:nvPr/>
          </p:nvSpPr>
          <p:spPr bwMode="auto">
            <a:xfrm>
              <a:off x="3604439" y="3831638"/>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Catalog DB</a:t>
              </a:r>
              <a:endParaRPr lang="en-US" sz="1400" dirty="0">
                <a:latin typeface="+mn-lt"/>
              </a:endParaRPr>
            </a:p>
          </p:txBody>
        </p:sp>
      </p:grpSp>
      <p:pic>
        <p:nvPicPr>
          <p:cNvPr id="35" name="Picture 3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1332" y="3070514"/>
            <a:ext cx="582763" cy="646627"/>
          </a:xfrm>
          <a:prstGeom prst="rect">
            <a:avLst/>
          </a:prstGeom>
        </p:spPr>
      </p:pic>
      <p:sp>
        <p:nvSpPr>
          <p:cNvPr id="36" name="TextBox 35"/>
          <p:cNvSpPr txBox="1"/>
          <p:nvPr/>
        </p:nvSpPr>
        <p:spPr>
          <a:xfrm>
            <a:off x="1892651" y="2965902"/>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Agent</a:t>
            </a:r>
          </a:p>
        </p:txBody>
      </p:sp>
      <p:graphicFrame>
        <p:nvGraphicFramePr>
          <p:cNvPr id="10" name="Object 37">
            <a:hlinkClick r:id="" action="ppaction://ole?verb=0"/>
          </p:cNvPr>
          <p:cNvGraphicFramePr>
            <a:graphicFrameLocks/>
          </p:cNvGraphicFramePr>
          <p:nvPr>
            <p:extLst>
              <p:ext uri="{D42A27DB-BD31-4B8C-83A1-F6EECF244321}">
                <p14:modId xmlns:p14="http://schemas.microsoft.com/office/powerpoint/2010/main" xmlns="" val="3605142167"/>
              </p:ext>
            </p:extLst>
          </p:nvPr>
        </p:nvGraphicFramePr>
        <p:xfrm>
          <a:off x="996834" y="2428870"/>
          <a:ext cx="464275" cy="687388"/>
        </p:xfrm>
        <a:graphic>
          <a:graphicData uri="http://schemas.openxmlformats.org/presentationml/2006/ole">
            <p:oleObj spid="_x0000_s2078" name="Clip" r:id="rId5" imgW="2354263" imgH="3397250" progId="">
              <p:embed/>
            </p:oleObj>
          </a:graphicData>
        </a:graphic>
      </p:graphicFrame>
      <p:sp>
        <p:nvSpPr>
          <p:cNvPr id="37" name="Text Box 51"/>
          <p:cNvSpPr txBox="1">
            <a:spLocks noChangeArrowheads="1"/>
          </p:cNvSpPr>
          <p:nvPr/>
        </p:nvSpPr>
        <p:spPr bwMode="auto">
          <a:xfrm>
            <a:off x="7556053" y="2239673"/>
            <a:ext cx="1231427"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smtClean="0">
                <a:solidFill>
                  <a:schemeClr val="accent4"/>
                </a:solidFill>
                <a:effectLst>
                  <a:outerShdw blurRad="38100" dist="38100" dir="2700000" algn="tl">
                    <a:srgbClr val="FFFFFF"/>
                  </a:outerShdw>
                </a:effectLst>
                <a:latin typeface="+mn-lt"/>
              </a:rPr>
              <a:t>Secondary</a:t>
            </a:r>
            <a:endParaRPr lang="en-US" sz="1600" b="1" dirty="0">
              <a:solidFill>
                <a:schemeClr val="accent4"/>
              </a:solidFill>
              <a:effectLst>
                <a:outerShdw blurRad="38100" dist="38100" dir="2700000" algn="tl">
                  <a:srgbClr val="FFFFFF"/>
                </a:outerShdw>
              </a:effectLst>
              <a:latin typeface="+mn-lt"/>
            </a:endParaRPr>
          </a:p>
        </p:txBody>
      </p:sp>
      <p:pic>
        <p:nvPicPr>
          <p:cNvPr id="38" name="Picture 24" descr="Replication Agent - 2 ICON"/>
          <p:cNvPicPr>
            <a:picLocks noChangeAspect="1" noChangeArrowheads="1"/>
          </p:cNvPicPr>
          <p:nvPr/>
        </p:nvPicPr>
        <p:blipFill>
          <a:blip r:embed="rId6" cstate="print"/>
          <a:srcRect/>
          <a:stretch>
            <a:fillRect/>
          </a:stretch>
        </p:blipFill>
        <p:spPr bwMode="auto">
          <a:xfrm>
            <a:off x="1591597" y="2920430"/>
            <a:ext cx="396054" cy="388939"/>
          </a:xfrm>
          <a:prstGeom prst="rect">
            <a:avLst/>
          </a:prstGeom>
          <a:noFill/>
          <a:ln w="9525">
            <a:noFill/>
            <a:miter lim="800000"/>
            <a:headEnd/>
            <a:tailEnd/>
          </a:ln>
        </p:spPr>
      </p:pic>
      <p:pic>
        <p:nvPicPr>
          <p:cNvPr id="39" name="Picture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78205" y="3019511"/>
            <a:ext cx="582763" cy="646627"/>
          </a:xfrm>
          <a:prstGeom prst="rect">
            <a:avLst/>
          </a:prstGeom>
        </p:spPr>
      </p:pic>
      <p:sp>
        <p:nvSpPr>
          <p:cNvPr id="40" name="TextBox 39"/>
          <p:cNvSpPr txBox="1"/>
          <p:nvPr/>
        </p:nvSpPr>
        <p:spPr>
          <a:xfrm>
            <a:off x="6985684" y="3403868"/>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sp>
        <p:nvSpPr>
          <p:cNvPr id="41" name="TextBox 40"/>
          <p:cNvSpPr txBox="1"/>
          <p:nvPr/>
        </p:nvSpPr>
        <p:spPr>
          <a:xfrm>
            <a:off x="1188083" y="3380619"/>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nvGrpSpPr>
          <p:cNvPr id="27" name="Group 39"/>
          <p:cNvGrpSpPr>
            <a:grpSpLocks/>
          </p:cNvGrpSpPr>
          <p:nvPr/>
        </p:nvGrpSpPr>
        <p:grpSpPr bwMode="auto">
          <a:xfrm>
            <a:off x="7098621" y="2490914"/>
            <a:ext cx="706438" cy="836374"/>
            <a:chOff x="4244" y="1450"/>
            <a:chExt cx="445" cy="311"/>
          </a:xfrm>
        </p:grpSpPr>
        <p:sp>
          <p:nvSpPr>
            <p:cNvPr id="28" name="AutoShape 40"/>
            <p:cNvSpPr>
              <a:spLocks noChangeArrowheads="1"/>
            </p:cNvSpPr>
            <p:nvPr/>
          </p:nvSpPr>
          <p:spPr bwMode="auto">
            <a:xfrm>
              <a:off x="4244" y="1450"/>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29" name="Text Box 41"/>
            <p:cNvSpPr txBox="1">
              <a:spLocks noChangeArrowheads="1"/>
            </p:cNvSpPr>
            <p:nvPr/>
          </p:nvSpPr>
          <p:spPr bwMode="auto">
            <a:xfrm>
              <a:off x="4410" y="1520"/>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grpSp>
        <p:nvGrpSpPr>
          <p:cNvPr id="5" name="Group 45"/>
          <p:cNvGrpSpPr>
            <a:grpSpLocks/>
          </p:cNvGrpSpPr>
          <p:nvPr/>
        </p:nvGrpSpPr>
        <p:grpSpPr bwMode="auto">
          <a:xfrm>
            <a:off x="358565" y="2519804"/>
            <a:ext cx="706438" cy="769863"/>
            <a:chOff x="1260" y="1294"/>
            <a:chExt cx="445" cy="311"/>
          </a:xfrm>
        </p:grpSpPr>
        <p:sp>
          <p:nvSpPr>
            <p:cNvPr id="6" name="AutoShape 46"/>
            <p:cNvSpPr>
              <a:spLocks noChangeArrowheads="1"/>
            </p:cNvSpPr>
            <p:nvPr/>
          </p:nvSpPr>
          <p:spPr bwMode="auto">
            <a:xfrm>
              <a:off x="1260" y="1294"/>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7" name="Text Box 47"/>
            <p:cNvSpPr txBox="1">
              <a:spLocks noChangeArrowheads="1"/>
            </p:cNvSpPr>
            <p:nvPr/>
          </p:nvSpPr>
          <p:spPr bwMode="auto">
            <a:xfrm>
              <a:off x="1431" y="1379"/>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sp>
        <p:nvSpPr>
          <p:cNvPr id="8" name="TextBox 7"/>
          <p:cNvSpPr txBox="1"/>
          <p:nvPr/>
        </p:nvSpPr>
        <p:spPr>
          <a:xfrm>
            <a:off x="294865" y="6342132"/>
            <a:ext cx="622037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 Please check user documentation for end-to-end source and target database certification </a:t>
            </a:r>
          </a:p>
        </p:txBody>
      </p:sp>
    </p:spTree>
    <p:extLst>
      <p:ext uri="{BB962C8B-B14F-4D97-AF65-F5344CB8AC3E}">
        <p14:creationId xmlns:p14="http://schemas.microsoft.com/office/powerpoint/2010/main" xmlns="" val="3367178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3"/>
          <p:cNvSpPr txBox="1">
            <a:spLocks noChangeArrowheads="1"/>
          </p:cNvSpPr>
          <p:nvPr/>
        </p:nvSpPr>
        <p:spPr>
          <a:xfrm>
            <a:off x="337329" y="1289749"/>
            <a:ext cx="2688760" cy="5230368"/>
          </a:xfrm>
          <a:prstGeom prst="rect">
            <a:avLst/>
          </a:prstGeom>
        </p:spPr>
        <p:style>
          <a:lnRef idx="2">
            <a:schemeClr val="accent5"/>
          </a:lnRef>
          <a:fillRef idx="1">
            <a:schemeClr val="lt1"/>
          </a:fillRef>
          <a:effectRef idx="0">
            <a:schemeClr val="accent5"/>
          </a:effectRef>
          <a:fontRef idx="minor">
            <a:schemeClr val="dk1"/>
          </a:fontRef>
        </p:style>
        <p:txBody>
          <a:bodyPr anchor="b"/>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altLang="en-US" sz="800" dirty="0" smtClean="0"/>
          </a:p>
        </p:txBody>
      </p:sp>
      <p:sp>
        <p:nvSpPr>
          <p:cNvPr id="2" name="Title 1"/>
          <p:cNvSpPr>
            <a:spLocks noGrp="1"/>
          </p:cNvSpPr>
          <p:nvPr>
            <p:ph type="title"/>
          </p:nvPr>
        </p:nvSpPr>
        <p:spPr/>
        <p:txBody>
          <a:bodyPr>
            <a:normAutofit/>
          </a:bodyPr>
          <a:lstStyle/>
          <a:p>
            <a:r>
              <a:rPr lang="en-US" dirty="0" smtClean="0"/>
              <a:t>SAP Replication </a:t>
            </a:r>
            <a:r>
              <a:rPr lang="en-US" dirty="0"/>
              <a:t>Server</a:t>
            </a:r>
            <a:br>
              <a:rPr lang="en-US" dirty="0"/>
            </a:br>
            <a:r>
              <a:rPr lang="en-US" sz="2000" b="0" dirty="0" smtClean="0"/>
              <a:t>Architecture of Common Use </a:t>
            </a:r>
            <a:r>
              <a:rPr lang="en-US" sz="2000" b="0" dirty="0"/>
              <a:t>C</a:t>
            </a:r>
            <a:r>
              <a:rPr lang="en-US" sz="2000" b="0" dirty="0" smtClean="0"/>
              <a:t>ases</a:t>
            </a:r>
            <a:endParaRPr lang="en-US" dirty="0"/>
          </a:p>
        </p:txBody>
      </p:sp>
      <p:grpSp>
        <p:nvGrpSpPr>
          <p:cNvPr id="7" name="Group 35"/>
          <p:cNvGrpSpPr/>
          <p:nvPr/>
        </p:nvGrpSpPr>
        <p:grpSpPr>
          <a:xfrm>
            <a:off x="500885" y="2270111"/>
            <a:ext cx="2175623" cy="1235216"/>
            <a:chOff x="5320928" y="1941368"/>
            <a:chExt cx="2819400" cy="1584821"/>
          </a:xfrm>
        </p:grpSpPr>
        <p:sp>
          <p:nvSpPr>
            <p:cNvPr id="22" name="Rounded Rectangle 21"/>
            <p:cNvSpPr/>
            <p:nvPr/>
          </p:nvSpPr>
          <p:spPr bwMode="auto">
            <a:xfrm>
              <a:off x="5557929" y="1941368"/>
              <a:ext cx="2313335" cy="1584821"/>
            </a:xfrm>
            <a:prstGeom prst="roundRect">
              <a:avLst>
                <a:gd name="adj" fmla="val 13249"/>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3" name="Text Box 8"/>
            <p:cNvSpPr txBox="1">
              <a:spLocks noChangeArrowheads="1"/>
            </p:cNvSpPr>
            <p:nvPr/>
          </p:nvSpPr>
          <p:spPr bwMode="auto">
            <a:xfrm>
              <a:off x="5320928" y="2021375"/>
              <a:ext cx="2819400" cy="276421"/>
            </a:xfrm>
            <a:prstGeom prst="rect">
              <a:avLst/>
            </a:prstGeom>
            <a:noFill/>
            <a:ln w="9525">
              <a:noFill/>
              <a:miter lim="800000"/>
              <a:headEnd/>
              <a:tailEnd/>
            </a:ln>
          </p:spPr>
          <p:txBody>
            <a:bodyPr>
              <a:spAutoFit/>
            </a:bodyPr>
            <a:lstStyle/>
            <a:p>
              <a:pPr algn="ctr">
                <a:spcBef>
                  <a:spcPct val="50000"/>
                </a:spcBef>
              </a:pPr>
              <a:r>
                <a:rPr lang="en-US" altLang="en-US" sz="1200" b="1" baseline="2000" dirty="0" smtClean="0">
                  <a:latin typeface="+mj-lt"/>
                  <a:ea typeface="ＭＳ Ｐゴシック" pitchFamily="34" charset="-128"/>
                </a:rPr>
                <a:t>Primary Data Center</a:t>
              </a:r>
              <a:endParaRPr lang="en-US" altLang="en-US" sz="1200" b="1" baseline="2000" dirty="0">
                <a:latin typeface="+mj-lt"/>
                <a:ea typeface="ＭＳ Ｐゴシック" pitchFamily="34" charset="-128"/>
              </a:endParaRPr>
            </a:p>
          </p:txBody>
        </p:sp>
        <p:pic>
          <p:nvPicPr>
            <p:cNvPr id="25" name="Picture 24" descr="ASE.png"/>
            <p:cNvPicPr>
              <a:picLocks noChangeAspect="1"/>
            </p:cNvPicPr>
            <p:nvPr/>
          </p:nvPicPr>
          <p:blipFill>
            <a:blip r:embed="rId3" cstate="print"/>
            <a:stretch>
              <a:fillRect/>
            </a:stretch>
          </p:blipFill>
          <p:spPr>
            <a:xfrm>
              <a:off x="5889415" y="2357392"/>
              <a:ext cx="542499" cy="682696"/>
            </a:xfrm>
            <a:prstGeom prst="rect">
              <a:avLst/>
            </a:prstGeom>
            <a:effectLst>
              <a:outerShdw blurRad="50800" dist="38100" dir="2700000">
                <a:srgbClr val="000000">
                  <a:alpha val="43000"/>
                </a:srgbClr>
              </a:outerShdw>
            </a:effectLst>
          </p:spPr>
        </p:pic>
      </p:grpSp>
      <p:sp>
        <p:nvSpPr>
          <p:cNvPr id="14" name="Rounded Rectangle 13"/>
          <p:cNvSpPr/>
          <p:nvPr/>
        </p:nvSpPr>
        <p:spPr bwMode="auto">
          <a:xfrm>
            <a:off x="683770" y="4476612"/>
            <a:ext cx="1785112" cy="1361883"/>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15" name="Text Box 8"/>
          <p:cNvSpPr txBox="1">
            <a:spLocks noChangeArrowheads="1"/>
          </p:cNvSpPr>
          <p:nvPr/>
        </p:nvSpPr>
        <p:spPr bwMode="auto">
          <a:xfrm>
            <a:off x="512315" y="4681908"/>
            <a:ext cx="2175623" cy="215444"/>
          </a:xfrm>
          <a:prstGeom prst="rect">
            <a:avLst/>
          </a:prstGeom>
          <a:noFill/>
          <a:ln w="9525">
            <a:noFill/>
            <a:miter lim="800000"/>
            <a:headEnd/>
            <a:tailEnd/>
          </a:ln>
        </p:spPr>
        <p:txBody>
          <a:bodyPr>
            <a:spAutoFit/>
          </a:bodyPr>
          <a:lstStyle/>
          <a:p>
            <a:pPr algn="ctr">
              <a:spcBef>
                <a:spcPct val="50000"/>
              </a:spcBef>
            </a:pPr>
            <a:r>
              <a:rPr lang="en-US" altLang="en-US" sz="1200" b="1" baseline="2000" dirty="0" smtClean="0">
                <a:latin typeface="+mj-lt"/>
                <a:ea typeface="ＭＳ Ｐゴシック" pitchFamily="34" charset="-128"/>
              </a:rPr>
              <a:t>Warm Standby</a:t>
            </a:r>
            <a:endParaRPr lang="en-US" altLang="en-US" sz="1200" b="1" baseline="2000" dirty="0">
              <a:latin typeface="+mj-lt"/>
              <a:ea typeface="ＭＳ Ｐゴシック" pitchFamily="34" charset="-128"/>
            </a:endParaRPr>
          </a:p>
        </p:txBody>
      </p:sp>
      <p:pic>
        <p:nvPicPr>
          <p:cNvPr id="17" name="Picture 16" descr="ASE.png"/>
          <p:cNvPicPr>
            <a:picLocks noChangeAspect="1"/>
          </p:cNvPicPr>
          <p:nvPr/>
        </p:nvPicPr>
        <p:blipFill>
          <a:blip r:embed="rId3" cstate="print"/>
          <a:stretch>
            <a:fillRect/>
          </a:stretch>
        </p:blipFill>
        <p:spPr>
          <a:xfrm>
            <a:off x="934895" y="4871344"/>
            <a:ext cx="418626" cy="532096"/>
          </a:xfrm>
          <a:prstGeom prst="rect">
            <a:avLst/>
          </a:prstGeom>
          <a:effectLst>
            <a:outerShdw blurRad="50800" dist="38100" dir="2700000">
              <a:srgbClr val="000000">
                <a:alpha val="43000"/>
              </a:srgbClr>
            </a:outerShdw>
          </a:effectLst>
        </p:spPr>
      </p:pic>
      <p:cxnSp>
        <p:nvCxnSpPr>
          <p:cNvPr id="10" name="Straight Arrow Connector 9"/>
          <p:cNvCxnSpPr/>
          <p:nvPr/>
        </p:nvCxnSpPr>
        <p:spPr bwMode="auto">
          <a:xfrm>
            <a:off x="1267652" y="3674604"/>
            <a:ext cx="0" cy="64727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4" name="Text Box 6"/>
          <p:cNvSpPr txBox="1">
            <a:spLocks noChangeArrowheads="1"/>
          </p:cNvSpPr>
          <p:nvPr/>
        </p:nvSpPr>
        <p:spPr bwMode="auto">
          <a:xfrm>
            <a:off x="512316" y="3169696"/>
            <a:ext cx="2175624" cy="215444"/>
          </a:xfrm>
          <a:prstGeom prst="rect">
            <a:avLst/>
          </a:prstGeom>
          <a:noFill/>
          <a:ln w="9525">
            <a:noFill/>
            <a:miter lim="800000"/>
            <a:headEnd/>
            <a:tailEnd/>
          </a:ln>
        </p:spPr>
        <p:txBody>
          <a:bodyPr>
            <a:spAutoFit/>
          </a:bodyPr>
          <a:lstStyle/>
          <a:p>
            <a:pPr algn="ctr">
              <a:spcBef>
                <a:spcPct val="50000"/>
              </a:spcBef>
            </a:pPr>
            <a:r>
              <a:rPr lang="en-US" altLang="en-US" sz="800" b="1" dirty="0" smtClean="0">
                <a:ea typeface="ＭＳ Ｐゴシック" pitchFamily="34" charset="-128"/>
              </a:rPr>
              <a:t>Berlin </a:t>
            </a:r>
            <a:r>
              <a:rPr lang="en-US" altLang="en-US" sz="800" b="1" dirty="0">
                <a:ea typeface="ＭＳ Ｐゴシック" pitchFamily="34" charset="-128"/>
              </a:rPr>
              <a:t>Operations</a:t>
            </a:r>
            <a:endParaRPr lang="en-US" altLang="en-US" sz="1000" b="1" dirty="0">
              <a:ea typeface="ＭＳ Ｐゴシック" pitchFamily="34" charset="-128"/>
            </a:endParaRPr>
          </a:p>
        </p:txBody>
      </p:sp>
      <p:sp>
        <p:nvSpPr>
          <p:cNvPr id="5" name="Text Box 7"/>
          <p:cNvSpPr txBox="1">
            <a:spLocks noChangeArrowheads="1"/>
          </p:cNvSpPr>
          <p:nvPr/>
        </p:nvSpPr>
        <p:spPr bwMode="auto">
          <a:xfrm>
            <a:off x="489881" y="5447257"/>
            <a:ext cx="2175624" cy="215444"/>
          </a:xfrm>
          <a:prstGeom prst="rect">
            <a:avLst/>
          </a:prstGeom>
          <a:noFill/>
          <a:ln w="9525">
            <a:noFill/>
            <a:miter lim="800000"/>
            <a:headEnd/>
            <a:tailEnd/>
          </a:ln>
        </p:spPr>
        <p:txBody>
          <a:bodyPr>
            <a:spAutoFit/>
          </a:bodyPr>
          <a:lstStyle/>
          <a:p>
            <a:pPr algn="ctr">
              <a:spcBef>
                <a:spcPct val="50000"/>
              </a:spcBef>
            </a:pPr>
            <a:r>
              <a:rPr lang="en-US" altLang="en-US" sz="800" b="1" dirty="0" smtClean="0">
                <a:ea typeface="ＭＳ Ｐゴシック" pitchFamily="34" charset="-128"/>
              </a:rPr>
              <a:t>London Operations</a:t>
            </a:r>
            <a:endParaRPr lang="en-US" altLang="en-US" sz="800" b="1" dirty="0">
              <a:ea typeface="ＭＳ Ｐゴシック" pitchFamily="34" charset="-128"/>
            </a:endParaRPr>
          </a:p>
        </p:txBody>
      </p:sp>
      <p:sp>
        <p:nvSpPr>
          <p:cNvPr id="103" name="TextBox 102"/>
          <p:cNvSpPr txBox="1"/>
          <p:nvPr/>
        </p:nvSpPr>
        <p:spPr>
          <a:xfrm>
            <a:off x="683769" y="1366369"/>
            <a:ext cx="2257028"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DB High Availability/</a:t>
            </a:r>
            <a:br>
              <a:rPr lang="en-US" b="1" kern="0" dirty="0" smtClean="0">
                <a:ea typeface="Arial Unicode MS" pitchFamily="34" charset="-128"/>
                <a:cs typeface="Arial Unicode MS" pitchFamily="34" charset="-128"/>
              </a:rPr>
            </a:br>
            <a:r>
              <a:rPr lang="en-US" b="1" kern="0" dirty="0" smtClean="0">
                <a:ea typeface="Arial Unicode MS" pitchFamily="34" charset="-128"/>
                <a:cs typeface="Arial Unicode MS" pitchFamily="34" charset="-128"/>
              </a:rPr>
              <a:t>Disaster Recovery</a:t>
            </a:r>
            <a:endParaRPr lang="en-US" sz="1800" b="1" kern="0" dirty="0" smtClean="0">
              <a:ea typeface="Arial Unicode MS" pitchFamily="34" charset="-128"/>
              <a:cs typeface="Arial Unicode MS" pitchFamily="34" charset="-128"/>
            </a:endParaRPr>
          </a:p>
        </p:txBody>
      </p:sp>
      <p:grpSp>
        <p:nvGrpSpPr>
          <p:cNvPr id="106" name="Group 105"/>
          <p:cNvGrpSpPr/>
          <p:nvPr/>
        </p:nvGrpSpPr>
        <p:grpSpPr>
          <a:xfrm>
            <a:off x="1353521" y="3653818"/>
            <a:ext cx="1015653" cy="648779"/>
            <a:chOff x="4157901" y="3642545"/>
            <a:chExt cx="1015653" cy="648779"/>
          </a:xfrm>
        </p:grpSpPr>
        <p:pic>
          <p:nvPicPr>
            <p:cNvPr id="107" name="Picture 10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7901" y="3642545"/>
              <a:ext cx="582763" cy="646627"/>
            </a:xfrm>
            <a:prstGeom prst="rect">
              <a:avLst/>
            </a:prstGeom>
          </p:spPr>
        </p:pic>
        <p:sp>
          <p:nvSpPr>
            <p:cNvPr id="108" name="TextBox 107"/>
            <p:cNvSpPr txBox="1"/>
            <p:nvPr/>
          </p:nvSpPr>
          <p:spPr>
            <a:xfrm>
              <a:off x="4479133" y="3952770"/>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pic>
        <p:nvPicPr>
          <p:cNvPr id="75" name="Picture 74" descr="ASE.png"/>
          <p:cNvPicPr>
            <a:picLocks noChangeAspect="1"/>
          </p:cNvPicPr>
          <p:nvPr/>
        </p:nvPicPr>
        <p:blipFill>
          <a:blip r:embed="rId5" cstate="print"/>
          <a:stretch>
            <a:fillRect/>
          </a:stretch>
        </p:blipFill>
        <p:spPr>
          <a:xfrm>
            <a:off x="2224161" y="2886551"/>
            <a:ext cx="281541" cy="520401"/>
          </a:xfrm>
          <a:prstGeom prst="rect">
            <a:avLst/>
          </a:prstGeom>
          <a:effectLst>
            <a:outerShdw blurRad="50800" dist="38100" dir="2700000">
              <a:srgbClr val="000000">
                <a:alpha val="43000"/>
              </a:srgbClr>
            </a:outerShdw>
          </a:effectLst>
        </p:spPr>
      </p:pic>
      <p:pic>
        <p:nvPicPr>
          <p:cNvPr id="76" name="Picture 75" descr="ASE.png"/>
          <p:cNvPicPr>
            <a:picLocks noChangeAspect="1"/>
          </p:cNvPicPr>
          <p:nvPr/>
        </p:nvPicPr>
        <p:blipFill>
          <a:blip r:embed="rId5" cstate="print"/>
          <a:stretch>
            <a:fillRect/>
          </a:stretch>
        </p:blipFill>
        <p:spPr>
          <a:xfrm>
            <a:off x="2224161" y="4550876"/>
            <a:ext cx="281541" cy="520401"/>
          </a:xfrm>
          <a:prstGeom prst="rect">
            <a:avLst/>
          </a:prstGeom>
          <a:effectLst>
            <a:outerShdw blurRad="50800" dist="38100" dir="2700000">
              <a:srgbClr val="000000">
                <a:alpha val="43000"/>
              </a:srgbClr>
            </a:outerShdw>
          </a:effectLst>
        </p:spPr>
      </p:pic>
      <p:sp>
        <p:nvSpPr>
          <p:cNvPr id="77" name="Hexagon 76"/>
          <p:cNvSpPr/>
          <p:nvPr/>
        </p:nvSpPr>
        <p:spPr bwMode="auto">
          <a:xfrm>
            <a:off x="2080709" y="2290792"/>
            <a:ext cx="574682" cy="500386"/>
          </a:xfrm>
          <a:prstGeom prst="hexagon">
            <a:avLst/>
          </a:prstGeom>
          <a:solidFill>
            <a:srgbClr val="FF0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80" name="TextBox 79"/>
          <p:cNvSpPr txBox="1"/>
          <p:nvPr/>
        </p:nvSpPr>
        <p:spPr>
          <a:xfrm>
            <a:off x="2093452" y="2323425"/>
            <a:ext cx="549194" cy="368792"/>
          </a:xfrm>
          <a:prstGeom prst="rect">
            <a:avLst/>
          </a:prstGeom>
          <a:noFill/>
        </p:spPr>
        <p:txBody>
          <a:bodyPr wrap="square" rtlCol="0">
            <a:spAutoFit/>
          </a:bodyPr>
          <a:lstStyle/>
          <a:p>
            <a:pPr algn="ctr"/>
            <a:r>
              <a:rPr lang="en-US" sz="800" dirty="0" smtClean="0">
                <a:solidFill>
                  <a:schemeClr val="bg1"/>
                </a:solidFill>
              </a:rPr>
              <a:t>OFF</a:t>
            </a:r>
          </a:p>
          <a:p>
            <a:pPr algn="ctr"/>
            <a:r>
              <a:rPr lang="en-US" sz="800" dirty="0" smtClean="0">
                <a:solidFill>
                  <a:schemeClr val="bg1"/>
                </a:solidFill>
              </a:rPr>
              <a:t>LINE</a:t>
            </a:r>
            <a:endParaRPr lang="en-US" sz="800" dirty="0">
              <a:solidFill>
                <a:schemeClr val="bg1"/>
              </a:solidFill>
            </a:endParaRPr>
          </a:p>
        </p:txBody>
      </p:sp>
      <p:cxnSp>
        <p:nvCxnSpPr>
          <p:cNvPr id="81" name="Straight Arrow Connector 80"/>
          <p:cNvCxnSpPr>
            <a:stCxn id="75" idx="2"/>
            <a:endCxn id="76" idx="0"/>
          </p:cNvCxnSpPr>
          <p:nvPr/>
        </p:nvCxnSpPr>
        <p:spPr bwMode="auto">
          <a:xfrm rot="5400000">
            <a:off x="1792968" y="3978920"/>
            <a:ext cx="1143925" cy="122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82" name="Freeform 81"/>
          <p:cNvSpPr/>
          <p:nvPr/>
        </p:nvSpPr>
        <p:spPr bwMode="auto">
          <a:xfrm>
            <a:off x="491354" y="2052457"/>
            <a:ext cx="2480450" cy="2751141"/>
          </a:xfrm>
          <a:custGeom>
            <a:avLst/>
            <a:gdLst>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860771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70966 w 3670159"/>
              <a:gd name="connsiteY4" fmla="*/ 1079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206375 h 3723477"/>
              <a:gd name="connsiteX1" fmla="*/ 2397156 w 3670159"/>
              <a:gd name="connsiteY1" fmla="*/ 0 h 3723477"/>
              <a:gd name="connsiteX2" fmla="*/ 2330481 w 3670159"/>
              <a:gd name="connsiteY2" fmla="*/ 471554 h 3723477"/>
              <a:gd name="connsiteX3" fmla="*/ 2511896 w 3670159"/>
              <a:gd name="connsiteY3" fmla="*/ 471554 h 3723477"/>
              <a:gd name="connsiteX4" fmla="*/ 2510641 w 3670159"/>
              <a:gd name="connsiteY4" fmla="*/ 198769 h 3723477"/>
              <a:gd name="connsiteX5" fmla="*/ 3670159 w 3670159"/>
              <a:gd name="connsiteY5" fmla="*/ 192419 h 3723477"/>
              <a:gd name="connsiteX6" fmla="*/ 3670159 w 3670159"/>
              <a:gd name="connsiteY6" fmla="*/ 3723477 h 3723477"/>
              <a:gd name="connsiteX7" fmla="*/ 2651446 w 3670159"/>
              <a:gd name="connsiteY7" fmla="*/ 3709521 h 3723477"/>
              <a:gd name="connsiteX0" fmla="*/ 0 w 3670159"/>
              <a:gd name="connsiteY0" fmla="*/ 13956 h 3531058"/>
              <a:gd name="connsiteX1" fmla="*/ 2305081 w 3670159"/>
              <a:gd name="connsiteY1" fmla="*/ 12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87631 w 3670159"/>
              <a:gd name="connsiteY2" fmla="*/ 34660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08256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581259"/>
              <a:gd name="connsiteY0" fmla="*/ 0 h 3752052"/>
              <a:gd name="connsiteX1" fmla="*/ 2216181 w 3581259"/>
              <a:gd name="connsiteY1" fmla="*/ 222250 h 3752052"/>
              <a:gd name="connsiteX2" fmla="*/ 2219356 w 3581259"/>
              <a:gd name="connsiteY2" fmla="*/ 500129 h 3752052"/>
              <a:gd name="connsiteX3" fmla="*/ 2422996 w 3581259"/>
              <a:gd name="connsiteY3" fmla="*/ 500129 h 3752052"/>
              <a:gd name="connsiteX4" fmla="*/ 2421741 w 3581259"/>
              <a:gd name="connsiteY4" fmla="*/ 227344 h 3752052"/>
              <a:gd name="connsiteX5" fmla="*/ 3581259 w 3581259"/>
              <a:gd name="connsiteY5" fmla="*/ 220994 h 3752052"/>
              <a:gd name="connsiteX6" fmla="*/ 3581259 w 3581259"/>
              <a:gd name="connsiteY6" fmla="*/ 3752052 h 3752052"/>
              <a:gd name="connsiteX7" fmla="*/ 2562546 w 3581259"/>
              <a:gd name="connsiteY7" fmla="*/ 3738096 h 3752052"/>
              <a:gd name="connsiteX0" fmla="*/ 0 w 3692384"/>
              <a:gd name="connsiteY0" fmla="*/ 1256 h 3531058"/>
              <a:gd name="connsiteX1" fmla="*/ 2327306 w 3692384"/>
              <a:gd name="connsiteY1" fmla="*/ 1256 h 3531058"/>
              <a:gd name="connsiteX2" fmla="*/ 2330481 w 3692384"/>
              <a:gd name="connsiteY2" fmla="*/ 279135 h 3531058"/>
              <a:gd name="connsiteX3" fmla="*/ 2534121 w 3692384"/>
              <a:gd name="connsiteY3" fmla="*/ 279135 h 3531058"/>
              <a:gd name="connsiteX4" fmla="*/ 2532866 w 3692384"/>
              <a:gd name="connsiteY4" fmla="*/ 6350 h 3531058"/>
              <a:gd name="connsiteX5" fmla="*/ 3692384 w 3692384"/>
              <a:gd name="connsiteY5" fmla="*/ 0 h 3531058"/>
              <a:gd name="connsiteX6" fmla="*/ 3692384 w 3692384"/>
              <a:gd name="connsiteY6" fmla="*/ 3531058 h 3531058"/>
              <a:gd name="connsiteX7" fmla="*/ 2673671 w 3692384"/>
              <a:gd name="connsiteY7" fmla="*/ 3517102 h 3531058"/>
              <a:gd name="connsiteX0" fmla="*/ 0 w 3692384"/>
              <a:gd name="connsiteY0" fmla="*/ 287669 h 3817471"/>
              <a:gd name="connsiteX1" fmla="*/ 2327306 w 3692384"/>
              <a:gd name="connsiteY1" fmla="*/ 287669 h 3817471"/>
              <a:gd name="connsiteX2" fmla="*/ 2330481 w 3692384"/>
              <a:gd name="connsiteY2" fmla="*/ 565548 h 3817471"/>
              <a:gd name="connsiteX3" fmla="*/ 2534121 w 3692384"/>
              <a:gd name="connsiteY3" fmla="*/ 565548 h 3817471"/>
              <a:gd name="connsiteX4" fmla="*/ 2532866 w 3692384"/>
              <a:gd name="connsiteY4" fmla="*/ 292763 h 3817471"/>
              <a:gd name="connsiteX5" fmla="*/ 3692384 w 3692384"/>
              <a:gd name="connsiteY5" fmla="*/ 0 h 3817471"/>
              <a:gd name="connsiteX6" fmla="*/ 3692384 w 3692384"/>
              <a:gd name="connsiteY6" fmla="*/ 3817471 h 3817471"/>
              <a:gd name="connsiteX7" fmla="*/ 2673671 w 3692384"/>
              <a:gd name="connsiteY7" fmla="*/ 3803515 h 3817471"/>
              <a:gd name="connsiteX0" fmla="*/ 0 w 3692384"/>
              <a:gd name="connsiteY0" fmla="*/ 0 h 3529802"/>
              <a:gd name="connsiteX1" fmla="*/ 2327306 w 3692384"/>
              <a:gd name="connsiteY1" fmla="*/ 0 h 3529802"/>
              <a:gd name="connsiteX2" fmla="*/ 2330481 w 3692384"/>
              <a:gd name="connsiteY2" fmla="*/ 277879 h 3529802"/>
              <a:gd name="connsiteX3" fmla="*/ 2534121 w 3692384"/>
              <a:gd name="connsiteY3" fmla="*/ 277879 h 3529802"/>
              <a:gd name="connsiteX4" fmla="*/ 2532866 w 3692384"/>
              <a:gd name="connsiteY4" fmla="*/ 5094 h 3529802"/>
              <a:gd name="connsiteX5" fmla="*/ 3200471 w 3692384"/>
              <a:gd name="connsiteY5" fmla="*/ 10249 h 3529802"/>
              <a:gd name="connsiteX6" fmla="*/ 3692384 w 3692384"/>
              <a:gd name="connsiteY6" fmla="*/ 3529802 h 3529802"/>
              <a:gd name="connsiteX7" fmla="*/ 2673671 w 3692384"/>
              <a:gd name="connsiteY7" fmla="*/ 3515846 h 3529802"/>
              <a:gd name="connsiteX0" fmla="*/ 0 w 3214426"/>
              <a:gd name="connsiteY0" fmla="*/ 0 h 3529802"/>
              <a:gd name="connsiteX1" fmla="*/ 2327306 w 3214426"/>
              <a:gd name="connsiteY1" fmla="*/ 0 h 3529802"/>
              <a:gd name="connsiteX2" fmla="*/ 2330481 w 3214426"/>
              <a:gd name="connsiteY2" fmla="*/ 277879 h 3529802"/>
              <a:gd name="connsiteX3" fmla="*/ 2534121 w 3214426"/>
              <a:gd name="connsiteY3" fmla="*/ 277879 h 3529802"/>
              <a:gd name="connsiteX4" fmla="*/ 2532866 w 3214426"/>
              <a:gd name="connsiteY4" fmla="*/ 5094 h 3529802"/>
              <a:gd name="connsiteX5" fmla="*/ 3200471 w 3214426"/>
              <a:gd name="connsiteY5" fmla="*/ 10249 h 3529802"/>
              <a:gd name="connsiteX6" fmla="*/ 3214426 w 3214426"/>
              <a:gd name="connsiteY6" fmla="*/ 3529802 h 3529802"/>
              <a:gd name="connsiteX7" fmla="*/ 2673671 w 3214426"/>
              <a:gd name="connsiteY7" fmla="*/ 3515846 h 352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4426" h="3529802">
                <a:moveTo>
                  <a:pt x="0" y="0"/>
                </a:moveTo>
                <a:lnTo>
                  <a:pt x="2327306" y="0"/>
                </a:lnTo>
                <a:cubicBezTo>
                  <a:pt x="2328364" y="92626"/>
                  <a:pt x="2329423" y="185253"/>
                  <a:pt x="2330481" y="277879"/>
                </a:cubicBezTo>
                <a:lnTo>
                  <a:pt x="2534121" y="277879"/>
                </a:lnTo>
                <a:cubicBezTo>
                  <a:pt x="2533703" y="186951"/>
                  <a:pt x="2533284" y="96022"/>
                  <a:pt x="2532866" y="5094"/>
                </a:cubicBezTo>
                <a:lnTo>
                  <a:pt x="3200471" y="10249"/>
                </a:lnTo>
                <a:cubicBezTo>
                  <a:pt x="3205123" y="1183433"/>
                  <a:pt x="3209774" y="2356618"/>
                  <a:pt x="3214426" y="3529802"/>
                </a:cubicBezTo>
                <a:lnTo>
                  <a:pt x="2673671" y="3515846"/>
                </a:lnTo>
              </a:path>
            </a:pathLst>
          </a:custGeom>
          <a:noFill/>
          <a:ln w="19050" cap="flat" cmpd="sng" algn="ctr">
            <a:solidFill>
              <a:schemeClr val="accent2"/>
            </a:solidFill>
            <a:prstDash val="sysDash"/>
            <a:round/>
            <a:headEnd type="none" w="med" len="med"/>
            <a:tailEnd type="arrow"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pic>
        <p:nvPicPr>
          <p:cNvPr id="85" name="Picture 84" descr="ASE.png"/>
          <p:cNvPicPr>
            <a:picLocks noChangeAspect="1"/>
          </p:cNvPicPr>
          <p:nvPr/>
        </p:nvPicPr>
        <p:blipFill>
          <a:blip r:embed="rId6" cstate="print"/>
          <a:stretch>
            <a:fillRect/>
          </a:stretch>
        </p:blipFill>
        <p:spPr>
          <a:xfrm>
            <a:off x="1576326" y="2600371"/>
            <a:ext cx="418626" cy="520401"/>
          </a:xfrm>
          <a:prstGeom prst="rect">
            <a:avLst/>
          </a:prstGeom>
          <a:effectLst>
            <a:outerShdw blurRad="50800" dist="38100" dir="2700000">
              <a:srgbClr val="000000">
                <a:alpha val="43000"/>
              </a:srgbClr>
            </a:outerShdw>
          </a:effectLst>
        </p:spPr>
      </p:pic>
      <p:pic>
        <p:nvPicPr>
          <p:cNvPr id="94" name="Picture 93" descr="ASE.png"/>
          <p:cNvPicPr>
            <a:picLocks noChangeAspect="1"/>
          </p:cNvPicPr>
          <p:nvPr/>
        </p:nvPicPr>
        <p:blipFill>
          <a:blip r:embed="rId6" cstate="print"/>
          <a:stretch>
            <a:fillRect/>
          </a:stretch>
        </p:blipFill>
        <p:spPr>
          <a:xfrm>
            <a:off x="1600126" y="4909227"/>
            <a:ext cx="418626" cy="520401"/>
          </a:xfrm>
          <a:prstGeom prst="rect">
            <a:avLst/>
          </a:prstGeom>
          <a:effectLst>
            <a:outerShdw blurRad="50800" dist="38100" dir="2700000">
              <a:srgbClr val="000000">
                <a:alpha val="43000"/>
              </a:srgbClr>
            </a:outerShdw>
          </a:effectLst>
        </p:spPr>
      </p:pic>
      <p:grpSp>
        <p:nvGrpSpPr>
          <p:cNvPr id="3" name="Group 2"/>
          <p:cNvGrpSpPr/>
          <p:nvPr/>
        </p:nvGrpSpPr>
        <p:grpSpPr>
          <a:xfrm>
            <a:off x="3131584" y="1289749"/>
            <a:ext cx="2619306" cy="5230368"/>
            <a:chOff x="3105461" y="1289749"/>
            <a:chExt cx="2619306" cy="5230368"/>
          </a:xfrm>
        </p:grpSpPr>
        <p:sp>
          <p:nvSpPr>
            <p:cNvPr id="96" name="Text Placeholder 12"/>
            <p:cNvSpPr txBox="1">
              <a:spLocks noChangeArrowheads="1"/>
            </p:cNvSpPr>
            <p:nvPr/>
          </p:nvSpPr>
          <p:spPr>
            <a:xfrm>
              <a:off x="3105461" y="1289749"/>
              <a:ext cx="2619306" cy="5230368"/>
            </a:xfrm>
            <a:prstGeom prst="rect">
              <a:avLst/>
            </a:prstGeom>
          </p:spPr>
          <p:style>
            <a:lnRef idx="2">
              <a:schemeClr val="accent1"/>
            </a:lnRef>
            <a:fillRef idx="1">
              <a:schemeClr val="lt1"/>
            </a:fillRef>
            <a:effectRef idx="0">
              <a:schemeClr val="accent1"/>
            </a:effectRef>
            <a:fontRef idx="minor">
              <a:schemeClr val="dk1"/>
            </a:fontRef>
          </p:style>
          <p:txBody>
            <a:bodyPr anchor="b"/>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171450">
                <a:buFont typeface="Arial"/>
                <a:buChar char="•"/>
              </a:pPr>
              <a:endParaRPr lang="en-US" altLang="en-US" sz="800" dirty="0" smtClean="0"/>
            </a:p>
          </p:txBody>
        </p:sp>
        <p:sp>
          <p:nvSpPr>
            <p:cNvPr id="33" name="Rounded Rectangle 32"/>
            <p:cNvSpPr/>
            <p:nvPr/>
          </p:nvSpPr>
          <p:spPr bwMode="auto">
            <a:xfrm>
              <a:off x="3628854" y="4476612"/>
              <a:ext cx="1691113" cy="1421267"/>
            </a:xfrm>
            <a:prstGeom prst="roundRect">
              <a:avLst>
                <a:gd name="adj" fmla="val 13249"/>
              </a:avLst>
            </a:prstGeom>
            <a:solidFill>
              <a:srgbClr val="C6E6A2"/>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47" name="Rounded Rectangle 46"/>
            <p:cNvSpPr/>
            <p:nvPr/>
          </p:nvSpPr>
          <p:spPr bwMode="auto">
            <a:xfrm>
              <a:off x="3536934" y="2080384"/>
              <a:ext cx="1891398" cy="1548122"/>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9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42" name="Text Box 7"/>
            <p:cNvSpPr txBox="1">
              <a:spLocks noChangeArrowheads="1"/>
            </p:cNvSpPr>
            <p:nvPr/>
          </p:nvSpPr>
          <p:spPr bwMode="auto">
            <a:xfrm>
              <a:off x="4004610" y="5421500"/>
              <a:ext cx="925253" cy="338554"/>
            </a:xfrm>
            <a:prstGeom prst="rect">
              <a:avLst/>
            </a:prstGeom>
            <a:noFill/>
            <a:ln w="9525">
              <a:noFill/>
              <a:miter lim="800000"/>
              <a:headEnd/>
              <a:tailEnd/>
            </a:ln>
          </p:spPr>
          <p:txBody>
            <a:bodyPr wrap="none">
              <a:spAutoFit/>
            </a:bodyPr>
            <a:lstStyle/>
            <a:p>
              <a:pPr algn="ctr" eaLnBrk="0" hangingPunct="0"/>
              <a:r>
                <a:rPr lang="en-US" altLang="en-US" sz="800" b="1" dirty="0" smtClean="0">
                  <a:ea typeface="ＭＳ Ｐゴシック" pitchFamily="34" charset="-128"/>
                </a:rPr>
                <a:t>SAP HANA</a:t>
              </a:r>
            </a:p>
            <a:p>
              <a:pPr algn="ctr" eaLnBrk="0" hangingPunct="0"/>
              <a:r>
                <a:rPr lang="en-US" altLang="en-US" sz="800" b="1" dirty="0" smtClean="0">
                  <a:ea typeface="ＭＳ Ｐゴシック" pitchFamily="34" charset="-128"/>
                </a:rPr>
                <a:t>SAP Sybase IQ</a:t>
              </a:r>
              <a:endParaRPr lang="en-US" altLang="en-US" sz="800" b="1" dirty="0">
                <a:ea typeface="ＭＳ Ｐゴシック" pitchFamily="34" charset="-128"/>
              </a:endParaRPr>
            </a:p>
          </p:txBody>
        </p:sp>
        <p:sp>
          <p:nvSpPr>
            <p:cNvPr id="104" name="TextBox 103"/>
            <p:cNvSpPr txBox="1"/>
            <p:nvPr/>
          </p:nvSpPr>
          <p:spPr>
            <a:xfrm>
              <a:off x="3299180" y="1366369"/>
              <a:ext cx="2064668"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Real-Time Reporting/</a:t>
              </a:r>
              <a:br>
                <a:rPr lang="en-US" b="1" kern="0" dirty="0" smtClean="0">
                  <a:ea typeface="Arial Unicode MS" pitchFamily="34" charset="-128"/>
                  <a:cs typeface="Arial Unicode MS" pitchFamily="34" charset="-128"/>
                </a:rPr>
              </a:br>
              <a:r>
                <a:rPr lang="en-US" b="1" kern="0" dirty="0" smtClean="0">
                  <a:ea typeface="Arial Unicode MS" pitchFamily="34" charset="-128"/>
                  <a:cs typeface="Arial Unicode MS" pitchFamily="34" charset="-128"/>
                </a:rPr>
                <a:t>Consolidation</a:t>
              </a:r>
              <a:endParaRPr lang="en-US" sz="1800" b="1" kern="0" dirty="0" smtClean="0">
                <a:ea typeface="Arial Unicode MS" pitchFamily="34" charset="-128"/>
                <a:cs typeface="Arial Unicode MS" pitchFamily="34" charset="-128"/>
              </a:endParaRPr>
            </a:p>
          </p:txBody>
        </p:sp>
        <p:sp>
          <p:nvSpPr>
            <p:cNvPr id="92" name="Text Box 6"/>
            <p:cNvSpPr txBox="1">
              <a:spLocks noChangeArrowheads="1"/>
            </p:cNvSpPr>
            <p:nvPr/>
          </p:nvSpPr>
          <p:spPr bwMode="auto">
            <a:xfrm>
              <a:off x="3415716" y="2154695"/>
              <a:ext cx="2175623" cy="230832"/>
            </a:xfrm>
            <a:prstGeom prst="rect">
              <a:avLst/>
            </a:prstGeom>
            <a:noFill/>
            <a:ln w="9525">
              <a:noFill/>
              <a:miter lim="800000"/>
              <a:headEnd/>
              <a:tailEnd/>
            </a:ln>
          </p:spPr>
          <p:txBody>
            <a:bodyPr>
              <a:spAutoFit/>
            </a:bodyPr>
            <a:lstStyle/>
            <a:p>
              <a:pPr algn="ctr">
                <a:spcBef>
                  <a:spcPct val="50000"/>
                </a:spcBef>
              </a:pPr>
              <a:r>
                <a:rPr lang="en-US" altLang="en-US" sz="900" b="1" dirty="0" smtClean="0">
                  <a:latin typeface="+mj-lt"/>
                  <a:ea typeface="ＭＳ Ｐゴシック" pitchFamily="34" charset="-128"/>
                </a:rPr>
                <a:t>Transactional Application(s)</a:t>
              </a:r>
              <a:endParaRPr lang="en-US" altLang="en-US" sz="900" b="1" dirty="0">
                <a:latin typeface="+mj-lt"/>
                <a:ea typeface="ＭＳ Ｐゴシック" pitchFamily="34" charset="-128"/>
              </a:endParaRPr>
            </a:p>
          </p:txBody>
        </p:sp>
        <p:sp>
          <p:nvSpPr>
            <p:cNvPr id="93" name="Text Box 6"/>
            <p:cNvSpPr txBox="1">
              <a:spLocks noChangeArrowheads="1"/>
            </p:cNvSpPr>
            <p:nvPr/>
          </p:nvSpPr>
          <p:spPr bwMode="auto">
            <a:xfrm>
              <a:off x="3373806" y="4650245"/>
              <a:ext cx="2175623" cy="230832"/>
            </a:xfrm>
            <a:prstGeom prst="rect">
              <a:avLst/>
            </a:prstGeom>
            <a:noFill/>
            <a:ln w="9525">
              <a:noFill/>
              <a:miter lim="800000"/>
              <a:headEnd/>
              <a:tailEnd/>
            </a:ln>
          </p:spPr>
          <p:txBody>
            <a:bodyPr>
              <a:spAutoFit/>
            </a:bodyPr>
            <a:lstStyle/>
            <a:p>
              <a:pPr algn="ctr">
                <a:spcBef>
                  <a:spcPct val="50000"/>
                </a:spcBef>
              </a:pPr>
              <a:r>
                <a:rPr lang="en-US" altLang="en-US" sz="900" b="1" dirty="0" smtClean="0">
                  <a:latin typeface="+mj-lt"/>
                  <a:ea typeface="ＭＳ Ｐゴシック" pitchFamily="34" charset="-128"/>
                </a:rPr>
                <a:t>Reporting &amp; Analytics</a:t>
              </a:r>
              <a:endParaRPr lang="en-US" altLang="en-US" sz="1050" b="1" dirty="0">
                <a:latin typeface="+mj-lt"/>
                <a:ea typeface="ＭＳ Ｐゴシック" pitchFamily="34" charset="-128"/>
              </a:endParaRPr>
            </a:p>
          </p:txBody>
        </p:sp>
        <p:cxnSp>
          <p:nvCxnSpPr>
            <p:cNvPr id="99" name="Straight Arrow Connector 98"/>
            <p:cNvCxnSpPr/>
            <p:nvPr/>
          </p:nvCxnSpPr>
          <p:spPr>
            <a:xfrm>
              <a:off x="3841469" y="2956445"/>
              <a:ext cx="322535" cy="1533514"/>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257010" y="3305982"/>
              <a:ext cx="82214" cy="1193037"/>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4551276" y="2935751"/>
              <a:ext cx="136432" cy="1554208"/>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4712965" y="3307522"/>
              <a:ext cx="396047" cy="1148413"/>
            </a:xfrm>
            <a:prstGeom prst="straightConnector1">
              <a:avLst/>
            </a:prstGeom>
            <a:ln w="1905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929777" y="3636972"/>
              <a:ext cx="582763" cy="646627"/>
            </a:xfrm>
            <a:prstGeom prst="rect">
              <a:avLst/>
            </a:prstGeom>
          </p:spPr>
        </p:pic>
        <p:sp>
          <p:nvSpPr>
            <p:cNvPr id="28" name="TextBox 27"/>
            <p:cNvSpPr txBox="1"/>
            <p:nvPr/>
          </p:nvSpPr>
          <p:spPr>
            <a:xfrm>
              <a:off x="4365754" y="3889157"/>
              <a:ext cx="694421" cy="338554"/>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pic>
          <p:nvPicPr>
            <p:cNvPr id="98" name="Picture 97" descr="ASE.png"/>
            <p:cNvPicPr>
              <a:picLocks noChangeAspect="1"/>
            </p:cNvPicPr>
            <p:nvPr/>
          </p:nvPicPr>
          <p:blipFill>
            <a:blip r:embed="rId6" cstate="print"/>
            <a:stretch>
              <a:fillRect/>
            </a:stretch>
          </p:blipFill>
          <p:spPr>
            <a:xfrm>
              <a:off x="3634161" y="2379193"/>
              <a:ext cx="418626" cy="520401"/>
            </a:xfrm>
            <a:prstGeom prst="rect">
              <a:avLst/>
            </a:prstGeom>
            <a:effectLst>
              <a:outerShdw blurRad="50800" dist="38100" dir="2700000">
                <a:srgbClr val="000000">
                  <a:alpha val="43000"/>
                </a:srgbClr>
              </a:outerShdw>
            </a:effectLst>
          </p:spPr>
        </p:pic>
        <p:pic>
          <p:nvPicPr>
            <p:cNvPr id="100" name="Picture 99" descr="ASE.png"/>
            <p:cNvPicPr>
              <a:picLocks noChangeAspect="1"/>
            </p:cNvPicPr>
            <p:nvPr/>
          </p:nvPicPr>
          <p:blipFill>
            <a:blip r:embed="rId6" cstate="print"/>
            <a:stretch>
              <a:fillRect/>
            </a:stretch>
          </p:blipFill>
          <p:spPr>
            <a:xfrm>
              <a:off x="4285620" y="4856914"/>
              <a:ext cx="418626" cy="520401"/>
            </a:xfrm>
            <a:prstGeom prst="rect">
              <a:avLst/>
            </a:prstGeom>
            <a:effectLst>
              <a:outerShdw blurRad="50800" dist="38100" dir="2700000">
                <a:srgbClr val="000000">
                  <a:alpha val="43000"/>
                </a:srgbClr>
              </a:outerShdw>
            </a:effectLst>
          </p:spPr>
        </p:pic>
        <p:pic>
          <p:nvPicPr>
            <p:cNvPr id="101" name="Picture 100" descr="ASE.png"/>
            <p:cNvPicPr>
              <a:picLocks noChangeAspect="1"/>
            </p:cNvPicPr>
            <p:nvPr/>
          </p:nvPicPr>
          <p:blipFill>
            <a:blip r:embed="rId3" cstate="print"/>
            <a:stretch>
              <a:fillRect/>
            </a:stretch>
          </p:blipFill>
          <p:spPr>
            <a:xfrm>
              <a:off x="4945222" y="2807234"/>
              <a:ext cx="418626" cy="532096"/>
            </a:xfrm>
            <a:prstGeom prst="rect">
              <a:avLst/>
            </a:prstGeom>
            <a:effectLst>
              <a:outerShdw blurRad="50800" dist="38100" dir="2700000">
                <a:srgbClr val="000000">
                  <a:alpha val="43000"/>
                </a:srgbClr>
              </a:outerShdw>
            </a:effectLst>
          </p:spPr>
        </p:pic>
        <p:pic>
          <p:nvPicPr>
            <p:cNvPr id="102" name="Picture 101" descr="ASE.png"/>
            <p:cNvPicPr>
              <a:picLocks noChangeAspect="1"/>
            </p:cNvPicPr>
            <p:nvPr/>
          </p:nvPicPr>
          <p:blipFill>
            <a:blip r:embed="rId6" cstate="print"/>
            <a:stretch>
              <a:fillRect/>
            </a:stretch>
          </p:blipFill>
          <p:spPr>
            <a:xfrm>
              <a:off x="4495228" y="2398916"/>
              <a:ext cx="418626" cy="520401"/>
            </a:xfrm>
            <a:prstGeom prst="rect">
              <a:avLst/>
            </a:prstGeom>
            <a:effectLst>
              <a:outerShdw blurRad="50800" dist="38100" dir="2700000">
                <a:srgbClr val="000000">
                  <a:alpha val="43000"/>
                </a:srgbClr>
              </a:outerShdw>
            </a:effectLst>
          </p:spPr>
        </p:pic>
        <p:pic>
          <p:nvPicPr>
            <p:cNvPr id="112" name="Picture 111" descr="ASE.png"/>
            <p:cNvPicPr>
              <a:picLocks noChangeAspect="1"/>
            </p:cNvPicPr>
            <p:nvPr/>
          </p:nvPicPr>
          <p:blipFill>
            <a:blip r:embed="rId6" cstate="print"/>
            <a:stretch>
              <a:fillRect/>
            </a:stretch>
          </p:blipFill>
          <p:spPr>
            <a:xfrm>
              <a:off x="4061523" y="2783179"/>
              <a:ext cx="418626" cy="520401"/>
            </a:xfrm>
            <a:prstGeom prst="rect">
              <a:avLst/>
            </a:prstGeom>
            <a:effectLst>
              <a:outerShdw blurRad="50800" dist="38100" dir="2700000">
                <a:srgbClr val="000000">
                  <a:alpha val="43000"/>
                </a:srgbClr>
              </a:outerShdw>
            </a:effectLst>
          </p:spPr>
        </p:pic>
        <p:sp>
          <p:nvSpPr>
            <p:cNvPr id="121" name="TextBox 120"/>
            <p:cNvSpPr txBox="1"/>
            <p:nvPr/>
          </p:nvSpPr>
          <p:spPr>
            <a:xfrm>
              <a:off x="3543249" y="2620966"/>
              <a:ext cx="543739"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Oracle</a:t>
              </a:r>
            </a:p>
          </p:txBody>
        </p:sp>
        <p:sp>
          <p:nvSpPr>
            <p:cNvPr id="122" name="TextBox 121"/>
            <p:cNvSpPr txBox="1"/>
            <p:nvPr/>
          </p:nvSpPr>
          <p:spPr>
            <a:xfrm>
              <a:off x="4045520" y="3061681"/>
              <a:ext cx="396263"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IBM</a:t>
              </a:r>
            </a:p>
          </p:txBody>
        </p:sp>
        <p:sp>
          <p:nvSpPr>
            <p:cNvPr id="124" name="TextBox 123"/>
            <p:cNvSpPr txBox="1"/>
            <p:nvPr/>
          </p:nvSpPr>
          <p:spPr>
            <a:xfrm>
              <a:off x="4318725" y="2620966"/>
              <a:ext cx="704039" cy="230832"/>
            </a:xfrm>
            <a:prstGeom prst="rect">
              <a:avLst/>
            </a:prstGeom>
            <a:noFill/>
          </p:spPr>
          <p:txBody>
            <a:bodyPr wrap="none" rtlCol="0">
              <a:spAutoFit/>
            </a:bodyPr>
            <a:lstStyle/>
            <a:p>
              <a:pPr fontAlgn="base">
                <a:spcBef>
                  <a:spcPct val="50000"/>
                </a:spcBef>
                <a:spcAft>
                  <a:spcPct val="0"/>
                </a:spcAft>
                <a:buClr>
                  <a:srgbClr val="F0AB00"/>
                </a:buClr>
                <a:buSzPct val="80000"/>
              </a:pPr>
              <a:r>
                <a:rPr lang="en-US" sz="900" b="1" kern="0" dirty="0" smtClean="0">
                  <a:ea typeface="Arial Unicode MS" pitchFamily="34" charset="-128"/>
                  <a:cs typeface="Arial Unicode MS" pitchFamily="34" charset="-128"/>
                </a:rPr>
                <a:t>Microsoft</a:t>
              </a:r>
            </a:p>
          </p:txBody>
        </p:sp>
      </p:grpSp>
      <p:grpSp>
        <p:nvGrpSpPr>
          <p:cNvPr id="8" name="Group 7"/>
          <p:cNvGrpSpPr/>
          <p:nvPr/>
        </p:nvGrpSpPr>
        <p:grpSpPr>
          <a:xfrm>
            <a:off x="5862231" y="1289749"/>
            <a:ext cx="2976481" cy="5230368"/>
            <a:chOff x="5820351" y="1289749"/>
            <a:chExt cx="2976481" cy="5230368"/>
          </a:xfrm>
        </p:grpSpPr>
        <p:sp>
          <p:nvSpPr>
            <p:cNvPr id="97" name="Text Box 40"/>
            <p:cNvSpPr txBox="1">
              <a:spLocks noChangeArrowheads="1"/>
            </p:cNvSpPr>
            <p:nvPr/>
          </p:nvSpPr>
          <p:spPr bwMode="gray">
            <a:xfrm>
              <a:off x="5820351" y="1289749"/>
              <a:ext cx="2976481" cy="523036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b">
              <a:noAutofit/>
            </a:bodyPr>
            <a:lstStyle/>
            <a:p>
              <a:pPr marL="230188" indent="-230188" eaLnBrk="0" hangingPunct="0">
                <a:lnSpc>
                  <a:spcPct val="95000"/>
                </a:lnSpc>
                <a:spcBef>
                  <a:spcPct val="20000"/>
                </a:spcBef>
                <a:buClr>
                  <a:schemeClr val="accent1"/>
                </a:buClr>
                <a:buFont typeface="Wingdings" pitchFamily="2" charset="2"/>
                <a:buChar char="§"/>
              </a:pPr>
              <a:endParaRPr lang="en-US" sz="800" dirty="0">
                <a:cs typeface="Arial Unicode MS" pitchFamily="34" charset="-122"/>
              </a:endParaRPr>
            </a:p>
          </p:txBody>
        </p:sp>
        <p:grpSp>
          <p:nvGrpSpPr>
            <p:cNvPr id="59" name="Group 58"/>
            <p:cNvGrpSpPr/>
            <p:nvPr/>
          </p:nvGrpSpPr>
          <p:grpSpPr>
            <a:xfrm>
              <a:off x="6266461" y="2086269"/>
              <a:ext cx="2220534" cy="3762405"/>
              <a:chOff x="342308" y="1253211"/>
              <a:chExt cx="3323119" cy="5527156"/>
            </a:xfrm>
          </p:grpSpPr>
          <p:sp>
            <p:nvSpPr>
              <p:cNvPr id="60" name="Rectangle 4"/>
              <p:cNvSpPr>
                <a:spLocks noChangeArrowheads="1"/>
              </p:cNvSpPr>
              <p:nvPr/>
            </p:nvSpPr>
            <p:spPr bwMode="gray">
              <a:xfrm>
                <a:off x="376517" y="5473040"/>
                <a:ext cx="1090460" cy="13065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t"/>
              <a:lstStyle/>
              <a:p>
                <a:pPr algn="ctr"/>
                <a:r>
                  <a:rPr lang="en-US" sz="800" dirty="0" smtClean="0">
                    <a:cs typeface="Arial Unicode MS" pitchFamily="34" charset="-122"/>
                  </a:rPr>
                  <a:t>Tokyo</a:t>
                </a:r>
                <a:endParaRPr lang="en-US" sz="800" dirty="0">
                  <a:cs typeface="Arial Unicode MS" pitchFamily="34" charset="-122"/>
                </a:endParaRPr>
              </a:p>
            </p:txBody>
          </p:sp>
          <p:sp>
            <p:nvSpPr>
              <p:cNvPr id="61" name="Rectangle 4"/>
              <p:cNvSpPr>
                <a:spLocks noChangeArrowheads="1"/>
              </p:cNvSpPr>
              <p:nvPr/>
            </p:nvSpPr>
            <p:spPr bwMode="gray">
              <a:xfrm>
                <a:off x="1464995" y="5473447"/>
                <a:ext cx="1090460" cy="1306513"/>
              </a:xfrm>
              <a:prstGeom prst="rect">
                <a:avLst/>
              </a:prstGeom>
              <a:solidFill>
                <a:schemeClr val="accent1">
                  <a:lumMod val="60000"/>
                  <a:lumOff val="40000"/>
                </a:schemeClr>
              </a:solidFill>
              <a:ln>
                <a:solidFill>
                  <a:schemeClr val="accent1"/>
                </a:solid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t"/>
              <a:lstStyle/>
              <a:p>
                <a:pPr algn="ctr"/>
                <a:r>
                  <a:rPr lang="en-US" sz="800" dirty="0" smtClean="0">
                    <a:solidFill>
                      <a:schemeClr val="tx1"/>
                    </a:solidFill>
                    <a:cs typeface="Arial Unicode MS" pitchFamily="34" charset="-122"/>
                  </a:rPr>
                  <a:t>New York</a:t>
                </a:r>
                <a:endParaRPr lang="en-US" sz="800" dirty="0">
                  <a:solidFill>
                    <a:schemeClr val="tx1"/>
                  </a:solidFill>
                  <a:cs typeface="Arial Unicode MS" pitchFamily="34" charset="-122"/>
                </a:endParaRPr>
              </a:p>
            </p:txBody>
          </p:sp>
          <p:sp>
            <p:nvSpPr>
              <p:cNvPr id="62" name="Rectangle 4"/>
              <p:cNvSpPr>
                <a:spLocks noChangeArrowheads="1"/>
              </p:cNvSpPr>
              <p:nvPr/>
            </p:nvSpPr>
            <p:spPr bwMode="gray">
              <a:xfrm>
                <a:off x="2553470" y="5473854"/>
                <a:ext cx="1090460" cy="1306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t"/>
              <a:lstStyle/>
              <a:p>
                <a:pPr algn="ctr"/>
                <a:r>
                  <a:rPr lang="en-US" sz="800" dirty="0" smtClean="0">
                    <a:cs typeface="Arial Unicode MS" pitchFamily="34" charset="-122"/>
                  </a:rPr>
                  <a:t>London</a:t>
                </a:r>
                <a:endParaRPr lang="en-US" sz="800" dirty="0">
                  <a:cs typeface="Arial Unicode MS" pitchFamily="34" charset="-122"/>
                </a:endParaRPr>
              </a:p>
            </p:txBody>
          </p:sp>
          <p:sp>
            <p:nvSpPr>
              <p:cNvPr id="63" name="Rectangle 2"/>
              <p:cNvSpPr>
                <a:spLocks noChangeArrowheads="1"/>
              </p:cNvSpPr>
              <p:nvPr/>
            </p:nvSpPr>
            <p:spPr bwMode="gray">
              <a:xfrm>
                <a:off x="941476" y="1253211"/>
                <a:ext cx="2118899" cy="1578462"/>
              </a:xfrm>
              <a:prstGeom prst="roundRect">
                <a:avLst/>
              </a:prstGeom>
              <a:solidFill>
                <a:schemeClr val="accent1">
                  <a:lumMod val="60000"/>
                  <a:lumOff val="40000"/>
                </a:schemeClr>
              </a:solidFill>
              <a:ln>
                <a:solidFill>
                  <a:schemeClr val="accent1"/>
                </a:solid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t"/>
              <a:lstStyle/>
              <a:p>
                <a:pPr algn="ctr"/>
                <a:r>
                  <a:rPr lang="en-US" sz="1100" b="1" dirty="0" smtClean="0">
                    <a:solidFill>
                      <a:schemeClr val="tx1"/>
                    </a:solidFill>
                    <a:cs typeface="Arial Unicode MS" pitchFamily="34" charset="-122"/>
                  </a:rPr>
                  <a:t>New York</a:t>
                </a:r>
                <a:endParaRPr lang="en-US" sz="1100" b="1" dirty="0">
                  <a:solidFill>
                    <a:schemeClr val="tx1"/>
                  </a:solidFill>
                  <a:cs typeface="Arial Unicode MS" pitchFamily="34" charset="-122"/>
                </a:endParaRPr>
              </a:p>
            </p:txBody>
          </p:sp>
          <p:cxnSp>
            <p:nvCxnSpPr>
              <p:cNvPr id="64" name="Straight Arrow Connector 63"/>
              <p:cNvCxnSpPr>
                <a:endCxn id="60" idx="0"/>
              </p:cNvCxnSpPr>
              <p:nvPr/>
            </p:nvCxnSpPr>
            <p:spPr bwMode="auto">
              <a:xfrm flipH="1">
                <a:off x="921748" y="3805012"/>
                <a:ext cx="741944" cy="1668028"/>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cxnSp>
            <p:nvCxnSpPr>
              <p:cNvPr id="65" name="Straight Arrow Connector 64"/>
              <p:cNvCxnSpPr>
                <a:endCxn id="61" idx="0"/>
              </p:cNvCxnSpPr>
              <p:nvPr/>
            </p:nvCxnSpPr>
            <p:spPr bwMode="auto">
              <a:xfrm>
                <a:off x="1998812" y="3805012"/>
                <a:ext cx="11413" cy="1668435"/>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cxnSp>
            <p:nvCxnSpPr>
              <p:cNvPr id="66" name="Straight Arrow Connector 65"/>
              <p:cNvCxnSpPr/>
              <p:nvPr/>
            </p:nvCxnSpPr>
            <p:spPr bwMode="auto">
              <a:xfrm>
                <a:off x="2264463" y="3805012"/>
                <a:ext cx="821243" cy="1668028"/>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67" name="Text Box 11"/>
              <p:cNvSpPr txBox="1">
                <a:spLocks noChangeArrowheads="1"/>
              </p:cNvSpPr>
              <p:nvPr/>
            </p:nvSpPr>
            <p:spPr bwMode="gray">
              <a:xfrm>
                <a:off x="1200275" y="2387284"/>
                <a:ext cx="1024837" cy="278066"/>
              </a:xfrm>
              <a:prstGeom prst="rect">
                <a:avLst/>
              </a:prstGeom>
              <a:noFill/>
              <a:ln w="9525" algn="ctr">
                <a:noFill/>
                <a:miter lim="800000"/>
                <a:headEnd/>
                <a:tailEnd/>
              </a:ln>
            </p:spPr>
            <p:txBody>
              <a:bodyPr wrap="none">
                <a:spAutoFit/>
              </a:bodyPr>
              <a:lstStyle/>
              <a:p>
                <a:pPr algn="ctr">
                  <a:lnSpc>
                    <a:spcPct val="90000"/>
                  </a:lnSpc>
                </a:pPr>
                <a:r>
                  <a:rPr lang="en-US" sz="700" b="1" dirty="0">
                    <a:cs typeface="Arial Unicode MS" pitchFamily="34" charset="-122"/>
                  </a:rPr>
                  <a:t>Order </a:t>
                </a:r>
                <a:r>
                  <a:rPr lang="en-US" sz="700" b="1" dirty="0" smtClean="0">
                    <a:cs typeface="Arial Unicode MS" pitchFamily="34" charset="-122"/>
                  </a:rPr>
                  <a:t>Entry</a:t>
                </a:r>
                <a:endParaRPr lang="en-US" sz="700" b="1" dirty="0">
                  <a:cs typeface="Arial Unicode MS" pitchFamily="34" charset="-122"/>
                </a:endParaRPr>
              </a:p>
            </p:txBody>
          </p:sp>
          <p:pic>
            <p:nvPicPr>
              <p:cNvPr id="68" name="Picture 67" descr="applications.png"/>
              <p:cNvPicPr>
                <a:picLocks noChangeAspect="1"/>
              </p:cNvPicPr>
              <p:nvPr/>
            </p:nvPicPr>
            <p:blipFill>
              <a:blip r:embed="rId7" cstate="print"/>
              <a:stretch>
                <a:fillRect/>
              </a:stretch>
            </p:blipFill>
            <p:spPr>
              <a:xfrm>
                <a:off x="1359632" y="1741277"/>
                <a:ext cx="638260" cy="567342"/>
              </a:xfrm>
              <a:prstGeom prst="rect">
                <a:avLst/>
              </a:prstGeom>
              <a:effectLst>
                <a:outerShdw blurRad="50800" dist="38100" dir="2700000">
                  <a:srgbClr val="000000">
                    <a:alpha val="43000"/>
                  </a:srgbClr>
                </a:outerShdw>
              </a:effectLst>
            </p:spPr>
          </p:pic>
          <p:pic>
            <p:nvPicPr>
              <p:cNvPr id="69" name="Picture 68" descr="ASE.png"/>
              <p:cNvPicPr>
                <a:picLocks noChangeAspect="1"/>
              </p:cNvPicPr>
              <p:nvPr/>
            </p:nvPicPr>
            <p:blipFill>
              <a:blip r:embed="rId3" cstate="print"/>
              <a:stretch>
                <a:fillRect/>
              </a:stretch>
            </p:blipFill>
            <p:spPr>
              <a:xfrm>
                <a:off x="1403219" y="2089734"/>
                <a:ext cx="230389" cy="289929"/>
              </a:xfrm>
              <a:prstGeom prst="rect">
                <a:avLst/>
              </a:prstGeom>
              <a:effectLst>
                <a:outerShdw blurRad="50800" dist="38100" dir="2700000">
                  <a:srgbClr val="000000">
                    <a:alpha val="43000"/>
                  </a:srgbClr>
                </a:outerShdw>
              </a:effectLst>
            </p:spPr>
          </p:pic>
          <p:grpSp>
            <p:nvGrpSpPr>
              <p:cNvPr id="71" name="Group 70"/>
              <p:cNvGrpSpPr/>
              <p:nvPr/>
            </p:nvGrpSpPr>
            <p:grpSpPr>
              <a:xfrm>
                <a:off x="2708695" y="5769110"/>
                <a:ext cx="818762" cy="603641"/>
                <a:chOff x="2302259" y="5923332"/>
                <a:chExt cx="818762" cy="603641"/>
              </a:xfrm>
            </p:grpSpPr>
            <p:pic>
              <p:nvPicPr>
                <p:cNvPr id="90" name="Picture 89" descr="applications.png"/>
                <p:cNvPicPr>
                  <a:picLocks noChangeAspect="1"/>
                </p:cNvPicPr>
                <p:nvPr/>
              </p:nvPicPr>
              <p:blipFill>
                <a:blip r:embed="rId7" cstate="print"/>
                <a:stretch>
                  <a:fillRect/>
                </a:stretch>
              </p:blipFill>
              <p:spPr>
                <a:xfrm>
                  <a:off x="2302259" y="5923332"/>
                  <a:ext cx="818762" cy="603641"/>
                </a:xfrm>
                <a:prstGeom prst="rect">
                  <a:avLst/>
                </a:prstGeom>
                <a:effectLst>
                  <a:outerShdw blurRad="50800" dist="38100" dir="2700000">
                    <a:srgbClr val="000000">
                      <a:alpha val="43000"/>
                    </a:srgbClr>
                  </a:outerShdw>
                </a:effectLst>
              </p:spPr>
            </p:pic>
            <p:pic>
              <p:nvPicPr>
                <p:cNvPr id="91" name="Picture 90" descr="microstoft.png"/>
                <p:cNvPicPr>
                  <a:picLocks noChangeAspect="1"/>
                </p:cNvPicPr>
                <p:nvPr/>
              </p:nvPicPr>
              <p:blipFill>
                <a:blip r:embed="rId8" cstate="print"/>
                <a:stretch>
                  <a:fillRect/>
                </a:stretch>
              </p:blipFill>
              <p:spPr>
                <a:xfrm>
                  <a:off x="2387634" y="6123531"/>
                  <a:ext cx="684160" cy="109466"/>
                </a:xfrm>
                <a:prstGeom prst="rect">
                  <a:avLst/>
                </a:prstGeom>
              </p:spPr>
            </p:pic>
          </p:grpSp>
          <p:grpSp>
            <p:nvGrpSpPr>
              <p:cNvPr id="72" name="Group 71"/>
              <p:cNvGrpSpPr/>
              <p:nvPr/>
            </p:nvGrpSpPr>
            <p:grpSpPr>
              <a:xfrm>
                <a:off x="1529563" y="5759269"/>
                <a:ext cx="872708" cy="603641"/>
                <a:chOff x="1234227" y="5928446"/>
                <a:chExt cx="872708" cy="603641"/>
              </a:xfrm>
            </p:grpSpPr>
            <p:pic>
              <p:nvPicPr>
                <p:cNvPr id="88" name="Picture 87" descr="applications.png"/>
                <p:cNvPicPr>
                  <a:picLocks noChangeAspect="1"/>
                </p:cNvPicPr>
                <p:nvPr/>
              </p:nvPicPr>
              <p:blipFill>
                <a:blip r:embed="rId7" cstate="print"/>
                <a:stretch>
                  <a:fillRect/>
                </a:stretch>
              </p:blipFill>
              <p:spPr>
                <a:xfrm>
                  <a:off x="1234227" y="5928446"/>
                  <a:ext cx="872708" cy="603641"/>
                </a:xfrm>
                <a:prstGeom prst="rect">
                  <a:avLst/>
                </a:prstGeom>
                <a:effectLst>
                  <a:outerShdw blurRad="50800" dist="38100" dir="2700000">
                    <a:srgbClr val="000000">
                      <a:alpha val="43000"/>
                    </a:srgbClr>
                  </a:outerShdw>
                </a:effectLst>
              </p:spPr>
            </p:pic>
            <p:pic>
              <p:nvPicPr>
                <p:cNvPr id="89" name="Picture 88" descr="Oracle.png"/>
                <p:cNvPicPr>
                  <a:picLocks noChangeAspect="1"/>
                </p:cNvPicPr>
                <p:nvPr/>
              </p:nvPicPr>
              <p:blipFill>
                <a:blip r:embed="rId9" cstate="print"/>
                <a:stretch>
                  <a:fillRect/>
                </a:stretch>
              </p:blipFill>
              <p:spPr>
                <a:xfrm>
                  <a:off x="1315563" y="6168135"/>
                  <a:ext cx="742151" cy="93548"/>
                </a:xfrm>
                <a:prstGeom prst="rect">
                  <a:avLst/>
                </a:prstGeom>
              </p:spPr>
            </p:pic>
          </p:grpSp>
          <p:sp>
            <p:nvSpPr>
              <p:cNvPr id="73" name="Text Box 31"/>
              <p:cNvSpPr txBox="1">
                <a:spLocks noChangeArrowheads="1"/>
              </p:cNvSpPr>
              <p:nvPr/>
            </p:nvSpPr>
            <p:spPr bwMode="gray">
              <a:xfrm>
                <a:off x="342308" y="6376317"/>
                <a:ext cx="1157855" cy="278066"/>
              </a:xfrm>
              <a:prstGeom prst="rect">
                <a:avLst/>
              </a:prstGeom>
              <a:noFill/>
              <a:ln w="9525" algn="ctr">
                <a:noFill/>
                <a:miter lim="800000"/>
                <a:headEnd/>
                <a:tailEnd/>
              </a:ln>
            </p:spPr>
            <p:txBody>
              <a:bodyPr wrap="square">
                <a:spAutoFit/>
              </a:bodyPr>
              <a:lstStyle/>
              <a:p>
                <a:pPr algn="ctr">
                  <a:lnSpc>
                    <a:spcPct val="90000"/>
                  </a:lnSpc>
                </a:pPr>
                <a:r>
                  <a:rPr lang="en-US" sz="700" dirty="0" smtClean="0">
                    <a:solidFill>
                      <a:schemeClr val="bg1"/>
                    </a:solidFill>
                    <a:cs typeface="Arial Unicode MS" pitchFamily="34" charset="-122"/>
                  </a:rPr>
                  <a:t>Manufacturing</a:t>
                </a:r>
                <a:endParaRPr lang="en-US" sz="700" dirty="0">
                  <a:solidFill>
                    <a:schemeClr val="bg1"/>
                  </a:solidFill>
                  <a:cs typeface="Arial Unicode MS" pitchFamily="34" charset="-122"/>
                </a:endParaRPr>
              </a:p>
            </p:txBody>
          </p:sp>
          <p:grpSp>
            <p:nvGrpSpPr>
              <p:cNvPr id="74" name="Group 73"/>
              <p:cNvGrpSpPr/>
              <p:nvPr/>
            </p:nvGrpSpPr>
            <p:grpSpPr>
              <a:xfrm>
                <a:off x="534529" y="5748948"/>
                <a:ext cx="812901" cy="594677"/>
                <a:chOff x="575313" y="5970937"/>
                <a:chExt cx="812901" cy="594677"/>
              </a:xfrm>
            </p:grpSpPr>
            <p:pic>
              <p:nvPicPr>
                <p:cNvPr id="86" name="Picture 85" descr="applications.png"/>
                <p:cNvPicPr>
                  <a:picLocks noChangeAspect="1"/>
                </p:cNvPicPr>
                <p:nvPr/>
              </p:nvPicPr>
              <p:blipFill>
                <a:blip r:embed="rId7" cstate="print"/>
                <a:stretch>
                  <a:fillRect/>
                </a:stretch>
              </p:blipFill>
              <p:spPr>
                <a:xfrm>
                  <a:off x="575313" y="5970937"/>
                  <a:ext cx="812901" cy="594677"/>
                </a:xfrm>
                <a:prstGeom prst="rect">
                  <a:avLst/>
                </a:prstGeom>
                <a:effectLst>
                  <a:outerShdw blurRad="50800" dist="38100" dir="2700000">
                    <a:srgbClr val="000000">
                      <a:alpha val="43000"/>
                    </a:srgbClr>
                  </a:outerShdw>
                </a:effectLst>
              </p:spPr>
            </p:pic>
            <p:pic>
              <p:nvPicPr>
                <p:cNvPr id="87" name="Picture 86" descr="IBM-black.png"/>
                <p:cNvPicPr>
                  <a:picLocks noChangeAspect="1"/>
                </p:cNvPicPr>
                <p:nvPr/>
              </p:nvPicPr>
              <p:blipFill>
                <a:blip r:embed="rId10" cstate="print"/>
                <a:stretch>
                  <a:fillRect/>
                </a:stretch>
              </p:blipFill>
              <p:spPr>
                <a:xfrm>
                  <a:off x="807923" y="6185938"/>
                  <a:ext cx="348673" cy="130171"/>
                </a:xfrm>
                <a:prstGeom prst="rect">
                  <a:avLst/>
                </a:prstGeom>
              </p:spPr>
            </p:pic>
          </p:grpSp>
          <p:sp>
            <p:nvSpPr>
              <p:cNvPr id="78" name="Text Box 21"/>
              <p:cNvSpPr txBox="1">
                <a:spLocks noChangeArrowheads="1"/>
              </p:cNvSpPr>
              <p:nvPr/>
            </p:nvSpPr>
            <p:spPr bwMode="gray">
              <a:xfrm>
                <a:off x="1534374" y="6344925"/>
                <a:ext cx="928877" cy="420489"/>
              </a:xfrm>
              <a:prstGeom prst="rect">
                <a:avLst/>
              </a:prstGeom>
              <a:noFill/>
              <a:ln w="9525" algn="ctr">
                <a:noFill/>
                <a:miter lim="800000"/>
                <a:headEnd/>
                <a:tailEnd/>
              </a:ln>
            </p:spPr>
            <p:txBody>
              <a:bodyPr wrap="none">
                <a:spAutoFit/>
              </a:bodyPr>
              <a:lstStyle/>
              <a:p>
                <a:pPr algn="ctr">
                  <a:lnSpc>
                    <a:spcPct val="90000"/>
                  </a:lnSpc>
                </a:pPr>
                <a:r>
                  <a:rPr lang="en-US" sz="700" dirty="0">
                    <a:cs typeface="Arial Unicode MS" pitchFamily="34" charset="-122"/>
                  </a:rPr>
                  <a:t>Financial </a:t>
                </a:r>
                <a:br>
                  <a:rPr lang="en-US" sz="700" dirty="0">
                    <a:cs typeface="Arial Unicode MS" pitchFamily="34" charset="-122"/>
                  </a:rPr>
                </a:br>
                <a:r>
                  <a:rPr lang="en-US" sz="700" dirty="0" smtClean="0">
                    <a:cs typeface="Arial Unicode MS" pitchFamily="34" charset="-122"/>
                  </a:rPr>
                  <a:t>Application</a:t>
                </a:r>
                <a:endParaRPr lang="en-US" sz="700" dirty="0">
                  <a:cs typeface="Arial Unicode MS" pitchFamily="34" charset="-122"/>
                </a:endParaRPr>
              </a:p>
            </p:txBody>
          </p:sp>
          <p:sp>
            <p:nvSpPr>
              <p:cNvPr id="79" name="Text Box 21"/>
              <p:cNvSpPr txBox="1">
                <a:spLocks noChangeArrowheads="1"/>
              </p:cNvSpPr>
              <p:nvPr/>
            </p:nvSpPr>
            <p:spPr bwMode="gray">
              <a:xfrm>
                <a:off x="2547032" y="6372342"/>
                <a:ext cx="1118395" cy="278066"/>
              </a:xfrm>
              <a:prstGeom prst="rect">
                <a:avLst/>
              </a:prstGeom>
              <a:noFill/>
              <a:ln w="9525" algn="ctr">
                <a:noFill/>
                <a:miter lim="800000"/>
                <a:headEnd/>
                <a:tailEnd/>
              </a:ln>
            </p:spPr>
            <p:txBody>
              <a:bodyPr wrap="none">
                <a:spAutoFit/>
              </a:bodyPr>
              <a:lstStyle/>
              <a:p>
                <a:pPr algn="ctr">
                  <a:lnSpc>
                    <a:spcPct val="90000"/>
                  </a:lnSpc>
                </a:pPr>
                <a:r>
                  <a:rPr lang="en-US" sz="700" dirty="0" smtClean="0">
                    <a:solidFill>
                      <a:schemeClr val="bg1"/>
                    </a:solidFill>
                    <a:cs typeface="Arial Unicode MS" pitchFamily="34" charset="-122"/>
                  </a:rPr>
                  <a:t>Sales</a:t>
                </a:r>
                <a:r>
                  <a:rPr lang="en-US" sz="700" dirty="0" smtClean="0">
                    <a:cs typeface="Arial Unicode MS" pitchFamily="34" charset="-122"/>
                  </a:rPr>
                  <a:t> </a:t>
                </a:r>
                <a:r>
                  <a:rPr lang="en-US" sz="700" dirty="0" smtClean="0">
                    <a:solidFill>
                      <a:schemeClr val="bg1"/>
                    </a:solidFill>
                    <a:cs typeface="Arial Unicode MS" pitchFamily="34" charset="-122"/>
                  </a:rPr>
                  <a:t>Support</a:t>
                </a:r>
                <a:endParaRPr lang="en-US" sz="700" dirty="0">
                  <a:solidFill>
                    <a:schemeClr val="bg1"/>
                  </a:solidFill>
                  <a:cs typeface="Arial Unicode MS" pitchFamily="34" charset="-122"/>
                </a:endParaRPr>
              </a:p>
            </p:txBody>
          </p:sp>
        </p:grpSp>
        <p:sp>
          <p:nvSpPr>
            <p:cNvPr id="105" name="TextBox 104"/>
            <p:cNvSpPr txBox="1"/>
            <p:nvPr/>
          </p:nvSpPr>
          <p:spPr>
            <a:xfrm>
              <a:off x="6352723" y="1366369"/>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Data Distribution</a:t>
              </a:r>
              <a:endParaRPr lang="en-US" sz="1800" b="1" kern="0" dirty="0" smtClean="0">
                <a:ea typeface="Arial Unicode MS" pitchFamily="34" charset="-128"/>
                <a:cs typeface="Arial Unicode MS" pitchFamily="34" charset="-128"/>
              </a:endParaRPr>
            </a:p>
          </p:txBody>
        </p:sp>
        <p:grpSp>
          <p:nvGrpSpPr>
            <p:cNvPr id="109" name="Group 108"/>
            <p:cNvGrpSpPr/>
            <p:nvPr/>
          </p:nvGrpSpPr>
          <p:grpSpPr>
            <a:xfrm>
              <a:off x="7072538" y="3195102"/>
              <a:ext cx="1015653" cy="648779"/>
              <a:chOff x="4157901" y="3642545"/>
              <a:chExt cx="1015653" cy="648779"/>
            </a:xfrm>
          </p:grpSpPr>
          <p:pic>
            <p:nvPicPr>
              <p:cNvPr id="110" name="Picture 10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57901" y="3642545"/>
                <a:ext cx="582763" cy="646627"/>
              </a:xfrm>
              <a:prstGeom prst="rect">
                <a:avLst/>
              </a:prstGeom>
            </p:spPr>
          </p:pic>
          <p:sp>
            <p:nvSpPr>
              <p:cNvPr id="111" name="TextBox 110"/>
              <p:cNvSpPr txBox="1"/>
              <p:nvPr/>
            </p:nvSpPr>
            <p:spPr>
              <a:xfrm>
                <a:off x="4479133" y="3952770"/>
                <a:ext cx="694421"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Replication</a:t>
                </a:r>
                <a:br>
                  <a:rPr lang="en-US" sz="800" kern="0" dirty="0" smtClean="0">
                    <a:ea typeface="Arial Unicode MS" pitchFamily="34" charset="-128"/>
                    <a:cs typeface="Arial Unicode MS" pitchFamily="34" charset="-128"/>
                  </a:rPr>
                </a:br>
                <a:r>
                  <a:rPr lang="en-US" sz="800" kern="0" dirty="0" smtClean="0">
                    <a:ea typeface="Arial Unicode MS" pitchFamily="34" charset="-128"/>
                    <a:cs typeface="Arial Unicode MS" pitchFamily="34" charset="-128"/>
                  </a:rPr>
                  <a:t>Server</a:t>
                </a:r>
              </a:p>
            </p:txBody>
          </p:sp>
        </p:grpSp>
        <p:pic>
          <p:nvPicPr>
            <p:cNvPr id="113" name="Picture 112" descr="ASE.png"/>
            <p:cNvPicPr>
              <a:picLocks noChangeAspect="1"/>
            </p:cNvPicPr>
            <p:nvPr/>
          </p:nvPicPr>
          <p:blipFill>
            <a:blip r:embed="rId6" cstate="print"/>
            <a:stretch>
              <a:fillRect/>
            </a:stretch>
          </p:blipFill>
          <p:spPr>
            <a:xfrm>
              <a:off x="7574428" y="2401463"/>
              <a:ext cx="357749" cy="444724"/>
            </a:xfrm>
            <a:prstGeom prst="rect">
              <a:avLst/>
            </a:prstGeom>
            <a:effectLst>
              <a:outerShdw blurRad="50800" dist="38100" dir="2700000">
                <a:srgbClr val="000000">
                  <a:alpha val="43000"/>
                </a:srgbClr>
              </a:outerShdw>
            </a:effectLst>
          </p:spPr>
        </p:pic>
        <p:pic>
          <p:nvPicPr>
            <p:cNvPr id="114" name="Picture 113" descr="cloud.png"/>
            <p:cNvPicPr>
              <a:picLocks noChangeAspect="1"/>
            </p:cNvPicPr>
            <p:nvPr/>
          </p:nvPicPr>
          <p:blipFill>
            <a:blip r:embed="rId11" cstate="print"/>
            <a:stretch>
              <a:fillRect/>
            </a:stretch>
          </p:blipFill>
          <p:spPr>
            <a:xfrm>
              <a:off x="7572065" y="4066836"/>
              <a:ext cx="427692" cy="395613"/>
            </a:xfrm>
            <a:prstGeom prst="rect">
              <a:avLst/>
            </a:prstGeom>
            <a:effectLst>
              <a:outerShdw blurRad="50800" dist="38100" dir="2700000">
                <a:srgbClr val="000000">
                  <a:alpha val="43000"/>
                </a:srgbClr>
              </a:outerShdw>
            </a:effectLst>
          </p:spPr>
        </p:pic>
        <p:pic>
          <p:nvPicPr>
            <p:cNvPr id="115" name="Picture 114" descr="cloud.png"/>
            <p:cNvPicPr>
              <a:picLocks noChangeAspect="1"/>
            </p:cNvPicPr>
            <p:nvPr/>
          </p:nvPicPr>
          <p:blipFill>
            <a:blip r:embed="rId11" cstate="print"/>
            <a:stretch>
              <a:fillRect/>
            </a:stretch>
          </p:blipFill>
          <p:spPr>
            <a:xfrm>
              <a:off x="6785437" y="4119258"/>
              <a:ext cx="397009" cy="351765"/>
            </a:xfrm>
            <a:prstGeom prst="rect">
              <a:avLst/>
            </a:prstGeom>
            <a:effectLst>
              <a:outerShdw blurRad="50800" dist="38100" dir="2700000">
                <a:srgbClr val="000000">
                  <a:alpha val="43000"/>
                </a:srgbClr>
              </a:outerShdw>
            </a:effectLst>
          </p:spPr>
        </p:pic>
        <p:pic>
          <p:nvPicPr>
            <p:cNvPr id="116" name="Picture 115" descr="cloud.png"/>
            <p:cNvPicPr>
              <a:picLocks noChangeAspect="1"/>
            </p:cNvPicPr>
            <p:nvPr/>
          </p:nvPicPr>
          <p:blipFill>
            <a:blip r:embed="rId11" cstate="print"/>
            <a:stretch>
              <a:fillRect/>
            </a:stretch>
          </p:blipFill>
          <p:spPr>
            <a:xfrm>
              <a:off x="7171370" y="4405242"/>
              <a:ext cx="451857" cy="320433"/>
            </a:xfrm>
            <a:prstGeom prst="rect">
              <a:avLst/>
            </a:prstGeom>
            <a:effectLst>
              <a:outerShdw blurRad="50800" dist="38100" dir="2700000">
                <a:srgbClr val="000000">
                  <a:alpha val="43000"/>
                </a:srgbClr>
              </a:outerShdw>
            </a:effectLst>
          </p:spPr>
        </p:pic>
        <p:sp>
          <p:nvSpPr>
            <p:cNvPr id="6" name="TextBox 5"/>
            <p:cNvSpPr txBox="1"/>
            <p:nvPr/>
          </p:nvSpPr>
          <p:spPr>
            <a:xfrm>
              <a:off x="6780386" y="4201036"/>
              <a:ext cx="41998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WAN</a:t>
              </a:r>
            </a:p>
          </p:txBody>
        </p:sp>
        <p:sp>
          <p:nvSpPr>
            <p:cNvPr id="125" name="TextBox 124"/>
            <p:cNvSpPr txBox="1"/>
            <p:nvPr/>
          </p:nvSpPr>
          <p:spPr>
            <a:xfrm>
              <a:off x="7584385" y="4171257"/>
              <a:ext cx="41998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WAN</a:t>
              </a:r>
            </a:p>
          </p:txBody>
        </p:sp>
        <p:sp>
          <p:nvSpPr>
            <p:cNvPr id="126" name="TextBox 125"/>
            <p:cNvSpPr txBox="1"/>
            <p:nvPr/>
          </p:nvSpPr>
          <p:spPr>
            <a:xfrm>
              <a:off x="7237602" y="4470537"/>
              <a:ext cx="3494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L</a:t>
              </a:r>
              <a:r>
                <a:rPr lang="en-US" sz="1400" kern="0" dirty="0" smtClean="0">
                  <a:ea typeface="Arial Unicode MS" pitchFamily="34" charset="-128"/>
                  <a:cs typeface="Arial Unicode MS" pitchFamily="34" charset="-128"/>
                </a:rPr>
                <a:t>AN</a:t>
              </a:r>
            </a:p>
          </p:txBody>
        </p:sp>
      </p:grpSp>
    </p:spTree>
    <p:extLst>
      <p:ext uri="{BB962C8B-B14F-4D97-AF65-F5344CB8AC3E}">
        <p14:creationId xmlns:p14="http://schemas.microsoft.com/office/powerpoint/2010/main" xmlns="" val="39067343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41815</TotalTime>
  <Words>4668</Words>
  <Application>Microsoft Office PowerPoint</Application>
  <PresentationFormat>On-screen Show (4:3)</PresentationFormat>
  <Paragraphs>619</Paragraphs>
  <Slides>41</Slides>
  <Notes>33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Custom Design</vt:lpstr>
      <vt:lpstr>Theme1</vt:lpstr>
      <vt:lpstr>Clip</vt:lpstr>
      <vt:lpstr>SAP Replication Server What’s New in 15.7 SP200 + </vt:lpstr>
      <vt:lpstr>Slide 2</vt:lpstr>
      <vt:lpstr>Agenda</vt:lpstr>
      <vt:lpstr>SAP Replication Server Real-time data, delivered reliably, enterprise-wide</vt:lpstr>
      <vt:lpstr>SAP Replication Server: A Market Leader Proven in mission-critical environments</vt:lpstr>
      <vt:lpstr>2013 Gartner Magic Quadrant for Data Integration Tools SAP Replication Server part of SAP Leader “dot”</vt:lpstr>
      <vt:lpstr>Low Cost of Ownership Simplified deployment &amp; IT administration, high-performance results</vt:lpstr>
      <vt:lpstr>Product Architecture</vt:lpstr>
      <vt:lpstr>SAP Replication Server Architecture of Common Use Cases</vt:lpstr>
      <vt:lpstr>SAP Replication Server 15.7 SP200* New features and functions</vt:lpstr>
      <vt:lpstr>Agenda</vt:lpstr>
      <vt:lpstr>SAP Replication Server, HANA Edition Up-to-the-minute data for better decision-making</vt:lpstr>
      <vt:lpstr>SAP Replication Server for SAP HANA 15.7 SP200</vt:lpstr>
      <vt:lpstr>Heterogeneous Direct Load Materialization (DLM) </vt:lpstr>
      <vt:lpstr>SAP Replication Server Data Assurance for SAP HANA</vt:lpstr>
      <vt:lpstr>Real Time HANA to HANA replication</vt:lpstr>
      <vt:lpstr>National Basketball Association (NBA) SAP Replication Server delivers up-to-the-second statistics for a better fan website experience</vt:lpstr>
      <vt:lpstr>Phillips 66 Optimized pipeline maintenance and pricing strategies —saving more than $2 million in three months</vt:lpstr>
      <vt:lpstr>Key Benefits of SAP Replication Server for SAP HANA</vt:lpstr>
      <vt:lpstr>Agenda</vt:lpstr>
      <vt:lpstr>Zero Downtime for SAP Business Suite on SAP ASE Keep SAP Business Suite applications up and running</vt:lpstr>
      <vt:lpstr>Slide 22</vt:lpstr>
      <vt:lpstr>HA/DR for SAP Business Suite on ASE Feature Overview</vt:lpstr>
      <vt:lpstr>SAP Replication Server – Replication Management Agent (RMA) Capabilities</vt:lpstr>
      <vt:lpstr>Replication Setup in SAP Installer</vt:lpstr>
      <vt:lpstr>Replication Setup</vt:lpstr>
      <vt:lpstr>Choose Materialization Method in Replication Setup</vt:lpstr>
      <vt:lpstr>Cascade and Asynchronous Replication (default)</vt:lpstr>
      <vt:lpstr>Synchronous – Remote and Synchronous Replication </vt:lpstr>
      <vt:lpstr>Synchronous  Replication Internal Overview</vt:lpstr>
      <vt:lpstr>Report off-loading to DR Site for SAP Business Suite on ASE* (Active-Active configuration)</vt:lpstr>
      <vt:lpstr>Key Benefits of SAP Replication Server for Suite on ASE </vt:lpstr>
      <vt:lpstr>Agenda</vt:lpstr>
      <vt:lpstr>SAP Replication Server, Change Data Capture Edition Single, integrated solution for better business intelligence </vt:lpstr>
      <vt:lpstr>Real-Time Change Data Capture for SAP Data Services</vt:lpstr>
      <vt:lpstr>Single, Integrated Solution for Better Business Intelligence</vt:lpstr>
      <vt:lpstr>Real-time CDC for Data Services Process Flow</vt:lpstr>
      <vt:lpstr>SAP Data Services Process Flow</vt:lpstr>
      <vt:lpstr>Key Benefits of Real-Time CDC for SAP Data Services</vt:lpstr>
      <vt:lpstr>Agenda</vt:lpstr>
      <vt:lpstr>Key Information Sources  </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Product Road Map &lt;Product Name&gt;</dc:title>
  <dc:creator>Andrews, Susan</dc:creator>
  <cp:lastModifiedBy>Lisa Hopkins</cp:lastModifiedBy>
  <cp:revision>637</cp:revision>
  <cp:lastPrinted>2012-03-28T20:45:22Z</cp:lastPrinted>
  <dcterms:created xsi:type="dcterms:W3CDTF">2011-06-22T07:57:01Z</dcterms:created>
  <dcterms:modified xsi:type="dcterms:W3CDTF">2014-03-31T16:59:08Z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-2021107755</vt:i4>
  </property>
  <property fmtid="{D5CDD505-2E9C-101B-9397-08002B2CF9AE}" pid="3" name="_NewReviewCycle">
    <vt:lpwstr/>
  </property>
  <property fmtid="{D5CDD505-2E9C-101B-9397-08002B2CF9AE}" pid="4" name="_EmailSubject">
    <vt:lpwstr/>
  </property>
  <property fmtid="{D5CDD505-2E9C-101B-9397-08002B2CF9AE}" pid="5" name="_AuthorEmail">
    <vt:lpwstr>lisa.spagnolie@sap.com</vt:lpwstr>
  </property>
  <property fmtid="{D5CDD505-2E9C-101B-9397-08002B2CF9AE}" pid="6" name="_AuthorEmailDisplayName">
    <vt:lpwstr>Spagnolie, Lisa</vt:lpwstr>
  </property>
  <property fmtid="{D5CDD505-2E9C-101B-9397-08002B2CF9AE}" pid="7" name="_PreviousAdHocReviewCycleID">
    <vt:i4>1837916875</vt:i4>
  </property>
</Properties>
</file>