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altrics.com/blog/three-tips-for-effectively-using-scale-point-question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ea0ca6d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ea0ca6d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dk1"/>
                </a:solidFill>
                <a:latin typeface="Lato"/>
                <a:ea typeface="Lato"/>
                <a:cs typeface="Lato"/>
                <a:sym typeface="Lato"/>
              </a:rPr>
              <a:t>Findings</a:t>
            </a:r>
            <a:endParaRPr b="1" sz="2800">
              <a:solidFill>
                <a:schemeClr val="dk1"/>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800">
                <a:solidFill>
                  <a:schemeClr val="dk1"/>
                </a:solidFill>
                <a:latin typeface="Lato"/>
                <a:ea typeface="Lato"/>
                <a:cs typeface="Lato"/>
                <a:sym typeface="Lato"/>
              </a:rPr>
              <a:t>‘Satisfaction’ currently surveyed w/ two option (Neutral/Dissatisfied, Satisfied).  The survey would best be suited to three options and splitting the Neutral and Dissatisfied as two separate option.</a:t>
            </a:r>
            <a:endParaRPr sz="1800">
              <a:solidFill>
                <a:schemeClr val="dk1"/>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800">
                <a:solidFill>
                  <a:schemeClr val="dk1"/>
                </a:solidFill>
                <a:latin typeface="Lato"/>
                <a:ea typeface="Lato"/>
                <a:cs typeface="Lato"/>
                <a:sym typeface="Lato"/>
              </a:rPr>
              <a:t>Rating scale columns reviewed</a:t>
            </a:r>
            <a:endParaRPr sz="1800">
              <a:solidFill>
                <a:schemeClr val="dk1"/>
              </a:solidFill>
              <a:latin typeface="Lato"/>
              <a:ea typeface="Lato"/>
              <a:cs typeface="Lato"/>
              <a:sym typeface="Lato"/>
            </a:endParaRPr>
          </a:p>
          <a:p>
            <a:pPr indent="-342900" lvl="0" marL="457200" rtl="0" algn="l">
              <a:spcBef>
                <a:spcPts val="1600"/>
              </a:spcBef>
              <a:spcAft>
                <a:spcPts val="0"/>
              </a:spcAft>
              <a:buClr>
                <a:schemeClr val="dk1"/>
              </a:buClr>
              <a:buSzPts val="1800"/>
              <a:buChar char="●"/>
            </a:pPr>
            <a:r>
              <a:rPr b="1" lang="en" sz="1800">
                <a:solidFill>
                  <a:schemeClr val="dk1"/>
                </a:solidFill>
                <a:highlight>
                  <a:srgbClr val="FFFFFF"/>
                </a:highlight>
              </a:rPr>
              <a:t>Likert scale</a:t>
            </a:r>
            <a:endParaRPr b="1"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b="1" lang="en" sz="1800">
                <a:solidFill>
                  <a:schemeClr val="dk1"/>
                </a:solidFill>
                <a:highlight>
                  <a:srgbClr val="FFFFFF"/>
                </a:highlight>
              </a:rPr>
              <a:t>Slider Scale</a:t>
            </a:r>
            <a:endParaRPr b="1"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b="1" lang="en" sz="1800">
                <a:solidFill>
                  <a:schemeClr val="dk1"/>
                </a:solidFill>
                <a:highlight>
                  <a:srgbClr val="FFFFFF"/>
                </a:highlight>
              </a:rPr>
              <a:t>Graphic Scale (Happy Faces, Stars, etc…)</a:t>
            </a:r>
            <a:endParaRPr sz="1800">
              <a:solidFill>
                <a:schemeClr val="dk1"/>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800" u="sng">
                <a:solidFill>
                  <a:schemeClr val="hlink"/>
                </a:solidFill>
                <a:latin typeface="Lato"/>
                <a:ea typeface="Lato"/>
                <a:cs typeface="Lato"/>
                <a:sym typeface="Lato"/>
                <a:hlinkClick r:id="rId2"/>
              </a:rPr>
              <a:t>https://www.qualtrics.com/blog/three-tips-for-effectively-using-scale-point-questions/</a:t>
            </a:r>
            <a:endParaRPr sz="1800">
              <a:solidFill>
                <a:schemeClr val="dk1"/>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The majority of the models all scored </a:t>
            </a:r>
            <a:r>
              <a:rPr b="1" lang="en" sz="1200">
                <a:solidFill>
                  <a:srgbClr val="212121"/>
                </a:solidFill>
                <a:highlight>
                  <a:srgbClr val="FFFFFF"/>
                </a:highlight>
                <a:latin typeface="Roboto"/>
                <a:ea typeface="Roboto"/>
                <a:cs typeface="Roboto"/>
                <a:sym typeface="Roboto"/>
              </a:rPr>
              <a:t>Accuracy 1.0 across the board</a:t>
            </a:r>
            <a:r>
              <a:rPr lang="en" sz="1200">
                <a:solidFill>
                  <a:srgbClr val="212121"/>
                </a:solidFill>
                <a:highlight>
                  <a:srgbClr val="FFFFFF"/>
                </a:highlight>
                <a:latin typeface="Roboto"/>
                <a:ea typeface="Roboto"/>
                <a:cs typeface="Roboto"/>
                <a:sym typeface="Roboto"/>
              </a:rPr>
              <a:t>, which made it extra difficult to choose the best model especially between Random Forest and the KNN model. That said, we can see that the questions that were asked in the survey were well matched for this survey.</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Going forward the survey lends to again, splitting the Target into thirds with Satisfaction, Neutral, Dissatisfied. Also, will focus on changing the data set to dive into other segments such as how does cat 'Gender', 'Type of Travel', 'Customer Type', 'Age' effect the Target. That would yield better results that would be more impactful to the company</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600"/>
              </a:spcAft>
              <a:buClr>
                <a:schemeClr val="dk1"/>
              </a:buClr>
              <a:buSzPts val="1100"/>
              <a:buFont typeface="Arial"/>
              <a:buNone/>
            </a:pPr>
            <a:r>
              <a:t/>
            </a:r>
            <a:endParaRPr sz="1800">
              <a:solidFill>
                <a:schemeClr val="dk1"/>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background on this dataset.  </a:t>
            </a:r>
            <a:br>
              <a:rPr lang="en"/>
            </a:br>
            <a:endParaRPr/>
          </a:p>
          <a:p>
            <a:pPr indent="0" lvl="0" marL="0" rtl="0" algn="l">
              <a:spcBef>
                <a:spcPts val="0"/>
              </a:spcBef>
              <a:spcAft>
                <a:spcPts val="0"/>
              </a:spcAft>
              <a:buNone/>
            </a:pPr>
            <a:r>
              <a:rPr lang="en"/>
              <a:t>As many you are aware 2020 a year of many unknowns.  We all have either indirectly or directly felt the impact of the Covid-19 pandemic to our everyday life.  And we’re still trying to figure things out two years later as we come to the end of 2021.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business that was </a:t>
            </a:r>
            <a:r>
              <a:rPr lang="en"/>
              <a:t>severely</a:t>
            </a:r>
            <a:r>
              <a:rPr lang="en"/>
              <a:t> impacted early on in the pandemic and affected the world travel was airline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our governments have come together to fight and protect our well being slowly has more people have become comfortable with travel once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this dataset gathered from Kaggle website, we will try to answer some big questions that will help ensure the readiness of this airline to handle the hopefully soon boom in business once the pandemic has subsided.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46524"/>
              </a:buClr>
              <a:buSzPts val="1600"/>
              <a:buFont typeface="Raleway"/>
              <a:buChar char="➔"/>
            </a:pPr>
            <a:r>
              <a:rPr b="1" lang="en" sz="1600">
                <a:solidFill>
                  <a:srgbClr val="F46524"/>
                </a:solidFill>
                <a:latin typeface="Raleway"/>
                <a:ea typeface="Raleway"/>
                <a:cs typeface="Raleway"/>
                <a:sym typeface="Raleway"/>
              </a:rPr>
              <a:t>PHASE 1 </a:t>
            </a:r>
            <a:endParaRPr b="1" sz="1600">
              <a:solidFill>
                <a:srgbClr val="F46524"/>
              </a:solidFill>
              <a:latin typeface="Raleway"/>
              <a:ea typeface="Raleway"/>
              <a:cs typeface="Raleway"/>
              <a:sym typeface="Raleway"/>
            </a:endParaRPr>
          </a:p>
          <a:p>
            <a:pPr indent="-330200" lvl="1" marL="914400" rtl="0" algn="l">
              <a:lnSpc>
                <a:spcPct val="115000"/>
              </a:lnSpc>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Data Findings</a:t>
            </a:r>
            <a:endParaRPr sz="16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rgbClr val="F46524"/>
              </a:buClr>
              <a:buSzPts val="1600"/>
              <a:buFont typeface="Raleway"/>
              <a:buChar char="➔"/>
            </a:pPr>
            <a:r>
              <a:rPr b="1" lang="en" sz="1600">
                <a:solidFill>
                  <a:srgbClr val="F46524"/>
                </a:solidFill>
                <a:latin typeface="Raleway"/>
                <a:ea typeface="Raleway"/>
                <a:cs typeface="Raleway"/>
                <a:sym typeface="Raleway"/>
              </a:rPr>
              <a:t>PHASE 2 </a:t>
            </a:r>
            <a:endParaRPr b="1" sz="1600">
              <a:solidFill>
                <a:srgbClr val="F46524"/>
              </a:solidFill>
              <a:latin typeface="Raleway"/>
              <a:ea typeface="Raleway"/>
              <a:cs typeface="Raleway"/>
              <a:sym typeface="Raleway"/>
            </a:endParaRPr>
          </a:p>
          <a:p>
            <a:pPr indent="-330200" lvl="1" marL="914400" rtl="0" algn="l">
              <a:lnSpc>
                <a:spcPct val="115000"/>
              </a:lnSpc>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Models and Evaluation</a:t>
            </a:r>
            <a:endParaRPr sz="1600">
              <a:solidFill>
                <a:srgbClr val="F46524"/>
              </a:solidFill>
              <a:latin typeface="Raleway"/>
              <a:ea typeface="Raleway"/>
              <a:cs typeface="Raleway"/>
              <a:sym typeface="Raleway"/>
            </a:endParaRPr>
          </a:p>
          <a:p>
            <a:pPr indent="-330200" lvl="0" marL="457200" rtl="0" algn="l">
              <a:lnSpc>
                <a:spcPct val="115000"/>
              </a:lnSpc>
              <a:spcBef>
                <a:spcPts val="0"/>
              </a:spcBef>
              <a:spcAft>
                <a:spcPts val="0"/>
              </a:spcAft>
              <a:buClr>
                <a:srgbClr val="F46524"/>
              </a:buClr>
              <a:buSzPts val="1600"/>
              <a:buFont typeface="Raleway"/>
              <a:buChar char="➔"/>
            </a:pPr>
            <a:r>
              <a:rPr b="1" lang="en" sz="1600">
                <a:solidFill>
                  <a:srgbClr val="F46524"/>
                </a:solidFill>
                <a:latin typeface="Raleway"/>
                <a:ea typeface="Raleway"/>
                <a:cs typeface="Raleway"/>
                <a:sym typeface="Raleway"/>
              </a:rPr>
              <a:t>PHASE 3</a:t>
            </a:r>
            <a:endParaRPr b="1" sz="1600">
              <a:solidFill>
                <a:srgbClr val="F46524"/>
              </a:solidFill>
              <a:latin typeface="Raleway"/>
              <a:ea typeface="Raleway"/>
              <a:cs typeface="Raleway"/>
              <a:sym typeface="Raleway"/>
            </a:endParaRPr>
          </a:p>
          <a:p>
            <a:pPr indent="-330200" lvl="1" marL="914400" rtl="0" algn="l">
              <a:lnSpc>
                <a:spcPct val="115000"/>
              </a:lnSpc>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Final Model and Recommendations</a:t>
            </a:r>
            <a:endParaRPr b="1" sz="1600">
              <a:solidFill>
                <a:srgbClr val="F46524"/>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lang="en" sz="1000">
                <a:solidFill>
                  <a:schemeClr val="dk1"/>
                </a:solidFill>
              </a:rPr>
              <a:t>Introduction includes brief description of data and modeling goal (e.g. This project tries to predict y using X)</a:t>
            </a:r>
            <a:endParaRPr sz="1000">
              <a:solidFill>
                <a:schemeClr val="dk1"/>
              </a:solidFill>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rPr>
              <a:t>2 or more visualizations appropriate to a non-technical audience are included that describe and explain key findings in the data. (no boxplots or histograms)</a:t>
            </a:r>
            <a:endParaRPr sz="1000">
              <a:solidFill>
                <a:schemeClr val="dk1"/>
              </a:solidFill>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rPr>
              <a:t>Final model is described and evaluation is reported</a:t>
            </a:r>
            <a:endParaRPr sz="1000">
              <a:solidFill>
                <a:schemeClr val="dk1"/>
              </a:solidFill>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rPr>
              <a:t>Recommendations related to the findings and/or results of the project are included</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aleway"/>
                <a:ea typeface="Raleway"/>
                <a:cs typeface="Raleway"/>
                <a:sym typeface="Raleway"/>
              </a:rPr>
              <a:t>The dataset 103904 survey entries and passenger/flight details from an airline.  </a:t>
            </a:r>
            <a:endParaRPr sz="1400">
              <a:solidFill>
                <a:schemeClr val="dk1"/>
              </a:solidFill>
              <a:latin typeface="Raleway"/>
              <a:ea typeface="Raleway"/>
              <a:cs typeface="Raleway"/>
              <a:sym typeface="Raleway"/>
            </a:endParaRPr>
          </a:p>
          <a:p>
            <a:pPr indent="0" lvl="0" marL="0" rtl="0" algn="l">
              <a:spcBef>
                <a:spcPts val="1000"/>
              </a:spcBef>
              <a:spcAft>
                <a:spcPts val="0"/>
              </a:spcAft>
              <a:buNone/>
            </a:pPr>
            <a:r>
              <a:rPr lang="en" sz="1400">
                <a:solidFill>
                  <a:schemeClr val="dk1"/>
                </a:solidFill>
                <a:latin typeface="Raleway"/>
                <a:ea typeface="Raleway"/>
                <a:cs typeface="Raleway"/>
                <a:sym typeface="Raleway"/>
              </a:rPr>
              <a:t>The majority were neutral or dissatisfied </a:t>
            </a:r>
            <a:endParaRPr sz="1400">
              <a:solidFill>
                <a:schemeClr val="dk1"/>
              </a:solidFill>
              <a:latin typeface="Raleway"/>
              <a:ea typeface="Raleway"/>
              <a:cs typeface="Raleway"/>
              <a:sym typeface="Raleway"/>
            </a:endParaRPr>
          </a:p>
          <a:p>
            <a:pPr indent="0" lvl="0" marL="0" rtl="0" algn="l">
              <a:spcBef>
                <a:spcPts val="1000"/>
              </a:spcBef>
              <a:spcAft>
                <a:spcPts val="0"/>
              </a:spcAft>
              <a:buNone/>
            </a:pPr>
            <a:r>
              <a:t/>
            </a:r>
            <a:endParaRPr sz="1400">
              <a:solidFill>
                <a:schemeClr val="dk1"/>
              </a:solidFill>
              <a:latin typeface="Raleway"/>
              <a:ea typeface="Raleway"/>
              <a:cs typeface="Raleway"/>
              <a:sym typeface="Raleway"/>
            </a:endParaRPr>
          </a:p>
          <a:p>
            <a:pPr indent="0" lvl="0" marL="0" rtl="0" algn="l">
              <a:spcBef>
                <a:spcPts val="1000"/>
              </a:spcBef>
              <a:spcAft>
                <a:spcPts val="1000"/>
              </a:spcAft>
              <a:buNone/>
            </a:pPr>
            <a:r>
              <a:rPr lang="en" sz="1400">
                <a:solidFill>
                  <a:schemeClr val="dk1"/>
                </a:solidFill>
                <a:latin typeface="Raleway"/>
                <a:ea typeface="Raleway"/>
                <a:cs typeface="Raleway"/>
                <a:sym typeface="Raleway"/>
              </a:rPr>
              <a:t>How can we reach those who were dissatisfied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ea0ca6d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ea0ca6d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aleway"/>
                <a:ea typeface="Raleway"/>
                <a:cs typeface="Raleway"/>
                <a:sym typeface="Raleway"/>
              </a:rPr>
              <a:t>The data was then group by Customer Type, which are Frequent Flier and Non-Frequent fliers.  I also drilled down </a:t>
            </a:r>
            <a:r>
              <a:rPr lang="en" sz="1400">
                <a:solidFill>
                  <a:schemeClr val="dk1"/>
                </a:solidFill>
                <a:latin typeface="Raleway"/>
                <a:ea typeface="Raleway"/>
                <a:cs typeface="Raleway"/>
                <a:sym typeface="Raleway"/>
              </a:rPr>
              <a:t>further into that group to see what do they care about and what twerks them the most</a:t>
            </a:r>
            <a:endParaRPr sz="1400">
              <a:solidFill>
                <a:schemeClr val="dk1"/>
              </a:solidFill>
              <a:latin typeface="Raleway"/>
              <a:ea typeface="Raleway"/>
              <a:cs typeface="Raleway"/>
              <a:sym typeface="Raleway"/>
            </a:endParaRPr>
          </a:p>
          <a:p>
            <a:pPr indent="0" lvl="0" marL="0" rtl="0" algn="l">
              <a:spcBef>
                <a:spcPts val="1000"/>
              </a:spcBef>
              <a:spcAft>
                <a:spcPts val="0"/>
              </a:spcAft>
              <a:buNone/>
            </a:pPr>
            <a:r>
              <a:t/>
            </a:r>
            <a:endParaRPr sz="1400">
              <a:solidFill>
                <a:schemeClr val="dk1"/>
              </a:solidFill>
              <a:latin typeface="Raleway"/>
              <a:ea typeface="Raleway"/>
              <a:cs typeface="Raleway"/>
              <a:sym typeface="Raleway"/>
            </a:endParaRPr>
          </a:p>
          <a:p>
            <a:pPr indent="0" lvl="0" marL="0" rtl="0" algn="l">
              <a:lnSpc>
                <a:spcPct val="115000"/>
              </a:lnSpc>
              <a:spcBef>
                <a:spcPts val="1000"/>
              </a:spcBef>
              <a:spcAft>
                <a:spcPts val="0"/>
              </a:spcAft>
              <a:buClr>
                <a:schemeClr val="dk1"/>
              </a:buClr>
              <a:buSzPts val="1100"/>
              <a:buFont typeface="Arial"/>
              <a:buNone/>
            </a:pPr>
            <a:r>
              <a:rPr lang="en" sz="1600">
                <a:solidFill>
                  <a:schemeClr val="dk1"/>
                </a:solidFill>
                <a:latin typeface="Lato"/>
                <a:ea typeface="Lato"/>
                <a:cs typeface="Lato"/>
                <a:sym typeface="Lato"/>
              </a:rPr>
              <a:t>They approve of the following top 4 items</a:t>
            </a:r>
            <a:endParaRPr sz="16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Lato"/>
                <a:ea typeface="Lato"/>
                <a:cs typeface="Lato"/>
                <a:sym typeface="Lato"/>
              </a:rPr>
              <a:t> (in order rating (1 being the top rated)):</a:t>
            </a:r>
            <a:endParaRPr sz="1400">
              <a:solidFill>
                <a:schemeClr val="dk1"/>
              </a:solidFill>
              <a:latin typeface="Lato"/>
              <a:ea typeface="Lato"/>
              <a:cs typeface="Lato"/>
              <a:sym typeface="Lato"/>
            </a:endParaRPr>
          </a:p>
          <a:p>
            <a:pPr indent="-311150" lvl="0" marL="457200" rtl="0" algn="l">
              <a:lnSpc>
                <a:spcPct val="115000"/>
              </a:lnSpc>
              <a:spcBef>
                <a:spcPts val="160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Departure/Arrival Time Convenience </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Check-in Service</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Baggage Handling</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Inflight Service</a:t>
            </a:r>
            <a:endParaRPr sz="1400">
              <a:solidFill>
                <a:schemeClr val="dk1"/>
              </a:solidFill>
              <a:latin typeface="Raleway"/>
              <a:ea typeface="Raleway"/>
              <a:cs typeface="Raleway"/>
              <a:sym typeface="Raleway"/>
            </a:endParaRPr>
          </a:p>
          <a:p>
            <a:pPr indent="0" lvl="0" marL="0" rtl="0" algn="l">
              <a:spcBef>
                <a:spcPts val="1600"/>
              </a:spcBef>
              <a:spcAft>
                <a:spcPts val="10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ea0ca6d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ea0ca6d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aleway"/>
                <a:ea typeface="Raleway"/>
                <a:cs typeface="Raleway"/>
                <a:sym typeface="Raleway"/>
              </a:rPr>
              <a:t>The data was then group by Customer Type, which are Frequent Flier and Non-Frequent fliers.  I also drilled down further into that group to see what do they care about and what twerks them the most</a:t>
            </a:r>
            <a:endParaRPr sz="1400">
              <a:solidFill>
                <a:schemeClr val="dk1"/>
              </a:solidFill>
              <a:latin typeface="Raleway"/>
              <a:ea typeface="Raleway"/>
              <a:cs typeface="Raleway"/>
              <a:sym typeface="Raleway"/>
            </a:endParaRPr>
          </a:p>
          <a:p>
            <a:pPr indent="0" lvl="0" marL="0" rtl="0" algn="l">
              <a:spcBef>
                <a:spcPts val="1000"/>
              </a:spcBef>
              <a:spcAft>
                <a:spcPts val="0"/>
              </a:spcAft>
              <a:buNone/>
            </a:pPr>
            <a:r>
              <a:t/>
            </a:r>
            <a:endParaRPr sz="1400">
              <a:solidFill>
                <a:schemeClr val="dk1"/>
              </a:solidFill>
              <a:latin typeface="Raleway"/>
              <a:ea typeface="Raleway"/>
              <a:cs typeface="Raleway"/>
              <a:sym typeface="Raleway"/>
            </a:endParaRPr>
          </a:p>
          <a:p>
            <a:pPr indent="0" lvl="0" marL="0" rtl="0" algn="l">
              <a:lnSpc>
                <a:spcPct val="115000"/>
              </a:lnSpc>
              <a:spcBef>
                <a:spcPts val="1000"/>
              </a:spcBef>
              <a:spcAft>
                <a:spcPts val="0"/>
              </a:spcAft>
              <a:buNone/>
            </a:pPr>
            <a:r>
              <a:rPr lang="en" sz="1600">
                <a:solidFill>
                  <a:schemeClr val="dk1"/>
                </a:solidFill>
                <a:latin typeface="Lato"/>
                <a:ea typeface="Lato"/>
                <a:cs typeface="Lato"/>
                <a:sym typeface="Lato"/>
              </a:rPr>
              <a:t>They </a:t>
            </a:r>
            <a:r>
              <a:rPr lang="en" sz="1600">
                <a:solidFill>
                  <a:schemeClr val="dk1"/>
                </a:solidFill>
                <a:latin typeface="Lato"/>
                <a:ea typeface="Lato"/>
                <a:cs typeface="Lato"/>
                <a:sym typeface="Lato"/>
              </a:rPr>
              <a:t>disapprove</a:t>
            </a:r>
            <a:r>
              <a:rPr lang="en" sz="1600">
                <a:solidFill>
                  <a:schemeClr val="dk1"/>
                </a:solidFill>
                <a:latin typeface="Lato"/>
                <a:ea typeface="Lato"/>
                <a:cs typeface="Lato"/>
                <a:sym typeface="Lato"/>
              </a:rPr>
              <a:t> of the following top 4 items</a:t>
            </a:r>
            <a:endParaRPr sz="1600">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sz="1400">
                <a:solidFill>
                  <a:schemeClr val="dk1"/>
                </a:solidFill>
                <a:latin typeface="Lato"/>
                <a:ea typeface="Lato"/>
                <a:cs typeface="Lato"/>
                <a:sym typeface="Lato"/>
              </a:rPr>
              <a:t> (in order rating (1 being the top rated)):</a:t>
            </a:r>
            <a:endParaRPr sz="1400">
              <a:solidFill>
                <a:schemeClr val="dk1"/>
              </a:solidFill>
              <a:latin typeface="Lato"/>
              <a:ea typeface="Lato"/>
              <a:cs typeface="Lato"/>
              <a:sym typeface="Lato"/>
            </a:endParaRPr>
          </a:p>
          <a:p>
            <a:pPr indent="-311150" lvl="0" marL="457200" rtl="0" algn="l">
              <a:lnSpc>
                <a:spcPct val="115000"/>
              </a:lnSpc>
              <a:spcBef>
                <a:spcPts val="160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Departure/Arrival Time Convenience </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Check-in Service</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Ease of Online Booking</a:t>
            </a:r>
            <a:endParaRPr b="1"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AutoNum type="arabicPeriod"/>
            </a:pPr>
            <a:r>
              <a:rPr b="1" lang="en" sz="1300">
                <a:solidFill>
                  <a:schemeClr val="dk1"/>
                </a:solidFill>
                <a:latin typeface="Lato"/>
                <a:ea typeface="Lato"/>
                <a:cs typeface="Lato"/>
                <a:sym typeface="Lato"/>
              </a:rPr>
              <a:t>On-board Service</a:t>
            </a:r>
            <a:endParaRPr sz="1400">
              <a:solidFill>
                <a:schemeClr val="dk1"/>
              </a:solidFill>
              <a:latin typeface="Raleway"/>
              <a:ea typeface="Raleway"/>
              <a:cs typeface="Raleway"/>
              <a:sym typeface="Raleway"/>
            </a:endParaRPr>
          </a:p>
          <a:p>
            <a:pPr indent="0" lvl="0" marL="0" rtl="0" algn="l">
              <a:spcBef>
                <a:spcPts val="1600"/>
              </a:spcBef>
              <a:spcAft>
                <a:spcPts val="100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820e32d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820e32d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ea0ca6d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ea0ca6d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In designing my models, the following were used:</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Logistic Regression Classifier(‘Log’)</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KNeighbors Classifier (‘Knn’)</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Random Forest Classifier (‘RF’)</a:t>
            </a:r>
            <a:endParaRPr sz="1400">
              <a:solidFill>
                <a:schemeClr val="dk1"/>
              </a:solidFill>
              <a:latin typeface="Lato"/>
              <a:ea typeface="Lato"/>
              <a:cs typeface="Lato"/>
              <a:sym typeface="Lato"/>
            </a:endParaRPr>
          </a:p>
          <a:p>
            <a:pPr indent="0" lvl="0" marL="0" rtl="0" algn="l">
              <a:spcBef>
                <a:spcPts val="0"/>
              </a:spcBef>
              <a:spcAft>
                <a:spcPts val="0"/>
              </a:spcAft>
              <a:buNone/>
            </a:pPr>
            <a:r>
              <a:t/>
            </a:r>
            <a:endParaRPr sz="1400">
              <a:solidFill>
                <a:schemeClr val="dk1"/>
              </a:solidFill>
              <a:latin typeface="Lato"/>
              <a:ea typeface="Lato"/>
              <a:cs typeface="Lato"/>
              <a:sym typeface="Lato"/>
            </a:endParaRPr>
          </a:p>
          <a:p>
            <a:pPr indent="0" lvl="0" marL="0" rtl="0" algn="l">
              <a:spcBef>
                <a:spcPts val="0"/>
              </a:spcBef>
              <a:spcAft>
                <a:spcPts val="0"/>
              </a:spcAft>
              <a:buNone/>
            </a:pPr>
            <a:r>
              <a:rPr lang="en" sz="1400">
                <a:solidFill>
                  <a:schemeClr val="dk1"/>
                </a:solidFill>
                <a:latin typeface="Lato"/>
                <a:ea typeface="Lato"/>
                <a:cs typeface="Lato"/>
                <a:sym typeface="Lato"/>
              </a:rPr>
              <a:t>To further tune my models, the following were used:</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Pipeline</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Hyper parameters</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Random Search</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Confusion Matrix</a:t>
            </a:r>
            <a:endParaRPr sz="14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1.jp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27350" y="400800"/>
            <a:ext cx="6239549" cy="4293324"/>
          </a:xfrm>
          <a:prstGeom prst="rect">
            <a:avLst/>
          </a:prstGeom>
          <a:noFill/>
          <a:ln>
            <a:noFill/>
          </a:ln>
        </p:spPr>
      </p:pic>
      <p:sp>
        <p:nvSpPr>
          <p:cNvPr id="73" name="Google Shape;73;p13"/>
          <p:cNvSpPr txBox="1"/>
          <p:nvPr>
            <p:ph type="ctrTitle"/>
          </p:nvPr>
        </p:nvSpPr>
        <p:spPr>
          <a:xfrm>
            <a:off x="2469225" y="350850"/>
            <a:ext cx="6331500" cy="1542000"/>
          </a:xfrm>
          <a:prstGeom prst="rect">
            <a:avLst/>
          </a:prstGeom>
        </p:spPr>
        <p:txBody>
          <a:bodyPr anchorCtr="0" anchor="t" bIns="91425" lIns="91425" spcFirstLastPara="1" rIns="91425" wrap="square" tIns="91425">
            <a:noAutofit/>
          </a:bodyPr>
          <a:lstStyle/>
          <a:p>
            <a:pPr indent="0" lvl="0" marL="0" rtl="0" algn="r">
              <a:lnSpc>
                <a:spcPct val="182608"/>
              </a:lnSpc>
              <a:spcBef>
                <a:spcPts val="1400"/>
              </a:spcBef>
              <a:spcAft>
                <a:spcPts val="0"/>
              </a:spcAft>
              <a:buNone/>
            </a:pPr>
            <a:r>
              <a:rPr lang="en" sz="3450">
                <a:solidFill>
                  <a:srgbClr val="292929"/>
                </a:solidFill>
                <a:highlight>
                  <a:srgbClr val="FFFFFF"/>
                </a:highlight>
                <a:latin typeface="Arial"/>
                <a:ea typeface="Arial"/>
                <a:cs typeface="Arial"/>
                <a:sym typeface="Arial"/>
              </a:rPr>
              <a:t>Satisfaction of </a:t>
            </a:r>
            <a:endParaRPr sz="3450">
              <a:solidFill>
                <a:srgbClr val="292929"/>
              </a:solidFill>
              <a:highlight>
                <a:srgbClr val="FFFFFF"/>
              </a:highlight>
              <a:latin typeface="Arial"/>
              <a:ea typeface="Arial"/>
              <a:cs typeface="Arial"/>
              <a:sym typeface="Arial"/>
            </a:endParaRPr>
          </a:p>
          <a:p>
            <a:pPr indent="0" lvl="0" marL="0" rtl="0" algn="r">
              <a:lnSpc>
                <a:spcPct val="182608"/>
              </a:lnSpc>
              <a:spcBef>
                <a:spcPts val="1400"/>
              </a:spcBef>
              <a:spcAft>
                <a:spcPts val="0"/>
              </a:spcAft>
              <a:buClr>
                <a:schemeClr val="dk2"/>
              </a:buClr>
              <a:buSzPts val="1100"/>
              <a:buFont typeface="Arial"/>
              <a:buNone/>
            </a:pPr>
            <a:r>
              <a:rPr lang="en" sz="3450">
                <a:solidFill>
                  <a:srgbClr val="292929"/>
                </a:solidFill>
                <a:highlight>
                  <a:srgbClr val="FFFFFF"/>
                </a:highlight>
                <a:latin typeface="Arial"/>
                <a:ea typeface="Arial"/>
                <a:cs typeface="Arial"/>
                <a:sym typeface="Arial"/>
              </a:rPr>
              <a:t>Airline Passengers </a:t>
            </a:r>
            <a:endParaRPr sz="34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74" name="Google Shape;74;p13"/>
          <p:cNvSpPr txBox="1"/>
          <p:nvPr>
            <p:ph idx="1" type="subTitle"/>
          </p:nvPr>
        </p:nvSpPr>
        <p:spPr>
          <a:xfrm>
            <a:off x="2469217" y="39018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Javier Berrios - Coding Dojo</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a:t>
            </a:r>
            <a:endParaRPr>
              <a:solidFill>
                <a:schemeClr val="accent5"/>
              </a:solidFill>
            </a:endParaRPr>
          </a:p>
        </p:txBody>
      </p:sp>
      <p:pic>
        <p:nvPicPr>
          <p:cNvPr id="153" name="Google Shape;153;p22"/>
          <p:cNvPicPr preferRelativeResize="0"/>
          <p:nvPr/>
        </p:nvPicPr>
        <p:blipFill>
          <a:blip r:embed="rId3">
            <a:alphaModFix/>
          </a:blip>
          <a:stretch>
            <a:fillRect/>
          </a:stretch>
        </p:blipFill>
        <p:spPr>
          <a:xfrm>
            <a:off x="2688175" y="2409050"/>
            <a:ext cx="5684124" cy="2842050"/>
          </a:xfrm>
          <a:prstGeom prst="rect">
            <a:avLst/>
          </a:prstGeom>
          <a:noFill/>
          <a:ln>
            <a:noFill/>
          </a:ln>
        </p:spPr>
      </p:pic>
      <p:sp>
        <p:nvSpPr>
          <p:cNvPr id="154" name="Google Shape;154;p22"/>
          <p:cNvSpPr txBox="1"/>
          <p:nvPr/>
        </p:nvSpPr>
        <p:spPr>
          <a:xfrm>
            <a:off x="1742850" y="1748900"/>
            <a:ext cx="60909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dk1"/>
                </a:solidFill>
                <a:highlight>
                  <a:schemeClr val="lt1"/>
                </a:highlight>
                <a:latin typeface="Lato"/>
                <a:ea typeface="Lato"/>
                <a:cs typeface="Lato"/>
                <a:sym typeface="Lato"/>
              </a:rPr>
              <a:t>Final </a:t>
            </a:r>
            <a:r>
              <a:rPr lang="en" sz="4300">
                <a:solidFill>
                  <a:schemeClr val="dk1"/>
                </a:solidFill>
                <a:highlight>
                  <a:schemeClr val="lt1"/>
                </a:highlight>
                <a:latin typeface="Lato"/>
                <a:ea typeface="Lato"/>
                <a:cs typeface="Lato"/>
                <a:sym typeface="Lato"/>
              </a:rPr>
              <a:t>Model and Recommendations</a:t>
            </a:r>
            <a:endParaRPr sz="43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3"/>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Findings</a:t>
            </a:r>
            <a:endParaRPr b="1" sz="2800">
              <a:solidFill>
                <a:schemeClr val="accent5"/>
              </a:solidFill>
            </a:endParaRPr>
          </a:p>
          <a:p>
            <a:pPr indent="0" lvl="0" marL="0" rtl="0" algn="l">
              <a:lnSpc>
                <a:spcPct val="100000"/>
              </a:lnSpc>
              <a:spcBef>
                <a:spcPts val="1600"/>
              </a:spcBef>
              <a:spcAft>
                <a:spcPts val="0"/>
              </a:spcAft>
              <a:buNone/>
            </a:pPr>
            <a:r>
              <a:rPr lang="en">
                <a:solidFill>
                  <a:schemeClr val="lt1"/>
                </a:solidFill>
              </a:rPr>
              <a:t>Model:</a:t>
            </a:r>
            <a:endParaRPr>
              <a:solidFill>
                <a:schemeClr val="lt1"/>
              </a:solidFill>
            </a:endParaRPr>
          </a:p>
          <a:p>
            <a:pPr indent="-298450" lvl="0" marL="457200" rtl="0" algn="l">
              <a:lnSpc>
                <a:spcPct val="100000"/>
              </a:lnSpc>
              <a:spcBef>
                <a:spcPts val="1600"/>
              </a:spcBef>
              <a:spcAft>
                <a:spcPts val="0"/>
              </a:spcAft>
              <a:buClr>
                <a:schemeClr val="lt1"/>
              </a:buClr>
              <a:buSzPts val="1100"/>
              <a:buChar char="●"/>
            </a:pPr>
            <a:r>
              <a:rPr lang="en" sz="1100">
                <a:solidFill>
                  <a:schemeClr val="lt1"/>
                </a:solidFill>
              </a:rPr>
              <a:t>Final selection with 1.0 Accuracy - Random Forest  model</a:t>
            </a:r>
            <a:endParaRPr sz="1100">
              <a:solidFill>
                <a:schemeClr val="lt1"/>
              </a:solidFill>
            </a:endParaRPr>
          </a:p>
          <a:p>
            <a:pPr indent="0" lvl="0" marL="0" rtl="0" algn="l">
              <a:lnSpc>
                <a:spcPct val="100000"/>
              </a:lnSpc>
              <a:spcBef>
                <a:spcPts val="1600"/>
              </a:spcBef>
              <a:spcAft>
                <a:spcPts val="0"/>
              </a:spcAft>
              <a:buNone/>
            </a:pPr>
            <a:r>
              <a:rPr lang="en">
                <a:solidFill>
                  <a:schemeClr val="lt1"/>
                </a:solidFill>
              </a:rPr>
              <a:t>Survey:</a:t>
            </a:r>
            <a:endParaRPr>
              <a:solidFill>
                <a:schemeClr val="lt1"/>
              </a:solidFill>
            </a:endParaRPr>
          </a:p>
          <a:p>
            <a:pPr indent="-298450" lvl="0" marL="457200" rtl="0" algn="l">
              <a:lnSpc>
                <a:spcPct val="100000"/>
              </a:lnSpc>
              <a:spcBef>
                <a:spcPts val="1600"/>
              </a:spcBef>
              <a:spcAft>
                <a:spcPts val="0"/>
              </a:spcAft>
              <a:buClr>
                <a:schemeClr val="lt1"/>
              </a:buClr>
              <a:buSzPts val="1100"/>
              <a:buChar char="●"/>
            </a:pPr>
            <a:r>
              <a:rPr lang="en" sz="1100">
                <a:solidFill>
                  <a:schemeClr val="lt1"/>
                </a:solidFill>
              </a:rPr>
              <a:t>Future Surveys should have the Satisfaction column split </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lang="en" sz="1100">
                <a:solidFill>
                  <a:schemeClr val="lt1"/>
                </a:solidFill>
              </a:rPr>
              <a:t>Review alternatives to rating/ranking system</a:t>
            </a:r>
            <a:endParaRPr sz="1100">
              <a:solidFill>
                <a:schemeClr val="lt1"/>
              </a:solidFill>
            </a:endParaRPr>
          </a:p>
          <a:p>
            <a:pPr indent="0" lvl="0" marL="0" rtl="0" algn="l">
              <a:lnSpc>
                <a:spcPct val="100000"/>
              </a:lnSpc>
              <a:spcBef>
                <a:spcPts val="1600"/>
              </a:spcBef>
              <a:spcAft>
                <a:spcPts val="0"/>
              </a:spcAft>
              <a:buNone/>
            </a:pPr>
            <a:r>
              <a:rPr lang="en">
                <a:solidFill>
                  <a:schemeClr val="lt1"/>
                </a:solidFill>
              </a:rPr>
              <a:t>Customers</a:t>
            </a:r>
            <a:r>
              <a:rPr lang="en">
                <a:solidFill>
                  <a:schemeClr val="lt1"/>
                </a:solidFill>
              </a:rPr>
              <a:t>:</a:t>
            </a:r>
            <a:endParaRPr>
              <a:solidFill>
                <a:schemeClr val="lt1"/>
              </a:solidFill>
            </a:endParaRPr>
          </a:p>
          <a:p>
            <a:pPr indent="-298450" lvl="0" marL="457200" rtl="0" algn="l">
              <a:lnSpc>
                <a:spcPct val="100000"/>
              </a:lnSpc>
              <a:spcBef>
                <a:spcPts val="1600"/>
              </a:spcBef>
              <a:spcAft>
                <a:spcPts val="0"/>
              </a:spcAft>
              <a:buClr>
                <a:schemeClr val="lt1"/>
              </a:buClr>
              <a:buSzPts val="1100"/>
              <a:buChar char="●"/>
            </a:pPr>
            <a:r>
              <a:rPr b="1" lang="en" sz="1100">
                <a:solidFill>
                  <a:schemeClr val="lt1"/>
                </a:solidFill>
              </a:rPr>
              <a:t>[PREFLIGHT]</a:t>
            </a:r>
            <a:r>
              <a:rPr lang="en" sz="1100">
                <a:solidFill>
                  <a:schemeClr val="lt1"/>
                </a:solidFill>
              </a:rPr>
              <a:t>-Continued improvements on departure/arrival time options</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b="1" lang="en" sz="1100">
                <a:solidFill>
                  <a:schemeClr val="lt1"/>
                </a:solidFill>
              </a:rPr>
              <a:t>[PREFLIGHT]</a:t>
            </a:r>
            <a:r>
              <a:rPr lang="en" sz="1100">
                <a:solidFill>
                  <a:schemeClr val="lt1"/>
                </a:solidFill>
              </a:rPr>
              <a:t>-Check-In services improved</a:t>
            </a:r>
            <a:endParaRPr sz="1100">
              <a:solidFill>
                <a:schemeClr val="lt1"/>
              </a:solidFill>
            </a:endParaRPr>
          </a:p>
          <a:p>
            <a:pPr indent="-298450" lvl="0" marL="457200" rtl="0" algn="l">
              <a:lnSpc>
                <a:spcPct val="100000"/>
              </a:lnSpc>
              <a:spcBef>
                <a:spcPts val="0"/>
              </a:spcBef>
              <a:spcAft>
                <a:spcPts val="0"/>
              </a:spcAft>
              <a:buClr>
                <a:schemeClr val="lt1"/>
              </a:buClr>
              <a:buSzPts val="1100"/>
              <a:buChar char="●"/>
            </a:pPr>
            <a:r>
              <a:rPr b="1" lang="en" sz="1100">
                <a:solidFill>
                  <a:schemeClr val="lt1"/>
                </a:solidFill>
              </a:rPr>
              <a:t>[INFLIGHT] -</a:t>
            </a:r>
            <a:r>
              <a:rPr lang="en" sz="1100">
                <a:solidFill>
                  <a:schemeClr val="lt1"/>
                </a:solidFill>
              </a:rPr>
              <a:t>On-board services improved</a:t>
            </a:r>
            <a:endParaRPr sz="1100">
              <a:solidFill>
                <a:schemeClr val="lt1"/>
              </a:solidFill>
            </a:endParaRPr>
          </a:p>
        </p:txBody>
      </p:sp>
      <p:pic>
        <p:nvPicPr>
          <p:cNvPr id="161" name="Google Shape;161;p23"/>
          <p:cNvPicPr preferRelativeResize="0"/>
          <p:nvPr/>
        </p:nvPicPr>
        <p:blipFill>
          <a:blip r:embed="rId3">
            <a:alphaModFix/>
          </a:blip>
          <a:stretch>
            <a:fillRect/>
          </a:stretch>
        </p:blipFill>
        <p:spPr>
          <a:xfrm>
            <a:off x="2098850" y="217101"/>
            <a:ext cx="2694600" cy="1515725"/>
          </a:xfrm>
          <a:prstGeom prst="rect">
            <a:avLst/>
          </a:prstGeom>
          <a:noFill/>
          <a:ln>
            <a:noFill/>
          </a:ln>
        </p:spPr>
      </p:pic>
      <p:pic>
        <p:nvPicPr>
          <p:cNvPr id="162" name="Google Shape;162;p23"/>
          <p:cNvPicPr preferRelativeResize="0"/>
          <p:nvPr/>
        </p:nvPicPr>
        <p:blipFill>
          <a:blip r:embed="rId4">
            <a:alphaModFix/>
          </a:blip>
          <a:stretch>
            <a:fillRect/>
          </a:stretch>
        </p:blipFill>
        <p:spPr>
          <a:xfrm>
            <a:off x="4875400" y="217097"/>
            <a:ext cx="4065149" cy="381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11475" y="2627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Background</a:t>
            </a:r>
            <a:endParaRPr sz="2400"/>
          </a:p>
        </p:txBody>
      </p:sp>
      <p:sp>
        <p:nvSpPr>
          <p:cNvPr id="80" name="Google Shape;80;p14"/>
          <p:cNvSpPr txBox="1"/>
          <p:nvPr>
            <p:ph idx="4294967295" type="title"/>
          </p:nvPr>
        </p:nvSpPr>
        <p:spPr>
          <a:xfrm>
            <a:off x="511475" y="945775"/>
            <a:ext cx="5803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400">
                <a:latin typeface="Lato"/>
                <a:ea typeface="Lato"/>
                <a:cs typeface="Lato"/>
                <a:sym typeface="Lato"/>
              </a:rPr>
              <a:t>Due to Covid-19 most businesses around the world have been setback, </a:t>
            </a:r>
            <a:r>
              <a:rPr b="0" lang="en" sz="1400">
                <a:latin typeface="Lato"/>
                <a:ea typeface="Lato"/>
                <a:cs typeface="Lato"/>
                <a:sym typeface="Lato"/>
              </a:rPr>
              <a:t>particularly</a:t>
            </a:r>
            <a:r>
              <a:rPr b="0" lang="en" sz="1400">
                <a:latin typeface="Lato"/>
                <a:ea typeface="Lato"/>
                <a:cs typeface="Lato"/>
                <a:sym typeface="Lato"/>
              </a:rPr>
              <a:t> hardest hit has been the airline industry, especially early on in the Pandemic as most international air travel has been grounded into the United States with the exception of the following countries that have less restrictions than others( Australia, Canada, New Zealand, and the United Kingdom). </a:t>
            </a:r>
            <a:endParaRPr b="0" sz="1400">
              <a:latin typeface="Lato"/>
              <a:ea typeface="Lato"/>
              <a:cs typeface="Lato"/>
              <a:sym typeface="Lato"/>
            </a:endParaRPr>
          </a:p>
          <a:p>
            <a:pPr indent="0" lvl="0" marL="0" rtl="0" algn="l">
              <a:lnSpc>
                <a:spcPct val="115000"/>
              </a:lnSpc>
              <a:spcBef>
                <a:spcPts val="1600"/>
              </a:spcBef>
              <a:spcAft>
                <a:spcPts val="0"/>
              </a:spcAft>
              <a:buNone/>
            </a:pPr>
            <a:r>
              <a:rPr b="0" lang="en" sz="1400">
                <a:latin typeface="Lato"/>
                <a:ea typeface="Lato"/>
                <a:cs typeface="Lato"/>
                <a:sym typeface="Lato"/>
              </a:rPr>
              <a:t>Nonetheless the need to travel persisted, once the government allowed travel and our risk tolerance towards the virus rover, demand for air travel is expected to overflow.  </a:t>
            </a:r>
            <a:endParaRPr b="0" sz="1400">
              <a:latin typeface="Lato"/>
              <a:ea typeface="Lato"/>
              <a:cs typeface="Lato"/>
              <a:sym typeface="Lato"/>
            </a:endParaRPr>
          </a:p>
          <a:p>
            <a:pPr indent="0" lvl="0" marL="0" rtl="0" algn="l">
              <a:lnSpc>
                <a:spcPct val="115000"/>
              </a:lnSpc>
              <a:spcBef>
                <a:spcPts val="1600"/>
              </a:spcBef>
              <a:spcAft>
                <a:spcPts val="1600"/>
              </a:spcAft>
              <a:buNone/>
            </a:pPr>
            <a:r>
              <a:rPr b="0" lang="en" sz="1400">
                <a:latin typeface="Lato"/>
                <a:ea typeface="Lato"/>
                <a:cs typeface="Lato"/>
                <a:sym typeface="Lato"/>
              </a:rPr>
              <a:t>The big questions is , what can the airlines do to ensure that they are prepared and have advantage against their competition when the </a:t>
            </a:r>
            <a:r>
              <a:rPr b="0" lang="en" sz="1400">
                <a:latin typeface="Lato"/>
                <a:ea typeface="Lato"/>
                <a:cs typeface="Lato"/>
                <a:sym typeface="Lato"/>
              </a:rPr>
              <a:t>floodgates</a:t>
            </a:r>
            <a:r>
              <a:rPr b="0" lang="en" sz="1400">
                <a:latin typeface="Lato"/>
                <a:ea typeface="Lato"/>
                <a:cs typeface="Lato"/>
                <a:sym typeface="Lato"/>
              </a:rPr>
              <a:t> are opened and travels return in droves?  The possible answer will come from the flight satisfaction survey dataset derived the the website Kaggle to help us find key indicator of customer satisfaction</a:t>
            </a:r>
            <a:endParaRPr b="0" sz="14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6244125" y="3213950"/>
            <a:ext cx="2818849" cy="1880150"/>
          </a:xfrm>
          <a:prstGeom prst="rect">
            <a:avLst/>
          </a:prstGeom>
          <a:noFill/>
          <a:ln>
            <a:noFill/>
          </a:ln>
          <a:effectLst>
            <a:outerShdw blurRad="57150" rotWithShape="0" algn="bl" dir="5400000" dist="19050">
              <a:srgbClr val="000000">
                <a:alpha val="50000"/>
              </a:srgbClr>
            </a:outerShdw>
          </a:effectLst>
        </p:spPr>
      </p:pic>
      <p:pic>
        <p:nvPicPr>
          <p:cNvPr id="82" name="Google Shape;82;p14"/>
          <p:cNvPicPr preferRelativeResize="0"/>
          <p:nvPr/>
        </p:nvPicPr>
        <p:blipFill>
          <a:blip r:embed="rId4">
            <a:alphaModFix/>
          </a:blip>
          <a:stretch>
            <a:fillRect/>
          </a:stretch>
        </p:blipFill>
        <p:spPr>
          <a:xfrm>
            <a:off x="6244125" y="100084"/>
            <a:ext cx="2818850" cy="1202581"/>
          </a:xfrm>
          <a:prstGeom prst="rect">
            <a:avLst/>
          </a:prstGeom>
          <a:noFill/>
          <a:ln>
            <a:noFill/>
          </a:ln>
        </p:spPr>
      </p:pic>
      <p:pic>
        <p:nvPicPr>
          <p:cNvPr id="83" name="Google Shape;83;p14"/>
          <p:cNvPicPr preferRelativeResize="0"/>
          <p:nvPr/>
        </p:nvPicPr>
        <p:blipFill>
          <a:blip r:embed="rId5">
            <a:alphaModFix/>
          </a:blip>
          <a:stretch>
            <a:fillRect/>
          </a:stretch>
        </p:blipFill>
        <p:spPr>
          <a:xfrm>
            <a:off x="6613050" y="1164375"/>
            <a:ext cx="2342702" cy="1317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9" name="Google Shape;89;p15"/>
          <p:cNvSpPr txBox="1"/>
          <p:nvPr/>
        </p:nvSpPr>
        <p:spPr>
          <a:xfrm>
            <a:off x="2703725" y="687400"/>
            <a:ext cx="3802200" cy="762600"/>
          </a:xfrm>
          <a:prstGeom prst="rect">
            <a:avLst/>
          </a:prstGeom>
          <a:noFill/>
          <a:ln>
            <a:noFill/>
          </a:ln>
        </p:spPr>
        <p:txBody>
          <a:bodyPr anchorCtr="0" anchor="b" bIns="91425" lIns="91425" spcFirstLastPara="1" rIns="91425" wrap="square" tIns="91425">
            <a:noAutofit/>
          </a:bodyPr>
          <a:lstStyle/>
          <a:p>
            <a:pPr indent="-419100" lvl="0" marL="457200" rtl="0" algn="l">
              <a:spcBef>
                <a:spcPts val="0"/>
              </a:spcBef>
              <a:spcAft>
                <a:spcPts val="0"/>
              </a:spcAft>
              <a:buClr>
                <a:schemeClr val="lt2"/>
              </a:buClr>
              <a:buSzPts val="3000"/>
              <a:buFont typeface="Raleway"/>
              <a:buAutoNum type="arabicPeriod"/>
            </a:pPr>
            <a:r>
              <a:rPr b="1" lang="en" sz="3000">
                <a:solidFill>
                  <a:schemeClr val="lt2"/>
                </a:solidFill>
                <a:latin typeface="Raleway"/>
                <a:ea typeface="Raleway"/>
                <a:cs typeface="Raleway"/>
                <a:sym typeface="Raleway"/>
              </a:rPr>
              <a:t>Project Objective</a:t>
            </a:r>
            <a:endParaRPr b="1" sz="3000">
              <a:solidFill>
                <a:schemeClr val="lt2"/>
              </a:solidFill>
              <a:latin typeface="Raleway"/>
              <a:ea typeface="Raleway"/>
              <a:cs typeface="Raleway"/>
              <a:sym typeface="Raleway"/>
            </a:endParaRPr>
          </a:p>
        </p:txBody>
      </p:sp>
      <p:sp>
        <p:nvSpPr>
          <p:cNvPr id="90" name="Google Shape;90;p15"/>
          <p:cNvSpPr txBox="1"/>
          <p:nvPr>
            <p:ph idx="4294967295" type="body"/>
          </p:nvPr>
        </p:nvSpPr>
        <p:spPr>
          <a:xfrm>
            <a:off x="2855550" y="1377479"/>
            <a:ext cx="34329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latin typeface="Raleway"/>
                <a:ea typeface="Raleway"/>
                <a:cs typeface="Raleway"/>
                <a:sym typeface="Raleway"/>
              </a:rPr>
              <a:t>During this initial dive into the data</a:t>
            </a:r>
            <a:r>
              <a:rPr lang="en" sz="1400">
                <a:latin typeface="Raleway"/>
                <a:ea typeface="Raleway"/>
                <a:cs typeface="Raleway"/>
                <a:sym typeface="Raleway"/>
              </a:rPr>
              <a:t> we’re going to provide</a:t>
            </a:r>
            <a:endParaRPr sz="1400">
              <a:latin typeface="Raleway"/>
              <a:ea typeface="Raleway"/>
              <a:cs typeface="Raleway"/>
              <a:sym typeface="Raleway"/>
            </a:endParaRPr>
          </a:p>
        </p:txBody>
      </p:sp>
      <p:pic>
        <p:nvPicPr>
          <p:cNvPr id="91" name="Google Shape;91;p15"/>
          <p:cNvPicPr preferRelativeResize="0"/>
          <p:nvPr/>
        </p:nvPicPr>
        <p:blipFill>
          <a:blip r:embed="rId4">
            <a:alphaModFix/>
          </a:blip>
          <a:stretch>
            <a:fillRect/>
          </a:stretch>
        </p:blipFill>
        <p:spPr>
          <a:xfrm>
            <a:off x="6133225" y="3225325"/>
            <a:ext cx="2834253" cy="1889502"/>
          </a:xfrm>
          <a:prstGeom prst="rect">
            <a:avLst/>
          </a:prstGeom>
          <a:noFill/>
          <a:ln>
            <a:noFill/>
          </a:ln>
        </p:spPr>
      </p:pic>
      <p:sp>
        <p:nvSpPr>
          <p:cNvPr id="92" name="Google Shape;92;p15"/>
          <p:cNvSpPr txBox="1"/>
          <p:nvPr/>
        </p:nvSpPr>
        <p:spPr>
          <a:xfrm>
            <a:off x="3008825" y="1958625"/>
            <a:ext cx="3432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PHASE 1 </a:t>
            </a:r>
            <a:endParaRPr b="1" sz="1600">
              <a:solidFill>
                <a:schemeClr val="dk1"/>
              </a:solidFill>
              <a:latin typeface="Raleway"/>
              <a:ea typeface="Raleway"/>
              <a:cs typeface="Raleway"/>
              <a:sym typeface="Raleway"/>
            </a:endParaRPr>
          </a:p>
          <a:p>
            <a:pPr indent="-330200" lvl="1" marL="914400" rtl="0" algn="l">
              <a:lnSpc>
                <a:spcPct val="115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Data Findings</a:t>
            </a:r>
            <a:endParaRPr sz="1600">
              <a:solidFill>
                <a:schemeClr val="dk2"/>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PHASE 2 </a:t>
            </a:r>
            <a:endParaRPr b="1" sz="1600">
              <a:solidFill>
                <a:schemeClr val="dk1"/>
              </a:solidFill>
              <a:latin typeface="Raleway"/>
              <a:ea typeface="Raleway"/>
              <a:cs typeface="Raleway"/>
              <a:sym typeface="Raleway"/>
            </a:endParaRPr>
          </a:p>
          <a:p>
            <a:pPr indent="-330200" lvl="1" marL="914400" rtl="0" algn="l">
              <a:lnSpc>
                <a:spcPct val="115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Models and Evaluation</a:t>
            </a:r>
            <a:endParaRPr sz="16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PHASE 3</a:t>
            </a:r>
            <a:endParaRPr b="1" sz="1600">
              <a:solidFill>
                <a:schemeClr val="dk1"/>
              </a:solidFill>
              <a:latin typeface="Raleway"/>
              <a:ea typeface="Raleway"/>
              <a:cs typeface="Raleway"/>
              <a:sym typeface="Raleway"/>
            </a:endParaRPr>
          </a:p>
          <a:p>
            <a:pPr indent="-330200" lvl="1" marL="914400" rtl="0" algn="l">
              <a:lnSpc>
                <a:spcPct val="115000"/>
              </a:lnSpc>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Final Model and Recommendations</a:t>
            </a:r>
            <a:endParaRPr b="1" sz="18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1143000" y="0"/>
            <a:ext cx="6858000" cy="5143500"/>
          </a:xfrm>
          <a:prstGeom prst="rect">
            <a:avLst/>
          </a:prstGeom>
          <a:noFill/>
          <a:ln>
            <a:noFill/>
          </a:ln>
        </p:spPr>
      </p:pic>
      <p:sp>
        <p:nvSpPr>
          <p:cNvPr id="98" name="Google Shape;98;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solidFill>
                <a:schemeClr val="accent5"/>
              </a:solidFill>
            </a:endParaRPr>
          </a:p>
        </p:txBody>
      </p:sp>
      <p:sp>
        <p:nvSpPr>
          <p:cNvPr id="99" name="Google Shape;99;p16"/>
          <p:cNvSpPr txBox="1"/>
          <p:nvPr/>
        </p:nvSpPr>
        <p:spPr>
          <a:xfrm>
            <a:off x="2829825" y="1748900"/>
            <a:ext cx="5004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dk1"/>
                </a:solidFill>
                <a:highlight>
                  <a:schemeClr val="lt1"/>
                </a:highlight>
                <a:latin typeface="Lato"/>
                <a:ea typeface="Lato"/>
                <a:cs typeface="Lato"/>
                <a:sym typeface="Lato"/>
              </a:rPr>
              <a:t>Data Findings</a:t>
            </a:r>
            <a:endParaRPr sz="43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60850" y="712150"/>
            <a:ext cx="86223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Dataset</a:t>
            </a:r>
            <a:r>
              <a:rPr lang="en"/>
              <a:t> Airline Satisfaction.</a:t>
            </a:r>
            <a:endParaRPr/>
          </a:p>
          <a:p>
            <a:pPr indent="0" lvl="0" marL="0" rtl="0" algn="l">
              <a:spcBef>
                <a:spcPts val="1000"/>
              </a:spcBef>
              <a:spcAft>
                <a:spcPts val="1000"/>
              </a:spcAft>
              <a:buNone/>
            </a:pPr>
            <a:r>
              <a:t/>
            </a:r>
            <a:endParaRPr b="0" sz="1400"/>
          </a:p>
        </p:txBody>
      </p:sp>
      <p:sp>
        <p:nvSpPr>
          <p:cNvPr id="105" name="Google Shape;105;p17"/>
          <p:cNvSpPr txBox="1"/>
          <p:nvPr/>
        </p:nvSpPr>
        <p:spPr>
          <a:xfrm>
            <a:off x="91725" y="1536250"/>
            <a:ext cx="6194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1000"/>
              </a:spcAft>
              <a:buNone/>
            </a:pPr>
            <a:r>
              <a:t/>
            </a:r>
            <a:endParaRPr b="1">
              <a:solidFill>
                <a:schemeClr val="lt1"/>
              </a:solidFill>
              <a:latin typeface="Raleway"/>
              <a:ea typeface="Raleway"/>
              <a:cs typeface="Raleway"/>
              <a:sym typeface="Raleway"/>
            </a:endParaRPr>
          </a:p>
        </p:txBody>
      </p:sp>
      <p:pic>
        <p:nvPicPr>
          <p:cNvPr id="106" name="Google Shape;106;p17"/>
          <p:cNvPicPr preferRelativeResize="0"/>
          <p:nvPr/>
        </p:nvPicPr>
        <p:blipFill>
          <a:blip r:embed="rId3">
            <a:alphaModFix/>
          </a:blip>
          <a:stretch>
            <a:fillRect/>
          </a:stretch>
        </p:blipFill>
        <p:spPr>
          <a:xfrm>
            <a:off x="4679507" y="1588825"/>
            <a:ext cx="4203650" cy="3120450"/>
          </a:xfrm>
          <a:prstGeom prst="rect">
            <a:avLst/>
          </a:prstGeom>
          <a:noFill/>
          <a:ln>
            <a:noFill/>
          </a:ln>
        </p:spPr>
      </p:pic>
      <p:sp>
        <p:nvSpPr>
          <p:cNvPr id="107" name="Google Shape;107;p17"/>
          <p:cNvSpPr txBox="1"/>
          <p:nvPr/>
        </p:nvSpPr>
        <p:spPr>
          <a:xfrm>
            <a:off x="547575" y="1642700"/>
            <a:ext cx="37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8" name="Google Shape;108;p17"/>
          <p:cNvSpPr txBox="1"/>
          <p:nvPr>
            <p:ph idx="4294967295" type="body"/>
          </p:nvPr>
        </p:nvSpPr>
        <p:spPr>
          <a:xfrm>
            <a:off x="503200" y="1691050"/>
            <a:ext cx="3617100" cy="19623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1600"/>
              </a:spcAft>
              <a:buNone/>
            </a:pPr>
            <a:r>
              <a:rPr lang="en" sz="2300">
                <a:solidFill>
                  <a:schemeClr val="lt1"/>
                </a:solidFill>
              </a:rPr>
              <a:t>Majority</a:t>
            </a:r>
            <a:r>
              <a:rPr lang="en" sz="2300">
                <a:solidFill>
                  <a:schemeClr val="lt1"/>
                </a:solidFill>
              </a:rPr>
              <a:t> surveyed were either neutral or dissatisfied</a:t>
            </a:r>
            <a:endParaRPr b="1" sz="2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60850" y="712150"/>
            <a:ext cx="86223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Dataset</a:t>
            </a:r>
            <a:r>
              <a:rPr lang="en"/>
              <a:t> Airline Satisfaction.</a:t>
            </a:r>
            <a:endParaRPr/>
          </a:p>
          <a:p>
            <a:pPr indent="0" lvl="0" marL="0" rtl="0" algn="l">
              <a:spcBef>
                <a:spcPts val="1000"/>
              </a:spcBef>
              <a:spcAft>
                <a:spcPts val="1000"/>
              </a:spcAft>
              <a:buNone/>
            </a:pPr>
            <a:r>
              <a:t/>
            </a:r>
            <a:endParaRPr b="0" sz="1400"/>
          </a:p>
        </p:txBody>
      </p:sp>
      <p:sp>
        <p:nvSpPr>
          <p:cNvPr id="114" name="Google Shape;114;p18"/>
          <p:cNvSpPr txBox="1"/>
          <p:nvPr/>
        </p:nvSpPr>
        <p:spPr>
          <a:xfrm>
            <a:off x="91725" y="1536250"/>
            <a:ext cx="6194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1000"/>
              </a:spcAft>
              <a:buNone/>
            </a:pPr>
            <a:r>
              <a:t/>
            </a:r>
            <a:endParaRPr b="1">
              <a:solidFill>
                <a:schemeClr val="lt1"/>
              </a:solidFill>
              <a:latin typeface="Raleway"/>
              <a:ea typeface="Raleway"/>
              <a:cs typeface="Raleway"/>
              <a:sym typeface="Raleway"/>
            </a:endParaRPr>
          </a:p>
        </p:txBody>
      </p:sp>
      <p:sp>
        <p:nvSpPr>
          <p:cNvPr id="115" name="Google Shape;115;p18"/>
          <p:cNvSpPr txBox="1"/>
          <p:nvPr>
            <p:ph idx="4294967295" type="body"/>
          </p:nvPr>
        </p:nvSpPr>
        <p:spPr>
          <a:xfrm>
            <a:off x="91725" y="2355325"/>
            <a:ext cx="4248900" cy="19623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Dissatisfied</a:t>
            </a:r>
            <a:r>
              <a:rPr lang="en" sz="1600">
                <a:solidFill>
                  <a:schemeClr val="lt1"/>
                </a:solidFill>
              </a:rPr>
              <a:t> customers grouped into Frequent flier or Not Frequent Flier</a:t>
            </a:r>
            <a:endParaRPr sz="1600">
              <a:solidFill>
                <a:schemeClr val="lt1"/>
              </a:solidFill>
            </a:endParaRPr>
          </a:p>
          <a:p>
            <a:pPr indent="0" lvl="0" marL="0" rtl="0" algn="l">
              <a:spcBef>
                <a:spcPts val="1600"/>
              </a:spcBef>
              <a:spcAft>
                <a:spcPts val="0"/>
              </a:spcAft>
              <a:buNone/>
            </a:pPr>
            <a:r>
              <a:rPr lang="en" sz="1600">
                <a:solidFill>
                  <a:schemeClr val="lt1"/>
                </a:solidFill>
              </a:rPr>
              <a:t>Categories they value</a:t>
            </a:r>
            <a:endParaRPr sz="1600">
              <a:solidFill>
                <a:schemeClr val="lt1"/>
              </a:solidFill>
            </a:endParaRPr>
          </a:p>
          <a:p>
            <a:pPr indent="0" lvl="0" marL="457200" rtl="0" algn="l">
              <a:spcBef>
                <a:spcPts val="1600"/>
              </a:spcBef>
              <a:spcAft>
                <a:spcPts val="1600"/>
              </a:spcAft>
              <a:buNone/>
            </a:pPr>
            <a:r>
              <a:t/>
            </a:r>
            <a:endParaRPr b="1" sz="1300">
              <a:solidFill>
                <a:schemeClr val="lt1"/>
              </a:solidFill>
            </a:endParaRPr>
          </a:p>
        </p:txBody>
      </p:sp>
      <p:pic>
        <p:nvPicPr>
          <p:cNvPr id="116" name="Google Shape;116;p18"/>
          <p:cNvPicPr preferRelativeResize="0"/>
          <p:nvPr/>
        </p:nvPicPr>
        <p:blipFill>
          <a:blip r:embed="rId3">
            <a:alphaModFix/>
          </a:blip>
          <a:stretch>
            <a:fillRect/>
          </a:stretch>
        </p:blipFill>
        <p:spPr>
          <a:xfrm>
            <a:off x="4527250" y="1849150"/>
            <a:ext cx="4296600" cy="2468475"/>
          </a:xfrm>
          <a:prstGeom prst="rect">
            <a:avLst/>
          </a:prstGeom>
          <a:noFill/>
          <a:ln>
            <a:noFill/>
          </a:ln>
        </p:spPr>
      </p:pic>
      <p:pic>
        <p:nvPicPr>
          <p:cNvPr id="117" name="Google Shape;117;p18"/>
          <p:cNvPicPr preferRelativeResize="0"/>
          <p:nvPr/>
        </p:nvPicPr>
        <p:blipFill>
          <a:blip r:embed="rId4">
            <a:alphaModFix/>
          </a:blip>
          <a:stretch>
            <a:fillRect/>
          </a:stretch>
        </p:blipFill>
        <p:spPr>
          <a:xfrm>
            <a:off x="4352307" y="2262825"/>
            <a:ext cx="4719336" cy="2054800"/>
          </a:xfrm>
          <a:prstGeom prst="rect">
            <a:avLst/>
          </a:prstGeom>
          <a:noFill/>
          <a:ln>
            <a:noFill/>
          </a:ln>
        </p:spPr>
      </p:pic>
      <p:pic>
        <p:nvPicPr>
          <p:cNvPr id="118" name="Google Shape;118;p18"/>
          <p:cNvPicPr preferRelativeResize="0"/>
          <p:nvPr/>
        </p:nvPicPr>
        <p:blipFill>
          <a:blip r:embed="rId5">
            <a:alphaModFix/>
          </a:blip>
          <a:stretch>
            <a:fillRect/>
          </a:stretch>
        </p:blipFill>
        <p:spPr>
          <a:xfrm>
            <a:off x="4352300" y="2262825"/>
            <a:ext cx="4517250" cy="2000550"/>
          </a:xfrm>
          <a:prstGeom prst="rect">
            <a:avLst/>
          </a:prstGeom>
          <a:noFill/>
          <a:ln>
            <a:noFill/>
          </a:ln>
        </p:spPr>
      </p:pic>
      <p:pic>
        <p:nvPicPr>
          <p:cNvPr id="119" name="Google Shape;119;p18"/>
          <p:cNvPicPr preferRelativeResize="0"/>
          <p:nvPr/>
        </p:nvPicPr>
        <p:blipFill>
          <a:blip r:embed="rId6">
            <a:alphaModFix/>
          </a:blip>
          <a:stretch>
            <a:fillRect/>
          </a:stretch>
        </p:blipFill>
        <p:spPr>
          <a:xfrm>
            <a:off x="4305272" y="2507925"/>
            <a:ext cx="4813407" cy="2054800"/>
          </a:xfrm>
          <a:prstGeom prst="rect">
            <a:avLst/>
          </a:prstGeom>
          <a:noFill/>
          <a:ln>
            <a:noFill/>
          </a:ln>
        </p:spPr>
      </p:pic>
      <p:pic>
        <p:nvPicPr>
          <p:cNvPr id="120" name="Google Shape;120;p18"/>
          <p:cNvPicPr preferRelativeResize="0"/>
          <p:nvPr/>
        </p:nvPicPr>
        <p:blipFill>
          <a:blip r:embed="rId7">
            <a:alphaModFix/>
          </a:blip>
          <a:stretch>
            <a:fillRect/>
          </a:stretch>
        </p:blipFill>
        <p:spPr>
          <a:xfrm>
            <a:off x="4305275" y="1793100"/>
            <a:ext cx="4813398" cy="30867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20"/>
                                        </p:tgtEl>
                                        <p:attrNameLst>
                                          <p:attrName>ppt_x</p:attrName>
                                        </p:attrNameLst>
                                      </p:cBhvr>
                                      <p:tavLst>
                                        <p:tav fmla="" tm="0">
                                          <p:val>
                                            <p:strVal val="#ppt_x"/>
                                          </p:val>
                                        </p:tav>
                                        <p:tav fmla="" tm="100000">
                                          <p:val>
                                            <p:strVal val="#ppt_x+1"/>
                                          </p:val>
                                        </p:tav>
                                      </p:tavLst>
                                    </p:anim>
                                    <p:set>
                                      <p:cBhvr>
                                        <p:cTn dur="1" fill="hold">
                                          <p:stCondLst>
                                            <p:cond delay="1000"/>
                                          </p:stCondLst>
                                        </p:cTn>
                                        <p:tgtEl>
                                          <p:spTgt spid="1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60850" y="712150"/>
            <a:ext cx="86223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Dataset</a:t>
            </a:r>
            <a:r>
              <a:rPr lang="en"/>
              <a:t> Airline Satisfaction.</a:t>
            </a:r>
            <a:endParaRPr/>
          </a:p>
          <a:p>
            <a:pPr indent="0" lvl="0" marL="0" rtl="0" algn="l">
              <a:spcBef>
                <a:spcPts val="1000"/>
              </a:spcBef>
              <a:spcAft>
                <a:spcPts val="1000"/>
              </a:spcAft>
              <a:buNone/>
            </a:pPr>
            <a:r>
              <a:t/>
            </a:r>
            <a:endParaRPr b="0" sz="1400"/>
          </a:p>
        </p:txBody>
      </p:sp>
      <p:sp>
        <p:nvSpPr>
          <p:cNvPr id="126" name="Google Shape;126;p19"/>
          <p:cNvSpPr txBox="1"/>
          <p:nvPr/>
        </p:nvSpPr>
        <p:spPr>
          <a:xfrm>
            <a:off x="91725" y="1536250"/>
            <a:ext cx="6194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0"/>
              </a:spcAft>
              <a:buNone/>
            </a:pPr>
            <a:r>
              <a:t/>
            </a:r>
            <a:endParaRPr>
              <a:solidFill>
                <a:schemeClr val="lt1"/>
              </a:solidFill>
              <a:latin typeface="Raleway"/>
              <a:ea typeface="Raleway"/>
              <a:cs typeface="Raleway"/>
              <a:sym typeface="Raleway"/>
            </a:endParaRPr>
          </a:p>
          <a:p>
            <a:pPr indent="0" lvl="0" marL="0" rtl="0" algn="l">
              <a:spcBef>
                <a:spcPts val="1000"/>
              </a:spcBef>
              <a:spcAft>
                <a:spcPts val="1000"/>
              </a:spcAft>
              <a:buNone/>
            </a:pPr>
            <a:r>
              <a:t/>
            </a:r>
            <a:endParaRPr b="1">
              <a:solidFill>
                <a:schemeClr val="lt1"/>
              </a:solidFill>
              <a:latin typeface="Raleway"/>
              <a:ea typeface="Raleway"/>
              <a:cs typeface="Raleway"/>
              <a:sym typeface="Raleway"/>
            </a:endParaRPr>
          </a:p>
        </p:txBody>
      </p:sp>
      <p:sp>
        <p:nvSpPr>
          <p:cNvPr id="127" name="Google Shape;127;p19"/>
          <p:cNvSpPr txBox="1"/>
          <p:nvPr>
            <p:ph idx="4294967295" type="body"/>
          </p:nvPr>
        </p:nvSpPr>
        <p:spPr>
          <a:xfrm>
            <a:off x="91725" y="2355325"/>
            <a:ext cx="4248900" cy="19623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Dissatisfied customers grouped into Frequent flier or Not Frequent Flier</a:t>
            </a:r>
            <a:endParaRPr sz="1600">
              <a:solidFill>
                <a:schemeClr val="lt1"/>
              </a:solidFill>
            </a:endParaRPr>
          </a:p>
          <a:p>
            <a:pPr indent="0" lvl="0" marL="0" rtl="0" algn="l">
              <a:spcBef>
                <a:spcPts val="1600"/>
              </a:spcBef>
              <a:spcAft>
                <a:spcPts val="0"/>
              </a:spcAft>
              <a:buNone/>
            </a:pPr>
            <a:r>
              <a:rPr lang="en" sz="1600">
                <a:solidFill>
                  <a:schemeClr val="lt1"/>
                </a:solidFill>
              </a:rPr>
              <a:t>Categories that need improvement</a:t>
            </a:r>
            <a:r>
              <a:rPr lang="en" sz="1600">
                <a:solidFill>
                  <a:schemeClr val="lt1"/>
                </a:solidFill>
              </a:rPr>
              <a:t>.</a:t>
            </a:r>
            <a:endParaRPr sz="1600">
              <a:solidFill>
                <a:schemeClr val="lt1"/>
              </a:solidFill>
            </a:endParaRPr>
          </a:p>
          <a:p>
            <a:pPr indent="0" lvl="0" marL="457200" rtl="0" algn="l">
              <a:spcBef>
                <a:spcPts val="1600"/>
              </a:spcBef>
              <a:spcAft>
                <a:spcPts val="1600"/>
              </a:spcAft>
              <a:buNone/>
            </a:pPr>
            <a:r>
              <a:t/>
            </a:r>
            <a:endParaRPr b="1" sz="1300">
              <a:solidFill>
                <a:schemeClr val="lt1"/>
              </a:solidFill>
            </a:endParaRPr>
          </a:p>
        </p:txBody>
      </p:sp>
      <p:pic>
        <p:nvPicPr>
          <p:cNvPr id="128" name="Google Shape;128;p19"/>
          <p:cNvPicPr preferRelativeResize="0"/>
          <p:nvPr/>
        </p:nvPicPr>
        <p:blipFill>
          <a:blip r:embed="rId3">
            <a:alphaModFix/>
          </a:blip>
          <a:stretch>
            <a:fillRect/>
          </a:stretch>
        </p:blipFill>
        <p:spPr>
          <a:xfrm>
            <a:off x="4242075" y="1905375"/>
            <a:ext cx="4800046" cy="2950878"/>
          </a:xfrm>
          <a:prstGeom prst="rect">
            <a:avLst/>
          </a:prstGeom>
          <a:noFill/>
          <a:ln>
            <a:noFill/>
          </a:ln>
        </p:spPr>
      </p:pic>
      <p:pic>
        <p:nvPicPr>
          <p:cNvPr id="129" name="Google Shape;129;p19"/>
          <p:cNvPicPr preferRelativeResize="0"/>
          <p:nvPr/>
        </p:nvPicPr>
        <p:blipFill>
          <a:blip r:embed="rId4">
            <a:alphaModFix/>
          </a:blip>
          <a:stretch>
            <a:fillRect/>
          </a:stretch>
        </p:blipFill>
        <p:spPr>
          <a:xfrm>
            <a:off x="4242075" y="2001750"/>
            <a:ext cx="4762201" cy="2996500"/>
          </a:xfrm>
          <a:prstGeom prst="rect">
            <a:avLst/>
          </a:prstGeom>
          <a:noFill/>
          <a:ln>
            <a:noFill/>
          </a:ln>
        </p:spPr>
      </p:pic>
      <p:pic>
        <p:nvPicPr>
          <p:cNvPr id="130" name="Google Shape;130;p19"/>
          <p:cNvPicPr preferRelativeResize="0"/>
          <p:nvPr/>
        </p:nvPicPr>
        <p:blipFill>
          <a:blip r:embed="rId5">
            <a:alphaModFix/>
          </a:blip>
          <a:stretch>
            <a:fillRect/>
          </a:stretch>
        </p:blipFill>
        <p:spPr>
          <a:xfrm>
            <a:off x="4242075" y="1956875"/>
            <a:ext cx="4885299" cy="3041376"/>
          </a:xfrm>
          <a:prstGeom prst="rect">
            <a:avLst/>
          </a:prstGeom>
          <a:noFill/>
          <a:ln>
            <a:noFill/>
          </a:ln>
        </p:spPr>
      </p:pic>
      <p:pic>
        <p:nvPicPr>
          <p:cNvPr id="131" name="Google Shape;131;p19"/>
          <p:cNvPicPr preferRelativeResize="0"/>
          <p:nvPr/>
        </p:nvPicPr>
        <p:blipFill>
          <a:blip r:embed="rId6">
            <a:alphaModFix/>
          </a:blip>
          <a:stretch>
            <a:fillRect/>
          </a:stretch>
        </p:blipFill>
        <p:spPr>
          <a:xfrm>
            <a:off x="4242075" y="2001750"/>
            <a:ext cx="4885300" cy="2809626"/>
          </a:xfrm>
          <a:prstGeom prst="rect">
            <a:avLst/>
          </a:prstGeom>
          <a:noFill/>
          <a:ln>
            <a:noFill/>
          </a:ln>
        </p:spPr>
      </p:pic>
      <p:pic>
        <p:nvPicPr>
          <p:cNvPr id="132" name="Google Shape;132;p19"/>
          <p:cNvPicPr preferRelativeResize="0"/>
          <p:nvPr/>
        </p:nvPicPr>
        <p:blipFill>
          <a:blip r:embed="rId7">
            <a:alphaModFix/>
          </a:blip>
          <a:stretch>
            <a:fillRect/>
          </a:stretch>
        </p:blipFill>
        <p:spPr>
          <a:xfrm>
            <a:off x="4148750" y="1956875"/>
            <a:ext cx="4995251" cy="304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2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a:t>
            </a:r>
            <a:endParaRPr>
              <a:solidFill>
                <a:schemeClr val="accent5"/>
              </a:solidFill>
            </a:endParaRPr>
          </a:p>
        </p:txBody>
      </p:sp>
      <p:pic>
        <p:nvPicPr>
          <p:cNvPr id="138" name="Google Shape;138;p20"/>
          <p:cNvPicPr preferRelativeResize="0"/>
          <p:nvPr/>
        </p:nvPicPr>
        <p:blipFill>
          <a:blip r:embed="rId3">
            <a:alphaModFix/>
          </a:blip>
          <a:stretch>
            <a:fillRect/>
          </a:stretch>
        </p:blipFill>
        <p:spPr>
          <a:xfrm>
            <a:off x="2688175" y="2409050"/>
            <a:ext cx="5684124" cy="2842050"/>
          </a:xfrm>
          <a:prstGeom prst="rect">
            <a:avLst/>
          </a:prstGeom>
          <a:noFill/>
          <a:ln>
            <a:noFill/>
          </a:ln>
        </p:spPr>
      </p:pic>
      <p:sp>
        <p:nvSpPr>
          <p:cNvPr id="139" name="Google Shape;139;p20"/>
          <p:cNvSpPr txBox="1"/>
          <p:nvPr/>
        </p:nvSpPr>
        <p:spPr>
          <a:xfrm>
            <a:off x="1742850" y="1748900"/>
            <a:ext cx="6090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dk1"/>
                </a:solidFill>
                <a:highlight>
                  <a:schemeClr val="lt1"/>
                </a:highlight>
                <a:latin typeface="Lato"/>
                <a:ea typeface="Lato"/>
                <a:cs typeface="Lato"/>
                <a:sym typeface="Lato"/>
              </a:rPr>
              <a:t>Models and Evaluation </a:t>
            </a:r>
            <a:endParaRPr sz="43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283100" y="712150"/>
            <a:ext cx="5282400" cy="81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 </a:t>
            </a:r>
            <a:endParaRPr/>
          </a:p>
        </p:txBody>
      </p:sp>
      <p:pic>
        <p:nvPicPr>
          <p:cNvPr id="145" name="Google Shape;145;p21"/>
          <p:cNvPicPr preferRelativeResize="0"/>
          <p:nvPr/>
        </p:nvPicPr>
        <p:blipFill>
          <a:blip r:embed="rId3">
            <a:alphaModFix/>
          </a:blip>
          <a:stretch>
            <a:fillRect/>
          </a:stretch>
        </p:blipFill>
        <p:spPr>
          <a:xfrm>
            <a:off x="4166513" y="1788725"/>
            <a:ext cx="4886325" cy="2409825"/>
          </a:xfrm>
          <a:prstGeom prst="rect">
            <a:avLst/>
          </a:prstGeom>
          <a:noFill/>
          <a:ln>
            <a:noFill/>
          </a:ln>
        </p:spPr>
      </p:pic>
      <p:sp>
        <p:nvSpPr>
          <p:cNvPr id="146" name="Google Shape;146;p21"/>
          <p:cNvSpPr txBox="1"/>
          <p:nvPr/>
        </p:nvSpPr>
        <p:spPr>
          <a:xfrm>
            <a:off x="323150" y="1678600"/>
            <a:ext cx="3895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designing my </a:t>
            </a:r>
            <a:r>
              <a:rPr lang="en">
                <a:solidFill>
                  <a:schemeClr val="lt1"/>
                </a:solidFill>
                <a:latin typeface="Lato"/>
                <a:ea typeface="Lato"/>
                <a:cs typeface="Lato"/>
                <a:sym typeface="Lato"/>
              </a:rPr>
              <a:t>models, the following were used: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Logistic Regression Classifier(‘Log’)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KNeighbors Classifier (‘Knn’)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Random Forest Classifier (‘RF’)</a:t>
            </a:r>
            <a:endParaRPr>
              <a:solidFill>
                <a:schemeClr val="lt1"/>
              </a:solidFill>
              <a:latin typeface="Lato"/>
              <a:ea typeface="Lato"/>
              <a:cs typeface="Lato"/>
              <a:sym typeface="Lato"/>
            </a:endParaRPr>
          </a:p>
        </p:txBody>
      </p:sp>
      <p:sp>
        <p:nvSpPr>
          <p:cNvPr id="147" name="Google Shape;147;p21"/>
          <p:cNvSpPr txBox="1"/>
          <p:nvPr/>
        </p:nvSpPr>
        <p:spPr>
          <a:xfrm>
            <a:off x="287250" y="3060975"/>
            <a:ext cx="382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 further tune my models, the following were used: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Pipeline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Hyper parameters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Random Search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Confusion Matrix</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