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9" r:id="rId3"/>
    <p:sldId id="263" r:id="rId4"/>
    <p:sldId id="261" r:id="rId5"/>
    <p:sldId id="260" r:id="rId6"/>
    <p:sldId id="265"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9"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ge Carreras Martín" initials="JCM" lastIdx="1" clrIdx="0">
    <p:extLst>
      <p:ext uri="{19B8F6BF-5375-455C-9EA6-DF929625EA0E}">
        <p15:presenceInfo xmlns:p15="http://schemas.microsoft.com/office/powerpoint/2012/main" userId="S-1-5-21-1801674531-1482476501-839522115-117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6"/>
    <p:restoredTop sz="94102"/>
  </p:normalViewPr>
  <p:slideViewPr>
    <p:cSldViewPr snapToGrid="0" snapToObjects="1" showGuides="1">
      <p:cViewPr varScale="1">
        <p:scale>
          <a:sx n="119" d="100"/>
          <a:sy n="119" d="100"/>
        </p:scale>
        <p:origin x="264" y="192"/>
      </p:cViewPr>
      <p:guideLst>
        <p:guide orient="horz" pos="2069"/>
        <p:guide pos="3817"/>
      </p:guideLst>
    </p:cSldViewPr>
  </p:slideViewPr>
  <p:notesTextViewPr>
    <p:cViewPr>
      <p:scale>
        <a:sx n="1" d="1"/>
        <a:sy n="1" d="1"/>
      </p:scale>
      <p:origin x="0" y="0"/>
    </p:cViewPr>
  </p:notesTextViewPr>
  <p:sorterViewPr>
    <p:cViewPr>
      <p:scale>
        <a:sx n="73" d="100"/>
        <a:sy n="7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F017E-414B-4B95-B592-C344CC6A0CA9}" type="datetimeFigureOut">
              <a:rPr lang="es-ES" smtClean="0"/>
              <a:t>23/11/20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F44B-1BEE-4B88-BAEB-262938743E9A}" type="slidenum">
              <a:rPr lang="es-ES" smtClean="0"/>
              <a:t>‹Nº›</a:t>
            </a:fld>
            <a:endParaRPr lang="es-ES"/>
          </a:p>
        </p:txBody>
      </p:sp>
    </p:spTree>
    <p:extLst>
      <p:ext uri="{BB962C8B-B14F-4D97-AF65-F5344CB8AC3E}">
        <p14:creationId xmlns:p14="http://schemas.microsoft.com/office/powerpoint/2010/main" val="1498732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n-US" dirty="0"/>
          </a:p>
        </p:txBody>
      </p:sp>
      <p:sp>
        <p:nvSpPr>
          <p:cNvPr id="4" name="Marcador de posición de número de diapositiva 3"/>
          <p:cNvSpPr>
            <a:spLocks noGrp="1"/>
          </p:cNvSpPr>
          <p:nvPr>
            <p:ph type="sldNum" sz="quarter" idx="10"/>
          </p:nvPr>
        </p:nvSpPr>
        <p:spPr/>
        <p:txBody>
          <a:bodyPr/>
          <a:lstStyle/>
          <a:p>
            <a:fld id="{814BF44B-1BEE-4B88-BAEB-262938743E9A}" type="slidenum">
              <a:rPr lang="es-ES" smtClean="0"/>
              <a:t>1</a:t>
            </a:fld>
            <a:endParaRPr lang="es-ES"/>
          </a:p>
        </p:txBody>
      </p:sp>
    </p:spTree>
    <p:extLst>
      <p:ext uri="{BB962C8B-B14F-4D97-AF65-F5344CB8AC3E}">
        <p14:creationId xmlns:p14="http://schemas.microsoft.com/office/powerpoint/2010/main" val="8016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2</a:t>
            </a:fld>
            <a:endParaRPr lang="es-ES"/>
          </a:p>
        </p:txBody>
      </p:sp>
    </p:spTree>
    <p:extLst>
      <p:ext uri="{BB962C8B-B14F-4D97-AF65-F5344CB8AC3E}">
        <p14:creationId xmlns:p14="http://schemas.microsoft.com/office/powerpoint/2010/main" val="3952625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head se puede poner títulos, que se muestran</a:t>
            </a:r>
            <a:r>
              <a:rPr lang="es-ES" baseline="0" dirty="0"/>
              <a:t> el la cabecera de la pestaña del browser. Podemos incluir mas información cómo decirle que codificación deseamos usar o links a hojas de estilos o scripts que deseemos ejecutar. </a:t>
            </a:r>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5</a:t>
            </a:fld>
            <a:endParaRPr lang="es-ES"/>
          </a:p>
        </p:txBody>
      </p:sp>
    </p:spTree>
    <p:extLst>
      <p:ext uri="{BB962C8B-B14F-4D97-AF65-F5344CB8AC3E}">
        <p14:creationId xmlns:p14="http://schemas.microsoft.com/office/powerpoint/2010/main" val="3290301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head se puede poner títulos, que se muestran</a:t>
            </a:r>
            <a:r>
              <a:rPr lang="es-ES" baseline="0" dirty="0"/>
              <a:t> el la cabecera de la pestaña del browser. Podemos incluir mas información cómo decirle que codificación deseamos usar o links a hojas de estilos o scripts que deseemos ejecutar. </a:t>
            </a:r>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6</a:t>
            </a:fld>
            <a:endParaRPr lang="es-ES"/>
          </a:p>
        </p:txBody>
      </p:sp>
    </p:spTree>
    <p:extLst>
      <p:ext uri="{BB962C8B-B14F-4D97-AF65-F5344CB8AC3E}">
        <p14:creationId xmlns:p14="http://schemas.microsoft.com/office/powerpoint/2010/main" val="19399253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5_Diapositiva de título">
    <p:spTree>
      <p:nvGrpSpPr>
        <p:cNvPr id="1" name=""/>
        <p:cNvGrpSpPr/>
        <p:nvPr/>
      </p:nvGrpSpPr>
      <p:grpSpPr>
        <a:xfrm>
          <a:off x="0" y="0"/>
          <a:ext cx="0" cy="0"/>
          <a:chOff x="0" y="0"/>
          <a:chExt cx="0" cy="0"/>
        </a:xfrm>
      </p:grpSpPr>
      <p:sp>
        <p:nvSpPr>
          <p:cNvPr id="17" name="Rectángulo 16"/>
          <p:cNvSpPr/>
          <p:nvPr/>
        </p:nvSpPr>
        <p:spPr>
          <a:xfrm>
            <a:off x="0" y="3904343"/>
            <a:ext cx="12192000" cy="2953657"/>
          </a:xfrm>
          <a:prstGeom prst="rect">
            <a:avLst/>
          </a:prstGeom>
          <a:solidFill>
            <a:srgbClr val="0F3954"/>
          </a:solidFill>
          <a:ln>
            <a:solidFill>
              <a:srgbClr val="0E3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Título 1"/>
          <p:cNvSpPr>
            <a:spLocks noGrp="1"/>
          </p:cNvSpPr>
          <p:nvPr>
            <p:ph type="title" hasCustomPrompt="1"/>
          </p:nvPr>
        </p:nvSpPr>
        <p:spPr>
          <a:xfrm>
            <a:off x="2514600" y="4040823"/>
            <a:ext cx="9220200" cy="556577"/>
          </a:xfrm>
        </p:spPr>
        <p:txBody>
          <a:bodyPr/>
          <a:lstStyle>
            <a:lvl1pPr algn="r">
              <a:defRPr i="0" baseline="0">
                <a:solidFill>
                  <a:schemeClr val="bg1"/>
                </a:solidFill>
                <a:latin typeface="Montserrat ExtraLight" panose="00000300000000000000" pitchFamily="50" charset="0"/>
              </a:defRPr>
            </a:lvl1pPr>
          </a:lstStyle>
          <a:p>
            <a:r>
              <a:rPr lang="es-ES" dirty="0"/>
              <a:t>Haga clic para incluir título</a:t>
            </a:r>
          </a:p>
        </p:txBody>
      </p:sp>
      <p:sp>
        <p:nvSpPr>
          <p:cNvPr id="7" name="Subtítulo 2"/>
          <p:cNvSpPr>
            <a:spLocks noGrp="1"/>
          </p:cNvSpPr>
          <p:nvPr>
            <p:ph type="subTitle" idx="1" hasCustomPrompt="1"/>
          </p:nvPr>
        </p:nvSpPr>
        <p:spPr>
          <a:xfrm>
            <a:off x="5308600" y="4733880"/>
            <a:ext cx="6426200" cy="650920"/>
          </a:xfrm>
        </p:spPr>
        <p:txBody>
          <a:bodyPr anchor="ctr">
            <a:normAutofit/>
          </a:bodyPr>
          <a:lstStyle>
            <a:lvl1pPr marL="0" indent="0" algn="r">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8" name="Marcador de fecha 3"/>
          <p:cNvSpPr>
            <a:spLocks noGrp="1"/>
          </p:cNvSpPr>
          <p:nvPr>
            <p:ph type="dt" sz="half" idx="10"/>
          </p:nvPr>
        </p:nvSpPr>
        <p:spPr>
          <a:xfrm>
            <a:off x="4724400" y="6378553"/>
            <a:ext cx="2743200" cy="365125"/>
          </a:xfrm>
        </p:spPr>
        <p:txBody>
          <a:bodyPr/>
          <a:lstStyle>
            <a:lvl1pPr algn="ctr">
              <a:defRPr sz="1400">
                <a:solidFill>
                  <a:schemeClr val="bg1"/>
                </a:solidFill>
              </a:defRPr>
            </a:lvl1pPr>
          </a:lstStyle>
          <a:p>
            <a:endParaRPr lang="en-US"/>
          </a:p>
        </p:txBody>
      </p:sp>
      <p:pic>
        <p:nvPicPr>
          <p:cNvPr id="3" name="Imagen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49960" y="1384729"/>
            <a:ext cx="6889740" cy="1283109"/>
          </a:xfrm>
          <a:prstGeom prst="rect">
            <a:avLst/>
          </a:prstGeom>
        </p:spPr>
      </p:pic>
    </p:spTree>
    <p:extLst>
      <p:ext uri="{BB962C8B-B14F-4D97-AF65-F5344CB8AC3E}">
        <p14:creationId xmlns:p14="http://schemas.microsoft.com/office/powerpoint/2010/main" val="299495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8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4513"/>
            <a:ext cx="12192000" cy="687977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rgbClr val="25282A"/>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170971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Diapositiva de título">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0743"/>
          </a:xfrm>
          <a:prstGeom prst="rect">
            <a:avLst/>
          </a:prstGeom>
        </p:spPr>
      </p:pic>
      <p:sp>
        <p:nvSpPr>
          <p:cNvPr id="7" name="Subtítulo 2"/>
          <p:cNvSpPr>
            <a:spLocks noGrp="1"/>
          </p:cNvSpPr>
          <p:nvPr>
            <p:ph type="subTitle" idx="1" hasCustomPrompt="1"/>
          </p:nvPr>
        </p:nvSpPr>
        <p:spPr>
          <a:xfrm>
            <a:off x="3206750" y="3510642"/>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6" name="Título 1"/>
          <p:cNvSpPr>
            <a:spLocks noGrp="1"/>
          </p:cNvSpPr>
          <p:nvPr>
            <p:ph type="ctrTitle" hasCustomPrompt="1"/>
          </p:nvPr>
        </p:nvSpPr>
        <p:spPr>
          <a:xfrm>
            <a:off x="2673350" y="2787310"/>
            <a:ext cx="6845300" cy="576716"/>
          </a:xfrm>
          <a:solidFill>
            <a:schemeClr val="bg1">
              <a:alpha val="7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pic>
        <p:nvPicPr>
          <p:cNvPr id="8" name="Imagen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249901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Diapositiva de título">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2700"/>
            <a:ext cx="12192000" cy="6870700"/>
          </a:xfrm>
          <a:prstGeom prst="rect">
            <a:avLst/>
          </a:prstGeom>
        </p:spPr>
      </p:pic>
      <p:sp>
        <p:nvSpPr>
          <p:cNvPr id="6" name="Título 1"/>
          <p:cNvSpPr>
            <a:spLocks noGrp="1"/>
          </p:cNvSpPr>
          <p:nvPr>
            <p:ph type="ctrTitle" hasCustomPrompt="1"/>
          </p:nvPr>
        </p:nvSpPr>
        <p:spPr>
          <a:xfrm>
            <a:off x="838200" y="3079981"/>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8" name="Subtítulo 2"/>
          <p:cNvSpPr>
            <a:spLocks noGrp="1"/>
          </p:cNvSpPr>
          <p:nvPr>
            <p:ph type="subTitle" idx="1" hasCustomPrompt="1"/>
          </p:nvPr>
        </p:nvSpPr>
        <p:spPr>
          <a:xfrm>
            <a:off x="838200" y="3761017"/>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9" name="Conector recto 8"/>
          <p:cNvCxnSpPr/>
          <p:nvPr/>
        </p:nvCxnSpPr>
        <p:spPr>
          <a:xfrm flipH="1">
            <a:off x="595086" y="2862946"/>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4082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Diapositiva de título">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45300"/>
          </a:xfrm>
          <a:prstGeom prst="rect">
            <a:avLst/>
          </a:prstGeom>
        </p:spPr>
      </p:pic>
      <p:sp>
        <p:nvSpPr>
          <p:cNvPr id="8" name="Subtítulo 2"/>
          <p:cNvSpPr>
            <a:spLocks noGrp="1"/>
          </p:cNvSpPr>
          <p:nvPr>
            <p:ph type="subTitle" idx="1" hasCustomPrompt="1"/>
          </p:nvPr>
        </p:nvSpPr>
        <p:spPr>
          <a:xfrm>
            <a:off x="3206750" y="3892380"/>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9" name="Título 1"/>
          <p:cNvSpPr>
            <a:spLocks noGrp="1"/>
          </p:cNvSpPr>
          <p:nvPr>
            <p:ph type="ctrTitle" hasCustomPrompt="1"/>
          </p:nvPr>
        </p:nvSpPr>
        <p:spPr>
          <a:xfrm>
            <a:off x="2673350" y="3169048"/>
            <a:ext cx="6845300" cy="576716"/>
          </a:xfrm>
          <a:solidFill>
            <a:schemeClr val="bg1">
              <a:alpha val="5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sp>
        <p:nvSpPr>
          <p:cNvPr id="4" name="Marcador de fecha 3"/>
          <p:cNvSpPr>
            <a:spLocks noGrp="1"/>
          </p:cNvSpPr>
          <p:nvPr>
            <p:ph type="dt" sz="half" idx="10"/>
          </p:nvPr>
        </p:nvSpPr>
        <p:spPr>
          <a:xfrm>
            <a:off x="4724400" y="6362332"/>
            <a:ext cx="2743200" cy="365125"/>
          </a:xfrm>
        </p:spPr>
        <p:txBody>
          <a:bodyPr/>
          <a:lstStyle>
            <a:lvl1pPr algn="ctr">
              <a:defRPr sz="1400" b="0">
                <a:solidFill>
                  <a:srgbClr val="25282A"/>
                </a:solidFill>
                <a:latin typeface="Montserrat ExtraLight" panose="00000300000000000000" pitchFamily="50" charset="0"/>
              </a:defRPr>
            </a:lvl1pPr>
          </a:lstStyle>
          <a:p>
            <a:endParaRPr lang="en-US"/>
          </a:p>
        </p:txBody>
      </p: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417894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3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Marcador de fecha 3"/>
          <p:cNvSpPr>
            <a:spLocks noGrp="1"/>
          </p:cNvSpPr>
          <p:nvPr>
            <p:ph type="dt" sz="half" idx="10"/>
          </p:nvPr>
        </p:nvSpPr>
        <p:spPr>
          <a:xfrm>
            <a:off x="4724400" y="6369730"/>
            <a:ext cx="2743200" cy="365125"/>
          </a:xfrm>
        </p:spPr>
        <p:txBody>
          <a:bodyPr/>
          <a:lstStyle>
            <a:lvl1pPr algn="ctr">
              <a:defRPr sz="1400">
                <a:solidFill>
                  <a:srgbClr val="25282A"/>
                </a:solidFill>
              </a:defRPr>
            </a:lvl1pPr>
          </a:lstStyle>
          <a:p>
            <a:endParaRPr lang="en-US"/>
          </a:p>
        </p:txBody>
      </p:sp>
      <p:sp>
        <p:nvSpPr>
          <p:cNvPr id="14"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15"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7" name="Conector recto 16"/>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73586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2_Diapositiva de título">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4514"/>
            <a:ext cx="12192000" cy="6879771"/>
          </a:xfrm>
          <a:prstGeom prst="rect">
            <a:avLst/>
          </a:prstGeom>
        </p:spPr>
      </p:pic>
      <p:sp>
        <p:nvSpPr>
          <p:cNvPr id="8" name="Subtítulo 2"/>
          <p:cNvSpPr>
            <a:spLocks noGrp="1"/>
          </p:cNvSpPr>
          <p:nvPr>
            <p:ph type="subTitle" idx="1" hasCustomPrompt="1"/>
          </p:nvPr>
        </p:nvSpPr>
        <p:spPr>
          <a:xfrm>
            <a:off x="3092450" y="2998984"/>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9" name="Título 1"/>
          <p:cNvSpPr>
            <a:spLocks noGrp="1"/>
          </p:cNvSpPr>
          <p:nvPr>
            <p:ph type="ctrTitle" hasCustomPrompt="1"/>
          </p:nvPr>
        </p:nvSpPr>
        <p:spPr>
          <a:xfrm>
            <a:off x="2559050" y="2275652"/>
            <a:ext cx="6845300" cy="576716"/>
          </a:xfrm>
          <a:solidFill>
            <a:schemeClr val="bg1">
              <a:alpha val="7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sp>
        <p:nvSpPr>
          <p:cNvPr id="4" name="Marcador de fecha 3"/>
          <p:cNvSpPr>
            <a:spLocks noGrp="1"/>
          </p:cNvSpPr>
          <p:nvPr>
            <p:ph type="dt" sz="half" idx="10"/>
          </p:nvPr>
        </p:nvSpPr>
        <p:spPr>
          <a:xfrm>
            <a:off x="4724400" y="6366628"/>
            <a:ext cx="2743200" cy="365125"/>
          </a:xfrm>
        </p:spPr>
        <p:txBody>
          <a:bodyPr/>
          <a:lstStyle>
            <a:lvl1pPr algn="ctr">
              <a:defRPr sz="1400">
                <a:solidFill>
                  <a:schemeClr val="bg1"/>
                </a:solidFill>
              </a:defRPr>
            </a:lvl1pPr>
          </a:lstStyle>
          <a:p>
            <a:endParaRPr lang="en-US"/>
          </a:p>
        </p:txBody>
      </p: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07400" y="5330788"/>
            <a:ext cx="3352800" cy="625064"/>
          </a:xfrm>
          <a:prstGeom prst="rect">
            <a:avLst/>
          </a:prstGeom>
        </p:spPr>
      </p:pic>
    </p:spTree>
    <p:extLst>
      <p:ext uri="{BB962C8B-B14F-4D97-AF65-F5344CB8AC3E}">
        <p14:creationId xmlns:p14="http://schemas.microsoft.com/office/powerpoint/2010/main" val="356019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6_Diapositiva de título">
    <p:spTree>
      <p:nvGrpSpPr>
        <p:cNvPr id="1" name=""/>
        <p:cNvGrpSpPr/>
        <p:nvPr/>
      </p:nvGrpSpPr>
      <p:grpSpPr>
        <a:xfrm>
          <a:off x="0" y="0"/>
          <a:ext cx="0" cy="0"/>
          <a:chOff x="0" y="0"/>
          <a:chExt cx="0" cy="0"/>
        </a:xfrm>
      </p:grpSpPr>
      <p:pic>
        <p:nvPicPr>
          <p:cNvPr id="9" name="Imagen 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0743"/>
          </a:xfrm>
          <a:prstGeom prst="rect">
            <a:avLst/>
          </a:prstGeom>
        </p:spPr>
      </p:pic>
      <p:sp>
        <p:nvSpPr>
          <p:cNvPr id="4" name="Marcador de fecha 3"/>
          <p:cNvSpPr>
            <a:spLocks noGrp="1"/>
          </p:cNvSpPr>
          <p:nvPr>
            <p:ph type="dt" sz="half" idx="10"/>
          </p:nvPr>
        </p:nvSpPr>
        <p:spPr>
          <a:xfrm>
            <a:off x="4724400" y="6355216"/>
            <a:ext cx="2743200" cy="365125"/>
          </a:xfrm>
        </p:spPr>
        <p:txBody>
          <a:bodyPr/>
          <a:lstStyle>
            <a:lvl1pPr algn="ctr">
              <a:defRPr sz="1400">
                <a:solidFill>
                  <a:schemeClr val="bg1"/>
                </a:solidFill>
              </a:defRPr>
            </a:lvl1pPr>
          </a:lstStyle>
          <a:p>
            <a:endParaRPr lang="en-US"/>
          </a:p>
        </p:txBody>
      </p:sp>
      <p:sp>
        <p:nvSpPr>
          <p:cNvPr id="8" name="Título 1"/>
          <p:cNvSpPr>
            <a:spLocks noGrp="1"/>
          </p:cNvSpPr>
          <p:nvPr>
            <p:ph type="ctrTitle" hasCustomPrompt="1"/>
          </p:nvPr>
        </p:nvSpPr>
        <p:spPr>
          <a:xfrm>
            <a:off x="838200" y="1262064"/>
            <a:ext cx="6845300" cy="576716"/>
          </a:xfrm>
          <a:solidFill>
            <a:schemeClr val="bg1">
              <a:alpha val="8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10"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1" name="Conector recto 10"/>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Imagen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51370" y="5912714"/>
            <a:ext cx="3352800" cy="625064"/>
          </a:xfrm>
          <a:prstGeom prst="rect">
            <a:avLst/>
          </a:prstGeom>
        </p:spPr>
      </p:pic>
    </p:spTree>
    <p:extLst>
      <p:ext uri="{BB962C8B-B14F-4D97-AF65-F5344CB8AC3E}">
        <p14:creationId xmlns:p14="http://schemas.microsoft.com/office/powerpoint/2010/main" val="80939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6_Diapositiva de título">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Marcador de fecha 3"/>
          <p:cNvSpPr>
            <a:spLocks noGrp="1"/>
          </p:cNvSpPr>
          <p:nvPr>
            <p:ph type="dt" sz="half" idx="10"/>
          </p:nvPr>
        </p:nvSpPr>
        <p:spPr>
          <a:xfrm>
            <a:off x="4724400" y="6360205"/>
            <a:ext cx="2743200" cy="365125"/>
          </a:xfrm>
        </p:spPr>
        <p:txBody>
          <a:bodyPr/>
          <a:lstStyle>
            <a:lvl1pPr algn="ctr">
              <a:defRPr sz="1400">
                <a:solidFill>
                  <a:schemeClr val="bg1"/>
                </a:solidFill>
              </a:defRPr>
            </a:lvl1pPr>
          </a:lstStyle>
          <a:p>
            <a:endParaRPr lang="en-US"/>
          </a:p>
        </p:txBody>
      </p:sp>
      <p:sp>
        <p:nvSpPr>
          <p:cNvPr id="8"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9"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0" name="Conector recto 9"/>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18535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58808D3B-E2AD-414A-83CF-730AD10DE037}"/>
              </a:ext>
            </a:extLst>
          </p:cNvPr>
          <p:cNvGrpSpPr>
            <a:grpSpLocks/>
          </p:cNvGrpSpPr>
          <p:nvPr userDrawn="1"/>
        </p:nvGrpSpPr>
        <p:grpSpPr bwMode="auto">
          <a:xfrm>
            <a:off x="9150351" y="6127751"/>
            <a:ext cx="2713567" cy="436563"/>
            <a:chOff x="4323" y="3860"/>
            <a:chExt cx="1282" cy="275"/>
          </a:xfrm>
        </p:grpSpPr>
        <p:sp>
          <p:nvSpPr>
            <p:cNvPr id="5" name="AutoShape 10">
              <a:extLst>
                <a:ext uri="{FF2B5EF4-FFF2-40B4-BE49-F238E27FC236}">
                  <a16:creationId xmlns:a16="http://schemas.microsoft.com/office/drawing/2014/main" id="{B66BCD1B-8A9D-6546-BD63-14EA234E25F9}"/>
                </a:ext>
              </a:extLst>
            </p:cNvPr>
            <p:cNvSpPr>
              <a:spLocks noChangeArrowheads="1"/>
            </p:cNvSpPr>
            <p:nvPr userDrawn="1"/>
          </p:nvSpPr>
          <p:spPr bwMode="auto">
            <a:xfrm>
              <a:off x="4392" y="3907"/>
              <a:ext cx="1074" cy="228"/>
            </a:xfrm>
            <a:prstGeom prst="roundRect">
              <a:avLst>
                <a:gd name="adj" fmla="val 36463"/>
              </a:avLst>
            </a:prstGeom>
            <a:solidFill>
              <a:srgbClr val="F1FABE"/>
            </a:solidFill>
            <a:ln w="12700">
              <a:noFill/>
              <a:round/>
              <a:headEnd/>
              <a:tailEnd/>
            </a:ln>
          </p:spPr>
          <p:txBody>
            <a:bodyPr wrap="none" lIns="0" tIns="0" rIns="0" bIns="0" anchor="ctr"/>
            <a:lstStyle/>
            <a:p>
              <a:pPr>
                <a:defRPr/>
              </a:pPr>
              <a:endParaRPr lang="de-DE" sz="2800">
                <a:latin typeface="Arial" charset="0"/>
              </a:endParaRPr>
            </a:p>
          </p:txBody>
        </p:sp>
        <p:sp>
          <p:nvSpPr>
            <p:cNvPr id="6" name="Rectangle 11">
              <a:extLst>
                <a:ext uri="{FF2B5EF4-FFF2-40B4-BE49-F238E27FC236}">
                  <a16:creationId xmlns:a16="http://schemas.microsoft.com/office/drawing/2014/main" id="{6A92CBED-23AD-4244-81B8-2D198F65BB96}"/>
                </a:ext>
              </a:extLst>
            </p:cNvPr>
            <p:cNvSpPr>
              <a:spLocks noChangeArrowheads="1"/>
            </p:cNvSpPr>
            <p:nvPr userDrawn="1"/>
          </p:nvSpPr>
          <p:spPr bwMode="auto">
            <a:xfrm>
              <a:off x="4323" y="3860"/>
              <a:ext cx="1282" cy="138"/>
            </a:xfrm>
            <a:prstGeom prst="rect">
              <a:avLst/>
            </a:prstGeom>
            <a:solidFill>
              <a:schemeClr val="bg1"/>
            </a:solidFill>
            <a:ln w="12700">
              <a:noFill/>
              <a:miter lim="800000"/>
              <a:headEnd/>
              <a:tailEnd/>
            </a:ln>
            <a:effectLst/>
          </p:spPr>
          <p:txBody>
            <a:bodyPr wrap="none" lIns="0" tIns="0" rIns="0" bIns="0" anchor="ctr"/>
            <a:lstStyle/>
            <a:p>
              <a:pPr>
                <a:defRPr/>
              </a:pPr>
              <a:endParaRPr lang="de-DE" sz="2800">
                <a:latin typeface="Arial" charset="0"/>
              </a:endParaRPr>
            </a:p>
          </p:txBody>
        </p:sp>
      </p:grpSp>
      <p:sp>
        <p:nvSpPr>
          <p:cNvPr id="7" name="Rectangle 14">
            <a:extLst>
              <a:ext uri="{FF2B5EF4-FFF2-40B4-BE49-F238E27FC236}">
                <a16:creationId xmlns:a16="http://schemas.microsoft.com/office/drawing/2014/main" id="{EC6905A7-4D0C-4B4B-9803-6EBA1E646620}"/>
              </a:ext>
            </a:extLst>
          </p:cNvPr>
          <p:cNvSpPr>
            <a:spLocks noChangeArrowheads="1"/>
          </p:cNvSpPr>
          <p:nvPr userDrawn="1"/>
        </p:nvSpPr>
        <p:spPr bwMode="auto">
          <a:xfrm>
            <a:off x="624418" y="1196975"/>
            <a:ext cx="10943167" cy="5111750"/>
          </a:xfrm>
          <a:prstGeom prst="rect">
            <a:avLst/>
          </a:prstGeom>
          <a:solidFill>
            <a:srgbClr val="F2F2F2"/>
          </a:solidFill>
          <a:ln w="12700">
            <a:noFill/>
            <a:miter lim="800000"/>
            <a:headEnd/>
            <a:tailEnd/>
          </a:ln>
          <a:effectLst/>
        </p:spPr>
        <p:txBody>
          <a:bodyPr wrap="none" lIns="0" tIns="0" rIns="0" bIns="0" anchor="ctr"/>
          <a:lstStyle/>
          <a:p>
            <a:pPr>
              <a:defRPr/>
            </a:pPr>
            <a:endParaRPr lang="en-US" sz="2800">
              <a:latin typeface="Arial" charset="0"/>
            </a:endParaRPr>
          </a:p>
        </p:txBody>
      </p:sp>
      <p:sp>
        <p:nvSpPr>
          <p:cNvPr id="8" name="Round Same Side Corner Rectangle 6">
            <a:extLst>
              <a:ext uri="{FF2B5EF4-FFF2-40B4-BE49-F238E27FC236}">
                <a16:creationId xmlns:a16="http://schemas.microsoft.com/office/drawing/2014/main" id="{36916AE6-589E-E046-960E-CADC22CEA2AA}"/>
              </a:ext>
            </a:extLst>
          </p:cNvPr>
          <p:cNvSpPr>
            <a:spLocks noChangeArrowheads="1"/>
          </p:cNvSpPr>
          <p:nvPr userDrawn="1"/>
        </p:nvSpPr>
        <p:spPr bwMode="auto">
          <a:xfrm rot="16200000">
            <a:off x="1584855" y="-499004"/>
            <a:ext cx="612775" cy="2563284"/>
          </a:xfrm>
          <a:custGeom>
            <a:avLst/>
            <a:gdLst>
              <a:gd name="T0" fmla="*/ 612775 w 612775"/>
              <a:gd name="T1" fmla="*/ 952500 h 1905000"/>
              <a:gd name="T2" fmla="*/ 306388 w 612775"/>
              <a:gd name="T3" fmla="*/ 1905000 h 1905000"/>
              <a:gd name="T4" fmla="*/ 0 w 612775"/>
              <a:gd name="T5" fmla="*/ 952500 h 1905000"/>
              <a:gd name="T6" fmla="*/ 306388 w 612775"/>
              <a:gd name="T7" fmla="*/ 0 h 1905000"/>
              <a:gd name="T8" fmla="*/ 0 60000 65536"/>
              <a:gd name="T9" fmla="*/ 5898240 60000 65536"/>
              <a:gd name="T10" fmla="*/ 11796480 60000 65536"/>
              <a:gd name="T11" fmla="*/ 17694720 60000 65536"/>
              <a:gd name="T12" fmla="*/ 29913 w 612775"/>
              <a:gd name="T13" fmla="*/ 29913 h 1905000"/>
              <a:gd name="T14" fmla="*/ 582862 w 612775"/>
              <a:gd name="T15" fmla="*/ 1905000 h 1905000"/>
            </a:gdLst>
            <a:ahLst/>
            <a:cxnLst>
              <a:cxn ang="T8">
                <a:pos x="T0" y="T1"/>
              </a:cxn>
              <a:cxn ang="T9">
                <a:pos x="T2" y="T3"/>
              </a:cxn>
              <a:cxn ang="T10">
                <a:pos x="T4" y="T5"/>
              </a:cxn>
              <a:cxn ang="T11">
                <a:pos x="T6" y="T7"/>
              </a:cxn>
            </a:cxnLst>
            <a:rect l="T12" t="T13" r="T14" b="T15"/>
            <a:pathLst>
              <a:path w="612775" h="1905000">
                <a:moveTo>
                  <a:pt x="102131" y="0"/>
                </a:moveTo>
                <a:lnTo>
                  <a:pt x="510644" y="0"/>
                </a:lnTo>
                <a:lnTo>
                  <a:pt x="510643" y="0"/>
                </a:lnTo>
                <a:cubicBezTo>
                  <a:pt x="567049" y="0"/>
                  <a:pt x="612775" y="45725"/>
                  <a:pt x="612775" y="102131"/>
                </a:cubicBezTo>
                <a:lnTo>
                  <a:pt x="612775" y="1905000"/>
                </a:lnTo>
                <a:lnTo>
                  <a:pt x="0" y="1905000"/>
                </a:lnTo>
                <a:lnTo>
                  <a:pt x="0" y="102131"/>
                </a:lnTo>
                <a:cubicBezTo>
                  <a:pt x="0" y="45725"/>
                  <a:pt x="45725" y="0"/>
                  <a:pt x="102130" y="0"/>
                </a:cubicBezTo>
                <a:close/>
              </a:path>
            </a:pathLst>
          </a:custGeom>
          <a:solidFill>
            <a:srgbClr val="004880"/>
          </a:solidFill>
          <a:ln w="25400" algn="ctr">
            <a:noFill/>
            <a:miter lim="800000"/>
            <a:headEnd/>
            <a:tailEnd/>
          </a:ln>
        </p:spPr>
        <p:txBody>
          <a:bodyPr vert="eaVert" anchor="ctr"/>
          <a:lstStyle/>
          <a:p>
            <a:pPr algn="ctr">
              <a:spcBef>
                <a:spcPct val="0"/>
              </a:spcBef>
              <a:buClrTx/>
              <a:buFontTx/>
              <a:buNone/>
              <a:defRPr/>
            </a:pPr>
            <a:r>
              <a:rPr lang="en-US" sz="2000">
                <a:solidFill>
                  <a:schemeClr val="bg1"/>
                </a:solidFill>
                <a:latin typeface="Arial" charset="0"/>
              </a:rPr>
              <a:t>SAP ERP</a:t>
            </a:r>
            <a:endParaRPr lang="en-US" sz="1800" b="0">
              <a:solidFill>
                <a:srgbClr val="FFFFFF"/>
              </a:solidFill>
              <a:latin typeface="Arial" charset="0"/>
            </a:endParaRPr>
          </a:p>
        </p:txBody>
      </p:sp>
      <p:sp>
        <p:nvSpPr>
          <p:cNvPr id="9" name="Round Same Side Corner Rectangle 7">
            <a:extLst>
              <a:ext uri="{FF2B5EF4-FFF2-40B4-BE49-F238E27FC236}">
                <a16:creationId xmlns:a16="http://schemas.microsoft.com/office/drawing/2014/main" id="{59FD548A-F063-0147-88CA-833C1B5971BB}"/>
              </a:ext>
            </a:extLst>
          </p:cNvPr>
          <p:cNvSpPr>
            <a:spLocks noChangeArrowheads="1"/>
          </p:cNvSpPr>
          <p:nvPr userDrawn="1"/>
        </p:nvSpPr>
        <p:spPr bwMode="auto">
          <a:xfrm rot="5400000">
            <a:off x="7079722" y="-3398838"/>
            <a:ext cx="612775" cy="8362951"/>
          </a:xfrm>
          <a:custGeom>
            <a:avLst/>
            <a:gdLst>
              <a:gd name="T0" fmla="*/ 612775 w 612775"/>
              <a:gd name="T1" fmla="*/ 3152775 h 6248400"/>
              <a:gd name="T2" fmla="*/ 306388 w 612775"/>
              <a:gd name="T3" fmla="*/ 6305550 h 6248400"/>
              <a:gd name="T4" fmla="*/ 0 w 612775"/>
              <a:gd name="T5" fmla="*/ 3152775 h 6248400"/>
              <a:gd name="T6" fmla="*/ 306388 w 612775"/>
              <a:gd name="T7" fmla="*/ 0 h 6248400"/>
              <a:gd name="T8" fmla="*/ 0 60000 65536"/>
              <a:gd name="T9" fmla="*/ 5898240 60000 65536"/>
              <a:gd name="T10" fmla="*/ 11796480 60000 65536"/>
              <a:gd name="T11" fmla="*/ 17694720 60000 65536"/>
              <a:gd name="T12" fmla="*/ 29913 w 612775"/>
              <a:gd name="T13" fmla="*/ 29913 h 6248400"/>
              <a:gd name="T14" fmla="*/ 582862 w 612775"/>
              <a:gd name="T15" fmla="*/ 6248400 h 6248400"/>
            </a:gdLst>
            <a:ahLst/>
            <a:cxnLst>
              <a:cxn ang="T8">
                <a:pos x="T0" y="T1"/>
              </a:cxn>
              <a:cxn ang="T9">
                <a:pos x="T2" y="T3"/>
              </a:cxn>
              <a:cxn ang="T10">
                <a:pos x="T4" y="T5"/>
              </a:cxn>
              <a:cxn ang="T11">
                <a:pos x="T6" y="T7"/>
              </a:cxn>
            </a:cxnLst>
            <a:rect l="T12" t="T13" r="T14" b="T15"/>
            <a:pathLst>
              <a:path w="612775" h="6248400">
                <a:moveTo>
                  <a:pt x="102131" y="0"/>
                </a:moveTo>
                <a:lnTo>
                  <a:pt x="510644" y="0"/>
                </a:lnTo>
                <a:lnTo>
                  <a:pt x="510643" y="0"/>
                </a:lnTo>
                <a:cubicBezTo>
                  <a:pt x="567049" y="0"/>
                  <a:pt x="612775" y="45725"/>
                  <a:pt x="612775" y="102131"/>
                </a:cubicBezTo>
                <a:lnTo>
                  <a:pt x="612775" y="6248400"/>
                </a:lnTo>
                <a:lnTo>
                  <a:pt x="0" y="6248400"/>
                </a:lnTo>
                <a:lnTo>
                  <a:pt x="0" y="102131"/>
                </a:lnTo>
                <a:cubicBezTo>
                  <a:pt x="0" y="45725"/>
                  <a:pt x="45725" y="0"/>
                  <a:pt x="102130" y="0"/>
                </a:cubicBezTo>
                <a:close/>
              </a:path>
            </a:pathLst>
          </a:custGeom>
          <a:solidFill>
            <a:srgbClr val="D9D9D9"/>
          </a:solidFill>
          <a:ln w="25400" algn="ctr">
            <a:noFill/>
            <a:miter lim="800000"/>
            <a:headEnd/>
            <a:tailEnd/>
          </a:ln>
        </p:spPr>
        <p:txBody>
          <a:bodyPr anchor="ctr"/>
          <a:lstStyle/>
          <a:p>
            <a:pPr algn="ctr" fontAlgn="auto">
              <a:spcBef>
                <a:spcPts val="0"/>
              </a:spcBef>
              <a:spcAft>
                <a:spcPts val="0"/>
              </a:spcAft>
              <a:buClrTx/>
              <a:buFontTx/>
              <a:buNone/>
              <a:defRPr/>
            </a:pPr>
            <a:endParaRPr lang="de-DE" sz="1800" b="0" dirty="0">
              <a:latin typeface="Futura Std Light" pitchFamily="34" charset="0"/>
            </a:endParaRPr>
          </a:p>
        </p:txBody>
      </p:sp>
      <p:sp>
        <p:nvSpPr>
          <p:cNvPr id="10" name="Slide Number Placeholder 5">
            <a:extLst>
              <a:ext uri="{FF2B5EF4-FFF2-40B4-BE49-F238E27FC236}">
                <a16:creationId xmlns:a16="http://schemas.microsoft.com/office/drawing/2014/main" id="{B7CD6999-A9C6-E346-851E-916B9D018660}"/>
              </a:ext>
            </a:extLst>
          </p:cNvPr>
          <p:cNvSpPr txBox="1">
            <a:spLocks/>
          </p:cNvSpPr>
          <p:nvPr userDrawn="1"/>
        </p:nvSpPr>
        <p:spPr>
          <a:xfrm>
            <a:off x="9359900" y="6270626"/>
            <a:ext cx="2203451" cy="365125"/>
          </a:xfrm>
          <a:prstGeom prst="rect">
            <a:avLst/>
          </a:prstGeom>
        </p:spPr>
        <p:txBody>
          <a:bodyPr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9pPr>
          </a:lstStyle>
          <a:p>
            <a:pPr algn="ctr" eaLnBrk="1" hangingPunct="1">
              <a:spcBef>
                <a:spcPct val="0"/>
              </a:spcBef>
              <a:buClrTx/>
              <a:buFontTx/>
              <a:buNone/>
            </a:pPr>
            <a:r>
              <a:rPr lang="en-US" altLang="es-ES" sz="1100" b="0">
                <a:solidFill>
                  <a:srgbClr val="898989"/>
                </a:solidFill>
              </a:rPr>
              <a:t>Page 5-</a:t>
            </a:r>
            <a:fld id="{CA8B7940-A418-CE42-B2E0-6C73A265963D}" type="slidenum">
              <a:rPr lang="en-US" altLang="es-ES" sz="1100" b="0">
                <a:solidFill>
                  <a:srgbClr val="898989"/>
                </a:solidFill>
              </a:rPr>
              <a:pPr algn="ctr" eaLnBrk="1" hangingPunct="1">
                <a:spcBef>
                  <a:spcPct val="0"/>
                </a:spcBef>
                <a:buClrTx/>
                <a:buFontTx/>
                <a:buNone/>
              </a:pPr>
              <a:t>‹Nº›</a:t>
            </a:fld>
            <a:endParaRPr lang="en-US" altLang="es-ES" sz="1100" b="0">
              <a:solidFill>
                <a:srgbClr val="898989"/>
              </a:solidFill>
            </a:endParaRPr>
          </a:p>
        </p:txBody>
      </p:sp>
      <p:pic>
        <p:nvPicPr>
          <p:cNvPr id="11" name="Picture 8" descr="M:\Dokumente\UCC_Partner\Logos\SAP UA Logo\SAP_University_Alliances_Logo_2013_Februar\RGB\SAP_UniversityAlliances_scrn_R_pos_stac3.png">
            <a:extLst>
              <a:ext uri="{FF2B5EF4-FFF2-40B4-BE49-F238E27FC236}">
                <a16:creationId xmlns:a16="http://schemas.microsoft.com/office/drawing/2014/main" id="{0C611978-AE81-B642-B5C5-EAC8DCD6CD0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4417" y="6348414"/>
            <a:ext cx="8636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94989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198429" cy="557212"/>
          </a:xfrm>
        </p:spPr>
        <p:txBody>
          <a:bodyPr/>
          <a:lstStyle>
            <a:lvl1pPr>
              <a:defRPr i="0" baseline="0">
                <a:solidFill>
                  <a:schemeClr val="tx1">
                    <a:lumMod val="75000"/>
                    <a:lumOff val="25000"/>
                  </a:schemeClr>
                </a:solidFill>
                <a:latin typeface="Montserrat ExtraLight" panose="00000300000000000000" pitchFamily="50" charset="0"/>
              </a:defRPr>
            </a:lvl1pPr>
          </a:lstStyle>
          <a:p>
            <a:r>
              <a:rPr lang="es-ES" dirty="0"/>
              <a:t>Haga clic para incluir título</a:t>
            </a:r>
          </a:p>
        </p:txBody>
      </p:sp>
      <p:sp>
        <p:nvSpPr>
          <p:cNvPr id="3" name="Marcador de contenido 2"/>
          <p:cNvSpPr>
            <a:spLocks noGrp="1"/>
          </p:cNvSpPr>
          <p:nvPr>
            <p:ph idx="1"/>
          </p:nvPr>
        </p:nvSpPr>
        <p:spPr>
          <a:xfrm>
            <a:off x="835232" y="1447800"/>
            <a:ext cx="11008424" cy="4729163"/>
          </a:xfrm>
        </p:spPr>
        <p:txBody>
          <a:bodyPr/>
          <a:lstStyle>
            <a:lvl1pPr>
              <a:defRPr>
                <a:latin typeface="Montserrat ExtraLight" panose="00000300000000000000" pitchFamily="50" charset="0"/>
              </a:defRPr>
            </a:lvl1pPr>
            <a:lvl2pPr>
              <a:defRPr>
                <a:latin typeface="Montserrat ExtraLight" panose="00000300000000000000" pitchFamily="50" charset="0"/>
              </a:defRPr>
            </a:lvl2pPr>
            <a:lvl3pPr>
              <a:defRPr>
                <a:latin typeface="Montserrat ExtraLight" panose="00000300000000000000" pitchFamily="50" charset="0"/>
              </a:defRPr>
            </a:lvl3pPr>
            <a:lvl4pPr>
              <a:defRPr>
                <a:latin typeface="Montserrat ExtraLight" panose="00000300000000000000" pitchFamily="50" charset="0"/>
              </a:defRPr>
            </a:lvl4pPr>
            <a:lvl5pPr>
              <a:defRPr>
                <a:latin typeface="Montserrat ExtraLight" panose="00000300000000000000" pitchFamily="50"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7" name="Rectángulo 6"/>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9" name="Rectángulo 8"/>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16"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24" name="Marcador de número de diapositiva 23"/>
          <p:cNvSpPr>
            <a:spLocks noGrp="1"/>
          </p:cNvSpPr>
          <p:nvPr>
            <p:ph type="sldNum" sz="quarter" idx="12"/>
          </p:nvPr>
        </p:nvSpPr>
        <p:spPr>
          <a:xfrm>
            <a:off x="11353798" y="6356350"/>
            <a:ext cx="489858" cy="365125"/>
          </a:xfrm>
        </p:spPr>
        <p:txBody>
          <a:bodyPr/>
          <a:lstStyle>
            <a:lvl1pPr>
              <a:defRPr b="0">
                <a:solidFill>
                  <a:srgbClr val="25282A"/>
                </a:solidFill>
                <a:latin typeface="Montserrat" panose="00000800000000000000" pitchFamily="50" charset="0"/>
              </a:defRPr>
            </a:lvl1pPr>
          </a:lstStyle>
          <a:p>
            <a:fld id="{63118611-7822-7D46-8FF7-94E882FDEEE2}" type="slidenum">
              <a:rPr lang="en-US" smtClean="0"/>
              <a:t>‹Nº›</a:t>
            </a:fld>
            <a:endParaRPr lang="en-US"/>
          </a:p>
        </p:txBody>
      </p:sp>
      <p:sp>
        <p:nvSpPr>
          <p:cNvPr id="10"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4" name="Imagen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2" name="Imagen 11">
            <a:extLst>
              <a:ext uri="{FF2B5EF4-FFF2-40B4-BE49-F238E27FC236}">
                <a16:creationId xmlns:a16="http://schemas.microsoft.com/office/drawing/2014/main" id="{2B838D49-E9E8-7841-BA1A-D968F08D2CD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83726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198429" cy="557212"/>
          </a:xfrm>
        </p:spPr>
        <p:txBody>
          <a:bodyPr/>
          <a:lstStyle>
            <a:lvl1pPr>
              <a:defRPr/>
            </a:lvl1pPr>
          </a:lstStyle>
          <a:p>
            <a:r>
              <a:rPr lang="es-ES" dirty="0"/>
              <a:t>Haga clic para incluir título</a:t>
            </a:r>
          </a:p>
        </p:txBody>
      </p:sp>
      <p:sp>
        <p:nvSpPr>
          <p:cNvPr id="3" name="Marcador de contenido 2"/>
          <p:cNvSpPr>
            <a:spLocks noGrp="1"/>
          </p:cNvSpPr>
          <p:nvPr>
            <p:ph sz="half" idx="1"/>
          </p:nvPr>
        </p:nvSpPr>
        <p:spPr>
          <a:xfrm>
            <a:off x="838200" y="1447800"/>
            <a:ext cx="5421086" cy="47291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422578" y="1447800"/>
            <a:ext cx="5421086" cy="47291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Rectángulo 7"/>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9" name="Rectángulo 8"/>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7" name="Marcador de número de diapositiva 6"/>
          <p:cNvSpPr>
            <a:spLocks noGrp="1"/>
          </p:cNvSpPr>
          <p:nvPr>
            <p:ph type="sldNum" sz="quarter" idx="12"/>
          </p:nvPr>
        </p:nvSpPr>
        <p:spPr>
          <a:xfrm>
            <a:off x="11353798" y="6356350"/>
            <a:ext cx="489858" cy="365125"/>
          </a:xfrm>
        </p:spPr>
        <p:txBody>
          <a:bodyPr/>
          <a:lstStyle>
            <a:lvl1pPr>
              <a:defRPr b="0">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6"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4" name="Imagen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5" name="Imagen 14">
            <a:extLst>
              <a:ext uri="{FF2B5EF4-FFF2-40B4-BE49-F238E27FC236}">
                <a16:creationId xmlns:a16="http://schemas.microsoft.com/office/drawing/2014/main" id="{6F86B87A-09AE-C648-B78A-D020F68377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11678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Diapositiva de título 2">
    <p:spTree>
      <p:nvGrpSpPr>
        <p:cNvPr id="1" name=""/>
        <p:cNvGrpSpPr/>
        <p:nvPr/>
      </p:nvGrpSpPr>
      <p:grpSpPr>
        <a:xfrm>
          <a:off x="0" y="0"/>
          <a:ext cx="0" cy="0"/>
          <a:chOff x="0" y="0"/>
          <a:chExt cx="0" cy="0"/>
        </a:xfrm>
      </p:grpSpPr>
      <p:pic>
        <p:nvPicPr>
          <p:cNvPr id="9" name="Imagen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72219" y="4864100"/>
            <a:ext cx="6047562" cy="1126266"/>
          </a:xfrm>
          <a:prstGeom prst="rect">
            <a:avLst/>
          </a:prstGeom>
        </p:spPr>
      </p:pic>
      <p:sp>
        <p:nvSpPr>
          <p:cNvPr id="2" name="Título 1"/>
          <p:cNvSpPr>
            <a:spLocks noGrp="1"/>
          </p:cNvSpPr>
          <p:nvPr>
            <p:ph type="ctrTitle" hasCustomPrompt="1"/>
          </p:nvPr>
        </p:nvSpPr>
        <p:spPr>
          <a:xfrm>
            <a:off x="1524000" y="1122363"/>
            <a:ext cx="9144000" cy="1557337"/>
          </a:xfrm>
        </p:spPr>
        <p:txBody>
          <a:bodyPr anchor="ctr">
            <a:normAutofit/>
          </a:bodyPr>
          <a:lstStyle>
            <a:lvl1pPr algn="ctr">
              <a:defRPr sz="5000"/>
            </a:lvl1pPr>
          </a:lstStyle>
          <a:p>
            <a:r>
              <a:rPr lang="es-ES" dirty="0"/>
              <a:t>Haga clic para agregar título</a:t>
            </a:r>
          </a:p>
        </p:txBody>
      </p:sp>
      <p:sp>
        <p:nvSpPr>
          <p:cNvPr id="3" name="Subtítulo 2"/>
          <p:cNvSpPr>
            <a:spLocks noGrp="1"/>
          </p:cNvSpPr>
          <p:nvPr>
            <p:ph type="subTitle" idx="1" hasCustomPrompt="1"/>
          </p:nvPr>
        </p:nvSpPr>
        <p:spPr>
          <a:xfrm>
            <a:off x="1524000" y="2794000"/>
            <a:ext cx="9144000" cy="1080407"/>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62700"/>
            <a:ext cx="2743200" cy="365125"/>
          </a:xfrm>
        </p:spPr>
        <p:txBody>
          <a:bodyPr/>
          <a:lstStyle>
            <a:lvl1pPr algn="ctr">
              <a:defRPr sz="1400">
                <a:solidFill>
                  <a:srgbClr val="25282A"/>
                </a:solidFill>
              </a:defRPr>
            </a:lvl1pPr>
          </a:lstStyle>
          <a:p>
            <a:endParaRPr lang="en-US"/>
          </a:p>
        </p:txBody>
      </p:sp>
      <p:sp>
        <p:nvSpPr>
          <p:cNvPr id="7" name="Rectángulo 6"/>
          <p:cNvSpPr/>
          <p:nvPr/>
        </p:nvSpPr>
        <p:spPr>
          <a:xfrm>
            <a:off x="0" y="1122362"/>
            <a:ext cx="707571" cy="15573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8" name="Rectángulo 7"/>
          <p:cNvSpPr/>
          <p:nvPr/>
        </p:nvSpPr>
        <p:spPr>
          <a:xfrm>
            <a:off x="11353798" y="4864100"/>
            <a:ext cx="838201" cy="185737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Tree>
    <p:extLst>
      <p:ext uri="{BB962C8B-B14F-4D97-AF65-F5344CB8AC3E}">
        <p14:creationId xmlns:p14="http://schemas.microsoft.com/office/powerpoint/2010/main" val="237072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209314" cy="557212"/>
          </a:xfrm>
        </p:spPr>
        <p:txBody>
          <a:bodyPr/>
          <a:lstStyle>
            <a:lvl1pPr>
              <a:defRPr/>
            </a:lvl1pPr>
          </a:lstStyle>
          <a:p>
            <a:r>
              <a:rPr lang="es-ES" dirty="0"/>
              <a:t>Haga clic para incluir título</a:t>
            </a:r>
          </a:p>
        </p:txBody>
      </p:sp>
      <p:sp>
        <p:nvSpPr>
          <p:cNvPr id="6" name="Rectángulo 5"/>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7" name="Rectángulo 6"/>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8"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5" name="Marcador de número de diapositiva 4"/>
          <p:cNvSpPr>
            <a:spLocks noGrp="1"/>
          </p:cNvSpPr>
          <p:nvPr>
            <p:ph type="sldNum" sz="quarter" idx="12"/>
          </p:nvPr>
        </p:nvSpPr>
        <p:spPr>
          <a:xfrm>
            <a:off x="11353798" y="6356350"/>
            <a:ext cx="489858" cy="365125"/>
          </a:xfrm>
        </p:spPr>
        <p:txBody>
          <a:bodyPr/>
          <a:lstStyle>
            <a:lvl1pPr>
              <a:defRPr>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1" name="Imagen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0" name="Imagen 9">
            <a:extLst>
              <a:ext uri="{FF2B5EF4-FFF2-40B4-BE49-F238E27FC236}">
                <a16:creationId xmlns:a16="http://schemas.microsoft.com/office/drawing/2014/main" id="{8E8200AC-1370-6E4F-A8B6-A82E067D1F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281218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209314" cy="557212"/>
          </a:xfrm>
        </p:spPr>
        <p:txBody>
          <a:bodyPr/>
          <a:lstStyle>
            <a:lvl1pPr>
              <a:defRPr/>
            </a:lvl1pPr>
          </a:lstStyle>
          <a:p>
            <a:r>
              <a:rPr lang="es-ES" dirty="0"/>
              <a:t>Haga clic para incluir título</a:t>
            </a:r>
          </a:p>
        </p:txBody>
      </p:sp>
      <p:sp>
        <p:nvSpPr>
          <p:cNvPr id="6" name="Rectángulo 5"/>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7" name="Rectángulo 6"/>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8"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5" name="Marcador de número de diapositiva 4"/>
          <p:cNvSpPr>
            <a:spLocks noGrp="1"/>
          </p:cNvSpPr>
          <p:nvPr>
            <p:ph type="sldNum" sz="quarter" idx="12"/>
          </p:nvPr>
        </p:nvSpPr>
        <p:spPr>
          <a:xfrm>
            <a:off x="11353798" y="6356350"/>
            <a:ext cx="489858" cy="365125"/>
          </a:xfrm>
        </p:spPr>
        <p:txBody>
          <a:bodyPr/>
          <a:lstStyle>
            <a:lvl1pPr>
              <a:defRPr>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spTree>
    <p:extLst>
      <p:ext uri="{BB962C8B-B14F-4D97-AF65-F5344CB8AC3E}">
        <p14:creationId xmlns:p14="http://schemas.microsoft.com/office/powerpoint/2010/main" val="284113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iapositiva de título_azul">
    <p:bg>
      <p:bgPr>
        <a:solidFill>
          <a:srgbClr val="0E3A53"/>
        </a:soli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524000" y="1122363"/>
            <a:ext cx="9144000" cy="2387600"/>
          </a:xfrm>
        </p:spPr>
        <p:txBody>
          <a:bodyPr anchor="ctr">
            <a:normAutofit/>
          </a:bodyPr>
          <a:lstStyle>
            <a:lvl1pPr algn="ctr">
              <a:defRPr sz="7000" baseline="0">
                <a:solidFill>
                  <a:schemeClr val="bg1"/>
                </a:solidFill>
              </a:defRPr>
            </a:lvl1pPr>
          </a:lstStyle>
          <a:p>
            <a:r>
              <a:rPr lang="es-ES" dirty="0"/>
              <a:t>Haga clic para incluir título</a:t>
            </a:r>
          </a:p>
        </p:txBody>
      </p:sp>
      <p:sp>
        <p:nvSpPr>
          <p:cNvPr id="3" name="Subtítulo 2"/>
          <p:cNvSpPr>
            <a:spLocks noGrp="1"/>
          </p:cNvSpPr>
          <p:nvPr>
            <p:ph type="subTitle" idx="1" hasCustomPrompt="1"/>
          </p:nvPr>
        </p:nvSpPr>
        <p:spPr>
          <a:xfrm>
            <a:off x="1524000" y="3602038"/>
            <a:ext cx="9144000" cy="1655762"/>
          </a:xfrm>
        </p:spPr>
        <p:txBody>
          <a:bodyPr anchor="t">
            <a:normAutofit/>
          </a:bodyPr>
          <a:lstStyle>
            <a:lvl1pPr marL="0" indent="0" algn="ctr">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5" name="Marcador de pie de página 4"/>
          <p:cNvSpPr>
            <a:spLocks noGrp="1"/>
          </p:cNvSpPr>
          <p:nvPr>
            <p:ph type="ftr" sz="quarter" idx="11"/>
          </p:nvPr>
        </p:nvSpPr>
        <p:spPr/>
        <p:txBody>
          <a:bodyPr/>
          <a:lstStyle>
            <a:lvl1pPr>
              <a:defRPr>
                <a:solidFill>
                  <a:schemeClr val="bg1"/>
                </a:solidFill>
              </a:defRPr>
            </a:lvl1pPr>
          </a:lstStyle>
          <a:p>
            <a:endParaRPr lang="en-US"/>
          </a:p>
        </p:txBody>
      </p:sp>
      <p:sp>
        <p:nvSpPr>
          <p:cNvPr id="11"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solidFill>
                  <a:schemeClr val="bg1"/>
                </a:solidFill>
              </a:rPr>
              <a:t>www.espacioit.es</a:t>
            </a:r>
          </a:p>
        </p:txBody>
      </p:sp>
      <p:pic>
        <p:nvPicPr>
          <p:cNvPr id="7" name="Imagen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2214"/>
            <a:ext cx="2454401" cy="457575"/>
          </a:xfrm>
          <a:prstGeom prst="rect">
            <a:avLst/>
          </a:prstGeom>
          <a:ln>
            <a:noFill/>
          </a:ln>
        </p:spPr>
      </p:pic>
    </p:spTree>
    <p:extLst>
      <p:ext uri="{BB962C8B-B14F-4D97-AF65-F5344CB8AC3E}">
        <p14:creationId xmlns:p14="http://schemas.microsoft.com/office/powerpoint/2010/main" val="112074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6_Diapositiva de título">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7705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chemeClr val="bg1"/>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32773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9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2700"/>
            <a:ext cx="12192000" cy="688340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chemeClr val="bg1"/>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1529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latin typeface="Montserrat ExtraLight" panose="00000300000000000000" pitchFamily="50" charset="0"/>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latin typeface="Montserrat ExtraLight" panose="00000300000000000000" pitchFamily="50" charset="0"/>
              </a:defRPr>
            </a:lvl1pPr>
          </a:lstStyle>
          <a:p>
            <a:fld id="{63118611-7822-7D46-8FF7-94E882FDEEE2}" type="slidenum">
              <a:rPr lang="en-US" smtClean="0"/>
              <a:t>‹Nº›</a:t>
            </a:fld>
            <a:endParaRPr lang="en-US"/>
          </a:p>
        </p:txBody>
      </p:sp>
      <p:sp>
        <p:nvSpPr>
          <p:cNvPr id="7" name="Marcador de pie de página 4"/>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lang="es-ES" sz="1000">
                <a:solidFill>
                  <a:schemeClr val="tx1">
                    <a:tint val="75000"/>
                  </a:schemeClr>
                </a:solidFill>
                <a:latin typeface="Montserrat ExtraLight" panose="00000300000000000000" pitchFamily="50" charset="0"/>
              </a:defRPr>
            </a:lvl1pPr>
          </a:lstStyle>
          <a:p>
            <a:endParaRPr lang="en-US"/>
          </a:p>
        </p:txBody>
      </p:sp>
    </p:spTree>
    <p:extLst>
      <p:ext uri="{BB962C8B-B14F-4D97-AF65-F5344CB8AC3E}">
        <p14:creationId xmlns:p14="http://schemas.microsoft.com/office/powerpoint/2010/main" val="2549699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80" r:id="rId18"/>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ontserrat ExtraLight" panose="000003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ontserrat ExtraLight" panose="000003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ontserrat ExtraLight" panose="000003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ontserrat ExtraLight" panose="000003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ontserrat ExtraLight" panose="000003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ontserrat ExtraLight" panose="000003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1.tif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F5D144A-2201-4A41-A806-FA6A881C488C}"/>
              </a:ext>
            </a:extLst>
          </p:cNvPr>
          <p:cNvSpPr>
            <a:spLocks noGrp="1"/>
          </p:cNvSpPr>
          <p:nvPr>
            <p:ph type="title"/>
          </p:nvPr>
        </p:nvSpPr>
        <p:spPr>
          <a:xfrm>
            <a:off x="1048215" y="4147737"/>
            <a:ext cx="10608525" cy="1172285"/>
          </a:xfrm>
        </p:spPr>
        <p:txBody>
          <a:bodyPr>
            <a:noAutofit/>
          </a:bodyPr>
          <a:lstStyle/>
          <a:p>
            <a:pPr algn="l"/>
            <a:r>
              <a:rPr lang="es-ES" dirty="0"/>
              <a:t>TEMA 4: Posicionamiento y visualización</a:t>
            </a:r>
            <a:endParaRPr lang="en-US" sz="3600" dirty="0"/>
          </a:p>
        </p:txBody>
      </p:sp>
      <p:sp>
        <p:nvSpPr>
          <p:cNvPr id="5" name="Subtítulo 4">
            <a:extLst>
              <a:ext uri="{FF2B5EF4-FFF2-40B4-BE49-F238E27FC236}">
                <a16:creationId xmlns:a16="http://schemas.microsoft.com/office/drawing/2014/main" id="{C9DD189B-6B00-A048-82D0-3755F389BCB9}"/>
              </a:ext>
            </a:extLst>
          </p:cNvPr>
          <p:cNvSpPr>
            <a:spLocks noGrp="1"/>
          </p:cNvSpPr>
          <p:nvPr>
            <p:ph type="subTitle" idx="1"/>
          </p:nvPr>
        </p:nvSpPr>
        <p:spPr>
          <a:xfrm>
            <a:off x="5230541" y="5630297"/>
            <a:ext cx="6426200" cy="650920"/>
          </a:xfrm>
        </p:spPr>
        <p:txBody>
          <a:bodyPr/>
          <a:lstStyle/>
          <a:p>
            <a:endParaRPr lang="en-US" dirty="0"/>
          </a:p>
        </p:txBody>
      </p:sp>
    </p:spTree>
    <p:extLst>
      <p:ext uri="{BB962C8B-B14F-4D97-AF65-F5344CB8AC3E}">
        <p14:creationId xmlns:p14="http://schemas.microsoft.com/office/powerpoint/2010/main" val="57659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Posicionamiento y visualización. Factores</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2</a:t>
            </a:fld>
            <a:endParaRPr lang="en-US"/>
          </a:p>
        </p:txBody>
      </p:sp>
      <p:sp>
        <p:nvSpPr>
          <p:cNvPr id="4" name="Marcador de contenido 3"/>
          <p:cNvSpPr>
            <a:spLocks noGrp="1"/>
          </p:cNvSpPr>
          <p:nvPr>
            <p:ph idx="4294967295"/>
          </p:nvPr>
        </p:nvSpPr>
        <p:spPr>
          <a:xfrm>
            <a:off x="1182445" y="1543347"/>
            <a:ext cx="9209314" cy="4459420"/>
          </a:xfrm>
        </p:spPr>
        <p:txBody>
          <a:bodyPr>
            <a:noAutofit/>
          </a:bodyPr>
          <a:lstStyle/>
          <a:p>
            <a:pPr marL="0" indent="0" algn="just">
              <a:lnSpc>
                <a:spcPct val="150000"/>
              </a:lnSpc>
              <a:buNone/>
            </a:pPr>
            <a:r>
              <a:rPr lang="es-ES" sz="1600" dirty="0"/>
              <a:t>Cuando los navegadores descargan el contenido HTML y CSS de las páginas web, aplican un procesamiento muy complejo antes de mostrar las páginas en la pantalla del usuario. Para cumplir con el modelo de cajas presentado en el capítulo anterior, los navegadores crean una caja para representar a cada elemento de la página HTML. Los factores que se tienen en cuenta para generar cada caja son:</a:t>
            </a:r>
          </a:p>
          <a:p>
            <a:pPr algn="just">
              <a:lnSpc>
                <a:spcPct val="150000"/>
              </a:lnSpc>
            </a:pPr>
            <a:r>
              <a:rPr lang="es-ES" sz="1600" dirty="0"/>
              <a:t>Las propiedades </a:t>
            </a:r>
            <a:r>
              <a:rPr lang="es-ES" sz="1600" dirty="0" err="1"/>
              <a:t>width</a:t>
            </a:r>
            <a:r>
              <a:rPr lang="es-ES" sz="1600" dirty="0"/>
              <a:t> y </a:t>
            </a:r>
            <a:r>
              <a:rPr lang="es-ES" sz="1600" dirty="0" err="1"/>
              <a:t>height</a:t>
            </a:r>
            <a:r>
              <a:rPr lang="es-ES" sz="1600" dirty="0"/>
              <a:t> de la caja (si están establecidas).</a:t>
            </a:r>
          </a:p>
          <a:p>
            <a:pPr algn="just">
              <a:lnSpc>
                <a:spcPct val="150000"/>
              </a:lnSpc>
            </a:pPr>
            <a:r>
              <a:rPr lang="es-ES" sz="1600" dirty="0"/>
              <a:t>El tipo de cada elemento HTML (elemento de bloque o elemento en línea).</a:t>
            </a:r>
          </a:p>
          <a:p>
            <a:pPr algn="just">
              <a:lnSpc>
                <a:spcPct val="150000"/>
              </a:lnSpc>
            </a:pPr>
            <a:r>
              <a:rPr lang="es-ES" sz="1600" dirty="0"/>
              <a:t>Posicionamiento de la caja (normal, relativo, absoluto, fijo o flotante).</a:t>
            </a:r>
          </a:p>
          <a:p>
            <a:pPr algn="just">
              <a:lnSpc>
                <a:spcPct val="150000"/>
              </a:lnSpc>
            </a:pPr>
            <a:r>
              <a:rPr lang="es-ES" sz="1600" dirty="0"/>
              <a:t>Las relaciones entre elementos (dónde se encuentra cada elemento, elementos descendientes, etc.)</a:t>
            </a:r>
          </a:p>
          <a:p>
            <a:pPr algn="just">
              <a:lnSpc>
                <a:spcPct val="150000"/>
              </a:lnSpc>
            </a:pPr>
            <a:r>
              <a:rPr lang="es-ES" sz="1600" dirty="0"/>
              <a:t>Otro tipo de información, como por ejemplo el tamaño de las imágenes y el tamaño de la ventana del navegador.</a:t>
            </a:r>
          </a:p>
        </p:txBody>
      </p:sp>
    </p:spTree>
    <p:extLst>
      <p:ext uri="{BB962C8B-B14F-4D97-AF65-F5344CB8AC3E}">
        <p14:creationId xmlns:p14="http://schemas.microsoft.com/office/powerpoint/2010/main" val="350564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Tipos de elementos</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3</a:t>
            </a:fld>
            <a:endParaRPr lang="en-US"/>
          </a:p>
        </p:txBody>
      </p:sp>
      <p:sp>
        <p:nvSpPr>
          <p:cNvPr id="5" name="CuadroTexto 4">
            <a:extLst>
              <a:ext uri="{FF2B5EF4-FFF2-40B4-BE49-F238E27FC236}">
                <a16:creationId xmlns:a16="http://schemas.microsoft.com/office/drawing/2014/main" id="{DB816D17-2FB6-B34E-A83B-EE38C372DF9A}"/>
              </a:ext>
            </a:extLst>
          </p:cNvPr>
          <p:cNvSpPr txBox="1"/>
          <p:nvPr/>
        </p:nvSpPr>
        <p:spPr>
          <a:xfrm>
            <a:off x="1240327" y="1213009"/>
            <a:ext cx="8807187" cy="2957861"/>
          </a:xfrm>
          <a:prstGeom prst="rect">
            <a:avLst/>
          </a:prstGeom>
          <a:noFill/>
        </p:spPr>
        <p:txBody>
          <a:bodyPr wrap="square" rtlCol="0">
            <a:spAutoFit/>
          </a:bodyPr>
          <a:lstStyle/>
          <a:p>
            <a:pPr algn="just">
              <a:lnSpc>
                <a:spcPct val="150000"/>
              </a:lnSpc>
            </a:pPr>
            <a:r>
              <a:rPr lang="es-ES" dirty="0"/>
              <a:t>El estándar HTML clasifica a todos sus elementos en dos grandes grupos: elementos en línea y elementos de bloque.</a:t>
            </a:r>
          </a:p>
          <a:p>
            <a:pPr algn="just">
              <a:lnSpc>
                <a:spcPct val="150000"/>
              </a:lnSpc>
            </a:pPr>
            <a:endParaRPr lang="es-ES" dirty="0"/>
          </a:p>
          <a:p>
            <a:pPr algn="just">
              <a:lnSpc>
                <a:spcPct val="150000"/>
              </a:lnSpc>
            </a:pPr>
            <a:r>
              <a:rPr lang="es-ES" dirty="0"/>
              <a:t>Los elementos de bloque (</a:t>
            </a:r>
            <a:r>
              <a:rPr lang="es-ES" i="1" dirty="0"/>
              <a:t>"block </a:t>
            </a:r>
            <a:r>
              <a:rPr lang="es-ES" i="1" dirty="0" err="1"/>
              <a:t>elements</a:t>
            </a:r>
            <a:r>
              <a:rPr lang="es-ES" i="1" dirty="0"/>
              <a:t>"</a:t>
            </a:r>
            <a:r>
              <a:rPr lang="es-ES" dirty="0"/>
              <a:t> en inglés) siempre empiezan en una nueva línea y ocupan todo el espacio disponible hasta el final de la línea. Por su parte, los elementos en línea (</a:t>
            </a:r>
            <a:r>
              <a:rPr lang="es-ES" i="1" dirty="0"/>
              <a:t>"</a:t>
            </a:r>
            <a:r>
              <a:rPr lang="es-ES" i="1" dirty="0" err="1"/>
              <a:t>inline</a:t>
            </a:r>
            <a:r>
              <a:rPr lang="es-ES" i="1" dirty="0"/>
              <a:t> </a:t>
            </a:r>
            <a:r>
              <a:rPr lang="es-ES" i="1" dirty="0" err="1"/>
              <a:t>elements</a:t>
            </a:r>
            <a:r>
              <a:rPr lang="es-ES" i="1" dirty="0"/>
              <a:t>"</a:t>
            </a:r>
            <a:r>
              <a:rPr lang="es-ES" dirty="0"/>
              <a:t> en inglés) no empiezan necesariamente en nueva línea y sólo ocupan el espacio necesario para mostrar sus contenidos.</a:t>
            </a:r>
          </a:p>
        </p:txBody>
      </p:sp>
    </p:spTree>
    <p:extLst>
      <p:ext uri="{BB962C8B-B14F-4D97-AF65-F5344CB8AC3E}">
        <p14:creationId xmlns:p14="http://schemas.microsoft.com/office/powerpoint/2010/main" val="59640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22288"/>
            <a:ext cx="9971762" cy="557212"/>
          </a:xfrm>
        </p:spPr>
        <p:txBody>
          <a:bodyPr>
            <a:normAutofit fontScale="90000"/>
          </a:bodyPr>
          <a:lstStyle/>
          <a:p>
            <a:r>
              <a:rPr lang="es-ES" dirty="0"/>
              <a:t>Tipos de elementos. Ejemplo</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4</a:t>
            </a:fld>
            <a:endParaRPr lang="en-US"/>
          </a:p>
        </p:txBody>
      </p:sp>
      <p:sp>
        <p:nvSpPr>
          <p:cNvPr id="4" name="CuadroTexto 3">
            <a:extLst>
              <a:ext uri="{FF2B5EF4-FFF2-40B4-BE49-F238E27FC236}">
                <a16:creationId xmlns:a16="http://schemas.microsoft.com/office/drawing/2014/main" id="{D30927D5-A7A9-9C43-BF69-62C8C06A7EF5}"/>
              </a:ext>
            </a:extLst>
          </p:cNvPr>
          <p:cNvSpPr txBox="1"/>
          <p:nvPr/>
        </p:nvSpPr>
        <p:spPr>
          <a:xfrm>
            <a:off x="1021975" y="1420010"/>
            <a:ext cx="9671125" cy="923330"/>
          </a:xfrm>
          <a:prstGeom prst="rect">
            <a:avLst/>
          </a:prstGeom>
          <a:noFill/>
        </p:spPr>
        <p:txBody>
          <a:bodyPr wrap="square" rtlCol="0">
            <a:spAutoFit/>
          </a:bodyPr>
          <a:lstStyle/>
          <a:p>
            <a:r>
              <a:rPr lang="es-ES" dirty="0"/>
              <a:t>El tipo de un elemento influye de forma decisiva en la caja que el navegador crea para mostrarlo. La siguiente imagen muestra las cajas que crea el navegador para representar los diferentes elementos que forman una página HTML:</a:t>
            </a:r>
            <a:endParaRPr lang="es-ES" sz="2000" dirty="0"/>
          </a:p>
        </p:txBody>
      </p:sp>
      <p:pic>
        <p:nvPicPr>
          <p:cNvPr id="1026" name="Picture 2" descr="Cajas creadas por los elementos de línea y los elementos de bloque">
            <a:extLst>
              <a:ext uri="{FF2B5EF4-FFF2-40B4-BE49-F238E27FC236}">
                <a16:creationId xmlns:a16="http://schemas.microsoft.com/office/drawing/2014/main" id="{28A7AF41-B230-3147-8C80-4AB189CB9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606" y="2683850"/>
            <a:ext cx="4314788" cy="2860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19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Posicionamiento</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5</a:t>
            </a:fld>
            <a:endParaRPr lang="en-US"/>
          </a:p>
        </p:txBody>
      </p:sp>
      <p:sp>
        <p:nvSpPr>
          <p:cNvPr id="10" name="CuadroTexto 9">
            <a:extLst>
              <a:ext uri="{FF2B5EF4-FFF2-40B4-BE49-F238E27FC236}">
                <a16:creationId xmlns:a16="http://schemas.microsoft.com/office/drawing/2014/main" id="{4738175F-DD4D-2949-ACC5-D4D987648B74}"/>
              </a:ext>
            </a:extLst>
          </p:cNvPr>
          <p:cNvSpPr txBox="1"/>
          <p:nvPr/>
        </p:nvSpPr>
        <p:spPr>
          <a:xfrm>
            <a:off x="562845" y="1431743"/>
            <a:ext cx="5024461" cy="646331"/>
          </a:xfrm>
          <a:prstGeom prst="rect">
            <a:avLst/>
          </a:prstGeom>
          <a:noFill/>
        </p:spPr>
        <p:txBody>
          <a:bodyPr wrap="square" rtlCol="0">
            <a:spAutoFit/>
          </a:bodyPr>
          <a:lstStyle/>
          <a:p>
            <a:r>
              <a:rPr lang="es-ES" dirty="0"/>
              <a:t>El posicionamiento de una caja se establece mediante la propiedad position:</a:t>
            </a:r>
          </a:p>
        </p:txBody>
      </p:sp>
      <p:pic>
        <p:nvPicPr>
          <p:cNvPr id="4" name="Imagen 3">
            <a:extLst>
              <a:ext uri="{FF2B5EF4-FFF2-40B4-BE49-F238E27FC236}">
                <a16:creationId xmlns:a16="http://schemas.microsoft.com/office/drawing/2014/main" id="{26718505-4FBE-B24C-A320-5300F0F21156}"/>
              </a:ext>
            </a:extLst>
          </p:cNvPr>
          <p:cNvPicPr>
            <a:picLocks noChangeAspect="1"/>
          </p:cNvPicPr>
          <p:nvPr/>
        </p:nvPicPr>
        <p:blipFill>
          <a:blip r:embed="rId3"/>
          <a:stretch>
            <a:fillRect/>
          </a:stretch>
        </p:blipFill>
        <p:spPr>
          <a:xfrm>
            <a:off x="562845" y="3611500"/>
            <a:ext cx="5148954" cy="1475977"/>
          </a:xfrm>
          <a:prstGeom prst="rect">
            <a:avLst/>
          </a:prstGeom>
        </p:spPr>
      </p:pic>
      <p:sp>
        <p:nvSpPr>
          <p:cNvPr id="5" name="CuadroTexto 4">
            <a:extLst>
              <a:ext uri="{FF2B5EF4-FFF2-40B4-BE49-F238E27FC236}">
                <a16:creationId xmlns:a16="http://schemas.microsoft.com/office/drawing/2014/main" id="{23C3E39A-F331-E043-B580-9FC9F377080A}"/>
              </a:ext>
            </a:extLst>
          </p:cNvPr>
          <p:cNvSpPr txBox="1"/>
          <p:nvPr/>
        </p:nvSpPr>
        <p:spPr>
          <a:xfrm>
            <a:off x="6096000" y="1431743"/>
            <a:ext cx="5024461" cy="1754326"/>
          </a:xfrm>
          <a:prstGeom prst="rect">
            <a:avLst/>
          </a:prstGeom>
          <a:noFill/>
        </p:spPr>
        <p:txBody>
          <a:bodyPr wrap="square" rtlCol="0">
            <a:spAutoFit/>
          </a:bodyPr>
          <a:lstStyle/>
          <a:p>
            <a:pPr algn="just"/>
            <a:r>
              <a:rPr lang="es-ES" dirty="0"/>
              <a:t>Normalmente, cuando se posiciona una caja también es necesario desplazarla respecto de su posición original o respecto de otro origen de coordenadas. CSS define cuatro propiedades llamadas top, </a:t>
            </a:r>
            <a:r>
              <a:rPr lang="es-ES" dirty="0" err="1"/>
              <a:t>right</a:t>
            </a:r>
            <a:r>
              <a:rPr lang="es-ES" dirty="0"/>
              <a:t>, </a:t>
            </a:r>
            <a:r>
              <a:rPr lang="es-ES" dirty="0" err="1"/>
              <a:t>bottom</a:t>
            </a:r>
            <a:r>
              <a:rPr lang="es-ES" dirty="0"/>
              <a:t> y </a:t>
            </a:r>
            <a:r>
              <a:rPr lang="es-ES" dirty="0" err="1"/>
              <a:t>left</a:t>
            </a:r>
            <a:r>
              <a:rPr lang="es-ES" dirty="0"/>
              <a:t> para controlar el desplazamiento de las cajas posicionadas:</a:t>
            </a:r>
          </a:p>
        </p:txBody>
      </p:sp>
      <p:pic>
        <p:nvPicPr>
          <p:cNvPr id="8" name="Imagen 7">
            <a:extLst>
              <a:ext uri="{FF2B5EF4-FFF2-40B4-BE49-F238E27FC236}">
                <a16:creationId xmlns:a16="http://schemas.microsoft.com/office/drawing/2014/main" id="{365A8D21-02B2-9F4F-A2C8-9F6D9B964774}"/>
              </a:ext>
            </a:extLst>
          </p:cNvPr>
          <p:cNvPicPr>
            <a:picLocks noChangeAspect="1"/>
          </p:cNvPicPr>
          <p:nvPr/>
        </p:nvPicPr>
        <p:blipFill>
          <a:blip r:embed="rId4"/>
          <a:stretch>
            <a:fillRect/>
          </a:stretch>
        </p:blipFill>
        <p:spPr>
          <a:xfrm>
            <a:off x="6204686" y="3746282"/>
            <a:ext cx="5149112" cy="1341195"/>
          </a:xfrm>
          <a:prstGeom prst="rect">
            <a:avLst/>
          </a:prstGeom>
        </p:spPr>
      </p:pic>
    </p:spTree>
    <p:extLst>
      <p:ext uri="{BB962C8B-B14F-4D97-AF65-F5344CB8AC3E}">
        <p14:creationId xmlns:p14="http://schemas.microsoft.com/office/powerpoint/2010/main" val="426409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Tipos de posicionamiento</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6</a:t>
            </a:fld>
            <a:endParaRPr lang="en-US"/>
          </a:p>
        </p:txBody>
      </p:sp>
      <p:sp>
        <p:nvSpPr>
          <p:cNvPr id="10" name="CuadroTexto 9">
            <a:extLst>
              <a:ext uri="{FF2B5EF4-FFF2-40B4-BE49-F238E27FC236}">
                <a16:creationId xmlns:a16="http://schemas.microsoft.com/office/drawing/2014/main" id="{4738175F-DD4D-2949-ACC5-D4D987648B74}"/>
              </a:ext>
            </a:extLst>
          </p:cNvPr>
          <p:cNvSpPr txBox="1"/>
          <p:nvPr/>
        </p:nvSpPr>
        <p:spPr>
          <a:xfrm>
            <a:off x="484094" y="1404237"/>
            <a:ext cx="11223811" cy="4801314"/>
          </a:xfrm>
          <a:prstGeom prst="rect">
            <a:avLst/>
          </a:prstGeom>
          <a:noFill/>
        </p:spPr>
        <p:txBody>
          <a:bodyPr wrap="square" rtlCol="0">
            <a:spAutoFit/>
          </a:bodyPr>
          <a:lstStyle/>
          <a:p>
            <a:pPr algn="just">
              <a:lnSpc>
                <a:spcPct val="150000"/>
              </a:lnSpc>
            </a:pPr>
            <a:r>
              <a:rPr lang="es-ES" sz="1600" dirty="0"/>
              <a:t>El estándar de CSS define cinco modelos diferentes para posicionar una caja:</a:t>
            </a:r>
          </a:p>
          <a:p>
            <a:pPr algn="just">
              <a:lnSpc>
                <a:spcPct val="150000"/>
              </a:lnSpc>
            </a:pPr>
            <a:endParaRPr lang="es-ES" sz="1600" b="1" dirty="0"/>
          </a:p>
          <a:p>
            <a:pPr marL="742950" lvl="1" indent="-285750" algn="just">
              <a:lnSpc>
                <a:spcPct val="150000"/>
              </a:lnSpc>
              <a:buFont typeface="Arial" panose="020B0604020202020204" pitchFamily="34" charset="0"/>
              <a:buChar char="•"/>
            </a:pPr>
            <a:r>
              <a:rPr lang="es-ES" sz="1600" b="1" dirty="0"/>
              <a:t>Posicionamiento normal o estático</a:t>
            </a:r>
            <a:r>
              <a:rPr lang="es-ES" sz="1600" dirty="0"/>
              <a:t>: se trata del posicionamiento que utilizan los navegadores si no se indica lo contrario.</a:t>
            </a:r>
          </a:p>
          <a:p>
            <a:pPr marL="742950" lvl="1" indent="-285750" algn="just">
              <a:lnSpc>
                <a:spcPct val="150000"/>
              </a:lnSpc>
              <a:buFont typeface="Arial" panose="020B0604020202020204" pitchFamily="34" charset="0"/>
              <a:buChar char="•"/>
            </a:pPr>
            <a:r>
              <a:rPr lang="es-ES" sz="1600" b="1" dirty="0"/>
              <a:t>Posicionamiento relativo: </a:t>
            </a:r>
            <a:r>
              <a:rPr lang="es-ES" sz="1600" dirty="0"/>
              <a:t>variante del posicionamiento normal que consiste en posicionar una caja según el posicionamiento normal y después desplazarla respecto de su posición original.</a:t>
            </a:r>
          </a:p>
          <a:p>
            <a:pPr marL="742950" lvl="1" indent="-285750" algn="just">
              <a:lnSpc>
                <a:spcPct val="150000"/>
              </a:lnSpc>
              <a:buFont typeface="Arial" panose="020B0604020202020204" pitchFamily="34" charset="0"/>
              <a:buChar char="•"/>
            </a:pPr>
            <a:r>
              <a:rPr lang="es-ES" sz="1600" b="1" dirty="0"/>
              <a:t>Posicionamiento absoluto: </a:t>
            </a:r>
            <a:r>
              <a:rPr lang="es-ES" sz="1600" dirty="0"/>
              <a:t>la posición de una caja se establece de forma absoluta respecto de su elemento contenedor y el resto de elementos de la página ignoran la nueva posición del elemento.</a:t>
            </a:r>
          </a:p>
          <a:p>
            <a:pPr marL="742950" lvl="1" indent="-285750" algn="just">
              <a:lnSpc>
                <a:spcPct val="150000"/>
              </a:lnSpc>
              <a:buFont typeface="Arial" panose="020B0604020202020204" pitchFamily="34" charset="0"/>
              <a:buChar char="•"/>
            </a:pPr>
            <a:r>
              <a:rPr lang="es-ES" sz="1600" b="1" dirty="0"/>
              <a:t>Posicionamiento fijo: </a:t>
            </a:r>
            <a:r>
              <a:rPr lang="es-ES" sz="1600" dirty="0"/>
              <a:t>variante del posicionamiento absoluto que convierte una caja en un elemento inamovible, de forma que su posición en la pantalla siempre es la misma independientemente del resto de elementos e independientemente de si el usuario sube o baja la página en la ventana del navegador.</a:t>
            </a:r>
          </a:p>
          <a:p>
            <a:pPr marL="742950" lvl="1" indent="-285750" algn="just">
              <a:lnSpc>
                <a:spcPct val="150000"/>
              </a:lnSpc>
              <a:buFont typeface="Arial" panose="020B0604020202020204" pitchFamily="34" charset="0"/>
              <a:buChar char="•"/>
            </a:pPr>
            <a:r>
              <a:rPr lang="es-ES" sz="1600" b="1" dirty="0"/>
              <a:t>Posicionamiento flotante: </a:t>
            </a:r>
            <a:r>
              <a:rPr lang="es-ES" sz="1600" dirty="0"/>
              <a:t>se trata del modelo más especial de posicionamiento, ya que desplaza las cajas todo lo posible hacia la izquierda o hacia la derecha de la línea en la que se encuentran.</a:t>
            </a:r>
          </a:p>
          <a:p>
            <a:endParaRPr lang="es-ES" dirty="0"/>
          </a:p>
        </p:txBody>
      </p:sp>
    </p:spTree>
    <p:extLst>
      <p:ext uri="{BB962C8B-B14F-4D97-AF65-F5344CB8AC3E}">
        <p14:creationId xmlns:p14="http://schemas.microsoft.com/office/powerpoint/2010/main" val="349390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EIT Amarillo">
  <a:themeElements>
    <a:clrScheme name="Espacio IT">
      <a:dk1>
        <a:srgbClr val="000000"/>
      </a:dk1>
      <a:lt1>
        <a:sysClr val="window" lastClr="FFFFFF"/>
      </a:lt1>
      <a:dk2>
        <a:srgbClr val="707372"/>
      </a:dk2>
      <a:lt2>
        <a:srgbClr val="AFB1B4"/>
      </a:lt2>
      <a:accent1>
        <a:srgbClr val="25282A"/>
      </a:accent1>
      <a:accent2>
        <a:srgbClr val="0F3954"/>
      </a:accent2>
      <a:accent3>
        <a:srgbClr val="EAD94E"/>
      </a:accent3>
      <a:accent4>
        <a:srgbClr val="9BCBEB"/>
      </a:accent4>
      <a:accent5>
        <a:srgbClr val="F0E87B"/>
      </a:accent5>
      <a:accent6>
        <a:srgbClr val="D1BD18"/>
      </a:accent6>
      <a:hlink>
        <a:srgbClr val="0F3954"/>
      </a:hlink>
      <a:folHlink>
        <a:srgbClr val="25282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 EIT Amarillo" id="{E2304CAF-2A45-D742-BD41-34089A45530B}" vid="{A65F4D2A-F393-9E4E-84EA-7FCC3DC0C80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EIT Amarillo</Template>
  <TotalTime>24331</TotalTime>
  <Words>626</Words>
  <Application>Microsoft Macintosh PowerPoint</Application>
  <PresentationFormat>Panorámica</PresentationFormat>
  <Paragraphs>36</Paragraphs>
  <Slides>6</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Calibri</vt:lpstr>
      <vt:lpstr>Futura Std Light</vt:lpstr>
      <vt:lpstr>Montserrat</vt:lpstr>
      <vt:lpstr>Montserrat ExtraLight</vt:lpstr>
      <vt:lpstr>Tema EIT Amarillo</vt:lpstr>
      <vt:lpstr>TEMA 4: Posicionamiento y visualización</vt:lpstr>
      <vt:lpstr>Posicionamiento y visualización. Factores</vt:lpstr>
      <vt:lpstr>Tipos de elementos</vt:lpstr>
      <vt:lpstr>Tipos de elementos. Ejemplo</vt:lpstr>
      <vt:lpstr>Posicionamiento</vt:lpstr>
      <vt:lpstr>Tipos de posicionamiento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Ideas para un gestor de tareas pendientes</dc:title>
  <dc:subject/>
  <dc:creator>Luis Gómez</dc:creator>
  <cp:keywords/>
  <dc:description/>
  <cp:lastModifiedBy>Microsoft Office User</cp:lastModifiedBy>
  <cp:revision>398</cp:revision>
  <cp:lastPrinted>2018-11-05T09:02:42Z</cp:lastPrinted>
  <dcterms:created xsi:type="dcterms:W3CDTF">2018-01-25T15:11:05Z</dcterms:created>
  <dcterms:modified xsi:type="dcterms:W3CDTF">2020-11-22T23:56:25Z</dcterms:modified>
  <cp:category/>
</cp:coreProperties>
</file>