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8" r:id="rId3"/>
    <p:sldId id="259" r:id="rId4"/>
    <p:sldId id="264" r:id="rId5"/>
    <p:sldId id="265" r:id="rId6"/>
    <p:sldId id="260" r:id="rId7"/>
    <p:sldId id="261" r:id="rId8"/>
    <p:sldId id="262" r:id="rId9"/>
    <p:sldId id="263"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Carreras Martín" initials="JCM" lastIdx="1" clrIdx="0">
    <p:extLst>
      <p:ext uri="{19B8F6BF-5375-455C-9EA6-DF929625EA0E}">
        <p15:presenceInfo xmlns:p15="http://schemas.microsoft.com/office/powerpoint/2012/main" userId="S-1-5-21-1801674531-1482476501-839522115-11794" providerId="AD"/>
      </p:ext>
    </p:extLst>
  </p:cmAuthor>
  <p:cmAuthor id="2" name="Jorge Carreras Martin" initials="JCM" lastIdx="1" clrIdx="1">
    <p:extLst>
      <p:ext uri="{19B8F6BF-5375-455C-9EA6-DF929625EA0E}">
        <p15:presenceInfo xmlns:p15="http://schemas.microsoft.com/office/powerpoint/2012/main" userId="Jorge Carreras Mar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7"/>
    <p:restoredTop sz="83021" autoAdjust="0"/>
  </p:normalViewPr>
  <p:slideViewPr>
    <p:cSldViewPr snapToGrid="0" snapToObjects="1" showGuides="1">
      <p:cViewPr varScale="1">
        <p:scale>
          <a:sx n="68" d="100"/>
          <a:sy n="68" d="100"/>
        </p:scale>
        <p:origin x="1123" y="62"/>
      </p:cViewPr>
      <p:guideLst>
        <p:guide orient="horz" pos="2069"/>
        <p:guide pos="3817"/>
      </p:guideLst>
    </p:cSldViewPr>
  </p:slideViewPr>
  <p:notesTextViewPr>
    <p:cViewPr>
      <p:scale>
        <a:sx n="1" d="1"/>
        <a:sy n="1" d="1"/>
      </p:scale>
      <p:origin x="0" y="0"/>
    </p:cViewPr>
  </p:notesTextViewPr>
  <p:sorterViewPr>
    <p:cViewPr>
      <p:scale>
        <a:sx n="73" d="100"/>
        <a:sy n="7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1-27T11:35:51.111"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F017E-414B-4B95-B592-C344CC6A0CA9}" type="datetimeFigureOut">
              <a:rPr lang="es-ES" smtClean="0"/>
              <a:t>27/11/2020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F44B-1BEE-4B88-BAEB-262938743E9A}" type="slidenum">
              <a:rPr lang="es-ES" smtClean="0"/>
              <a:t>‹Nº›</a:t>
            </a:fld>
            <a:endParaRPr lang="es-ES"/>
          </a:p>
        </p:txBody>
      </p:sp>
    </p:spTree>
    <p:extLst>
      <p:ext uri="{BB962C8B-B14F-4D97-AF65-F5344CB8AC3E}">
        <p14:creationId xmlns:p14="http://schemas.microsoft.com/office/powerpoint/2010/main" val="149873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s/docs/Web/JavaScript/Referencia/Objetos_globales/Array"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eveloper.mozilla.org/es/docs/Web/JavaScript/Referencia/Objetos_globales/Str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n-US" dirty="0"/>
          </a:p>
        </p:txBody>
      </p:sp>
      <p:sp>
        <p:nvSpPr>
          <p:cNvPr id="4" name="Marcador de posición de número de diapositiva 3"/>
          <p:cNvSpPr>
            <a:spLocks noGrp="1"/>
          </p:cNvSpPr>
          <p:nvPr>
            <p:ph type="sldNum" sz="quarter" idx="10"/>
          </p:nvPr>
        </p:nvSpPr>
        <p:spPr/>
        <p:txBody>
          <a:bodyPr/>
          <a:lstStyle/>
          <a:p>
            <a:fld id="{814BF44B-1BEE-4B88-BAEB-262938743E9A}" type="slidenum">
              <a:rPr lang="es-ES" smtClean="0"/>
              <a:t>1</a:t>
            </a:fld>
            <a:endParaRPr lang="es-ES"/>
          </a:p>
        </p:txBody>
      </p:sp>
    </p:spTree>
    <p:extLst>
      <p:ext uri="{BB962C8B-B14F-4D97-AF65-F5344CB8AC3E}">
        <p14:creationId xmlns:p14="http://schemas.microsoft.com/office/powerpoint/2010/main" val="8016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b="0" i="0" dirty="0" err="1">
                <a:solidFill>
                  <a:srgbClr val="FFFFFF"/>
                </a:solidFill>
                <a:effectLst/>
                <a:latin typeface="x-locale-heading-primary"/>
              </a:rPr>
              <a:t>Iterando</a:t>
            </a:r>
            <a:r>
              <a:rPr lang="en-US" b="0" i="0" dirty="0">
                <a:solidFill>
                  <a:srgbClr val="FFFFFF"/>
                </a:solidFill>
                <a:effectLst/>
                <a:latin typeface="x-locale-heading-primary"/>
              </a:rPr>
              <a:t> un </a:t>
            </a:r>
            <a:r>
              <a:rPr lang="en-US" b="0" i="0" u="none" strike="noStrike" dirty="0">
                <a:solidFill>
                  <a:srgbClr val="83D0F2"/>
                </a:solidFill>
                <a:effectLst/>
                <a:latin typeface="x-locale-heading-primary"/>
                <a:hlinkClick r:id="rId3"/>
              </a:rPr>
              <a:t>Array</a:t>
            </a:r>
            <a:endParaRPr lang="en-US" b="0" i="0" dirty="0">
              <a:solidFill>
                <a:srgbClr val="FFFFFF"/>
              </a:solidFill>
              <a:effectLst/>
              <a:latin typeface="x-locale-heading-primary"/>
            </a:endParaRPr>
          </a:p>
          <a:p>
            <a:r>
              <a:rPr lang="en-US" dirty="0">
                <a:solidFill>
                  <a:srgbClr val="0077AA"/>
                </a:solidFill>
                <a:effectLst/>
              </a:rPr>
              <a:t>let</a:t>
            </a:r>
            <a:r>
              <a:rPr lang="en-US" dirty="0"/>
              <a:t> </a:t>
            </a:r>
            <a:r>
              <a:rPr lang="en-US" dirty="0" err="1"/>
              <a:t>iterable</a:t>
            </a:r>
            <a:r>
              <a:rPr lang="en-US" dirty="0"/>
              <a:t> </a:t>
            </a:r>
            <a:r>
              <a:rPr lang="en-US" dirty="0">
                <a:solidFill>
                  <a:srgbClr val="9A6E3A"/>
                </a:solidFill>
                <a:effectLst/>
              </a:rPr>
              <a:t>=</a:t>
            </a:r>
            <a:r>
              <a:rPr lang="en-US" dirty="0"/>
              <a:t> </a:t>
            </a:r>
            <a:r>
              <a:rPr lang="en-US" dirty="0">
                <a:solidFill>
                  <a:srgbClr val="999999"/>
                </a:solidFill>
                <a:effectLst/>
              </a:rPr>
              <a:t>[</a:t>
            </a:r>
            <a:r>
              <a:rPr lang="en-US" dirty="0">
                <a:solidFill>
                  <a:srgbClr val="990055"/>
                </a:solidFill>
                <a:effectLst/>
              </a:rPr>
              <a:t>10</a:t>
            </a:r>
            <a:r>
              <a:rPr lang="en-US" dirty="0">
                <a:solidFill>
                  <a:srgbClr val="999999"/>
                </a:solidFill>
                <a:effectLst/>
              </a:rPr>
              <a:t>,</a:t>
            </a:r>
            <a:r>
              <a:rPr lang="en-US" dirty="0"/>
              <a:t> </a:t>
            </a:r>
            <a:r>
              <a:rPr lang="en-US" dirty="0">
                <a:solidFill>
                  <a:srgbClr val="990055"/>
                </a:solidFill>
                <a:effectLst/>
              </a:rPr>
              <a:t>20</a:t>
            </a:r>
            <a:r>
              <a:rPr lang="en-US" dirty="0">
                <a:solidFill>
                  <a:srgbClr val="999999"/>
                </a:solidFill>
                <a:effectLst/>
              </a:rPr>
              <a:t>,</a:t>
            </a:r>
            <a:r>
              <a:rPr lang="en-US" dirty="0"/>
              <a:t> </a:t>
            </a:r>
            <a:r>
              <a:rPr lang="en-US" dirty="0">
                <a:solidFill>
                  <a:srgbClr val="990055"/>
                </a:solidFill>
                <a:effectLst/>
              </a:rPr>
              <a:t>30</a:t>
            </a:r>
            <a:r>
              <a:rPr lang="en-US" dirty="0">
                <a:solidFill>
                  <a:srgbClr val="999999"/>
                </a:solidFill>
                <a:effectLst/>
              </a:rPr>
              <a:t>];</a:t>
            </a:r>
            <a:r>
              <a:rPr lang="en-US" dirty="0"/>
              <a:t> </a:t>
            </a:r>
            <a:r>
              <a:rPr lang="en-US" dirty="0">
                <a:solidFill>
                  <a:srgbClr val="0077AA"/>
                </a:solidFill>
                <a:effectLst/>
              </a:rPr>
              <a:t>for</a:t>
            </a:r>
            <a:r>
              <a:rPr lang="en-US" dirty="0"/>
              <a:t> </a:t>
            </a:r>
            <a:r>
              <a:rPr lang="en-US" dirty="0">
                <a:solidFill>
                  <a:srgbClr val="999999"/>
                </a:solidFill>
                <a:effectLst/>
              </a:rPr>
              <a:t>(</a:t>
            </a:r>
            <a:r>
              <a:rPr lang="en-US" dirty="0">
                <a:solidFill>
                  <a:srgbClr val="0077AA"/>
                </a:solidFill>
                <a:effectLst/>
              </a:rPr>
              <a:t>let</a:t>
            </a:r>
            <a:r>
              <a:rPr lang="en-US" dirty="0"/>
              <a:t> value </a:t>
            </a:r>
            <a:r>
              <a:rPr lang="en-US" dirty="0">
                <a:solidFill>
                  <a:srgbClr val="0077AA"/>
                </a:solidFill>
                <a:effectLst/>
              </a:rPr>
              <a:t>of</a:t>
            </a:r>
            <a:r>
              <a:rPr lang="en-US" dirty="0"/>
              <a:t> </a:t>
            </a:r>
            <a:r>
              <a:rPr lang="en-US" dirty="0" err="1"/>
              <a:t>iterable</a:t>
            </a:r>
            <a:r>
              <a:rPr lang="en-US" dirty="0">
                <a:solidFill>
                  <a:srgbClr val="999999"/>
                </a:solidFill>
                <a:effectLst/>
              </a:rPr>
              <a:t>)</a:t>
            </a:r>
            <a:r>
              <a:rPr lang="en-US" dirty="0"/>
              <a:t> </a:t>
            </a:r>
            <a:r>
              <a:rPr lang="en-US" dirty="0">
                <a:solidFill>
                  <a:srgbClr val="999999"/>
                </a:solidFill>
                <a:effectLst/>
              </a:rPr>
              <a:t>{</a:t>
            </a:r>
            <a:r>
              <a:rPr lang="en-US" dirty="0"/>
              <a:t> value </a:t>
            </a:r>
            <a:r>
              <a:rPr lang="en-US" dirty="0">
                <a:solidFill>
                  <a:srgbClr val="9A6E3A"/>
                </a:solidFill>
                <a:effectLst/>
              </a:rPr>
              <a:t>+=</a:t>
            </a:r>
            <a:r>
              <a:rPr lang="en-US" dirty="0"/>
              <a:t> </a:t>
            </a:r>
            <a:r>
              <a:rPr lang="en-US" dirty="0">
                <a:solidFill>
                  <a:srgbClr val="990055"/>
                </a:solidFill>
                <a:effectLst/>
              </a:rPr>
              <a:t>1</a:t>
            </a:r>
            <a:r>
              <a:rPr lang="en-US" dirty="0">
                <a:solidFill>
                  <a:srgbClr val="999999"/>
                </a:solidFill>
                <a:effectLst/>
              </a:rPr>
              <a:t>;</a:t>
            </a:r>
            <a:r>
              <a:rPr lang="en-US" dirty="0"/>
              <a:t> console</a:t>
            </a:r>
            <a:r>
              <a:rPr lang="en-US" dirty="0">
                <a:solidFill>
                  <a:srgbClr val="999999"/>
                </a:solidFill>
                <a:effectLst/>
              </a:rPr>
              <a:t>.</a:t>
            </a:r>
            <a:r>
              <a:rPr lang="en-US" dirty="0">
                <a:solidFill>
                  <a:srgbClr val="DD4A68"/>
                </a:solidFill>
                <a:effectLst/>
              </a:rPr>
              <a:t>log</a:t>
            </a:r>
            <a:r>
              <a:rPr lang="en-US" dirty="0">
                <a:solidFill>
                  <a:srgbClr val="999999"/>
                </a:solidFill>
                <a:effectLst/>
              </a:rPr>
              <a:t>(</a:t>
            </a:r>
            <a:r>
              <a:rPr lang="en-US" dirty="0"/>
              <a:t>value</a:t>
            </a:r>
            <a:r>
              <a:rPr lang="en-US" dirty="0">
                <a:solidFill>
                  <a:srgbClr val="999999"/>
                </a:solidFill>
                <a:effectLst/>
              </a:rPr>
              <a:t>);</a:t>
            </a:r>
            <a:r>
              <a:rPr lang="en-US" dirty="0"/>
              <a:t> </a:t>
            </a:r>
            <a:r>
              <a:rPr lang="en-US" dirty="0">
                <a:solidFill>
                  <a:srgbClr val="999999"/>
                </a:solidFill>
                <a:effectLst/>
              </a:rPr>
              <a:t>}</a:t>
            </a:r>
            <a:r>
              <a:rPr lang="en-US" dirty="0"/>
              <a:t> </a:t>
            </a:r>
            <a:r>
              <a:rPr lang="en-US" dirty="0">
                <a:solidFill>
                  <a:srgbClr val="708090"/>
                </a:solidFill>
                <a:effectLst/>
              </a:rPr>
              <a:t>// 11</a:t>
            </a:r>
            <a:r>
              <a:rPr lang="en-US" dirty="0"/>
              <a:t> </a:t>
            </a:r>
            <a:r>
              <a:rPr lang="en-US" dirty="0">
                <a:solidFill>
                  <a:srgbClr val="708090"/>
                </a:solidFill>
                <a:effectLst/>
              </a:rPr>
              <a:t>// 21</a:t>
            </a:r>
            <a:r>
              <a:rPr lang="en-US" dirty="0"/>
              <a:t> </a:t>
            </a:r>
            <a:r>
              <a:rPr lang="en-US" dirty="0">
                <a:solidFill>
                  <a:srgbClr val="708090"/>
                </a:solidFill>
                <a:effectLst/>
              </a:rPr>
              <a:t>// 31</a:t>
            </a:r>
          </a:p>
          <a:p>
            <a:endParaRPr lang="en-US" dirty="0">
              <a:solidFill>
                <a:srgbClr val="708090"/>
              </a:solidFill>
              <a:effectLst/>
            </a:endParaRPr>
          </a:p>
          <a:p>
            <a:r>
              <a:rPr lang="es-ES" b="0" i="0" dirty="0">
                <a:solidFill>
                  <a:srgbClr val="FFFFFF"/>
                </a:solidFill>
                <a:effectLst/>
                <a:latin typeface="x-locale-heading-primary"/>
              </a:rPr>
              <a:t>Iterando un </a:t>
            </a:r>
            <a:r>
              <a:rPr lang="es-ES" b="0" i="0" u="none" strike="noStrike" dirty="0" err="1">
                <a:solidFill>
                  <a:srgbClr val="83D0F2"/>
                </a:solidFill>
                <a:effectLst/>
                <a:latin typeface="x-locale-heading-primary"/>
                <a:hlinkClick r:id="rId4"/>
              </a:rPr>
              <a:t>String</a:t>
            </a:r>
            <a:br>
              <a:rPr lang="en-US" b="0" i="0" dirty="0">
                <a:solidFill>
                  <a:srgbClr val="0077AA"/>
                </a:solidFill>
                <a:effectLst/>
                <a:latin typeface="Consolas" panose="020B0609020204030204" pitchFamily="49" charset="0"/>
              </a:rPr>
            </a:br>
            <a:r>
              <a:rPr lang="en-US" b="0" i="0" dirty="0">
                <a:solidFill>
                  <a:srgbClr val="0077AA"/>
                </a:solidFill>
                <a:effectLst/>
                <a:latin typeface="Consolas" panose="020B0609020204030204" pitchFamily="49" charset="0"/>
              </a:rPr>
              <a:t>let</a:t>
            </a:r>
            <a:r>
              <a:rPr lang="en-US" b="0" i="0" dirty="0">
                <a:solidFill>
                  <a:srgbClr val="333333"/>
                </a:solidFill>
                <a:effectLst/>
                <a:latin typeface="Consolas" panose="020B0609020204030204" pitchFamily="49" charset="0"/>
              </a:rPr>
              <a:t> </a:t>
            </a:r>
            <a:r>
              <a:rPr lang="en-US" b="0" i="0" dirty="0" err="1">
                <a:solidFill>
                  <a:srgbClr val="333333"/>
                </a:solidFill>
                <a:effectLst/>
                <a:latin typeface="Consolas" panose="020B0609020204030204" pitchFamily="49" charset="0"/>
              </a:rPr>
              <a:t>iterable</a:t>
            </a:r>
            <a:r>
              <a:rPr lang="en-US" b="0" i="0" dirty="0">
                <a:solidFill>
                  <a:srgbClr val="333333"/>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333333"/>
                </a:solidFill>
                <a:effectLst/>
                <a:latin typeface="Consolas" panose="020B0609020204030204" pitchFamily="49" charset="0"/>
              </a:rPr>
              <a:t> </a:t>
            </a:r>
            <a:r>
              <a:rPr lang="en-US" b="0" i="0" dirty="0">
                <a:solidFill>
                  <a:srgbClr val="669900"/>
                </a:solidFill>
                <a:effectLst/>
                <a:latin typeface="Consolas" panose="020B0609020204030204" pitchFamily="49" charset="0"/>
              </a:rPr>
              <a:t>"boo"</a:t>
            </a:r>
            <a:r>
              <a:rPr lang="en-US" b="0" i="0" dirty="0">
                <a:solidFill>
                  <a:srgbClr val="999999"/>
                </a:solidFill>
                <a:effectLst/>
                <a:latin typeface="Consolas" panose="020B0609020204030204" pitchFamily="49" charset="0"/>
              </a:rPr>
              <a:t>;</a:t>
            </a:r>
            <a:r>
              <a:rPr lang="en-US" b="0" i="0" dirty="0">
                <a:solidFill>
                  <a:srgbClr val="333333"/>
                </a:solidFill>
                <a:effectLst/>
                <a:latin typeface="Consolas" panose="020B0609020204030204" pitchFamily="49" charset="0"/>
              </a:rPr>
              <a:t> </a:t>
            </a:r>
            <a:r>
              <a:rPr lang="en-US" b="0" i="0" dirty="0">
                <a:solidFill>
                  <a:srgbClr val="0077AA"/>
                </a:solidFill>
                <a:effectLst/>
                <a:latin typeface="Consolas" panose="020B0609020204030204" pitchFamily="49" charset="0"/>
              </a:rPr>
              <a:t>for</a:t>
            </a:r>
            <a:r>
              <a:rPr lang="en-US" b="0" i="0" dirty="0">
                <a:solidFill>
                  <a:srgbClr val="333333"/>
                </a:solidFill>
                <a:effectLst/>
                <a:latin typeface="Consolas" panose="020B0609020204030204" pitchFamily="49" charset="0"/>
              </a:rPr>
              <a:t> </a:t>
            </a:r>
            <a:r>
              <a:rPr lang="en-US" b="0" i="0" dirty="0">
                <a:solidFill>
                  <a:srgbClr val="999999"/>
                </a:solidFill>
                <a:effectLst/>
                <a:latin typeface="Consolas" panose="020B0609020204030204" pitchFamily="49" charset="0"/>
              </a:rPr>
              <a:t>(</a:t>
            </a:r>
            <a:r>
              <a:rPr lang="en-US" b="0" i="0" dirty="0">
                <a:solidFill>
                  <a:srgbClr val="0077AA"/>
                </a:solidFill>
                <a:effectLst/>
                <a:latin typeface="Consolas" panose="020B0609020204030204" pitchFamily="49" charset="0"/>
              </a:rPr>
              <a:t>let</a:t>
            </a:r>
            <a:r>
              <a:rPr lang="en-US" b="0" i="0" dirty="0">
                <a:solidFill>
                  <a:srgbClr val="333333"/>
                </a:solidFill>
                <a:effectLst/>
                <a:latin typeface="Consolas" panose="020B0609020204030204" pitchFamily="49" charset="0"/>
              </a:rPr>
              <a:t> value </a:t>
            </a:r>
            <a:r>
              <a:rPr lang="en-US" b="0" i="0" dirty="0">
                <a:solidFill>
                  <a:srgbClr val="0077AA"/>
                </a:solidFill>
                <a:effectLst/>
                <a:latin typeface="Consolas" panose="020B0609020204030204" pitchFamily="49" charset="0"/>
              </a:rPr>
              <a:t>of</a:t>
            </a:r>
            <a:r>
              <a:rPr lang="en-US" b="0" i="0" dirty="0">
                <a:solidFill>
                  <a:srgbClr val="333333"/>
                </a:solidFill>
                <a:effectLst/>
                <a:latin typeface="Consolas" panose="020B0609020204030204" pitchFamily="49" charset="0"/>
              </a:rPr>
              <a:t> </a:t>
            </a:r>
            <a:r>
              <a:rPr lang="en-US" b="0" i="0" dirty="0" err="1">
                <a:solidFill>
                  <a:srgbClr val="333333"/>
                </a:solidFill>
                <a:effectLst/>
                <a:latin typeface="Consolas" panose="020B0609020204030204" pitchFamily="49" charset="0"/>
              </a:rPr>
              <a:t>iterable</a:t>
            </a:r>
            <a:r>
              <a:rPr lang="en-US" b="0" i="0" dirty="0">
                <a:solidFill>
                  <a:srgbClr val="999999"/>
                </a:solidFill>
                <a:effectLst/>
                <a:latin typeface="Consolas" panose="020B0609020204030204" pitchFamily="49" charset="0"/>
              </a:rPr>
              <a:t>)</a:t>
            </a:r>
            <a:r>
              <a:rPr lang="en-US" b="0" i="0" dirty="0">
                <a:solidFill>
                  <a:srgbClr val="333333"/>
                </a:solidFill>
                <a:effectLst/>
                <a:latin typeface="Consolas" panose="020B0609020204030204" pitchFamily="49" charset="0"/>
              </a:rPr>
              <a:t> </a:t>
            </a:r>
            <a:r>
              <a:rPr lang="en-US" b="0" i="0" dirty="0">
                <a:solidFill>
                  <a:srgbClr val="999999"/>
                </a:solidFill>
                <a:effectLst/>
                <a:latin typeface="Consolas" panose="020B0609020204030204" pitchFamily="49" charset="0"/>
              </a:rPr>
              <a:t>{</a:t>
            </a:r>
            <a:r>
              <a:rPr lang="en-US" b="0" i="0" dirty="0">
                <a:solidFill>
                  <a:srgbClr val="333333"/>
                </a:solidFill>
                <a:effectLst/>
                <a:latin typeface="Consolas" panose="020B0609020204030204" pitchFamily="49" charset="0"/>
              </a:rPr>
              <a:t> console</a:t>
            </a:r>
            <a:r>
              <a:rPr lang="en-US" b="0" i="0" dirty="0">
                <a:solidFill>
                  <a:srgbClr val="999999"/>
                </a:solidFill>
                <a:effectLst/>
                <a:latin typeface="Consolas" panose="020B0609020204030204" pitchFamily="49" charset="0"/>
              </a:rPr>
              <a:t>.</a:t>
            </a:r>
            <a:r>
              <a:rPr lang="en-US" b="0" i="0" dirty="0">
                <a:solidFill>
                  <a:srgbClr val="DD4A68"/>
                </a:solidFill>
                <a:effectLst/>
                <a:latin typeface="Consolas" panose="020B0609020204030204" pitchFamily="49" charset="0"/>
              </a:rPr>
              <a:t>log</a:t>
            </a:r>
            <a:r>
              <a:rPr lang="en-US" b="0" i="0" dirty="0">
                <a:solidFill>
                  <a:srgbClr val="999999"/>
                </a:solidFill>
                <a:effectLst/>
                <a:latin typeface="Consolas" panose="020B0609020204030204" pitchFamily="49" charset="0"/>
              </a:rPr>
              <a:t>(</a:t>
            </a:r>
            <a:r>
              <a:rPr lang="en-US" b="0" i="0" dirty="0">
                <a:solidFill>
                  <a:srgbClr val="333333"/>
                </a:solidFill>
                <a:effectLst/>
                <a:latin typeface="Consolas" panose="020B0609020204030204" pitchFamily="49" charset="0"/>
              </a:rPr>
              <a:t>value</a:t>
            </a:r>
            <a:r>
              <a:rPr lang="en-US" b="0" i="0" dirty="0">
                <a:solidFill>
                  <a:srgbClr val="999999"/>
                </a:solidFill>
                <a:effectLst/>
                <a:latin typeface="Consolas" panose="020B0609020204030204" pitchFamily="49" charset="0"/>
              </a:rPr>
              <a:t>);</a:t>
            </a:r>
            <a:r>
              <a:rPr lang="en-US" b="0" i="0" dirty="0">
                <a:solidFill>
                  <a:srgbClr val="333333"/>
                </a:solidFill>
                <a:effectLst/>
                <a:latin typeface="Consolas" panose="020B0609020204030204" pitchFamily="49" charset="0"/>
              </a:rPr>
              <a:t> </a:t>
            </a:r>
            <a:r>
              <a:rPr lang="en-US" b="0" i="0" dirty="0">
                <a:solidFill>
                  <a:srgbClr val="999999"/>
                </a:solidFill>
                <a:effectLst/>
                <a:latin typeface="Consolas" panose="020B0609020204030204" pitchFamily="49" charset="0"/>
              </a:rPr>
              <a:t>}</a:t>
            </a:r>
            <a:r>
              <a:rPr lang="en-US" b="0" i="0" dirty="0">
                <a:solidFill>
                  <a:srgbClr val="333333"/>
                </a:solidFill>
                <a:effectLst/>
                <a:latin typeface="Consolas" panose="020B0609020204030204" pitchFamily="49" charset="0"/>
              </a:rPr>
              <a:t> </a:t>
            </a:r>
            <a:r>
              <a:rPr lang="en-US" b="0" i="0" dirty="0">
                <a:solidFill>
                  <a:srgbClr val="708090"/>
                </a:solidFill>
                <a:effectLst/>
                <a:latin typeface="Consolas" panose="020B0609020204030204" pitchFamily="49" charset="0"/>
              </a:rPr>
              <a:t>// "b"</a:t>
            </a:r>
            <a:r>
              <a:rPr lang="en-US" b="0" i="0" dirty="0">
                <a:solidFill>
                  <a:srgbClr val="333333"/>
                </a:solidFill>
                <a:effectLst/>
                <a:latin typeface="Consolas" panose="020B0609020204030204" pitchFamily="49" charset="0"/>
              </a:rPr>
              <a:t> </a:t>
            </a:r>
            <a:r>
              <a:rPr lang="en-US" b="0" i="0" dirty="0">
                <a:solidFill>
                  <a:srgbClr val="708090"/>
                </a:solidFill>
                <a:effectLst/>
                <a:latin typeface="Consolas" panose="020B0609020204030204" pitchFamily="49" charset="0"/>
              </a:rPr>
              <a:t>// "o"</a:t>
            </a:r>
            <a:r>
              <a:rPr lang="en-US" b="0" i="0" dirty="0">
                <a:solidFill>
                  <a:srgbClr val="333333"/>
                </a:solidFill>
                <a:effectLst/>
                <a:latin typeface="Consolas" panose="020B0609020204030204" pitchFamily="49" charset="0"/>
              </a:rPr>
              <a:t> </a:t>
            </a:r>
            <a:r>
              <a:rPr lang="en-US" b="0" i="0" dirty="0">
                <a:solidFill>
                  <a:srgbClr val="708090"/>
                </a:solidFill>
                <a:effectLst/>
                <a:latin typeface="Consolas" panose="020B0609020204030204" pitchFamily="49" charset="0"/>
              </a:rPr>
              <a:t>// "o“</a:t>
            </a:r>
          </a:p>
          <a:p>
            <a:endParaRPr lang="en-US" b="0" i="0" dirty="0">
              <a:solidFill>
                <a:srgbClr val="708090"/>
              </a:solidFill>
              <a:effectLst/>
              <a:latin typeface="Consolas" panose="020B0609020204030204" pitchFamily="49" charset="0"/>
            </a:endParaRPr>
          </a:p>
          <a:p>
            <a:endParaRPr lang="es-ES" dirty="0"/>
          </a:p>
        </p:txBody>
      </p:sp>
      <p:sp>
        <p:nvSpPr>
          <p:cNvPr id="4" name="Marcador de número de diapositiva 3"/>
          <p:cNvSpPr>
            <a:spLocks noGrp="1"/>
          </p:cNvSpPr>
          <p:nvPr>
            <p:ph type="sldNum" sz="quarter" idx="5"/>
          </p:nvPr>
        </p:nvSpPr>
        <p:spPr/>
        <p:txBody>
          <a:bodyPr/>
          <a:lstStyle/>
          <a:p>
            <a:fld id="{814BF44B-1BEE-4B88-BAEB-262938743E9A}" type="slidenum">
              <a:rPr lang="es-ES" smtClean="0"/>
              <a:t>7</a:t>
            </a:fld>
            <a:endParaRPr lang="es-ES"/>
          </a:p>
        </p:txBody>
      </p:sp>
    </p:spTree>
    <p:extLst>
      <p:ext uri="{BB962C8B-B14F-4D97-AF65-F5344CB8AC3E}">
        <p14:creationId xmlns:p14="http://schemas.microsoft.com/office/powerpoint/2010/main" val="37593055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Diapositiva de título">
    <p:spTree>
      <p:nvGrpSpPr>
        <p:cNvPr id="1" name=""/>
        <p:cNvGrpSpPr/>
        <p:nvPr/>
      </p:nvGrpSpPr>
      <p:grpSpPr>
        <a:xfrm>
          <a:off x="0" y="0"/>
          <a:ext cx="0" cy="0"/>
          <a:chOff x="0" y="0"/>
          <a:chExt cx="0" cy="0"/>
        </a:xfrm>
      </p:grpSpPr>
      <p:sp>
        <p:nvSpPr>
          <p:cNvPr id="17" name="Rectángulo 16"/>
          <p:cNvSpPr/>
          <p:nvPr/>
        </p:nvSpPr>
        <p:spPr>
          <a:xfrm>
            <a:off x="0" y="3904343"/>
            <a:ext cx="12192000" cy="2953657"/>
          </a:xfrm>
          <a:prstGeom prst="rect">
            <a:avLst/>
          </a:prstGeom>
          <a:solidFill>
            <a:srgbClr val="0F3954"/>
          </a:solidFill>
          <a:ln>
            <a:solidFill>
              <a:srgbClr val="0E3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Título 1"/>
          <p:cNvSpPr>
            <a:spLocks noGrp="1"/>
          </p:cNvSpPr>
          <p:nvPr>
            <p:ph type="title" hasCustomPrompt="1"/>
          </p:nvPr>
        </p:nvSpPr>
        <p:spPr>
          <a:xfrm>
            <a:off x="2514600" y="4040823"/>
            <a:ext cx="9220200" cy="556577"/>
          </a:xfrm>
        </p:spPr>
        <p:txBody>
          <a:bodyPr/>
          <a:lstStyle>
            <a:lvl1pPr algn="r">
              <a:defRPr i="0" baseline="0">
                <a:solidFill>
                  <a:schemeClr val="bg1"/>
                </a:solidFill>
                <a:latin typeface="Montserrat ExtraLight" panose="00000300000000000000" pitchFamily="50" charset="0"/>
              </a:defRPr>
            </a:lvl1pPr>
          </a:lstStyle>
          <a:p>
            <a:r>
              <a:rPr lang="es-ES" dirty="0"/>
              <a:t>Haga clic para incluir título</a:t>
            </a:r>
          </a:p>
        </p:txBody>
      </p:sp>
      <p:sp>
        <p:nvSpPr>
          <p:cNvPr id="7" name="Subtítulo 2"/>
          <p:cNvSpPr>
            <a:spLocks noGrp="1"/>
          </p:cNvSpPr>
          <p:nvPr>
            <p:ph type="subTitle" idx="1" hasCustomPrompt="1"/>
          </p:nvPr>
        </p:nvSpPr>
        <p:spPr>
          <a:xfrm>
            <a:off x="5308600" y="4733880"/>
            <a:ext cx="6426200" cy="650920"/>
          </a:xfrm>
        </p:spPr>
        <p:txBody>
          <a:bodyPr anchor="ctr">
            <a:normAutofit/>
          </a:bodyPr>
          <a:lstStyle>
            <a:lvl1pPr marL="0" indent="0" algn="r">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8" name="Marcador de fecha 3"/>
          <p:cNvSpPr>
            <a:spLocks noGrp="1"/>
          </p:cNvSpPr>
          <p:nvPr>
            <p:ph type="dt" sz="half" idx="10"/>
          </p:nvPr>
        </p:nvSpPr>
        <p:spPr>
          <a:xfrm>
            <a:off x="4724400" y="6378553"/>
            <a:ext cx="2743200" cy="365125"/>
          </a:xfrm>
        </p:spPr>
        <p:txBody>
          <a:bodyPr/>
          <a:lstStyle>
            <a:lvl1pPr algn="ctr">
              <a:defRPr sz="1400">
                <a:solidFill>
                  <a:schemeClr val="bg1"/>
                </a:solidFill>
              </a:defRPr>
            </a:lvl1pPr>
          </a:lstStyle>
          <a:p>
            <a:endParaRPr lang="en-US"/>
          </a:p>
        </p:txBody>
      </p:sp>
      <p:pic>
        <p:nvPicPr>
          <p:cNvPr id="3" name="Imagen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9960" y="1384729"/>
            <a:ext cx="6889740" cy="1283109"/>
          </a:xfrm>
          <a:prstGeom prst="rect">
            <a:avLst/>
          </a:prstGeom>
        </p:spPr>
      </p:pic>
    </p:spTree>
    <p:extLst>
      <p:ext uri="{BB962C8B-B14F-4D97-AF65-F5344CB8AC3E}">
        <p14:creationId xmlns:p14="http://schemas.microsoft.com/office/powerpoint/2010/main" val="299495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8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3"/>
            <a:ext cx="12192000" cy="687977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rgbClr val="25282A"/>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70971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7" name="Subtítulo 2"/>
          <p:cNvSpPr>
            <a:spLocks noGrp="1"/>
          </p:cNvSpPr>
          <p:nvPr>
            <p:ph type="subTitle" idx="1" hasCustomPrompt="1"/>
          </p:nvPr>
        </p:nvSpPr>
        <p:spPr>
          <a:xfrm>
            <a:off x="3206750" y="3510642"/>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6" name="Título 1"/>
          <p:cNvSpPr>
            <a:spLocks noGrp="1"/>
          </p:cNvSpPr>
          <p:nvPr>
            <p:ph type="ctrTitle" hasCustomPrompt="1"/>
          </p:nvPr>
        </p:nvSpPr>
        <p:spPr>
          <a:xfrm>
            <a:off x="2673350" y="2787310"/>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pic>
        <p:nvPicPr>
          <p:cNvPr id="8" name="Imagen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249901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70700"/>
          </a:xfrm>
          <a:prstGeom prst="rect">
            <a:avLst/>
          </a:prstGeom>
        </p:spPr>
      </p:pic>
      <p:sp>
        <p:nvSpPr>
          <p:cNvPr id="6" name="Título 1"/>
          <p:cNvSpPr>
            <a:spLocks noGrp="1"/>
          </p:cNvSpPr>
          <p:nvPr>
            <p:ph type="ctrTitle" hasCustomPrompt="1"/>
          </p:nvPr>
        </p:nvSpPr>
        <p:spPr>
          <a:xfrm>
            <a:off x="838200" y="3079981"/>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8" name="Subtítulo 2"/>
          <p:cNvSpPr>
            <a:spLocks noGrp="1"/>
          </p:cNvSpPr>
          <p:nvPr>
            <p:ph type="subTitle" idx="1" hasCustomPrompt="1"/>
          </p:nvPr>
        </p:nvSpPr>
        <p:spPr>
          <a:xfrm>
            <a:off x="838200" y="3761017"/>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9" name="Conector recto 8"/>
          <p:cNvCxnSpPr/>
          <p:nvPr/>
        </p:nvCxnSpPr>
        <p:spPr>
          <a:xfrm flipH="1">
            <a:off x="595086" y="2862946"/>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4082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45300"/>
          </a:xfrm>
          <a:prstGeom prst="rect">
            <a:avLst/>
          </a:prstGeom>
        </p:spPr>
      </p:pic>
      <p:sp>
        <p:nvSpPr>
          <p:cNvPr id="8" name="Subtítulo 2"/>
          <p:cNvSpPr>
            <a:spLocks noGrp="1"/>
          </p:cNvSpPr>
          <p:nvPr>
            <p:ph type="subTitle" idx="1" hasCustomPrompt="1"/>
          </p:nvPr>
        </p:nvSpPr>
        <p:spPr>
          <a:xfrm>
            <a:off x="3206750" y="3892380"/>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673350" y="3169048"/>
            <a:ext cx="6845300" cy="576716"/>
          </a:xfrm>
          <a:solidFill>
            <a:schemeClr val="bg1">
              <a:alpha val="5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2332"/>
            <a:ext cx="2743200" cy="365125"/>
          </a:xfrm>
        </p:spPr>
        <p:txBody>
          <a:bodyPr/>
          <a:lstStyle>
            <a:lvl1pPr algn="ctr">
              <a:defRPr sz="1400" b="0">
                <a:solidFill>
                  <a:srgbClr val="25282A"/>
                </a:solidFill>
                <a:latin typeface="Montserrat ExtraLight" panose="00000300000000000000" pitchFamily="50" charset="0"/>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417894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9730"/>
            <a:ext cx="2743200" cy="365125"/>
          </a:xfrm>
        </p:spPr>
        <p:txBody>
          <a:bodyPr/>
          <a:lstStyle>
            <a:lvl1pPr algn="ctr">
              <a:defRPr sz="1400">
                <a:solidFill>
                  <a:srgbClr val="25282A"/>
                </a:solidFill>
              </a:defRPr>
            </a:lvl1pPr>
          </a:lstStyle>
          <a:p>
            <a:endParaRPr lang="en-US"/>
          </a:p>
        </p:txBody>
      </p:sp>
      <p:sp>
        <p:nvSpPr>
          <p:cNvPr id="14"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5"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7" name="Conector recto 16"/>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73586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4"/>
            <a:ext cx="12192000" cy="6879771"/>
          </a:xfrm>
          <a:prstGeom prst="rect">
            <a:avLst/>
          </a:prstGeom>
        </p:spPr>
      </p:pic>
      <p:sp>
        <p:nvSpPr>
          <p:cNvPr id="8" name="Subtítulo 2"/>
          <p:cNvSpPr>
            <a:spLocks noGrp="1"/>
          </p:cNvSpPr>
          <p:nvPr>
            <p:ph type="subTitle" idx="1" hasCustomPrompt="1"/>
          </p:nvPr>
        </p:nvSpPr>
        <p:spPr>
          <a:xfrm>
            <a:off x="3092450" y="2998984"/>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559050" y="2275652"/>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6628"/>
            <a:ext cx="2743200" cy="365125"/>
          </a:xfrm>
        </p:spPr>
        <p:txBody>
          <a:bodyPr/>
          <a:lstStyle>
            <a:lvl1pPr algn="ctr">
              <a:defRPr sz="1400">
                <a:solidFill>
                  <a:schemeClr val="bg1"/>
                </a:solidFill>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07400" y="5330788"/>
            <a:ext cx="3352800" cy="625064"/>
          </a:xfrm>
          <a:prstGeom prst="rect">
            <a:avLst/>
          </a:prstGeom>
        </p:spPr>
      </p:pic>
    </p:spTree>
    <p:extLst>
      <p:ext uri="{BB962C8B-B14F-4D97-AF65-F5344CB8AC3E}">
        <p14:creationId xmlns:p14="http://schemas.microsoft.com/office/powerpoint/2010/main" val="356019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pic>
        <p:nvPicPr>
          <p:cNvPr id="9" name="Imagen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4" name="Marcador de fecha 3"/>
          <p:cNvSpPr>
            <a:spLocks noGrp="1"/>
          </p:cNvSpPr>
          <p:nvPr>
            <p:ph type="dt" sz="half" idx="10"/>
          </p:nvPr>
        </p:nvSpPr>
        <p:spPr>
          <a:xfrm>
            <a:off x="4724400" y="6355216"/>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8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0"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1" name="Conector recto 10"/>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51370" y="5912714"/>
            <a:ext cx="3352800" cy="625064"/>
          </a:xfrm>
          <a:prstGeom prst="rect">
            <a:avLst/>
          </a:prstGeom>
        </p:spPr>
      </p:pic>
    </p:spTree>
    <p:extLst>
      <p:ext uri="{BB962C8B-B14F-4D97-AF65-F5344CB8AC3E}">
        <p14:creationId xmlns:p14="http://schemas.microsoft.com/office/powerpoint/2010/main" val="80939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6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0205"/>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9"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0" name="Conector recto 9"/>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8535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58808D3B-E2AD-414A-83CF-730AD10DE037}"/>
              </a:ext>
            </a:extLst>
          </p:cNvPr>
          <p:cNvGrpSpPr>
            <a:grpSpLocks/>
          </p:cNvGrpSpPr>
          <p:nvPr userDrawn="1"/>
        </p:nvGrpSpPr>
        <p:grpSpPr bwMode="auto">
          <a:xfrm>
            <a:off x="9150351" y="6127751"/>
            <a:ext cx="2713567" cy="436563"/>
            <a:chOff x="4323" y="3860"/>
            <a:chExt cx="1282" cy="275"/>
          </a:xfrm>
        </p:grpSpPr>
        <p:sp>
          <p:nvSpPr>
            <p:cNvPr id="5" name="AutoShape 10">
              <a:extLst>
                <a:ext uri="{FF2B5EF4-FFF2-40B4-BE49-F238E27FC236}">
                  <a16:creationId xmlns:a16="http://schemas.microsoft.com/office/drawing/2014/main" id="{B66BCD1B-8A9D-6546-BD63-14EA234E25F9}"/>
                </a:ext>
              </a:extLst>
            </p:cNvPr>
            <p:cNvSpPr>
              <a:spLocks noChangeArrowheads="1"/>
            </p:cNvSpPr>
            <p:nvPr userDrawn="1"/>
          </p:nvSpPr>
          <p:spPr bwMode="auto">
            <a:xfrm>
              <a:off x="4392" y="3907"/>
              <a:ext cx="1074" cy="228"/>
            </a:xfrm>
            <a:prstGeom prst="roundRect">
              <a:avLst>
                <a:gd name="adj" fmla="val 36463"/>
              </a:avLst>
            </a:prstGeom>
            <a:solidFill>
              <a:srgbClr val="F1FABE"/>
            </a:solidFill>
            <a:ln w="12700">
              <a:noFill/>
              <a:round/>
              <a:headEnd/>
              <a:tailEnd/>
            </a:ln>
          </p:spPr>
          <p:txBody>
            <a:bodyPr wrap="none" lIns="0" tIns="0" rIns="0" bIns="0" anchor="ctr"/>
            <a:lstStyle/>
            <a:p>
              <a:pPr>
                <a:defRPr/>
              </a:pPr>
              <a:endParaRPr lang="de-DE" sz="2800">
                <a:latin typeface="Arial" charset="0"/>
              </a:endParaRPr>
            </a:p>
          </p:txBody>
        </p:sp>
        <p:sp>
          <p:nvSpPr>
            <p:cNvPr id="6" name="Rectangle 11">
              <a:extLst>
                <a:ext uri="{FF2B5EF4-FFF2-40B4-BE49-F238E27FC236}">
                  <a16:creationId xmlns:a16="http://schemas.microsoft.com/office/drawing/2014/main" id="{6A92CBED-23AD-4244-81B8-2D198F65BB96}"/>
                </a:ext>
              </a:extLst>
            </p:cNvPr>
            <p:cNvSpPr>
              <a:spLocks noChangeArrowheads="1"/>
            </p:cNvSpPr>
            <p:nvPr userDrawn="1"/>
          </p:nvSpPr>
          <p:spPr bwMode="auto">
            <a:xfrm>
              <a:off x="4323" y="3860"/>
              <a:ext cx="1282" cy="138"/>
            </a:xfrm>
            <a:prstGeom prst="rect">
              <a:avLst/>
            </a:prstGeom>
            <a:solidFill>
              <a:schemeClr val="bg1"/>
            </a:solidFill>
            <a:ln w="12700">
              <a:noFill/>
              <a:miter lim="800000"/>
              <a:headEnd/>
              <a:tailEnd/>
            </a:ln>
            <a:effectLst/>
          </p:spPr>
          <p:txBody>
            <a:bodyPr wrap="none" lIns="0" tIns="0" rIns="0" bIns="0" anchor="ctr"/>
            <a:lstStyle/>
            <a:p>
              <a:pPr>
                <a:defRPr/>
              </a:pPr>
              <a:endParaRPr lang="de-DE" sz="2800">
                <a:latin typeface="Arial" charset="0"/>
              </a:endParaRPr>
            </a:p>
          </p:txBody>
        </p:sp>
      </p:grpSp>
      <p:sp>
        <p:nvSpPr>
          <p:cNvPr id="7" name="Rectangle 14">
            <a:extLst>
              <a:ext uri="{FF2B5EF4-FFF2-40B4-BE49-F238E27FC236}">
                <a16:creationId xmlns:a16="http://schemas.microsoft.com/office/drawing/2014/main" id="{EC6905A7-4D0C-4B4B-9803-6EBA1E646620}"/>
              </a:ext>
            </a:extLst>
          </p:cNvPr>
          <p:cNvSpPr>
            <a:spLocks noChangeArrowheads="1"/>
          </p:cNvSpPr>
          <p:nvPr userDrawn="1"/>
        </p:nvSpPr>
        <p:spPr bwMode="auto">
          <a:xfrm>
            <a:off x="624418" y="1196975"/>
            <a:ext cx="10943167" cy="5111750"/>
          </a:xfrm>
          <a:prstGeom prst="rect">
            <a:avLst/>
          </a:prstGeom>
          <a:solidFill>
            <a:srgbClr val="F2F2F2"/>
          </a:solidFill>
          <a:ln w="12700">
            <a:noFill/>
            <a:miter lim="800000"/>
            <a:headEnd/>
            <a:tailEnd/>
          </a:ln>
          <a:effectLst/>
        </p:spPr>
        <p:txBody>
          <a:bodyPr wrap="none" lIns="0" tIns="0" rIns="0" bIns="0" anchor="ctr"/>
          <a:lstStyle/>
          <a:p>
            <a:pPr>
              <a:defRPr/>
            </a:pPr>
            <a:endParaRPr lang="en-US" sz="2800">
              <a:latin typeface="Arial" charset="0"/>
            </a:endParaRPr>
          </a:p>
        </p:txBody>
      </p:sp>
      <p:sp>
        <p:nvSpPr>
          <p:cNvPr id="8" name="Round Same Side Corner Rectangle 6">
            <a:extLst>
              <a:ext uri="{FF2B5EF4-FFF2-40B4-BE49-F238E27FC236}">
                <a16:creationId xmlns:a16="http://schemas.microsoft.com/office/drawing/2014/main" id="{36916AE6-589E-E046-960E-CADC22CEA2AA}"/>
              </a:ext>
            </a:extLst>
          </p:cNvPr>
          <p:cNvSpPr>
            <a:spLocks noChangeArrowheads="1"/>
          </p:cNvSpPr>
          <p:nvPr userDrawn="1"/>
        </p:nvSpPr>
        <p:spPr bwMode="auto">
          <a:xfrm rot="16200000">
            <a:off x="1584855" y="-499004"/>
            <a:ext cx="612775" cy="2563284"/>
          </a:xfrm>
          <a:custGeom>
            <a:avLst/>
            <a:gdLst>
              <a:gd name="T0" fmla="*/ 612775 w 612775"/>
              <a:gd name="T1" fmla="*/ 952500 h 1905000"/>
              <a:gd name="T2" fmla="*/ 306388 w 612775"/>
              <a:gd name="T3" fmla="*/ 1905000 h 1905000"/>
              <a:gd name="T4" fmla="*/ 0 w 612775"/>
              <a:gd name="T5" fmla="*/ 952500 h 1905000"/>
              <a:gd name="T6" fmla="*/ 306388 w 612775"/>
              <a:gd name="T7" fmla="*/ 0 h 1905000"/>
              <a:gd name="T8" fmla="*/ 0 60000 65536"/>
              <a:gd name="T9" fmla="*/ 5898240 60000 65536"/>
              <a:gd name="T10" fmla="*/ 11796480 60000 65536"/>
              <a:gd name="T11" fmla="*/ 17694720 60000 65536"/>
              <a:gd name="T12" fmla="*/ 29913 w 612775"/>
              <a:gd name="T13" fmla="*/ 29913 h 1905000"/>
              <a:gd name="T14" fmla="*/ 582862 w 612775"/>
              <a:gd name="T15" fmla="*/ 1905000 h 1905000"/>
            </a:gdLst>
            <a:ahLst/>
            <a:cxnLst>
              <a:cxn ang="T8">
                <a:pos x="T0" y="T1"/>
              </a:cxn>
              <a:cxn ang="T9">
                <a:pos x="T2" y="T3"/>
              </a:cxn>
              <a:cxn ang="T10">
                <a:pos x="T4" y="T5"/>
              </a:cxn>
              <a:cxn ang="T11">
                <a:pos x="T6" y="T7"/>
              </a:cxn>
            </a:cxnLst>
            <a:rect l="T12" t="T13" r="T14" b="T15"/>
            <a:pathLst>
              <a:path w="612775" h="1905000">
                <a:moveTo>
                  <a:pt x="102131" y="0"/>
                </a:moveTo>
                <a:lnTo>
                  <a:pt x="510644" y="0"/>
                </a:lnTo>
                <a:lnTo>
                  <a:pt x="510643" y="0"/>
                </a:lnTo>
                <a:cubicBezTo>
                  <a:pt x="567049" y="0"/>
                  <a:pt x="612775" y="45725"/>
                  <a:pt x="612775" y="102131"/>
                </a:cubicBezTo>
                <a:lnTo>
                  <a:pt x="612775" y="1905000"/>
                </a:lnTo>
                <a:lnTo>
                  <a:pt x="0" y="1905000"/>
                </a:lnTo>
                <a:lnTo>
                  <a:pt x="0" y="102131"/>
                </a:lnTo>
                <a:cubicBezTo>
                  <a:pt x="0" y="45725"/>
                  <a:pt x="45725" y="0"/>
                  <a:pt x="102130" y="0"/>
                </a:cubicBezTo>
                <a:close/>
              </a:path>
            </a:pathLst>
          </a:custGeom>
          <a:solidFill>
            <a:srgbClr val="004880"/>
          </a:solidFill>
          <a:ln w="25400" algn="ctr">
            <a:noFill/>
            <a:miter lim="800000"/>
            <a:headEnd/>
            <a:tailEnd/>
          </a:ln>
        </p:spPr>
        <p:txBody>
          <a:bodyPr vert="eaVert" anchor="ctr"/>
          <a:lstStyle/>
          <a:p>
            <a:pPr algn="ctr">
              <a:spcBef>
                <a:spcPct val="0"/>
              </a:spcBef>
              <a:buClrTx/>
              <a:buFontTx/>
              <a:buNone/>
              <a:defRPr/>
            </a:pPr>
            <a:r>
              <a:rPr lang="en-US" sz="2000">
                <a:solidFill>
                  <a:schemeClr val="bg1"/>
                </a:solidFill>
                <a:latin typeface="Arial" charset="0"/>
              </a:rPr>
              <a:t>SAP ERP</a:t>
            </a:r>
            <a:endParaRPr lang="en-US" sz="1800" b="0">
              <a:solidFill>
                <a:srgbClr val="FFFFFF"/>
              </a:solidFill>
              <a:latin typeface="Arial" charset="0"/>
            </a:endParaRPr>
          </a:p>
        </p:txBody>
      </p:sp>
      <p:sp>
        <p:nvSpPr>
          <p:cNvPr id="9" name="Round Same Side Corner Rectangle 7">
            <a:extLst>
              <a:ext uri="{FF2B5EF4-FFF2-40B4-BE49-F238E27FC236}">
                <a16:creationId xmlns:a16="http://schemas.microsoft.com/office/drawing/2014/main" id="{59FD548A-F063-0147-88CA-833C1B5971BB}"/>
              </a:ext>
            </a:extLst>
          </p:cNvPr>
          <p:cNvSpPr>
            <a:spLocks noChangeArrowheads="1"/>
          </p:cNvSpPr>
          <p:nvPr userDrawn="1"/>
        </p:nvSpPr>
        <p:spPr bwMode="auto">
          <a:xfrm rot="5400000">
            <a:off x="7079722" y="-3398838"/>
            <a:ext cx="612775" cy="8362951"/>
          </a:xfrm>
          <a:custGeom>
            <a:avLst/>
            <a:gdLst>
              <a:gd name="T0" fmla="*/ 612775 w 612775"/>
              <a:gd name="T1" fmla="*/ 3152775 h 6248400"/>
              <a:gd name="T2" fmla="*/ 306388 w 612775"/>
              <a:gd name="T3" fmla="*/ 6305550 h 6248400"/>
              <a:gd name="T4" fmla="*/ 0 w 612775"/>
              <a:gd name="T5" fmla="*/ 3152775 h 6248400"/>
              <a:gd name="T6" fmla="*/ 306388 w 612775"/>
              <a:gd name="T7" fmla="*/ 0 h 6248400"/>
              <a:gd name="T8" fmla="*/ 0 60000 65536"/>
              <a:gd name="T9" fmla="*/ 5898240 60000 65536"/>
              <a:gd name="T10" fmla="*/ 11796480 60000 65536"/>
              <a:gd name="T11" fmla="*/ 17694720 60000 65536"/>
              <a:gd name="T12" fmla="*/ 29913 w 612775"/>
              <a:gd name="T13" fmla="*/ 29913 h 6248400"/>
              <a:gd name="T14" fmla="*/ 582862 w 612775"/>
              <a:gd name="T15" fmla="*/ 6248400 h 6248400"/>
            </a:gdLst>
            <a:ahLst/>
            <a:cxnLst>
              <a:cxn ang="T8">
                <a:pos x="T0" y="T1"/>
              </a:cxn>
              <a:cxn ang="T9">
                <a:pos x="T2" y="T3"/>
              </a:cxn>
              <a:cxn ang="T10">
                <a:pos x="T4" y="T5"/>
              </a:cxn>
              <a:cxn ang="T11">
                <a:pos x="T6" y="T7"/>
              </a:cxn>
            </a:cxnLst>
            <a:rect l="T12" t="T13" r="T14" b="T15"/>
            <a:pathLst>
              <a:path w="612775" h="6248400">
                <a:moveTo>
                  <a:pt x="102131" y="0"/>
                </a:moveTo>
                <a:lnTo>
                  <a:pt x="510644" y="0"/>
                </a:lnTo>
                <a:lnTo>
                  <a:pt x="510643" y="0"/>
                </a:lnTo>
                <a:cubicBezTo>
                  <a:pt x="567049" y="0"/>
                  <a:pt x="612775" y="45725"/>
                  <a:pt x="612775" y="102131"/>
                </a:cubicBezTo>
                <a:lnTo>
                  <a:pt x="612775" y="6248400"/>
                </a:lnTo>
                <a:lnTo>
                  <a:pt x="0" y="6248400"/>
                </a:lnTo>
                <a:lnTo>
                  <a:pt x="0" y="102131"/>
                </a:lnTo>
                <a:cubicBezTo>
                  <a:pt x="0" y="45725"/>
                  <a:pt x="45725" y="0"/>
                  <a:pt x="102130" y="0"/>
                </a:cubicBezTo>
                <a:close/>
              </a:path>
            </a:pathLst>
          </a:custGeom>
          <a:solidFill>
            <a:srgbClr val="D9D9D9"/>
          </a:solidFill>
          <a:ln w="25400" algn="ctr">
            <a:noFill/>
            <a:miter lim="800000"/>
            <a:headEnd/>
            <a:tailEnd/>
          </a:ln>
        </p:spPr>
        <p:txBody>
          <a:bodyPr anchor="ctr"/>
          <a:lstStyle/>
          <a:p>
            <a:pPr algn="ctr" fontAlgn="auto">
              <a:spcBef>
                <a:spcPts val="0"/>
              </a:spcBef>
              <a:spcAft>
                <a:spcPts val="0"/>
              </a:spcAft>
              <a:buClrTx/>
              <a:buFontTx/>
              <a:buNone/>
              <a:defRPr/>
            </a:pPr>
            <a:endParaRPr lang="de-DE" sz="1800" b="0" dirty="0">
              <a:latin typeface="Futura Std Light" pitchFamily="34" charset="0"/>
            </a:endParaRPr>
          </a:p>
        </p:txBody>
      </p:sp>
      <p:sp>
        <p:nvSpPr>
          <p:cNvPr id="10" name="Slide Number Placeholder 5">
            <a:extLst>
              <a:ext uri="{FF2B5EF4-FFF2-40B4-BE49-F238E27FC236}">
                <a16:creationId xmlns:a16="http://schemas.microsoft.com/office/drawing/2014/main" id="{B7CD6999-A9C6-E346-851E-916B9D018660}"/>
              </a:ext>
            </a:extLst>
          </p:cNvPr>
          <p:cNvSpPr txBox="1">
            <a:spLocks/>
          </p:cNvSpPr>
          <p:nvPr userDrawn="1"/>
        </p:nvSpPr>
        <p:spPr>
          <a:xfrm>
            <a:off x="9359900" y="6270626"/>
            <a:ext cx="2203451" cy="365125"/>
          </a:xfrm>
          <a:prstGeom prst="rect">
            <a:avLst/>
          </a:prstGeom>
        </p:spPr>
        <p:txBody>
          <a:bodyPr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9pPr>
          </a:lstStyle>
          <a:p>
            <a:pPr algn="ctr" eaLnBrk="1" hangingPunct="1">
              <a:spcBef>
                <a:spcPct val="0"/>
              </a:spcBef>
              <a:buClrTx/>
              <a:buFontTx/>
              <a:buNone/>
            </a:pPr>
            <a:r>
              <a:rPr lang="en-US" altLang="es-ES" sz="1100" b="0">
                <a:solidFill>
                  <a:srgbClr val="898989"/>
                </a:solidFill>
              </a:rPr>
              <a:t>Page 5-</a:t>
            </a:r>
            <a:fld id="{CA8B7940-A418-CE42-B2E0-6C73A265963D}" type="slidenum">
              <a:rPr lang="en-US" altLang="es-ES" sz="1100" b="0">
                <a:solidFill>
                  <a:srgbClr val="898989"/>
                </a:solidFill>
              </a:rPr>
              <a:pPr algn="ctr" eaLnBrk="1" hangingPunct="1">
                <a:spcBef>
                  <a:spcPct val="0"/>
                </a:spcBef>
                <a:buClrTx/>
                <a:buFontTx/>
                <a:buNone/>
              </a:pPr>
              <a:t>‹Nº›</a:t>
            </a:fld>
            <a:endParaRPr lang="en-US" altLang="es-ES" sz="1100" b="0">
              <a:solidFill>
                <a:srgbClr val="898989"/>
              </a:solidFill>
            </a:endParaRPr>
          </a:p>
        </p:txBody>
      </p:sp>
      <p:pic>
        <p:nvPicPr>
          <p:cNvPr id="11" name="Picture 8" descr="M:\Dokumente\UCC_Partner\Logos\SAP UA Logo\SAP_University_Alliances_Logo_2013_Februar\RGB\SAP_UniversityAlliances_scrn_R_pos_stac3.png">
            <a:extLst>
              <a:ext uri="{FF2B5EF4-FFF2-40B4-BE49-F238E27FC236}">
                <a16:creationId xmlns:a16="http://schemas.microsoft.com/office/drawing/2014/main" id="{0C611978-AE81-B642-B5C5-EAC8DCD6CD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4417" y="6348414"/>
            <a:ext cx="8636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94989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i="0" baseline="0">
                <a:solidFill>
                  <a:schemeClr val="tx1">
                    <a:lumMod val="75000"/>
                    <a:lumOff val="25000"/>
                  </a:schemeClr>
                </a:solidFill>
                <a:latin typeface="Montserrat ExtraLight" panose="00000300000000000000" pitchFamily="50" charset="0"/>
              </a:defRPr>
            </a:lvl1pPr>
          </a:lstStyle>
          <a:p>
            <a:r>
              <a:rPr lang="es-ES" dirty="0"/>
              <a:t>Haga clic para incluir título</a:t>
            </a:r>
          </a:p>
        </p:txBody>
      </p:sp>
      <p:sp>
        <p:nvSpPr>
          <p:cNvPr id="3" name="Marcador de contenido 2"/>
          <p:cNvSpPr>
            <a:spLocks noGrp="1"/>
          </p:cNvSpPr>
          <p:nvPr>
            <p:ph idx="1"/>
          </p:nvPr>
        </p:nvSpPr>
        <p:spPr>
          <a:xfrm>
            <a:off x="835232" y="1447800"/>
            <a:ext cx="11008424" cy="4729163"/>
          </a:xfrm>
        </p:spPr>
        <p:txBody>
          <a:bodyPr/>
          <a:lstStyle>
            <a:lvl1pPr>
              <a:defRPr>
                <a:latin typeface="Montserrat ExtraLight" panose="00000300000000000000" pitchFamily="50" charset="0"/>
              </a:defRPr>
            </a:lvl1pPr>
            <a:lvl2pPr>
              <a:defRPr>
                <a:latin typeface="Montserrat ExtraLight" panose="00000300000000000000" pitchFamily="50" charset="0"/>
              </a:defRPr>
            </a:lvl2pPr>
            <a:lvl3pPr>
              <a:defRPr>
                <a:latin typeface="Montserrat ExtraLight" panose="00000300000000000000" pitchFamily="50" charset="0"/>
              </a:defRPr>
            </a:lvl3pPr>
            <a:lvl4pPr>
              <a:defRPr>
                <a:latin typeface="Montserrat ExtraLight" panose="00000300000000000000" pitchFamily="50" charset="0"/>
              </a:defRPr>
            </a:lvl4pPr>
            <a:lvl5pPr>
              <a:defRPr>
                <a:latin typeface="Montserrat ExtraLight" panose="00000300000000000000" pitchFamily="50"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Rectángulo 6"/>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24" name="Marcador de número de diapositiva 23"/>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800000000000000" pitchFamily="50" charset="0"/>
              </a:defRPr>
            </a:lvl1pPr>
          </a:lstStyle>
          <a:p>
            <a:fld id="{63118611-7822-7D46-8FF7-94E882FDEEE2}" type="slidenum">
              <a:rPr lang="en-US" smtClean="0"/>
              <a:t>‹Nº›</a:t>
            </a:fld>
            <a:endParaRPr lang="en-US"/>
          </a:p>
        </p:txBody>
      </p:sp>
      <p:sp>
        <p:nvSpPr>
          <p:cNvPr id="10"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4" name="Imagen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2" name="Imagen 11">
            <a:extLst>
              <a:ext uri="{FF2B5EF4-FFF2-40B4-BE49-F238E27FC236}">
                <a16:creationId xmlns:a16="http://schemas.microsoft.com/office/drawing/2014/main" id="{2B838D49-E9E8-7841-BA1A-D968F08D2CD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83726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a:lvl1pPr>
          </a:lstStyle>
          <a:p>
            <a:r>
              <a:rPr lang="es-ES" dirty="0"/>
              <a:t>Haga clic para incluir título</a:t>
            </a:r>
          </a:p>
        </p:txBody>
      </p:sp>
      <p:sp>
        <p:nvSpPr>
          <p:cNvPr id="3" name="Marcador de contenido 2"/>
          <p:cNvSpPr>
            <a:spLocks noGrp="1"/>
          </p:cNvSpPr>
          <p:nvPr>
            <p:ph sz="half" idx="1"/>
          </p:nvPr>
        </p:nvSpPr>
        <p:spPr>
          <a:xfrm>
            <a:off x="838200"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422578"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Rectángulo 7"/>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7" name="Marcador de número de diapositiva 6"/>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4" name="Imagen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5" name="Imagen 14">
            <a:extLst>
              <a:ext uri="{FF2B5EF4-FFF2-40B4-BE49-F238E27FC236}">
                <a16:creationId xmlns:a16="http://schemas.microsoft.com/office/drawing/2014/main" id="{6F86B87A-09AE-C648-B78A-D020F68377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11678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Diapositiva de título 2">
    <p:spTree>
      <p:nvGrpSpPr>
        <p:cNvPr id="1" name=""/>
        <p:cNvGrpSpPr/>
        <p:nvPr/>
      </p:nvGrpSpPr>
      <p:grpSpPr>
        <a:xfrm>
          <a:off x="0" y="0"/>
          <a:ext cx="0" cy="0"/>
          <a:chOff x="0" y="0"/>
          <a:chExt cx="0" cy="0"/>
        </a:xfrm>
      </p:grpSpPr>
      <p:pic>
        <p:nvPicPr>
          <p:cNvPr id="9" name="Imagen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72219" y="4864100"/>
            <a:ext cx="6047562" cy="1126266"/>
          </a:xfrm>
          <a:prstGeom prst="rect">
            <a:avLst/>
          </a:prstGeom>
        </p:spPr>
      </p:pic>
      <p:sp>
        <p:nvSpPr>
          <p:cNvPr id="2" name="Título 1"/>
          <p:cNvSpPr>
            <a:spLocks noGrp="1"/>
          </p:cNvSpPr>
          <p:nvPr>
            <p:ph type="ctrTitle" hasCustomPrompt="1"/>
          </p:nvPr>
        </p:nvSpPr>
        <p:spPr>
          <a:xfrm>
            <a:off x="1524000" y="1122363"/>
            <a:ext cx="9144000" cy="1557337"/>
          </a:xfrm>
        </p:spPr>
        <p:txBody>
          <a:bodyPr anchor="ctr">
            <a:normAutofit/>
          </a:bodyPr>
          <a:lstStyle>
            <a:lvl1pPr algn="ctr">
              <a:defRPr sz="5000"/>
            </a:lvl1pPr>
          </a:lstStyle>
          <a:p>
            <a:r>
              <a:rPr lang="es-ES" dirty="0"/>
              <a:t>Haga clic para agregar título</a:t>
            </a:r>
          </a:p>
        </p:txBody>
      </p:sp>
      <p:sp>
        <p:nvSpPr>
          <p:cNvPr id="3" name="Subtítulo 2"/>
          <p:cNvSpPr>
            <a:spLocks noGrp="1"/>
          </p:cNvSpPr>
          <p:nvPr>
            <p:ph type="subTitle" idx="1" hasCustomPrompt="1"/>
          </p:nvPr>
        </p:nvSpPr>
        <p:spPr>
          <a:xfrm>
            <a:off x="1524000" y="2794000"/>
            <a:ext cx="9144000" cy="1080407"/>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62700"/>
            <a:ext cx="2743200" cy="365125"/>
          </a:xfrm>
        </p:spPr>
        <p:txBody>
          <a:bodyPr/>
          <a:lstStyle>
            <a:lvl1pPr algn="ctr">
              <a:defRPr sz="1400">
                <a:solidFill>
                  <a:srgbClr val="25282A"/>
                </a:solidFill>
              </a:defRPr>
            </a:lvl1pPr>
          </a:lstStyle>
          <a:p>
            <a:endParaRPr lang="en-US"/>
          </a:p>
        </p:txBody>
      </p:sp>
      <p:sp>
        <p:nvSpPr>
          <p:cNvPr id="7" name="Rectángulo 6"/>
          <p:cNvSpPr/>
          <p:nvPr/>
        </p:nvSpPr>
        <p:spPr>
          <a:xfrm>
            <a:off x="0" y="1122362"/>
            <a:ext cx="707571" cy="15573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8" name="Rectángulo 7"/>
          <p:cNvSpPr/>
          <p:nvPr/>
        </p:nvSpPr>
        <p:spPr>
          <a:xfrm>
            <a:off x="11353798" y="4864100"/>
            <a:ext cx="838201" cy="185737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Tree>
    <p:extLst>
      <p:ext uri="{BB962C8B-B14F-4D97-AF65-F5344CB8AC3E}">
        <p14:creationId xmlns:p14="http://schemas.microsoft.com/office/powerpoint/2010/main" val="237072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1" name="Imagen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0" name="Imagen 9">
            <a:extLst>
              <a:ext uri="{FF2B5EF4-FFF2-40B4-BE49-F238E27FC236}">
                <a16:creationId xmlns:a16="http://schemas.microsoft.com/office/drawing/2014/main" id="{8E8200AC-1370-6E4F-A8B6-A82E067D1F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281218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spTree>
    <p:extLst>
      <p:ext uri="{BB962C8B-B14F-4D97-AF65-F5344CB8AC3E}">
        <p14:creationId xmlns:p14="http://schemas.microsoft.com/office/powerpoint/2010/main" val="284113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a de título_azul">
    <p:bg>
      <p:bgPr>
        <a:solidFill>
          <a:srgbClr val="0E3A53"/>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122363"/>
            <a:ext cx="9144000" cy="2387600"/>
          </a:xfrm>
        </p:spPr>
        <p:txBody>
          <a:bodyPr anchor="ctr">
            <a:normAutofit/>
          </a:bodyPr>
          <a:lstStyle>
            <a:lvl1pPr algn="ctr">
              <a:defRPr sz="7000" baseline="0">
                <a:solidFill>
                  <a:schemeClr val="bg1"/>
                </a:solidFill>
              </a:defRPr>
            </a:lvl1pPr>
          </a:lstStyle>
          <a:p>
            <a:r>
              <a:rPr lang="es-ES" dirty="0"/>
              <a:t>Haga clic para incluir título</a:t>
            </a:r>
          </a:p>
        </p:txBody>
      </p:sp>
      <p:sp>
        <p:nvSpPr>
          <p:cNvPr id="3" name="Subtítulo 2"/>
          <p:cNvSpPr>
            <a:spLocks noGrp="1"/>
          </p:cNvSpPr>
          <p:nvPr>
            <p:ph type="subTitle" idx="1" hasCustomPrompt="1"/>
          </p:nvPr>
        </p:nvSpPr>
        <p:spPr>
          <a:xfrm>
            <a:off x="1524000" y="3602038"/>
            <a:ext cx="9144000" cy="1655762"/>
          </a:xfrm>
        </p:spPr>
        <p:txBody>
          <a:bodyPr anchor="t">
            <a:normAutofit/>
          </a:bodyPr>
          <a:lstStyle>
            <a:lvl1pPr marL="0" indent="0" algn="ctr">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5" name="Marcador de pie de página 4"/>
          <p:cNvSpPr>
            <a:spLocks noGrp="1"/>
          </p:cNvSpPr>
          <p:nvPr>
            <p:ph type="ftr" sz="quarter" idx="11"/>
          </p:nvPr>
        </p:nvSpPr>
        <p:spPr/>
        <p:txBody>
          <a:bodyPr/>
          <a:lstStyle>
            <a:lvl1pPr>
              <a:defRPr>
                <a:solidFill>
                  <a:schemeClr val="bg1"/>
                </a:solidFill>
              </a:defRPr>
            </a:lvl1pPr>
          </a:lstStyle>
          <a:p>
            <a:endParaRPr lang="en-US"/>
          </a:p>
        </p:txBody>
      </p:sp>
      <p:sp>
        <p:nvSpPr>
          <p:cNvPr id="11"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solidFill>
                  <a:schemeClr val="bg1"/>
                </a:solidFill>
              </a:rPr>
              <a:t>www.espacioit.es</a:t>
            </a:r>
          </a:p>
        </p:txBody>
      </p:sp>
      <p:pic>
        <p:nvPicPr>
          <p:cNvPr id="7" name="Imagen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2214"/>
            <a:ext cx="2454401" cy="457575"/>
          </a:xfrm>
          <a:prstGeom prst="rect">
            <a:avLst/>
          </a:prstGeom>
          <a:ln>
            <a:noFill/>
          </a:ln>
        </p:spPr>
      </p:pic>
    </p:spTree>
    <p:extLst>
      <p:ext uri="{BB962C8B-B14F-4D97-AF65-F5344CB8AC3E}">
        <p14:creationId xmlns:p14="http://schemas.microsoft.com/office/powerpoint/2010/main" val="112074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6_Diapositiva de título">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7705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3277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9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8340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1529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latin typeface="Montserrat ExtraLight" panose="00000300000000000000" pitchFamily="50" charset="0"/>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latin typeface="Montserrat ExtraLight" panose="00000300000000000000" pitchFamily="50" charset="0"/>
              </a:defRPr>
            </a:lvl1pPr>
          </a:lstStyle>
          <a:p>
            <a:fld id="{63118611-7822-7D46-8FF7-94E882FDEEE2}" type="slidenum">
              <a:rPr lang="en-US" smtClean="0"/>
              <a:t>‹Nº›</a:t>
            </a:fld>
            <a:endParaRPr lang="en-US"/>
          </a:p>
        </p:txBody>
      </p:sp>
      <p:sp>
        <p:nvSpPr>
          <p:cNvPr id="7" name="Marcador de pie de página 4"/>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lang="es-ES" sz="1000">
                <a:solidFill>
                  <a:schemeClr val="tx1">
                    <a:tint val="75000"/>
                  </a:schemeClr>
                </a:solidFill>
                <a:latin typeface="Montserrat ExtraLight" panose="00000300000000000000" pitchFamily="50" charset="0"/>
              </a:defRPr>
            </a:lvl1pPr>
          </a:lstStyle>
          <a:p>
            <a:endParaRPr lang="en-US"/>
          </a:p>
        </p:txBody>
      </p:sp>
    </p:spTree>
    <p:extLst>
      <p:ext uri="{BB962C8B-B14F-4D97-AF65-F5344CB8AC3E}">
        <p14:creationId xmlns:p14="http://schemas.microsoft.com/office/powerpoint/2010/main" val="2549699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80" r:id="rId18"/>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ontserrat ExtraLight" panose="000003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ontserrat ExtraLight" panose="000003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ontserrat ExtraLight" panose="000003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ontserrat ExtraLight" panose="000003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F5D144A-2201-4A41-A806-FA6A881C488C}"/>
              </a:ext>
            </a:extLst>
          </p:cNvPr>
          <p:cNvSpPr>
            <a:spLocks noGrp="1"/>
          </p:cNvSpPr>
          <p:nvPr>
            <p:ph type="title"/>
          </p:nvPr>
        </p:nvSpPr>
        <p:spPr>
          <a:xfrm>
            <a:off x="1048215" y="4147737"/>
            <a:ext cx="10608525" cy="1172285"/>
          </a:xfrm>
        </p:spPr>
        <p:txBody>
          <a:bodyPr>
            <a:noAutofit/>
          </a:bodyPr>
          <a:lstStyle/>
          <a:p>
            <a:pPr algn="l"/>
            <a:r>
              <a:rPr lang="es-ES" dirty="0"/>
              <a:t>PRESENTACIÓN CURSO HTML5</a:t>
            </a:r>
            <a:endParaRPr lang="en-US" sz="3600" dirty="0"/>
          </a:p>
        </p:txBody>
      </p:sp>
      <p:sp>
        <p:nvSpPr>
          <p:cNvPr id="5" name="Subtítulo 4">
            <a:extLst>
              <a:ext uri="{FF2B5EF4-FFF2-40B4-BE49-F238E27FC236}">
                <a16:creationId xmlns:a16="http://schemas.microsoft.com/office/drawing/2014/main" id="{C9DD189B-6B00-A048-82D0-3755F389BCB9}"/>
              </a:ext>
            </a:extLst>
          </p:cNvPr>
          <p:cNvSpPr>
            <a:spLocks noGrp="1"/>
          </p:cNvSpPr>
          <p:nvPr>
            <p:ph type="subTitle" idx="1"/>
          </p:nvPr>
        </p:nvSpPr>
        <p:spPr>
          <a:xfrm>
            <a:off x="5230541" y="5630297"/>
            <a:ext cx="6426200" cy="650920"/>
          </a:xfrm>
        </p:spPr>
        <p:txBody>
          <a:bodyPr/>
          <a:lstStyle/>
          <a:p>
            <a:endParaRPr lang="en-US" dirty="0"/>
          </a:p>
        </p:txBody>
      </p:sp>
    </p:spTree>
    <p:extLst>
      <p:ext uri="{BB962C8B-B14F-4D97-AF65-F5344CB8AC3E}">
        <p14:creationId xmlns:p14="http://schemas.microsoft.com/office/powerpoint/2010/main" val="57659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Introducción.</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2</a:t>
            </a:fld>
            <a:endParaRPr lang="en-US"/>
          </a:p>
        </p:txBody>
      </p:sp>
      <p:sp>
        <p:nvSpPr>
          <p:cNvPr id="4" name="CuadroTexto 3">
            <a:extLst>
              <a:ext uri="{FF2B5EF4-FFF2-40B4-BE49-F238E27FC236}">
                <a16:creationId xmlns:a16="http://schemas.microsoft.com/office/drawing/2014/main" id="{505F20D8-F6F8-42FE-BA0B-3B2A10D24525}"/>
              </a:ext>
            </a:extLst>
          </p:cNvPr>
          <p:cNvSpPr txBox="1"/>
          <p:nvPr/>
        </p:nvSpPr>
        <p:spPr>
          <a:xfrm>
            <a:off x="838200" y="1443841"/>
            <a:ext cx="10321411" cy="3970318"/>
          </a:xfrm>
          <a:prstGeom prst="rect">
            <a:avLst/>
          </a:prstGeom>
          <a:noFill/>
        </p:spPr>
        <p:txBody>
          <a:bodyPr wrap="square" rtlCol="0">
            <a:spAutoFit/>
          </a:bodyPr>
          <a:lstStyle/>
          <a:p>
            <a:r>
              <a:rPr lang="es-ES" sz="2000" dirty="0"/>
              <a:t>En este tema vamos a ver:</a:t>
            </a:r>
          </a:p>
          <a:p>
            <a:endParaRPr lang="es-ES" sz="2000" dirty="0"/>
          </a:p>
          <a:p>
            <a:pPr marL="342900" indent="-342900">
              <a:buFont typeface="+mj-lt"/>
              <a:buAutoNum type="arabicPeriod"/>
            </a:pPr>
            <a:r>
              <a:rPr lang="es-ES" sz="2000" dirty="0" err="1">
                <a:effectLst/>
                <a:latin typeface="Calibri" panose="020F0502020204030204" pitchFamily="34" charset="0"/>
                <a:ea typeface="Calibri" panose="020F0502020204030204" pitchFamily="34" charset="0"/>
                <a:cs typeface="Times New Roman" panose="02020603050405020304" pitchFamily="18" charset="0"/>
              </a:rPr>
              <a:t>if</a:t>
            </a:r>
            <a:r>
              <a:rPr lang="es-ES" sz="2000" dirty="0">
                <a:effectLst/>
                <a:latin typeface="Calibri" panose="020F0502020204030204" pitchFamily="34" charset="0"/>
                <a:ea typeface="Calibri" panose="020F0502020204030204" pitchFamily="34" charset="0"/>
                <a:cs typeface="Times New Roman" panose="02020603050405020304" pitchFamily="18" charset="0"/>
              </a:rPr>
              <a:t>/</a:t>
            </a:r>
            <a:r>
              <a:rPr lang="es-ES" sz="2000" dirty="0" err="1">
                <a:effectLst/>
                <a:latin typeface="Calibri" panose="020F0502020204030204" pitchFamily="34" charset="0"/>
                <a:ea typeface="Calibri" panose="020F0502020204030204" pitchFamily="34" charset="0"/>
                <a:cs typeface="Times New Roman" panose="02020603050405020304" pitchFamily="18" charset="0"/>
              </a:rPr>
              <a:t>else</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s-ES" sz="2000" dirty="0">
                <a:effectLst/>
                <a:latin typeface="Calibri" panose="020F0502020204030204" pitchFamily="34" charset="0"/>
                <a:ea typeface="Calibri" panose="020F0502020204030204" pitchFamily="34" charset="0"/>
                <a:cs typeface="Times New Roman" panose="02020603050405020304" pitchFamily="18" charset="0"/>
              </a:rPr>
              <a:t>Sentencia </a:t>
            </a:r>
            <a:r>
              <a:rPr lang="es-ES" sz="2000" dirty="0" err="1">
                <a:effectLst/>
                <a:latin typeface="Calibri" panose="020F0502020204030204" pitchFamily="34" charset="0"/>
                <a:ea typeface="Calibri" panose="020F0502020204030204" pitchFamily="34" charset="0"/>
                <a:cs typeface="Times New Roman" panose="02020603050405020304" pitchFamily="18" charset="0"/>
              </a:rPr>
              <a:t>Switch</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s-ES" sz="2000" dirty="0">
                <a:effectLst/>
                <a:latin typeface="Calibri" panose="020F0502020204030204" pitchFamily="34" charset="0"/>
                <a:ea typeface="Calibri" panose="020F0502020204030204" pitchFamily="34" charset="0"/>
                <a:cs typeface="Times New Roman" panose="02020603050405020304" pitchFamily="18" charset="0"/>
              </a:rPr>
              <a:t>Operador ternario</a:t>
            </a:r>
          </a:p>
          <a:p>
            <a:pPr marL="342900" indent="-342900">
              <a:buFont typeface="+mj-lt"/>
              <a:buAutoNum type="arabicPeriod"/>
            </a:pPr>
            <a:r>
              <a:rPr lang="es-ES" sz="2000" dirty="0">
                <a:effectLst/>
                <a:latin typeface="Calibri" panose="020F0502020204030204" pitchFamily="34" charset="0"/>
                <a:ea typeface="Calibri" panose="020F0502020204030204" pitchFamily="34" charset="0"/>
                <a:cs typeface="Times New Roman" panose="02020603050405020304" pitchFamily="18" charset="0"/>
              </a:rPr>
              <a:t>Sentencia</a:t>
            </a:r>
          </a:p>
          <a:p>
            <a:pPr marL="342900" indent="-342900">
              <a:buFont typeface="+mj-lt"/>
              <a:buAutoNum type="arabicPeriod"/>
            </a:pPr>
            <a:r>
              <a:rPr lang="es-ES" sz="2000" dirty="0">
                <a:effectLst/>
                <a:latin typeface="Calibri" panose="020F0502020204030204" pitchFamily="34" charset="0"/>
                <a:ea typeface="Calibri" panose="020F0502020204030204" pitchFamily="34" charset="0"/>
                <a:cs typeface="Times New Roman" panose="02020603050405020304" pitchFamily="18" charset="0"/>
              </a:rPr>
              <a:t>Sentencia </a:t>
            </a:r>
            <a:r>
              <a:rPr lang="es-ES" sz="2000" dirty="0" err="1">
                <a:effectLst/>
                <a:latin typeface="Calibri" panose="020F0502020204030204" pitchFamily="34" charset="0"/>
                <a:ea typeface="Calibri" panose="020F0502020204030204" pitchFamily="34" charset="0"/>
                <a:cs typeface="Times New Roman" panose="02020603050405020304" pitchFamily="18" charset="0"/>
              </a:rPr>
              <a:t>for</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s-ES" sz="2000" dirty="0">
                <a:effectLst/>
                <a:latin typeface="Calibri" panose="020F0502020204030204" pitchFamily="34" charset="0"/>
                <a:ea typeface="Calibri" panose="020F0502020204030204" pitchFamily="34" charset="0"/>
                <a:cs typeface="Times New Roman" panose="02020603050405020304" pitchFamily="18" charset="0"/>
              </a:rPr>
              <a:t>Sentencia </a:t>
            </a:r>
            <a:r>
              <a:rPr lang="es-ES" sz="2000" dirty="0" err="1">
                <a:effectLst/>
                <a:latin typeface="Calibri" panose="020F0502020204030204" pitchFamily="34" charset="0"/>
                <a:ea typeface="Calibri" panose="020F0502020204030204" pitchFamily="34" charset="0"/>
                <a:cs typeface="Times New Roman" panose="02020603050405020304" pitchFamily="18" charset="0"/>
              </a:rPr>
              <a:t>while</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s-ES" sz="2000" dirty="0">
                <a:effectLst/>
                <a:latin typeface="Calibri" panose="020F0502020204030204" pitchFamily="34" charset="0"/>
                <a:ea typeface="Calibri" panose="020F0502020204030204" pitchFamily="34" charset="0"/>
                <a:cs typeface="Times New Roman" panose="02020603050405020304" pitchFamily="18" charset="0"/>
              </a:rPr>
              <a:t>Sentencia do..</a:t>
            </a:r>
            <a:r>
              <a:rPr lang="es-ES" sz="2000" dirty="0" err="1">
                <a:effectLst/>
                <a:latin typeface="Calibri" panose="020F0502020204030204" pitchFamily="34" charset="0"/>
                <a:ea typeface="Calibri" panose="020F0502020204030204" pitchFamily="34" charset="0"/>
                <a:cs typeface="Times New Roman" panose="02020603050405020304" pitchFamily="18" charset="0"/>
              </a:rPr>
              <a:t>while</a:t>
            </a:r>
            <a:endParaRPr lang="es-ES" sz="2000" dirty="0"/>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361634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9D20AA-53B9-481B-B9C7-6503C185D4FA}"/>
              </a:ext>
            </a:extLst>
          </p:cNvPr>
          <p:cNvSpPr>
            <a:spLocks noGrp="1"/>
          </p:cNvSpPr>
          <p:nvPr>
            <p:ph type="title"/>
          </p:nvPr>
        </p:nvSpPr>
        <p:spPr/>
        <p:txBody>
          <a:bodyPr>
            <a:normAutofit fontScale="90000"/>
          </a:bodyPr>
          <a:lstStyle/>
          <a:p>
            <a:r>
              <a:rPr lang="es-ES" dirty="0"/>
              <a:t>Sentencia IF/ELSE</a:t>
            </a:r>
          </a:p>
        </p:txBody>
      </p:sp>
      <p:sp>
        <p:nvSpPr>
          <p:cNvPr id="3" name="Marcador de número de diapositiva 2">
            <a:extLst>
              <a:ext uri="{FF2B5EF4-FFF2-40B4-BE49-F238E27FC236}">
                <a16:creationId xmlns:a16="http://schemas.microsoft.com/office/drawing/2014/main" id="{92CE8DFD-F8EA-41C5-A7ED-DA7C83764A06}"/>
              </a:ext>
            </a:extLst>
          </p:cNvPr>
          <p:cNvSpPr>
            <a:spLocks noGrp="1"/>
          </p:cNvSpPr>
          <p:nvPr>
            <p:ph type="sldNum" sz="quarter" idx="12"/>
          </p:nvPr>
        </p:nvSpPr>
        <p:spPr/>
        <p:txBody>
          <a:bodyPr/>
          <a:lstStyle/>
          <a:p>
            <a:fld id="{63118611-7822-7D46-8FF7-94E882FDEEE2}" type="slidenum">
              <a:rPr lang="en-US" smtClean="0"/>
              <a:t>3</a:t>
            </a:fld>
            <a:endParaRPr lang="en-US"/>
          </a:p>
        </p:txBody>
      </p:sp>
      <p:sp>
        <p:nvSpPr>
          <p:cNvPr id="4" name="CuadroTexto 3">
            <a:extLst>
              <a:ext uri="{FF2B5EF4-FFF2-40B4-BE49-F238E27FC236}">
                <a16:creationId xmlns:a16="http://schemas.microsoft.com/office/drawing/2014/main" id="{F8C77260-7601-40DC-B9AA-F1C3CD481346}"/>
              </a:ext>
            </a:extLst>
          </p:cNvPr>
          <p:cNvSpPr txBox="1"/>
          <p:nvPr/>
        </p:nvSpPr>
        <p:spPr>
          <a:xfrm>
            <a:off x="953729" y="1396181"/>
            <a:ext cx="10400069" cy="646331"/>
          </a:xfrm>
          <a:prstGeom prst="rect">
            <a:avLst/>
          </a:prstGeom>
          <a:noFill/>
        </p:spPr>
        <p:txBody>
          <a:bodyPr wrap="square" rtlCol="0">
            <a:spAutoFit/>
          </a:bodyPr>
          <a:lstStyle/>
          <a:p>
            <a:r>
              <a:rPr lang="es-ES" b="0" i="0" dirty="0">
                <a:solidFill>
                  <a:srgbClr val="333333"/>
                </a:solidFill>
                <a:effectLst/>
                <a:latin typeface="Arial" panose="020B0604020202020204" pitchFamily="34" charset="0"/>
              </a:rPr>
              <a:t>Ejecuta una sentencia si una condición </a:t>
            </a:r>
            <a:r>
              <a:rPr lang="es-ES" b="0" i="0" dirty="0" err="1">
                <a:solidFill>
                  <a:srgbClr val="333333"/>
                </a:solidFill>
                <a:effectLst/>
                <a:latin typeface="Arial" panose="020B0604020202020204" pitchFamily="34" charset="0"/>
              </a:rPr>
              <a:t>específicada</a:t>
            </a:r>
            <a:r>
              <a:rPr lang="es-ES" b="0" i="0" dirty="0">
                <a:solidFill>
                  <a:srgbClr val="333333"/>
                </a:solidFill>
                <a:effectLst/>
                <a:latin typeface="Arial" panose="020B0604020202020204" pitchFamily="34" charset="0"/>
              </a:rPr>
              <a:t> es evaluada como verdadera. Si la condición es evaluada como falsa, otra sentencia puede ser ejecutada.</a:t>
            </a:r>
            <a:endParaRPr lang="es-ES" dirty="0"/>
          </a:p>
        </p:txBody>
      </p:sp>
      <p:sp>
        <p:nvSpPr>
          <p:cNvPr id="6" name="CuadroTexto 5">
            <a:extLst>
              <a:ext uri="{FF2B5EF4-FFF2-40B4-BE49-F238E27FC236}">
                <a16:creationId xmlns:a16="http://schemas.microsoft.com/office/drawing/2014/main" id="{CD996443-A9D3-4C3D-A8D1-0BDA3809FB77}"/>
              </a:ext>
            </a:extLst>
          </p:cNvPr>
          <p:cNvSpPr txBox="1"/>
          <p:nvPr/>
        </p:nvSpPr>
        <p:spPr>
          <a:xfrm>
            <a:off x="953729" y="2230166"/>
            <a:ext cx="4397477" cy="2585323"/>
          </a:xfrm>
          <a:prstGeom prst="rect">
            <a:avLst/>
          </a:prstGeom>
          <a:noFill/>
        </p:spPr>
        <p:txBody>
          <a:bodyPr wrap="square">
            <a:spAutoFit/>
          </a:bodyPr>
          <a:lstStyle/>
          <a:p>
            <a:r>
              <a:rPr lang="es-ES" dirty="0" err="1"/>
              <a:t>if</a:t>
            </a:r>
            <a:r>
              <a:rPr lang="es-ES" dirty="0"/>
              <a:t> (condición1)</a:t>
            </a:r>
          </a:p>
          <a:p>
            <a:r>
              <a:rPr lang="es-ES" dirty="0"/>
              <a:t>   sentencia1</a:t>
            </a:r>
          </a:p>
          <a:p>
            <a:r>
              <a:rPr lang="es-ES" dirty="0" err="1"/>
              <a:t>else</a:t>
            </a:r>
            <a:r>
              <a:rPr lang="es-ES" dirty="0"/>
              <a:t> </a:t>
            </a:r>
            <a:r>
              <a:rPr lang="es-ES" dirty="0" err="1"/>
              <a:t>if</a:t>
            </a:r>
            <a:r>
              <a:rPr lang="es-ES" dirty="0"/>
              <a:t> (condición2)</a:t>
            </a:r>
          </a:p>
          <a:p>
            <a:r>
              <a:rPr lang="es-ES" dirty="0"/>
              <a:t>   sentencia2</a:t>
            </a:r>
          </a:p>
          <a:p>
            <a:r>
              <a:rPr lang="es-ES" dirty="0" err="1"/>
              <a:t>else</a:t>
            </a:r>
            <a:r>
              <a:rPr lang="es-ES" dirty="0"/>
              <a:t> </a:t>
            </a:r>
            <a:r>
              <a:rPr lang="es-ES" dirty="0" err="1"/>
              <a:t>if</a:t>
            </a:r>
            <a:r>
              <a:rPr lang="es-ES" dirty="0"/>
              <a:t> (condición3)</a:t>
            </a:r>
          </a:p>
          <a:p>
            <a:r>
              <a:rPr lang="es-ES" dirty="0"/>
              <a:t>   sentencia3</a:t>
            </a:r>
          </a:p>
          <a:p>
            <a:r>
              <a:rPr lang="es-ES" dirty="0"/>
              <a:t>...</a:t>
            </a:r>
          </a:p>
          <a:p>
            <a:r>
              <a:rPr lang="es-ES" dirty="0" err="1"/>
              <a:t>else</a:t>
            </a:r>
            <a:endParaRPr lang="es-ES" dirty="0"/>
          </a:p>
          <a:p>
            <a:r>
              <a:rPr lang="es-ES" dirty="0"/>
              <a:t>   </a:t>
            </a:r>
            <a:r>
              <a:rPr lang="es-ES" dirty="0" err="1"/>
              <a:t>sentenciaN</a:t>
            </a:r>
            <a:endParaRPr lang="es-ES" dirty="0"/>
          </a:p>
        </p:txBody>
      </p:sp>
      <p:sp>
        <p:nvSpPr>
          <p:cNvPr id="8" name="CuadroTexto 7">
            <a:extLst>
              <a:ext uri="{FF2B5EF4-FFF2-40B4-BE49-F238E27FC236}">
                <a16:creationId xmlns:a16="http://schemas.microsoft.com/office/drawing/2014/main" id="{43DEDDC9-4E00-43B1-9E78-E6C0BF47398B}"/>
              </a:ext>
            </a:extLst>
          </p:cNvPr>
          <p:cNvSpPr txBox="1"/>
          <p:nvPr/>
        </p:nvSpPr>
        <p:spPr>
          <a:xfrm>
            <a:off x="5351206" y="2230166"/>
            <a:ext cx="6100916" cy="1477328"/>
          </a:xfrm>
          <a:prstGeom prst="rect">
            <a:avLst/>
          </a:prstGeom>
          <a:noFill/>
        </p:spPr>
        <p:txBody>
          <a:bodyPr wrap="square">
            <a:spAutoFit/>
          </a:bodyPr>
          <a:lstStyle/>
          <a:p>
            <a:r>
              <a:rPr lang="es-ES" dirty="0"/>
              <a:t>No confundir los valores primitivos true y false con los valores true y false del objeto </a:t>
            </a:r>
            <a:r>
              <a:rPr lang="es-ES" dirty="0" err="1"/>
              <a:t>Boolean</a:t>
            </a:r>
            <a:r>
              <a:rPr lang="es-ES" dirty="0"/>
              <a:t>. Cualquier valor diferente de </a:t>
            </a:r>
            <a:r>
              <a:rPr lang="es-ES" dirty="0" err="1"/>
              <a:t>undefined</a:t>
            </a:r>
            <a:r>
              <a:rPr lang="es-ES" dirty="0"/>
              <a:t>, </a:t>
            </a:r>
            <a:r>
              <a:rPr lang="es-ES" dirty="0" err="1"/>
              <a:t>null</a:t>
            </a:r>
            <a:r>
              <a:rPr lang="es-ES" dirty="0"/>
              <a:t>, 0, -0, </a:t>
            </a:r>
            <a:r>
              <a:rPr lang="es-ES" dirty="0" err="1"/>
              <a:t>NaN</a:t>
            </a:r>
            <a:r>
              <a:rPr lang="es-ES" dirty="0"/>
              <a:t>, o la cadena vacía (""), y cualquier objecto, incluso un objeto </a:t>
            </a:r>
            <a:r>
              <a:rPr lang="es-ES" dirty="0" err="1"/>
              <a:t>Boolean</a:t>
            </a:r>
            <a:r>
              <a:rPr lang="es-ES" dirty="0"/>
              <a:t> cuyo valor es false, se evalúa como verdadero en una sentencia condicional.</a:t>
            </a:r>
          </a:p>
        </p:txBody>
      </p:sp>
      <p:sp>
        <p:nvSpPr>
          <p:cNvPr id="10" name="CuadroTexto 9">
            <a:extLst>
              <a:ext uri="{FF2B5EF4-FFF2-40B4-BE49-F238E27FC236}">
                <a16:creationId xmlns:a16="http://schemas.microsoft.com/office/drawing/2014/main" id="{35828BF4-66FC-4825-8E8D-5934F69BF815}"/>
              </a:ext>
            </a:extLst>
          </p:cNvPr>
          <p:cNvSpPr txBox="1"/>
          <p:nvPr/>
        </p:nvSpPr>
        <p:spPr>
          <a:xfrm>
            <a:off x="5351206" y="3959290"/>
            <a:ext cx="6100916" cy="646331"/>
          </a:xfrm>
          <a:prstGeom prst="rect">
            <a:avLst/>
          </a:prstGeom>
          <a:noFill/>
        </p:spPr>
        <p:txBody>
          <a:bodyPr wrap="square">
            <a:spAutoFit/>
          </a:bodyPr>
          <a:lstStyle/>
          <a:p>
            <a:r>
              <a:rPr lang="es-ES" dirty="0" err="1"/>
              <a:t>var</a:t>
            </a:r>
            <a:r>
              <a:rPr lang="es-ES" dirty="0"/>
              <a:t> b = new </a:t>
            </a:r>
            <a:r>
              <a:rPr lang="es-ES" dirty="0" err="1"/>
              <a:t>Boolean</a:t>
            </a:r>
            <a:r>
              <a:rPr lang="es-ES" dirty="0"/>
              <a:t>(false);</a:t>
            </a:r>
          </a:p>
          <a:p>
            <a:r>
              <a:rPr lang="es-ES" dirty="0" err="1"/>
              <a:t>if</a:t>
            </a:r>
            <a:r>
              <a:rPr lang="es-ES" dirty="0"/>
              <a:t> (b) -&gt; Esta condición se evalúa como verdadera</a:t>
            </a:r>
          </a:p>
        </p:txBody>
      </p:sp>
    </p:spTree>
    <p:extLst>
      <p:ext uri="{BB962C8B-B14F-4D97-AF65-F5344CB8AC3E}">
        <p14:creationId xmlns:p14="http://schemas.microsoft.com/office/powerpoint/2010/main" val="284809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F9AB87-918C-49D5-B870-41316E38E84E}"/>
              </a:ext>
            </a:extLst>
          </p:cNvPr>
          <p:cNvSpPr>
            <a:spLocks noGrp="1"/>
          </p:cNvSpPr>
          <p:nvPr>
            <p:ph type="title"/>
          </p:nvPr>
        </p:nvSpPr>
        <p:spPr/>
        <p:txBody>
          <a:bodyPr>
            <a:normAutofit fontScale="90000"/>
          </a:bodyPr>
          <a:lstStyle/>
          <a:p>
            <a:r>
              <a:rPr lang="es-ES" dirty="0"/>
              <a:t>Operador condicional (ternario)</a:t>
            </a:r>
          </a:p>
        </p:txBody>
      </p:sp>
      <p:sp>
        <p:nvSpPr>
          <p:cNvPr id="3" name="Marcador de número de diapositiva 2">
            <a:extLst>
              <a:ext uri="{FF2B5EF4-FFF2-40B4-BE49-F238E27FC236}">
                <a16:creationId xmlns:a16="http://schemas.microsoft.com/office/drawing/2014/main" id="{F5F72CF8-286E-4A4A-BBF4-0EED21FB95E7}"/>
              </a:ext>
            </a:extLst>
          </p:cNvPr>
          <p:cNvSpPr>
            <a:spLocks noGrp="1"/>
          </p:cNvSpPr>
          <p:nvPr>
            <p:ph type="sldNum" sz="quarter" idx="12"/>
          </p:nvPr>
        </p:nvSpPr>
        <p:spPr/>
        <p:txBody>
          <a:bodyPr/>
          <a:lstStyle/>
          <a:p>
            <a:fld id="{63118611-7822-7D46-8FF7-94E882FDEEE2}" type="slidenum">
              <a:rPr lang="en-US" smtClean="0"/>
              <a:t>4</a:t>
            </a:fld>
            <a:endParaRPr lang="en-US"/>
          </a:p>
        </p:txBody>
      </p:sp>
      <p:sp>
        <p:nvSpPr>
          <p:cNvPr id="5" name="CuadroTexto 4">
            <a:extLst>
              <a:ext uri="{FF2B5EF4-FFF2-40B4-BE49-F238E27FC236}">
                <a16:creationId xmlns:a16="http://schemas.microsoft.com/office/drawing/2014/main" id="{D1C3BF9F-B8B4-442B-BCAF-CA47629AC3DD}"/>
              </a:ext>
            </a:extLst>
          </p:cNvPr>
          <p:cNvSpPr txBox="1"/>
          <p:nvPr/>
        </p:nvSpPr>
        <p:spPr>
          <a:xfrm>
            <a:off x="838199" y="1079500"/>
            <a:ext cx="10834511" cy="646331"/>
          </a:xfrm>
          <a:prstGeom prst="rect">
            <a:avLst/>
          </a:prstGeom>
          <a:noFill/>
        </p:spPr>
        <p:txBody>
          <a:bodyPr wrap="square">
            <a:spAutoFit/>
          </a:bodyPr>
          <a:lstStyle/>
          <a:p>
            <a:r>
              <a:rPr lang="es-ES" dirty="0"/>
              <a:t>El operador condicional (ternario) es el único operador en JavaScript que tiene tres operandos. Este operador se usa con frecuencia como atajo para la instrucción </a:t>
            </a:r>
            <a:r>
              <a:rPr lang="es-ES" dirty="0" err="1"/>
              <a:t>if</a:t>
            </a:r>
            <a:r>
              <a:rPr lang="es-ES" dirty="0"/>
              <a:t>.</a:t>
            </a:r>
          </a:p>
        </p:txBody>
      </p:sp>
      <p:sp>
        <p:nvSpPr>
          <p:cNvPr id="7" name="CuadroTexto 6">
            <a:extLst>
              <a:ext uri="{FF2B5EF4-FFF2-40B4-BE49-F238E27FC236}">
                <a16:creationId xmlns:a16="http://schemas.microsoft.com/office/drawing/2014/main" id="{A530E166-BCF4-4622-8CDE-B4906AC26C9C}"/>
              </a:ext>
            </a:extLst>
          </p:cNvPr>
          <p:cNvSpPr txBox="1"/>
          <p:nvPr/>
        </p:nvSpPr>
        <p:spPr>
          <a:xfrm>
            <a:off x="838200" y="1920956"/>
            <a:ext cx="6101644" cy="369332"/>
          </a:xfrm>
          <a:prstGeom prst="rect">
            <a:avLst/>
          </a:prstGeom>
          <a:noFill/>
        </p:spPr>
        <p:txBody>
          <a:bodyPr wrap="square">
            <a:spAutoFit/>
          </a:bodyPr>
          <a:lstStyle/>
          <a:p>
            <a:r>
              <a:rPr lang="es-ES" dirty="0"/>
              <a:t>condición ? expr1 : expr2 </a:t>
            </a:r>
          </a:p>
        </p:txBody>
      </p:sp>
      <p:sp>
        <p:nvSpPr>
          <p:cNvPr id="9" name="CuadroTexto 8">
            <a:extLst>
              <a:ext uri="{FF2B5EF4-FFF2-40B4-BE49-F238E27FC236}">
                <a16:creationId xmlns:a16="http://schemas.microsoft.com/office/drawing/2014/main" id="{C2407FF3-6E7D-40A0-A8A2-62D5A83F9462}"/>
              </a:ext>
            </a:extLst>
          </p:cNvPr>
          <p:cNvSpPr txBox="1"/>
          <p:nvPr/>
        </p:nvSpPr>
        <p:spPr>
          <a:xfrm>
            <a:off x="4137378" y="1782456"/>
            <a:ext cx="6101644" cy="646331"/>
          </a:xfrm>
          <a:prstGeom prst="rect">
            <a:avLst/>
          </a:prstGeom>
          <a:noFill/>
        </p:spPr>
        <p:txBody>
          <a:bodyPr wrap="square">
            <a:spAutoFit/>
          </a:bodyPr>
          <a:lstStyle/>
          <a:p>
            <a:r>
              <a:rPr lang="es-ES" dirty="0"/>
              <a:t>Si la condición es true, el operador retorna el valor de la expr1; de lo contrario,  devuelve el valor de expr2. </a:t>
            </a:r>
          </a:p>
        </p:txBody>
      </p:sp>
      <p:cxnSp>
        <p:nvCxnSpPr>
          <p:cNvPr id="13" name="Conector recto de flecha 12">
            <a:extLst>
              <a:ext uri="{FF2B5EF4-FFF2-40B4-BE49-F238E27FC236}">
                <a16:creationId xmlns:a16="http://schemas.microsoft.com/office/drawing/2014/main" id="{FEBE5CF2-4C6B-4AE0-8109-FAE2ECE57AEC}"/>
              </a:ext>
            </a:extLst>
          </p:cNvPr>
          <p:cNvCxnSpPr/>
          <p:nvPr/>
        </p:nvCxnSpPr>
        <p:spPr>
          <a:xfrm flipH="1">
            <a:off x="3364089" y="2105621"/>
            <a:ext cx="773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n 20">
            <a:extLst>
              <a:ext uri="{FF2B5EF4-FFF2-40B4-BE49-F238E27FC236}">
                <a16:creationId xmlns:a16="http://schemas.microsoft.com/office/drawing/2014/main" id="{8D67103D-90E8-4579-843F-1624755106A3}"/>
              </a:ext>
            </a:extLst>
          </p:cNvPr>
          <p:cNvPicPr>
            <a:picLocks noChangeAspect="1"/>
          </p:cNvPicPr>
          <p:nvPr/>
        </p:nvPicPr>
        <p:blipFill>
          <a:blip r:embed="rId2"/>
          <a:stretch>
            <a:fillRect/>
          </a:stretch>
        </p:blipFill>
        <p:spPr>
          <a:xfrm>
            <a:off x="-5644" y="3846577"/>
            <a:ext cx="12192000" cy="1949579"/>
          </a:xfrm>
          <a:prstGeom prst="rect">
            <a:avLst/>
          </a:prstGeom>
        </p:spPr>
      </p:pic>
      <p:sp>
        <p:nvSpPr>
          <p:cNvPr id="23" name="CuadroTexto 22">
            <a:extLst>
              <a:ext uri="{FF2B5EF4-FFF2-40B4-BE49-F238E27FC236}">
                <a16:creationId xmlns:a16="http://schemas.microsoft.com/office/drawing/2014/main" id="{D43C52F1-FE6B-48C3-8C34-A6155F45447F}"/>
              </a:ext>
            </a:extLst>
          </p:cNvPr>
          <p:cNvSpPr txBox="1"/>
          <p:nvPr/>
        </p:nvSpPr>
        <p:spPr>
          <a:xfrm>
            <a:off x="1199444" y="3484490"/>
            <a:ext cx="6101644" cy="369332"/>
          </a:xfrm>
          <a:prstGeom prst="rect">
            <a:avLst/>
          </a:prstGeom>
          <a:noFill/>
        </p:spPr>
        <p:txBody>
          <a:bodyPr wrap="square">
            <a:spAutoFit/>
          </a:bodyPr>
          <a:lstStyle/>
          <a:p>
            <a:r>
              <a:rPr lang="es-ES" b="0" i="0" dirty="0">
                <a:solidFill>
                  <a:srgbClr val="333333"/>
                </a:solidFill>
                <a:effectLst/>
                <a:latin typeface="Arial" panose="020B0604020202020204" pitchFamily="34" charset="0"/>
              </a:rPr>
              <a:t>Es posible realizar evaluaciones ternarias múltiples</a:t>
            </a:r>
            <a:endParaRPr lang="es-ES" dirty="0"/>
          </a:p>
        </p:txBody>
      </p:sp>
    </p:spTree>
    <p:extLst>
      <p:ext uri="{BB962C8B-B14F-4D97-AF65-F5344CB8AC3E}">
        <p14:creationId xmlns:p14="http://schemas.microsoft.com/office/powerpoint/2010/main" val="215059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C6604-96EF-4C67-ADF2-FFC5ACE648E7}"/>
              </a:ext>
            </a:extLst>
          </p:cNvPr>
          <p:cNvSpPr>
            <a:spLocks noGrp="1"/>
          </p:cNvSpPr>
          <p:nvPr>
            <p:ph type="title"/>
          </p:nvPr>
        </p:nvSpPr>
        <p:spPr/>
        <p:txBody>
          <a:bodyPr>
            <a:normAutofit fontScale="90000"/>
          </a:bodyPr>
          <a:lstStyle/>
          <a:p>
            <a:r>
              <a:rPr lang="es-ES" dirty="0"/>
              <a:t>Operador condicional (ternario)</a:t>
            </a:r>
          </a:p>
        </p:txBody>
      </p:sp>
      <p:sp>
        <p:nvSpPr>
          <p:cNvPr id="3" name="Marcador de número de diapositiva 2">
            <a:extLst>
              <a:ext uri="{FF2B5EF4-FFF2-40B4-BE49-F238E27FC236}">
                <a16:creationId xmlns:a16="http://schemas.microsoft.com/office/drawing/2014/main" id="{963DEA6E-B5E0-43BE-A122-02809FFD5688}"/>
              </a:ext>
            </a:extLst>
          </p:cNvPr>
          <p:cNvSpPr>
            <a:spLocks noGrp="1"/>
          </p:cNvSpPr>
          <p:nvPr>
            <p:ph type="sldNum" sz="quarter" idx="12"/>
          </p:nvPr>
        </p:nvSpPr>
        <p:spPr/>
        <p:txBody>
          <a:bodyPr/>
          <a:lstStyle/>
          <a:p>
            <a:fld id="{63118611-7822-7D46-8FF7-94E882FDEEE2}" type="slidenum">
              <a:rPr lang="en-US" smtClean="0"/>
              <a:t>5</a:t>
            </a:fld>
            <a:endParaRPr lang="en-US"/>
          </a:p>
        </p:txBody>
      </p:sp>
      <p:pic>
        <p:nvPicPr>
          <p:cNvPr id="5" name="Imagen 4">
            <a:extLst>
              <a:ext uri="{FF2B5EF4-FFF2-40B4-BE49-F238E27FC236}">
                <a16:creationId xmlns:a16="http://schemas.microsoft.com/office/drawing/2014/main" id="{AB0C1EBA-C980-4442-AA6B-D6D420C9D197}"/>
              </a:ext>
            </a:extLst>
          </p:cNvPr>
          <p:cNvPicPr>
            <a:picLocks noChangeAspect="1"/>
          </p:cNvPicPr>
          <p:nvPr/>
        </p:nvPicPr>
        <p:blipFill>
          <a:blip r:embed="rId2"/>
          <a:stretch>
            <a:fillRect/>
          </a:stretch>
        </p:blipFill>
        <p:spPr>
          <a:xfrm>
            <a:off x="678108" y="2190045"/>
            <a:ext cx="9921289" cy="4033169"/>
          </a:xfrm>
          <a:prstGeom prst="rect">
            <a:avLst/>
          </a:prstGeom>
        </p:spPr>
      </p:pic>
      <p:sp>
        <p:nvSpPr>
          <p:cNvPr id="7" name="CuadroTexto 6">
            <a:extLst>
              <a:ext uri="{FF2B5EF4-FFF2-40B4-BE49-F238E27FC236}">
                <a16:creationId xmlns:a16="http://schemas.microsoft.com/office/drawing/2014/main" id="{B45401B3-12B5-46E7-9C4B-E40211E1E3E9}"/>
              </a:ext>
            </a:extLst>
          </p:cNvPr>
          <p:cNvSpPr txBox="1"/>
          <p:nvPr/>
        </p:nvSpPr>
        <p:spPr>
          <a:xfrm>
            <a:off x="678107" y="1367209"/>
            <a:ext cx="9921289" cy="646331"/>
          </a:xfrm>
          <a:prstGeom prst="rect">
            <a:avLst/>
          </a:prstGeom>
          <a:noFill/>
        </p:spPr>
        <p:txBody>
          <a:bodyPr wrap="square">
            <a:spAutoFit/>
          </a:bodyPr>
          <a:lstStyle/>
          <a:p>
            <a:r>
              <a:rPr lang="es-ES" dirty="0">
                <a:solidFill>
                  <a:srgbClr val="333333"/>
                </a:solidFill>
                <a:latin typeface="Arial" panose="020B0604020202020204" pitchFamily="34" charset="0"/>
              </a:rPr>
              <a:t>P</a:t>
            </a:r>
            <a:r>
              <a:rPr lang="es-ES" b="0" i="0" dirty="0">
                <a:solidFill>
                  <a:srgbClr val="333333"/>
                </a:solidFill>
                <a:effectLst/>
                <a:latin typeface="Arial" panose="020B0604020202020204" pitchFamily="34" charset="0"/>
              </a:rPr>
              <a:t>uede realizar más de una operación durante la asignación de un valor. En este caso, </a:t>
            </a:r>
            <a:r>
              <a:rPr lang="es-ES" b="1" i="1" dirty="0">
                <a:solidFill>
                  <a:srgbClr val="333333"/>
                </a:solidFill>
                <a:effectLst/>
                <a:latin typeface="Arial" panose="020B0604020202020204" pitchFamily="34" charset="0"/>
              </a:rPr>
              <a:t>el último valor separado por una coma del paréntesis </a:t>
            </a:r>
            <a:r>
              <a:rPr lang="es-ES" b="1" i="0" dirty="0">
                <a:solidFill>
                  <a:srgbClr val="333333"/>
                </a:solidFill>
                <a:effectLst/>
                <a:latin typeface="Arial" panose="020B0604020202020204" pitchFamily="34" charset="0"/>
              </a:rPr>
              <a:t>será el valor asignado</a:t>
            </a:r>
            <a:r>
              <a:rPr lang="es-ES" b="0" i="0" dirty="0">
                <a:solidFill>
                  <a:srgbClr val="333333"/>
                </a:solidFill>
                <a:effectLst/>
                <a:latin typeface="Arial" panose="020B0604020202020204" pitchFamily="34" charset="0"/>
              </a:rPr>
              <a:t>.</a:t>
            </a:r>
            <a:endParaRPr lang="es-ES" dirty="0"/>
          </a:p>
        </p:txBody>
      </p:sp>
    </p:spTree>
    <p:extLst>
      <p:ext uri="{BB962C8B-B14F-4D97-AF65-F5344CB8AC3E}">
        <p14:creationId xmlns:p14="http://schemas.microsoft.com/office/powerpoint/2010/main" val="146074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7187D4-3DEF-489A-8389-FFA7A4B0CD79}"/>
              </a:ext>
            </a:extLst>
          </p:cNvPr>
          <p:cNvSpPr>
            <a:spLocks noGrp="1"/>
          </p:cNvSpPr>
          <p:nvPr>
            <p:ph type="title"/>
          </p:nvPr>
        </p:nvSpPr>
        <p:spPr/>
        <p:txBody>
          <a:bodyPr>
            <a:normAutofit fontScale="90000"/>
          </a:bodyPr>
          <a:lstStyle/>
          <a:p>
            <a:r>
              <a:rPr lang="es-ES" dirty="0"/>
              <a:t>SWITCH</a:t>
            </a:r>
          </a:p>
        </p:txBody>
      </p:sp>
      <p:sp>
        <p:nvSpPr>
          <p:cNvPr id="3" name="Marcador de número de diapositiva 2">
            <a:extLst>
              <a:ext uri="{FF2B5EF4-FFF2-40B4-BE49-F238E27FC236}">
                <a16:creationId xmlns:a16="http://schemas.microsoft.com/office/drawing/2014/main" id="{4EF406B1-3939-467F-A390-61EB425F4924}"/>
              </a:ext>
            </a:extLst>
          </p:cNvPr>
          <p:cNvSpPr>
            <a:spLocks noGrp="1"/>
          </p:cNvSpPr>
          <p:nvPr>
            <p:ph type="sldNum" sz="quarter" idx="12"/>
          </p:nvPr>
        </p:nvSpPr>
        <p:spPr/>
        <p:txBody>
          <a:bodyPr/>
          <a:lstStyle/>
          <a:p>
            <a:fld id="{63118611-7822-7D46-8FF7-94E882FDEEE2}" type="slidenum">
              <a:rPr lang="en-US" smtClean="0"/>
              <a:t>6</a:t>
            </a:fld>
            <a:endParaRPr lang="en-US"/>
          </a:p>
        </p:txBody>
      </p:sp>
      <p:sp>
        <p:nvSpPr>
          <p:cNvPr id="6" name="CuadroTexto 5">
            <a:extLst>
              <a:ext uri="{FF2B5EF4-FFF2-40B4-BE49-F238E27FC236}">
                <a16:creationId xmlns:a16="http://schemas.microsoft.com/office/drawing/2014/main" id="{E9C93445-D4B3-40CE-9F62-3FF061149BAD}"/>
              </a:ext>
            </a:extLst>
          </p:cNvPr>
          <p:cNvSpPr txBox="1"/>
          <p:nvPr/>
        </p:nvSpPr>
        <p:spPr>
          <a:xfrm>
            <a:off x="838199" y="1287630"/>
            <a:ext cx="10921181" cy="646331"/>
          </a:xfrm>
          <a:prstGeom prst="rect">
            <a:avLst/>
          </a:prstGeom>
          <a:noFill/>
        </p:spPr>
        <p:txBody>
          <a:bodyPr wrap="square">
            <a:spAutoFit/>
          </a:bodyPr>
          <a:lstStyle/>
          <a:p>
            <a:r>
              <a:rPr lang="es-ES" dirty="0"/>
              <a:t>La declaración </a:t>
            </a:r>
            <a:r>
              <a:rPr lang="es-ES" dirty="0" err="1"/>
              <a:t>switch</a:t>
            </a:r>
            <a:r>
              <a:rPr lang="es-ES" dirty="0"/>
              <a:t> evalúa una expresión, comparando el valor de esa expresión con una instancia case, y ejecuta declaraciones asociadas a ese case, así como las declaraciones en los case que siguen.</a:t>
            </a:r>
          </a:p>
        </p:txBody>
      </p:sp>
      <p:sp>
        <p:nvSpPr>
          <p:cNvPr id="8" name="CuadroTexto 7">
            <a:extLst>
              <a:ext uri="{FF2B5EF4-FFF2-40B4-BE49-F238E27FC236}">
                <a16:creationId xmlns:a16="http://schemas.microsoft.com/office/drawing/2014/main" id="{25F4025C-2CD4-47B5-AEC5-A365F439FBD2}"/>
              </a:ext>
            </a:extLst>
          </p:cNvPr>
          <p:cNvSpPr txBox="1"/>
          <p:nvPr/>
        </p:nvSpPr>
        <p:spPr>
          <a:xfrm>
            <a:off x="769373" y="1952284"/>
            <a:ext cx="6477001" cy="3539430"/>
          </a:xfrm>
          <a:prstGeom prst="rect">
            <a:avLst/>
          </a:prstGeom>
          <a:noFill/>
        </p:spPr>
        <p:txBody>
          <a:bodyPr wrap="square">
            <a:spAutoFit/>
          </a:bodyPr>
          <a:lstStyle/>
          <a:p>
            <a:r>
              <a:rPr lang="es-ES" sz="1400" dirty="0" err="1"/>
              <a:t>switch</a:t>
            </a:r>
            <a:r>
              <a:rPr lang="es-ES" sz="1400" dirty="0"/>
              <a:t> (expresión) {</a:t>
            </a:r>
          </a:p>
          <a:p>
            <a:r>
              <a:rPr lang="es-ES" sz="1400" dirty="0"/>
              <a:t>  case valor1:</a:t>
            </a:r>
          </a:p>
          <a:p>
            <a:r>
              <a:rPr lang="es-ES" sz="1400" dirty="0"/>
              <a:t>    //Declaraciones ejecutadas cuando el resultado de expresión coincide con el valor1</a:t>
            </a:r>
          </a:p>
          <a:p>
            <a:r>
              <a:rPr lang="es-ES" sz="1400" dirty="0"/>
              <a:t>    [break;]</a:t>
            </a:r>
          </a:p>
          <a:p>
            <a:r>
              <a:rPr lang="es-ES" sz="1400" dirty="0"/>
              <a:t>  case valor2:</a:t>
            </a:r>
          </a:p>
          <a:p>
            <a:r>
              <a:rPr lang="es-ES" sz="1400" dirty="0"/>
              <a:t>    //Declaraciones ejecutadas cuando el resultado de expresión coincide con el valor2</a:t>
            </a:r>
          </a:p>
          <a:p>
            <a:r>
              <a:rPr lang="es-ES" sz="1400" dirty="0"/>
              <a:t>    [break;]</a:t>
            </a:r>
          </a:p>
          <a:p>
            <a:r>
              <a:rPr lang="es-ES" sz="1400" dirty="0"/>
              <a:t>  ...</a:t>
            </a:r>
          </a:p>
          <a:p>
            <a:r>
              <a:rPr lang="es-ES" sz="1400" dirty="0"/>
              <a:t>  case </a:t>
            </a:r>
            <a:r>
              <a:rPr lang="es-ES" sz="1400" dirty="0" err="1"/>
              <a:t>valorN</a:t>
            </a:r>
            <a:r>
              <a:rPr lang="es-ES" sz="1400" dirty="0"/>
              <a:t>:</a:t>
            </a:r>
          </a:p>
          <a:p>
            <a:r>
              <a:rPr lang="es-ES" sz="1400" dirty="0"/>
              <a:t>    //Declaraciones ejecutadas cuando el resultado de expresión coincide con </a:t>
            </a:r>
            <a:r>
              <a:rPr lang="es-ES" sz="1400" dirty="0" err="1"/>
              <a:t>valorN</a:t>
            </a:r>
            <a:endParaRPr lang="es-ES" sz="1400" dirty="0"/>
          </a:p>
          <a:p>
            <a:r>
              <a:rPr lang="es-ES" sz="1400" dirty="0"/>
              <a:t>    [break;]</a:t>
            </a:r>
          </a:p>
          <a:p>
            <a:r>
              <a:rPr lang="es-ES" sz="1400" dirty="0"/>
              <a:t>  default:</a:t>
            </a:r>
          </a:p>
          <a:p>
            <a:r>
              <a:rPr lang="es-ES" sz="1400" dirty="0"/>
              <a:t>    //Declaraciones ejecutadas cuando ninguno de los valores coincide con el valor de la expresión</a:t>
            </a:r>
          </a:p>
          <a:p>
            <a:r>
              <a:rPr lang="es-ES" sz="1400" dirty="0"/>
              <a:t>    [break;]</a:t>
            </a:r>
          </a:p>
          <a:p>
            <a:r>
              <a:rPr lang="es-ES" sz="1400" dirty="0"/>
              <a:t>}</a:t>
            </a:r>
          </a:p>
        </p:txBody>
      </p:sp>
      <p:sp>
        <p:nvSpPr>
          <p:cNvPr id="9" name="CuadroTexto 8">
            <a:extLst>
              <a:ext uri="{FF2B5EF4-FFF2-40B4-BE49-F238E27FC236}">
                <a16:creationId xmlns:a16="http://schemas.microsoft.com/office/drawing/2014/main" id="{3148C654-6656-4B5D-A968-10AF12E6C871}"/>
              </a:ext>
            </a:extLst>
          </p:cNvPr>
          <p:cNvSpPr txBox="1"/>
          <p:nvPr/>
        </p:nvSpPr>
        <p:spPr>
          <a:xfrm>
            <a:off x="7874584" y="3429000"/>
            <a:ext cx="3884796" cy="1477328"/>
          </a:xfrm>
          <a:prstGeom prst="rect">
            <a:avLst/>
          </a:prstGeom>
          <a:noFill/>
        </p:spPr>
        <p:txBody>
          <a:bodyPr wrap="square">
            <a:spAutoFit/>
          </a:bodyPr>
          <a:lstStyle/>
          <a:p>
            <a:r>
              <a:rPr lang="es-ES" dirty="0"/>
              <a:t>Si olvidas un break, el script se ejecutará desde donde se cumple la condición y ejecutará el siguiente case independientemente si esta condición se cumple o no. </a:t>
            </a:r>
          </a:p>
        </p:txBody>
      </p:sp>
      <p:sp>
        <p:nvSpPr>
          <p:cNvPr id="10" name="Explosión: 8 puntos 9">
            <a:extLst>
              <a:ext uri="{FF2B5EF4-FFF2-40B4-BE49-F238E27FC236}">
                <a16:creationId xmlns:a16="http://schemas.microsoft.com/office/drawing/2014/main" id="{B8C9E9DD-28AB-40D9-819C-2A0C0826F120}"/>
              </a:ext>
            </a:extLst>
          </p:cNvPr>
          <p:cNvSpPr/>
          <p:nvPr/>
        </p:nvSpPr>
        <p:spPr>
          <a:xfrm>
            <a:off x="9059372" y="1609192"/>
            <a:ext cx="3072581" cy="1917290"/>
          </a:xfrm>
          <a:prstGeom prst="irregularSeal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a:t>IMPORTANTE</a:t>
            </a:r>
          </a:p>
        </p:txBody>
      </p:sp>
    </p:spTree>
    <p:extLst>
      <p:ext uri="{BB962C8B-B14F-4D97-AF65-F5344CB8AC3E}">
        <p14:creationId xmlns:p14="http://schemas.microsoft.com/office/powerpoint/2010/main" val="43199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68C19-DF8E-4123-88C6-D8B985FCF5D4}"/>
              </a:ext>
            </a:extLst>
          </p:cNvPr>
          <p:cNvSpPr>
            <a:spLocks noGrp="1"/>
          </p:cNvSpPr>
          <p:nvPr>
            <p:ph type="title"/>
          </p:nvPr>
        </p:nvSpPr>
        <p:spPr/>
        <p:txBody>
          <a:bodyPr>
            <a:normAutofit fontScale="90000"/>
          </a:bodyPr>
          <a:lstStyle/>
          <a:p>
            <a:r>
              <a:rPr lang="es-ES" dirty="0"/>
              <a:t>FOR</a:t>
            </a:r>
          </a:p>
        </p:txBody>
      </p:sp>
      <p:sp>
        <p:nvSpPr>
          <p:cNvPr id="3" name="Marcador de número de diapositiva 2">
            <a:extLst>
              <a:ext uri="{FF2B5EF4-FFF2-40B4-BE49-F238E27FC236}">
                <a16:creationId xmlns:a16="http://schemas.microsoft.com/office/drawing/2014/main" id="{AF46628A-51A7-4582-9E9D-F40B8DD71B6A}"/>
              </a:ext>
            </a:extLst>
          </p:cNvPr>
          <p:cNvSpPr>
            <a:spLocks noGrp="1"/>
          </p:cNvSpPr>
          <p:nvPr>
            <p:ph type="sldNum" sz="quarter" idx="12"/>
          </p:nvPr>
        </p:nvSpPr>
        <p:spPr/>
        <p:txBody>
          <a:bodyPr/>
          <a:lstStyle/>
          <a:p>
            <a:fld id="{63118611-7822-7D46-8FF7-94E882FDEEE2}" type="slidenum">
              <a:rPr lang="en-US" smtClean="0"/>
              <a:t>7</a:t>
            </a:fld>
            <a:endParaRPr lang="en-US"/>
          </a:p>
        </p:txBody>
      </p:sp>
      <p:sp>
        <p:nvSpPr>
          <p:cNvPr id="5" name="CuadroTexto 4">
            <a:extLst>
              <a:ext uri="{FF2B5EF4-FFF2-40B4-BE49-F238E27FC236}">
                <a16:creationId xmlns:a16="http://schemas.microsoft.com/office/drawing/2014/main" id="{A0A977A5-4D87-4EEC-8858-23EB442B951B}"/>
              </a:ext>
            </a:extLst>
          </p:cNvPr>
          <p:cNvSpPr txBox="1"/>
          <p:nvPr/>
        </p:nvSpPr>
        <p:spPr>
          <a:xfrm>
            <a:off x="838200" y="1209819"/>
            <a:ext cx="11005456" cy="646331"/>
          </a:xfrm>
          <a:prstGeom prst="rect">
            <a:avLst/>
          </a:prstGeom>
          <a:noFill/>
        </p:spPr>
        <p:txBody>
          <a:bodyPr wrap="square">
            <a:spAutoFit/>
          </a:bodyPr>
          <a:lstStyle/>
          <a:p>
            <a:r>
              <a:rPr lang="es-ES" dirty="0"/>
              <a:t>Crea un bucle que consiste en tres expresiones opcionales, encerradas en paréntesis y separadas por puntos y comas, seguidas de una sentencia ejecutada en un bucle.</a:t>
            </a:r>
          </a:p>
        </p:txBody>
      </p:sp>
      <p:sp>
        <p:nvSpPr>
          <p:cNvPr id="7" name="CuadroTexto 6">
            <a:extLst>
              <a:ext uri="{FF2B5EF4-FFF2-40B4-BE49-F238E27FC236}">
                <a16:creationId xmlns:a16="http://schemas.microsoft.com/office/drawing/2014/main" id="{52941196-60F0-4FFD-A6F0-B71C6E6C80A2}"/>
              </a:ext>
            </a:extLst>
          </p:cNvPr>
          <p:cNvSpPr txBox="1"/>
          <p:nvPr/>
        </p:nvSpPr>
        <p:spPr>
          <a:xfrm>
            <a:off x="838200" y="1986469"/>
            <a:ext cx="6100916" cy="369332"/>
          </a:xfrm>
          <a:prstGeom prst="rect">
            <a:avLst/>
          </a:prstGeom>
          <a:noFill/>
        </p:spPr>
        <p:txBody>
          <a:bodyPr wrap="square">
            <a:spAutoFit/>
          </a:bodyPr>
          <a:lstStyle/>
          <a:p>
            <a:r>
              <a:rPr lang="es-ES" dirty="0" err="1"/>
              <a:t>for</a:t>
            </a:r>
            <a:r>
              <a:rPr lang="es-ES" dirty="0"/>
              <a:t> ([</a:t>
            </a:r>
            <a:r>
              <a:rPr lang="es-ES" dirty="0" err="1"/>
              <a:t>expresion</a:t>
            </a:r>
            <a:r>
              <a:rPr lang="es-ES" dirty="0"/>
              <a:t>-inicial]; [</a:t>
            </a:r>
            <a:r>
              <a:rPr lang="es-ES" dirty="0" err="1"/>
              <a:t>condicion</a:t>
            </a:r>
            <a:r>
              <a:rPr lang="es-ES" dirty="0"/>
              <a:t>]; [</a:t>
            </a:r>
            <a:r>
              <a:rPr lang="es-ES" dirty="0" err="1"/>
              <a:t>expresion</a:t>
            </a:r>
            <a:r>
              <a:rPr lang="es-ES" dirty="0"/>
              <a:t>-final])sentencia</a:t>
            </a:r>
          </a:p>
        </p:txBody>
      </p:sp>
      <p:sp>
        <p:nvSpPr>
          <p:cNvPr id="9" name="CuadroTexto 8">
            <a:extLst>
              <a:ext uri="{FF2B5EF4-FFF2-40B4-BE49-F238E27FC236}">
                <a16:creationId xmlns:a16="http://schemas.microsoft.com/office/drawing/2014/main" id="{EDFA2AC7-EAEE-4EAC-8477-BA6D75A1458A}"/>
              </a:ext>
            </a:extLst>
          </p:cNvPr>
          <p:cNvSpPr txBox="1"/>
          <p:nvPr/>
        </p:nvSpPr>
        <p:spPr>
          <a:xfrm>
            <a:off x="838200" y="2486120"/>
            <a:ext cx="2868561" cy="1200329"/>
          </a:xfrm>
          <a:prstGeom prst="rect">
            <a:avLst/>
          </a:prstGeom>
          <a:noFill/>
        </p:spPr>
        <p:txBody>
          <a:bodyPr wrap="square">
            <a:spAutoFit/>
          </a:bodyPr>
          <a:lstStyle/>
          <a:p>
            <a:r>
              <a:rPr lang="es-ES" dirty="0" err="1"/>
              <a:t>for</a:t>
            </a:r>
            <a:r>
              <a:rPr lang="es-ES" dirty="0"/>
              <a:t> (</a:t>
            </a:r>
            <a:r>
              <a:rPr lang="es-ES" dirty="0" err="1"/>
              <a:t>var</a:t>
            </a:r>
            <a:r>
              <a:rPr lang="es-ES" dirty="0"/>
              <a:t> i = 0; i &lt; 9; i++) {</a:t>
            </a:r>
          </a:p>
          <a:p>
            <a:r>
              <a:rPr lang="es-ES" dirty="0"/>
              <a:t>   n += i;</a:t>
            </a:r>
          </a:p>
          <a:p>
            <a:r>
              <a:rPr lang="es-ES" dirty="0"/>
              <a:t>   </a:t>
            </a:r>
            <a:r>
              <a:rPr lang="es-ES" dirty="0" err="1"/>
              <a:t>mifuncion</a:t>
            </a:r>
            <a:r>
              <a:rPr lang="es-ES" dirty="0"/>
              <a:t>(n);</a:t>
            </a:r>
          </a:p>
          <a:p>
            <a:r>
              <a:rPr lang="es-ES" dirty="0"/>
              <a:t>}</a:t>
            </a:r>
          </a:p>
        </p:txBody>
      </p:sp>
      <p:sp>
        <p:nvSpPr>
          <p:cNvPr id="11" name="CuadroTexto 10">
            <a:extLst>
              <a:ext uri="{FF2B5EF4-FFF2-40B4-BE49-F238E27FC236}">
                <a16:creationId xmlns:a16="http://schemas.microsoft.com/office/drawing/2014/main" id="{1CD24C05-7982-4E45-A3E9-74EEBE2FB4D9}"/>
              </a:ext>
            </a:extLst>
          </p:cNvPr>
          <p:cNvSpPr txBox="1"/>
          <p:nvPr/>
        </p:nvSpPr>
        <p:spPr>
          <a:xfrm>
            <a:off x="6939116" y="3816768"/>
            <a:ext cx="4820265" cy="1477328"/>
          </a:xfrm>
          <a:prstGeom prst="rect">
            <a:avLst/>
          </a:prstGeom>
          <a:noFill/>
        </p:spPr>
        <p:txBody>
          <a:bodyPr wrap="square">
            <a:spAutoFit/>
          </a:bodyPr>
          <a:lstStyle/>
          <a:p>
            <a:r>
              <a:rPr lang="es-ES" dirty="0" err="1"/>
              <a:t>const</a:t>
            </a:r>
            <a:r>
              <a:rPr lang="es-ES" dirty="0"/>
              <a:t> </a:t>
            </a:r>
            <a:r>
              <a:rPr lang="es-ES" dirty="0" err="1"/>
              <a:t>object</a:t>
            </a:r>
            <a:r>
              <a:rPr lang="es-ES" dirty="0"/>
              <a:t> = { a: 1, b: 2, c: 3 };</a:t>
            </a:r>
          </a:p>
          <a:p>
            <a:endParaRPr lang="es-ES" dirty="0"/>
          </a:p>
          <a:p>
            <a:r>
              <a:rPr lang="es-ES" dirty="0" err="1"/>
              <a:t>for</a:t>
            </a:r>
            <a:r>
              <a:rPr lang="es-ES" dirty="0"/>
              <a:t> (</a:t>
            </a:r>
            <a:r>
              <a:rPr lang="es-ES" dirty="0" err="1"/>
              <a:t>const</a:t>
            </a:r>
            <a:r>
              <a:rPr lang="es-ES" dirty="0"/>
              <a:t> </a:t>
            </a:r>
            <a:r>
              <a:rPr lang="es-ES" dirty="0" err="1"/>
              <a:t>property</a:t>
            </a:r>
            <a:r>
              <a:rPr lang="es-ES" dirty="0"/>
              <a:t> in </a:t>
            </a:r>
            <a:r>
              <a:rPr lang="es-ES" dirty="0" err="1"/>
              <a:t>object</a:t>
            </a:r>
            <a:r>
              <a:rPr lang="es-ES" dirty="0"/>
              <a:t>) {  </a:t>
            </a:r>
          </a:p>
          <a:p>
            <a:r>
              <a:rPr lang="es-ES" dirty="0"/>
              <a:t>console.log(`${</a:t>
            </a:r>
            <a:r>
              <a:rPr lang="es-ES" dirty="0" err="1"/>
              <a:t>property</a:t>
            </a:r>
            <a:r>
              <a:rPr lang="es-ES" dirty="0"/>
              <a:t>}: ${</a:t>
            </a:r>
            <a:r>
              <a:rPr lang="es-ES" dirty="0" err="1"/>
              <a:t>object</a:t>
            </a:r>
            <a:r>
              <a:rPr lang="es-ES" dirty="0"/>
              <a:t>[</a:t>
            </a:r>
            <a:r>
              <a:rPr lang="es-ES" dirty="0" err="1"/>
              <a:t>property</a:t>
            </a:r>
            <a:r>
              <a:rPr lang="es-ES" dirty="0"/>
              <a:t>]}`);</a:t>
            </a:r>
          </a:p>
          <a:p>
            <a:r>
              <a:rPr lang="es-ES" dirty="0"/>
              <a:t>}</a:t>
            </a:r>
          </a:p>
        </p:txBody>
      </p:sp>
      <p:sp>
        <p:nvSpPr>
          <p:cNvPr id="13" name="CuadroTexto 12">
            <a:extLst>
              <a:ext uri="{FF2B5EF4-FFF2-40B4-BE49-F238E27FC236}">
                <a16:creationId xmlns:a16="http://schemas.microsoft.com/office/drawing/2014/main" id="{EF94EF48-1C17-4489-8F54-9B284ECE2298}"/>
              </a:ext>
            </a:extLst>
          </p:cNvPr>
          <p:cNvSpPr txBox="1"/>
          <p:nvPr/>
        </p:nvSpPr>
        <p:spPr>
          <a:xfrm>
            <a:off x="6939116" y="1986469"/>
            <a:ext cx="4414685" cy="1477328"/>
          </a:xfrm>
          <a:prstGeom prst="rect">
            <a:avLst/>
          </a:prstGeom>
          <a:noFill/>
        </p:spPr>
        <p:txBody>
          <a:bodyPr wrap="square">
            <a:spAutoFit/>
          </a:bodyPr>
          <a:lstStyle/>
          <a:p>
            <a:r>
              <a:rPr lang="es-ES" dirty="0"/>
              <a:t>La instrucción </a:t>
            </a:r>
            <a:r>
              <a:rPr lang="es-ES" dirty="0" err="1"/>
              <a:t>for</a:t>
            </a:r>
            <a:r>
              <a:rPr lang="es-ES" dirty="0"/>
              <a:t>-in itera sobre todas las propiedades </a:t>
            </a:r>
            <a:r>
              <a:rPr lang="es-ES" dirty="0" err="1"/>
              <a:t>enumerables</a:t>
            </a:r>
            <a:r>
              <a:rPr lang="es-ES" dirty="0"/>
              <a:t> de un objeto que está codificado por cadenas (ignorando los codificados por Símbolos, incluidas las propiedades </a:t>
            </a:r>
            <a:r>
              <a:rPr lang="es-ES" dirty="0" err="1"/>
              <a:t>enumerables</a:t>
            </a:r>
            <a:r>
              <a:rPr lang="es-ES" dirty="0"/>
              <a:t> heredadas.</a:t>
            </a:r>
          </a:p>
        </p:txBody>
      </p:sp>
      <p:sp>
        <p:nvSpPr>
          <p:cNvPr id="15" name="CuadroTexto 14">
            <a:extLst>
              <a:ext uri="{FF2B5EF4-FFF2-40B4-BE49-F238E27FC236}">
                <a16:creationId xmlns:a16="http://schemas.microsoft.com/office/drawing/2014/main" id="{2E59CE72-DEB2-4A2C-9C36-5CD013F8991F}"/>
              </a:ext>
            </a:extLst>
          </p:cNvPr>
          <p:cNvSpPr txBox="1"/>
          <p:nvPr/>
        </p:nvSpPr>
        <p:spPr>
          <a:xfrm>
            <a:off x="530942" y="4449577"/>
            <a:ext cx="6100916" cy="1477328"/>
          </a:xfrm>
          <a:prstGeom prst="rect">
            <a:avLst/>
          </a:prstGeom>
          <a:noFill/>
        </p:spPr>
        <p:txBody>
          <a:bodyPr wrap="square">
            <a:spAutoFit/>
          </a:bodyPr>
          <a:lstStyle/>
          <a:p>
            <a:r>
              <a:rPr lang="es-ES" dirty="0"/>
              <a:t>La sentencia </a:t>
            </a:r>
            <a:r>
              <a:rPr lang="es-ES" dirty="0" err="1"/>
              <a:t>sentencia</a:t>
            </a:r>
            <a:r>
              <a:rPr lang="es-ES" dirty="0"/>
              <a:t> </a:t>
            </a:r>
            <a:r>
              <a:rPr lang="es-ES" dirty="0" err="1"/>
              <a:t>for</a:t>
            </a:r>
            <a:r>
              <a:rPr lang="es-ES" dirty="0"/>
              <a:t>...</a:t>
            </a:r>
            <a:r>
              <a:rPr lang="es-ES" dirty="0" err="1"/>
              <a:t>of</a:t>
            </a:r>
            <a:r>
              <a:rPr lang="es-ES" dirty="0"/>
              <a:t> ejecuta un bloque de código para cada elemento de un objeto iterable, como lo son: </a:t>
            </a:r>
            <a:r>
              <a:rPr lang="es-ES" dirty="0" err="1"/>
              <a:t>String</a:t>
            </a:r>
            <a:r>
              <a:rPr lang="es-ES" dirty="0"/>
              <a:t>, Array, objetos similares a array (por ejemplo, </a:t>
            </a:r>
            <a:r>
              <a:rPr lang="es-ES" dirty="0" err="1"/>
              <a:t>arguments</a:t>
            </a:r>
            <a:r>
              <a:rPr lang="es-ES" dirty="0"/>
              <a:t> </a:t>
            </a:r>
            <a:r>
              <a:rPr lang="es-ES" dirty="0" err="1"/>
              <a:t>or</a:t>
            </a:r>
            <a:r>
              <a:rPr lang="es-ES" dirty="0"/>
              <a:t> </a:t>
            </a:r>
            <a:r>
              <a:rPr lang="es-ES" dirty="0" err="1"/>
              <a:t>NodeList</a:t>
            </a:r>
            <a:r>
              <a:rPr lang="es-ES" dirty="0"/>
              <a:t>), </a:t>
            </a:r>
            <a:r>
              <a:rPr lang="es-ES" dirty="0" err="1"/>
              <a:t>TypedArray</a:t>
            </a:r>
            <a:r>
              <a:rPr lang="es-ES" dirty="0"/>
              <a:t>, </a:t>
            </a:r>
            <a:r>
              <a:rPr lang="es-ES" dirty="0" err="1"/>
              <a:t>Map</a:t>
            </a:r>
            <a:r>
              <a:rPr lang="es-ES" dirty="0"/>
              <a:t>, Set e iterables definidos por el usuario.</a:t>
            </a:r>
          </a:p>
        </p:txBody>
      </p:sp>
      <p:sp>
        <p:nvSpPr>
          <p:cNvPr id="16" name="Rectángulo 15">
            <a:extLst>
              <a:ext uri="{FF2B5EF4-FFF2-40B4-BE49-F238E27FC236}">
                <a16:creationId xmlns:a16="http://schemas.microsoft.com/office/drawing/2014/main" id="{814D14F1-58F8-4EDE-8907-DD47C6474C0A}"/>
              </a:ext>
            </a:extLst>
          </p:cNvPr>
          <p:cNvSpPr/>
          <p:nvPr/>
        </p:nvSpPr>
        <p:spPr>
          <a:xfrm>
            <a:off x="6939116" y="1856150"/>
            <a:ext cx="4721942" cy="37920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205F76B9-8F51-4105-AB49-67A383C5A9E7}"/>
              </a:ext>
            </a:extLst>
          </p:cNvPr>
          <p:cNvSpPr/>
          <p:nvPr/>
        </p:nvSpPr>
        <p:spPr>
          <a:xfrm>
            <a:off x="475636" y="4278433"/>
            <a:ext cx="6309851" cy="181961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5888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30F3CB-E9FC-4914-B7C1-287DC5E85FE7}"/>
              </a:ext>
            </a:extLst>
          </p:cNvPr>
          <p:cNvSpPr>
            <a:spLocks noGrp="1"/>
          </p:cNvSpPr>
          <p:nvPr>
            <p:ph type="title"/>
          </p:nvPr>
        </p:nvSpPr>
        <p:spPr/>
        <p:txBody>
          <a:bodyPr>
            <a:normAutofit fontScale="90000"/>
          </a:bodyPr>
          <a:lstStyle/>
          <a:p>
            <a:r>
              <a:rPr lang="es-ES" dirty="0"/>
              <a:t>WHILE</a:t>
            </a:r>
          </a:p>
        </p:txBody>
      </p:sp>
      <p:sp>
        <p:nvSpPr>
          <p:cNvPr id="3" name="Marcador de número de diapositiva 2">
            <a:extLst>
              <a:ext uri="{FF2B5EF4-FFF2-40B4-BE49-F238E27FC236}">
                <a16:creationId xmlns:a16="http://schemas.microsoft.com/office/drawing/2014/main" id="{8B9E8C02-356B-4CDE-AED5-24917FA23E7A}"/>
              </a:ext>
            </a:extLst>
          </p:cNvPr>
          <p:cNvSpPr>
            <a:spLocks noGrp="1"/>
          </p:cNvSpPr>
          <p:nvPr>
            <p:ph type="sldNum" sz="quarter" idx="12"/>
          </p:nvPr>
        </p:nvSpPr>
        <p:spPr/>
        <p:txBody>
          <a:bodyPr/>
          <a:lstStyle/>
          <a:p>
            <a:fld id="{63118611-7822-7D46-8FF7-94E882FDEEE2}" type="slidenum">
              <a:rPr lang="en-US" smtClean="0"/>
              <a:t>8</a:t>
            </a:fld>
            <a:endParaRPr lang="en-US"/>
          </a:p>
        </p:txBody>
      </p:sp>
      <p:sp>
        <p:nvSpPr>
          <p:cNvPr id="5" name="CuadroTexto 4">
            <a:extLst>
              <a:ext uri="{FF2B5EF4-FFF2-40B4-BE49-F238E27FC236}">
                <a16:creationId xmlns:a16="http://schemas.microsoft.com/office/drawing/2014/main" id="{6B7DC3DA-24D2-49E7-8A11-D8B178ACA286}"/>
              </a:ext>
            </a:extLst>
          </p:cNvPr>
          <p:cNvSpPr txBox="1"/>
          <p:nvPr/>
        </p:nvSpPr>
        <p:spPr>
          <a:xfrm>
            <a:off x="838199" y="1276824"/>
            <a:ext cx="10834511" cy="646331"/>
          </a:xfrm>
          <a:prstGeom prst="rect">
            <a:avLst/>
          </a:prstGeom>
          <a:noFill/>
        </p:spPr>
        <p:txBody>
          <a:bodyPr wrap="square">
            <a:spAutoFit/>
          </a:bodyPr>
          <a:lstStyle/>
          <a:p>
            <a:r>
              <a:rPr lang="es-ES" dirty="0"/>
              <a:t>Crea un bucle que ejecuta una sentencia especificada mientras cierta condición se evalúe como verdadera. Dicha condición es evaluada antes de ejecutar la sentencia</a:t>
            </a:r>
          </a:p>
        </p:txBody>
      </p:sp>
      <p:sp>
        <p:nvSpPr>
          <p:cNvPr id="7" name="CuadroTexto 6">
            <a:extLst>
              <a:ext uri="{FF2B5EF4-FFF2-40B4-BE49-F238E27FC236}">
                <a16:creationId xmlns:a16="http://schemas.microsoft.com/office/drawing/2014/main" id="{31CB8305-A46B-460B-B052-C9BA77DD406D}"/>
              </a:ext>
            </a:extLst>
          </p:cNvPr>
          <p:cNvSpPr txBox="1"/>
          <p:nvPr/>
        </p:nvSpPr>
        <p:spPr>
          <a:xfrm>
            <a:off x="838199" y="2158558"/>
            <a:ext cx="1916290" cy="646331"/>
          </a:xfrm>
          <a:prstGeom prst="rect">
            <a:avLst/>
          </a:prstGeom>
          <a:noFill/>
        </p:spPr>
        <p:txBody>
          <a:bodyPr wrap="square">
            <a:spAutoFit/>
          </a:bodyPr>
          <a:lstStyle/>
          <a:p>
            <a:r>
              <a:rPr lang="es-ES" dirty="0" err="1"/>
              <a:t>while</a:t>
            </a:r>
            <a:r>
              <a:rPr lang="es-ES" dirty="0"/>
              <a:t> (</a:t>
            </a:r>
            <a:r>
              <a:rPr lang="es-ES" dirty="0" err="1"/>
              <a:t>condicion</a:t>
            </a:r>
            <a:r>
              <a:rPr lang="es-ES" dirty="0"/>
              <a:t>)</a:t>
            </a:r>
          </a:p>
          <a:p>
            <a:r>
              <a:rPr lang="es-ES" dirty="0"/>
              <a:t>  sentencia</a:t>
            </a:r>
          </a:p>
        </p:txBody>
      </p:sp>
      <p:sp>
        <p:nvSpPr>
          <p:cNvPr id="9" name="CuadroTexto 8">
            <a:extLst>
              <a:ext uri="{FF2B5EF4-FFF2-40B4-BE49-F238E27FC236}">
                <a16:creationId xmlns:a16="http://schemas.microsoft.com/office/drawing/2014/main" id="{977A2F62-8EF4-460E-AE98-2733473D6FD8}"/>
              </a:ext>
            </a:extLst>
          </p:cNvPr>
          <p:cNvSpPr txBox="1"/>
          <p:nvPr/>
        </p:nvSpPr>
        <p:spPr>
          <a:xfrm>
            <a:off x="2946400" y="2183663"/>
            <a:ext cx="8271933" cy="2308324"/>
          </a:xfrm>
          <a:prstGeom prst="rect">
            <a:avLst/>
          </a:prstGeom>
          <a:noFill/>
        </p:spPr>
        <p:txBody>
          <a:bodyPr wrap="square">
            <a:spAutoFit/>
          </a:bodyPr>
          <a:lstStyle/>
          <a:p>
            <a:r>
              <a:rPr lang="es-ES" b="1" dirty="0"/>
              <a:t>Condición</a:t>
            </a:r>
          </a:p>
          <a:p>
            <a:r>
              <a:rPr lang="es-ES" dirty="0"/>
              <a:t>Una expresión que se evalúa antes de cada paso del bucle. Si esta condición se evalúa como verdadera, se ejecuta sentencia. </a:t>
            </a:r>
          </a:p>
          <a:p>
            <a:endParaRPr lang="es-ES" dirty="0"/>
          </a:p>
          <a:p>
            <a:r>
              <a:rPr lang="es-ES" b="1" dirty="0"/>
              <a:t>Sentencia</a:t>
            </a:r>
          </a:p>
          <a:p>
            <a:r>
              <a:rPr lang="es-ES" dirty="0"/>
              <a:t>Una </a:t>
            </a:r>
            <a:r>
              <a:rPr lang="es-ES" dirty="0" err="1"/>
              <a:t>sentecia</a:t>
            </a:r>
            <a:r>
              <a:rPr lang="es-ES" dirty="0"/>
              <a:t> que se ejecuta mientras la condición se evalúa como verdadera. Para ejecutar múltiples sentencias dentro de un bucle, utiliza una sentencia block ({ ... }) para agrupar esas sentencias.</a:t>
            </a:r>
          </a:p>
        </p:txBody>
      </p:sp>
      <p:sp>
        <p:nvSpPr>
          <p:cNvPr id="11" name="CuadroTexto 10">
            <a:extLst>
              <a:ext uri="{FF2B5EF4-FFF2-40B4-BE49-F238E27FC236}">
                <a16:creationId xmlns:a16="http://schemas.microsoft.com/office/drawing/2014/main" id="{16C299DC-5716-4DCF-B17B-A12709F548AA}"/>
              </a:ext>
            </a:extLst>
          </p:cNvPr>
          <p:cNvSpPr txBox="1"/>
          <p:nvPr/>
        </p:nvSpPr>
        <p:spPr>
          <a:xfrm>
            <a:off x="838199" y="3065397"/>
            <a:ext cx="1555045" cy="1754326"/>
          </a:xfrm>
          <a:prstGeom prst="rect">
            <a:avLst/>
          </a:prstGeom>
          <a:noFill/>
        </p:spPr>
        <p:txBody>
          <a:bodyPr wrap="square">
            <a:spAutoFit/>
          </a:bodyPr>
          <a:lstStyle/>
          <a:p>
            <a:r>
              <a:rPr lang="pt-BR" dirty="0"/>
              <a:t>n = 0;</a:t>
            </a:r>
          </a:p>
          <a:p>
            <a:r>
              <a:rPr lang="pt-BR" dirty="0"/>
              <a:t>x = 0;</a:t>
            </a:r>
          </a:p>
          <a:p>
            <a:r>
              <a:rPr lang="pt-BR" dirty="0" err="1"/>
              <a:t>while</a:t>
            </a:r>
            <a:r>
              <a:rPr lang="pt-BR" dirty="0"/>
              <a:t> (n &lt; 3) {</a:t>
            </a:r>
          </a:p>
          <a:p>
            <a:r>
              <a:rPr lang="pt-BR" dirty="0"/>
              <a:t>  n ++;</a:t>
            </a:r>
          </a:p>
          <a:p>
            <a:r>
              <a:rPr lang="pt-BR" dirty="0"/>
              <a:t>  x += n;</a:t>
            </a:r>
          </a:p>
          <a:p>
            <a:r>
              <a:rPr lang="pt-BR" dirty="0"/>
              <a:t>}</a:t>
            </a:r>
            <a:endParaRPr lang="es-ES" dirty="0"/>
          </a:p>
        </p:txBody>
      </p:sp>
    </p:spTree>
    <p:extLst>
      <p:ext uri="{BB962C8B-B14F-4D97-AF65-F5344CB8AC3E}">
        <p14:creationId xmlns:p14="http://schemas.microsoft.com/office/powerpoint/2010/main" val="403224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10121E-590C-431C-9B40-0DEA79694D33}"/>
              </a:ext>
            </a:extLst>
          </p:cNvPr>
          <p:cNvSpPr>
            <a:spLocks noGrp="1"/>
          </p:cNvSpPr>
          <p:nvPr>
            <p:ph type="title"/>
          </p:nvPr>
        </p:nvSpPr>
        <p:spPr/>
        <p:txBody>
          <a:bodyPr>
            <a:normAutofit fontScale="90000"/>
          </a:bodyPr>
          <a:lstStyle/>
          <a:p>
            <a:r>
              <a:rPr lang="es-ES" dirty="0"/>
              <a:t>DO… WHILE</a:t>
            </a:r>
          </a:p>
        </p:txBody>
      </p:sp>
      <p:sp>
        <p:nvSpPr>
          <p:cNvPr id="3" name="Marcador de número de diapositiva 2">
            <a:extLst>
              <a:ext uri="{FF2B5EF4-FFF2-40B4-BE49-F238E27FC236}">
                <a16:creationId xmlns:a16="http://schemas.microsoft.com/office/drawing/2014/main" id="{F131494D-2460-44F7-BCD4-236B64031AD0}"/>
              </a:ext>
            </a:extLst>
          </p:cNvPr>
          <p:cNvSpPr>
            <a:spLocks noGrp="1"/>
          </p:cNvSpPr>
          <p:nvPr>
            <p:ph type="sldNum" sz="quarter" idx="12"/>
          </p:nvPr>
        </p:nvSpPr>
        <p:spPr/>
        <p:txBody>
          <a:bodyPr/>
          <a:lstStyle/>
          <a:p>
            <a:fld id="{63118611-7822-7D46-8FF7-94E882FDEEE2}" type="slidenum">
              <a:rPr lang="en-US" smtClean="0"/>
              <a:t>9</a:t>
            </a:fld>
            <a:endParaRPr lang="en-US"/>
          </a:p>
        </p:txBody>
      </p:sp>
      <p:sp>
        <p:nvSpPr>
          <p:cNvPr id="5" name="CuadroTexto 4">
            <a:extLst>
              <a:ext uri="{FF2B5EF4-FFF2-40B4-BE49-F238E27FC236}">
                <a16:creationId xmlns:a16="http://schemas.microsoft.com/office/drawing/2014/main" id="{32F33109-9EAF-4584-8CF0-7A33EA224CAD}"/>
              </a:ext>
            </a:extLst>
          </p:cNvPr>
          <p:cNvSpPr txBox="1"/>
          <p:nvPr/>
        </p:nvSpPr>
        <p:spPr>
          <a:xfrm>
            <a:off x="838199" y="1233521"/>
            <a:ext cx="10834511" cy="923330"/>
          </a:xfrm>
          <a:prstGeom prst="rect">
            <a:avLst/>
          </a:prstGeom>
          <a:noFill/>
        </p:spPr>
        <p:txBody>
          <a:bodyPr wrap="square">
            <a:spAutoFit/>
          </a:bodyPr>
          <a:lstStyle/>
          <a:p>
            <a:r>
              <a:rPr lang="es-ES" dirty="0"/>
              <a:t>La sentencia (hacer mientras) crea un bucle que ejecuta una sentencia especificada, hasta que la condición de comprobación se evalúa como falsa. La condición se evalúa después de ejecutar la sentencia, dando como resultado que la sentencia especificada se ejecute al menos una vez.</a:t>
            </a:r>
          </a:p>
        </p:txBody>
      </p:sp>
      <p:sp>
        <p:nvSpPr>
          <p:cNvPr id="7" name="CuadroTexto 6">
            <a:extLst>
              <a:ext uri="{FF2B5EF4-FFF2-40B4-BE49-F238E27FC236}">
                <a16:creationId xmlns:a16="http://schemas.microsoft.com/office/drawing/2014/main" id="{D8CFF281-D30D-4E07-AD41-56382CA80477}"/>
              </a:ext>
            </a:extLst>
          </p:cNvPr>
          <p:cNvSpPr txBox="1"/>
          <p:nvPr/>
        </p:nvSpPr>
        <p:spPr>
          <a:xfrm>
            <a:off x="838199" y="3456127"/>
            <a:ext cx="2740379" cy="1754326"/>
          </a:xfrm>
          <a:prstGeom prst="rect">
            <a:avLst/>
          </a:prstGeom>
          <a:noFill/>
        </p:spPr>
        <p:txBody>
          <a:bodyPr wrap="square">
            <a:spAutoFit/>
          </a:bodyPr>
          <a:lstStyle/>
          <a:p>
            <a:r>
              <a:rPr lang="es-ES" dirty="0" err="1"/>
              <a:t>let</a:t>
            </a:r>
            <a:r>
              <a:rPr lang="es-ES" dirty="0"/>
              <a:t> </a:t>
            </a:r>
            <a:r>
              <a:rPr lang="es-ES" dirty="0" err="1"/>
              <a:t>result</a:t>
            </a:r>
            <a:r>
              <a:rPr lang="es-ES" dirty="0"/>
              <a:t> = ‘’;</a:t>
            </a:r>
          </a:p>
          <a:p>
            <a:r>
              <a:rPr lang="es-ES" dirty="0" err="1"/>
              <a:t>let</a:t>
            </a:r>
            <a:r>
              <a:rPr lang="es-ES" dirty="0"/>
              <a:t> i = 0;</a:t>
            </a:r>
          </a:p>
          <a:p>
            <a:r>
              <a:rPr lang="es-ES" dirty="0"/>
              <a:t>do {  </a:t>
            </a:r>
          </a:p>
          <a:p>
            <a:r>
              <a:rPr lang="es-ES" dirty="0"/>
              <a:t>	i = i + 1;  </a:t>
            </a:r>
          </a:p>
          <a:p>
            <a:r>
              <a:rPr lang="es-ES" dirty="0"/>
              <a:t>	</a:t>
            </a:r>
            <a:r>
              <a:rPr lang="es-ES" dirty="0" err="1"/>
              <a:t>result</a:t>
            </a:r>
            <a:r>
              <a:rPr lang="es-ES" dirty="0"/>
              <a:t> = </a:t>
            </a:r>
            <a:r>
              <a:rPr lang="es-ES" dirty="0" err="1"/>
              <a:t>result</a:t>
            </a:r>
            <a:r>
              <a:rPr lang="es-ES" dirty="0"/>
              <a:t> + i;</a:t>
            </a:r>
          </a:p>
          <a:p>
            <a:r>
              <a:rPr lang="es-ES" dirty="0"/>
              <a:t>} </a:t>
            </a:r>
            <a:r>
              <a:rPr lang="es-ES" dirty="0" err="1"/>
              <a:t>while</a:t>
            </a:r>
            <a:r>
              <a:rPr lang="es-ES" dirty="0"/>
              <a:t> (i &lt; 5);</a:t>
            </a:r>
          </a:p>
        </p:txBody>
      </p:sp>
      <p:sp>
        <p:nvSpPr>
          <p:cNvPr id="10" name="CuadroTexto 9">
            <a:extLst>
              <a:ext uri="{FF2B5EF4-FFF2-40B4-BE49-F238E27FC236}">
                <a16:creationId xmlns:a16="http://schemas.microsoft.com/office/drawing/2014/main" id="{16966EFB-CBC2-46EE-8EE0-E0F1657E0704}"/>
              </a:ext>
            </a:extLst>
          </p:cNvPr>
          <p:cNvSpPr txBox="1"/>
          <p:nvPr/>
        </p:nvSpPr>
        <p:spPr>
          <a:xfrm>
            <a:off x="838199" y="2310872"/>
            <a:ext cx="6101644" cy="923330"/>
          </a:xfrm>
          <a:prstGeom prst="rect">
            <a:avLst/>
          </a:prstGeom>
          <a:noFill/>
        </p:spPr>
        <p:txBody>
          <a:bodyPr wrap="square">
            <a:spAutoFit/>
          </a:bodyPr>
          <a:lstStyle/>
          <a:p>
            <a:r>
              <a:rPr lang="es-ES" dirty="0"/>
              <a:t>do</a:t>
            </a:r>
          </a:p>
          <a:p>
            <a:r>
              <a:rPr lang="es-ES" dirty="0"/>
              <a:t>   sentencia</a:t>
            </a:r>
          </a:p>
          <a:p>
            <a:r>
              <a:rPr lang="es-ES" dirty="0" err="1"/>
              <a:t>while</a:t>
            </a:r>
            <a:r>
              <a:rPr lang="es-ES" dirty="0"/>
              <a:t> (condición);</a:t>
            </a:r>
          </a:p>
        </p:txBody>
      </p:sp>
      <p:sp>
        <p:nvSpPr>
          <p:cNvPr id="12" name="CuadroTexto 11">
            <a:extLst>
              <a:ext uri="{FF2B5EF4-FFF2-40B4-BE49-F238E27FC236}">
                <a16:creationId xmlns:a16="http://schemas.microsoft.com/office/drawing/2014/main" id="{E20253BB-5C20-4177-AA9D-A636785A0DFC}"/>
              </a:ext>
            </a:extLst>
          </p:cNvPr>
          <p:cNvSpPr txBox="1"/>
          <p:nvPr/>
        </p:nvSpPr>
        <p:spPr>
          <a:xfrm>
            <a:off x="4461934" y="2599202"/>
            <a:ext cx="6101644" cy="2585323"/>
          </a:xfrm>
          <a:prstGeom prst="rect">
            <a:avLst/>
          </a:prstGeom>
          <a:noFill/>
        </p:spPr>
        <p:txBody>
          <a:bodyPr wrap="square">
            <a:spAutoFit/>
          </a:bodyPr>
          <a:lstStyle/>
          <a:p>
            <a:r>
              <a:rPr lang="es-ES" b="1" dirty="0"/>
              <a:t>Sentencia</a:t>
            </a:r>
          </a:p>
          <a:p>
            <a:r>
              <a:rPr lang="es-ES" dirty="0"/>
              <a:t>Una sentencia que se ejecuta al menos una vez y es </a:t>
            </a:r>
            <a:r>
              <a:rPr lang="es-ES" dirty="0" err="1"/>
              <a:t>reejecutada</a:t>
            </a:r>
            <a:r>
              <a:rPr lang="es-ES" dirty="0"/>
              <a:t> cada vez que la condición se evalúa a verdadera. Para ejecutar múltiples sentencias dentro de un bucle, utilice la sentencia block ({ ... }) para agrupar aquellas sentencias.</a:t>
            </a:r>
          </a:p>
          <a:p>
            <a:endParaRPr lang="es-ES" dirty="0"/>
          </a:p>
          <a:p>
            <a:r>
              <a:rPr lang="es-ES" b="1" dirty="0"/>
              <a:t>Condición</a:t>
            </a:r>
          </a:p>
          <a:p>
            <a:r>
              <a:rPr lang="es-ES" dirty="0"/>
              <a:t>Una expresión se evalúa después de cada pase del bucle. Si condición se evalúa como verdadera, la sentencia se </a:t>
            </a:r>
            <a:r>
              <a:rPr lang="es-ES" dirty="0" err="1"/>
              <a:t>re-ejecuta</a:t>
            </a:r>
            <a:r>
              <a:rPr lang="es-ES" dirty="0"/>
              <a:t>. </a:t>
            </a:r>
          </a:p>
        </p:txBody>
      </p:sp>
    </p:spTree>
    <p:extLst>
      <p:ext uri="{BB962C8B-B14F-4D97-AF65-F5344CB8AC3E}">
        <p14:creationId xmlns:p14="http://schemas.microsoft.com/office/powerpoint/2010/main" val="19105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EIT Amarillo">
  <a:themeElements>
    <a:clrScheme name="Espacio IT">
      <a:dk1>
        <a:srgbClr val="000000"/>
      </a:dk1>
      <a:lt1>
        <a:sysClr val="window" lastClr="FFFFFF"/>
      </a:lt1>
      <a:dk2>
        <a:srgbClr val="707372"/>
      </a:dk2>
      <a:lt2>
        <a:srgbClr val="AFB1B4"/>
      </a:lt2>
      <a:accent1>
        <a:srgbClr val="25282A"/>
      </a:accent1>
      <a:accent2>
        <a:srgbClr val="0F3954"/>
      </a:accent2>
      <a:accent3>
        <a:srgbClr val="EAD94E"/>
      </a:accent3>
      <a:accent4>
        <a:srgbClr val="9BCBEB"/>
      </a:accent4>
      <a:accent5>
        <a:srgbClr val="F0E87B"/>
      </a:accent5>
      <a:accent6>
        <a:srgbClr val="D1BD18"/>
      </a:accent6>
      <a:hlink>
        <a:srgbClr val="0F3954"/>
      </a:hlink>
      <a:folHlink>
        <a:srgbClr val="25282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EIT Amarillo" id="{E2304CAF-2A45-D742-BD41-34089A45530B}" vid="{A65F4D2A-F393-9E4E-84EA-7FCC3DC0C80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EIT Amarillo</Template>
  <TotalTime>17581</TotalTime>
  <Words>972</Words>
  <Application>Microsoft Office PowerPoint</Application>
  <PresentationFormat>Panorámica</PresentationFormat>
  <Paragraphs>112</Paragraphs>
  <Slides>9</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Calibri</vt:lpstr>
      <vt:lpstr>Consolas</vt:lpstr>
      <vt:lpstr>Futura Std Light</vt:lpstr>
      <vt:lpstr>Montserrat</vt:lpstr>
      <vt:lpstr>Montserrat ExtraLight</vt:lpstr>
      <vt:lpstr>x-locale-heading-primary</vt:lpstr>
      <vt:lpstr>Tema EIT Amarillo</vt:lpstr>
      <vt:lpstr>PRESENTACIÓN CURSO HTML5</vt:lpstr>
      <vt:lpstr>Introducción.</vt:lpstr>
      <vt:lpstr>Sentencia IF/ELSE</vt:lpstr>
      <vt:lpstr>Operador condicional (ternario)</vt:lpstr>
      <vt:lpstr>Operador condicional (ternario)</vt:lpstr>
      <vt:lpstr>SWITCH</vt:lpstr>
      <vt:lpstr>FOR</vt:lpstr>
      <vt:lpstr>WHILE</vt:lpstr>
      <vt:lpstr>DO… WHILE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para un gestor de tareas pendientes</dc:title>
  <dc:subject/>
  <dc:creator>Luis Gómez</dc:creator>
  <cp:keywords/>
  <dc:description/>
  <cp:lastModifiedBy>Jorge Carreras Martin</cp:lastModifiedBy>
  <cp:revision>365</cp:revision>
  <cp:lastPrinted>2018-11-05T09:02:42Z</cp:lastPrinted>
  <dcterms:created xsi:type="dcterms:W3CDTF">2018-01-25T15:11:05Z</dcterms:created>
  <dcterms:modified xsi:type="dcterms:W3CDTF">2020-11-27T12:29:22Z</dcterms:modified>
  <cp:category/>
</cp:coreProperties>
</file>