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69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rge Carreras Martín" initials="JCM" lastIdx="1" clrIdx="0">
    <p:extLst>
      <p:ext uri="{19B8F6BF-5375-455C-9EA6-DF929625EA0E}">
        <p15:presenceInfo xmlns:p15="http://schemas.microsoft.com/office/powerpoint/2012/main" userId="S-1-5-21-1801674531-1482476501-839522115-11794" providerId="AD"/>
      </p:ext>
    </p:extLst>
  </p:cmAuthor>
  <p:cmAuthor id="2" name="Jorge Carreras Martin" initials="JCM" lastIdx="3" clrIdx="1">
    <p:extLst>
      <p:ext uri="{19B8F6BF-5375-455C-9EA6-DF929625EA0E}">
        <p15:presenceInfo xmlns:p15="http://schemas.microsoft.com/office/powerpoint/2012/main" userId="Jorge Carreras Marti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57"/>
    <p:restoredTop sz="83021" autoAdjust="0"/>
  </p:normalViewPr>
  <p:slideViewPr>
    <p:cSldViewPr snapToGrid="0" snapToObjects="1" showGuides="1">
      <p:cViewPr varScale="1">
        <p:scale>
          <a:sx n="68" d="100"/>
          <a:sy n="68" d="100"/>
        </p:scale>
        <p:origin x="1123" y="62"/>
      </p:cViewPr>
      <p:guideLst>
        <p:guide orient="horz" pos="2069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3" d="100"/>
        <a:sy n="73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1F017E-414B-4B95-B592-C344CC6A0CA9}" type="datetimeFigureOut">
              <a:rPr lang="es-ES" smtClean="0"/>
              <a:t>14/12/2020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4BF44B-1BEE-4B88-BAEB-262938743E9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987323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4BF44B-1BEE-4B88-BAEB-262938743E9A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0168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s-ES" b="0" i="0" dirty="0">
                <a:solidFill>
                  <a:srgbClr val="212529"/>
                </a:solidFill>
                <a:effectLst/>
                <a:latin typeface="-apple-system"/>
              </a:rPr>
              <a:t>En el esquema anterior, cada rectángulo representa un nodo DOM y las flechas indican las relaciones entre nodos. Dentro de cada nodo, se ha incluido su tipo (que se verá más adelante) y su contenido.</a:t>
            </a:r>
          </a:p>
          <a:p>
            <a:pPr algn="l"/>
            <a:r>
              <a:rPr lang="es-ES" b="0" i="0" dirty="0">
                <a:solidFill>
                  <a:srgbClr val="212529"/>
                </a:solidFill>
                <a:effectLst/>
                <a:latin typeface="-apple-system"/>
              </a:rPr>
              <a:t>La raíz del árbol de nodos de cualquier página XHTML siempre es la misma: un nodo de tipo especial denominado </a:t>
            </a:r>
            <a:r>
              <a:rPr lang="es-ES" b="0" i="1" dirty="0">
                <a:solidFill>
                  <a:srgbClr val="212529"/>
                </a:solidFill>
                <a:effectLst/>
                <a:latin typeface="-apple-system"/>
              </a:rPr>
              <a:t>"Documento"</a:t>
            </a:r>
            <a:r>
              <a:rPr lang="es-ES" b="0" i="0" dirty="0">
                <a:solidFill>
                  <a:srgbClr val="212529"/>
                </a:solidFill>
                <a:effectLst/>
                <a:latin typeface="-apple-system"/>
              </a:rPr>
              <a:t>.</a:t>
            </a:r>
          </a:p>
          <a:p>
            <a:pPr algn="l"/>
            <a:r>
              <a:rPr lang="es-ES" b="0" i="0" dirty="0">
                <a:solidFill>
                  <a:srgbClr val="212529"/>
                </a:solidFill>
                <a:effectLst/>
                <a:latin typeface="-apple-system"/>
              </a:rPr>
              <a:t>A partir de ese nodo raíz, cada etiqueta XHTML se transforma en un nodo de tipo </a:t>
            </a:r>
            <a:r>
              <a:rPr lang="es-ES" b="0" i="1" dirty="0">
                <a:solidFill>
                  <a:srgbClr val="212529"/>
                </a:solidFill>
                <a:effectLst/>
                <a:latin typeface="-apple-system"/>
              </a:rPr>
              <a:t>"Elemento"</a:t>
            </a:r>
            <a:r>
              <a:rPr lang="es-ES" b="0" i="0" dirty="0">
                <a:solidFill>
                  <a:srgbClr val="212529"/>
                </a:solidFill>
                <a:effectLst/>
                <a:latin typeface="-apple-system"/>
              </a:rPr>
              <a:t>. La conversión de etiquetas en nodos se realiza de forma jerárquica. De esta forma, del nodo raíz solamente pueden derivar los nodos HEAD y BODY. A partir de esta derivación inicial, cada etiqueta XHTML se transforma en un nodo que deriva del nodo correspondiente a su </a:t>
            </a:r>
            <a:r>
              <a:rPr lang="es-ES" b="0" i="1" dirty="0">
                <a:solidFill>
                  <a:srgbClr val="212529"/>
                </a:solidFill>
                <a:effectLst/>
                <a:latin typeface="-apple-system"/>
              </a:rPr>
              <a:t>"etiqueta padre"</a:t>
            </a:r>
            <a:r>
              <a:rPr lang="es-ES" b="0" i="0" dirty="0">
                <a:solidFill>
                  <a:srgbClr val="212529"/>
                </a:solidFill>
                <a:effectLst/>
                <a:latin typeface="-apple-system"/>
              </a:rPr>
              <a:t>.</a:t>
            </a:r>
          </a:p>
          <a:p>
            <a:pPr algn="l"/>
            <a:r>
              <a:rPr lang="es-ES" b="0" i="0" dirty="0">
                <a:solidFill>
                  <a:srgbClr val="212529"/>
                </a:solidFill>
                <a:effectLst/>
                <a:latin typeface="-apple-system"/>
              </a:rPr>
              <a:t>La transformación de las etiquetas XHTML habituales genera dos nodos: el primero es el nodo de tipo </a:t>
            </a:r>
            <a:r>
              <a:rPr lang="es-ES" b="0" i="1" dirty="0">
                <a:solidFill>
                  <a:srgbClr val="212529"/>
                </a:solidFill>
                <a:effectLst/>
                <a:latin typeface="-apple-system"/>
              </a:rPr>
              <a:t>"Elemento"</a:t>
            </a:r>
            <a:r>
              <a:rPr lang="es-ES" b="0" i="0" dirty="0">
                <a:solidFill>
                  <a:srgbClr val="212529"/>
                </a:solidFill>
                <a:effectLst/>
                <a:latin typeface="-apple-system"/>
              </a:rPr>
              <a:t> (correspondiente a la propia etiqueta XHTML) y el segundo es un nodo de tipo </a:t>
            </a:r>
            <a:r>
              <a:rPr lang="es-ES" b="0" i="1" dirty="0">
                <a:solidFill>
                  <a:srgbClr val="212529"/>
                </a:solidFill>
                <a:effectLst/>
                <a:latin typeface="-apple-system"/>
              </a:rPr>
              <a:t>"Texto"</a:t>
            </a:r>
            <a:r>
              <a:rPr lang="es-ES" b="0" i="0" dirty="0">
                <a:solidFill>
                  <a:srgbClr val="212529"/>
                </a:solidFill>
                <a:effectLst/>
                <a:latin typeface="-apple-system"/>
              </a:rPr>
              <a:t> que contiene el texto encerrado por esa etiqueta XHTML.</a:t>
            </a: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4BF44B-1BEE-4B88-BAEB-262938743E9A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228594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ángulo 16"/>
          <p:cNvSpPr/>
          <p:nvPr/>
        </p:nvSpPr>
        <p:spPr>
          <a:xfrm>
            <a:off x="0" y="3904343"/>
            <a:ext cx="12192000" cy="2953657"/>
          </a:xfrm>
          <a:prstGeom prst="rect">
            <a:avLst/>
          </a:prstGeom>
          <a:solidFill>
            <a:srgbClr val="0F3954"/>
          </a:solidFill>
          <a:ln>
            <a:solidFill>
              <a:srgbClr val="0E3A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4" name="Título 1"/>
          <p:cNvSpPr>
            <a:spLocks noGrp="1"/>
          </p:cNvSpPr>
          <p:nvPr>
            <p:ph type="title" hasCustomPrompt="1"/>
          </p:nvPr>
        </p:nvSpPr>
        <p:spPr>
          <a:xfrm>
            <a:off x="2514600" y="4040823"/>
            <a:ext cx="9220200" cy="556577"/>
          </a:xfrm>
        </p:spPr>
        <p:txBody>
          <a:bodyPr/>
          <a:lstStyle>
            <a:lvl1pPr algn="r">
              <a:defRPr i="0" baseline="0">
                <a:solidFill>
                  <a:schemeClr val="bg1"/>
                </a:solidFill>
                <a:latin typeface="Montserrat ExtraLight" panose="00000300000000000000" pitchFamily="50" charset="0"/>
              </a:defRPr>
            </a:lvl1pPr>
          </a:lstStyle>
          <a:p>
            <a:r>
              <a:rPr lang="es-ES" dirty="0"/>
              <a:t>Haga clic para incluir título</a:t>
            </a:r>
          </a:p>
        </p:txBody>
      </p:sp>
      <p:sp>
        <p:nvSpPr>
          <p:cNvPr id="7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5308600" y="4733880"/>
            <a:ext cx="6426200" cy="650920"/>
          </a:xfrm>
        </p:spPr>
        <p:txBody>
          <a:bodyPr anchor="ctr">
            <a:normAutofit/>
          </a:bodyPr>
          <a:lstStyle>
            <a:lvl1pPr marL="0" indent="0" algn="r">
              <a:buNone/>
              <a:defRPr sz="3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Haga clic para incluir subtítulo</a:t>
            </a:r>
          </a:p>
        </p:txBody>
      </p:sp>
      <p:sp>
        <p:nvSpPr>
          <p:cNvPr id="8" name="Marcador de fecha 3"/>
          <p:cNvSpPr>
            <a:spLocks noGrp="1"/>
          </p:cNvSpPr>
          <p:nvPr>
            <p:ph type="dt" sz="half" idx="10"/>
          </p:nvPr>
        </p:nvSpPr>
        <p:spPr>
          <a:xfrm>
            <a:off x="4724400" y="6378553"/>
            <a:ext cx="2743200" cy="365125"/>
          </a:xfrm>
        </p:spPr>
        <p:txBody>
          <a:bodyPr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49960" y="1384729"/>
            <a:ext cx="6889740" cy="1283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959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8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4513"/>
            <a:ext cx="12192000" cy="687977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838200" y="1262064"/>
            <a:ext cx="6845300" cy="576716"/>
          </a:xfrm>
          <a:solidFill>
            <a:schemeClr val="bg1">
              <a:alpha val="50000"/>
            </a:schemeClr>
          </a:solidFill>
          <a:ln>
            <a:noFill/>
          </a:ln>
        </p:spPr>
        <p:txBody>
          <a:bodyPr anchor="ctr">
            <a:normAutofit/>
          </a:bodyPr>
          <a:lstStyle>
            <a:lvl1pPr algn="l">
              <a:defRPr sz="3600">
                <a:solidFill>
                  <a:srgbClr val="25282A"/>
                </a:solidFill>
              </a:defRPr>
            </a:lvl1pPr>
          </a:lstStyle>
          <a:p>
            <a:r>
              <a:rPr lang="es-ES" dirty="0"/>
              <a:t>Haga clic para incluir título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838200" y="1943100"/>
            <a:ext cx="5778500" cy="482600"/>
          </a:xfrm>
          <a:solidFill>
            <a:srgbClr val="EAD94E"/>
          </a:solidFill>
          <a:ln>
            <a:solidFill>
              <a:srgbClr val="EAD94E"/>
            </a:solidFill>
          </a:ln>
        </p:spPr>
        <p:txBody>
          <a:bodyPr anchor="ctr"/>
          <a:lstStyle>
            <a:lvl1pPr marL="0" indent="0" algn="l">
              <a:buNone/>
              <a:defRPr sz="2400">
                <a:solidFill>
                  <a:srgbClr val="25282A"/>
                </a:solidFill>
                <a:latin typeface="Montserrat" panose="000005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Haga clic para incluir subtítulo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4724400" y="6345691"/>
            <a:ext cx="2743200" cy="365125"/>
          </a:xfrm>
        </p:spPr>
        <p:txBody>
          <a:bodyPr/>
          <a:lstStyle>
            <a:lvl1pPr algn="ctr">
              <a:defRPr sz="1400">
                <a:solidFill>
                  <a:srgbClr val="25282A"/>
                </a:solidFill>
              </a:defRPr>
            </a:lvl1pPr>
          </a:lstStyle>
          <a:p>
            <a:endParaRPr lang="en-US"/>
          </a:p>
        </p:txBody>
      </p:sp>
      <p:cxnSp>
        <p:nvCxnSpPr>
          <p:cNvPr id="6" name="Conector recto 5"/>
          <p:cNvCxnSpPr/>
          <p:nvPr/>
        </p:nvCxnSpPr>
        <p:spPr>
          <a:xfrm flipH="1">
            <a:off x="595086" y="1045029"/>
            <a:ext cx="0" cy="1915885"/>
          </a:xfrm>
          <a:prstGeom prst="line">
            <a:avLst/>
          </a:prstGeom>
          <a:ln>
            <a:solidFill>
              <a:srgbClr val="7073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n 8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8200" y="5735141"/>
            <a:ext cx="3352800" cy="62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715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0743"/>
          </a:xfrm>
          <a:prstGeom prst="rect">
            <a:avLst/>
          </a:prstGeom>
        </p:spPr>
      </p:pic>
      <p:sp>
        <p:nvSpPr>
          <p:cNvPr id="7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3206750" y="3510642"/>
            <a:ext cx="5778500" cy="482600"/>
          </a:xfrm>
          <a:solidFill>
            <a:srgbClr val="EAD94E"/>
          </a:solidFill>
          <a:ln>
            <a:solidFill>
              <a:srgbClr val="EAD94E"/>
            </a:solidFill>
          </a:ln>
        </p:spPr>
        <p:txBody>
          <a:bodyPr anchor="ctr"/>
          <a:lstStyle>
            <a:lvl1pPr marL="0" indent="0" algn="ctr">
              <a:buNone/>
              <a:defRPr sz="2400">
                <a:solidFill>
                  <a:srgbClr val="25282A"/>
                </a:solidFill>
                <a:latin typeface="Montserrat" panose="000005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Haga clic para incluir subtítulo</a:t>
            </a:r>
          </a:p>
        </p:txBody>
      </p:sp>
      <p:sp>
        <p:nvSpPr>
          <p:cNvPr id="6" name="Título 1"/>
          <p:cNvSpPr>
            <a:spLocks noGrp="1"/>
          </p:cNvSpPr>
          <p:nvPr>
            <p:ph type="ctrTitle" hasCustomPrompt="1"/>
          </p:nvPr>
        </p:nvSpPr>
        <p:spPr>
          <a:xfrm>
            <a:off x="2673350" y="2787310"/>
            <a:ext cx="6845300" cy="576716"/>
          </a:xfrm>
          <a:solidFill>
            <a:schemeClr val="bg1">
              <a:alpha val="70000"/>
            </a:schemeClr>
          </a:solidFill>
          <a:ln>
            <a:noFill/>
          </a:ln>
        </p:spPr>
        <p:txBody>
          <a:bodyPr anchor="ctr">
            <a:normAutofit/>
          </a:bodyPr>
          <a:lstStyle>
            <a:lvl1pPr algn="ctr">
              <a:defRPr sz="3600">
                <a:solidFill>
                  <a:srgbClr val="25282A"/>
                </a:solidFill>
              </a:defRPr>
            </a:lvl1pPr>
          </a:lstStyle>
          <a:p>
            <a:r>
              <a:rPr lang="es-ES" dirty="0"/>
              <a:t>Haga clic para incluir título</a:t>
            </a: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8200" y="5717314"/>
            <a:ext cx="3352800" cy="62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010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2700"/>
            <a:ext cx="12192000" cy="6870700"/>
          </a:xfrm>
          <a:prstGeom prst="rect">
            <a:avLst/>
          </a:prstGeom>
        </p:spPr>
      </p:pic>
      <p:sp>
        <p:nvSpPr>
          <p:cNvPr id="6" name="Título 1"/>
          <p:cNvSpPr>
            <a:spLocks noGrp="1"/>
          </p:cNvSpPr>
          <p:nvPr>
            <p:ph type="ctrTitle" hasCustomPrompt="1"/>
          </p:nvPr>
        </p:nvSpPr>
        <p:spPr>
          <a:xfrm>
            <a:off x="838200" y="3079981"/>
            <a:ext cx="6845300" cy="576716"/>
          </a:xfrm>
          <a:solidFill>
            <a:schemeClr val="bg1">
              <a:alpha val="50000"/>
            </a:schemeClr>
          </a:solidFill>
          <a:ln>
            <a:noFill/>
          </a:ln>
        </p:spPr>
        <p:txBody>
          <a:bodyPr anchor="ctr">
            <a:normAutofit/>
          </a:bodyPr>
          <a:lstStyle>
            <a:lvl1pPr algn="l">
              <a:defRPr sz="3600">
                <a:solidFill>
                  <a:srgbClr val="25282A"/>
                </a:solidFill>
              </a:defRPr>
            </a:lvl1pPr>
          </a:lstStyle>
          <a:p>
            <a:r>
              <a:rPr lang="es-ES" dirty="0"/>
              <a:t>Haga clic para incluir título</a:t>
            </a:r>
          </a:p>
        </p:txBody>
      </p:sp>
      <p:sp>
        <p:nvSpPr>
          <p:cNvPr id="8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838200" y="3761017"/>
            <a:ext cx="5778500" cy="482600"/>
          </a:xfrm>
          <a:solidFill>
            <a:srgbClr val="EAD94E"/>
          </a:solidFill>
          <a:ln>
            <a:solidFill>
              <a:srgbClr val="EAD94E"/>
            </a:solidFill>
          </a:ln>
        </p:spPr>
        <p:txBody>
          <a:bodyPr anchor="ctr"/>
          <a:lstStyle>
            <a:lvl1pPr marL="0" indent="0" algn="l">
              <a:buNone/>
              <a:defRPr sz="2400">
                <a:solidFill>
                  <a:srgbClr val="25282A"/>
                </a:solidFill>
                <a:latin typeface="Montserrat" panose="000005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Haga clic para incluir subtítulo</a:t>
            </a:r>
          </a:p>
        </p:txBody>
      </p:sp>
      <p:cxnSp>
        <p:nvCxnSpPr>
          <p:cNvPr id="9" name="Conector recto 8"/>
          <p:cNvCxnSpPr/>
          <p:nvPr/>
        </p:nvCxnSpPr>
        <p:spPr>
          <a:xfrm flipH="1">
            <a:off x="595086" y="2862946"/>
            <a:ext cx="0" cy="191588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n 6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8200" y="5717314"/>
            <a:ext cx="3352800" cy="62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65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45300"/>
          </a:xfrm>
          <a:prstGeom prst="rect">
            <a:avLst/>
          </a:prstGeom>
        </p:spPr>
      </p:pic>
      <p:sp>
        <p:nvSpPr>
          <p:cNvPr id="8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3206750" y="3892380"/>
            <a:ext cx="5778500" cy="482600"/>
          </a:xfrm>
          <a:solidFill>
            <a:srgbClr val="EAD94E"/>
          </a:solidFill>
          <a:ln>
            <a:solidFill>
              <a:srgbClr val="EAD94E"/>
            </a:solidFill>
          </a:ln>
        </p:spPr>
        <p:txBody>
          <a:bodyPr anchor="ctr"/>
          <a:lstStyle>
            <a:lvl1pPr marL="0" indent="0" algn="ctr">
              <a:buNone/>
              <a:defRPr sz="2400">
                <a:solidFill>
                  <a:srgbClr val="25282A"/>
                </a:solidFill>
                <a:latin typeface="Montserrat" panose="000005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Haga clic para incluir subtítulo</a:t>
            </a:r>
          </a:p>
        </p:txBody>
      </p:sp>
      <p:sp>
        <p:nvSpPr>
          <p:cNvPr id="9" name="Título 1"/>
          <p:cNvSpPr>
            <a:spLocks noGrp="1"/>
          </p:cNvSpPr>
          <p:nvPr>
            <p:ph type="ctrTitle" hasCustomPrompt="1"/>
          </p:nvPr>
        </p:nvSpPr>
        <p:spPr>
          <a:xfrm>
            <a:off x="2673350" y="3169048"/>
            <a:ext cx="6845300" cy="576716"/>
          </a:xfrm>
          <a:solidFill>
            <a:schemeClr val="bg1">
              <a:alpha val="50000"/>
            </a:schemeClr>
          </a:solidFill>
          <a:ln>
            <a:noFill/>
          </a:ln>
        </p:spPr>
        <p:txBody>
          <a:bodyPr anchor="ctr">
            <a:normAutofit/>
          </a:bodyPr>
          <a:lstStyle>
            <a:lvl1pPr algn="ctr">
              <a:defRPr sz="3600">
                <a:solidFill>
                  <a:srgbClr val="25282A"/>
                </a:solidFill>
              </a:defRPr>
            </a:lvl1pPr>
          </a:lstStyle>
          <a:p>
            <a:r>
              <a:rPr lang="es-ES" dirty="0"/>
              <a:t>Haga clic para incluir título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4724400" y="6362332"/>
            <a:ext cx="2743200" cy="365125"/>
          </a:xfrm>
        </p:spPr>
        <p:txBody>
          <a:bodyPr/>
          <a:lstStyle>
            <a:lvl1pPr algn="ctr">
              <a:defRPr sz="1400" b="0">
                <a:solidFill>
                  <a:srgbClr val="25282A"/>
                </a:solidFill>
                <a:latin typeface="Montserrat ExtraLight" panose="00000300000000000000" pitchFamily="50" charset="0"/>
              </a:defRPr>
            </a:lvl1pPr>
          </a:lstStyle>
          <a:p>
            <a:endParaRPr lang="en-US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8200" y="5735141"/>
            <a:ext cx="3352800" cy="62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940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3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4724400" y="6369730"/>
            <a:ext cx="2743200" cy="365125"/>
          </a:xfrm>
        </p:spPr>
        <p:txBody>
          <a:bodyPr/>
          <a:lstStyle>
            <a:lvl1pPr algn="ctr">
              <a:defRPr sz="1400">
                <a:solidFill>
                  <a:srgbClr val="25282A"/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Título 1"/>
          <p:cNvSpPr>
            <a:spLocks noGrp="1"/>
          </p:cNvSpPr>
          <p:nvPr>
            <p:ph type="ctrTitle" hasCustomPrompt="1"/>
          </p:nvPr>
        </p:nvSpPr>
        <p:spPr>
          <a:xfrm>
            <a:off x="838200" y="1262064"/>
            <a:ext cx="6845300" cy="576716"/>
          </a:xfrm>
          <a:solidFill>
            <a:schemeClr val="bg1">
              <a:alpha val="50000"/>
            </a:schemeClr>
          </a:solidFill>
          <a:ln>
            <a:noFill/>
          </a:ln>
        </p:spPr>
        <p:txBody>
          <a:bodyPr anchor="ctr">
            <a:normAutofit/>
          </a:bodyPr>
          <a:lstStyle>
            <a:lvl1pPr algn="l">
              <a:defRPr sz="3600">
                <a:solidFill>
                  <a:srgbClr val="25282A"/>
                </a:solidFill>
              </a:defRPr>
            </a:lvl1pPr>
          </a:lstStyle>
          <a:p>
            <a:r>
              <a:rPr lang="es-ES" dirty="0"/>
              <a:t>Haga clic para incluir título</a:t>
            </a:r>
          </a:p>
        </p:txBody>
      </p:sp>
      <p:sp>
        <p:nvSpPr>
          <p:cNvPr id="15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838200" y="1943100"/>
            <a:ext cx="5778500" cy="482600"/>
          </a:xfrm>
          <a:solidFill>
            <a:srgbClr val="EAD94E"/>
          </a:solidFill>
          <a:ln>
            <a:solidFill>
              <a:srgbClr val="EAD94E"/>
            </a:solidFill>
          </a:ln>
        </p:spPr>
        <p:txBody>
          <a:bodyPr anchor="ctr"/>
          <a:lstStyle>
            <a:lvl1pPr marL="0" indent="0" algn="l">
              <a:buNone/>
              <a:defRPr sz="2400">
                <a:solidFill>
                  <a:srgbClr val="25282A"/>
                </a:solidFill>
                <a:latin typeface="Montserrat" panose="000005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Haga clic para incluir subtítulo</a:t>
            </a:r>
          </a:p>
        </p:txBody>
      </p:sp>
      <p:cxnSp>
        <p:nvCxnSpPr>
          <p:cNvPr id="17" name="Conector recto 16"/>
          <p:cNvCxnSpPr/>
          <p:nvPr/>
        </p:nvCxnSpPr>
        <p:spPr>
          <a:xfrm flipH="1">
            <a:off x="595086" y="1045029"/>
            <a:ext cx="0" cy="191588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n 9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8200" y="5735141"/>
            <a:ext cx="3352800" cy="62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864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2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4514"/>
            <a:ext cx="12192000" cy="6879771"/>
          </a:xfrm>
          <a:prstGeom prst="rect">
            <a:avLst/>
          </a:prstGeom>
        </p:spPr>
      </p:pic>
      <p:sp>
        <p:nvSpPr>
          <p:cNvPr id="8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3092450" y="2998984"/>
            <a:ext cx="5778500" cy="482600"/>
          </a:xfrm>
          <a:solidFill>
            <a:srgbClr val="EAD94E"/>
          </a:solidFill>
          <a:ln>
            <a:solidFill>
              <a:srgbClr val="EAD94E"/>
            </a:solidFill>
          </a:ln>
        </p:spPr>
        <p:txBody>
          <a:bodyPr anchor="ctr"/>
          <a:lstStyle>
            <a:lvl1pPr marL="0" indent="0" algn="ctr">
              <a:buNone/>
              <a:defRPr sz="2400">
                <a:solidFill>
                  <a:srgbClr val="25282A"/>
                </a:solidFill>
                <a:latin typeface="Montserrat" panose="000005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Haga clic para incluir subtítulo</a:t>
            </a:r>
          </a:p>
        </p:txBody>
      </p:sp>
      <p:sp>
        <p:nvSpPr>
          <p:cNvPr id="9" name="Título 1"/>
          <p:cNvSpPr>
            <a:spLocks noGrp="1"/>
          </p:cNvSpPr>
          <p:nvPr>
            <p:ph type="ctrTitle" hasCustomPrompt="1"/>
          </p:nvPr>
        </p:nvSpPr>
        <p:spPr>
          <a:xfrm>
            <a:off x="2559050" y="2275652"/>
            <a:ext cx="6845300" cy="576716"/>
          </a:xfrm>
          <a:solidFill>
            <a:schemeClr val="bg1">
              <a:alpha val="70000"/>
            </a:schemeClr>
          </a:solidFill>
          <a:ln>
            <a:noFill/>
          </a:ln>
        </p:spPr>
        <p:txBody>
          <a:bodyPr anchor="ctr">
            <a:normAutofit/>
          </a:bodyPr>
          <a:lstStyle>
            <a:lvl1pPr algn="ctr">
              <a:defRPr sz="3600">
                <a:solidFill>
                  <a:srgbClr val="25282A"/>
                </a:solidFill>
              </a:defRPr>
            </a:lvl1pPr>
          </a:lstStyle>
          <a:p>
            <a:r>
              <a:rPr lang="es-ES" dirty="0"/>
              <a:t>Haga clic para incluir título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4724400" y="6366628"/>
            <a:ext cx="2743200" cy="365125"/>
          </a:xfrm>
        </p:spPr>
        <p:txBody>
          <a:bodyPr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07400" y="5330788"/>
            <a:ext cx="3352800" cy="62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198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6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0743"/>
          </a:xfrm>
          <a:prstGeom prst="rect">
            <a:avLst/>
          </a:prstGeom>
        </p:spPr>
      </p:pic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4724400" y="6355216"/>
            <a:ext cx="2743200" cy="365125"/>
          </a:xfrm>
        </p:spPr>
        <p:txBody>
          <a:bodyPr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Título 1"/>
          <p:cNvSpPr>
            <a:spLocks noGrp="1"/>
          </p:cNvSpPr>
          <p:nvPr>
            <p:ph type="ctrTitle" hasCustomPrompt="1"/>
          </p:nvPr>
        </p:nvSpPr>
        <p:spPr>
          <a:xfrm>
            <a:off x="838200" y="1262064"/>
            <a:ext cx="6845300" cy="576716"/>
          </a:xfrm>
          <a:solidFill>
            <a:schemeClr val="bg1">
              <a:alpha val="80000"/>
            </a:schemeClr>
          </a:solidFill>
          <a:ln>
            <a:noFill/>
          </a:ln>
        </p:spPr>
        <p:txBody>
          <a:bodyPr anchor="ctr">
            <a:normAutofit/>
          </a:bodyPr>
          <a:lstStyle>
            <a:lvl1pPr algn="l">
              <a:defRPr sz="3600">
                <a:solidFill>
                  <a:srgbClr val="25282A"/>
                </a:solidFill>
              </a:defRPr>
            </a:lvl1pPr>
          </a:lstStyle>
          <a:p>
            <a:r>
              <a:rPr lang="es-ES" dirty="0"/>
              <a:t>Haga clic para incluir título</a:t>
            </a:r>
          </a:p>
        </p:txBody>
      </p:sp>
      <p:sp>
        <p:nvSpPr>
          <p:cNvPr id="10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838200" y="1943100"/>
            <a:ext cx="5778500" cy="482600"/>
          </a:xfrm>
          <a:solidFill>
            <a:srgbClr val="EAD94E"/>
          </a:solidFill>
          <a:ln>
            <a:solidFill>
              <a:srgbClr val="EAD94E"/>
            </a:solidFill>
          </a:ln>
        </p:spPr>
        <p:txBody>
          <a:bodyPr anchor="ctr"/>
          <a:lstStyle>
            <a:lvl1pPr marL="0" indent="0" algn="l">
              <a:buNone/>
              <a:defRPr sz="2400">
                <a:solidFill>
                  <a:srgbClr val="25282A"/>
                </a:solidFill>
                <a:latin typeface="Montserrat" panose="000005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Haga clic para incluir subtítulo</a:t>
            </a:r>
          </a:p>
        </p:txBody>
      </p:sp>
      <p:cxnSp>
        <p:nvCxnSpPr>
          <p:cNvPr id="11" name="Conector recto 10"/>
          <p:cNvCxnSpPr/>
          <p:nvPr/>
        </p:nvCxnSpPr>
        <p:spPr>
          <a:xfrm flipH="1">
            <a:off x="595086" y="1045029"/>
            <a:ext cx="0" cy="191588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Imagen 1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51370" y="5912714"/>
            <a:ext cx="3352800" cy="62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399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6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4724400" y="6360205"/>
            <a:ext cx="2743200" cy="365125"/>
          </a:xfrm>
        </p:spPr>
        <p:txBody>
          <a:bodyPr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Título 1"/>
          <p:cNvSpPr>
            <a:spLocks noGrp="1"/>
          </p:cNvSpPr>
          <p:nvPr>
            <p:ph type="ctrTitle" hasCustomPrompt="1"/>
          </p:nvPr>
        </p:nvSpPr>
        <p:spPr>
          <a:xfrm>
            <a:off x="838200" y="1262064"/>
            <a:ext cx="6845300" cy="576716"/>
          </a:xfrm>
          <a:solidFill>
            <a:schemeClr val="bg1">
              <a:alpha val="50000"/>
            </a:schemeClr>
          </a:solidFill>
          <a:ln>
            <a:noFill/>
          </a:ln>
        </p:spPr>
        <p:txBody>
          <a:bodyPr anchor="ctr">
            <a:normAutofit/>
          </a:bodyPr>
          <a:lstStyle>
            <a:lvl1pPr algn="l">
              <a:defRPr sz="3600">
                <a:solidFill>
                  <a:srgbClr val="25282A"/>
                </a:solidFill>
              </a:defRPr>
            </a:lvl1pPr>
          </a:lstStyle>
          <a:p>
            <a:r>
              <a:rPr lang="es-ES" dirty="0"/>
              <a:t>Haga clic para incluir título</a:t>
            </a:r>
          </a:p>
        </p:txBody>
      </p:sp>
      <p:sp>
        <p:nvSpPr>
          <p:cNvPr id="9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838200" y="1943100"/>
            <a:ext cx="5778500" cy="482600"/>
          </a:xfrm>
          <a:solidFill>
            <a:srgbClr val="EAD94E"/>
          </a:solidFill>
          <a:ln>
            <a:solidFill>
              <a:srgbClr val="EAD94E"/>
            </a:solidFill>
          </a:ln>
        </p:spPr>
        <p:txBody>
          <a:bodyPr anchor="ctr"/>
          <a:lstStyle>
            <a:lvl1pPr marL="0" indent="0" algn="l">
              <a:buNone/>
              <a:defRPr sz="2400">
                <a:solidFill>
                  <a:srgbClr val="25282A"/>
                </a:solidFill>
                <a:latin typeface="Montserrat" panose="000005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Haga clic para incluir subtítulo</a:t>
            </a:r>
          </a:p>
        </p:txBody>
      </p:sp>
      <p:cxnSp>
        <p:nvCxnSpPr>
          <p:cNvPr id="10" name="Conector recto 9"/>
          <p:cNvCxnSpPr/>
          <p:nvPr/>
        </p:nvCxnSpPr>
        <p:spPr>
          <a:xfrm flipH="1">
            <a:off x="595086" y="1045029"/>
            <a:ext cx="0" cy="191588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n 10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8200" y="5735141"/>
            <a:ext cx="3352800" cy="62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54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9">
            <a:extLst>
              <a:ext uri="{FF2B5EF4-FFF2-40B4-BE49-F238E27FC236}">
                <a16:creationId xmlns:a16="http://schemas.microsoft.com/office/drawing/2014/main" id="{58808D3B-E2AD-414A-83CF-730AD10DE03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9150351" y="6127751"/>
            <a:ext cx="2713567" cy="436563"/>
            <a:chOff x="4323" y="3860"/>
            <a:chExt cx="1282" cy="275"/>
          </a:xfrm>
        </p:grpSpPr>
        <p:sp>
          <p:nvSpPr>
            <p:cNvPr id="5" name="AutoShape 10">
              <a:extLst>
                <a:ext uri="{FF2B5EF4-FFF2-40B4-BE49-F238E27FC236}">
                  <a16:creationId xmlns:a16="http://schemas.microsoft.com/office/drawing/2014/main" id="{B66BCD1B-8A9D-6546-BD63-14EA234E25F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392" y="3907"/>
              <a:ext cx="1074" cy="228"/>
            </a:xfrm>
            <a:prstGeom prst="roundRect">
              <a:avLst>
                <a:gd name="adj" fmla="val 36463"/>
              </a:avLst>
            </a:prstGeom>
            <a:solidFill>
              <a:srgbClr val="F1FABE"/>
            </a:solidFill>
            <a:ln w="12700">
              <a:noFill/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>
                <a:defRPr/>
              </a:pPr>
              <a:endParaRPr lang="de-DE" sz="2800">
                <a:latin typeface="Arial" charset="0"/>
              </a:endParaRPr>
            </a:p>
          </p:txBody>
        </p:sp>
        <p:sp>
          <p:nvSpPr>
            <p:cNvPr id="6" name="Rectangle 11">
              <a:extLst>
                <a:ext uri="{FF2B5EF4-FFF2-40B4-BE49-F238E27FC236}">
                  <a16:creationId xmlns:a16="http://schemas.microsoft.com/office/drawing/2014/main" id="{6A92CBED-23AD-4244-81B8-2D198F65BB9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323" y="3860"/>
              <a:ext cx="1282" cy="138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>
                <a:defRPr/>
              </a:pPr>
              <a:endParaRPr lang="de-DE" sz="2800">
                <a:latin typeface="Arial" charset="0"/>
              </a:endParaRPr>
            </a:p>
          </p:txBody>
        </p:sp>
      </p:grpSp>
      <p:sp>
        <p:nvSpPr>
          <p:cNvPr id="7" name="Rectangle 14">
            <a:extLst>
              <a:ext uri="{FF2B5EF4-FFF2-40B4-BE49-F238E27FC236}">
                <a16:creationId xmlns:a16="http://schemas.microsoft.com/office/drawing/2014/main" id="{EC6905A7-4D0C-4B4B-9803-6EBA1E64662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24418" y="1196975"/>
            <a:ext cx="10943167" cy="5111750"/>
          </a:xfrm>
          <a:prstGeom prst="rect">
            <a:avLst/>
          </a:prstGeom>
          <a:solidFill>
            <a:srgbClr val="F2F2F2"/>
          </a:solidFill>
          <a:ln w="12700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>
              <a:defRPr/>
            </a:pPr>
            <a:endParaRPr lang="en-US" sz="2800">
              <a:latin typeface="Arial" charset="0"/>
            </a:endParaRPr>
          </a:p>
        </p:txBody>
      </p:sp>
      <p:sp>
        <p:nvSpPr>
          <p:cNvPr id="8" name="Round Same Side Corner Rectangle 6">
            <a:extLst>
              <a:ext uri="{FF2B5EF4-FFF2-40B4-BE49-F238E27FC236}">
                <a16:creationId xmlns:a16="http://schemas.microsoft.com/office/drawing/2014/main" id="{36916AE6-589E-E046-960E-CADC22CEA2AA}"/>
              </a:ext>
            </a:extLst>
          </p:cNvPr>
          <p:cNvSpPr>
            <a:spLocks noChangeArrowheads="1"/>
          </p:cNvSpPr>
          <p:nvPr userDrawn="1"/>
        </p:nvSpPr>
        <p:spPr bwMode="auto">
          <a:xfrm rot="16200000">
            <a:off x="1584855" y="-499004"/>
            <a:ext cx="612775" cy="2563284"/>
          </a:xfrm>
          <a:custGeom>
            <a:avLst/>
            <a:gdLst>
              <a:gd name="T0" fmla="*/ 612775 w 612775"/>
              <a:gd name="T1" fmla="*/ 952500 h 1905000"/>
              <a:gd name="T2" fmla="*/ 306388 w 612775"/>
              <a:gd name="T3" fmla="*/ 1905000 h 1905000"/>
              <a:gd name="T4" fmla="*/ 0 w 612775"/>
              <a:gd name="T5" fmla="*/ 952500 h 1905000"/>
              <a:gd name="T6" fmla="*/ 306388 w 612775"/>
              <a:gd name="T7" fmla="*/ 0 h 1905000"/>
              <a:gd name="T8" fmla="*/ 0 60000 65536"/>
              <a:gd name="T9" fmla="*/ 5898240 60000 65536"/>
              <a:gd name="T10" fmla="*/ 11796480 60000 65536"/>
              <a:gd name="T11" fmla="*/ 17694720 60000 65536"/>
              <a:gd name="T12" fmla="*/ 29913 w 612775"/>
              <a:gd name="T13" fmla="*/ 29913 h 1905000"/>
              <a:gd name="T14" fmla="*/ 582862 w 612775"/>
              <a:gd name="T15" fmla="*/ 1905000 h 19050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12775" h="1905000">
                <a:moveTo>
                  <a:pt x="102131" y="0"/>
                </a:moveTo>
                <a:lnTo>
                  <a:pt x="510644" y="0"/>
                </a:lnTo>
                <a:lnTo>
                  <a:pt x="510643" y="0"/>
                </a:lnTo>
                <a:cubicBezTo>
                  <a:pt x="567049" y="0"/>
                  <a:pt x="612775" y="45725"/>
                  <a:pt x="612775" y="102131"/>
                </a:cubicBezTo>
                <a:lnTo>
                  <a:pt x="612775" y="1905000"/>
                </a:lnTo>
                <a:lnTo>
                  <a:pt x="0" y="1905000"/>
                </a:lnTo>
                <a:lnTo>
                  <a:pt x="0" y="102131"/>
                </a:lnTo>
                <a:cubicBezTo>
                  <a:pt x="0" y="45725"/>
                  <a:pt x="45725" y="0"/>
                  <a:pt x="102130" y="0"/>
                </a:cubicBezTo>
                <a:close/>
              </a:path>
            </a:pathLst>
          </a:custGeom>
          <a:solidFill>
            <a:srgbClr val="004880"/>
          </a:solidFill>
          <a:ln w="25400" algn="ctr">
            <a:noFill/>
            <a:miter lim="800000"/>
            <a:headEnd/>
            <a:tailEnd/>
          </a:ln>
        </p:spPr>
        <p:txBody>
          <a:bodyPr vert="eaVert" anchor="ctr"/>
          <a:lstStyle/>
          <a:p>
            <a:pPr algn="ctr">
              <a:spcBef>
                <a:spcPct val="0"/>
              </a:spcBef>
              <a:buClrTx/>
              <a:buFontTx/>
              <a:buNone/>
              <a:defRPr/>
            </a:pPr>
            <a:r>
              <a:rPr lang="en-US" sz="2000">
                <a:solidFill>
                  <a:schemeClr val="bg1"/>
                </a:solidFill>
                <a:latin typeface="Arial" charset="0"/>
              </a:rPr>
              <a:t>SAP ERP</a:t>
            </a:r>
            <a:endParaRPr lang="en-US" sz="1800" b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9" name="Round Same Side Corner Rectangle 7">
            <a:extLst>
              <a:ext uri="{FF2B5EF4-FFF2-40B4-BE49-F238E27FC236}">
                <a16:creationId xmlns:a16="http://schemas.microsoft.com/office/drawing/2014/main" id="{59FD548A-F063-0147-88CA-833C1B5971BB}"/>
              </a:ext>
            </a:extLst>
          </p:cNvPr>
          <p:cNvSpPr>
            <a:spLocks noChangeArrowheads="1"/>
          </p:cNvSpPr>
          <p:nvPr userDrawn="1"/>
        </p:nvSpPr>
        <p:spPr bwMode="auto">
          <a:xfrm rot="5400000">
            <a:off x="7079722" y="-3398838"/>
            <a:ext cx="612775" cy="8362951"/>
          </a:xfrm>
          <a:custGeom>
            <a:avLst/>
            <a:gdLst>
              <a:gd name="T0" fmla="*/ 612775 w 612775"/>
              <a:gd name="T1" fmla="*/ 3152775 h 6248400"/>
              <a:gd name="T2" fmla="*/ 306388 w 612775"/>
              <a:gd name="T3" fmla="*/ 6305550 h 6248400"/>
              <a:gd name="T4" fmla="*/ 0 w 612775"/>
              <a:gd name="T5" fmla="*/ 3152775 h 6248400"/>
              <a:gd name="T6" fmla="*/ 306388 w 612775"/>
              <a:gd name="T7" fmla="*/ 0 h 6248400"/>
              <a:gd name="T8" fmla="*/ 0 60000 65536"/>
              <a:gd name="T9" fmla="*/ 5898240 60000 65536"/>
              <a:gd name="T10" fmla="*/ 11796480 60000 65536"/>
              <a:gd name="T11" fmla="*/ 17694720 60000 65536"/>
              <a:gd name="T12" fmla="*/ 29913 w 612775"/>
              <a:gd name="T13" fmla="*/ 29913 h 6248400"/>
              <a:gd name="T14" fmla="*/ 582862 w 612775"/>
              <a:gd name="T15" fmla="*/ 6248400 h 62484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12775" h="6248400">
                <a:moveTo>
                  <a:pt x="102131" y="0"/>
                </a:moveTo>
                <a:lnTo>
                  <a:pt x="510644" y="0"/>
                </a:lnTo>
                <a:lnTo>
                  <a:pt x="510643" y="0"/>
                </a:lnTo>
                <a:cubicBezTo>
                  <a:pt x="567049" y="0"/>
                  <a:pt x="612775" y="45725"/>
                  <a:pt x="612775" y="102131"/>
                </a:cubicBezTo>
                <a:lnTo>
                  <a:pt x="612775" y="6248400"/>
                </a:lnTo>
                <a:lnTo>
                  <a:pt x="0" y="6248400"/>
                </a:lnTo>
                <a:lnTo>
                  <a:pt x="0" y="102131"/>
                </a:lnTo>
                <a:cubicBezTo>
                  <a:pt x="0" y="45725"/>
                  <a:pt x="45725" y="0"/>
                  <a:pt x="102130" y="0"/>
                </a:cubicBezTo>
                <a:close/>
              </a:path>
            </a:pathLst>
          </a:custGeom>
          <a:solidFill>
            <a:srgbClr val="D9D9D9"/>
          </a:solidFill>
          <a:ln w="25400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lang="de-DE" sz="1800" b="0" dirty="0">
              <a:latin typeface="Futura Std Light" pitchFamily="34" charset="0"/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B7CD6999-A9C6-E346-851E-916B9D018660}"/>
              </a:ext>
            </a:extLst>
          </p:cNvPr>
          <p:cNvSpPr txBox="1">
            <a:spLocks/>
          </p:cNvSpPr>
          <p:nvPr userDrawn="1"/>
        </p:nvSpPr>
        <p:spPr>
          <a:xfrm>
            <a:off x="9359900" y="6270626"/>
            <a:ext cx="2203451" cy="365125"/>
          </a:xfrm>
          <a:prstGeom prst="rect">
            <a:avLst/>
          </a:prstGeom>
        </p:spPr>
        <p:txBody>
          <a:bodyPr anchor="ctr"/>
          <a:lstStyle>
            <a:lvl1pPr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48B00"/>
              </a:buClr>
              <a:buFont typeface="Wingdings" pitchFamily="2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48B00"/>
              </a:buClr>
              <a:buFont typeface="Wingdings" pitchFamily="2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48B00"/>
              </a:buClr>
              <a:buFont typeface="Wingdings" pitchFamily="2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48B00"/>
              </a:buClr>
              <a:buFont typeface="Wingdings" pitchFamily="2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s-ES" sz="1100" b="0">
                <a:solidFill>
                  <a:srgbClr val="898989"/>
                </a:solidFill>
              </a:rPr>
              <a:t>Page 5-</a:t>
            </a:r>
            <a:fld id="{CA8B7940-A418-CE42-B2E0-6C73A265963D}" type="slidenum">
              <a:rPr lang="en-US" altLang="es-ES" sz="1100" b="0">
                <a:solidFill>
                  <a:srgbClr val="898989"/>
                </a:solidFill>
              </a:rPr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t>‹Nº›</a:t>
            </a:fld>
            <a:endParaRPr lang="en-US" altLang="es-ES" sz="1100" b="0">
              <a:solidFill>
                <a:srgbClr val="898989"/>
              </a:solidFill>
            </a:endParaRPr>
          </a:p>
        </p:txBody>
      </p:sp>
      <p:pic>
        <p:nvPicPr>
          <p:cNvPr id="11" name="Picture 8" descr="M:\Dokumente\UCC_Partner\Logos\SAP UA Logo\SAP_University_Alliances_Logo_2013_Februar\RGB\SAP_UniversityAlliances_scrn_R_pos_stac3.png">
            <a:extLst>
              <a:ext uri="{FF2B5EF4-FFF2-40B4-BE49-F238E27FC236}">
                <a16:creationId xmlns:a16="http://schemas.microsoft.com/office/drawing/2014/main" id="{0C611978-AE81-B642-B5C5-EAC8DCD6CD0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417" y="6348414"/>
            <a:ext cx="86360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949891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38200" y="522288"/>
            <a:ext cx="9198429" cy="557212"/>
          </a:xfrm>
        </p:spPr>
        <p:txBody>
          <a:bodyPr/>
          <a:lstStyle>
            <a:lvl1pPr>
              <a:defRPr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Montserrat ExtraLight" panose="00000300000000000000" pitchFamily="50" charset="0"/>
              </a:defRPr>
            </a:lvl1pPr>
          </a:lstStyle>
          <a:p>
            <a:r>
              <a:rPr lang="es-ES" dirty="0"/>
              <a:t>Haga clic para incluir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5232" y="1447800"/>
            <a:ext cx="11008424" cy="4729163"/>
          </a:xfrm>
        </p:spPr>
        <p:txBody>
          <a:bodyPr/>
          <a:lstStyle>
            <a:lvl1pPr>
              <a:defRPr>
                <a:latin typeface="Montserrat ExtraLight" panose="00000300000000000000" pitchFamily="50" charset="0"/>
              </a:defRPr>
            </a:lvl1pPr>
            <a:lvl2pPr>
              <a:defRPr>
                <a:latin typeface="Montserrat ExtraLight" panose="00000300000000000000" pitchFamily="50" charset="0"/>
              </a:defRPr>
            </a:lvl2pPr>
            <a:lvl3pPr>
              <a:defRPr>
                <a:latin typeface="Montserrat ExtraLight" panose="00000300000000000000" pitchFamily="50" charset="0"/>
              </a:defRPr>
            </a:lvl3pPr>
            <a:lvl4pPr>
              <a:defRPr>
                <a:latin typeface="Montserrat ExtraLight" panose="00000300000000000000" pitchFamily="50" charset="0"/>
              </a:defRPr>
            </a:lvl4pPr>
            <a:lvl5pPr>
              <a:defRPr>
                <a:latin typeface="Montserrat ExtraLight" panose="00000300000000000000" pitchFamily="50" charset="0"/>
              </a:defRPr>
            </a:lvl5pPr>
          </a:lstStyle>
          <a:p>
            <a:pPr lvl="0"/>
            <a:r>
              <a:rPr lang="es-ES" dirty="0"/>
              <a:t>Editar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7" name="Rectángulo 6"/>
          <p:cNvSpPr/>
          <p:nvPr/>
        </p:nvSpPr>
        <p:spPr>
          <a:xfrm>
            <a:off x="0" y="559594"/>
            <a:ext cx="707571" cy="41195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11353798" y="6356350"/>
            <a:ext cx="838201" cy="365125"/>
          </a:xfrm>
          <a:prstGeom prst="rect">
            <a:avLst/>
          </a:prstGeom>
          <a:solidFill>
            <a:srgbClr val="EAD94E"/>
          </a:solidFill>
          <a:ln>
            <a:solidFill>
              <a:srgbClr val="EAD9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>
                  <a:lumMod val="85000"/>
                  <a:lumOff val="15000"/>
                </a:schemeClr>
              </a:solidFill>
              <a:latin typeface="Montserrat ExtraLight" panose="00000300000000000000" pitchFamily="50" charset="0"/>
            </a:endParaRPr>
          </a:p>
        </p:txBody>
      </p:sp>
      <p:sp>
        <p:nvSpPr>
          <p:cNvPr id="16" name="Marcador de pie de página 4"/>
          <p:cNvSpPr txBox="1">
            <a:spLocks/>
          </p:cNvSpPr>
          <p:nvPr/>
        </p:nvSpPr>
        <p:spPr>
          <a:xfrm>
            <a:off x="9644744" y="6356349"/>
            <a:ext cx="16110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Montserrat ExtraLight" panose="00000300000000000000" pitchFamily="50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b="1" dirty="0"/>
              <a:t>www.espacioit.es</a:t>
            </a:r>
          </a:p>
        </p:txBody>
      </p:sp>
      <p:sp>
        <p:nvSpPr>
          <p:cNvPr id="24" name="Marcador de número de diapositiva 23"/>
          <p:cNvSpPr>
            <a:spLocks noGrp="1"/>
          </p:cNvSpPr>
          <p:nvPr>
            <p:ph type="sldNum" sz="quarter" idx="12"/>
          </p:nvPr>
        </p:nvSpPr>
        <p:spPr>
          <a:xfrm>
            <a:off x="11353798" y="6356350"/>
            <a:ext cx="489858" cy="365125"/>
          </a:xfrm>
        </p:spPr>
        <p:txBody>
          <a:bodyPr/>
          <a:lstStyle>
            <a:lvl1pPr>
              <a:defRPr b="0">
                <a:solidFill>
                  <a:srgbClr val="25282A"/>
                </a:solidFill>
                <a:latin typeface="Montserrat" panose="00000800000000000000" pitchFamily="50" charset="0"/>
              </a:defRPr>
            </a:lvl1pPr>
          </a:lstStyle>
          <a:p>
            <a:fld id="{63118611-7822-7D46-8FF7-94E882FDEEE2}" type="slidenum">
              <a:rPr lang="en-US" smtClean="0"/>
              <a:t>‹Nº›</a:t>
            </a:fld>
            <a:endParaRPr lang="en-US"/>
          </a:p>
        </p:txBody>
      </p:sp>
      <p:sp>
        <p:nvSpPr>
          <p:cNvPr id="10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7571" y="6310363"/>
            <a:ext cx="2454401" cy="457095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2B838D49-E9E8-7841-BA1A-D968F08D2CD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4647" y="545100"/>
            <a:ext cx="1507744" cy="440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262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38200" y="522288"/>
            <a:ext cx="9198429" cy="557212"/>
          </a:xfrm>
        </p:spPr>
        <p:txBody>
          <a:bodyPr/>
          <a:lstStyle>
            <a:lvl1pPr>
              <a:defRPr/>
            </a:lvl1pPr>
          </a:lstStyle>
          <a:p>
            <a:r>
              <a:rPr lang="es-ES" dirty="0"/>
              <a:t>Haga clic para incluir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447800"/>
            <a:ext cx="5421086" cy="4729163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422578" y="1447800"/>
            <a:ext cx="5421086" cy="4729163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 dirty="0"/>
          </a:p>
        </p:txBody>
      </p:sp>
      <p:sp>
        <p:nvSpPr>
          <p:cNvPr id="8" name="Rectángulo 7"/>
          <p:cNvSpPr/>
          <p:nvPr/>
        </p:nvSpPr>
        <p:spPr>
          <a:xfrm>
            <a:off x="0" y="559594"/>
            <a:ext cx="707571" cy="41195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11353798" y="6356350"/>
            <a:ext cx="838201" cy="365125"/>
          </a:xfrm>
          <a:prstGeom prst="rect">
            <a:avLst/>
          </a:prstGeom>
          <a:solidFill>
            <a:srgbClr val="EAD94E"/>
          </a:solidFill>
          <a:ln>
            <a:solidFill>
              <a:srgbClr val="EAD9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>
                  <a:lumMod val="85000"/>
                  <a:lumOff val="15000"/>
                </a:schemeClr>
              </a:solidFill>
              <a:latin typeface="Montserrat ExtraLight" panose="00000300000000000000" pitchFamily="50" charset="0"/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11353798" y="6356350"/>
            <a:ext cx="489858" cy="365125"/>
          </a:xfrm>
        </p:spPr>
        <p:txBody>
          <a:bodyPr/>
          <a:lstStyle>
            <a:lvl1pPr>
              <a:defRPr b="0">
                <a:solidFill>
                  <a:srgbClr val="25282A"/>
                </a:solidFill>
                <a:latin typeface="Montserrat" panose="00000500000000000000" pitchFamily="50" charset="0"/>
              </a:defRPr>
            </a:lvl1pPr>
          </a:lstStyle>
          <a:p>
            <a:fld id="{63118611-7822-7D46-8FF7-94E882FDEEE2}" type="slidenum">
              <a:rPr lang="en-US" smtClean="0"/>
              <a:t>‹Nº›</a:t>
            </a:fld>
            <a:endParaRPr lang="en-US"/>
          </a:p>
        </p:txBody>
      </p:sp>
      <p:sp>
        <p:nvSpPr>
          <p:cNvPr id="16" name="Marcador de pie de página 4"/>
          <p:cNvSpPr txBox="1">
            <a:spLocks/>
          </p:cNvSpPr>
          <p:nvPr/>
        </p:nvSpPr>
        <p:spPr>
          <a:xfrm>
            <a:off x="9644744" y="6356349"/>
            <a:ext cx="16110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Montserrat ExtraLight" panose="00000300000000000000" pitchFamily="50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b="1" dirty="0"/>
              <a:t>www.espacioit.es</a:t>
            </a:r>
          </a:p>
        </p:txBody>
      </p:sp>
      <p:sp>
        <p:nvSpPr>
          <p:cNvPr id="12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pic>
        <p:nvPicPr>
          <p:cNvPr id="14" name="Imagen 1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7571" y="6310363"/>
            <a:ext cx="2454401" cy="457095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6F86B87A-09AE-C648-B78A-D020F683773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4647" y="545100"/>
            <a:ext cx="1507744" cy="440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81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Diapositiva de títul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72219" y="4864100"/>
            <a:ext cx="6047562" cy="1126266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1557337"/>
          </a:xfrm>
        </p:spPr>
        <p:txBody>
          <a:bodyPr anchor="ctr">
            <a:normAutofit/>
          </a:bodyPr>
          <a:lstStyle>
            <a:lvl1pPr algn="ctr">
              <a:defRPr sz="5000"/>
            </a:lvl1pPr>
          </a:lstStyle>
          <a:p>
            <a:r>
              <a:rPr lang="es-ES" dirty="0"/>
              <a:t>Haga clic para agregar título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524000" y="2794000"/>
            <a:ext cx="9144000" cy="1080407"/>
          </a:xfrm>
        </p:spPr>
        <p:txBody>
          <a:bodyPr>
            <a:normAutofit/>
          </a:bodyPr>
          <a:lstStyle>
            <a:lvl1pPr marL="0" indent="0" algn="ctr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Haga clic para incluir subtítulo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4724400" y="6362700"/>
            <a:ext cx="2743200" cy="365125"/>
          </a:xfrm>
        </p:spPr>
        <p:txBody>
          <a:bodyPr/>
          <a:lstStyle>
            <a:lvl1pPr algn="ctr">
              <a:defRPr sz="1400">
                <a:solidFill>
                  <a:srgbClr val="25282A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ángulo 6"/>
          <p:cNvSpPr/>
          <p:nvPr/>
        </p:nvSpPr>
        <p:spPr>
          <a:xfrm>
            <a:off x="0" y="1122362"/>
            <a:ext cx="707571" cy="155733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11353798" y="4864100"/>
            <a:ext cx="838201" cy="1857375"/>
          </a:xfrm>
          <a:prstGeom prst="rect">
            <a:avLst/>
          </a:prstGeom>
          <a:solidFill>
            <a:srgbClr val="EAD94E"/>
          </a:solidFill>
          <a:ln>
            <a:solidFill>
              <a:srgbClr val="EAD9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>
                  <a:lumMod val="85000"/>
                  <a:lumOff val="15000"/>
                </a:schemeClr>
              </a:solidFill>
              <a:latin typeface="Montserrat ExtraLight" panose="000003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0721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38200" y="522288"/>
            <a:ext cx="9209314" cy="557212"/>
          </a:xfrm>
        </p:spPr>
        <p:txBody>
          <a:bodyPr/>
          <a:lstStyle>
            <a:lvl1pPr>
              <a:defRPr/>
            </a:lvl1pPr>
          </a:lstStyle>
          <a:p>
            <a:r>
              <a:rPr lang="es-ES" dirty="0"/>
              <a:t>Haga clic para incluir título</a:t>
            </a:r>
          </a:p>
        </p:txBody>
      </p:sp>
      <p:sp>
        <p:nvSpPr>
          <p:cNvPr id="6" name="Rectángulo 5"/>
          <p:cNvSpPr/>
          <p:nvPr/>
        </p:nvSpPr>
        <p:spPr>
          <a:xfrm>
            <a:off x="0" y="559594"/>
            <a:ext cx="707571" cy="41195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11353798" y="6356350"/>
            <a:ext cx="838201" cy="365125"/>
          </a:xfrm>
          <a:prstGeom prst="rect">
            <a:avLst/>
          </a:prstGeom>
          <a:solidFill>
            <a:srgbClr val="EAD94E"/>
          </a:solidFill>
          <a:ln>
            <a:solidFill>
              <a:srgbClr val="EAD9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>
                  <a:lumMod val="85000"/>
                  <a:lumOff val="15000"/>
                </a:schemeClr>
              </a:solidFill>
              <a:latin typeface="Montserrat ExtraLight" panose="00000300000000000000" pitchFamily="50" charset="0"/>
            </a:endParaRPr>
          </a:p>
        </p:txBody>
      </p:sp>
      <p:sp>
        <p:nvSpPr>
          <p:cNvPr id="8" name="Marcador de pie de página 4"/>
          <p:cNvSpPr txBox="1">
            <a:spLocks/>
          </p:cNvSpPr>
          <p:nvPr/>
        </p:nvSpPr>
        <p:spPr>
          <a:xfrm>
            <a:off x="9644744" y="6356349"/>
            <a:ext cx="16110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Montserrat ExtraLight" panose="00000300000000000000" pitchFamily="50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b="1" dirty="0"/>
              <a:t>www.espacioit.es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>
          <a:xfrm>
            <a:off x="11353798" y="6356350"/>
            <a:ext cx="489858" cy="365125"/>
          </a:xfrm>
        </p:spPr>
        <p:txBody>
          <a:bodyPr/>
          <a:lstStyle>
            <a:lvl1pPr>
              <a:defRPr>
                <a:solidFill>
                  <a:srgbClr val="25282A"/>
                </a:solidFill>
                <a:latin typeface="Montserrat" panose="00000500000000000000" pitchFamily="50" charset="0"/>
              </a:defRPr>
            </a:lvl1pPr>
          </a:lstStyle>
          <a:p>
            <a:fld id="{63118611-7822-7D46-8FF7-94E882FDEEE2}" type="slidenum">
              <a:rPr lang="en-US" smtClean="0"/>
              <a:t>‹Nº›</a:t>
            </a:fld>
            <a:endParaRPr lang="en-US"/>
          </a:p>
        </p:txBody>
      </p:sp>
      <p:sp>
        <p:nvSpPr>
          <p:cNvPr id="12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7571" y="6310363"/>
            <a:ext cx="2454401" cy="457095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8E8200AC-1370-6E4F-A8B6-A82E067D1F7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4647" y="545100"/>
            <a:ext cx="1507744" cy="440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189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38200" y="522288"/>
            <a:ext cx="9209314" cy="557212"/>
          </a:xfrm>
        </p:spPr>
        <p:txBody>
          <a:bodyPr/>
          <a:lstStyle>
            <a:lvl1pPr>
              <a:defRPr/>
            </a:lvl1pPr>
          </a:lstStyle>
          <a:p>
            <a:r>
              <a:rPr lang="es-ES" dirty="0"/>
              <a:t>Haga clic para incluir título</a:t>
            </a:r>
          </a:p>
        </p:txBody>
      </p:sp>
      <p:sp>
        <p:nvSpPr>
          <p:cNvPr id="6" name="Rectángulo 5"/>
          <p:cNvSpPr/>
          <p:nvPr/>
        </p:nvSpPr>
        <p:spPr>
          <a:xfrm>
            <a:off x="0" y="559594"/>
            <a:ext cx="707571" cy="41195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11353798" y="6356350"/>
            <a:ext cx="838201" cy="365125"/>
          </a:xfrm>
          <a:prstGeom prst="rect">
            <a:avLst/>
          </a:prstGeom>
          <a:solidFill>
            <a:srgbClr val="EAD94E"/>
          </a:solidFill>
          <a:ln>
            <a:solidFill>
              <a:srgbClr val="EAD9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>
                  <a:lumMod val="85000"/>
                  <a:lumOff val="15000"/>
                </a:schemeClr>
              </a:solidFill>
              <a:latin typeface="Montserrat ExtraLight" panose="00000300000000000000" pitchFamily="50" charset="0"/>
            </a:endParaRPr>
          </a:p>
        </p:txBody>
      </p:sp>
      <p:sp>
        <p:nvSpPr>
          <p:cNvPr id="8" name="Marcador de pie de página 4"/>
          <p:cNvSpPr txBox="1">
            <a:spLocks/>
          </p:cNvSpPr>
          <p:nvPr/>
        </p:nvSpPr>
        <p:spPr>
          <a:xfrm>
            <a:off x="9644744" y="6356349"/>
            <a:ext cx="16110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Montserrat ExtraLight" panose="00000300000000000000" pitchFamily="50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b="1" dirty="0"/>
              <a:t>www.espacioit.es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>
          <a:xfrm>
            <a:off x="11353798" y="6356350"/>
            <a:ext cx="489858" cy="365125"/>
          </a:xfrm>
        </p:spPr>
        <p:txBody>
          <a:bodyPr/>
          <a:lstStyle>
            <a:lvl1pPr>
              <a:defRPr>
                <a:solidFill>
                  <a:srgbClr val="25282A"/>
                </a:solidFill>
                <a:latin typeface="Montserrat" panose="00000500000000000000" pitchFamily="50" charset="0"/>
              </a:defRPr>
            </a:lvl1pPr>
          </a:lstStyle>
          <a:p>
            <a:fld id="{63118611-7822-7D46-8FF7-94E882FDEEE2}" type="slidenum">
              <a:rPr lang="en-US" smtClean="0"/>
              <a:t>‹Nº›</a:t>
            </a:fld>
            <a:endParaRPr lang="en-US"/>
          </a:p>
        </p:txBody>
      </p:sp>
      <p:sp>
        <p:nvSpPr>
          <p:cNvPr id="12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7571" y="6310363"/>
            <a:ext cx="2454401" cy="457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134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_azul">
    <p:bg>
      <p:bgPr>
        <a:solidFill>
          <a:srgbClr val="0E3A5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ctr">
            <a:normAutofit/>
          </a:bodyPr>
          <a:lstStyle>
            <a:lvl1pPr algn="ctr">
              <a:defRPr sz="7000" baseline="0">
                <a:solidFill>
                  <a:schemeClr val="bg1"/>
                </a:solidFill>
              </a:defRPr>
            </a:lvl1pPr>
          </a:lstStyle>
          <a:p>
            <a:r>
              <a:rPr lang="es-ES" dirty="0"/>
              <a:t>Haga clic para incluir título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 anchor="t">
            <a:normAutofit/>
          </a:bodyPr>
          <a:lstStyle>
            <a:lvl1pPr marL="0" indent="0" algn="ctr">
              <a:buNone/>
              <a:defRPr sz="3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Haga clic para incluir subtítulo</a:t>
            </a: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Marcador de pie de página 4"/>
          <p:cNvSpPr txBox="1">
            <a:spLocks/>
          </p:cNvSpPr>
          <p:nvPr/>
        </p:nvSpPr>
        <p:spPr>
          <a:xfrm>
            <a:off x="9644744" y="6356349"/>
            <a:ext cx="16110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Montserrat ExtraLight" panose="00000300000000000000" pitchFamily="50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b="1" dirty="0">
                <a:solidFill>
                  <a:schemeClr val="bg1"/>
                </a:solidFill>
              </a:rPr>
              <a:t>www.espacioit.es</a:t>
            </a: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7571" y="6312214"/>
            <a:ext cx="2454401" cy="45757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20741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6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7705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838200" y="1262064"/>
            <a:ext cx="6845300" cy="576716"/>
          </a:xfrm>
          <a:solidFill>
            <a:schemeClr val="bg1">
              <a:alpha val="50000"/>
            </a:schemeClr>
          </a:solidFill>
          <a:ln>
            <a:noFill/>
          </a:ln>
        </p:spPr>
        <p:txBody>
          <a:bodyPr anchor="ctr">
            <a:normAutofit/>
          </a:bodyPr>
          <a:lstStyle>
            <a:lvl1pPr algn="l">
              <a:defRPr sz="3600">
                <a:solidFill>
                  <a:srgbClr val="25282A"/>
                </a:solidFill>
              </a:defRPr>
            </a:lvl1pPr>
          </a:lstStyle>
          <a:p>
            <a:r>
              <a:rPr lang="es-ES" dirty="0"/>
              <a:t>Haga clic para incluir título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838200" y="1943100"/>
            <a:ext cx="5778500" cy="482600"/>
          </a:xfrm>
          <a:solidFill>
            <a:srgbClr val="EAD94E"/>
          </a:solidFill>
          <a:ln>
            <a:solidFill>
              <a:srgbClr val="EAD94E"/>
            </a:solidFill>
          </a:ln>
        </p:spPr>
        <p:txBody>
          <a:bodyPr anchor="ctr"/>
          <a:lstStyle>
            <a:lvl1pPr marL="0" indent="0" algn="l">
              <a:buNone/>
              <a:defRPr sz="2400">
                <a:solidFill>
                  <a:srgbClr val="25282A"/>
                </a:solidFill>
                <a:latin typeface="Montserrat" panose="000005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Haga clic para incluir subtítulo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4724400" y="6345691"/>
            <a:ext cx="2743200" cy="365125"/>
          </a:xfrm>
        </p:spPr>
        <p:txBody>
          <a:bodyPr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cxnSp>
        <p:nvCxnSpPr>
          <p:cNvPr id="6" name="Conector recto 5"/>
          <p:cNvCxnSpPr/>
          <p:nvPr/>
        </p:nvCxnSpPr>
        <p:spPr>
          <a:xfrm flipH="1">
            <a:off x="595086" y="1045029"/>
            <a:ext cx="0" cy="1915885"/>
          </a:xfrm>
          <a:prstGeom prst="line">
            <a:avLst/>
          </a:prstGeom>
          <a:ln>
            <a:solidFill>
              <a:srgbClr val="7073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n 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8200" y="5717314"/>
            <a:ext cx="3352800" cy="62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3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9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2700"/>
            <a:ext cx="12192000" cy="68834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838200" y="1262064"/>
            <a:ext cx="6845300" cy="576716"/>
          </a:xfrm>
          <a:solidFill>
            <a:schemeClr val="bg1">
              <a:alpha val="50000"/>
            </a:schemeClr>
          </a:solidFill>
          <a:ln>
            <a:noFill/>
          </a:ln>
        </p:spPr>
        <p:txBody>
          <a:bodyPr anchor="ctr">
            <a:normAutofit/>
          </a:bodyPr>
          <a:lstStyle>
            <a:lvl1pPr algn="l">
              <a:defRPr sz="3600">
                <a:solidFill>
                  <a:srgbClr val="25282A"/>
                </a:solidFill>
              </a:defRPr>
            </a:lvl1pPr>
          </a:lstStyle>
          <a:p>
            <a:r>
              <a:rPr lang="es-ES" dirty="0"/>
              <a:t>Haga clic para incluir título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838200" y="1943100"/>
            <a:ext cx="5778500" cy="482600"/>
          </a:xfrm>
          <a:solidFill>
            <a:srgbClr val="EAD94E"/>
          </a:solidFill>
          <a:ln>
            <a:solidFill>
              <a:srgbClr val="EAD94E"/>
            </a:solidFill>
          </a:ln>
        </p:spPr>
        <p:txBody>
          <a:bodyPr anchor="ctr"/>
          <a:lstStyle>
            <a:lvl1pPr marL="0" indent="0" algn="l">
              <a:buNone/>
              <a:defRPr sz="2400">
                <a:solidFill>
                  <a:srgbClr val="25282A"/>
                </a:solidFill>
                <a:latin typeface="Montserrat" panose="000005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Haga clic para incluir subtítulo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4724400" y="6345691"/>
            <a:ext cx="2743200" cy="365125"/>
          </a:xfrm>
        </p:spPr>
        <p:txBody>
          <a:bodyPr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cxnSp>
        <p:nvCxnSpPr>
          <p:cNvPr id="6" name="Conector recto 5"/>
          <p:cNvCxnSpPr/>
          <p:nvPr/>
        </p:nvCxnSpPr>
        <p:spPr>
          <a:xfrm flipH="1">
            <a:off x="595086" y="1045029"/>
            <a:ext cx="0" cy="1915885"/>
          </a:xfrm>
          <a:prstGeom prst="line">
            <a:avLst/>
          </a:prstGeom>
          <a:ln>
            <a:solidFill>
              <a:srgbClr val="7073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n 8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8200" y="5717314"/>
            <a:ext cx="3352800" cy="62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0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Editar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  <a:latin typeface="Montserrat ExtraLight" panose="00000300000000000000" pitchFamily="50" charset="0"/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Montserrat ExtraLight" panose="00000300000000000000" pitchFamily="50" charset="0"/>
              </a:defRPr>
            </a:lvl1pPr>
          </a:lstStyle>
          <a:p>
            <a:fld id="{63118611-7822-7D46-8FF7-94E882FDEEE2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s-ES" sz="1000">
                <a:solidFill>
                  <a:schemeClr val="tx1">
                    <a:tint val="75000"/>
                  </a:schemeClr>
                </a:solidFill>
                <a:latin typeface="Montserrat ExtraLight" panose="00000300000000000000" pitchFamily="50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699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80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>
              <a:lumMod val="75000"/>
              <a:lumOff val="25000"/>
            </a:schemeClr>
          </a:solidFill>
          <a:latin typeface="Montserrat ExtraLight" panose="00000300000000000000" pitchFamily="50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85000"/>
              <a:lumOff val="15000"/>
            </a:schemeClr>
          </a:solidFill>
          <a:latin typeface="Montserrat ExtraLight" panose="00000300000000000000" pitchFamily="50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85000"/>
              <a:lumOff val="15000"/>
            </a:schemeClr>
          </a:solidFill>
          <a:latin typeface="Montserrat ExtraLight" panose="00000300000000000000" pitchFamily="50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85000"/>
              <a:lumOff val="15000"/>
            </a:schemeClr>
          </a:solidFill>
          <a:latin typeface="Montserrat ExtraLight" panose="00000300000000000000" pitchFamily="50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Montserrat ExtraLight" panose="00000300000000000000" pitchFamily="50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Montserrat ExtraLight" panose="00000300000000000000" pitchFamily="50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2F5D144A-2201-4A41-A806-FA6A881C4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8215" y="4147737"/>
            <a:ext cx="10608525" cy="1172285"/>
          </a:xfrm>
        </p:spPr>
        <p:txBody>
          <a:bodyPr>
            <a:noAutofit/>
          </a:bodyPr>
          <a:lstStyle/>
          <a:p>
            <a:pPr algn="l"/>
            <a:r>
              <a:rPr lang="es-ES" dirty="0"/>
              <a:t>PRESENTACIÓN CURSO HTML5</a:t>
            </a:r>
            <a:endParaRPr lang="en-US" sz="3600" dirty="0"/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C9DD189B-6B00-A048-82D0-3755F389BC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30541" y="5630297"/>
            <a:ext cx="6426200" cy="65092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592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Introducción.</a:t>
            </a: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18611-7822-7D46-8FF7-94E882FDEEE2}" type="slidenum">
              <a:rPr lang="en-US" smtClean="0"/>
              <a:t>2</a:t>
            </a:fld>
            <a:endParaRPr lang="en-US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505F20D8-F6F8-42FE-BA0B-3B2A10D24525}"/>
              </a:ext>
            </a:extLst>
          </p:cNvPr>
          <p:cNvSpPr txBox="1"/>
          <p:nvPr/>
        </p:nvSpPr>
        <p:spPr>
          <a:xfrm>
            <a:off x="838200" y="1207294"/>
            <a:ext cx="10321411" cy="386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/>
              <a:t>En este tema vamos a ver:</a:t>
            </a:r>
          </a:p>
          <a:p>
            <a:pPr marL="266700">
              <a:lnSpc>
                <a:spcPct val="150000"/>
              </a:lnSpc>
            </a:pPr>
            <a:endParaRPr lang="es-E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+mj-lt"/>
              <a:buAutoNum type="arabicPeriod"/>
            </a:pP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¿Qué es el DOM?</a:t>
            </a:r>
          </a:p>
          <a:p>
            <a:pPr marL="742950" lvl="1" indent="-285750">
              <a:lnSpc>
                <a:spcPct val="150000"/>
              </a:lnSpc>
              <a:buFont typeface="+mj-lt"/>
              <a:buAutoNum type="arabicPeriod"/>
            </a:pP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Examinando el DOM</a:t>
            </a:r>
          </a:p>
          <a:p>
            <a:pPr marL="742950" lvl="1" indent="-285750">
              <a:lnSpc>
                <a:spcPct val="150000"/>
              </a:lnSpc>
              <a:buFont typeface="+mj-lt"/>
              <a:buAutoNum type="arabicPeriod"/>
            </a:pP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Obtener elementos por id, por tag y por clase</a:t>
            </a:r>
          </a:p>
          <a:p>
            <a:pPr marL="742950" lvl="1" indent="-285750">
              <a:lnSpc>
                <a:spcPct val="150000"/>
              </a:lnSpc>
              <a:buFont typeface="+mj-lt"/>
              <a:buAutoNum type="arabicPeriod"/>
            </a:pP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Consulta por selectores.</a:t>
            </a:r>
          </a:p>
          <a:p>
            <a:pPr marL="742950" lvl="1" indent="-285750">
              <a:lnSpc>
                <a:spcPct val="150000"/>
              </a:lnSpc>
              <a:buFont typeface="+mj-lt"/>
              <a:buAutoNum type="arabicPeriod"/>
            </a:pP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Eventos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16346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6DFE84-7D2F-4875-806B-9CAF1F71D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¿Qué es el DOM?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97AC23BF-1C40-4F9F-A861-B59F54E3E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18611-7822-7D46-8FF7-94E882FDEEE2}" type="slidenum">
              <a:rPr lang="en-US" smtClean="0"/>
              <a:t>3</a:t>
            </a:fld>
            <a:endParaRPr lang="en-U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F231975-3274-4B74-B0B4-08EBBE1482E5}"/>
              </a:ext>
            </a:extLst>
          </p:cNvPr>
          <p:cNvSpPr txBox="1"/>
          <p:nvPr/>
        </p:nvSpPr>
        <p:spPr>
          <a:xfrm>
            <a:off x="838200" y="1102922"/>
            <a:ext cx="11263489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El modelo de objeto de documento (DOM) es una interfaz de programación para los documentos HTML y XML. </a:t>
            </a:r>
          </a:p>
          <a:p>
            <a:r>
              <a:rPr lang="es-ES" dirty="0"/>
              <a:t>Facilita una representación estructurada del documento y define de qué manera los programas pueden acceder, al fin de modificar, tanto su estructura, estilo y contenido. </a:t>
            </a:r>
          </a:p>
          <a:p>
            <a:r>
              <a:rPr lang="es-ES" dirty="0"/>
              <a:t>El DOM da una representación del documento como un grupo de nodos y objetos estructurados que tienen propiedades y métodos. Esencialmente, conecta las páginas web a scripts o lenguajes de programación.</a:t>
            </a:r>
          </a:p>
          <a:p>
            <a:endParaRPr lang="es-ES" dirty="0"/>
          </a:p>
          <a:p>
            <a:r>
              <a:rPr lang="es-ES" dirty="0"/>
              <a:t>Una página web es un documento. Éste documento puede exhibirse en la ventana de un navegador o también como código fuente HTML. Pero, en los dos casos, es el mismo documento. El modelo de objeto de documento (DOM) proporciona otras formas de presentar, guardar y manipular este mismo documento. El DOM es una representación completamente orientada al objeto de la página web y puede ser modificado con un lenguaje de script como JavaScript.</a:t>
            </a:r>
          </a:p>
        </p:txBody>
      </p:sp>
    </p:spTree>
    <p:extLst>
      <p:ext uri="{BB962C8B-B14F-4D97-AF65-F5344CB8AC3E}">
        <p14:creationId xmlns:p14="http://schemas.microsoft.com/office/powerpoint/2010/main" val="2860851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DC6347-7822-45A3-A569-B8B507627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b="1" i="0" dirty="0">
                <a:solidFill>
                  <a:srgbClr val="333333"/>
                </a:solidFill>
                <a:effectLst/>
                <a:latin typeface="x-locale-heading-primary"/>
              </a:rPr>
              <a:t>DOM y JavaScript</a:t>
            </a:r>
            <a:endParaRPr lang="es-ES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A97BE7D1-93C2-4D2E-99C7-53E59BAD5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18611-7822-7D46-8FF7-94E882FDEEE2}" type="slidenum">
              <a:rPr lang="en-US" smtClean="0"/>
              <a:t>4</a:t>
            </a:fld>
            <a:endParaRPr lang="en-U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E9E41AE0-7D33-470B-B007-5B296C8A9008}"/>
              </a:ext>
            </a:extLst>
          </p:cNvPr>
          <p:cNvSpPr txBox="1"/>
          <p:nvPr/>
        </p:nvSpPr>
        <p:spPr>
          <a:xfrm>
            <a:off x="838200" y="1433184"/>
            <a:ext cx="920931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E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En el comienzo, JavaScript y el DOM estaban herméticamente enlazados, pero después se desarrollaron como entidades separadas. </a:t>
            </a:r>
          </a:p>
          <a:p>
            <a:pPr algn="l"/>
            <a:endParaRPr lang="es-ES" dirty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pPr algn="l"/>
            <a:r>
              <a:rPr lang="es-E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El contenido de la página es almacenado en DOM y el acceso y la manipulación se hace vía JavaScript, podría representarse aproximadamente así:</a:t>
            </a:r>
          </a:p>
          <a:p>
            <a:pPr algn="l"/>
            <a:r>
              <a:rPr lang="es-E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API(web o página XML) = DOM + JS(lenguaje de script)</a:t>
            </a:r>
          </a:p>
          <a:p>
            <a:pPr algn="l"/>
            <a:endParaRPr lang="es-ES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es-E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El DOM fue diseñado para ser independiente de cualquier lenguaje de programación particular, hace que la presentación estructural del documento sea disponible desde un simple y consistente API. </a:t>
            </a:r>
          </a:p>
        </p:txBody>
      </p:sp>
    </p:spTree>
    <p:extLst>
      <p:ext uri="{BB962C8B-B14F-4D97-AF65-F5344CB8AC3E}">
        <p14:creationId xmlns:p14="http://schemas.microsoft.com/office/powerpoint/2010/main" val="734230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DCFEBB-99B2-41FC-B700-09C2E031E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Árbol de nodos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C5E3C4D6-0043-4238-95A7-FBB01D061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18611-7822-7D46-8FF7-94E882FDEEE2}" type="slidenum">
              <a:rPr lang="en-US" smtClean="0"/>
              <a:t>5</a:t>
            </a:fld>
            <a:endParaRPr lang="en-U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6EC32D22-EF91-4624-B46E-1055B6F3FEA7}"/>
              </a:ext>
            </a:extLst>
          </p:cNvPr>
          <p:cNvSpPr txBox="1"/>
          <p:nvPr/>
        </p:nvSpPr>
        <p:spPr>
          <a:xfrm>
            <a:off x="838200" y="1188366"/>
            <a:ext cx="1100545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DOM transforma todos los documentos XHTML en un conjunto de elementos llamados nodos, que están interconectados y que representan los contenidos de las páginas web y las relaciones entre ellos. Por su aspecto, la unión de todos los nodos se llama "árbol de nodos".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18CE5A7A-A99B-415E-8F57-8F22A3A3AC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11696"/>
            <a:ext cx="10515598" cy="4142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662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384192-1BB1-410A-A108-0D4AAD013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Árbol de nodos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6F1E368F-C471-4E97-A49D-B2DCD25E1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18611-7822-7D46-8FF7-94E882FDEEE2}" type="slidenum">
              <a:rPr lang="en-US" smtClean="0"/>
              <a:t>6</a:t>
            </a:fld>
            <a:endParaRPr lang="en-U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BCA21A1-1418-4D83-9E88-42CCB224E5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4594" y="1379068"/>
            <a:ext cx="7882811" cy="4822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818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069BAC-4A8A-497E-85A6-CA819392D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b="1" i="0" dirty="0">
                <a:solidFill>
                  <a:srgbClr val="2F363C"/>
                </a:solidFill>
                <a:effectLst/>
                <a:latin typeface="-apple-system"/>
              </a:rPr>
              <a:t>Tipos de nodos</a:t>
            </a:r>
            <a:endParaRPr lang="es-ES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DDE69CF2-5AD1-477B-97BA-EB3DF5245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18611-7822-7D46-8FF7-94E882FDEEE2}" type="slidenum">
              <a:rPr lang="en-US" smtClean="0"/>
              <a:t>7</a:t>
            </a:fld>
            <a:endParaRPr lang="en-U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7394C287-F4FA-4F5C-9F8D-8A9B16FE3470}"/>
              </a:ext>
            </a:extLst>
          </p:cNvPr>
          <p:cNvSpPr txBox="1"/>
          <p:nvPr/>
        </p:nvSpPr>
        <p:spPr>
          <a:xfrm>
            <a:off x="838200" y="1131419"/>
            <a:ext cx="1062002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La especificación completa de DOM define 12 tipos de nodos, aunque las páginas XHTML habituales se pueden manipular manejando solamente cuatro o cinco tipos de nodos: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/>
              <a:t>Document</a:t>
            </a:r>
            <a:r>
              <a:rPr lang="es-ES" dirty="0"/>
              <a:t>, nodo raíz del que derivan todos los demás nodos del árbol.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/>
              <a:t>Element</a:t>
            </a:r>
            <a:r>
              <a:rPr lang="es-ES" dirty="0"/>
              <a:t>, representa cada una de las etiquetas XHTML. Se trata del único nodo que puede contener atributos y el único del que pueden derivar otros nodos.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/>
              <a:t>Attr</a:t>
            </a:r>
            <a:r>
              <a:rPr lang="es-ES" dirty="0"/>
              <a:t>, se define un nodo de este tipo para representar cada uno de los atributos de las etiquetas XHTML, es decir, uno por cada par atributo=valor.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Text, nodo que contiene el texto encerrado por una etiqueta XHTML.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/>
              <a:t>Comment</a:t>
            </a:r>
            <a:r>
              <a:rPr lang="es-ES" dirty="0"/>
              <a:t>, representa los comentarios incluidos en la página XHTML.</a:t>
            </a:r>
          </a:p>
        </p:txBody>
      </p:sp>
    </p:spTree>
    <p:extLst>
      <p:ext uri="{BB962C8B-B14F-4D97-AF65-F5344CB8AC3E}">
        <p14:creationId xmlns:p14="http://schemas.microsoft.com/office/powerpoint/2010/main" val="1217417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ma EIT Amarillo">
  <a:themeElements>
    <a:clrScheme name="Espacio IT">
      <a:dk1>
        <a:srgbClr val="000000"/>
      </a:dk1>
      <a:lt1>
        <a:sysClr val="window" lastClr="FFFFFF"/>
      </a:lt1>
      <a:dk2>
        <a:srgbClr val="707372"/>
      </a:dk2>
      <a:lt2>
        <a:srgbClr val="AFB1B4"/>
      </a:lt2>
      <a:accent1>
        <a:srgbClr val="25282A"/>
      </a:accent1>
      <a:accent2>
        <a:srgbClr val="0F3954"/>
      </a:accent2>
      <a:accent3>
        <a:srgbClr val="EAD94E"/>
      </a:accent3>
      <a:accent4>
        <a:srgbClr val="9BCBEB"/>
      </a:accent4>
      <a:accent5>
        <a:srgbClr val="F0E87B"/>
      </a:accent5>
      <a:accent6>
        <a:srgbClr val="D1BD18"/>
      </a:accent6>
      <a:hlink>
        <a:srgbClr val="0F3954"/>
      </a:hlink>
      <a:folHlink>
        <a:srgbClr val="25282A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a EIT Amarillo" id="{E2304CAF-2A45-D742-BD41-34089A45530B}" vid="{A65F4D2A-F393-9E4E-84EA-7FCC3DC0C803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 EIT Amarillo</Template>
  <TotalTime>17914</TotalTime>
  <Words>685</Words>
  <Application>Microsoft Office PowerPoint</Application>
  <PresentationFormat>Panorámica</PresentationFormat>
  <Paragraphs>47</Paragraphs>
  <Slides>7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5" baseType="lpstr">
      <vt:lpstr>-apple-system</vt:lpstr>
      <vt:lpstr>Arial</vt:lpstr>
      <vt:lpstr>Calibri</vt:lpstr>
      <vt:lpstr>Futura Std Light</vt:lpstr>
      <vt:lpstr>Montserrat</vt:lpstr>
      <vt:lpstr>Montserrat ExtraLight</vt:lpstr>
      <vt:lpstr>x-locale-heading-primary</vt:lpstr>
      <vt:lpstr>Tema EIT Amarillo</vt:lpstr>
      <vt:lpstr>PRESENTACIÓN CURSO HTML5</vt:lpstr>
      <vt:lpstr>Introducción.</vt:lpstr>
      <vt:lpstr>¿Qué es el DOM?</vt:lpstr>
      <vt:lpstr>DOM y JavaScript</vt:lpstr>
      <vt:lpstr>Árbol de nodos</vt:lpstr>
      <vt:lpstr>Árbol de nodos</vt:lpstr>
      <vt:lpstr>Tipos de nodos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Ideas para un gestor de tareas pendientes</dc:title>
  <dc:subject/>
  <dc:creator>Luis Gómez</dc:creator>
  <cp:keywords/>
  <dc:description/>
  <cp:lastModifiedBy>Jorge Carreras Martin</cp:lastModifiedBy>
  <cp:revision>389</cp:revision>
  <cp:lastPrinted>2018-11-05T09:02:42Z</cp:lastPrinted>
  <dcterms:created xsi:type="dcterms:W3CDTF">2018-01-25T15:11:05Z</dcterms:created>
  <dcterms:modified xsi:type="dcterms:W3CDTF">2020-12-14T10:50:02Z</dcterms:modified>
  <cp:category/>
</cp:coreProperties>
</file>