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Carreras Martín" initials="JCM" lastIdx="1" clrIdx="0">
    <p:extLst>
      <p:ext uri="{19B8F6BF-5375-455C-9EA6-DF929625EA0E}">
        <p15:presenceInfo xmlns:p15="http://schemas.microsoft.com/office/powerpoint/2012/main" userId="S-1-5-21-1801674531-1482476501-839522115-11794" providerId="AD"/>
      </p:ext>
    </p:extLst>
  </p:cmAuthor>
  <p:cmAuthor id="2" name="Jorge Carreras Martin" initials="JCM" lastIdx="3" clrIdx="1">
    <p:extLst>
      <p:ext uri="{19B8F6BF-5375-455C-9EA6-DF929625EA0E}">
        <p15:presenceInfo xmlns:p15="http://schemas.microsoft.com/office/powerpoint/2012/main" userId="Jorge Carreras Mar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/>
    <p:restoredTop sz="83021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123" y="62"/>
      </p:cViewPr>
      <p:guideLst>
        <p:guide orient="horz" pos="206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F017E-414B-4B95-B592-C344CC6A0CA9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BF44B-1BEE-4B88-BAEB-262938743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73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3904343"/>
            <a:ext cx="12192000" cy="2953657"/>
          </a:xfrm>
          <a:prstGeom prst="rect">
            <a:avLst/>
          </a:prstGeom>
          <a:solidFill>
            <a:srgbClr val="0F3954"/>
          </a:solidFill>
          <a:ln>
            <a:solidFill>
              <a:srgbClr val="0E3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2514600" y="4040823"/>
            <a:ext cx="9220200" cy="556577"/>
          </a:xfrm>
        </p:spPr>
        <p:txBody>
          <a:bodyPr/>
          <a:lstStyle>
            <a:lvl1pPr algn="r">
              <a:defRPr i="0" baseline="0">
                <a:solidFill>
                  <a:schemeClr val="bg1"/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308600" y="4733880"/>
            <a:ext cx="6426200" cy="650920"/>
          </a:xfrm>
        </p:spPr>
        <p:txBody>
          <a:bodyPr anchor="ctr">
            <a:normAutofit/>
          </a:bodyPr>
          <a:lstStyle>
            <a:lvl1pPr marL="0" indent="0" algn="r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78553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9960" y="1384729"/>
            <a:ext cx="6889740" cy="12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3"/>
            <a:ext cx="12192000" cy="68797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510642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2787310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3079981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61017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595086" y="2862946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89238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3169048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332"/>
            <a:ext cx="2743200" cy="365125"/>
          </a:xfrm>
        </p:spPr>
        <p:txBody>
          <a:bodyPr/>
          <a:lstStyle>
            <a:lvl1pPr algn="ctr">
              <a:defRPr sz="1400" b="0">
                <a:solidFill>
                  <a:srgbClr val="25282A"/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973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5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4"/>
            <a:ext cx="12192000" cy="6879771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92450" y="2998984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559050" y="2275652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6628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5330788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55216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8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0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370" y="59127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0205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9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0" name="Conector recto 9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58808D3B-E2AD-414A-83CF-730AD10DE0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150351" y="6127751"/>
            <a:ext cx="2713567" cy="436563"/>
            <a:chOff x="4323" y="3860"/>
            <a:chExt cx="1282" cy="275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B66BCD1B-8A9D-6546-BD63-14EA234E2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2" y="3907"/>
              <a:ext cx="1074" cy="228"/>
            </a:xfrm>
            <a:prstGeom prst="roundRect">
              <a:avLst>
                <a:gd name="adj" fmla="val 36463"/>
              </a:avLst>
            </a:prstGeom>
            <a:solidFill>
              <a:srgbClr val="F1FABE"/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6A92CBED-23AD-4244-81B8-2D198F65BB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3" y="3860"/>
              <a:ext cx="1282" cy="13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EC6905A7-4D0C-4B4B-9803-6EBA1E6466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196975"/>
            <a:ext cx="10943167" cy="5111750"/>
          </a:xfrm>
          <a:prstGeom prst="rect">
            <a:avLst/>
          </a:prstGeom>
          <a:solidFill>
            <a:srgbClr val="F2F2F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sz="2800">
              <a:latin typeface="Arial" charset="0"/>
            </a:endParaRPr>
          </a:p>
        </p:txBody>
      </p:sp>
      <p:sp>
        <p:nvSpPr>
          <p:cNvPr id="8" name="Round Same Side Corner Rectangle 6">
            <a:extLst>
              <a:ext uri="{FF2B5EF4-FFF2-40B4-BE49-F238E27FC236}">
                <a16:creationId xmlns:a16="http://schemas.microsoft.com/office/drawing/2014/main" id="{36916AE6-589E-E046-960E-CADC22CEA2AA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584855" y="-499004"/>
            <a:ext cx="612775" cy="2563284"/>
          </a:xfrm>
          <a:custGeom>
            <a:avLst/>
            <a:gdLst>
              <a:gd name="T0" fmla="*/ 612775 w 612775"/>
              <a:gd name="T1" fmla="*/ 952500 h 1905000"/>
              <a:gd name="T2" fmla="*/ 306388 w 612775"/>
              <a:gd name="T3" fmla="*/ 1905000 h 1905000"/>
              <a:gd name="T4" fmla="*/ 0 w 612775"/>
              <a:gd name="T5" fmla="*/ 952500 h 1905000"/>
              <a:gd name="T6" fmla="*/ 306388 w 612775"/>
              <a:gd name="T7" fmla="*/ 0 h 19050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1905000"/>
              <a:gd name="T14" fmla="*/ 582862 w 612775"/>
              <a:gd name="T15" fmla="*/ 1905000 h 1905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19050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1905000"/>
                </a:lnTo>
                <a:lnTo>
                  <a:pt x="0" y="19050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004880"/>
          </a:solidFill>
          <a:ln w="25400" algn="ctr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SAP ERP</a:t>
            </a:r>
            <a:endParaRPr 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" name="Round Same Side Corner Rectangle 7">
            <a:extLst>
              <a:ext uri="{FF2B5EF4-FFF2-40B4-BE49-F238E27FC236}">
                <a16:creationId xmlns:a16="http://schemas.microsoft.com/office/drawing/2014/main" id="{59FD548A-F063-0147-88CA-833C1B5971B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79722" y="-3398838"/>
            <a:ext cx="612775" cy="8362951"/>
          </a:xfrm>
          <a:custGeom>
            <a:avLst/>
            <a:gdLst>
              <a:gd name="T0" fmla="*/ 612775 w 612775"/>
              <a:gd name="T1" fmla="*/ 3152775 h 6248400"/>
              <a:gd name="T2" fmla="*/ 306388 w 612775"/>
              <a:gd name="T3" fmla="*/ 6305550 h 6248400"/>
              <a:gd name="T4" fmla="*/ 0 w 612775"/>
              <a:gd name="T5" fmla="*/ 3152775 h 6248400"/>
              <a:gd name="T6" fmla="*/ 306388 w 612775"/>
              <a:gd name="T7" fmla="*/ 0 h 62484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6248400"/>
              <a:gd name="T14" fmla="*/ 582862 w 612775"/>
              <a:gd name="T15" fmla="*/ 6248400 h 6248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62484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6248400"/>
                </a:lnTo>
                <a:lnTo>
                  <a:pt x="0" y="62484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D9D9D9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de-DE" sz="1800" b="0" dirty="0">
              <a:latin typeface="Futura Std Light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7CD6999-A9C6-E346-851E-916B9D018660}"/>
              </a:ext>
            </a:extLst>
          </p:cNvPr>
          <p:cNvSpPr txBox="1">
            <a:spLocks/>
          </p:cNvSpPr>
          <p:nvPr userDrawn="1"/>
        </p:nvSpPr>
        <p:spPr>
          <a:xfrm>
            <a:off x="9359900" y="6270626"/>
            <a:ext cx="2203451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ES" sz="1100" b="0">
                <a:solidFill>
                  <a:srgbClr val="898989"/>
                </a:solidFill>
              </a:rPr>
              <a:t>Page 5-</a:t>
            </a:r>
            <a:fld id="{CA8B7940-A418-CE42-B2E0-6C73A265963D}" type="slidenum">
              <a:rPr lang="en-US" altLang="es-ES" sz="1100" b="0">
                <a:solidFill>
                  <a:srgbClr val="898989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‹Nº›</a:t>
            </a:fld>
            <a:endParaRPr lang="en-US" altLang="es-ES" sz="1100" b="0">
              <a:solidFill>
                <a:srgbClr val="898989"/>
              </a:solidFill>
            </a:endParaRPr>
          </a:p>
        </p:txBody>
      </p:sp>
      <p:pic>
        <p:nvPicPr>
          <p:cNvPr id="11" name="Picture 8" descr="M:\Dokumente\UCC_Partner\Logos\SAP UA Logo\SAP_University_Alliances_Logo_2013_Februar\RGB\SAP_UniversityAlliances_scrn_R_pos_stac3.png">
            <a:extLst>
              <a:ext uri="{FF2B5EF4-FFF2-40B4-BE49-F238E27FC236}">
                <a16:creationId xmlns:a16="http://schemas.microsoft.com/office/drawing/2014/main" id="{0C611978-AE81-B642-B5C5-EAC8DCD6CD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6348414"/>
            <a:ext cx="863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4989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5232" y="1447800"/>
            <a:ext cx="11008424" cy="4729163"/>
          </a:xfrm>
        </p:spPr>
        <p:txBody>
          <a:bodyPr/>
          <a:lstStyle>
            <a:lvl1pPr>
              <a:defRPr>
                <a:latin typeface="Montserrat ExtraLight" panose="00000300000000000000" pitchFamily="50" charset="0"/>
              </a:defRPr>
            </a:lvl1pPr>
            <a:lvl2pPr>
              <a:defRPr>
                <a:latin typeface="Montserrat ExtraLight" panose="00000300000000000000" pitchFamily="50" charset="0"/>
              </a:defRPr>
            </a:lvl2pPr>
            <a:lvl3pPr>
              <a:defRPr>
                <a:latin typeface="Montserrat ExtraLight" panose="00000300000000000000" pitchFamily="50" charset="0"/>
              </a:defRPr>
            </a:lvl3pPr>
            <a:lvl4pPr>
              <a:defRPr>
                <a:latin typeface="Montserrat ExtraLight" panose="00000300000000000000" pitchFamily="50" charset="0"/>
              </a:defRPr>
            </a:lvl4pPr>
            <a:lvl5pPr>
              <a:defRPr>
                <a:latin typeface="Montserrat ExtraLight" panose="00000300000000000000" pitchFamily="50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8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B838D49-E9E8-7841-BA1A-D968F08D2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22578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F86B87A-09AE-C648-B78A-D020F68377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2219" y="4864100"/>
            <a:ext cx="6047562" cy="11262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5733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ES" dirty="0"/>
              <a:t>Haga clic para agregar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794000"/>
            <a:ext cx="9144000" cy="1080407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70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0" y="1122362"/>
            <a:ext cx="707571" cy="15573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1353798" y="4864100"/>
            <a:ext cx="838201" cy="185737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8200AC-1370-6E4F-A8B6-A82E067D1F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_azul">
    <p:bg>
      <p:bgPr>
        <a:solidFill>
          <a:srgbClr val="0E3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000" baseline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>
                <a:solidFill>
                  <a:schemeClr val="bg1"/>
                </a:solidFill>
              </a:rPr>
              <a:t>www.espacioit.es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2214"/>
            <a:ext cx="2454401" cy="457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Montserrat ExtraLight" panose="000003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5D144A-2201-4A41-A806-FA6A881C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15" y="4147737"/>
            <a:ext cx="10608525" cy="1172285"/>
          </a:xfrm>
        </p:spPr>
        <p:txBody>
          <a:bodyPr>
            <a:noAutofit/>
          </a:bodyPr>
          <a:lstStyle/>
          <a:p>
            <a:pPr algn="l"/>
            <a:r>
              <a:rPr lang="es-ES" dirty="0"/>
              <a:t>PRESENTACIÓN CURSO HTML5</a:t>
            </a:r>
            <a:endParaRPr lang="en-US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9DD189B-6B00-A048-82D0-3755F389B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541" y="5630297"/>
            <a:ext cx="6426200" cy="650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Introducción.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2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5F20D8-F6F8-42FE-BA0B-3B2A10D24525}"/>
              </a:ext>
            </a:extLst>
          </p:cNvPr>
          <p:cNvSpPr txBox="1"/>
          <p:nvPr/>
        </p:nvSpPr>
        <p:spPr>
          <a:xfrm>
            <a:off x="838200" y="1207294"/>
            <a:ext cx="1032141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En este tema vamos a ver:</a:t>
            </a:r>
          </a:p>
          <a:p>
            <a:pPr marL="266700">
              <a:lnSpc>
                <a:spcPct val="150000"/>
              </a:lnSpc>
            </a:pP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es </a:t>
            </a:r>
            <a:r>
              <a:rPr lang="es-E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LocalStorage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Tratamiento de datos.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634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4BE85-A838-4082-B6DA-96FF9C53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066"/>
            <a:ext cx="9209314" cy="1024290"/>
          </a:xfrm>
        </p:spPr>
        <p:txBody>
          <a:bodyPr>
            <a:normAutofit/>
          </a:bodyPr>
          <a:lstStyle/>
          <a:p>
            <a:r>
              <a:rPr lang="es-ES" sz="4000" dirty="0"/>
              <a:t>¿Qué es </a:t>
            </a:r>
            <a:r>
              <a:rPr lang="es-ES" sz="4000" dirty="0" err="1"/>
              <a:t>LocalStorage</a:t>
            </a:r>
            <a:r>
              <a:rPr lang="es-ES" sz="4000" dirty="0"/>
              <a:t>?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71557DA-77C8-4D76-A297-0B4131BF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3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FA68D3C-070A-4A0F-B43E-7E86F8B0538C}"/>
              </a:ext>
            </a:extLst>
          </p:cNvPr>
          <p:cNvSpPr txBox="1"/>
          <p:nvPr/>
        </p:nvSpPr>
        <p:spPr>
          <a:xfrm>
            <a:off x="838200" y="1083733"/>
            <a:ext cx="1084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propiedad de sólo lectura </a:t>
            </a:r>
            <a:r>
              <a:rPr lang="es-ES" dirty="0" err="1"/>
              <a:t>localStorage</a:t>
            </a:r>
            <a:r>
              <a:rPr lang="es-ES" dirty="0"/>
              <a:t> te permite acceder al objeto local Storage; los datos persisten almacenados entre de las diferentes sesiones de navegación. </a:t>
            </a:r>
          </a:p>
          <a:p>
            <a:r>
              <a:rPr lang="es-ES" dirty="0" err="1"/>
              <a:t>LocalStorage</a:t>
            </a:r>
            <a:r>
              <a:rPr lang="es-ES" dirty="0"/>
              <a:t> es similar a </a:t>
            </a:r>
            <a:r>
              <a:rPr lang="es-ES" dirty="0" err="1"/>
              <a:t>sessionStorage</a:t>
            </a:r>
            <a:r>
              <a:rPr lang="es-ES" dirty="0"/>
              <a:t>. La única diferencia es que, mientras los datos almacenados en </a:t>
            </a:r>
            <a:r>
              <a:rPr lang="es-ES" dirty="0" err="1"/>
              <a:t>localStorage</a:t>
            </a:r>
            <a:r>
              <a:rPr lang="es-ES" dirty="0"/>
              <a:t> no tienen fecha de expiración.</a:t>
            </a:r>
          </a:p>
          <a:p>
            <a:r>
              <a:rPr lang="es-ES" dirty="0"/>
              <a:t>Con </a:t>
            </a:r>
            <a:r>
              <a:rPr lang="es-ES" dirty="0" err="1"/>
              <a:t>sessionStorage</a:t>
            </a:r>
            <a:r>
              <a:rPr lang="es-ES" dirty="0"/>
              <a:t> los datos persisten sólo en la ventana/</a:t>
            </a:r>
            <a:r>
              <a:rPr lang="es-ES" dirty="0" err="1"/>
              <a:t>tab</a:t>
            </a:r>
            <a:r>
              <a:rPr lang="es-ES" dirty="0"/>
              <a:t> que los creó, mientras que con </a:t>
            </a:r>
            <a:r>
              <a:rPr lang="es-ES" dirty="0" err="1"/>
              <a:t>localStorage</a:t>
            </a:r>
            <a:r>
              <a:rPr lang="es-ES" dirty="0"/>
              <a:t> los datos persisten entre ventanas/</a:t>
            </a:r>
            <a:r>
              <a:rPr lang="es-ES" dirty="0" err="1"/>
              <a:t>tabs</a:t>
            </a:r>
            <a:r>
              <a:rPr lang="es-ES" dirty="0"/>
              <a:t> con el mismo origen.</a:t>
            </a:r>
          </a:p>
          <a:p>
            <a:endParaRPr lang="es-ES" dirty="0"/>
          </a:p>
          <a:p>
            <a:r>
              <a:rPr lang="es-ES" dirty="0"/>
              <a:t>Debe tenerse en cuenta que los datos almacenados tanto en </a:t>
            </a:r>
            <a:r>
              <a:rPr lang="es-ES" dirty="0" err="1"/>
              <a:t>localStorage</a:t>
            </a:r>
            <a:r>
              <a:rPr lang="es-ES" dirty="0"/>
              <a:t> como en </a:t>
            </a:r>
            <a:r>
              <a:rPr lang="es-ES" dirty="0" err="1"/>
              <a:t>sessionStorage</a:t>
            </a:r>
            <a:r>
              <a:rPr lang="es-ES" dirty="0"/>
              <a:t> son específicos del protocolo de la página.</a:t>
            </a: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BFDCEE-FB86-48CA-A6E9-9234FDE595FB}"/>
              </a:ext>
            </a:extLst>
          </p:cNvPr>
          <p:cNvSpPr txBox="1"/>
          <p:nvPr/>
        </p:nvSpPr>
        <p:spPr>
          <a:xfrm>
            <a:off x="838200" y="4186761"/>
            <a:ext cx="610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miStorage</a:t>
            </a:r>
            <a:r>
              <a:rPr lang="es-ES" dirty="0"/>
              <a:t> = </a:t>
            </a:r>
            <a:r>
              <a:rPr lang="es-ES" dirty="0" err="1"/>
              <a:t>window.localStorage</a:t>
            </a:r>
            <a:r>
              <a:rPr lang="es-ES" dirty="0"/>
              <a:t>;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8EB072-3681-453A-A6BA-DD52561A579A}"/>
              </a:ext>
            </a:extLst>
          </p:cNvPr>
          <p:cNvSpPr txBox="1"/>
          <p:nvPr/>
        </p:nvSpPr>
        <p:spPr>
          <a:xfrm>
            <a:off x="838200" y="4796799"/>
            <a:ext cx="6101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Un objeto Storage que se puede utilizar para acceder al espacio de almacenamiento local del origen actual.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F12BF82-7F49-4764-AF33-079204281ECF}"/>
              </a:ext>
            </a:extLst>
          </p:cNvPr>
          <p:cNvSpPr/>
          <p:nvPr/>
        </p:nvSpPr>
        <p:spPr>
          <a:xfrm>
            <a:off x="733778" y="4097867"/>
            <a:ext cx="9087555" cy="1783644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19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4F607-E800-4268-B35D-D7973BF1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Tratamiento de datos.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899EE46-25FC-4C04-81CE-68E879D6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0611572-0614-4FDC-B17F-B5D7B008E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8315"/>
            <a:ext cx="5457825" cy="6953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D43A61D-1129-4DAB-9970-C6A8B4A7C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22726"/>
            <a:ext cx="5391150" cy="7239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9934FB1-A9CF-4236-B522-121DF1862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95712"/>
            <a:ext cx="4762500" cy="7334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D95A0C3-D8DD-4816-897D-7D5F167CB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27247"/>
            <a:ext cx="5391150" cy="904875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B8664BB8-BE18-440C-B330-DFE869857E88}"/>
              </a:ext>
            </a:extLst>
          </p:cNvPr>
          <p:cNvSpPr/>
          <p:nvPr/>
        </p:nvSpPr>
        <p:spPr>
          <a:xfrm>
            <a:off x="6688667" y="5116953"/>
            <a:ext cx="2065866" cy="525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063F79E8-DC8A-4142-9D9A-A499A5A2EF36}"/>
              </a:ext>
            </a:extLst>
          </p:cNvPr>
          <p:cNvSpPr/>
          <p:nvPr/>
        </p:nvSpPr>
        <p:spPr>
          <a:xfrm>
            <a:off x="6688667" y="2721945"/>
            <a:ext cx="2065866" cy="525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749B8469-ACEF-4951-AEA9-F01F38DD13ED}"/>
              </a:ext>
            </a:extLst>
          </p:cNvPr>
          <p:cNvSpPr/>
          <p:nvPr/>
        </p:nvSpPr>
        <p:spPr>
          <a:xfrm>
            <a:off x="6688667" y="3790155"/>
            <a:ext cx="2065866" cy="525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F9C4388F-327A-4C3A-9060-46CB695D5852}"/>
              </a:ext>
            </a:extLst>
          </p:cNvPr>
          <p:cNvSpPr/>
          <p:nvPr/>
        </p:nvSpPr>
        <p:spPr>
          <a:xfrm>
            <a:off x="6688667" y="1715646"/>
            <a:ext cx="2065866" cy="525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857DF7-AC54-4153-8C9A-1E1297B0B8B7}"/>
              </a:ext>
            </a:extLst>
          </p:cNvPr>
          <p:cNvSpPr txBox="1"/>
          <p:nvPr/>
        </p:nvSpPr>
        <p:spPr>
          <a:xfrm>
            <a:off x="9324059" y="1747544"/>
            <a:ext cx="2867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Agregar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B0A334C-0629-4B1F-A4F1-5CC78ECB297F}"/>
              </a:ext>
            </a:extLst>
          </p:cNvPr>
          <p:cNvSpPr txBox="1"/>
          <p:nvPr/>
        </p:nvSpPr>
        <p:spPr>
          <a:xfrm>
            <a:off x="9324059" y="2753843"/>
            <a:ext cx="2867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Leer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32C01EC-E064-47B5-904E-93B9F689EDB2}"/>
              </a:ext>
            </a:extLst>
          </p:cNvPr>
          <p:cNvSpPr txBox="1"/>
          <p:nvPr/>
        </p:nvSpPr>
        <p:spPr>
          <a:xfrm>
            <a:off x="9272509" y="3822053"/>
            <a:ext cx="2867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Eliminar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EC25449-6B08-4872-A31E-0EB420630C8F}"/>
              </a:ext>
            </a:extLst>
          </p:cNvPr>
          <p:cNvSpPr txBox="1"/>
          <p:nvPr/>
        </p:nvSpPr>
        <p:spPr>
          <a:xfrm>
            <a:off x="9317808" y="5148851"/>
            <a:ext cx="2867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Limpiar</a:t>
            </a:r>
          </a:p>
        </p:txBody>
      </p:sp>
    </p:spTree>
    <p:extLst>
      <p:ext uri="{BB962C8B-B14F-4D97-AF65-F5344CB8AC3E}">
        <p14:creationId xmlns:p14="http://schemas.microsoft.com/office/powerpoint/2010/main" val="347610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EIT Amarillo">
  <a:themeElements>
    <a:clrScheme name="Espacio IT">
      <a:dk1>
        <a:srgbClr val="000000"/>
      </a:dk1>
      <a:lt1>
        <a:sysClr val="window" lastClr="FFFFFF"/>
      </a:lt1>
      <a:dk2>
        <a:srgbClr val="707372"/>
      </a:dk2>
      <a:lt2>
        <a:srgbClr val="AFB1B4"/>
      </a:lt2>
      <a:accent1>
        <a:srgbClr val="25282A"/>
      </a:accent1>
      <a:accent2>
        <a:srgbClr val="0F3954"/>
      </a:accent2>
      <a:accent3>
        <a:srgbClr val="EAD94E"/>
      </a:accent3>
      <a:accent4>
        <a:srgbClr val="9BCBEB"/>
      </a:accent4>
      <a:accent5>
        <a:srgbClr val="F0E87B"/>
      </a:accent5>
      <a:accent6>
        <a:srgbClr val="D1BD18"/>
      </a:accent6>
      <a:hlink>
        <a:srgbClr val="0F3954"/>
      </a:hlink>
      <a:folHlink>
        <a:srgbClr val="25282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EIT Amarillo" id="{E2304CAF-2A45-D742-BD41-34089A45530B}" vid="{A65F4D2A-F393-9E4E-84EA-7FCC3DC0C80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EIT Amarillo</Template>
  <TotalTime>17808</TotalTime>
  <Words>165</Words>
  <Application>Microsoft Office PowerPoint</Application>
  <PresentationFormat>Panorámica</PresentationFormat>
  <Paragraphs>25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Futura Std Light</vt:lpstr>
      <vt:lpstr>Montserrat</vt:lpstr>
      <vt:lpstr>Montserrat ExtraLight</vt:lpstr>
      <vt:lpstr>Tema EIT Amarillo</vt:lpstr>
      <vt:lpstr>PRESENTACIÓN CURSO HTML5</vt:lpstr>
      <vt:lpstr>Introducción.</vt:lpstr>
      <vt:lpstr>¿Qué es LocalStorage?</vt:lpstr>
      <vt:lpstr>Tratamiento de datos.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para un gestor de tareas pendientes</dc:title>
  <dc:subject/>
  <dc:creator>Luis Gómez</dc:creator>
  <cp:keywords/>
  <dc:description/>
  <cp:lastModifiedBy>Jorge Carreras Martin</cp:lastModifiedBy>
  <cp:revision>381</cp:revision>
  <cp:lastPrinted>2018-11-05T09:02:42Z</cp:lastPrinted>
  <dcterms:created xsi:type="dcterms:W3CDTF">2018-01-25T15:11:05Z</dcterms:created>
  <dcterms:modified xsi:type="dcterms:W3CDTF">2020-12-14T09:03:21Z</dcterms:modified>
  <cp:category/>
</cp:coreProperties>
</file>