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9" r:id="rId3"/>
    <p:sldId id="263" r:id="rId4"/>
    <p:sldId id="261" r:id="rId5"/>
    <p:sldId id="260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9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rge Carreras Martín" initials="JCM" lastIdx="1" clrIdx="0">
    <p:extLst>
      <p:ext uri="{19B8F6BF-5375-455C-9EA6-DF929625EA0E}">
        <p15:presenceInfo xmlns:p15="http://schemas.microsoft.com/office/powerpoint/2012/main" userId="S-1-5-21-1801674531-1482476501-839522115-1179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7"/>
    <p:restoredTop sz="94102"/>
  </p:normalViewPr>
  <p:slideViewPr>
    <p:cSldViewPr snapToGrid="0" snapToObjects="1" showGuides="1">
      <p:cViewPr varScale="1">
        <p:scale>
          <a:sx n="119" d="100"/>
          <a:sy n="119" d="100"/>
        </p:scale>
        <p:origin x="264" y="192"/>
      </p:cViewPr>
      <p:guideLst>
        <p:guide orient="horz" pos="2069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3" d="100"/>
        <a:sy n="7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1F017E-414B-4B95-B592-C344CC6A0CA9}" type="datetimeFigureOut">
              <a:rPr lang="es-ES" smtClean="0"/>
              <a:t>3/12/20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BF44B-1BEE-4B88-BAEB-262938743E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8732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BF44B-1BEE-4B88-BAEB-262938743E9A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16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BF44B-1BEE-4B88-BAEB-262938743E9A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2625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En el head se puede poner títulos, que se muestran</a:t>
            </a:r>
            <a:r>
              <a:rPr lang="es-ES" baseline="0" dirty="0"/>
              <a:t> el la cabecera de la pestaña del browser. Podemos incluir mas información cómo decirle que codificación deseamos usar o links a hojas de estilos o scripts que deseemos ejecutar.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BF44B-1BEE-4B88-BAEB-262938743E9A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0301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/>
          <p:nvPr/>
        </p:nvSpPr>
        <p:spPr>
          <a:xfrm>
            <a:off x="0" y="3904343"/>
            <a:ext cx="12192000" cy="2953657"/>
          </a:xfrm>
          <a:prstGeom prst="rect">
            <a:avLst/>
          </a:prstGeom>
          <a:solidFill>
            <a:srgbClr val="0F3954"/>
          </a:solidFill>
          <a:ln>
            <a:solidFill>
              <a:srgbClr val="0E3A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Título 1"/>
          <p:cNvSpPr>
            <a:spLocks noGrp="1"/>
          </p:cNvSpPr>
          <p:nvPr>
            <p:ph type="title" hasCustomPrompt="1"/>
          </p:nvPr>
        </p:nvSpPr>
        <p:spPr>
          <a:xfrm>
            <a:off x="2514600" y="4040823"/>
            <a:ext cx="9220200" cy="556577"/>
          </a:xfrm>
        </p:spPr>
        <p:txBody>
          <a:bodyPr/>
          <a:lstStyle>
            <a:lvl1pPr algn="r">
              <a:defRPr i="0" baseline="0">
                <a:solidFill>
                  <a:schemeClr val="bg1"/>
                </a:solidFill>
                <a:latin typeface="Montserrat ExtraLight" panose="00000300000000000000" pitchFamily="50" charset="0"/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7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308600" y="4733880"/>
            <a:ext cx="6426200" cy="650920"/>
          </a:xfrm>
        </p:spPr>
        <p:txBody>
          <a:bodyPr anchor="ctr">
            <a:normAutofit/>
          </a:bodyPr>
          <a:lstStyle>
            <a:lvl1pPr marL="0" indent="0" algn="r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sp>
        <p:nvSpPr>
          <p:cNvPr id="8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78553"/>
            <a:ext cx="2743200" cy="365125"/>
          </a:xfrm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49960" y="1384729"/>
            <a:ext cx="6889740" cy="128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95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8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4513"/>
            <a:ext cx="12192000" cy="687977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838200" y="1262064"/>
            <a:ext cx="6845300" cy="576716"/>
          </a:xfr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l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38200" y="1943100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l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45691"/>
            <a:ext cx="2743200" cy="365125"/>
          </a:xfrm>
        </p:spPr>
        <p:txBody>
          <a:bodyPr/>
          <a:lstStyle>
            <a:lvl1pPr algn="ctr">
              <a:defRPr sz="1400">
                <a:solidFill>
                  <a:srgbClr val="25282A"/>
                </a:solidFill>
              </a:defRPr>
            </a:lvl1pPr>
          </a:lstStyle>
          <a:p>
            <a:endParaRPr lang="en-US"/>
          </a:p>
        </p:txBody>
      </p:sp>
      <p:cxnSp>
        <p:nvCxnSpPr>
          <p:cNvPr id="6" name="Conector recto 5"/>
          <p:cNvCxnSpPr/>
          <p:nvPr/>
        </p:nvCxnSpPr>
        <p:spPr>
          <a:xfrm flipH="1">
            <a:off x="595086" y="1045029"/>
            <a:ext cx="0" cy="1915885"/>
          </a:xfrm>
          <a:prstGeom prst="line">
            <a:avLst/>
          </a:prstGeom>
          <a:ln>
            <a:solidFill>
              <a:srgbClr val="7073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5735141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71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0743"/>
          </a:xfrm>
          <a:prstGeom prst="rect">
            <a:avLst/>
          </a:prstGeom>
        </p:spPr>
      </p:pic>
      <p:sp>
        <p:nvSpPr>
          <p:cNvPr id="7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206750" y="3510642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ctr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sp>
        <p:nvSpPr>
          <p:cNvPr id="6" name="Título 1"/>
          <p:cNvSpPr>
            <a:spLocks noGrp="1"/>
          </p:cNvSpPr>
          <p:nvPr>
            <p:ph type="ctrTitle" hasCustomPrompt="1"/>
          </p:nvPr>
        </p:nvSpPr>
        <p:spPr>
          <a:xfrm>
            <a:off x="2673350" y="2787310"/>
            <a:ext cx="6845300" cy="576716"/>
          </a:xfrm>
          <a:solidFill>
            <a:schemeClr val="bg1">
              <a:alpha val="7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5717314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01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2700"/>
            <a:ext cx="12192000" cy="6870700"/>
          </a:xfrm>
          <a:prstGeom prst="rect">
            <a:avLst/>
          </a:prstGeom>
        </p:spPr>
      </p:pic>
      <p:sp>
        <p:nvSpPr>
          <p:cNvPr id="6" name="Título 1"/>
          <p:cNvSpPr>
            <a:spLocks noGrp="1"/>
          </p:cNvSpPr>
          <p:nvPr>
            <p:ph type="ctrTitle" hasCustomPrompt="1"/>
          </p:nvPr>
        </p:nvSpPr>
        <p:spPr>
          <a:xfrm>
            <a:off x="838200" y="3079981"/>
            <a:ext cx="6845300" cy="576716"/>
          </a:xfr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l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8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38200" y="3761017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l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cxnSp>
        <p:nvCxnSpPr>
          <p:cNvPr id="9" name="Conector recto 8"/>
          <p:cNvCxnSpPr/>
          <p:nvPr/>
        </p:nvCxnSpPr>
        <p:spPr>
          <a:xfrm flipH="1">
            <a:off x="595086" y="2862946"/>
            <a:ext cx="0" cy="19158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5717314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65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8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206750" y="3892380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ctr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sp>
        <p:nvSpPr>
          <p:cNvPr id="9" name="Título 1"/>
          <p:cNvSpPr>
            <a:spLocks noGrp="1"/>
          </p:cNvSpPr>
          <p:nvPr>
            <p:ph type="ctrTitle" hasCustomPrompt="1"/>
          </p:nvPr>
        </p:nvSpPr>
        <p:spPr>
          <a:xfrm>
            <a:off x="2673350" y="3169048"/>
            <a:ext cx="6845300" cy="576716"/>
          </a:xfr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62332"/>
            <a:ext cx="2743200" cy="365125"/>
          </a:xfrm>
        </p:spPr>
        <p:txBody>
          <a:bodyPr/>
          <a:lstStyle>
            <a:lvl1pPr algn="ctr">
              <a:defRPr sz="1400" b="0">
                <a:solidFill>
                  <a:srgbClr val="25282A"/>
                </a:solidFill>
                <a:latin typeface="Montserrat ExtraLight" panose="00000300000000000000" pitchFamily="50" charset="0"/>
              </a:defRPr>
            </a:lvl1pPr>
          </a:lstStyle>
          <a:p>
            <a:endParaRPr lang="en-US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5735141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94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69730"/>
            <a:ext cx="2743200" cy="365125"/>
          </a:xfrm>
        </p:spPr>
        <p:txBody>
          <a:bodyPr/>
          <a:lstStyle>
            <a:lvl1pPr algn="ctr">
              <a:defRPr sz="1400">
                <a:solidFill>
                  <a:srgbClr val="25282A"/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Título 1"/>
          <p:cNvSpPr>
            <a:spLocks noGrp="1"/>
          </p:cNvSpPr>
          <p:nvPr>
            <p:ph type="ctrTitle" hasCustomPrompt="1"/>
          </p:nvPr>
        </p:nvSpPr>
        <p:spPr>
          <a:xfrm>
            <a:off x="838200" y="1262064"/>
            <a:ext cx="6845300" cy="576716"/>
          </a:xfr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l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15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38200" y="1943100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l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cxnSp>
        <p:nvCxnSpPr>
          <p:cNvPr id="17" name="Conector recto 16"/>
          <p:cNvCxnSpPr/>
          <p:nvPr/>
        </p:nvCxnSpPr>
        <p:spPr>
          <a:xfrm flipH="1">
            <a:off x="595086" y="1045029"/>
            <a:ext cx="0" cy="19158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5735141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86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4514"/>
            <a:ext cx="12192000" cy="6879771"/>
          </a:xfrm>
          <a:prstGeom prst="rect">
            <a:avLst/>
          </a:prstGeom>
        </p:spPr>
      </p:pic>
      <p:sp>
        <p:nvSpPr>
          <p:cNvPr id="8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092450" y="2998984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ctr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sp>
        <p:nvSpPr>
          <p:cNvPr id="9" name="Título 1"/>
          <p:cNvSpPr>
            <a:spLocks noGrp="1"/>
          </p:cNvSpPr>
          <p:nvPr>
            <p:ph type="ctrTitle" hasCustomPrompt="1"/>
          </p:nvPr>
        </p:nvSpPr>
        <p:spPr>
          <a:xfrm>
            <a:off x="2559050" y="2275652"/>
            <a:ext cx="6845300" cy="576716"/>
          </a:xfrm>
          <a:solidFill>
            <a:schemeClr val="bg1">
              <a:alpha val="7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66628"/>
            <a:ext cx="2743200" cy="365125"/>
          </a:xfrm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07400" y="5330788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19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0743"/>
          </a:xfrm>
          <a:prstGeom prst="rect">
            <a:avLst/>
          </a:prstGeom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55216"/>
            <a:ext cx="2743200" cy="365125"/>
          </a:xfrm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ítulo 1"/>
          <p:cNvSpPr>
            <a:spLocks noGrp="1"/>
          </p:cNvSpPr>
          <p:nvPr>
            <p:ph type="ctrTitle" hasCustomPrompt="1"/>
          </p:nvPr>
        </p:nvSpPr>
        <p:spPr>
          <a:xfrm>
            <a:off x="838200" y="1262064"/>
            <a:ext cx="6845300" cy="576716"/>
          </a:xfrm>
          <a:solidFill>
            <a:schemeClr val="bg1">
              <a:alpha val="8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l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10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38200" y="1943100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l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cxnSp>
        <p:nvCxnSpPr>
          <p:cNvPr id="11" name="Conector recto 10"/>
          <p:cNvCxnSpPr/>
          <p:nvPr/>
        </p:nvCxnSpPr>
        <p:spPr>
          <a:xfrm flipH="1">
            <a:off x="595086" y="1045029"/>
            <a:ext cx="0" cy="19158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n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1370" y="5912714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39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6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60205"/>
            <a:ext cx="2743200" cy="365125"/>
          </a:xfrm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ítulo 1"/>
          <p:cNvSpPr>
            <a:spLocks noGrp="1"/>
          </p:cNvSpPr>
          <p:nvPr>
            <p:ph type="ctrTitle" hasCustomPrompt="1"/>
          </p:nvPr>
        </p:nvSpPr>
        <p:spPr>
          <a:xfrm>
            <a:off x="838200" y="1262064"/>
            <a:ext cx="6845300" cy="576716"/>
          </a:xfr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l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9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38200" y="1943100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l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cxnSp>
        <p:nvCxnSpPr>
          <p:cNvPr id="10" name="Conector recto 9"/>
          <p:cNvCxnSpPr/>
          <p:nvPr/>
        </p:nvCxnSpPr>
        <p:spPr>
          <a:xfrm flipH="1">
            <a:off x="595086" y="1045029"/>
            <a:ext cx="0" cy="19158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n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5735141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5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9">
            <a:extLst>
              <a:ext uri="{FF2B5EF4-FFF2-40B4-BE49-F238E27FC236}">
                <a16:creationId xmlns:a16="http://schemas.microsoft.com/office/drawing/2014/main" id="{58808D3B-E2AD-414A-83CF-730AD10DE0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9150351" y="6127751"/>
            <a:ext cx="2713567" cy="436563"/>
            <a:chOff x="4323" y="3860"/>
            <a:chExt cx="1282" cy="275"/>
          </a:xfrm>
        </p:grpSpPr>
        <p:sp>
          <p:nvSpPr>
            <p:cNvPr id="5" name="AutoShape 10">
              <a:extLst>
                <a:ext uri="{FF2B5EF4-FFF2-40B4-BE49-F238E27FC236}">
                  <a16:creationId xmlns:a16="http://schemas.microsoft.com/office/drawing/2014/main" id="{B66BCD1B-8A9D-6546-BD63-14EA234E25F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92" y="3907"/>
              <a:ext cx="1074" cy="228"/>
            </a:xfrm>
            <a:prstGeom prst="roundRect">
              <a:avLst>
                <a:gd name="adj" fmla="val 36463"/>
              </a:avLst>
            </a:prstGeom>
            <a:solidFill>
              <a:srgbClr val="F1FABE"/>
            </a:solidFill>
            <a:ln w="12700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defRPr/>
              </a:pPr>
              <a:endParaRPr lang="de-DE" sz="2800">
                <a:latin typeface="Arial" charset="0"/>
              </a:endParaRPr>
            </a:p>
          </p:txBody>
        </p:sp>
        <p:sp>
          <p:nvSpPr>
            <p:cNvPr id="6" name="Rectangle 11">
              <a:extLst>
                <a:ext uri="{FF2B5EF4-FFF2-40B4-BE49-F238E27FC236}">
                  <a16:creationId xmlns:a16="http://schemas.microsoft.com/office/drawing/2014/main" id="{6A92CBED-23AD-4244-81B8-2D198F65BB9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23" y="3860"/>
              <a:ext cx="1282" cy="138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defRPr/>
              </a:pPr>
              <a:endParaRPr lang="de-DE" sz="2800">
                <a:latin typeface="Arial" charset="0"/>
              </a:endParaRPr>
            </a:p>
          </p:txBody>
        </p:sp>
      </p:grpSp>
      <p:sp>
        <p:nvSpPr>
          <p:cNvPr id="7" name="Rectangle 14">
            <a:extLst>
              <a:ext uri="{FF2B5EF4-FFF2-40B4-BE49-F238E27FC236}">
                <a16:creationId xmlns:a16="http://schemas.microsoft.com/office/drawing/2014/main" id="{EC6905A7-4D0C-4B4B-9803-6EBA1E64662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4418" y="1196975"/>
            <a:ext cx="10943167" cy="5111750"/>
          </a:xfrm>
          <a:prstGeom prst="rect">
            <a:avLst/>
          </a:prstGeom>
          <a:solidFill>
            <a:srgbClr val="F2F2F2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en-US" sz="2800">
              <a:latin typeface="Arial" charset="0"/>
            </a:endParaRPr>
          </a:p>
        </p:txBody>
      </p:sp>
      <p:sp>
        <p:nvSpPr>
          <p:cNvPr id="8" name="Round Same Side Corner Rectangle 6">
            <a:extLst>
              <a:ext uri="{FF2B5EF4-FFF2-40B4-BE49-F238E27FC236}">
                <a16:creationId xmlns:a16="http://schemas.microsoft.com/office/drawing/2014/main" id="{36916AE6-589E-E046-960E-CADC22CEA2AA}"/>
              </a:ext>
            </a:extLst>
          </p:cNvPr>
          <p:cNvSpPr>
            <a:spLocks noChangeArrowheads="1"/>
          </p:cNvSpPr>
          <p:nvPr userDrawn="1"/>
        </p:nvSpPr>
        <p:spPr bwMode="auto">
          <a:xfrm rot="16200000">
            <a:off x="1584855" y="-499004"/>
            <a:ext cx="612775" cy="2563284"/>
          </a:xfrm>
          <a:custGeom>
            <a:avLst/>
            <a:gdLst>
              <a:gd name="T0" fmla="*/ 612775 w 612775"/>
              <a:gd name="T1" fmla="*/ 952500 h 1905000"/>
              <a:gd name="T2" fmla="*/ 306388 w 612775"/>
              <a:gd name="T3" fmla="*/ 1905000 h 1905000"/>
              <a:gd name="T4" fmla="*/ 0 w 612775"/>
              <a:gd name="T5" fmla="*/ 952500 h 1905000"/>
              <a:gd name="T6" fmla="*/ 306388 w 612775"/>
              <a:gd name="T7" fmla="*/ 0 h 19050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29913 w 612775"/>
              <a:gd name="T13" fmla="*/ 29913 h 1905000"/>
              <a:gd name="T14" fmla="*/ 582862 w 612775"/>
              <a:gd name="T15" fmla="*/ 1905000 h 19050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12775" h="1905000">
                <a:moveTo>
                  <a:pt x="102131" y="0"/>
                </a:moveTo>
                <a:lnTo>
                  <a:pt x="510644" y="0"/>
                </a:lnTo>
                <a:lnTo>
                  <a:pt x="510643" y="0"/>
                </a:lnTo>
                <a:cubicBezTo>
                  <a:pt x="567049" y="0"/>
                  <a:pt x="612775" y="45725"/>
                  <a:pt x="612775" y="102131"/>
                </a:cubicBezTo>
                <a:lnTo>
                  <a:pt x="612775" y="1905000"/>
                </a:lnTo>
                <a:lnTo>
                  <a:pt x="0" y="1905000"/>
                </a:lnTo>
                <a:lnTo>
                  <a:pt x="0" y="102131"/>
                </a:lnTo>
                <a:cubicBezTo>
                  <a:pt x="0" y="45725"/>
                  <a:pt x="45725" y="0"/>
                  <a:pt x="102130" y="0"/>
                </a:cubicBezTo>
                <a:close/>
              </a:path>
            </a:pathLst>
          </a:custGeom>
          <a:solidFill>
            <a:srgbClr val="004880"/>
          </a:solidFill>
          <a:ln w="25400" algn="ctr">
            <a:noFill/>
            <a:miter lim="800000"/>
            <a:headEnd/>
            <a:tailEnd/>
          </a:ln>
        </p:spPr>
        <p:txBody>
          <a:bodyPr vert="eaVert" anchor="ctr"/>
          <a:lstStyle/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sz="2000">
                <a:solidFill>
                  <a:schemeClr val="bg1"/>
                </a:solidFill>
                <a:latin typeface="Arial" charset="0"/>
              </a:rPr>
              <a:t>SAP ERP</a:t>
            </a:r>
            <a:endParaRPr lang="en-US" sz="1800" b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9" name="Round Same Side Corner Rectangle 7">
            <a:extLst>
              <a:ext uri="{FF2B5EF4-FFF2-40B4-BE49-F238E27FC236}">
                <a16:creationId xmlns:a16="http://schemas.microsoft.com/office/drawing/2014/main" id="{59FD548A-F063-0147-88CA-833C1B5971BB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7079722" y="-3398838"/>
            <a:ext cx="612775" cy="8362951"/>
          </a:xfrm>
          <a:custGeom>
            <a:avLst/>
            <a:gdLst>
              <a:gd name="T0" fmla="*/ 612775 w 612775"/>
              <a:gd name="T1" fmla="*/ 3152775 h 6248400"/>
              <a:gd name="T2" fmla="*/ 306388 w 612775"/>
              <a:gd name="T3" fmla="*/ 6305550 h 6248400"/>
              <a:gd name="T4" fmla="*/ 0 w 612775"/>
              <a:gd name="T5" fmla="*/ 3152775 h 6248400"/>
              <a:gd name="T6" fmla="*/ 306388 w 612775"/>
              <a:gd name="T7" fmla="*/ 0 h 62484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29913 w 612775"/>
              <a:gd name="T13" fmla="*/ 29913 h 6248400"/>
              <a:gd name="T14" fmla="*/ 582862 w 612775"/>
              <a:gd name="T15" fmla="*/ 6248400 h 62484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12775" h="6248400">
                <a:moveTo>
                  <a:pt x="102131" y="0"/>
                </a:moveTo>
                <a:lnTo>
                  <a:pt x="510644" y="0"/>
                </a:lnTo>
                <a:lnTo>
                  <a:pt x="510643" y="0"/>
                </a:lnTo>
                <a:cubicBezTo>
                  <a:pt x="567049" y="0"/>
                  <a:pt x="612775" y="45725"/>
                  <a:pt x="612775" y="102131"/>
                </a:cubicBezTo>
                <a:lnTo>
                  <a:pt x="612775" y="6248400"/>
                </a:lnTo>
                <a:lnTo>
                  <a:pt x="0" y="6248400"/>
                </a:lnTo>
                <a:lnTo>
                  <a:pt x="0" y="102131"/>
                </a:lnTo>
                <a:cubicBezTo>
                  <a:pt x="0" y="45725"/>
                  <a:pt x="45725" y="0"/>
                  <a:pt x="102130" y="0"/>
                </a:cubicBezTo>
                <a:close/>
              </a:path>
            </a:pathLst>
          </a:custGeom>
          <a:solidFill>
            <a:srgbClr val="D9D9D9"/>
          </a:solidFill>
          <a:ln w="2540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de-DE" sz="1800" b="0" dirty="0">
              <a:latin typeface="Futura Std Light" pitchFamily="34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7CD6999-A9C6-E346-851E-916B9D018660}"/>
              </a:ext>
            </a:extLst>
          </p:cNvPr>
          <p:cNvSpPr txBox="1">
            <a:spLocks/>
          </p:cNvSpPr>
          <p:nvPr userDrawn="1"/>
        </p:nvSpPr>
        <p:spPr>
          <a:xfrm>
            <a:off x="9359900" y="6270626"/>
            <a:ext cx="2203451" cy="365125"/>
          </a:xfrm>
          <a:prstGeom prst="rect">
            <a:avLst/>
          </a:prstGeom>
        </p:spPr>
        <p:txBody>
          <a:bodyPr anchor="ctr"/>
          <a:lstStyle>
            <a:lvl1pPr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ES" sz="1100" b="0">
                <a:solidFill>
                  <a:srgbClr val="898989"/>
                </a:solidFill>
              </a:rPr>
              <a:t>Page 5-</a:t>
            </a:r>
            <a:fld id="{CA8B7940-A418-CE42-B2E0-6C73A265963D}" type="slidenum">
              <a:rPr lang="en-US" altLang="es-ES" sz="1100" b="0">
                <a:solidFill>
                  <a:srgbClr val="898989"/>
                </a:solidFill>
              </a:rPr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t>‹Nº›</a:t>
            </a:fld>
            <a:endParaRPr lang="en-US" altLang="es-ES" sz="1100" b="0">
              <a:solidFill>
                <a:srgbClr val="898989"/>
              </a:solidFill>
            </a:endParaRPr>
          </a:p>
        </p:txBody>
      </p:sp>
      <p:pic>
        <p:nvPicPr>
          <p:cNvPr id="11" name="Picture 8" descr="M:\Dokumente\UCC_Partner\Logos\SAP UA Logo\SAP_University_Alliances_Logo_2013_Februar\RGB\SAP_UniversityAlliances_scrn_R_pos_stac3.png">
            <a:extLst>
              <a:ext uri="{FF2B5EF4-FFF2-40B4-BE49-F238E27FC236}">
                <a16:creationId xmlns:a16="http://schemas.microsoft.com/office/drawing/2014/main" id="{0C611978-AE81-B642-B5C5-EAC8DCD6CD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17" y="6348414"/>
            <a:ext cx="8636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949891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8200" y="522288"/>
            <a:ext cx="9198429" cy="557212"/>
          </a:xfrm>
        </p:spPr>
        <p:txBody>
          <a:bodyPr/>
          <a:lstStyle>
            <a:lvl1pPr>
              <a:defRPr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Montserrat ExtraLight" panose="00000300000000000000" pitchFamily="50" charset="0"/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5232" y="1447800"/>
            <a:ext cx="11008424" cy="4729163"/>
          </a:xfrm>
        </p:spPr>
        <p:txBody>
          <a:bodyPr/>
          <a:lstStyle>
            <a:lvl1pPr>
              <a:defRPr>
                <a:latin typeface="Montserrat ExtraLight" panose="00000300000000000000" pitchFamily="50" charset="0"/>
              </a:defRPr>
            </a:lvl1pPr>
            <a:lvl2pPr>
              <a:defRPr>
                <a:latin typeface="Montserrat ExtraLight" panose="00000300000000000000" pitchFamily="50" charset="0"/>
              </a:defRPr>
            </a:lvl2pPr>
            <a:lvl3pPr>
              <a:defRPr>
                <a:latin typeface="Montserrat ExtraLight" panose="00000300000000000000" pitchFamily="50" charset="0"/>
              </a:defRPr>
            </a:lvl3pPr>
            <a:lvl4pPr>
              <a:defRPr>
                <a:latin typeface="Montserrat ExtraLight" panose="00000300000000000000" pitchFamily="50" charset="0"/>
              </a:defRPr>
            </a:lvl4pPr>
            <a:lvl5pPr>
              <a:defRPr>
                <a:latin typeface="Montserrat ExtraLight" panose="00000300000000000000" pitchFamily="50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7" name="Rectángulo 6"/>
          <p:cNvSpPr/>
          <p:nvPr/>
        </p:nvSpPr>
        <p:spPr>
          <a:xfrm>
            <a:off x="0" y="559594"/>
            <a:ext cx="707571" cy="41195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1353798" y="6356350"/>
            <a:ext cx="838201" cy="365125"/>
          </a:xfrm>
          <a:prstGeom prst="rect">
            <a:avLst/>
          </a:prstGeom>
          <a:solidFill>
            <a:srgbClr val="EAD94E"/>
          </a:solidFill>
          <a:ln>
            <a:solidFill>
              <a:srgbClr val="EAD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>
                  <a:lumMod val="85000"/>
                  <a:lumOff val="15000"/>
                </a:schemeClr>
              </a:solidFill>
              <a:latin typeface="Montserrat ExtraLight" panose="00000300000000000000" pitchFamily="50" charset="0"/>
            </a:endParaRPr>
          </a:p>
        </p:txBody>
      </p:sp>
      <p:sp>
        <p:nvSpPr>
          <p:cNvPr id="16" name="Marcador de pie de página 4"/>
          <p:cNvSpPr txBox="1">
            <a:spLocks/>
          </p:cNvSpPr>
          <p:nvPr/>
        </p:nvSpPr>
        <p:spPr>
          <a:xfrm>
            <a:off x="9644744" y="6356349"/>
            <a:ext cx="16110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Montserrat ExtraLight" panose="00000300000000000000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b="1" dirty="0"/>
              <a:t>www.espacioit.es</a:t>
            </a:r>
          </a:p>
        </p:txBody>
      </p:sp>
      <p:sp>
        <p:nvSpPr>
          <p:cNvPr id="24" name="Marcador de número de diapositiva 23"/>
          <p:cNvSpPr>
            <a:spLocks noGrp="1"/>
          </p:cNvSpPr>
          <p:nvPr>
            <p:ph type="sldNum" sz="quarter" idx="12"/>
          </p:nvPr>
        </p:nvSpPr>
        <p:spPr>
          <a:xfrm>
            <a:off x="11353798" y="6356350"/>
            <a:ext cx="489858" cy="365125"/>
          </a:xfrm>
        </p:spPr>
        <p:txBody>
          <a:bodyPr/>
          <a:lstStyle>
            <a:lvl1pPr>
              <a:defRPr b="0">
                <a:solidFill>
                  <a:srgbClr val="25282A"/>
                </a:solidFill>
                <a:latin typeface="Montserrat" panose="00000800000000000000" pitchFamily="50" charset="0"/>
              </a:defRPr>
            </a:lvl1pPr>
          </a:lstStyle>
          <a:p>
            <a:fld id="{63118611-7822-7D46-8FF7-94E882FDEEE2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7571" y="6310363"/>
            <a:ext cx="2454401" cy="45709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2B838D49-E9E8-7841-BA1A-D968F08D2CD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47" y="545100"/>
            <a:ext cx="1507744" cy="44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26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8200" y="522288"/>
            <a:ext cx="9198429" cy="557212"/>
          </a:xfrm>
        </p:spPr>
        <p:txBody>
          <a:bodyPr/>
          <a:lstStyle>
            <a:lvl1pPr>
              <a:defRPr/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447800"/>
            <a:ext cx="5421086" cy="472916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422578" y="1447800"/>
            <a:ext cx="5421086" cy="472916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8" name="Rectángulo 7"/>
          <p:cNvSpPr/>
          <p:nvPr/>
        </p:nvSpPr>
        <p:spPr>
          <a:xfrm>
            <a:off x="0" y="559594"/>
            <a:ext cx="707571" cy="41195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1353798" y="6356350"/>
            <a:ext cx="838201" cy="365125"/>
          </a:xfrm>
          <a:prstGeom prst="rect">
            <a:avLst/>
          </a:prstGeom>
          <a:solidFill>
            <a:srgbClr val="EAD94E"/>
          </a:solidFill>
          <a:ln>
            <a:solidFill>
              <a:srgbClr val="EAD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>
                  <a:lumMod val="85000"/>
                  <a:lumOff val="15000"/>
                </a:schemeClr>
              </a:solidFill>
              <a:latin typeface="Montserrat ExtraLight" panose="00000300000000000000" pitchFamily="50" charset="0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1353798" y="6356350"/>
            <a:ext cx="489858" cy="365125"/>
          </a:xfrm>
        </p:spPr>
        <p:txBody>
          <a:bodyPr/>
          <a:lstStyle>
            <a:lvl1pPr>
              <a:defRPr b="0">
                <a:solidFill>
                  <a:srgbClr val="25282A"/>
                </a:solidFill>
                <a:latin typeface="Montserrat" panose="00000500000000000000" pitchFamily="50" charset="0"/>
              </a:defRPr>
            </a:lvl1pPr>
          </a:lstStyle>
          <a:p>
            <a:fld id="{63118611-7822-7D46-8FF7-94E882FDEEE2}" type="slidenum">
              <a:rPr lang="en-US" smtClean="0"/>
              <a:t>‹Nº›</a:t>
            </a:fld>
            <a:endParaRPr lang="en-US"/>
          </a:p>
        </p:txBody>
      </p:sp>
      <p:sp>
        <p:nvSpPr>
          <p:cNvPr id="16" name="Marcador de pie de página 4"/>
          <p:cNvSpPr txBox="1">
            <a:spLocks/>
          </p:cNvSpPr>
          <p:nvPr/>
        </p:nvSpPr>
        <p:spPr>
          <a:xfrm>
            <a:off x="9644744" y="6356349"/>
            <a:ext cx="16110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Montserrat ExtraLight" panose="00000300000000000000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b="1" dirty="0"/>
              <a:t>www.espacioit.es</a:t>
            </a:r>
          </a:p>
        </p:txBody>
      </p:sp>
      <p:sp>
        <p:nvSpPr>
          <p:cNvPr id="12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7571" y="6310363"/>
            <a:ext cx="2454401" cy="45709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6F86B87A-09AE-C648-B78A-D020F68377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47" y="545100"/>
            <a:ext cx="1507744" cy="44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8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a de títu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72219" y="4864100"/>
            <a:ext cx="6047562" cy="112626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1557337"/>
          </a:xfrm>
        </p:spPr>
        <p:txBody>
          <a:bodyPr anchor="ctr">
            <a:normAutofit/>
          </a:bodyPr>
          <a:lstStyle>
            <a:lvl1pPr algn="ctr">
              <a:defRPr sz="5000"/>
            </a:lvl1pPr>
          </a:lstStyle>
          <a:p>
            <a:r>
              <a:rPr lang="es-ES" dirty="0"/>
              <a:t>Haga clic para agregar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2794000"/>
            <a:ext cx="9144000" cy="1080407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62700"/>
            <a:ext cx="2743200" cy="365125"/>
          </a:xfrm>
        </p:spPr>
        <p:txBody>
          <a:bodyPr/>
          <a:lstStyle>
            <a:lvl1pPr algn="ctr">
              <a:defRPr sz="1400">
                <a:solidFill>
                  <a:srgbClr val="25282A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ángulo 6"/>
          <p:cNvSpPr/>
          <p:nvPr/>
        </p:nvSpPr>
        <p:spPr>
          <a:xfrm>
            <a:off x="0" y="1122362"/>
            <a:ext cx="707571" cy="155733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11353798" y="4864100"/>
            <a:ext cx="838201" cy="1857375"/>
          </a:xfrm>
          <a:prstGeom prst="rect">
            <a:avLst/>
          </a:prstGeom>
          <a:solidFill>
            <a:srgbClr val="EAD94E"/>
          </a:solidFill>
          <a:ln>
            <a:solidFill>
              <a:srgbClr val="EAD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>
                  <a:lumMod val="85000"/>
                  <a:lumOff val="15000"/>
                </a:schemeClr>
              </a:solidFill>
              <a:latin typeface="Montserrat ExtraLight" panose="000003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72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8200" y="522288"/>
            <a:ext cx="9209314" cy="557212"/>
          </a:xfrm>
        </p:spPr>
        <p:txBody>
          <a:bodyPr/>
          <a:lstStyle>
            <a:lvl1pPr>
              <a:defRPr/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6" name="Rectángulo 5"/>
          <p:cNvSpPr/>
          <p:nvPr/>
        </p:nvSpPr>
        <p:spPr>
          <a:xfrm>
            <a:off x="0" y="559594"/>
            <a:ext cx="707571" cy="41195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1353798" y="6356350"/>
            <a:ext cx="838201" cy="365125"/>
          </a:xfrm>
          <a:prstGeom prst="rect">
            <a:avLst/>
          </a:prstGeom>
          <a:solidFill>
            <a:srgbClr val="EAD94E"/>
          </a:solidFill>
          <a:ln>
            <a:solidFill>
              <a:srgbClr val="EAD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>
                  <a:lumMod val="85000"/>
                  <a:lumOff val="15000"/>
                </a:schemeClr>
              </a:solidFill>
              <a:latin typeface="Montserrat ExtraLight" panose="00000300000000000000" pitchFamily="50" charset="0"/>
            </a:endParaRPr>
          </a:p>
        </p:txBody>
      </p:sp>
      <p:sp>
        <p:nvSpPr>
          <p:cNvPr id="8" name="Marcador de pie de página 4"/>
          <p:cNvSpPr txBox="1">
            <a:spLocks/>
          </p:cNvSpPr>
          <p:nvPr/>
        </p:nvSpPr>
        <p:spPr>
          <a:xfrm>
            <a:off x="9644744" y="6356349"/>
            <a:ext cx="16110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Montserrat ExtraLight" panose="00000300000000000000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b="1" dirty="0"/>
              <a:t>www.espacioit.es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11353798" y="6356350"/>
            <a:ext cx="489858" cy="365125"/>
          </a:xfrm>
        </p:spPr>
        <p:txBody>
          <a:bodyPr/>
          <a:lstStyle>
            <a:lvl1pPr>
              <a:defRPr>
                <a:solidFill>
                  <a:srgbClr val="25282A"/>
                </a:solidFill>
                <a:latin typeface="Montserrat" panose="00000500000000000000" pitchFamily="50" charset="0"/>
              </a:defRPr>
            </a:lvl1pPr>
          </a:lstStyle>
          <a:p>
            <a:fld id="{63118611-7822-7D46-8FF7-94E882FDEEE2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7571" y="6310363"/>
            <a:ext cx="2454401" cy="45709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E8200AC-1370-6E4F-A8B6-A82E067D1F7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47" y="545100"/>
            <a:ext cx="1507744" cy="44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18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8200" y="522288"/>
            <a:ext cx="9209314" cy="557212"/>
          </a:xfrm>
        </p:spPr>
        <p:txBody>
          <a:bodyPr/>
          <a:lstStyle>
            <a:lvl1pPr>
              <a:defRPr/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6" name="Rectángulo 5"/>
          <p:cNvSpPr/>
          <p:nvPr/>
        </p:nvSpPr>
        <p:spPr>
          <a:xfrm>
            <a:off x="0" y="559594"/>
            <a:ext cx="707571" cy="41195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1353798" y="6356350"/>
            <a:ext cx="838201" cy="365125"/>
          </a:xfrm>
          <a:prstGeom prst="rect">
            <a:avLst/>
          </a:prstGeom>
          <a:solidFill>
            <a:srgbClr val="EAD94E"/>
          </a:solidFill>
          <a:ln>
            <a:solidFill>
              <a:srgbClr val="EAD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>
                  <a:lumMod val="85000"/>
                  <a:lumOff val="15000"/>
                </a:schemeClr>
              </a:solidFill>
              <a:latin typeface="Montserrat ExtraLight" panose="00000300000000000000" pitchFamily="50" charset="0"/>
            </a:endParaRPr>
          </a:p>
        </p:txBody>
      </p:sp>
      <p:sp>
        <p:nvSpPr>
          <p:cNvPr id="8" name="Marcador de pie de página 4"/>
          <p:cNvSpPr txBox="1">
            <a:spLocks/>
          </p:cNvSpPr>
          <p:nvPr/>
        </p:nvSpPr>
        <p:spPr>
          <a:xfrm>
            <a:off x="9644744" y="6356349"/>
            <a:ext cx="16110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Montserrat ExtraLight" panose="00000300000000000000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b="1" dirty="0"/>
              <a:t>www.espacioit.es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11353798" y="6356350"/>
            <a:ext cx="489858" cy="365125"/>
          </a:xfrm>
        </p:spPr>
        <p:txBody>
          <a:bodyPr/>
          <a:lstStyle>
            <a:lvl1pPr>
              <a:defRPr>
                <a:solidFill>
                  <a:srgbClr val="25282A"/>
                </a:solidFill>
                <a:latin typeface="Montserrat" panose="00000500000000000000" pitchFamily="50" charset="0"/>
              </a:defRPr>
            </a:lvl1pPr>
          </a:lstStyle>
          <a:p>
            <a:fld id="{63118611-7822-7D46-8FF7-94E882FDEEE2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7571" y="6310363"/>
            <a:ext cx="2454401" cy="45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13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_azul">
    <p:bg>
      <p:bgPr>
        <a:solidFill>
          <a:srgbClr val="0E3A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ctr">
            <a:normAutofit/>
          </a:bodyPr>
          <a:lstStyle>
            <a:lvl1pPr algn="ctr">
              <a:defRPr sz="7000" baseline="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anchor="t"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Marcador de pie de página 4"/>
          <p:cNvSpPr txBox="1">
            <a:spLocks/>
          </p:cNvSpPr>
          <p:nvPr/>
        </p:nvSpPr>
        <p:spPr>
          <a:xfrm>
            <a:off x="9644744" y="6356349"/>
            <a:ext cx="16110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Montserrat ExtraLight" panose="00000300000000000000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b="1" dirty="0">
                <a:solidFill>
                  <a:schemeClr val="bg1"/>
                </a:solidFill>
              </a:rPr>
              <a:t>www.espacioit.es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7571" y="6312214"/>
            <a:ext cx="2454401" cy="45757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074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7705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838200" y="1262064"/>
            <a:ext cx="6845300" cy="576716"/>
          </a:xfr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l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38200" y="1943100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l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45691"/>
            <a:ext cx="2743200" cy="365125"/>
          </a:xfrm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cxnSp>
        <p:nvCxnSpPr>
          <p:cNvPr id="6" name="Conector recto 5"/>
          <p:cNvCxnSpPr/>
          <p:nvPr/>
        </p:nvCxnSpPr>
        <p:spPr>
          <a:xfrm flipH="1">
            <a:off x="595086" y="1045029"/>
            <a:ext cx="0" cy="1915885"/>
          </a:xfrm>
          <a:prstGeom prst="line">
            <a:avLst/>
          </a:prstGeom>
          <a:ln>
            <a:solidFill>
              <a:srgbClr val="7073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5717314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9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2700"/>
            <a:ext cx="12192000" cy="68834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838200" y="1262064"/>
            <a:ext cx="6845300" cy="576716"/>
          </a:xfr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l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38200" y="1943100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l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45691"/>
            <a:ext cx="2743200" cy="365125"/>
          </a:xfrm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cxnSp>
        <p:nvCxnSpPr>
          <p:cNvPr id="6" name="Conector recto 5"/>
          <p:cNvCxnSpPr/>
          <p:nvPr/>
        </p:nvCxnSpPr>
        <p:spPr>
          <a:xfrm flipH="1">
            <a:off x="595086" y="1045029"/>
            <a:ext cx="0" cy="1915885"/>
          </a:xfrm>
          <a:prstGeom prst="line">
            <a:avLst/>
          </a:prstGeom>
          <a:ln>
            <a:solidFill>
              <a:srgbClr val="7073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5717314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0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Montserrat ExtraLight" panose="000003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Montserrat ExtraLight" panose="00000300000000000000" pitchFamily="50" charset="0"/>
              </a:defRPr>
            </a:lvl1pPr>
          </a:lstStyle>
          <a:p>
            <a:fld id="{63118611-7822-7D46-8FF7-94E882FDEEE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s-ES" sz="1000">
                <a:solidFill>
                  <a:schemeClr val="tx1">
                    <a:tint val="75000"/>
                  </a:schemeClr>
                </a:solidFill>
                <a:latin typeface="Montserrat ExtraLight" panose="00000300000000000000" pitchFamily="50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99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80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Montserrat ExtraLight" panose="000003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Montserrat ExtraLight" panose="00000300000000000000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Montserrat ExtraLight" panose="00000300000000000000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Montserrat ExtraLight" panose="00000300000000000000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Montserrat ExtraLight" panose="00000300000000000000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Montserrat ExtraLight" panose="00000300000000000000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if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if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F5D144A-2201-4A41-A806-FA6A881C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215" y="4147737"/>
            <a:ext cx="10608525" cy="1172285"/>
          </a:xfrm>
        </p:spPr>
        <p:txBody>
          <a:bodyPr>
            <a:noAutofit/>
          </a:bodyPr>
          <a:lstStyle/>
          <a:p>
            <a:pPr algn="l"/>
            <a:r>
              <a:rPr lang="es-ES" dirty="0"/>
              <a:t>PRESENTACIÓN CURSO JAVASCRIPT</a:t>
            </a:r>
            <a:endParaRPr lang="en-US" sz="3600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C9DD189B-6B00-A048-82D0-3755F389BC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30541" y="5630297"/>
            <a:ext cx="6426200" cy="650920"/>
          </a:xfrm>
        </p:spPr>
        <p:txBody>
          <a:bodyPr/>
          <a:lstStyle/>
          <a:p>
            <a:r>
              <a:rPr lang="en-US" dirty="0"/>
              <a:t>TEMA 6. </a:t>
            </a:r>
            <a:r>
              <a:rPr lang="en-US" dirty="0" err="1"/>
              <a:t>Clases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59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Programación orientada a objetos (POO)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8611-7822-7D46-8FF7-94E882FDEEE2}" type="slidenum">
              <a:rPr lang="en-US" smtClean="0"/>
              <a:t>2</a:t>
            </a:fld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idx="4294967295"/>
          </p:nvPr>
        </p:nvSpPr>
        <p:spPr>
          <a:xfrm>
            <a:off x="838200" y="1447801"/>
            <a:ext cx="10080812" cy="123085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s-ES" sz="2000" dirty="0"/>
              <a:t>La idea básica de la POO es que usamos objetos para modelar cosas del mundo real que queremos representar en nuestros programas.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s-ES" sz="22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56A29DC-7AE2-5D4A-82AB-971FB9E0E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9641" y="2678654"/>
            <a:ext cx="5532718" cy="200291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8F032EC-A82A-1748-8072-52D96E9DA529}"/>
              </a:ext>
            </a:extLst>
          </p:cNvPr>
          <p:cNvSpPr txBox="1"/>
          <p:nvPr/>
        </p:nvSpPr>
        <p:spPr>
          <a:xfrm>
            <a:off x="838200" y="4926220"/>
            <a:ext cx="10080811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1000"/>
              </a:spcBef>
            </a:pPr>
            <a:r>
              <a:rPr lang="es-E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ExtraLight" panose="00000300000000000000" pitchFamily="50" charset="0"/>
              </a:rPr>
              <a:t>Esto no es en realidad un objeto, en vez de esto es un modelo que define las características que un objeto debería tener.</a:t>
            </a:r>
          </a:p>
        </p:txBody>
      </p:sp>
    </p:spTree>
    <p:extLst>
      <p:ext uri="{BB962C8B-B14F-4D97-AF65-F5344CB8AC3E}">
        <p14:creationId xmlns:p14="http://schemas.microsoft.com/office/powerpoint/2010/main" val="350564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Clases, sintaxis y constructores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8611-7822-7D46-8FF7-94E882FDEEE2}" type="slidenum">
              <a:rPr lang="en-US" smtClean="0"/>
              <a:t>3</a:t>
            </a:fld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5ADB82B-9684-AE45-98F0-636DD6F12D9A}"/>
              </a:ext>
            </a:extLst>
          </p:cNvPr>
          <p:cNvSpPr txBox="1"/>
          <p:nvPr/>
        </p:nvSpPr>
        <p:spPr>
          <a:xfrm>
            <a:off x="838200" y="1326964"/>
            <a:ext cx="9112624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dirty="0"/>
              <a:t>Una manera de definir una clase es mediante una </a:t>
            </a:r>
            <a:r>
              <a:rPr lang="es-ES" b="1" dirty="0"/>
              <a:t>declaración de clase</a:t>
            </a:r>
            <a:r>
              <a:rPr lang="es-ES" i="1" dirty="0"/>
              <a:t>. </a:t>
            </a:r>
            <a:r>
              <a:rPr lang="es-ES" dirty="0"/>
              <a:t>Para declarar una clase, se utiliza la palabra reservada </a:t>
            </a:r>
            <a:r>
              <a:rPr lang="es-ES" dirty="0" err="1"/>
              <a:t>class</a:t>
            </a:r>
            <a:r>
              <a:rPr lang="es-ES" dirty="0"/>
              <a:t> y un nombre para la clase "</a:t>
            </a:r>
            <a:r>
              <a:rPr lang="es-ES" dirty="0" err="1"/>
              <a:t>Rectangulo</a:t>
            </a:r>
            <a:r>
              <a:rPr lang="es-ES" dirty="0"/>
              <a:t>".</a:t>
            </a:r>
          </a:p>
          <a:p>
            <a:pPr>
              <a:lnSpc>
                <a:spcPct val="150000"/>
              </a:lnSpc>
            </a:pPr>
            <a:r>
              <a:rPr lang="es-ES" dirty="0"/>
              <a:t>El método constructor es un método especial para crear e inicializar un objeto creado con una clase. Ejemplo: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E87FAE0-FAC6-7E43-A8D5-C5BE7D8F2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226" y="3457430"/>
            <a:ext cx="4597403" cy="207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40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22288"/>
            <a:ext cx="9971762" cy="557212"/>
          </a:xfrm>
        </p:spPr>
        <p:txBody>
          <a:bodyPr>
            <a:normAutofit fontScale="90000"/>
          </a:bodyPr>
          <a:lstStyle/>
          <a:p>
            <a:r>
              <a:rPr lang="es-ES" dirty="0"/>
              <a:t>Métodos prototipo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8611-7822-7D46-8FF7-94E882FDEEE2}" type="slidenum">
              <a:rPr lang="en-US" smtClean="0"/>
              <a:t>4</a:t>
            </a:fld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981DA9A-7A25-5349-A29E-A9BCA2328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36149"/>
            <a:ext cx="3648985" cy="2602377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A5999976-CE8B-6E4D-9854-555AAC34C909}"/>
              </a:ext>
            </a:extLst>
          </p:cNvPr>
          <p:cNvSpPr txBox="1"/>
          <p:nvPr/>
        </p:nvSpPr>
        <p:spPr>
          <a:xfrm>
            <a:off x="838200" y="1245573"/>
            <a:ext cx="10061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Existen unos métodos llamados </a:t>
            </a:r>
            <a:r>
              <a:rPr lang="es-ES" dirty="0" err="1"/>
              <a:t>get</a:t>
            </a:r>
            <a:r>
              <a:rPr lang="es-ES" dirty="0"/>
              <a:t> y set que sirven para devolver cierto valor o modificarlo, respectivamente.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78AA606-7D46-7243-BCEC-750EC4E039B1}"/>
              </a:ext>
            </a:extLst>
          </p:cNvPr>
          <p:cNvSpPr txBox="1"/>
          <p:nvPr/>
        </p:nvSpPr>
        <p:spPr>
          <a:xfrm>
            <a:off x="5069069" y="2057977"/>
            <a:ext cx="6529658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La palabra reservada </a:t>
            </a:r>
            <a:r>
              <a:rPr lang="es-ES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es utilizada para devolver el valor indicado “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i="1" dirty="0">
                <a:latin typeface="Calibri" panose="020F0502020204030204" pitchFamily="34" charset="0"/>
                <a:cs typeface="Calibri" panose="020F0502020204030204" pitchFamily="34" charset="0"/>
              </a:rPr>
              <a:t>valor”.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La palabra reservada </a:t>
            </a:r>
            <a:r>
              <a:rPr lang="es-ES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significa que pertenece a la clase en la que se está codificando dicha variable, que es propia de dicha clase.</a:t>
            </a:r>
          </a:p>
          <a:p>
            <a:endParaRPr lang="es-ES" dirty="0"/>
          </a:p>
        </p:txBody>
      </p:sp>
      <p:sp>
        <p:nvSpPr>
          <p:cNvPr id="17" name="Flecha izquierda 16">
            <a:extLst>
              <a:ext uri="{FF2B5EF4-FFF2-40B4-BE49-F238E27FC236}">
                <a16:creationId xmlns:a16="http://schemas.microsoft.com/office/drawing/2014/main" id="{1BFC031E-E382-3E46-B73B-1A2D063420CA}"/>
              </a:ext>
            </a:extLst>
          </p:cNvPr>
          <p:cNvSpPr/>
          <p:nvPr/>
        </p:nvSpPr>
        <p:spPr>
          <a:xfrm rot="2560888">
            <a:off x="4645970" y="4922370"/>
            <a:ext cx="606064" cy="348992"/>
          </a:xfrm>
          <a:prstGeom prst="lef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Nube 18">
            <a:extLst>
              <a:ext uri="{FF2B5EF4-FFF2-40B4-BE49-F238E27FC236}">
                <a16:creationId xmlns:a16="http://schemas.microsoft.com/office/drawing/2014/main" id="{5E87867F-B3E6-E74D-BBFF-38A7707A7B94}"/>
              </a:ext>
            </a:extLst>
          </p:cNvPr>
          <p:cNvSpPr/>
          <p:nvPr/>
        </p:nvSpPr>
        <p:spPr>
          <a:xfrm>
            <a:off x="4880813" y="5220743"/>
            <a:ext cx="2430374" cy="1114969"/>
          </a:xfrm>
          <a:prstGeom prst="cloud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Creación de un objeto</a:t>
            </a:r>
          </a:p>
        </p:txBody>
      </p:sp>
      <p:sp>
        <p:nvSpPr>
          <p:cNvPr id="23" name="Marco 22">
            <a:extLst>
              <a:ext uri="{FF2B5EF4-FFF2-40B4-BE49-F238E27FC236}">
                <a16:creationId xmlns:a16="http://schemas.microsoft.com/office/drawing/2014/main" id="{FCD72747-F4DA-5B4D-BA4A-7A3AF7E75E48}"/>
              </a:ext>
            </a:extLst>
          </p:cNvPr>
          <p:cNvSpPr/>
          <p:nvPr/>
        </p:nvSpPr>
        <p:spPr>
          <a:xfrm>
            <a:off x="677732" y="4367605"/>
            <a:ext cx="3980329" cy="470921"/>
          </a:xfrm>
          <a:prstGeom prst="frame">
            <a:avLst/>
          </a:prstGeom>
          <a:solidFill>
            <a:schemeClr val="accent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199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Subclases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8611-7822-7D46-8FF7-94E882FDEEE2}" type="slidenum">
              <a:rPr lang="en-US" smtClean="0"/>
              <a:t>5</a:t>
            </a:fld>
            <a:endParaRPr lang="en-U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656C973-EDB9-AE41-B1AE-36EBA2012EE8}"/>
              </a:ext>
            </a:extLst>
          </p:cNvPr>
          <p:cNvSpPr/>
          <p:nvPr/>
        </p:nvSpPr>
        <p:spPr>
          <a:xfrm>
            <a:off x="838200" y="1079500"/>
            <a:ext cx="10515598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dirty="0"/>
              <a:t>La palabra clave </a:t>
            </a:r>
            <a:r>
              <a:rPr lang="es-ES" b="1" i="1" dirty="0" err="1"/>
              <a:t>extends</a:t>
            </a:r>
            <a:r>
              <a:rPr lang="es-ES" dirty="0"/>
              <a:t> es usada en declaraciones de clase o expresiones de clase para crear una clase hija. De esta manera, </a:t>
            </a:r>
            <a:r>
              <a:rPr lang="es-ES" b="1" i="1" dirty="0"/>
              <a:t>Perro </a:t>
            </a:r>
            <a:r>
              <a:rPr lang="es-ES" dirty="0"/>
              <a:t>(subclase) heredará los atributos y los métodos de </a:t>
            </a:r>
            <a:r>
              <a:rPr lang="es-ES" b="1" i="1" dirty="0"/>
              <a:t>Animal </a:t>
            </a:r>
            <a:r>
              <a:rPr lang="es-ES" dirty="0"/>
              <a:t>(superclase).</a:t>
            </a:r>
            <a:endParaRPr lang="es-E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FD8DE35-2BC1-034C-8C91-87112FF81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6542" y="2222953"/>
            <a:ext cx="4758914" cy="367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093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EIT Amarillo">
  <a:themeElements>
    <a:clrScheme name="Espacio IT">
      <a:dk1>
        <a:srgbClr val="000000"/>
      </a:dk1>
      <a:lt1>
        <a:sysClr val="window" lastClr="FFFFFF"/>
      </a:lt1>
      <a:dk2>
        <a:srgbClr val="707372"/>
      </a:dk2>
      <a:lt2>
        <a:srgbClr val="AFB1B4"/>
      </a:lt2>
      <a:accent1>
        <a:srgbClr val="25282A"/>
      </a:accent1>
      <a:accent2>
        <a:srgbClr val="0F3954"/>
      </a:accent2>
      <a:accent3>
        <a:srgbClr val="EAD94E"/>
      </a:accent3>
      <a:accent4>
        <a:srgbClr val="9BCBEB"/>
      </a:accent4>
      <a:accent5>
        <a:srgbClr val="F0E87B"/>
      </a:accent5>
      <a:accent6>
        <a:srgbClr val="D1BD18"/>
      </a:accent6>
      <a:hlink>
        <a:srgbClr val="0F3954"/>
      </a:hlink>
      <a:folHlink>
        <a:srgbClr val="25282A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 EIT Amarillo" id="{E2304CAF-2A45-D742-BD41-34089A45530B}" vid="{A65F4D2A-F393-9E4E-84EA-7FCC3DC0C803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EIT Amarillo</Template>
  <TotalTime>23413</TotalTime>
  <Words>274</Words>
  <Application>Microsoft Macintosh PowerPoint</Application>
  <PresentationFormat>Panorámica</PresentationFormat>
  <Paragraphs>23</Paragraphs>
  <Slides>5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Calibri</vt:lpstr>
      <vt:lpstr>Futura Std Light</vt:lpstr>
      <vt:lpstr>Montserrat</vt:lpstr>
      <vt:lpstr>Montserrat ExtraLight</vt:lpstr>
      <vt:lpstr>Tema EIT Amarillo</vt:lpstr>
      <vt:lpstr>PRESENTACIÓN CURSO JAVASCRIPT</vt:lpstr>
      <vt:lpstr>Programación orientada a objetos (POO)</vt:lpstr>
      <vt:lpstr>Clases, sintaxis y constructores</vt:lpstr>
      <vt:lpstr>Métodos prototipo</vt:lpstr>
      <vt:lpstr>Subclases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Ideas para un gestor de tareas pendientes</dc:title>
  <dc:subject/>
  <dc:creator>Luis Gómez</dc:creator>
  <cp:keywords/>
  <dc:description/>
  <cp:lastModifiedBy>Microsoft Office User</cp:lastModifiedBy>
  <cp:revision>405</cp:revision>
  <cp:lastPrinted>2018-11-05T09:02:42Z</cp:lastPrinted>
  <dcterms:created xsi:type="dcterms:W3CDTF">2018-01-25T15:11:05Z</dcterms:created>
  <dcterms:modified xsi:type="dcterms:W3CDTF">2020-12-03T11:34:40Z</dcterms:modified>
  <cp:category/>
</cp:coreProperties>
</file>