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Carreras Martín" initials="JCM" lastIdx="1" clrIdx="0">
    <p:extLst>
      <p:ext uri="{19B8F6BF-5375-455C-9EA6-DF929625EA0E}">
        <p15:presenceInfo xmlns:p15="http://schemas.microsoft.com/office/powerpoint/2012/main" userId="S-1-5-21-1801674531-1482476501-839522115-11794" providerId="AD"/>
      </p:ext>
    </p:extLst>
  </p:cmAuthor>
  <p:cmAuthor id="2" name="Jorge Carreras Martin" initials="JCM" lastIdx="2" clrIdx="1">
    <p:extLst>
      <p:ext uri="{19B8F6BF-5375-455C-9EA6-DF929625EA0E}">
        <p15:presenceInfo xmlns:p15="http://schemas.microsoft.com/office/powerpoint/2012/main" userId="Jorge Carreras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p:restoredTop sz="83021" autoAdjust="0"/>
  </p:normalViewPr>
  <p:slideViewPr>
    <p:cSldViewPr snapToGrid="0" snapToObjects="1" showGuides="1">
      <p:cViewPr varScale="1">
        <p:scale>
          <a:sx n="68" d="100"/>
          <a:sy n="68" d="100"/>
        </p:scale>
        <p:origin x="1123" y="62"/>
      </p:cViewPr>
      <p:guideLst>
        <p:guide orient="horz" pos="2069"/>
        <p:guide pos="3817"/>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2-02T12:37:01.745" idx="2">
    <p:pos x="6364" y="1778"/>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F017E-414B-4B95-B592-C344CC6A0CA9}" type="datetimeFigureOut">
              <a:rPr lang="es-ES" smtClean="0"/>
              <a:t>10/12/2020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F44B-1BEE-4B88-BAEB-262938743E9A}" type="slidenum">
              <a:rPr lang="es-ES" smtClean="0"/>
              <a:t>‹Nº›</a:t>
            </a:fld>
            <a:endParaRPr lang="es-ES"/>
          </a:p>
        </p:txBody>
      </p:sp>
    </p:spTree>
    <p:extLst>
      <p:ext uri="{BB962C8B-B14F-4D97-AF65-F5344CB8AC3E}">
        <p14:creationId xmlns:p14="http://schemas.microsoft.com/office/powerpoint/2010/main" val="149873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n-US" dirty="0"/>
          </a:p>
        </p:txBody>
      </p:sp>
      <p:sp>
        <p:nvSpPr>
          <p:cNvPr id="4" name="Marcador de posición de número de diapositiva 3"/>
          <p:cNvSpPr>
            <a:spLocks noGrp="1"/>
          </p:cNvSpPr>
          <p:nvPr>
            <p:ph type="sldNum" sz="quarter" idx="10"/>
          </p:nvPr>
        </p:nvSpPr>
        <p:spPr/>
        <p:txBody>
          <a:bodyPr/>
          <a:lstStyle/>
          <a:p>
            <a:fld id="{814BF44B-1BEE-4B88-BAEB-262938743E9A}" type="slidenum">
              <a:rPr lang="es-ES" smtClean="0"/>
              <a:t>1</a:t>
            </a:fld>
            <a:endParaRPr lang="es-ES"/>
          </a:p>
        </p:txBody>
      </p:sp>
    </p:spTree>
    <p:extLst>
      <p:ext uri="{BB962C8B-B14F-4D97-AF65-F5344CB8AC3E}">
        <p14:creationId xmlns:p14="http://schemas.microsoft.com/office/powerpoint/2010/main" val="801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 vamos a hablar de la Herencia, nos parece que es un contenido muy profundo para el contenido que queremos mostrar en este curso.</a:t>
            </a:r>
          </a:p>
        </p:txBody>
      </p:sp>
      <p:sp>
        <p:nvSpPr>
          <p:cNvPr id="4" name="Marcador de número de diapositiva 3"/>
          <p:cNvSpPr>
            <a:spLocks noGrp="1"/>
          </p:cNvSpPr>
          <p:nvPr>
            <p:ph type="sldNum" sz="quarter" idx="5"/>
          </p:nvPr>
        </p:nvSpPr>
        <p:spPr/>
        <p:txBody>
          <a:bodyPr/>
          <a:lstStyle/>
          <a:p>
            <a:fld id="{814BF44B-1BEE-4B88-BAEB-262938743E9A}" type="slidenum">
              <a:rPr lang="es-ES" smtClean="0"/>
              <a:t>5</a:t>
            </a:fld>
            <a:endParaRPr lang="es-ES"/>
          </a:p>
        </p:txBody>
      </p:sp>
    </p:spTree>
    <p:extLst>
      <p:ext uri="{BB962C8B-B14F-4D97-AF65-F5344CB8AC3E}">
        <p14:creationId xmlns:p14="http://schemas.microsoft.com/office/powerpoint/2010/main" val="123215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333333"/>
                </a:solidFill>
                <a:effectLst/>
                <a:latin typeface="Arial" panose="020B0604020202020204" pitchFamily="34" charset="0"/>
              </a:rPr>
              <a:t>El siguiente código agrega una propiedad </a:t>
            </a:r>
            <a:r>
              <a:rPr lang="es-ES" dirty="0"/>
              <a:t>color</a:t>
            </a:r>
            <a:r>
              <a:rPr lang="es-ES" b="0" i="0" dirty="0">
                <a:solidFill>
                  <a:srgbClr val="333333"/>
                </a:solidFill>
                <a:effectLst/>
                <a:latin typeface="Arial" panose="020B0604020202020204" pitchFamily="34" charset="0"/>
              </a:rPr>
              <a:t> a todos los objetos del tipo </a:t>
            </a:r>
            <a:r>
              <a:rPr lang="es-ES" dirty="0"/>
              <a:t>Car</a:t>
            </a:r>
            <a:r>
              <a:rPr lang="es-ES" b="0" i="0" dirty="0">
                <a:solidFill>
                  <a:srgbClr val="333333"/>
                </a:solidFill>
                <a:effectLst/>
                <a:latin typeface="Arial" panose="020B0604020202020204" pitchFamily="34" charset="0"/>
              </a:rPr>
              <a:t>, y luego asigna un valor a la propiedad </a:t>
            </a:r>
            <a:r>
              <a:rPr lang="es-ES" dirty="0"/>
              <a:t>color</a:t>
            </a:r>
            <a:r>
              <a:rPr lang="es-ES" b="0" i="0" dirty="0">
                <a:solidFill>
                  <a:srgbClr val="333333"/>
                </a:solidFill>
                <a:effectLst/>
                <a:latin typeface="Arial" panose="020B0604020202020204" pitchFamily="34" charset="0"/>
              </a:rPr>
              <a:t> del objeto </a:t>
            </a:r>
            <a:r>
              <a:rPr lang="es-ES" dirty="0"/>
              <a:t>car1</a:t>
            </a:r>
            <a:r>
              <a:rPr lang="es-ES" b="0" i="0" dirty="0">
                <a:solidFill>
                  <a:srgbClr val="333333"/>
                </a:solidFill>
                <a:effectLst/>
                <a:latin typeface="Arial" panose="020B0604020202020204" pitchFamily="34" charset="0"/>
              </a:rPr>
              <a:t>.</a:t>
            </a:r>
            <a:endParaRPr lang="es-ES" dirty="0"/>
          </a:p>
        </p:txBody>
      </p:sp>
      <p:sp>
        <p:nvSpPr>
          <p:cNvPr id="4" name="Marcador de número de diapositiva 3"/>
          <p:cNvSpPr>
            <a:spLocks noGrp="1"/>
          </p:cNvSpPr>
          <p:nvPr>
            <p:ph type="sldNum" sz="quarter" idx="5"/>
          </p:nvPr>
        </p:nvSpPr>
        <p:spPr/>
        <p:txBody>
          <a:bodyPr/>
          <a:lstStyle/>
          <a:p>
            <a:fld id="{814BF44B-1BEE-4B88-BAEB-262938743E9A}" type="slidenum">
              <a:rPr lang="es-ES" smtClean="0"/>
              <a:t>6</a:t>
            </a:fld>
            <a:endParaRPr lang="es-ES"/>
          </a:p>
        </p:txBody>
      </p:sp>
    </p:spTree>
    <p:extLst>
      <p:ext uri="{BB962C8B-B14F-4D97-AF65-F5344CB8AC3E}">
        <p14:creationId xmlns:p14="http://schemas.microsoft.com/office/powerpoint/2010/main" val="1735362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Diapositiva de título">
    <p:spTree>
      <p:nvGrpSpPr>
        <p:cNvPr id="1" name=""/>
        <p:cNvGrpSpPr/>
        <p:nvPr/>
      </p:nvGrpSpPr>
      <p:grpSpPr>
        <a:xfrm>
          <a:off x="0" y="0"/>
          <a:ext cx="0" cy="0"/>
          <a:chOff x="0" y="0"/>
          <a:chExt cx="0" cy="0"/>
        </a:xfrm>
      </p:grpSpPr>
      <p:sp>
        <p:nvSpPr>
          <p:cNvPr id="17" name="Rectángulo 16"/>
          <p:cNvSpPr/>
          <p:nvPr/>
        </p:nvSpPr>
        <p:spPr>
          <a:xfrm>
            <a:off x="0" y="3904343"/>
            <a:ext cx="12192000" cy="2953657"/>
          </a:xfrm>
          <a:prstGeom prst="rect">
            <a:avLst/>
          </a:prstGeom>
          <a:solidFill>
            <a:srgbClr val="0F3954"/>
          </a:solidFill>
          <a:ln>
            <a:solidFill>
              <a:srgbClr val="0E3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ítulo 1"/>
          <p:cNvSpPr>
            <a:spLocks noGrp="1"/>
          </p:cNvSpPr>
          <p:nvPr>
            <p:ph type="title" hasCustomPrompt="1"/>
          </p:nvPr>
        </p:nvSpPr>
        <p:spPr>
          <a:xfrm>
            <a:off x="2514600" y="4040823"/>
            <a:ext cx="9220200" cy="556577"/>
          </a:xfrm>
        </p:spPr>
        <p:txBody>
          <a:bodyPr/>
          <a:lstStyle>
            <a:lvl1pPr algn="r">
              <a:defRPr i="0" baseline="0">
                <a:solidFill>
                  <a:schemeClr val="bg1"/>
                </a:solidFill>
                <a:latin typeface="Montserrat ExtraLight" panose="00000300000000000000" pitchFamily="50" charset="0"/>
              </a:defRPr>
            </a:lvl1pPr>
          </a:lstStyle>
          <a:p>
            <a:r>
              <a:rPr lang="es-ES" dirty="0"/>
              <a:t>Haga clic para incluir título</a:t>
            </a:r>
          </a:p>
        </p:txBody>
      </p:sp>
      <p:sp>
        <p:nvSpPr>
          <p:cNvPr id="7" name="Subtítulo 2"/>
          <p:cNvSpPr>
            <a:spLocks noGrp="1"/>
          </p:cNvSpPr>
          <p:nvPr>
            <p:ph type="subTitle" idx="1" hasCustomPrompt="1"/>
          </p:nvPr>
        </p:nvSpPr>
        <p:spPr>
          <a:xfrm>
            <a:off x="5308600" y="4733880"/>
            <a:ext cx="6426200" cy="650920"/>
          </a:xfrm>
        </p:spPr>
        <p:txBody>
          <a:bodyPr anchor="ctr">
            <a:normAutofit/>
          </a:bodyPr>
          <a:lstStyle>
            <a:lvl1pPr marL="0" indent="0" algn="r">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8" name="Marcador de fecha 3"/>
          <p:cNvSpPr>
            <a:spLocks noGrp="1"/>
          </p:cNvSpPr>
          <p:nvPr>
            <p:ph type="dt" sz="half" idx="10"/>
          </p:nvPr>
        </p:nvSpPr>
        <p:spPr>
          <a:xfrm>
            <a:off x="4724400" y="6378553"/>
            <a:ext cx="2743200" cy="365125"/>
          </a:xfrm>
        </p:spPr>
        <p:txBody>
          <a:bodyPr/>
          <a:lstStyle>
            <a:lvl1pPr algn="ctr">
              <a:defRPr sz="1400">
                <a:solidFill>
                  <a:schemeClr val="bg1"/>
                </a:solidFill>
              </a:defRPr>
            </a:lvl1pPr>
          </a:lstStyle>
          <a:p>
            <a:endParaRPr lang="en-US"/>
          </a:p>
        </p:txBody>
      </p:sp>
      <p:pic>
        <p:nvPicPr>
          <p:cNvPr id="3" name="Imagen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960" y="1384729"/>
            <a:ext cx="6889740" cy="1283109"/>
          </a:xfrm>
          <a:prstGeom prst="rect">
            <a:avLst/>
          </a:prstGeom>
        </p:spPr>
      </p:pic>
    </p:spTree>
    <p:extLst>
      <p:ext uri="{BB962C8B-B14F-4D97-AF65-F5344CB8AC3E}">
        <p14:creationId xmlns:p14="http://schemas.microsoft.com/office/powerpoint/2010/main" val="29949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8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3"/>
            <a:ext cx="12192000" cy="687977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rgbClr val="25282A"/>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7097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7" name="Subtítulo 2"/>
          <p:cNvSpPr>
            <a:spLocks noGrp="1"/>
          </p:cNvSpPr>
          <p:nvPr>
            <p:ph type="subTitle" idx="1" hasCustomPrompt="1"/>
          </p:nvPr>
        </p:nvSpPr>
        <p:spPr>
          <a:xfrm>
            <a:off x="3206750" y="3510642"/>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6" name="Título 1"/>
          <p:cNvSpPr>
            <a:spLocks noGrp="1"/>
          </p:cNvSpPr>
          <p:nvPr>
            <p:ph type="ctrTitle" hasCustomPrompt="1"/>
          </p:nvPr>
        </p:nvSpPr>
        <p:spPr>
          <a:xfrm>
            <a:off x="2673350" y="2787310"/>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pic>
        <p:nvPicPr>
          <p:cNvPr id="8" name="Imagen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24990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70700"/>
          </a:xfrm>
          <a:prstGeom prst="rect">
            <a:avLst/>
          </a:prstGeom>
        </p:spPr>
      </p:pic>
      <p:sp>
        <p:nvSpPr>
          <p:cNvPr id="6" name="Título 1"/>
          <p:cNvSpPr>
            <a:spLocks noGrp="1"/>
          </p:cNvSpPr>
          <p:nvPr>
            <p:ph type="ctrTitle" hasCustomPrompt="1"/>
          </p:nvPr>
        </p:nvSpPr>
        <p:spPr>
          <a:xfrm>
            <a:off x="838200" y="3079981"/>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8" name="Subtítulo 2"/>
          <p:cNvSpPr>
            <a:spLocks noGrp="1"/>
          </p:cNvSpPr>
          <p:nvPr>
            <p:ph type="subTitle" idx="1" hasCustomPrompt="1"/>
          </p:nvPr>
        </p:nvSpPr>
        <p:spPr>
          <a:xfrm>
            <a:off x="838200" y="3761017"/>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9" name="Conector recto 8"/>
          <p:cNvCxnSpPr/>
          <p:nvPr/>
        </p:nvCxnSpPr>
        <p:spPr>
          <a:xfrm flipH="1">
            <a:off x="595086" y="2862946"/>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4082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45300"/>
          </a:xfrm>
          <a:prstGeom prst="rect">
            <a:avLst/>
          </a:prstGeom>
        </p:spPr>
      </p:pic>
      <p:sp>
        <p:nvSpPr>
          <p:cNvPr id="8" name="Subtítulo 2"/>
          <p:cNvSpPr>
            <a:spLocks noGrp="1"/>
          </p:cNvSpPr>
          <p:nvPr>
            <p:ph type="subTitle" idx="1" hasCustomPrompt="1"/>
          </p:nvPr>
        </p:nvSpPr>
        <p:spPr>
          <a:xfrm>
            <a:off x="3206750" y="3892380"/>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673350" y="3169048"/>
            <a:ext cx="6845300" cy="576716"/>
          </a:xfrm>
          <a:solidFill>
            <a:schemeClr val="bg1">
              <a:alpha val="5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2332"/>
            <a:ext cx="2743200" cy="365125"/>
          </a:xfrm>
        </p:spPr>
        <p:txBody>
          <a:bodyPr/>
          <a:lstStyle>
            <a:lvl1pPr algn="ctr">
              <a:defRPr sz="1400" b="0">
                <a:solidFill>
                  <a:srgbClr val="25282A"/>
                </a:solidFill>
                <a:latin typeface="Montserrat ExtraLight" panose="00000300000000000000" pitchFamily="50" charset="0"/>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41789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9730"/>
            <a:ext cx="2743200" cy="365125"/>
          </a:xfrm>
        </p:spPr>
        <p:txBody>
          <a:bodyPr/>
          <a:lstStyle>
            <a:lvl1pPr algn="ctr">
              <a:defRPr sz="1400">
                <a:solidFill>
                  <a:srgbClr val="25282A"/>
                </a:solidFill>
              </a:defRPr>
            </a:lvl1pPr>
          </a:lstStyle>
          <a:p>
            <a:endParaRPr lang="en-US"/>
          </a:p>
        </p:txBody>
      </p:sp>
      <p:sp>
        <p:nvSpPr>
          <p:cNvPr id="14"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5"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7" name="Conector recto 16"/>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7358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4"/>
            <a:ext cx="12192000" cy="6879771"/>
          </a:xfrm>
          <a:prstGeom prst="rect">
            <a:avLst/>
          </a:prstGeom>
        </p:spPr>
      </p:pic>
      <p:sp>
        <p:nvSpPr>
          <p:cNvPr id="8" name="Subtítulo 2"/>
          <p:cNvSpPr>
            <a:spLocks noGrp="1"/>
          </p:cNvSpPr>
          <p:nvPr>
            <p:ph type="subTitle" idx="1" hasCustomPrompt="1"/>
          </p:nvPr>
        </p:nvSpPr>
        <p:spPr>
          <a:xfrm>
            <a:off x="3092450" y="2998984"/>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559050" y="2275652"/>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6628"/>
            <a:ext cx="2743200" cy="365125"/>
          </a:xfrm>
        </p:spPr>
        <p:txBody>
          <a:bodyPr/>
          <a:lstStyle>
            <a:lvl1pPr algn="ctr">
              <a:defRPr sz="1400">
                <a:solidFill>
                  <a:schemeClr val="bg1"/>
                </a:solidFill>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7400" y="5330788"/>
            <a:ext cx="3352800" cy="625064"/>
          </a:xfrm>
          <a:prstGeom prst="rect">
            <a:avLst/>
          </a:prstGeom>
        </p:spPr>
      </p:pic>
    </p:spTree>
    <p:extLst>
      <p:ext uri="{BB962C8B-B14F-4D97-AF65-F5344CB8AC3E}">
        <p14:creationId xmlns:p14="http://schemas.microsoft.com/office/powerpoint/2010/main" val="356019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4" name="Marcador de fecha 3"/>
          <p:cNvSpPr>
            <a:spLocks noGrp="1"/>
          </p:cNvSpPr>
          <p:nvPr>
            <p:ph type="dt" sz="half" idx="10"/>
          </p:nvPr>
        </p:nvSpPr>
        <p:spPr>
          <a:xfrm>
            <a:off x="4724400" y="6355216"/>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8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0"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1" name="Conector recto 10"/>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51370" y="5912714"/>
            <a:ext cx="3352800" cy="625064"/>
          </a:xfrm>
          <a:prstGeom prst="rect">
            <a:avLst/>
          </a:prstGeom>
        </p:spPr>
      </p:pic>
    </p:spTree>
    <p:extLst>
      <p:ext uri="{BB962C8B-B14F-4D97-AF65-F5344CB8AC3E}">
        <p14:creationId xmlns:p14="http://schemas.microsoft.com/office/powerpoint/2010/main" val="80939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6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0205"/>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9"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0" name="Conector recto 9"/>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853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58808D3B-E2AD-414A-83CF-730AD10DE037}"/>
              </a:ext>
            </a:extLst>
          </p:cNvPr>
          <p:cNvGrpSpPr>
            <a:grpSpLocks/>
          </p:cNvGrpSpPr>
          <p:nvPr userDrawn="1"/>
        </p:nvGrpSpPr>
        <p:grpSpPr bwMode="auto">
          <a:xfrm>
            <a:off x="9150351" y="6127751"/>
            <a:ext cx="2713567" cy="436563"/>
            <a:chOff x="4323" y="3860"/>
            <a:chExt cx="1282" cy="275"/>
          </a:xfrm>
        </p:grpSpPr>
        <p:sp>
          <p:nvSpPr>
            <p:cNvPr id="5" name="AutoShape 10">
              <a:extLst>
                <a:ext uri="{FF2B5EF4-FFF2-40B4-BE49-F238E27FC236}">
                  <a16:creationId xmlns:a16="http://schemas.microsoft.com/office/drawing/2014/main" id="{B66BCD1B-8A9D-6546-BD63-14EA234E25F9}"/>
                </a:ext>
              </a:extLst>
            </p:cNvPr>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sz="2800">
                <a:latin typeface="Arial" charset="0"/>
              </a:endParaRPr>
            </a:p>
          </p:txBody>
        </p:sp>
        <p:sp>
          <p:nvSpPr>
            <p:cNvPr id="6" name="Rectangle 11">
              <a:extLst>
                <a:ext uri="{FF2B5EF4-FFF2-40B4-BE49-F238E27FC236}">
                  <a16:creationId xmlns:a16="http://schemas.microsoft.com/office/drawing/2014/main" id="{6A92CBED-23AD-4244-81B8-2D198F65BB96}"/>
                </a:ext>
              </a:extLst>
            </p:cNvPr>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sz="2800">
                <a:latin typeface="Arial" charset="0"/>
              </a:endParaRPr>
            </a:p>
          </p:txBody>
        </p:sp>
      </p:grpSp>
      <p:sp>
        <p:nvSpPr>
          <p:cNvPr id="7" name="Rectangle 14">
            <a:extLst>
              <a:ext uri="{FF2B5EF4-FFF2-40B4-BE49-F238E27FC236}">
                <a16:creationId xmlns:a16="http://schemas.microsoft.com/office/drawing/2014/main" id="{EC6905A7-4D0C-4B4B-9803-6EBA1E646620}"/>
              </a:ext>
            </a:extLst>
          </p:cNvPr>
          <p:cNvSpPr>
            <a:spLocks noChangeArrowheads="1"/>
          </p:cNvSpPr>
          <p:nvPr userDrawn="1"/>
        </p:nvSpPr>
        <p:spPr bwMode="auto">
          <a:xfrm>
            <a:off x="624418" y="1196975"/>
            <a:ext cx="10943167"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sz="2800">
              <a:latin typeface="Arial" charset="0"/>
            </a:endParaRPr>
          </a:p>
        </p:txBody>
      </p:sp>
      <p:sp>
        <p:nvSpPr>
          <p:cNvPr id="8" name="Round Same Side Corner Rectangle 6">
            <a:extLst>
              <a:ext uri="{FF2B5EF4-FFF2-40B4-BE49-F238E27FC236}">
                <a16:creationId xmlns:a16="http://schemas.microsoft.com/office/drawing/2014/main" id="{36916AE6-589E-E046-960E-CADC22CEA2AA}"/>
              </a:ext>
            </a:extLst>
          </p:cNvPr>
          <p:cNvSpPr>
            <a:spLocks noChangeArrowheads="1"/>
          </p:cNvSpPr>
          <p:nvPr userDrawn="1"/>
        </p:nvSpPr>
        <p:spPr bwMode="auto">
          <a:xfrm rot="16200000">
            <a:off x="1584855" y="-499004"/>
            <a:ext cx="612775" cy="2563284"/>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r>
              <a:rPr lang="en-US" sz="2000">
                <a:solidFill>
                  <a:schemeClr val="bg1"/>
                </a:solidFill>
                <a:latin typeface="Arial" charset="0"/>
              </a:rPr>
              <a:t>SAP ERP</a:t>
            </a:r>
            <a:endParaRPr lang="en-US" sz="1800" b="0">
              <a:solidFill>
                <a:srgbClr val="FFFFFF"/>
              </a:solidFill>
              <a:latin typeface="Arial" charset="0"/>
            </a:endParaRPr>
          </a:p>
        </p:txBody>
      </p:sp>
      <p:sp>
        <p:nvSpPr>
          <p:cNvPr id="9" name="Round Same Side Corner Rectangle 7">
            <a:extLst>
              <a:ext uri="{FF2B5EF4-FFF2-40B4-BE49-F238E27FC236}">
                <a16:creationId xmlns:a16="http://schemas.microsoft.com/office/drawing/2014/main" id="{59FD548A-F063-0147-88CA-833C1B5971BB}"/>
              </a:ext>
            </a:extLst>
          </p:cNvPr>
          <p:cNvSpPr>
            <a:spLocks noChangeArrowheads="1"/>
          </p:cNvSpPr>
          <p:nvPr userDrawn="1"/>
        </p:nvSpPr>
        <p:spPr bwMode="auto">
          <a:xfrm rot="5400000">
            <a:off x="7079722" y="-3398838"/>
            <a:ext cx="612775" cy="8362951"/>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a:extLst>
              <a:ext uri="{FF2B5EF4-FFF2-40B4-BE49-F238E27FC236}">
                <a16:creationId xmlns:a16="http://schemas.microsoft.com/office/drawing/2014/main" id="{B7CD6999-A9C6-E346-851E-916B9D018660}"/>
              </a:ext>
            </a:extLst>
          </p:cNvPr>
          <p:cNvSpPr txBox="1">
            <a:spLocks/>
          </p:cNvSpPr>
          <p:nvPr userDrawn="1"/>
        </p:nvSpPr>
        <p:spPr>
          <a:xfrm>
            <a:off x="9359900" y="6270626"/>
            <a:ext cx="2203451" cy="365125"/>
          </a:xfrm>
          <a:prstGeom prst="rect">
            <a:avLst/>
          </a:prstGeom>
        </p:spPr>
        <p:txBody>
          <a:bodyPr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9pPr>
          </a:lstStyle>
          <a:p>
            <a:pPr algn="ctr" eaLnBrk="1" hangingPunct="1">
              <a:spcBef>
                <a:spcPct val="0"/>
              </a:spcBef>
              <a:buClrTx/>
              <a:buFontTx/>
              <a:buNone/>
            </a:pPr>
            <a:r>
              <a:rPr lang="en-US" altLang="es-ES" sz="1100" b="0">
                <a:solidFill>
                  <a:srgbClr val="898989"/>
                </a:solidFill>
              </a:rPr>
              <a:t>Page 5-</a:t>
            </a:r>
            <a:fld id="{CA8B7940-A418-CE42-B2E0-6C73A265963D}" type="slidenum">
              <a:rPr lang="en-US" altLang="es-ES" sz="1100" b="0">
                <a:solidFill>
                  <a:srgbClr val="898989"/>
                </a:solidFill>
              </a:rPr>
              <a:pPr algn="ctr" eaLnBrk="1" hangingPunct="1">
                <a:spcBef>
                  <a:spcPct val="0"/>
                </a:spcBef>
                <a:buClrTx/>
                <a:buFontTx/>
                <a:buNone/>
              </a:pPr>
              <a:t>‹Nº›</a:t>
            </a:fld>
            <a:endParaRPr lang="en-US" altLang="es-ES" sz="1100" b="0">
              <a:solidFill>
                <a:srgbClr val="898989"/>
              </a:solidFill>
            </a:endParaRPr>
          </a:p>
        </p:txBody>
      </p:sp>
      <p:pic>
        <p:nvPicPr>
          <p:cNvPr id="11" name="Picture 8" descr="M:\Dokumente\UCC_Partner\Logos\SAP UA Logo\SAP_University_Alliances_Logo_2013_Februar\RGB\SAP_UniversityAlliances_scrn_R_pos_stac3.png">
            <a:extLst>
              <a:ext uri="{FF2B5EF4-FFF2-40B4-BE49-F238E27FC236}">
                <a16:creationId xmlns:a16="http://schemas.microsoft.com/office/drawing/2014/main" id="{0C611978-AE81-B642-B5C5-EAC8DCD6CD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417" y="6348414"/>
            <a:ext cx="86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94989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i="0" baseline="0">
                <a:solidFill>
                  <a:schemeClr val="tx1">
                    <a:lumMod val="75000"/>
                    <a:lumOff val="25000"/>
                  </a:schemeClr>
                </a:solidFill>
                <a:latin typeface="Montserrat ExtraLight" panose="00000300000000000000" pitchFamily="50" charset="0"/>
              </a:defRPr>
            </a:lvl1pPr>
          </a:lstStyle>
          <a:p>
            <a:r>
              <a:rPr lang="es-ES" dirty="0"/>
              <a:t>Haga clic para incluir título</a:t>
            </a:r>
          </a:p>
        </p:txBody>
      </p:sp>
      <p:sp>
        <p:nvSpPr>
          <p:cNvPr id="3" name="Marcador de contenido 2"/>
          <p:cNvSpPr>
            <a:spLocks noGrp="1"/>
          </p:cNvSpPr>
          <p:nvPr>
            <p:ph idx="1"/>
          </p:nvPr>
        </p:nvSpPr>
        <p:spPr>
          <a:xfrm>
            <a:off x="835232" y="1447800"/>
            <a:ext cx="11008424" cy="4729163"/>
          </a:xfrm>
        </p:spPr>
        <p:txBody>
          <a:bodyPr/>
          <a:lstStyle>
            <a:lvl1pPr>
              <a:defRPr>
                <a:latin typeface="Montserrat ExtraLight" panose="00000300000000000000" pitchFamily="50" charset="0"/>
              </a:defRPr>
            </a:lvl1pPr>
            <a:lvl2pPr>
              <a:defRPr>
                <a:latin typeface="Montserrat ExtraLight" panose="00000300000000000000" pitchFamily="50" charset="0"/>
              </a:defRPr>
            </a:lvl2pPr>
            <a:lvl3pPr>
              <a:defRPr>
                <a:latin typeface="Montserrat ExtraLight" panose="00000300000000000000" pitchFamily="50" charset="0"/>
              </a:defRPr>
            </a:lvl3pPr>
            <a:lvl4pPr>
              <a:defRPr>
                <a:latin typeface="Montserrat ExtraLight" panose="00000300000000000000" pitchFamily="50" charset="0"/>
              </a:defRPr>
            </a:lvl4pPr>
            <a:lvl5pPr>
              <a:defRPr>
                <a:latin typeface="Montserrat ExtraLight" panose="00000300000000000000" pitchFamily="50"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Rectángulo 6"/>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24" name="Marcador de número de diapositiva 23"/>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800000000000000" pitchFamily="50" charset="0"/>
              </a:defRPr>
            </a:lvl1pPr>
          </a:lstStyle>
          <a:p>
            <a:fld id="{63118611-7822-7D46-8FF7-94E882FDEEE2}" type="slidenum">
              <a:rPr lang="en-US" smtClean="0"/>
              <a:t>‹Nº›</a:t>
            </a:fld>
            <a:endParaRPr lang="en-US"/>
          </a:p>
        </p:txBody>
      </p:sp>
      <p:sp>
        <p:nvSpPr>
          <p:cNvPr id="10"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4" name="Imagen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2" name="Imagen 11">
            <a:extLst>
              <a:ext uri="{FF2B5EF4-FFF2-40B4-BE49-F238E27FC236}">
                <a16:creationId xmlns:a16="http://schemas.microsoft.com/office/drawing/2014/main" id="{2B838D49-E9E8-7841-BA1A-D968F08D2C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83726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a:lvl1pPr>
          </a:lstStyle>
          <a:p>
            <a:r>
              <a:rPr lang="es-ES" dirty="0"/>
              <a:t>Haga clic para incluir título</a:t>
            </a:r>
          </a:p>
        </p:txBody>
      </p:sp>
      <p:sp>
        <p:nvSpPr>
          <p:cNvPr id="3" name="Marcador de contenido 2"/>
          <p:cNvSpPr>
            <a:spLocks noGrp="1"/>
          </p:cNvSpPr>
          <p:nvPr>
            <p:ph sz="half" idx="1"/>
          </p:nvPr>
        </p:nvSpPr>
        <p:spPr>
          <a:xfrm>
            <a:off x="838200"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422578"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Rectángulo 7"/>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7" name="Marcador de número de diapositiva 6"/>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4" name="Imagen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5" name="Imagen 14">
            <a:extLst>
              <a:ext uri="{FF2B5EF4-FFF2-40B4-BE49-F238E27FC236}">
                <a16:creationId xmlns:a16="http://schemas.microsoft.com/office/drawing/2014/main" id="{6F86B87A-09AE-C648-B78A-D020F68377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1167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a de título 2">
    <p:spTree>
      <p:nvGrpSpPr>
        <p:cNvPr id="1" name=""/>
        <p:cNvGrpSpPr/>
        <p:nvPr/>
      </p:nvGrpSpPr>
      <p:grpSpPr>
        <a:xfrm>
          <a:off x="0" y="0"/>
          <a:ext cx="0" cy="0"/>
          <a:chOff x="0" y="0"/>
          <a:chExt cx="0" cy="0"/>
        </a:xfrm>
      </p:grpSpPr>
      <p:pic>
        <p:nvPicPr>
          <p:cNvPr id="9" name="Imagen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72219" y="4864100"/>
            <a:ext cx="6047562" cy="1126266"/>
          </a:xfrm>
          <a:prstGeom prst="rect">
            <a:avLst/>
          </a:prstGeom>
        </p:spPr>
      </p:pic>
      <p:sp>
        <p:nvSpPr>
          <p:cNvPr id="2" name="Título 1"/>
          <p:cNvSpPr>
            <a:spLocks noGrp="1"/>
          </p:cNvSpPr>
          <p:nvPr>
            <p:ph type="ctrTitle" hasCustomPrompt="1"/>
          </p:nvPr>
        </p:nvSpPr>
        <p:spPr>
          <a:xfrm>
            <a:off x="1524000" y="1122363"/>
            <a:ext cx="9144000" cy="1557337"/>
          </a:xfrm>
        </p:spPr>
        <p:txBody>
          <a:bodyPr anchor="ctr">
            <a:normAutofit/>
          </a:bodyPr>
          <a:lstStyle>
            <a:lvl1pPr algn="ctr">
              <a:defRPr sz="5000"/>
            </a:lvl1pPr>
          </a:lstStyle>
          <a:p>
            <a:r>
              <a:rPr lang="es-ES" dirty="0"/>
              <a:t>Haga clic para agregar título</a:t>
            </a:r>
          </a:p>
        </p:txBody>
      </p:sp>
      <p:sp>
        <p:nvSpPr>
          <p:cNvPr id="3" name="Subtítulo 2"/>
          <p:cNvSpPr>
            <a:spLocks noGrp="1"/>
          </p:cNvSpPr>
          <p:nvPr>
            <p:ph type="subTitle" idx="1" hasCustomPrompt="1"/>
          </p:nvPr>
        </p:nvSpPr>
        <p:spPr>
          <a:xfrm>
            <a:off x="1524000" y="2794000"/>
            <a:ext cx="9144000" cy="1080407"/>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62700"/>
            <a:ext cx="2743200" cy="365125"/>
          </a:xfrm>
        </p:spPr>
        <p:txBody>
          <a:bodyPr/>
          <a:lstStyle>
            <a:lvl1pPr algn="ctr">
              <a:defRPr sz="1400">
                <a:solidFill>
                  <a:srgbClr val="25282A"/>
                </a:solidFill>
              </a:defRPr>
            </a:lvl1pPr>
          </a:lstStyle>
          <a:p>
            <a:endParaRPr lang="en-US"/>
          </a:p>
        </p:txBody>
      </p:sp>
      <p:sp>
        <p:nvSpPr>
          <p:cNvPr id="7" name="Rectángulo 6"/>
          <p:cNvSpPr/>
          <p:nvPr/>
        </p:nvSpPr>
        <p:spPr>
          <a:xfrm>
            <a:off x="0" y="1122362"/>
            <a:ext cx="707571" cy="15573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8" name="Rectángulo 7"/>
          <p:cNvSpPr/>
          <p:nvPr/>
        </p:nvSpPr>
        <p:spPr>
          <a:xfrm>
            <a:off x="11353798" y="4864100"/>
            <a:ext cx="838201" cy="185737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Tree>
    <p:extLst>
      <p:ext uri="{BB962C8B-B14F-4D97-AF65-F5344CB8AC3E}">
        <p14:creationId xmlns:p14="http://schemas.microsoft.com/office/powerpoint/2010/main" val="23707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1" name="Imagen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0" name="Imagen 9">
            <a:extLst>
              <a:ext uri="{FF2B5EF4-FFF2-40B4-BE49-F238E27FC236}">
                <a16:creationId xmlns:a16="http://schemas.microsoft.com/office/drawing/2014/main" id="{8E8200AC-1370-6E4F-A8B6-A82E067D1F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2812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spTree>
    <p:extLst>
      <p:ext uri="{BB962C8B-B14F-4D97-AF65-F5344CB8AC3E}">
        <p14:creationId xmlns:p14="http://schemas.microsoft.com/office/powerpoint/2010/main" val="28411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_azul">
    <p:bg>
      <p:bgPr>
        <a:solidFill>
          <a:srgbClr val="0E3A53"/>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ctr">
            <a:normAutofit/>
          </a:bodyPr>
          <a:lstStyle>
            <a:lvl1pPr algn="ctr">
              <a:defRPr sz="7000" baseline="0">
                <a:solidFill>
                  <a:schemeClr val="bg1"/>
                </a:solidFill>
              </a:defRPr>
            </a:lvl1pPr>
          </a:lstStyle>
          <a:p>
            <a:r>
              <a:rPr lang="es-ES" dirty="0"/>
              <a:t>Haga clic para incluir título</a:t>
            </a:r>
          </a:p>
        </p:txBody>
      </p:sp>
      <p:sp>
        <p:nvSpPr>
          <p:cNvPr id="3" name="Subtítulo 2"/>
          <p:cNvSpPr>
            <a:spLocks noGrp="1"/>
          </p:cNvSpPr>
          <p:nvPr>
            <p:ph type="subTitle" idx="1" hasCustomPrompt="1"/>
          </p:nvPr>
        </p:nvSpPr>
        <p:spPr>
          <a:xfrm>
            <a:off x="1524000" y="3602038"/>
            <a:ext cx="9144000" cy="1655762"/>
          </a:xfrm>
        </p:spPr>
        <p:txBody>
          <a:bodyPr anchor="t">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5" name="Marcador de pie de página 4"/>
          <p:cNvSpPr>
            <a:spLocks noGrp="1"/>
          </p:cNvSpPr>
          <p:nvPr>
            <p:ph type="ftr" sz="quarter" idx="11"/>
          </p:nvPr>
        </p:nvSpPr>
        <p:spPr/>
        <p:txBody>
          <a:bodyPr/>
          <a:lstStyle>
            <a:lvl1pPr>
              <a:defRPr>
                <a:solidFill>
                  <a:schemeClr val="bg1"/>
                </a:solidFill>
              </a:defRPr>
            </a:lvl1pPr>
          </a:lstStyle>
          <a:p>
            <a:endParaRPr lang="en-US"/>
          </a:p>
        </p:txBody>
      </p:sp>
      <p:sp>
        <p:nvSpPr>
          <p:cNvPr id="11"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solidFill>
                  <a:schemeClr val="bg1"/>
                </a:solidFill>
              </a:rPr>
              <a:t>www.espacioit.es</a:t>
            </a:r>
          </a:p>
        </p:txBody>
      </p:sp>
      <p:pic>
        <p:nvPicPr>
          <p:cNvPr id="7" name="Imagen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2214"/>
            <a:ext cx="2454401" cy="457575"/>
          </a:xfrm>
          <a:prstGeom prst="rect">
            <a:avLst/>
          </a:prstGeom>
          <a:ln>
            <a:noFill/>
          </a:ln>
        </p:spPr>
      </p:pic>
    </p:spTree>
    <p:extLst>
      <p:ext uri="{BB962C8B-B14F-4D97-AF65-F5344CB8AC3E}">
        <p14:creationId xmlns:p14="http://schemas.microsoft.com/office/powerpoint/2010/main" val="11207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Diapositiva de título">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7705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3277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9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8340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1529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Montserrat ExtraLight" panose="00000300000000000000" pitchFamily="50" charset="0"/>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latin typeface="Montserrat ExtraLight" panose="00000300000000000000" pitchFamily="50" charset="0"/>
              </a:defRPr>
            </a:lvl1pPr>
          </a:lstStyle>
          <a:p>
            <a:fld id="{63118611-7822-7D46-8FF7-94E882FDEEE2}" type="slidenum">
              <a:rPr lang="en-US" smtClean="0"/>
              <a:t>‹Nº›</a:t>
            </a:fld>
            <a:endParaRPr lang="en-US"/>
          </a:p>
        </p:txBody>
      </p:sp>
      <p:sp>
        <p:nvSpPr>
          <p:cNvPr id="7" name="Marcador de pie de página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lang="es-ES" sz="1000">
                <a:solidFill>
                  <a:schemeClr val="tx1">
                    <a:tint val="75000"/>
                  </a:schemeClr>
                </a:solidFill>
                <a:latin typeface="Montserrat ExtraLight" panose="00000300000000000000" pitchFamily="50" charset="0"/>
              </a:defRPr>
            </a:lvl1pPr>
          </a:lstStyle>
          <a:p>
            <a:endParaRPr lang="en-US"/>
          </a:p>
        </p:txBody>
      </p:sp>
    </p:spTree>
    <p:extLst>
      <p:ext uri="{BB962C8B-B14F-4D97-AF65-F5344CB8AC3E}">
        <p14:creationId xmlns:p14="http://schemas.microsoft.com/office/powerpoint/2010/main" val="2549699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0" r:id="rId18"/>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ontserrat ExtraLight" panose="000003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ontserrat ExtraLight" panose="000003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ontserrat ExtraLight" panose="000003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ontserrat ExtraLight" panose="000003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5D144A-2201-4A41-A806-FA6A881C488C}"/>
              </a:ext>
            </a:extLst>
          </p:cNvPr>
          <p:cNvSpPr>
            <a:spLocks noGrp="1"/>
          </p:cNvSpPr>
          <p:nvPr>
            <p:ph type="title"/>
          </p:nvPr>
        </p:nvSpPr>
        <p:spPr>
          <a:xfrm>
            <a:off x="1048215" y="4147737"/>
            <a:ext cx="10608525" cy="1172285"/>
          </a:xfrm>
        </p:spPr>
        <p:txBody>
          <a:bodyPr>
            <a:noAutofit/>
          </a:bodyPr>
          <a:lstStyle/>
          <a:p>
            <a:pPr algn="l"/>
            <a:r>
              <a:rPr lang="es-ES" dirty="0"/>
              <a:t>PRESENTACIÓN CURSO HTML5</a:t>
            </a:r>
            <a:endParaRPr lang="en-US" sz="3600" dirty="0"/>
          </a:p>
        </p:txBody>
      </p:sp>
      <p:sp>
        <p:nvSpPr>
          <p:cNvPr id="5" name="Subtítulo 4">
            <a:extLst>
              <a:ext uri="{FF2B5EF4-FFF2-40B4-BE49-F238E27FC236}">
                <a16:creationId xmlns:a16="http://schemas.microsoft.com/office/drawing/2014/main" id="{C9DD189B-6B00-A048-82D0-3755F389BCB9}"/>
              </a:ext>
            </a:extLst>
          </p:cNvPr>
          <p:cNvSpPr>
            <a:spLocks noGrp="1"/>
          </p:cNvSpPr>
          <p:nvPr>
            <p:ph type="subTitle" idx="1"/>
          </p:nvPr>
        </p:nvSpPr>
        <p:spPr>
          <a:xfrm>
            <a:off x="5230541" y="5630297"/>
            <a:ext cx="6426200" cy="650920"/>
          </a:xfrm>
        </p:spPr>
        <p:txBody>
          <a:bodyPr/>
          <a:lstStyle/>
          <a:p>
            <a:endParaRPr lang="en-US" dirty="0"/>
          </a:p>
        </p:txBody>
      </p:sp>
    </p:spTree>
    <p:extLst>
      <p:ext uri="{BB962C8B-B14F-4D97-AF65-F5344CB8AC3E}">
        <p14:creationId xmlns:p14="http://schemas.microsoft.com/office/powerpoint/2010/main" val="5765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Introducción.</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2</a:t>
            </a:fld>
            <a:endParaRPr lang="en-US"/>
          </a:p>
        </p:txBody>
      </p:sp>
      <p:sp>
        <p:nvSpPr>
          <p:cNvPr id="4" name="CuadroTexto 3">
            <a:extLst>
              <a:ext uri="{FF2B5EF4-FFF2-40B4-BE49-F238E27FC236}">
                <a16:creationId xmlns:a16="http://schemas.microsoft.com/office/drawing/2014/main" id="{505F20D8-F6F8-42FE-BA0B-3B2A10D24525}"/>
              </a:ext>
            </a:extLst>
          </p:cNvPr>
          <p:cNvSpPr txBox="1"/>
          <p:nvPr/>
        </p:nvSpPr>
        <p:spPr>
          <a:xfrm>
            <a:off x="838200" y="1443841"/>
            <a:ext cx="10321411" cy="3970318"/>
          </a:xfrm>
          <a:prstGeom prst="rect">
            <a:avLst/>
          </a:prstGeom>
          <a:noFill/>
        </p:spPr>
        <p:txBody>
          <a:bodyPr wrap="square" rtlCol="0">
            <a:spAutoFit/>
          </a:bodyPr>
          <a:lstStyle/>
          <a:p>
            <a:r>
              <a:rPr lang="es-ES" sz="2000" dirty="0"/>
              <a:t>En este tema vamos a ver:</a:t>
            </a:r>
          </a:p>
          <a:p>
            <a:endParaRPr lang="es-ES" sz="2000" dirty="0"/>
          </a:p>
          <a:p>
            <a:pPr marL="742950" lvl="1" indent="-285750">
              <a:lnSpc>
                <a:spcPct val="150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Introducción a los objetos</a:t>
            </a:r>
          </a:p>
          <a:p>
            <a:pPr marL="742950" lvl="1" indent="-285750">
              <a:lnSpc>
                <a:spcPct val="150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Métodos </a:t>
            </a:r>
          </a:p>
          <a:p>
            <a:pPr marL="742950" lvl="1" indent="-285750">
              <a:lnSpc>
                <a:spcPct val="150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Uso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this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Objeto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String</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s-ES" sz="1800" dirty="0" err="1">
                <a:effectLst/>
                <a:latin typeface="Calibri" panose="020F0502020204030204" pitchFamily="34" charset="0"/>
                <a:ea typeface="Calibri" panose="020F0502020204030204" pitchFamily="34" charset="0"/>
                <a:cs typeface="Times New Roman" panose="02020603050405020304" pitchFamily="18" charset="0"/>
              </a:rPr>
              <a:t>Destructuracion</a:t>
            </a:r>
            <a:r>
              <a:rPr lang="es-ES" sz="1800" dirty="0">
                <a:effectLst/>
                <a:latin typeface="Calibri" panose="020F0502020204030204" pitchFamily="34" charset="0"/>
                <a:ea typeface="Calibri" panose="020F0502020204030204" pitchFamily="34" charset="0"/>
                <a:cs typeface="Times New Roman" panose="02020603050405020304" pitchFamily="18" charset="0"/>
              </a:rPr>
              <a:t> de objetos</a:t>
            </a: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61634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E5AB-1716-4133-960B-E631BDEF31F5}"/>
              </a:ext>
            </a:extLst>
          </p:cNvPr>
          <p:cNvSpPr>
            <a:spLocks noGrp="1"/>
          </p:cNvSpPr>
          <p:nvPr>
            <p:ph type="title"/>
          </p:nvPr>
        </p:nvSpPr>
        <p:spPr/>
        <p:txBody>
          <a:bodyPr>
            <a:normAutofit fontScale="90000"/>
          </a:bodyPr>
          <a:lstStyle/>
          <a:p>
            <a:r>
              <a:rPr lang="es-ES" dirty="0"/>
              <a:t>Introducción</a:t>
            </a:r>
          </a:p>
        </p:txBody>
      </p:sp>
      <p:sp>
        <p:nvSpPr>
          <p:cNvPr id="3" name="Marcador de número de diapositiva 2">
            <a:extLst>
              <a:ext uri="{FF2B5EF4-FFF2-40B4-BE49-F238E27FC236}">
                <a16:creationId xmlns:a16="http://schemas.microsoft.com/office/drawing/2014/main" id="{1B629CB7-0E9C-462E-A3F4-8F82A4C9261A}"/>
              </a:ext>
            </a:extLst>
          </p:cNvPr>
          <p:cNvSpPr>
            <a:spLocks noGrp="1"/>
          </p:cNvSpPr>
          <p:nvPr>
            <p:ph type="sldNum" sz="quarter" idx="12"/>
          </p:nvPr>
        </p:nvSpPr>
        <p:spPr/>
        <p:txBody>
          <a:bodyPr/>
          <a:lstStyle/>
          <a:p>
            <a:fld id="{63118611-7822-7D46-8FF7-94E882FDEEE2}" type="slidenum">
              <a:rPr lang="en-US" smtClean="0"/>
              <a:t>3</a:t>
            </a:fld>
            <a:endParaRPr lang="en-US"/>
          </a:p>
        </p:txBody>
      </p:sp>
      <p:sp>
        <p:nvSpPr>
          <p:cNvPr id="5" name="CuadroTexto 4">
            <a:extLst>
              <a:ext uri="{FF2B5EF4-FFF2-40B4-BE49-F238E27FC236}">
                <a16:creationId xmlns:a16="http://schemas.microsoft.com/office/drawing/2014/main" id="{902F82DF-5A6C-443C-AB93-FD74D4866407}"/>
              </a:ext>
            </a:extLst>
          </p:cNvPr>
          <p:cNvSpPr txBox="1"/>
          <p:nvPr/>
        </p:nvSpPr>
        <p:spPr>
          <a:xfrm>
            <a:off x="838200" y="1397675"/>
            <a:ext cx="11195756" cy="1200329"/>
          </a:xfrm>
          <a:prstGeom prst="rect">
            <a:avLst/>
          </a:prstGeom>
          <a:noFill/>
        </p:spPr>
        <p:txBody>
          <a:bodyPr wrap="square">
            <a:spAutoFit/>
          </a:bodyPr>
          <a:lstStyle/>
          <a:p>
            <a:r>
              <a:rPr lang="es-ES" b="0" i="0" dirty="0">
                <a:solidFill>
                  <a:srgbClr val="333333"/>
                </a:solidFill>
                <a:effectLst/>
                <a:latin typeface="Arial" panose="020B0604020202020204" pitchFamily="34" charset="0"/>
              </a:rPr>
              <a:t>En JavaScript, un objeto es un entidad independiente con propiedades y tipos. Compáralo con una taza, por ejemplo. Una taza es un objeto con propiedades. Una taza tiene un color, un diseño, un peso, un material del que está hecha, etc. Del mismo modo, los objetos de JavaScript pueden tener propiedades que definan sus características.</a:t>
            </a:r>
            <a:endParaRPr lang="es-ES" dirty="0"/>
          </a:p>
        </p:txBody>
      </p:sp>
      <p:pic>
        <p:nvPicPr>
          <p:cNvPr id="8" name="Imagen 7">
            <a:extLst>
              <a:ext uri="{FF2B5EF4-FFF2-40B4-BE49-F238E27FC236}">
                <a16:creationId xmlns:a16="http://schemas.microsoft.com/office/drawing/2014/main" id="{E2B8EA46-EBBA-46AF-84AC-3E88D48728AA}"/>
              </a:ext>
            </a:extLst>
          </p:cNvPr>
          <p:cNvPicPr>
            <a:picLocks noChangeAspect="1"/>
          </p:cNvPicPr>
          <p:nvPr/>
        </p:nvPicPr>
        <p:blipFill>
          <a:blip r:embed="rId2"/>
          <a:stretch>
            <a:fillRect/>
          </a:stretch>
        </p:blipFill>
        <p:spPr>
          <a:xfrm>
            <a:off x="1075267" y="2954588"/>
            <a:ext cx="3045177" cy="3045177"/>
          </a:xfrm>
          <a:prstGeom prst="rect">
            <a:avLst/>
          </a:prstGeom>
        </p:spPr>
      </p:pic>
      <p:pic>
        <p:nvPicPr>
          <p:cNvPr id="9" name="Imagen 8">
            <a:extLst>
              <a:ext uri="{FF2B5EF4-FFF2-40B4-BE49-F238E27FC236}">
                <a16:creationId xmlns:a16="http://schemas.microsoft.com/office/drawing/2014/main" id="{3A8FD60E-7B74-4373-ACD8-BDE08BCE4347}"/>
              </a:ext>
            </a:extLst>
          </p:cNvPr>
          <p:cNvPicPr>
            <a:picLocks noChangeAspect="1"/>
          </p:cNvPicPr>
          <p:nvPr/>
        </p:nvPicPr>
        <p:blipFill rotWithShape="1">
          <a:blip r:embed="rId3"/>
          <a:srcRect l="6252" r="16904" b="11544"/>
          <a:stretch/>
        </p:blipFill>
        <p:spPr>
          <a:xfrm>
            <a:off x="8466668" y="3429000"/>
            <a:ext cx="2743602" cy="2376390"/>
          </a:xfrm>
          <a:prstGeom prst="rect">
            <a:avLst/>
          </a:prstGeom>
        </p:spPr>
      </p:pic>
      <p:pic>
        <p:nvPicPr>
          <p:cNvPr id="13" name="Imagen 12">
            <a:extLst>
              <a:ext uri="{FF2B5EF4-FFF2-40B4-BE49-F238E27FC236}">
                <a16:creationId xmlns:a16="http://schemas.microsoft.com/office/drawing/2014/main" id="{21692BCE-C200-41F4-8B0C-5948779A5D6F}"/>
              </a:ext>
            </a:extLst>
          </p:cNvPr>
          <p:cNvPicPr>
            <a:picLocks noChangeAspect="1"/>
          </p:cNvPicPr>
          <p:nvPr/>
        </p:nvPicPr>
        <p:blipFill rotWithShape="1">
          <a:blip r:embed="rId4"/>
          <a:srcRect r="34947"/>
          <a:stretch/>
        </p:blipFill>
        <p:spPr>
          <a:xfrm>
            <a:off x="4590284" y="2598004"/>
            <a:ext cx="2521716" cy="2664492"/>
          </a:xfrm>
          <a:prstGeom prst="rect">
            <a:avLst/>
          </a:prstGeom>
        </p:spPr>
      </p:pic>
      <p:cxnSp>
        <p:nvCxnSpPr>
          <p:cNvPr id="15" name="Conector recto de flecha 14">
            <a:extLst>
              <a:ext uri="{FF2B5EF4-FFF2-40B4-BE49-F238E27FC236}">
                <a16:creationId xmlns:a16="http://schemas.microsoft.com/office/drawing/2014/main" id="{3DB469C4-333A-4011-B9EF-9FE0E832F44B}"/>
              </a:ext>
            </a:extLst>
          </p:cNvPr>
          <p:cNvCxnSpPr>
            <a:cxnSpLocks/>
          </p:cNvCxnSpPr>
          <p:nvPr/>
        </p:nvCxnSpPr>
        <p:spPr>
          <a:xfrm flipV="1">
            <a:off x="2833511" y="3467405"/>
            <a:ext cx="2201333" cy="664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5D26A2CC-A018-4C3A-A063-625CADB50755}"/>
              </a:ext>
            </a:extLst>
          </p:cNvPr>
          <p:cNvCxnSpPr/>
          <p:nvPr/>
        </p:nvCxnSpPr>
        <p:spPr>
          <a:xfrm flipH="1" flipV="1">
            <a:off x="6671733" y="3206044"/>
            <a:ext cx="3375781" cy="14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A8AAE0A8-BDD1-4D18-9DA4-794E0E888FFD}"/>
              </a:ext>
            </a:extLst>
          </p:cNvPr>
          <p:cNvCxnSpPr>
            <a:cxnSpLocks/>
          </p:cNvCxnSpPr>
          <p:nvPr/>
        </p:nvCxnSpPr>
        <p:spPr>
          <a:xfrm flipV="1">
            <a:off x="2361524" y="4289778"/>
            <a:ext cx="2673320" cy="1133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2177D021-BD9D-477A-8534-A8086AC7BDFA}"/>
              </a:ext>
            </a:extLst>
          </p:cNvPr>
          <p:cNvCxnSpPr>
            <a:cxnSpLocks/>
            <a:stCxn id="9" idx="2"/>
          </p:cNvCxnSpPr>
          <p:nvPr/>
        </p:nvCxnSpPr>
        <p:spPr>
          <a:xfrm flipH="1" flipV="1">
            <a:off x="6821411" y="4165600"/>
            <a:ext cx="3017058" cy="163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Explosión: 14 puntos 26">
            <a:extLst>
              <a:ext uri="{FF2B5EF4-FFF2-40B4-BE49-F238E27FC236}">
                <a16:creationId xmlns:a16="http://schemas.microsoft.com/office/drawing/2014/main" id="{454202A2-324F-49A9-8293-9C1DFE14E4D0}"/>
              </a:ext>
            </a:extLst>
          </p:cNvPr>
          <p:cNvSpPr/>
          <p:nvPr/>
        </p:nvSpPr>
        <p:spPr>
          <a:xfrm>
            <a:off x="3765045" y="4856683"/>
            <a:ext cx="4701623" cy="195797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Ambas son tazas, pero con diferentes características</a:t>
            </a:r>
          </a:p>
        </p:txBody>
      </p:sp>
    </p:spTree>
    <p:extLst>
      <p:ext uri="{BB962C8B-B14F-4D97-AF65-F5344CB8AC3E}">
        <p14:creationId xmlns:p14="http://schemas.microsoft.com/office/powerpoint/2010/main" val="1979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B07FD-3E5E-4455-8B45-82797D20317A}"/>
              </a:ext>
            </a:extLst>
          </p:cNvPr>
          <p:cNvSpPr>
            <a:spLocks noGrp="1"/>
          </p:cNvSpPr>
          <p:nvPr>
            <p:ph type="title"/>
          </p:nvPr>
        </p:nvSpPr>
        <p:spPr/>
        <p:txBody>
          <a:bodyPr>
            <a:normAutofit fontScale="90000"/>
          </a:bodyPr>
          <a:lstStyle/>
          <a:p>
            <a:r>
              <a:rPr lang="es-ES" dirty="0"/>
              <a:t>Introducción </a:t>
            </a:r>
          </a:p>
        </p:txBody>
      </p:sp>
      <p:sp>
        <p:nvSpPr>
          <p:cNvPr id="3" name="Marcador de número de diapositiva 2">
            <a:extLst>
              <a:ext uri="{FF2B5EF4-FFF2-40B4-BE49-F238E27FC236}">
                <a16:creationId xmlns:a16="http://schemas.microsoft.com/office/drawing/2014/main" id="{2C945384-11D2-42DA-B085-B8A59D61F034}"/>
              </a:ext>
            </a:extLst>
          </p:cNvPr>
          <p:cNvSpPr>
            <a:spLocks noGrp="1"/>
          </p:cNvSpPr>
          <p:nvPr>
            <p:ph type="sldNum" sz="quarter" idx="12"/>
          </p:nvPr>
        </p:nvSpPr>
        <p:spPr/>
        <p:txBody>
          <a:bodyPr/>
          <a:lstStyle/>
          <a:p>
            <a:fld id="{63118611-7822-7D46-8FF7-94E882FDEEE2}" type="slidenum">
              <a:rPr lang="en-US" smtClean="0"/>
              <a:t>4</a:t>
            </a:fld>
            <a:endParaRPr lang="en-US"/>
          </a:p>
        </p:txBody>
      </p:sp>
      <p:sp>
        <p:nvSpPr>
          <p:cNvPr id="5" name="CuadroTexto 4">
            <a:extLst>
              <a:ext uri="{FF2B5EF4-FFF2-40B4-BE49-F238E27FC236}">
                <a16:creationId xmlns:a16="http://schemas.microsoft.com/office/drawing/2014/main" id="{D1BD7E48-BCD8-4654-AD08-E5E817614632}"/>
              </a:ext>
            </a:extLst>
          </p:cNvPr>
          <p:cNvSpPr txBox="1"/>
          <p:nvPr/>
        </p:nvSpPr>
        <p:spPr>
          <a:xfrm>
            <a:off x="838199" y="1209090"/>
            <a:ext cx="10778067" cy="646331"/>
          </a:xfrm>
          <a:prstGeom prst="rect">
            <a:avLst/>
          </a:prstGeom>
          <a:noFill/>
        </p:spPr>
        <p:txBody>
          <a:bodyPr wrap="square">
            <a:spAutoFit/>
          </a:bodyPr>
          <a:lstStyle/>
          <a:p>
            <a:r>
              <a:rPr lang="es-ES" dirty="0"/>
              <a:t>Un objeto de JavaScript tiene propiedades asociadas a él. Una propiedad de un objeto se puede explicar como una variable adjunta al objeto.</a:t>
            </a:r>
          </a:p>
        </p:txBody>
      </p:sp>
      <p:pic>
        <p:nvPicPr>
          <p:cNvPr id="7" name="Imagen 6">
            <a:extLst>
              <a:ext uri="{FF2B5EF4-FFF2-40B4-BE49-F238E27FC236}">
                <a16:creationId xmlns:a16="http://schemas.microsoft.com/office/drawing/2014/main" id="{0A86DCD0-45DE-48CA-A552-97404D2F4412}"/>
              </a:ext>
            </a:extLst>
          </p:cNvPr>
          <p:cNvPicPr>
            <a:picLocks noChangeAspect="1"/>
          </p:cNvPicPr>
          <p:nvPr/>
        </p:nvPicPr>
        <p:blipFill>
          <a:blip r:embed="rId2"/>
          <a:stretch>
            <a:fillRect/>
          </a:stretch>
        </p:blipFill>
        <p:spPr>
          <a:xfrm>
            <a:off x="838200" y="2133423"/>
            <a:ext cx="3581400" cy="1552575"/>
          </a:xfrm>
          <a:prstGeom prst="rect">
            <a:avLst/>
          </a:prstGeom>
        </p:spPr>
      </p:pic>
      <p:pic>
        <p:nvPicPr>
          <p:cNvPr id="9" name="Imagen 8">
            <a:extLst>
              <a:ext uri="{FF2B5EF4-FFF2-40B4-BE49-F238E27FC236}">
                <a16:creationId xmlns:a16="http://schemas.microsoft.com/office/drawing/2014/main" id="{24AAD21C-7466-4369-8789-95CCC113C13D}"/>
              </a:ext>
            </a:extLst>
          </p:cNvPr>
          <p:cNvPicPr>
            <a:picLocks noChangeAspect="1"/>
          </p:cNvPicPr>
          <p:nvPr/>
        </p:nvPicPr>
        <p:blipFill>
          <a:blip r:embed="rId3"/>
          <a:stretch>
            <a:fillRect/>
          </a:stretch>
        </p:blipFill>
        <p:spPr>
          <a:xfrm>
            <a:off x="7958137" y="1985011"/>
            <a:ext cx="3114675" cy="1733550"/>
          </a:xfrm>
          <a:prstGeom prst="rect">
            <a:avLst/>
          </a:prstGeom>
        </p:spPr>
      </p:pic>
      <p:sp>
        <p:nvSpPr>
          <p:cNvPr id="10" name="Flecha: a la izquierda y derecha 9">
            <a:extLst>
              <a:ext uri="{FF2B5EF4-FFF2-40B4-BE49-F238E27FC236}">
                <a16:creationId xmlns:a16="http://schemas.microsoft.com/office/drawing/2014/main" id="{533F2584-8123-4153-A384-8D06D0EB3673}"/>
              </a:ext>
            </a:extLst>
          </p:cNvPr>
          <p:cNvSpPr/>
          <p:nvPr/>
        </p:nvSpPr>
        <p:spPr>
          <a:xfrm>
            <a:off x="4605336" y="2398800"/>
            <a:ext cx="3167065" cy="10218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Declarar un Objeto</a:t>
            </a:r>
          </a:p>
        </p:txBody>
      </p:sp>
      <p:sp>
        <p:nvSpPr>
          <p:cNvPr id="12" name="CuadroTexto 11">
            <a:extLst>
              <a:ext uri="{FF2B5EF4-FFF2-40B4-BE49-F238E27FC236}">
                <a16:creationId xmlns:a16="http://schemas.microsoft.com/office/drawing/2014/main" id="{3604BE01-6A5A-4394-8A12-0A51BFECB347}"/>
              </a:ext>
            </a:extLst>
          </p:cNvPr>
          <p:cNvSpPr txBox="1"/>
          <p:nvPr/>
        </p:nvSpPr>
        <p:spPr>
          <a:xfrm>
            <a:off x="838200" y="3964000"/>
            <a:ext cx="2224176" cy="2031325"/>
          </a:xfrm>
          <a:prstGeom prst="rect">
            <a:avLst/>
          </a:prstGeom>
          <a:noFill/>
        </p:spPr>
        <p:txBody>
          <a:bodyPr wrap="square">
            <a:spAutoFit/>
          </a:bodyPr>
          <a:lstStyle/>
          <a:p>
            <a:r>
              <a:rPr lang="es-ES" dirty="0"/>
              <a:t>Puedes usar la notación de corchetes con </a:t>
            </a:r>
            <a:r>
              <a:rPr lang="es-ES" dirty="0" err="1"/>
              <a:t>for</a:t>
            </a:r>
            <a:r>
              <a:rPr lang="es-ES" dirty="0"/>
              <a:t>...in para iterar sobre todas las propiedades </a:t>
            </a:r>
            <a:r>
              <a:rPr lang="es-ES" dirty="0" err="1"/>
              <a:t>enumerables</a:t>
            </a:r>
            <a:r>
              <a:rPr lang="es-ES" dirty="0"/>
              <a:t> de un objeto.</a:t>
            </a:r>
          </a:p>
        </p:txBody>
      </p:sp>
      <p:pic>
        <p:nvPicPr>
          <p:cNvPr id="14" name="Imagen 13">
            <a:extLst>
              <a:ext uri="{FF2B5EF4-FFF2-40B4-BE49-F238E27FC236}">
                <a16:creationId xmlns:a16="http://schemas.microsoft.com/office/drawing/2014/main" id="{F611D3A5-3FEF-486D-A0AD-455478A432E7}"/>
              </a:ext>
            </a:extLst>
          </p:cNvPr>
          <p:cNvPicPr>
            <a:picLocks noChangeAspect="1"/>
          </p:cNvPicPr>
          <p:nvPr/>
        </p:nvPicPr>
        <p:blipFill>
          <a:blip r:embed="rId4"/>
          <a:stretch>
            <a:fillRect/>
          </a:stretch>
        </p:blipFill>
        <p:spPr>
          <a:xfrm>
            <a:off x="4176889" y="3848151"/>
            <a:ext cx="6929701" cy="2147174"/>
          </a:xfrm>
          <a:prstGeom prst="rect">
            <a:avLst/>
          </a:prstGeom>
        </p:spPr>
      </p:pic>
    </p:spTree>
    <p:extLst>
      <p:ext uri="{BB962C8B-B14F-4D97-AF65-F5344CB8AC3E}">
        <p14:creationId xmlns:p14="http://schemas.microsoft.com/office/powerpoint/2010/main" val="411337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5ABA1-6BE6-4A30-B2F8-B20EBD0A87DC}"/>
              </a:ext>
            </a:extLst>
          </p:cNvPr>
          <p:cNvSpPr>
            <a:spLocks noGrp="1"/>
          </p:cNvSpPr>
          <p:nvPr>
            <p:ph type="title"/>
          </p:nvPr>
        </p:nvSpPr>
        <p:spPr/>
        <p:txBody>
          <a:bodyPr>
            <a:normAutofit fontScale="90000"/>
          </a:bodyPr>
          <a:lstStyle/>
          <a:p>
            <a:r>
              <a:rPr lang="es-ES" dirty="0"/>
              <a:t> Función constructora</a:t>
            </a:r>
          </a:p>
        </p:txBody>
      </p:sp>
      <p:sp>
        <p:nvSpPr>
          <p:cNvPr id="3" name="Marcador de número de diapositiva 2">
            <a:extLst>
              <a:ext uri="{FF2B5EF4-FFF2-40B4-BE49-F238E27FC236}">
                <a16:creationId xmlns:a16="http://schemas.microsoft.com/office/drawing/2014/main" id="{4E5ED59C-A9A8-4E4A-BE6A-7908F9F447C6}"/>
              </a:ext>
            </a:extLst>
          </p:cNvPr>
          <p:cNvSpPr>
            <a:spLocks noGrp="1"/>
          </p:cNvSpPr>
          <p:nvPr>
            <p:ph type="sldNum" sz="quarter" idx="12"/>
          </p:nvPr>
        </p:nvSpPr>
        <p:spPr/>
        <p:txBody>
          <a:bodyPr/>
          <a:lstStyle/>
          <a:p>
            <a:fld id="{63118611-7822-7D46-8FF7-94E882FDEEE2}" type="slidenum">
              <a:rPr lang="en-US" smtClean="0"/>
              <a:t>5</a:t>
            </a:fld>
            <a:endParaRPr lang="en-US"/>
          </a:p>
        </p:txBody>
      </p:sp>
      <p:sp>
        <p:nvSpPr>
          <p:cNvPr id="5" name="CuadroTexto 4">
            <a:extLst>
              <a:ext uri="{FF2B5EF4-FFF2-40B4-BE49-F238E27FC236}">
                <a16:creationId xmlns:a16="http://schemas.microsoft.com/office/drawing/2014/main" id="{4767F35A-F19F-449B-AEB7-2BAC50EACE7F}"/>
              </a:ext>
            </a:extLst>
          </p:cNvPr>
          <p:cNvSpPr txBox="1"/>
          <p:nvPr/>
        </p:nvSpPr>
        <p:spPr>
          <a:xfrm>
            <a:off x="838199" y="1307658"/>
            <a:ext cx="11184467" cy="923330"/>
          </a:xfrm>
          <a:prstGeom prst="rect">
            <a:avLst/>
          </a:prstGeom>
          <a:noFill/>
        </p:spPr>
        <p:txBody>
          <a:bodyPr wrap="square">
            <a:spAutoFit/>
          </a:bodyPr>
          <a:lstStyle/>
          <a:p>
            <a:pPr marL="342900" indent="-342900">
              <a:buFont typeface="+mj-lt"/>
              <a:buAutoNum type="arabicPeriod"/>
            </a:pPr>
            <a:r>
              <a:rPr lang="es-ES" dirty="0"/>
              <a:t>Definir el tipo de objeto escribiendo una función constructora. Existe una fuerte convención, con buena razón, para utilizar en mayúscula la letra inicial.</a:t>
            </a:r>
          </a:p>
          <a:p>
            <a:pPr marL="342900" indent="-342900">
              <a:buFont typeface="+mj-lt"/>
              <a:buAutoNum type="arabicPeriod"/>
            </a:pPr>
            <a:r>
              <a:rPr lang="es-ES" dirty="0"/>
              <a:t>Crear una instancia del objeto con el operador new.</a:t>
            </a:r>
          </a:p>
        </p:txBody>
      </p:sp>
      <p:pic>
        <p:nvPicPr>
          <p:cNvPr id="7" name="Imagen 6">
            <a:extLst>
              <a:ext uri="{FF2B5EF4-FFF2-40B4-BE49-F238E27FC236}">
                <a16:creationId xmlns:a16="http://schemas.microsoft.com/office/drawing/2014/main" id="{E4104BAB-CE78-4E8A-8BB7-F4952BBB574A}"/>
              </a:ext>
            </a:extLst>
          </p:cNvPr>
          <p:cNvPicPr>
            <a:picLocks noChangeAspect="1"/>
          </p:cNvPicPr>
          <p:nvPr/>
        </p:nvPicPr>
        <p:blipFill>
          <a:blip r:embed="rId3"/>
          <a:stretch>
            <a:fillRect/>
          </a:stretch>
        </p:blipFill>
        <p:spPr>
          <a:xfrm>
            <a:off x="838200" y="2361131"/>
            <a:ext cx="3752850" cy="1562100"/>
          </a:xfrm>
          <a:prstGeom prst="rect">
            <a:avLst/>
          </a:prstGeom>
        </p:spPr>
      </p:pic>
      <p:pic>
        <p:nvPicPr>
          <p:cNvPr id="9" name="Imagen 8">
            <a:extLst>
              <a:ext uri="{FF2B5EF4-FFF2-40B4-BE49-F238E27FC236}">
                <a16:creationId xmlns:a16="http://schemas.microsoft.com/office/drawing/2014/main" id="{C485830A-4F57-4D46-89B9-98E04E407DBA}"/>
              </a:ext>
            </a:extLst>
          </p:cNvPr>
          <p:cNvPicPr>
            <a:picLocks noChangeAspect="1"/>
          </p:cNvPicPr>
          <p:nvPr/>
        </p:nvPicPr>
        <p:blipFill>
          <a:blip r:embed="rId4"/>
          <a:stretch>
            <a:fillRect/>
          </a:stretch>
        </p:blipFill>
        <p:spPr>
          <a:xfrm>
            <a:off x="6426652" y="2676524"/>
            <a:ext cx="5172075" cy="752475"/>
          </a:xfrm>
          <a:prstGeom prst="rect">
            <a:avLst/>
          </a:prstGeom>
        </p:spPr>
      </p:pic>
      <p:sp>
        <p:nvSpPr>
          <p:cNvPr id="10" name="Flecha: a la derecha 9">
            <a:extLst>
              <a:ext uri="{FF2B5EF4-FFF2-40B4-BE49-F238E27FC236}">
                <a16:creationId xmlns:a16="http://schemas.microsoft.com/office/drawing/2014/main" id="{4C942792-A2A2-4C4C-A06C-9503471DD1C6}"/>
              </a:ext>
            </a:extLst>
          </p:cNvPr>
          <p:cNvSpPr/>
          <p:nvPr/>
        </p:nvSpPr>
        <p:spPr>
          <a:xfrm>
            <a:off x="4591050" y="2827546"/>
            <a:ext cx="1835602" cy="471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55BE52BD-7387-4B8F-B38B-DDD045C46460}"/>
              </a:ext>
            </a:extLst>
          </p:cNvPr>
          <p:cNvSpPr/>
          <p:nvPr/>
        </p:nvSpPr>
        <p:spPr>
          <a:xfrm>
            <a:off x="2566733" y="4218506"/>
            <a:ext cx="6445956" cy="233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Todos los objetos en JavaScript heredan de al menos otro objeto. El objeto del que se hereda se conoce como el prototipo, y las propiedades heredadas se pueden encontrar en el objeto </a:t>
            </a:r>
            <a:r>
              <a:rPr lang="es-ES" dirty="0" err="1"/>
              <a:t>prototype</a:t>
            </a:r>
            <a:r>
              <a:rPr lang="es-ES" dirty="0"/>
              <a:t> del constructor.</a:t>
            </a:r>
          </a:p>
          <a:p>
            <a:pPr algn="ctr"/>
            <a:endParaRPr lang="es-ES" dirty="0"/>
          </a:p>
        </p:txBody>
      </p:sp>
      <p:sp>
        <p:nvSpPr>
          <p:cNvPr id="15" name="Estrella: 6 puntas 14">
            <a:extLst>
              <a:ext uri="{FF2B5EF4-FFF2-40B4-BE49-F238E27FC236}">
                <a16:creationId xmlns:a16="http://schemas.microsoft.com/office/drawing/2014/main" id="{1E070000-2425-4F98-8B41-3CC2134DC8D2}"/>
              </a:ext>
            </a:extLst>
          </p:cNvPr>
          <p:cNvSpPr/>
          <p:nvPr/>
        </p:nvSpPr>
        <p:spPr>
          <a:xfrm>
            <a:off x="930980" y="4188125"/>
            <a:ext cx="1806222" cy="1309511"/>
          </a:xfrm>
          <a:prstGeom prst="star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a:t>Herencia</a:t>
            </a:r>
          </a:p>
        </p:txBody>
      </p:sp>
    </p:spTree>
    <p:extLst>
      <p:ext uri="{BB962C8B-B14F-4D97-AF65-F5344CB8AC3E}">
        <p14:creationId xmlns:p14="http://schemas.microsoft.com/office/powerpoint/2010/main" val="366242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6B0EE-FDD4-4DE7-95B4-66BE2C89E68C}"/>
              </a:ext>
            </a:extLst>
          </p:cNvPr>
          <p:cNvSpPr>
            <a:spLocks noGrp="1"/>
          </p:cNvSpPr>
          <p:nvPr>
            <p:ph type="title"/>
          </p:nvPr>
        </p:nvSpPr>
        <p:spPr>
          <a:xfrm>
            <a:off x="838200" y="522288"/>
            <a:ext cx="11353800" cy="557212"/>
          </a:xfrm>
        </p:spPr>
        <p:txBody>
          <a:bodyPr>
            <a:normAutofit fontScale="90000"/>
          </a:bodyPr>
          <a:lstStyle/>
          <a:p>
            <a:r>
              <a:rPr lang="es-ES" dirty="0"/>
              <a:t>Definición de las propiedades de un tipo de objeto</a:t>
            </a:r>
          </a:p>
        </p:txBody>
      </p:sp>
      <p:sp>
        <p:nvSpPr>
          <p:cNvPr id="3" name="Marcador de número de diapositiva 2">
            <a:extLst>
              <a:ext uri="{FF2B5EF4-FFF2-40B4-BE49-F238E27FC236}">
                <a16:creationId xmlns:a16="http://schemas.microsoft.com/office/drawing/2014/main" id="{47B866CC-1E17-469D-B11E-12A743FEAB33}"/>
              </a:ext>
            </a:extLst>
          </p:cNvPr>
          <p:cNvSpPr>
            <a:spLocks noGrp="1"/>
          </p:cNvSpPr>
          <p:nvPr>
            <p:ph type="sldNum" sz="quarter" idx="12"/>
          </p:nvPr>
        </p:nvSpPr>
        <p:spPr/>
        <p:txBody>
          <a:bodyPr/>
          <a:lstStyle/>
          <a:p>
            <a:fld id="{63118611-7822-7D46-8FF7-94E882FDEEE2}" type="slidenum">
              <a:rPr lang="en-US" smtClean="0"/>
              <a:t>6</a:t>
            </a:fld>
            <a:endParaRPr lang="en-US"/>
          </a:p>
        </p:txBody>
      </p:sp>
      <p:sp>
        <p:nvSpPr>
          <p:cNvPr id="5" name="CuadroTexto 4">
            <a:extLst>
              <a:ext uri="{FF2B5EF4-FFF2-40B4-BE49-F238E27FC236}">
                <a16:creationId xmlns:a16="http://schemas.microsoft.com/office/drawing/2014/main" id="{13CF5D44-26DA-48E7-8017-BD4EA33825F7}"/>
              </a:ext>
            </a:extLst>
          </p:cNvPr>
          <p:cNvSpPr txBox="1"/>
          <p:nvPr/>
        </p:nvSpPr>
        <p:spPr>
          <a:xfrm>
            <a:off x="838200" y="1215830"/>
            <a:ext cx="10515598" cy="923330"/>
          </a:xfrm>
          <a:prstGeom prst="rect">
            <a:avLst/>
          </a:prstGeom>
          <a:noFill/>
        </p:spPr>
        <p:txBody>
          <a:bodyPr wrap="square">
            <a:spAutoFit/>
          </a:bodyPr>
          <a:lstStyle/>
          <a:p>
            <a:r>
              <a:rPr lang="es-ES" dirty="0"/>
              <a:t>Puedes agregar una propiedad a un tipo de objeto definido previamente mediante el uso de la propiedad </a:t>
            </a:r>
            <a:r>
              <a:rPr lang="es-ES" dirty="0" err="1"/>
              <a:t>prototype</a:t>
            </a:r>
            <a:r>
              <a:rPr lang="es-ES" dirty="0"/>
              <a:t>. Esto define una propiedad que es compartida por todos los objetos del tipo especificado, en lugar de por una sola instancia del objeto.</a:t>
            </a:r>
          </a:p>
        </p:txBody>
      </p:sp>
      <p:pic>
        <p:nvPicPr>
          <p:cNvPr id="7" name="Imagen 6">
            <a:extLst>
              <a:ext uri="{FF2B5EF4-FFF2-40B4-BE49-F238E27FC236}">
                <a16:creationId xmlns:a16="http://schemas.microsoft.com/office/drawing/2014/main" id="{9DE8D631-1D66-4E66-B1A6-30B80BE59708}"/>
              </a:ext>
            </a:extLst>
          </p:cNvPr>
          <p:cNvPicPr>
            <a:picLocks noChangeAspect="1"/>
          </p:cNvPicPr>
          <p:nvPr/>
        </p:nvPicPr>
        <p:blipFill>
          <a:blip r:embed="rId3"/>
          <a:stretch>
            <a:fillRect/>
          </a:stretch>
        </p:blipFill>
        <p:spPr>
          <a:xfrm>
            <a:off x="838200" y="2275490"/>
            <a:ext cx="6364565" cy="1895828"/>
          </a:xfrm>
          <a:prstGeom prst="rect">
            <a:avLst/>
          </a:prstGeom>
        </p:spPr>
      </p:pic>
    </p:spTree>
    <p:extLst>
      <p:ext uri="{BB962C8B-B14F-4D97-AF65-F5344CB8AC3E}">
        <p14:creationId xmlns:p14="http://schemas.microsoft.com/office/powerpoint/2010/main" val="409052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07CB1-B2B2-4C8C-A8AD-204A647767D4}"/>
              </a:ext>
            </a:extLst>
          </p:cNvPr>
          <p:cNvSpPr>
            <a:spLocks noGrp="1"/>
          </p:cNvSpPr>
          <p:nvPr>
            <p:ph type="title"/>
          </p:nvPr>
        </p:nvSpPr>
        <p:spPr/>
        <p:txBody>
          <a:bodyPr>
            <a:normAutofit fontScale="90000"/>
          </a:bodyPr>
          <a:lstStyle/>
          <a:p>
            <a:r>
              <a:rPr lang="es-ES" dirty="0"/>
              <a:t>Definición de métodos</a:t>
            </a:r>
          </a:p>
        </p:txBody>
      </p:sp>
      <p:sp>
        <p:nvSpPr>
          <p:cNvPr id="3" name="Marcador de número de diapositiva 2">
            <a:extLst>
              <a:ext uri="{FF2B5EF4-FFF2-40B4-BE49-F238E27FC236}">
                <a16:creationId xmlns:a16="http://schemas.microsoft.com/office/drawing/2014/main" id="{F3ADB9BF-B46B-4C43-AF88-E928CA9F0FE5}"/>
              </a:ext>
            </a:extLst>
          </p:cNvPr>
          <p:cNvSpPr>
            <a:spLocks noGrp="1"/>
          </p:cNvSpPr>
          <p:nvPr>
            <p:ph type="sldNum" sz="quarter" idx="12"/>
          </p:nvPr>
        </p:nvSpPr>
        <p:spPr/>
        <p:txBody>
          <a:bodyPr/>
          <a:lstStyle/>
          <a:p>
            <a:fld id="{63118611-7822-7D46-8FF7-94E882FDEEE2}" type="slidenum">
              <a:rPr lang="en-US" smtClean="0"/>
              <a:t>7</a:t>
            </a:fld>
            <a:endParaRPr lang="en-US"/>
          </a:p>
        </p:txBody>
      </p:sp>
      <p:sp>
        <p:nvSpPr>
          <p:cNvPr id="5" name="CuadroTexto 4">
            <a:extLst>
              <a:ext uri="{FF2B5EF4-FFF2-40B4-BE49-F238E27FC236}">
                <a16:creationId xmlns:a16="http://schemas.microsoft.com/office/drawing/2014/main" id="{CA4F2150-05ED-4BFC-8589-3C617033FAB0}"/>
              </a:ext>
            </a:extLst>
          </p:cNvPr>
          <p:cNvSpPr txBox="1"/>
          <p:nvPr/>
        </p:nvSpPr>
        <p:spPr>
          <a:xfrm>
            <a:off x="838200" y="1278677"/>
            <a:ext cx="10890956" cy="923330"/>
          </a:xfrm>
          <a:prstGeom prst="rect">
            <a:avLst/>
          </a:prstGeom>
          <a:noFill/>
        </p:spPr>
        <p:txBody>
          <a:bodyPr wrap="square">
            <a:spAutoFit/>
          </a:bodyPr>
          <a:lstStyle/>
          <a:p>
            <a:r>
              <a:rPr lang="es-ES" dirty="0"/>
              <a:t>Un método es una función asociada a un objeto, o, simplemente, un método es una propiedad de un objeto que es una función. Los métodos se definen normalmente como una función, con excepción de que tienen que ser asignados como la propiedad de un objeto.</a:t>
            </a:r>
          </a:p>
        </p:txBody>
      </p:sp>
      <p:pic>
        <p:nvPicPr>
          <p:cNvPr id="7" name="Imagen 6">
            <a:extLst>
              <a:ext uri="{FF2B5EF4-FFF2-40B4-BE49-F238E27FC236}">
                <a16:creationId xmlns:a16="http://schemas.microsoft.com/office/drawing/2014/main" id="{7C3729AB-7B4F-4CCF-9A5C-4E9CB4EE66AD}"/>
              </a:ext>
            </a:extLst>
          </p:cNvPr>
          <p:cNvPicPr>
            <a:picLocks noChangeAspect="1"/>
          </p:cNvPicPr>
          <p:nvPr/>
        </p:nvPicPr>
        <p:blipFill>
          <a:blip r:embed="rId2"/>
          <a:stretch>
            <a:fillRect/>
          </a:stretch>
        </p:blipFill>
        <p:spPr>
          <a:xfrm>
            <a:off x="838200" y="2202007"/>
            <a:ext cx="4048125" cy="3867150"/>
          </a:xfrm>
          <a:prstGeom prst="rect">
            <a:avLst/>
          </a:prstGeom>
        </p:spPr>
      </p:pic>
      <p:sp>
        <p:nvSpPr>
          <p:cNvPr id="9" name="CuadroTexto 8">
            <a:extLst>
              <a:ext uri="{FF2B5EF4-FFF2-40B4-BE49-F238E27FC236}">
                <a16:creationId xmlns:a16="http://schemas.microsoft.com/office/drawing/2014/main" id="{B60727DC-6FE0-410F-A8AA-5283AC130E32}"/>
              </a:ext>
            </a:extLst>
          </p:cNvPr>
          <p:cNvSpPr txBox="1"/>
          <p:nvPr/>
        </p:nvSpPr>
        <p:spPr>
          <a:xfrm>
            <a:off x="5586789" y="1967530"/>
            <a:ext cx="4532488" cy="923330"/>
          </a:xfrm>
          <a:prstGeom prst="rect">
            <a:avLst/>
          </a:prstGeom>
          <a:noFill/>
        </p:spPr>
        <p:txBody>
          <a:bodyPr wrap="square">
            <a:spAutoFit/>
          </a:bodyPr>
          <a:lstStyle/>
          <a:p>
            <a:r>
              <a:rPr lang="es-ES" dirty="0"/>
              <a:t>Puedes definir métodos para un tipo de objeto incluyendo una definición del método en la función constructora del objeto.</a:t>
            </a:r>
          </a:p>
        </p:txBody>
      </p:sp>
      <p:pic>
        <p:nvPicPr>
          <p:cNvPr id="11" name="Imagen 10">
            <a:extLst>
              <a:ext uri="{FF2B5EF4-FFF2-40B4-BE49-F238E27FC236}">
                <a16:creationId xmlns:a16="http://schemas.microsoft.com/office/drawing/2014/main" id="{B594BFBF-061C-4BE1-BF99-C9E22D41044E}"/>
              </a:ext>
            </a:extLst>
          </p:cNvPr>
          <p:cNvPicPr>
            <a:picLocks noChangeAspect="1"/>
          </p:cNvPicPr>
          <p:nvPr/>
        </p:nvPicPr>
        <p:blipFill>
          <a:blip r:embed="rId3"/>
          <a:stretch>
            <a:fillRect/>
          </a:stretch>
        </p:blipFill>
        <p:spPr>
          <a:xfrm>
            <a:off x="5586789" y="3087824"/>
            <a:ext cx="6256867" cy="1726991"/>
          </a:xfrm>
          <a:prstGeom prst="rect">
            <a:avLst/>
          </a:prstGeom>
        </p:spPr>
      </p:pic>
      <p:sp>
        <p:nvSpPr>
          <p:cNvPr id="16" name="Flecha: hacia abajo 15">
            <a:extLst>
              <a:ext uri="{FF2B5EF4-FFF2-40B4-BE49-F238E27FC236}">
                <a16:creationId xmlns:a16="http://schemas.microsoft.com/office/drawing/2014/main" id="{F06B0762-F906-4AA3-9DD5-422B3C1FEBEA}"/>
              </a:ext>
            </a:extLst>
          </p:cNvPr>
          <p:cNvSpPr/>
          <p:nvPr/>
        </p:nvSpPr>
        <p:spPr>
          <a:xfrm>
            <a:off x="6923969" y="3892961"/>
            <a:ext cx="3283301" cy="2237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Puedes hacer de esta función un método de Car agregando la declaración</a:t>
            </a:r>
          </a:p>
        </p:txBody>
      </p:sp>
      <p:pic>
        <p:nvPicPr>
          <p:cNvPr id="18" name="Imagen 17">
            <a:extLst>
              <a:ext uri="{FF2B5EF4-FFF2-40B4-BE49-F238E27FC236}">
                <a16:creationId xmlns:a16="http://schemas.microsoft.com/office/drawing/2014/main" id="{7AB1108B-DB53-413D-9676-6D0F6BDBD174}"/>
              </a:ext>
            </a:extLst>
          </p:cNvPr>
          <p:cNvPicPr>
            <a:picLocks noChangeAspect="1"/>
          </p:cNvPicPr>
          <p:nvPr/>
        </p:nvPicPr>
        <p:blipFill>
          <a:blip r:embed="rId4"/>
          <a:stretch>
            <a:fillRect/>
          </a:stretch>
        </p:blipFill>
        <p:spPr>
          <a:xfrm>
            <a:off x="7048347" y="5700632"/>
            <a:ext cx="3333750" cy="619125"/>
          </a:xfrm>
          <a:prstGeom prst="rect">
            <a:avLst/>
          </a:prstGeom>
        </p:spPr>
      </p:pic>
    </p:spTree>
    <p:extLst>
      <p:ext uri="{BB962C8B-B14F-4D97-AF65-F5344CB8AC3E}">
        <p14:creationId xmlns:p14="http://schemas.microsoft.com/office/powerpoint/2010/main" val="272487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B7D-DD92-48D8-9903-7186CA9A3D60}"/>
              </a:ext>
            </a:extLst>
          </p:cNvPr>
          <p:cNvSpPr>
            <a:spLocks noGrp="1"/>
          </p:cNvSpPr>
          <p:nvPr>
            <p:ph type="title"/>
          </p:nvPr>
        </p:nvSpPr>
        <p:spPr/>
        <p:txBody>
          <a:bodyPr>
            <a:normAutofit fontScale="90000"/>
          </a:bodyPr>
          <a:lstStyle/>
          <a:p>
            <a:r>
              <a:rPr lang="es-ES" dirty="0"/>
              <a:t>Usar ‘</a:t>
            </a:r>
            <a:r>
              <a:rPr lang="es-ES" dirty="0" err="1"/>
              <a:t>this</a:t>
            </a:r>
            <a:r>
              <a:rPr lang="es-ES" dirty="0"/>
              <a:t>’ para referencias a objetos</a:t>
            </a:r>
          </a:p>
        </p:txBody>
      </p:sp>
      <p:sp>
        <p:nvSpPr>
          <p:cNvPr id="3" name="Marcador de número de diapositiva 2">
            <a:extLst>
              <a:ext uri="{FF2B5EF4-FFF2-40B4-BE49-F238E27FC236}">
                <a16:creationId xmlns:a16="http://schemas.microsoft.com/office/drawing/2014/main" id="{82F610CC-9CEC-40FF-8A21-5893950904D7}"/>
              </a:ext>
            </a:extLst>
          </p:cNvPr>
          <p:cNvSpPr>
            <a:spLocks noGrp="1"/>
          </p:cNvSpPr>
          <p:nvPr>
            <p:ph type="sldNum" sz="quarter" idx="12"/>
          </p:nvPr>
        </p:nvSpPr>
        <p:spPr/>
        <p:txBody>
          <a:bodyPr/>
          <a:lstStyle/>
          <a:p>
            <a:fld id="{63118611-7822-7D46-8FF7-94E882FDEEE2}" type="slidenum">
              <a:rPr lang="en-US" smtClean="0"/>
              <a:t>8</a:t>
            </a:fld>
            <a:endParaRPr lang="en-US"/>
          </a:p>
        </p:txBody>
      </p:sp>
      <p:sp>
        <p:nvSpPr>
          <p:cNvPr id="5" name="CuadroTexto 4">
            <a:extLst>
              <a:ext uri="{FF2B5EF4-FFF2-40B4-BE49-F238E27FC236}">
                <a16:creationId xmlns:a16="http://schemas.microsoft.com/office/drawing/2014/main" id="{6E10EB2E-6C5B-4620-9C54-66EC80E21CE5}"/>
              </a:ext>
            </a:extLst>
          </p:cNvPr>
          <p:cNvSpPr txBox="1"/>
          <p:nvPr/>
        </p:nvSpPr>
        <p:spPr>
          <a:xfrm>
            <a:off x="838200" y="1215829"/>
            <a:ext cx="5257800" cy="2585323"/>
          </a:xfrm>
          <a:prstGeom prst="rect">
            <a:avLst/>
          </a:prstGeom>
          <a:noFill/>
        </p:spPr>
        <p:txBody>
          <a:bodyPr wrap="square">
            <a:spAutoFit/>
          </a:bodyPr>
          <a:lstStyle/>
          <a:p>
            <a:r>
              <a:rPr lang="es-ES" dirty="0"/>
              <a:t>JavaScript tiene una palabra clave especial, </a:t>
            </a:r>
            <a:r>
              <a:rPr lang="es-ES" dirty="0" err="1"/>
              <a:t>this</a:t>
            </a:r>
            <a:r>
              <a:rPr lang="es-ES" dirty="0"/>
              <a:t>, que puedes usar dentro de un método para referirte al objeto actual. </a:t>
            </a:r>
          </a:p>
          <a:p>
            <a:endParaRPr lang="es-ES" dirty="0"/>
          </a:p>
          <a:p>
            <a:r>
              <a:rPr lang="es-ES" dirty="0"/>
              <a:t>Por ejemplo, supongamos que tienes 2 </a:t>
            </a:r>
            <a:r>
              <a:rPr lang="es-ES" dirty="0" err="1"/>
              <a:t>objetos,Manager</a:t>
            </a:r>
            <a:r>
              <a:rPr lang="es-ES" dirty="0"/>
              <a:t> e </a:t>
            </a:r>
            <a:r>
              <a:rPr lang="es-ES" dirty="0" err="1"/>
              <a:t>Intern</a:t>
            </a:r>
            <a:r>
              <a:rPr lang="es-ES" dirty="0"/>
              <a:t>.</a:t>
            </a:r>
          </a:p>
          <a:p>
            <a:endParaRPr lang="es-ES" dirty="0"/>
          </a:p>
          <a:p>
            <a:r>
              <a:rPr lang="es-ES" dirty="0"/>
              <a:t>Cada objeto tiene su propio </a:t>
            </a:r>
            <a:r>
              <a:rPr lang="es-ES" dirty="0" err="1"/>
              <a:t>name,age</a:t>
            </a:r>
            <a:r>
              <a:rPr lang="es-ES" dirty="0"/>
              <a:t> y </a:t>
            </a:r>
            <a:r>
              <a:rPr lang="es-ES" dirty="0" err="1"/>
              <a:t>job</a:t>
            </a:r>
            <a:r>
              <a:rPr lang="es-ES" dirty="0"/>
              <a:t>. En la función </a:t>
            </a:r>
            <a:r>
              <a:rPr lang="es-ES" dirty="0" err="1"/>
              <a:t>sayHi</a:t>
            </a:r>
            <a:r>
              <a:rPr lang="es-ES" dirty="0"/>
              <a:t>(), observa que hay this.name.</a:t>
            </a:r>
          </a:p>
        </p:txBody>
      </p:sp>
      <p:pic>
        <p:nvPicPr>
          <p:cNvPr id="7" name="Imagen 6">
            <a:extLst>
              <a:ext uri="{FF2B5EF4-FFF2-40B4-BE49-F238E27FC236}">
                <a16:creationId xmlns:a16="http://schemas.microsoft.com/office/drawing/2014/main" id="{2B6DD8A2-98F7-4D15-A559-9CA0EDD69C8C}"/>
              </a:ext>
            </a:extLst>
          </p:cNvPr>
          <p:cNvPicPr>
            <a:picLocks noChangeAspect="1"/>
          </p:cNvPicPr>
          <p:nvPr/>
        </p:nvPicPr>
        <p:blipFill>
          <a:blip r:embed="rId2"/>
          <a:stretch>
            <a:fillRect/>
          </a:stretch>
        </p:blipFill>
        <p:spPr>
          <a:xfrm>
            <a:off x="6539986" y="1215830"/>
            <a:ext cx="5058741" cy="4962172"/>
          </a:xfrm>
          <a:prstGeom prst="rect">
            <a:avLst/>
          </a:prstGeom>
        </p:spPr>
      </p:pic>
    </p:spTree>
    <p:extLst>
      <p:ext uri="{BB962C8B-B14F-4D97-AF65-F5344CB8AC3E}">
        <p14:creationId xmlns:p14="http://schemas.microsoft.com/office/powerpoint/2010/main" val="378829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A548F-91DF-4B8A-9C77-882CCA25ED1D}"/>
              </a:ext>
            </a:extLst>
          </p:cNvPr>
          <p:cNvSpPr>
            <a:spLocks noGrp="1"/>
          </p:cNvSpPr>
          <p:nvPr>
            <p:ph type="title"/>
          </p:nvPr>
        </p:nvSpPr>
        <p:spPr/>
        <p:txBody>
          <a:bodyPr>
            <a:normAutofit fontScale="90000"/>
          </a:bodyPr>
          <a:lstStyle/>
          <a:p>
            <a:r>
              <a:rPr lang="es-ES" dirty="0" err="1"/>
              <a:t>Getters</a:t>
            </a:r>
            <a:r>
              <a:rPr lang="es-ES" dirty="0"/>
              <a:t> and </a:t>
            </a:r>
            <a:r>
              <a:rPr lang="es-ES" dirty="0" err="1"/>
              <a:t>Setters</a:t>
            </a:r>
            <a:endParaRPr lang="es-ES" dirty="0"/>
          </a:p>
        </p:txBody>
      </p:sp>
      <p:sp>
        <p:nvSpPr>
          <p:cNvPr id="3" name="Marcador de número de diapositiva 2">
            <a:extLst>
              <a:ext uri="{FF2B5EF4-FFF2-40B4-BE49-F238E27FC236}">
                <a16:creationId xmlns:a16="http://schemas.microsoft.com/office/drawing/2014/main" id="{9520059D-8638-44A1-992A-0EA34ADF1BCA}"/>
              </a:ext>
            </a:extLst>
          </p:cNvPr>
          <p:cNvSpPr>
            <a:spLocks noGrp="1"/>
          </p:cNvSpPr>
          <p:nvPr>
            <p:ph type="sldNum" sz="quarter" idx="12"/>
          </p:nvPr>
        </p:nvSpPr>
        <p:spPr/>
        <p:txBody>
          <a:bodyPr/>
          <a:lstStyle/>
          <a:p>
            <a:fld id="{63118611-7822-7D46-8FF7-94E882FDEEE2}" type="slidenum">
              <a:rPr lang="en-US" smtClean="0"/>
              <a:t>9</a:t>
            </a:fld>
            <a:endParaRPr lang="en-US"/>
          </a:p>
        </p:txBody>
      </p:sp>
      <p:sp>
        <p:nvSpPr>
          <p:cNvPr id="5" name="CuadroTexto 4">
            <a:extLst>
              <a:ext uri="{FF2B5EF4-FFF2-40B4-BE49-F238E27FC236}">
                <a16:creationId xmlns:a16="http://schemas.microsoft.com/office/drawing/2014/main" id="{7E7AB09C-3419-4C50-A90E-AC31341260DD}"/>
              </a:ext>
            </a:extLst>
          </p:cNvPr>
          <p:cNvSpPr txBox="1"/>
          <p:nvPr/>
        </p:nvSpPr>
        <p:spPr>
          <a:xfrm>
            <a:off x="838200" y="1183600"/>
            <a:ext cx="4433712" cy="4247317"/>
          </a:xfrm>
          <a:prstGeom prst="rect">
            <a:avLst/>
          </a:prstGeom>
          <a:noFill/>
        </p:spPr>
        <p:txBody>
          <a:bodyPr wrap="square">
            <a:spAutoFit/>
          </a:bodyPr>
          <a:lstStyle/>
          <a:p>
            <a:r>
              <a:rPr lang="es-ES" dirty="0"/>
              <a:t>Un captador (</a:t>
            </a:r>
            <a:r>
              <a:rPr lang="es-ES" dirty="0" err="1"/>
              <a:t>getter</a:t>
            </a:r>
            <a:r>
              <a:rPr lang="es-ES" dirty="0"/>
              <a:t>) es un método que obtiene el valor de una propiedad específica. </a:t>
            </a:r>
          </a:p>
          <a:p>
            <a:r>
              <a:rPr lang="es-ES" dirty="0"/>
              <a:t>Un establecedor (setter) es un método que establece el valor de una propiedad específica. Puedes definir captadores y establecedores en cualquier objeto principal predefinido o en un objeto definido por el usuario que admita la adición de nuevas propiedades. </a:t>
            </a:r>
          </a:p>
          <a:p>
            <a:endParaRPr lang="es-ES" dirty="0"/>
          </a:p>
          <a:p>
            <a:r>
              <a:rPr lang="es-ES" dirty="0"/>
              <a:t>Al definir captadores y establecedores usando iniciadores de objeto, todo lo que necesitas hacer es prefijar un método captador con </a:t>
            </a:r>
            <a:r>
              <a:rPr lang="es-ES" dirty="0" err="1"/>
              <a:t>get</a:t>
            </a:r>
            <a:r>
              <a:rPr lang="es-ES" dirty="0"/>
              <a:t> y un método establecedor con set. </a:t>
            </a:r>
          </a:p>
        </p:txBody>
      </p:sp>
      <p:pic>
        <p:nvPicPr>
          <p:cNvPr id="7" name="Imagen 6">
            <a:extLst>
              <a:ext uri="{FF2B5EF4-FFF2-40B4-BE49-F238E27FC236}">
                <a16:creationId xmlns:a16="http://schemas.microsoft.com/office/drawing/2014/main" id="{09C27E42-FC35-41FF-BB93-BB9D7C7020CF}"/>
              </a:ext>
            </a:extLst>
          </p:cNvPr>
          <p:cNvPicPr>
            <a:picLocks noChangeAspect="1"/>
          </p:cNvPicPr>
          <p:nvPr/>
        </p:nvPicPr>
        <p:blipFill>
          <a:blip r:embed="rId2"/>
          <a:stretch>
            <a:fillRect/>
          </a:stretch>
        </p:blipFill>
        <p:spPr>
          <a:xfrm>
            <a:off x="5377567" y="1079500"/>
            <a:ext cx="6814433" cy="4152900"/>
          </a:xfrm>
          <a:prstGeom prst="rect">
            <a:avLst/>
          </a:prstGeom>
        </p:spPr>
      </p:pic>
    </p:spTree>
    <p:extLst>
      <p:ext uri="{BB962C8B-B14F-4D97-AF65-F5344CB8AC3E}">
        <p14:creationId xmlns:p14="http://schemas.microsoft.com/office/powerpoint/2010/main" val="245259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EIT Amarillo">
  <a:themeElements>
    <a:clrScheme name="Espacio IT">
      <a:dk1>
        <a:srgbClr val="000000"/>
      </a:dk1>
      <a:lt1>
        <a:sysClr val="window" lastClr="FFFFFF"/>
      </a:lt1>
      <a:dk2>
        <a:srgbClr val="707372"/>
      </a:dk2>
      <a:lt2>
        <a:srgbClr val="AFB1B4"/>
      </a:lt2>
      <a:accent1>
        <a:srgbClr val="25282A"/>
      </a:accent1>
      <a:accent2>
        <a:srgbClr val="0F3954"/>
      </a:accent2>
      <a:accent3>
        <a:srgbClr val="EAD94E"/>
      </a:accent3>
      <a:accent4>
        <a:srgbClr val="9BCBEB"/>
      </a:accent4>
      <a:accent5>
        <a:srgbClr val="F0E87B"/>
      </a:accent5>
      <a:accent6>
        <a:srgbClr val="D1BD18"/>
      </a:accent6>
      <a:hlink>
        <a:srgbClr val="0F3954"/>
      </a:hlink>
      <a:folHlink>
        <a:srgbClr val="25282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EIT Amarillo" id="{E2304CAF-2A45-D742-BD41-34089A45530B}" vid="{A65F4D2A-F393-9E4E-84EA-7FCC3DC0C80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EIT Amarillo</Template>
  <TotalTime>17740</TotalTime>
  <Words>592</Words>
  <Application>Microsoft Office PowerPoint</Application>
  <PresentationFormat>Panorámica</PresentationFormat>
  <Paragraphs>53</Paragraphs>
  <Slides>9</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Futura Std Light</vt:lpstr>
      <vt:lpstr>Montserrat</vt:lpstr>
      <vt:lpstr>Montserrat ExtraLight</vt:lpstr>
      <vt:lpstr>Tema EIT Amarillo</vt:lpstr>
      <vt:lpstr>PRESENTACIÓN CURSO HTML5</vt:lpstr>
      <vt:lpstr>Introducción.</vt:lpstr>
      <vt:lpstr>Introducción</vt:lpstr>
      <vt:lpstr>Introducción </vt:lpstr>
      <vt:lpstr> Función constructora</vt:lpstr>
      <vt:lpstr>Definición de las propiedades de un tipo de objeto</vt:lpstr>
      <vt:lpstr>Definición de métodos</vt:lpstr>
      <vt:lpstr>Usar ‘this’ para referencias a objetos</vt:lpstr>
      <vt:lpstr>Getters and Setters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para un gestor de tareas pendientes</dc:title>
  <dc:subject/>
  <dc:creator>Luis Gómez</dc:creator>
  <cp:keywords/>
  <dc:description/>
  <cp:lastModifiedBy>Jorge Carreras Martin</cp:lastModifiedBy>
  <cp:revision>377</cp:revision>
  <cp:lastPrinted>2018-11-05T09:02:42Z</cp:lastPrinted>
  <dcterms:created xsi:type="dcterms:W3CDTF">2018-01-25T15:11:05Z</dcterms:created>
  <dcterms:modified xsi:type="dcterms:W3CDTF">2020-12-10T10:48:22Z</dcterms:modified>
  <cp:category/>
</cp:coreProperties>
</file>