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3" r:id="rId4"/>
    <p:sldId id="261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Carreras Martín" initials="JCM" lastIdx="1" clrIdx="0">
    <p:extLst>
      <p:ext uri="{19B8F6BF-5375-455C-9EA6-DF929625EA0E}">
        <p15:presenceInfo xmlns:p15="http://schemas.microsoft.com/office/powerpoint/2012/main" userId="S-1-5-21-1801674531-1482476501-839522115-117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/>
    <p:restoredTop sz="94102"/>
  </p:normalViewPr>
  <p:slideViewPr>
    <p:cSldViewPr snapToGrid="0" snapToObjects="1" showGuides="1">
      <p:cViewPr>
        <p:scale>
          <a:sx n="101" d="100"/>
          <a:sy n="101" d="100"/>
        </p:scale>
        <p:origin x="952" y="584"/>
      </p:cViewPr>
      <p:guideLst>
        <p:guide orient="horz" pos="206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F017E-414B-4B95-B592-C344CC6A0CA9}" type="datetimeFigureOut">
              <a:rPr lang="es-ES" smtClean="0"/>
              <a:t>30/11/20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BF44B-1BEE-4B88-BAEB-262938743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73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62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el head se puede poner títulos, que se muestran</a:t>
            </a:r>
            <a:r>
              <a:rPr lang="es-ES" baseline="0" dirty="0"/>
              <a:t> el la cabecera de la pestaña del browser. Podemos incluir mas información cómo decirle que codificación deseamos usar o links a hojas de estilos o scripts que deseemos ejecutar.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30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3904343"/>
            <a:ext cx="12192000" cy="2953657"/>
          </a:xfrm>
          <a:prstGeom prst="rect">
            <a:avLst/>
          </a:prstGeom>
          <a:solidFill>
            <a:srgbClr val="0F3954"/>
          </a:solidFill>
          <a:ln>
            <a:solidFill>
              <a:srgbClr val="0E3A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2514600" y="4040823"/>
            <a:ext cx="9220200" cy="556577"/>
          </a:xfrm>
        </p:spPr>
        <p:txBody>
          <a:bodyPr/>
          <a:lstStyle>
            <a:lvl1pPr algn="r">
              <a:defRPr i="0" baseline="0">
                <a:solidFill>
                  <a:schemeClr val="bg1"/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308600" y="4733880"/>
            <a:ext cx="6426200" cy="650920"/>
          </a:xfrm>
        </p:spPr>
        <p:txBody>
          <a:bodyPr anchor="ctr">
            <a:normAutofit/>
          </a:bodyPr>
          <a:lstStyle>
            <a:lvl1pPr marL="0" indent="0" algn="r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78553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9960" y="1384729"/>
            <a:ext cx="6889740" cy="12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3"/>
            <a:ext cx="12192000" cy="68797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510642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2787310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3079981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61017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595086" y="2862946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89238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3169048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332"/>
            <a:ext cx="2743200" cy="365125"/>
          </a:xfrm>
        </p:spPr>
        <p:txBody>
          <a:bodyPr/>
          <a:lstStyle>
            <a:lvl1pPr algn="ctr">
              <a:defRPr sz="1400" b="0">
                <a:solidFill>
                  <a:srgbClr val="25282A"/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4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973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5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7" name="Conector recto 16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6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4"/>
            <a:ext cx="12192000" cy="6879771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092450" y="2998984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559050" y="2275652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6628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5330788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55216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8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0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1370" y="59127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0205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9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0" name="Conector recto 9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58808D3B-E2AD-414A-83CF-730AD10DE0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150351" y="6127751"/>
            <a:ext cx="2713567" cy="436563"/>
            <a:chOff x="4323" y="3860"/>
            <a:chExt cx="1282" cy="275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B66BCD1B-8A9D-6546-BD63-14EA234E2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2" y="3907"/>
              <a:ext cx="1074" cy="228"/>
            </a:xfrm>
            <a:prstGeom prst="roundRect">
              <a:avLst>
                <a:gd name="adj" fmla="val 36463"/>
              </a:avLst>
            </a:prstGeom>
            <a:solidFill>
              <a:srgbClr val="F1FABE"/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6A92CBED-23AD-4244-81B8-2D198F65BB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3" y="3860"/>
              <a:ext cx="1282" cy="13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</p:grpSp>
      <p:sp>
        <p:nvSpPr>
          <p:cNvPr id="7" name="Rectangle 14">
            <a:extLst>
              <a:ext uri="{FF2B5EF4-FFF2-40B4-BE49-F238E27FC236}">
                <a16:creationId xmlns:a16="http://schemas.microsoft.com/office/drawing/2014/main" id="{EC6905A7-4D0C-4B4B-9803-6EBA1E6466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196975"/>
            <a:ext cx="10943167" cy="5111750"/>
          </a:xfrm>
          <a:prstGeom prst="rect">
            <a:avLst/>
          </a:prstGeom>
          <a:solidFill>
            <a:srgbClr val="F2F2F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sz="2800">
              <a:latin typeface="Arial" charset="0"/>
            </a:endParaRPr>
          </a:p>
        </p:txBody>
      </p:sp>
      <p:sp>
        <p:nvSpPr>
          <p:cNvPr id="8" name="Round Same Side Corner Rectangle 6">
            <a:extLst>
              <a:ext uri="{FF2B5EF4-FFF2-40B4-BE49-F238E27FC236}">
                <a16:creationId xmlns:a16="http://schemas.microsoft.com/office/drawing/2014/main" id="{36916AE6-589E-E046-960E-CADC22CEA2AA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584855" y="-499004"/>
            <a:ext cx="612775" cy="2563284"/>
          </a:xfrm>
          <a:custGeom>
            <a:avLst/>
            <a:gdLst>
              <a:gd name="T0" fmla="*/ 612775 w 612775"/>
              <a:gd name="T1" fmla="*/ 952500 h 1905000"/>
              <a:gd name="T2" fmla="*/ 306388 w 612775"/>
              <a:gd name="T3" fmla="*/ 1905000 h 1905000"/>
              <a:gd name="T4" fmla="*/ 0 w 612775"/>
              <a:gd name="T5" fmla="*/ 952500 h 1905000"/>
              <a:gd name="T6" fmla="*/ 306388 w 612775"/>
              <a:gd name="T7" fmla="*/ 0 h 19050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1905000"/>
              <a:gd name="T14" fmla="*/ 582862 w 612775"/>
              <a:gd name="T15" fmla="*/ 1905000 h 1905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19050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1905000"/>
                </a:lnTo>
                <a:lnTo>
                  <a:pt x="0" y="19050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004880"/>
          </a:solidFill>
          <a:ln w="25400" algn="ctr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SAP ERP</a:t>
            </a:r>
            <a:endParaRPr lang="en-US" sz="1800" b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" name="Round Same Side Corner Rectangle 7">
            <a:extLst>
              <a:ext uri="{FF2B5EF4-FFF2-40B4-BE49-F238E27FC236}">
                <a16:creationId xmlns:a16="http://schemas.microsoft.com/office/drawing/2014/main" id="{59FD548A-F063-0147-88CA-833C1B5971B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79722" y="-3398838"/>
            <a:ext cx="612775" cy="8362951"/>
          </a:xfrm>
          <a:custGeom>
            <a:avLst/>
            <a:gdLst>
              <a:gd name="T0" fmla="*/ 612775 w 612775"/>
              <a:gd name="T1" fmla="*/ 3152775 h 6248400"/>
              <a:gd name="T2" fmla="*/ 306388 w 612775"/>
              <a:gd name="T3" fmla="*/ 6305550 h 6248400"/>
              <a:gd name="T4" fmla="*/ 0 w 612775"/>
              <a:gd name="T5" fmla="*/ 3152775 h 6248400"/>
              <a:gd name="T6" fmla="*/ 306388 w 612775"/>
              <a:gd name="T7" fmla="*/ 0 h 62484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6248400"/>
              <a:gd name="T14" fmla="*/ 582862 w 612775"/>
              <a:gd name="T15" fmla="*/ 6248400 h 6248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62484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6248400"/>
                </a:lnTo>
                <a:lnTo>
                  <a:pt x="0" y="62484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D9D9D9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de-DE" sz="1800" b="0" dirty="0">
              <a:latin typeface="Futura Std Light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7CD6999-A9C6-E346-851E-916B9D018660}"/>
              </a:ext>
            </a:extLst>
          </p:cNvPr>
          <p:cNvSpPr txBox="1">
            <a:spLocks/>
          </p:cNvSpPr>
          <p:nvPr userDrawn="1"/>
        </p:nvSpPr>
        <p:spPr>
          <a:xfrm>
            <a:off x="9359900" y="6270626"/>
            <a:ext cx="2203451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ES" sz="1100" b="0">
                <a:solidFill>
                  <a:srgbClr val="898989"/>
                </a:solidFill>
              </a:rPr>
              <a:t>Page 5-</a:t>
            </a:r>
            <a:fld id="{CA8B7940-A418-CE42-B2E0-6C73A265963D}" type="slidenum">
              <a:rPr lang="en-US" altLang="es-ES" sz="1100" b="0">
                <a:solidFill>
                  <a:srgbClr val="898989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‹Nº›</a:t>
            </a:fld>
            <a:endParaRPr lang="en-US" altLang="es-ES" sz="1100" b="0">
              <a:solidFill>
                <a:srgbClr val="898989"/>
              </a:solidFill>
            </a:endParaRPr>
          </a:p>
        </p:txBody>
      </p:sp>
      <p:pic>
        <p:nvPicPr>
          <p:cNvPr id="11" name="Picture 8" descr="M:\Dokumente\UCC_Partner\Logos\SAP UA Logo\SAP_University_Alliances_Logo_2013_Februar\RGB\SAP_UniversityAlliances_scrn_R_pos_stac3.png">
            <a:extLst>
              <a:ext uri="{FF2B5EF4-FFF2-40B4-BE49-F238E27FC236}">
                <a16:creationId xmlns:a16="http://schemas.microsoft.com/office/drawing/2014/main" id="{0C611978-AE81-B642-B5C5-EAC8DCD6CD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6348414"/>
            <a:ext cx="863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4989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5232" y="1447800"/>
            <a:ext cx="11008424" cy="4729163"/>
          </a:xfrm>
        </p:spPr>
        <p:txBody>
          <a:bodyPr/>
          <a:lstStyle>
            <a:lvl1pPr>
              <a:defRPr>
                <a:latin typeface="Montserrat ExtraLight" panose="00000300000000000000" pitchFamily="50" charset="0"/>
              </a:defRPr>
            </a:lvl1pPr>
            <a:lvl2pPr>
              <a:defRPr>
                <a:latin typeface="Montserrat ExtraLight" panose="00000300000000000000" pitchFamily="50" charset="0"/>
              </a:defRPr>
            </a:lvl2pPr>
            <a:lvl3pPr>
              <a:defRPr>
                <a:latin typeface="Montserrat ExtraLight" panose="00000300000000000000" pitchFamily="50" charset="0"/>
              </a:defRPr>
            </a:lvl3pPr>
            <a:lvl4pPr>
              <a:defRPr>
                <a:latin typeface="Montserrat ExtraLight" panose="00000300000000000000" pitchFamily="50" charset="0"/>
              </a:defRPr>
            </a:lvl4pPr>
            <a:lvl5pPr>
              <a:defRPr>
                <a:latin typeface="Montserrat ExtraLight" panose="00000300000000000000" pitchFamily="50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8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B838D49-E9E8-7841-BA1A-D968F08D2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22578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F86B87A-09AE-C648-B78A-D020F68377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2219" y="4864100"/>
            <a:ext cx="6047562" cy="11262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5733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s-ES" dirty="0"/>
              <a:t>Haga clic para agregar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794000"/>
            <a:ext cx="9144000" cy="1080407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70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0" y="1122362"/>
            <a:ext cx="707571" cy="15573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1353798" y="4864100"/>
            <a:ext cx="838201" cy="185737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8200AC-1370-6E4F-A8B6-A82E067D1F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_azul">
    <p:bg>
      <p:bgPr>
        <a:solidFill>
          <a:srgbClr val="0E3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000" baseline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>
                <a:solidFill>
                  <a:schemeClr val="bg1"/>
                </a:solidFill>
              </a:rPr>
              <a:t>www.espacioit.es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2214"/>
            <a:ext cx="2454401" cy="457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9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Montserrat ExtraLight" panose="000003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7" Type="http://schemas.openxmlformats.org/officeDocument/2006/relationships/image" Target="../media/image25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tiff"/><Relationship Id="rId5" Type="http://schemas.openxmlformats.org/officeDocument/2006/relationships/image" Target="../media/image23.tiff"/><Relationship Id="rId4" Type="http://schemas.openxmlformats.org/officeDocument/2006/relationships/image" Target="../media/image2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5D144A-2201-4A41-A806-FA6A881C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15" y="4147737"/>
            <a:ext cx="10608525" cy="1172285"/>
          </a:xfrm>
        </p:spPr>
        <p:txBody>
          <a:bodyPr>
            <a:noAutofit/>
          </a:bodyPr>
          <a:lstStyle/>
          <a:p>
            <a:pPr algn="l"/>
            <a:r>
              <a:rPr lang="es-ES" dirty="0"/>
              <a:t>PRESENTACIÓN CURSO JAVASCRIPT</a:t>
            </a:r>
            <a:endParaRPr lang="en-US" sz="36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9DD189B-6B00-A048-82D0-3755F389B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541" y="5630297"/>
            <a:ext cx="6426200" cy="650920"/>
          </a:xfrm>
        </p:spPr>
        <p:txBody>
          <a:bodyPr/>
          <a:lstStyle/>
          <a:p>
            <a:r>
              <a:rPr lang="en-US" dirty="0"/>
              <a:t>TEMA 4. ARRAYS</a:t>
            </a:r>
          </a:p>
        </p:txBody>
      </p:sp>
    </p:spTree>
    <p:extLst>
      <p:ext uri="{BB962C8B-B14F-4D97-AF65-F5344CB8AC3E}">
        <p14:creationId xmlns:p14="http://schemas.microsoft.com/office/powerpoint/2010/main" val="5765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¿Qué es un </a:t>
            </a:r>
            <a:r>
              <a:rPr lang="es-ES" dirty="0" err="1"/>
              <a:t>array</a:t>
            </a:r>
            <a:r>
              <a:rPr lang="es-ES" dirty="0"/>
              <a:t>?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2</a:t>
            </a:fld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idx="4294967295"/>
          </p:nvPr>
        </p:nvSpPr>
        <p:spPr>
          <a:xfrm>
            <a:off x="838200" y="1447801"/>
            <a:ext cx="10080812" cy="404935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400" dirty="0"/>
              <a:t>Un </a:t>
            </a:r>
            <a:r>
              <a:rPr lang="es-ES" sz="2400" dirty="0" err="1"/>
              <a:t>array</a:t>
            </a:r>
            <a:r>
              <a:rPr lang="es-ES" sz="2400" dirty="0"/>
              <a:t> en JavaScript es una lista ordenada de valores a los que te refieres con un nombre y un índice.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s-ES" sz="2400" dirty="0"/>
              <a:t>Por ejemplo, considera un arreglo llamado </a:t>
            </a:r>
            <a:r>
              <a:rPr lang="es-ES" sz="2400" dirty="0" err="1"/>
              <a:t>emp</a:t>
            </a:r>
            <a:r>
              <a:rPr lang="es-ES" sz="2400" dirty="0"/>
              <a:t>, que contiene los nombres de los empleados indexados por su id de empleado numérico. De tal modo que </a:t>
            </a:r>
            <a:r>
              <a:rPr lang="es-ES" sz="2400" dirty="0" err="1"/>
              <a:t>emp</a:t>
            </a:r>
            <a:r>
              <a:rPr lang="es-ES" sz="2400" dirty="0"/>
              <a:t>[0] sería el empleado número cero, </a:t>
            </a:r>
            <a:r>
              <a:rPr lang="es-ES" sz="2400" dirty="0" err="1"/>
              <a:t>emp</a:t>
            </a:r>
            <a:r>
              <a:rPr lang="es-ES" sz="2400" dirty="0"/>
              <a:t>[1] el empleado número uno, y así sucesivamente.</a:t>
            </a:r>
          </a:p>
          <a:p>
            <a:pPr marL="0" indent="0" algn="just">
              <a:buNone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5056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Declaración de </a:t>
            </a:r>
            <a:r>
              <a:rPr lang="es-ES" dirty="0" err="1"/>
              <a:t>arrays</a:t>
            </a:r>
            <a:r>
              <a:rPr lang="es-ES" dirty="0"/>
              <a:t> en JavaScript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3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ADB82B-9684-AE45-98F0-636DD6F12D9A}"/>
              </a:ext>
            </a:extLst>
          </p:cNvPr>
          <p:cNvSpPr txBox="1"/>
          <p:nvPr/>
        </p:nvSpPr>
        <p:spPr>
          <a:xfrm>
            <a:off x="838200" y="1605206"/>
            <a:ext cx="64331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/>
              <a:t>Las siguientes declaraciones crean </a:t>
            </a:r>
            <a:r>
              <a:rPr lang="es-ES" sz="2200" dirty="0" err="1"/>
              <a:t>arrays</a:t>
            </a:r>
            <a:r>
              <a:rPr lang="es-ES" sz="2200" dirty="0"/>
              <a:t> equivalentes:</a:t>
            </a:r>
          </a:p>
          <a:p>
            <a:br>
              <a:rPr lang="es-ES" dirty="0"/>
            </a:b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249B6BD-04B3-9C44-BDD4-1391B1677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87" y="2590091"/>
            <a:ext cx="6832600" cy="10922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67D8E4B-46B5-A342-ABB0-2B7DD61AC8A7}"/>
              </a:ext>
            </a:extLst>
          </p:cNvPr>
          <p:cNvSpPr txBox="1"/>
          <p:nvPr/>
        </p:nvSpPr>
        <p:spPr>
          <a:xfrm>
            <a:off x="1755108" y="4184128"/>
            <a:ext cx="802095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i="1" dirty="0"/>
              <a:t>element0</a:t>
            </a:r>
            <a:r>
              <a:rPr lang="es-ES" dirty="0"/>
              <a:t>, </a:t>
            </a:r>
            <a:r>
              <a:rPr lang="es-ES" i="1" dirty="0"/>
              <a:t>element1</a:t>
            </a:r>
            <a:r>
              <a:rPr lang="es-ES" dirty="0"/>
              <a:t>, ..., </a:t>
            </a:r>
            <a:r>
              <a:rPr lang="es-ES" i="1" dirty="0" err="1"/>
              <a:t>elementN</a:t>
            </a:r>
            <a:r>
              <a:rPr lang="es-ES" dirty="0"/>
              <a:t> es una lista de valores para los elementos del </a:t>
            </a:r>
            <a:r>
              <a:rPr lang="es-ES" dirty="0" err="1"/>
              <a:t>array</a:t>
            </a:r>
            <a:r>
              <a:rPr lang="es-ES" dirty="0"/>
              <a:t>. Cuando se especifican estos valores, el </a:t>
            </a:r>
            <a:r>
              <a:rPr lang="es-ES" dirty="0" err="1"/>
              <a:t>array</a:t>
            </a:r>
            <a:r>
              <a:rPr lang="es-ES" dirty="0"/>
              <a:t> se inicia con ellos como elementos del </a:t>
            </a:r>
            <a:r>
              <a:rPr lang="es-ES" dirty="0" err="1"/>
              <a:t>array</a:t>
            </a:r>
            <a:r>
              <a:rPr lang="es-ES" dirty="0"/>
              <a:t>. La propiedad </a:t>
            </a:r>
            <a:r>
              <a:rPr lang="es-ES" dirty="0" err="1"/>
              <a:t>length</a:t>
            </a:r>
            <a:r>
              <a:rPr lang="es-ES" dirty="0"/>
              <a:t> del </a:t>
            </a:r>
            <a:r>
              <a:rPr lang="es-ES" dirty="0" err="1"/>
              <a:t>array</a:t>
            </a:r>
            <a:r>
              <a:rPr lang="es-ES" dirty="0"/>
              <a:t> se establece en el número de argumentos.</a:t>
            </a:r>
          </a:p>
        </p:txBody>
      </p:sp>
    </p:spTree>
    <p:extLst>
      <p:ext uri="{BB962C8B-B14F-4D97-AF65-F5344CB8AC3E}">
        <p14:creationId xmlns:p14="http://schemas.microsoft.com/office/powerpoint/2010/main" val="59640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2288"/>
            <a:ext cx="9971762" cy="557212"/>
          </a:xfrm>
        </p:spPr>
        <p:txBody>
          <a:bodyPr>
            <a:normAutofit fontScale="90000"/>
          </a:bodyPr>
          <a:lstStyle/>
          <a:p>
            <a:r>
              <a:rPr lang="es-ES" dirty="0"/>
              <a:t>Operaciones con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4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E17C87-E31D-0D47-B033-5B2C739C2820}"/>
              </a:ext>
            </a:extLst>
          </p:cNvPr>
          <p:cNvSpPr txBox="1"/>
          <p:nvPr/>
        </p:nvSpPr>
        <p:spPr>
          <a:xfrm>
            <a:off x="838200" y="1387737"/>
            <a:ext cx="396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 posible sumar o restar </a:t>
            </a:r>
            <a:r>
              <a:rPr lang="es-ES" dirty="0" err="1"/>
              <a:t>arrays</a:t>
            </a:r>
            <a:r>
              <a:rPr lang="es-ES" dirty="0"/>
              <a:t> entre sí: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3F13F9B-F28B-B949-9DD6-1B6339FA8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39" y="2184401"/>
            <a:ext cx="3578222" cy="12445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1025AA-42E8-7640-A236-1F1A1D469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04" y="2244248"/>
            <a:ext cx="1818117" cy="125099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3721406-B5F2-0B45-B610-7FDA4E3A3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861" y="2244248"/>
            <a:ext cx="1950995" cy="12446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D81ED98-D986-F444-A7C0-4DD8463561EF}"/>
              </a:ext>
            </a:extLst>
          </p:cNvPr>
          <p:cNvSpPr txBox="1"/>
          <p:nvPr/>
        </p:nvSpPr>
        <p:spPr>
          <a:xfrm>
            <a:off x="6526041" y="186851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Suma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991606-00B0-2246-BA18-3E76A5868538}"/>
              </a:ext>
            </a:extLst>
          </p:cNvPr>
          <p:cNvSpPr txBox="1"/>
          <p:nvPr/>
        </p:nvSpPr>
        <p:spPr>
          <a:xfrm>
            <a:off x="9233854" y="1868518"/>
            <a:ext cx="69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Resta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F97779C-0164-1C4A-9429-1B72F822AF05}"/>
              </a:ext>
            </a:extLst>
          </p:cNvPr>
          <p:cNvSpPr txBox="1"/>
          <p:nvPr/>
        </p:nvSpPr>
        <p:spPr>
          <a:xfrm>
            <a:off x="694160" y="3856332"/>
            <a:ext cx="52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También es posible multiplicar o dividir </a:t>
            </a:r>
            <a:r>
              <a:rPr lang="es-ES" dirty="0" err="1"/>
              <a:t>arrays</a:t>
            </a:r>
            <a:r>
              <a:rPr lang="es-ES" dirty="0"/>
              <a:t> entre sí: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94A9A6E-2433-6440-A0B6-8327D4A1C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439" y="4586750"/>
            <a:ext cx="3578222" cy="119813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5D3DFEA-2F71-1C44-9E32-EC83BA810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278" y="4509395"/>
            <a:ext cx="1925695" cy="108511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CCE720A-D3C9-8E43-934D-4A385AAAE8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7964" y="4586750"/>
            <a:ext cx="3917800" cy="98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Recorrer un </a:t>
            </a:r>
            <a:r>
              <a:rPr lang="es-ES" dirty="0" err="1"/>
              <a:t>array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5</a:t>
            </a:fld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656C973-EDB9-AE41-B1AE-36EBA2012EE8}"/>
              </a:ext>
            </a:extLst>
          </p:cNvPr>
          <p:cNvSpPr/>
          <p:nvPr/>
        </p:nvSpPr>
        <p:spPr>
          <a:xfrm>
            <a:off x="838200" y="1396718"/>
            <a:ext cx="105155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En este código vemos cómo podemos usar recorrer un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con un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normal o, de forma equivalente, con un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in: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4D051E-7781-D642-BDC1-1016BB515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138" y="2607693"/>
            <a:ext cx="9011724" cy="273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9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Agregar/quitar elemento con </a:t>
            </a:r>
            <a:r>
              <a:rPr lang="es-ES" dirty="0" err="1"/>
              <a:t>Splice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6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838199" y="1633494"/>
            <a:ext cx="9209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El método </a:t>
            </a:r>
            <a:r>
              <a:rPr lang="es-E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splice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 cambia el contenido de un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eliminando elementos existentes y/o agregando nuevos elementos.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F454198-3F7E-334C-8EE2-F2CE39901D00}"/>
              </a:ext>
            </a:extLst>
          </p:cNvPr>
          <p:cNvSpPr txBox="1"/>
          <p:nvPr/>
        </p:nvSpPr>
        <p:spPr>
          <a:xfrm>
            <a:off x="838199" y="2710708"/>
            <a:ext cx="87847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Eliminar 1 elemento desde el índice 3: </a:t>
            </a:r>
            <a:r>
              <a:rPr lang="es-ES" dirty="0" err="1"/>
              <a:t>ejemplo.splice</a:t>
            </a:r>
            <a:r>
              <a:rPr lang="es-ES" dirty="0"/>
              <a:t>(3, 1);</a:t>
            </a:r>
          </a:p>
          <a:p>
            <a:endParaRPr lang="es-ES" dirty="0"/>
          </a:p>
          <a:p>
            <a:r>
              <a:rPr lang="es-ES" b="1" dirty="0"/>
              <a:t>Eliminar 1 elemento desde el índice 2 e insertar "</a:t>
            </a:r>
            <a:r>
              <a:rPr lang="es-ES" b="1" dirty="0" err="1"/>
              <a:t>trumpet</a:t>
            </a:r>
            <a:r>
              <a:rPr lang="es-ES" b="1" dirty="0"/>
              <a:t>”: </a:t>
            </a:r>
            <a:r>
              <a:rPr lang="es-ES" dirty="0" err="1"/>
              <a:t>ejemplo.splice</a:t>
            </a:r>
            <a:r>
              <a:rPr lang="es-ES" dirty="0"/>
              <a:t>(2, 1, '</a:t>
            </a:r>
            <a:r>
              <a:rPr lang="es-ES" dirty="0" err="1"/>
              <a:t>trumpet</a:t>
            </a:r>
            <a:r>
              <a:rPr lang="es-ES" dirty="0"/>
              <a:t>’);</a:t>
            </a:r>
          </a:p>
          <a:p>
            <a:endParaRPr lang="es-ES" b="1" dirty="0"/>
          </a:p>
          <a:p>
            <a:r>
              <a:rPr lang="es-ES" b="1" dirty="0"/>
              <a:t>Eliminar todos los elementos tras el índice 2 (incl.): </a:t>
            </a:r>
            <a:r>
              <a:rPr lang="es-ES" dirty="0" err="1"/>
              <a:t>ejemplo.splice</a:t>
            </a:r>
            <a:r>
              <a:rPr lang="es-ES" dirty="0"/>
              <a:t>(2);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780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lamada rectangular redondeada 10">
            <a:extLst>
              <a:ext uri="{FF2B5EF4-FFF2-40B4-BE49-F238E27FC236}">
                <a16:creationId xmlns:a16="http://schemas.microsoft.com/office/drawing/2014/main" id="{A55A02C3-3A18-6D46-9E18-EAEA15714EEC}"/>
              </a:ext>
            </a:extLst>
          </p:cNvPr>
          <p:cNvSpPr/>
          <p:nvPr/>
        </p:nvSpPr>
        <p:spPr>
          <a:xfrm rot="10800000">
            <a:off x="4432151" y="4875319"/>
            <a:ext cx="4701091" cy="1364846"/>
          </a:xfrm>
          <a:prstGeom prst="wedgeRoundRectCallout">
            <a:avLst>
              <a:gd name="adj1" fmla="val -33419"/>
              <a:gd name="adj2" fmla="val 90875"/>
              <a:gd name="adj3" fmla="val 16667"/>
            </a:avLst>
          </a:prstGeom>
          <a:solidFill>
            <a:schemeClr val="accent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C0C0C0"/>
              </a:highligh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2288"/>
            <a:ext cx="9209314" cy="557212"/>
          </a:xfrm>
        </p:spPr>
        <p:txBody>
          <a:bodyPr>
            <a:normAutofit fontScale="90000"/>
          </a:bodyPr>
          <a:lstStyle/>
          <a:p>
            <a:r>
              <a:rPr lang="es-ES" dirty="0"/>
              <a:t>Ordenación de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7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9AAFD1-D825-7447-AEB9-35B7B3FE4961}"/>
              </a:ext>
            </a:extLst>
          </p:cNvPr>
          <p:cNvSpPr txBox="1"/>
          <p:nvPr/>
        </p:nvSpPr>
        <p:spPr>
          <a:xfrm>
            <a:off x="838200" y="1333949"/>
            <a:ext cx="10371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El siguiente ejemplo abunda en la idea de ordenar con y sin función de comparación. Además, ilustra una manera de mostrar un </a:t>
            </a:r>
            <a:r>
              <a:rPr lang="es-ES" dirty="0" err="1"/>
              <a:t>array</a:t>
            </a:r>
            <a:r>
              <a:rPr lang="es-ES" dirty="0"/>
              <a:t> una vez creado. El método </a:t>
            </a:r>
            <a:r>
              <a:rPr lang="es-ES" dirty="0" err="1"/>
              <a:t>join</a:t>
            </a:r>
            <a:r>
              <a:rPr lang="es-ES" dirty="0"/>
              <a:t> es usado para convertir el </a:t>
            </a:r>
            <a:r>
              <a:rPr lang="es-ES" dirty="0" err="1"/>
              <a:t>array</a:t>
            </a:r>
            <a:r>
              <a:rPr lang="es-ES" dirty="0"/>
              <a:t> en una cadena de texto que imprimir. Al no pasarle un argumento que indique el separador, usará la coma por defecto para separar los elementos del </a:t>
            </a:r>
            <a:r>
              <a:rPr lang="es-ES" dirty="0" err="1"/>
              <a:t>array</a:t>
            </a:r>
            <a:r>
              <a:rPr lang="es-ES" dirty="0"/>
              <a:t> dentro de la cadena.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65FC9A-73DD-064F-8086-7ECB10E37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57" y="2882654"/>
            <a:ext cx="5334078" cy="15543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357EAD-41D3-D149-BECF-F474EAC16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648" y="3163370"/>
            <a:ext cx="5334079" cy="99292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721BA85-E396-2144-9B6F-198DDD373D2F}"/>
              </a:ext>
            </a:extLst>
          </p:cNvPr>
          <p:cNvSpPr txBox="1"/>
          <p:nvPr/>
        </p:nvSpPr>
        <p:spPr>
          <a:xfrm>
            <a:off x="4577378" y="4916726"/>
            <a:ext cx="4410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El ejemplo produce el siguiente resultado. Como muestra la salida, cuando una función de comparación es usada, los números se ordenan correctamente, sean estos valores numéricos o </a:t>
            </a:r>
            <a:r>
              <a:rPr lang="es-ES" sz="1600" dirty="0" err="1"/>
              <a:t>strings</a:t>
            </a:r>
            <a:r>
              <a:rPr lang="es-ES" sz="1600" dirty="0"/>
              <a:t> numéricos.</a:t>
            </a:r>
          </a:p>
        </p:txBody>
      </p:sp>
    </p:spTree>
    <p:extLst>
      <p:ext uri="{BB962C8B-B14F-4D97-AF65-F5344CB8AC3E}">
        <p14:creationId xmlns:p14="http://schemas.microsoft.com/office/powerpoint/2010/main" val="94193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EIT Amarillo">
  <a:themeElements>
    <a:clrScheme name="Espacio IT">
      <a:dk1>
        <a:srgbClr val="000000"/>
      </a:dk1>
      <a:lt1>
        <a:sysClr val="window" lastClr="FFFFFF"/>
      </a:lt1>
      <a:dk2>
        <a:srgbClr val="707372"/>
      </a:dk2>
      <a:lt2>
        <a:srgbClr val="AFB1B4"/>
      </a:lt2>
      <a:accent1>
        <a:srgbClr val="25282A"/>
      </a:accent1>
      <a:accent2>
        <a:srgbClr val="0F3954"/>
      </a:accent2>
      <a:accent3>
        <a:srgbClr val="EAD94E"/>
      </a:accent3>
      <a:accent4>
        <a:srgbClr val="9BCBEB"/>
      </a:accent4>
      <a:accent5>
        <a:srgbClr val="F0E87B"/>
      </a:accent5>
      <a:accent6>
        <a:srgbClr val="D1BD18"/>
      </a:accent6>
      <a:hlink>
        <a:srgbClr val="0F3954"/>
      </a:hlink>
      <a:folHlink>
        <a:srgbClr val="25282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EIT Amarillo" id="{E2304CAF-2A45-D742-BD41-34089A45530B}" vid="{A65F4D2A-F393-9E4E-84EA-7FCC3DC0C80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EIT Amarillo</Template>
  <TotalTime>23242</TotalTime>
  <Words>439</Words>
  <Application>Microsoft Macintosh PowerPoint</Application>
  <PresentationFormat>Panorámica</PresentationFormat>
  <Paragraphs>37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Futura Std Light</vt:lpstr>
      <vt:lpstr>Montserrat</vt:lpstr>
      <vt:lpstr>Montserrat ExtraLight</vt:lpstr>
      <vt:lpstr>Tema EIT Amarillo</vt:lpstr>
      <vt:lpstr>PRESENTACIÓN CURSO JAVASCRIPT</vt:lpstr>
      <vt:lpstr>¿Qué es un array?</vt:lpstr>
      <vt:lpstr>Declaración de arrays en JavaScript</vt:lpstr>
      <vt:lpstr>Operaciones con arrays</vt:lpstr>
      <vt:lpstr>Recorrer un array</vt:lpstr>
      <vt:lpstr>Agregar/quitar elemento con Splice</vt:lpstr>
      <vt:lpstr>Ordenación de arrays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para un gestor de tareas pendientes</dc:title>
  <dc:subject/>
  <dc:creator>Luis Gómez</dc:creator>
  <cp:keywords/>
  <dc:description/>
  <cp:lastModifiedBy>Microsoft Office User</cp:lastModifiedBy>
  <cp:revision>389</cp:revision>
  <cp:lastPrinted>2018-11-05T09:02:42Z</cp:lastPrinted>
  <dcterms:created xsi:type="dcterms:W3CDTF">2018-01-25T15:11:05Z</dcterms:created>
  <dcterms:modified xsi:type="dcterms:W3CDTF">2020-12-02T10:12:14Z</dcterms:modified>
  <cp:category/>
</cp:coreProperties>
</file>