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6" r:id="rId4"/>
    <p:sldId id="263" r:id="rId5"/>
    <p:sldId id="261" r:id="rId6"/>
    <p:sldId id="260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163"/>
  </p:normalViewPr>
  <p:slideViewPr>
    <p:cSldViewPr snapToGrid="0" snapToObjects="1" showGuides="1">
      <p:cViewPr varScale="1">
        <p:scale>
          <a:sx n="106" d="100"/>
          <a:sy n="106" d="100"/>
        </p:scale>
        <p:origin x="744" y="168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25/1/21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58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92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TEMA 3: Modelo de cajas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1182445" y="1543347"/>
            <a:ext cx="9209314" cy="298562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/>
              <a:t>¿Qué es el modelo de cajas?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/>
              <a:t>Propiedades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/>
              <a:t>Ejemplo práctico 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/>
              <a:t>Ejemplo práctico II</a:t>
            </a:r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el modelo de cajas?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1182445" y="1543347"/>
            <a:ext cx="9209314" cy="29856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i="1" dirty="0"/>
              <a:t>El modelo de cajas o "box </a:t>
            </a:r>
            <a:r>
              <a:rPr lang="es-ES" sz="2400" i="1" dirty="0" err="1"/>
              <a:t>model</a:t>
            </a:r>
            <a:r>
              <a:rPr lang="es-ES" sz="2400" i="1" dirty="0"/>
              <a:t>" es una de las características más importantes del lenguaje de hojas de estilos CSS, ya que condiciona el diseño de todas las páginas web.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400" i="1" dirty="0"/>
          </a:p>
          <a:p>
            <a:pPr>
              <a:lnSpc>
                <a:spcPct val="100000"/>
              </a:lnSpc>
            </a:pPr>
            <a:r>
              <a:rPr lang="es-ES" sz="2400" i="1" dirty="0"/>
              <a:t>El modelo de cajas es el comportamiento de CSS que hace que todos los elementos de las páginas se representen mediante cajas rectangulares.</a:t>
            </a:r>
          </a:p>
          <a:p>
            <a:pPr>
              <a:lnSpc>
                <a:spcPct val="100000"/>
              </a:lnSpc>
            </a:pPr>
            <a:r>
              <a:rPr lang="es-ES" sz="2400" i="1" dirty="0"/>
              <a:t>Como se instala </a:t>
            </a:r>
            <a:r>
              <a:rPr lang="es-ES" sz="2400" i="1" dirty="0" err="1"/>
              <a:t>bootstrap</a:t>
            </a:r>
            <a:r>
              <a:rPr lang="es-ES" sz="2400" i="1" dirty="0"/>
              <a:t>, iconos, </a:t>
            </a:r>
            <a:r>
              <a:rPr lang="es-ES" sz="2400" i="1" dirty="0" err="1"/>
              <a:t>etc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583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Propiedades 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816D17-2FB6-B34E-A83B-EE38C372DF9A}"/>
              </a:ext>
            </a:extLst>
          </p:cNvPr>
          <p:cNvSpPr txBox="1"/>
          <p:nvPr/>
        </p:nvSpPr>
        <p:spPr>
          <a:xfrm>
            <a:off x="1240327" y="1213009"/>
            <a:ext cx="88071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padding</a:t>
            </a:r>
            <a:r>
              <a:rPr lang="es-ES" sz="2000" dirty="0"/>
              <a:t> (relleno): El espacio alrededor del contenido. En el ejemplo siguiente, es el espacio alrededor del texto del párrafo.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border</a:t>
            </a:r>
            <a:r>
              <a:rPr lang="es-ES" sz="2000" b="1" dirty="0"/>
              <a:t> </a:t>
            </a:r>
            <a:r>
              <a:rPr lang="es-ES" sz="2000" dirty="0"/>
              <a:t>(marco): La línea que se encuentra fuera del relleno.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margin</a:t>
            </a:r>
            <a:r>
              <a:rPr lang="es-ES" sz="2000" dirty="0"/>
              <a:t> (margen): El espacio fuera del elemento que lo separa de los demás.</a:t>
            </a:r>
          </a:p>
          <a:p>
            <a:endParaRPr lang="es-ES" dirty="0"/>
          </a:p>
        </p:txBody>
      </p:sp>
      <p:pic>
        <p:nvPicPr>
          <p:cNvPr id="1026" name="Picture 2" descr="tres cajas puestas una dentro de otra. De fuera a dentro están etiquetadas con el margen, el borde y el relleno">
            <a:extLst>
              <a:ext uri="{FF2B5EF4-FFF2-40B4-BE49-F238E27FC236}">
                <a16:creationId xmlns:a16="http://schemas.microsoft.com/office/drawing/2014/main" id="{C28A1B78-D9C8-D74D-8227-F2EBC24F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33" y="3222718"/>
            <a:ext cx="3806133" cy="29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Propiedades II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0927D5-A7A9-9C43-BF69-62C8C06A7EF5}"/>
              </a:ext>
            </a:extLst>
          </p:cNvPr>
          <p:cNvSpPr txBox="1"/>
          <p:nvPr/>
        </p:nvSpPr>
        <p:spPr>
          <a:xfrm>
            <a:off x="1021975" y="1420010"/>
            <a:ext cx="9671125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sección también se utiliza: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width</a:t>
            </a:r>
            <a:r>
              <a:rPr lang="es-ES" sz="2000" dirty="0"/>
              <a:t> (ancho del elemento).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background</a:t>
            </a:r>
            <a:r>
              <a:rPr lang="es-ES" sz="2000" b="1" dirty="0"/>
              <a:t>-color:</a:t>
            </a:r>
            <a:r>
              <a:rPr lang="es-ES" sz="2000" dirty="0"/>
              <a:t> El color de fondo del contenido y del relleno.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color</a:t>
            </a:r>
            <a:r>
              <a:rPr lang="es-ES" sz="2000" dirty="0"/>
              <a:t>: El color del contenido del elemento (generalmente texto).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text-shadow</a:t>
            </a:r>
            <a:r>
              <a:rPr lang="es-ES" sz="2000" dirty="0"/>
              <a:t>: coloca una sombra difuminada en el texto dentro del elemento.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display</a:t>
            </a:r>
            <a:r>
              <a:rPr lang="es-ES" sz="2000" dirty="0"/>
              <a:t>: selecciona el modo de visualización para el elemento.</a:t>
            </a:r>
          </a:p>
        </p:txBody>
      </p:sp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práctico 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38175F-DD4D-2949-ACC5-D4D987648B74}"/>
              </a:ext>
            </a:extLst>
          </p:cNvPr>
          <p:cNvSpPr txBox="1"/>
          <p:nvPr/>
        </p:nvSpPr>
        <p:spPr>
          <a:xfrm>
            <a:off x="5530902" y="1079500"/>
            <a:ext cx="6067825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err="1"/>
              <a:t>width</a:t>
            </a:r>
            <a:r>
              <a:rPr lang="es-ES" sz="1600" b="1" dirty="0"/>
              <a:t>: 600px; </a:t>
            </a:r>
            <a:r>
              <a:rPr lang="es-ES" sz="1600" dirty="0"/>
              <a:t>— esto hará que el cuerpo siempre tenga 600 píxeles de ancho.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b="1" dirty="0" err="1"/>
              <a:t>margin</a:t>
            </a:r>
            <a:r>
              <a:rPr lang="es-ES" sz="1600" b="1" dirty="0"/>
              <a:t>: 0 auto; </a:t>
            </a:r>
            <a:r>
              <a:rPr lang="es-ES" sz="1600" dirty="0"/>
              <a:t>— cuando seleccionas dos valores dentro de propiedades como </a:t>
            </a:r>
            <a:r>
              <a:rPr lang="es-ES" sz="1600" dirty="0" err="1"/>
              <a:t>margin</a:t>
            </a:r>
            <a:r>
              <a:rPr lang="es-ES" sz="1600" dirty="0"/>
              <a:t> o </a:t>
            </a:r>
            <a:r>
              <a:rPr lang="es-ES" sz="1600" dirty="0" err="1"/>
              <a:t>padding</a:t>
            </a:r>
            <a:r>
              <a:rPr lang="es-ES" sz="1600" dirty="0"/>
              <a:t>, el primer valor afectará los lados superior (top) </a:t>
            </a:r>
            <a:r>
              <a:rPr lang="es-ES" sz="1600" b="1" dirty="0"/>
              <a:t>e</a:t>
            </a:r>
            <a:r>
              <a:rPr lang="es-ES" sz="1600" dirty="0"/>
              <a:t> inferior (</a:t>
            </a:r>
            <a:r>
              <a:rPr lang="es-ES" sz="1600" dirty="0" err="1"/>
              <a:t>bottom</a:t>
            </a:r>
            <a:r>
              <a:rPr lang="es-ES" sz="1600" dirty="0"/>
              <a:t>) (en este caso haciéndolo en 0), y el segundo valor los lados izquierdo (</a:t>
            </a:r>
            <a:r>
              <a:rPr lang="es-ES" sz="1600" dirty="0" err="1"/>
              <a:t>left</a:t>
            </a:r>
            <a:r>
              <a:rPr lang="es-ES" sz="1600" dirty="0"/>
              <a:t>) </a:t>
            </a:r>
            <a:r>
              <a:rPr lang="es-ES" sz="1600" b="1" dirty="0"/>
              <a:t>y</a:t>
            </a:r>
            <a:r>
              <a:rPr lang="es-ES" sz="1600" dirty="0"/>
              <a:t> derecho (</a:t>
            </a:r>
            <a:r>
              <a:rPr lang="es-ES" sz="1600" dirty="0" err="1"/>
              <a:t>right</a:t>
            </a:r>
            <a:r>
              <a:rPr lang="es-ES" sz="1600" dirty="0"/>
              <a:t>) (aquí, auto es un valor especial que divide el espacio disponible entre derecha e izquierda). 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b="1" dirty="0" err="1"/>
              <a:t>background</a:t>
            </a:r>
            <a:r>
              <a:rPr lang="es-ES" sz="1600" b="1" dirty="0"/>
              <a:t>-color: </a:t>
            </a:r>
            <a:r>
              <a:rPr lang="es-ES" sz="1600" dirty="0"/>
              <a:t>#FF9500;</a:t>
            </a:r>
            <a:r>
              <a:rPr lang="es-ES" dirty="0"/>
              <a:t> — </a:t>
            </a:r>
            <a:r>
              <a:rPr lang="es-ES" sz="1600" dirty="0"/>
              <a:t>como antes, este selecciona el color de fondo de un elemento.</a:t>
            </a:r>
          </a:p>
          <a:p>
            <a:endParaRPr lang="es-ES" dirty="0"/>
          </a:p>
          <a:p>
            <a:r>
              <a:rPr lang="es-ES" b="1" dirty="0" err="1"/>
              <a:t>padding</a:t>
            </a:r>
            <a:r>
              <a:rPr lang="es-ES" b="1" dirty="0"/>
              <a:t>: 0 20px 20px 20px; </a:t>
            </a:r>
            <a:r>
              <a:rPr lang="es-ES" dirty="0"/>
              <a:t>— </a:t>
            </a:r>
            <a:r>
              <a:rPr lang="es-ES" sz="1600" dirty="0"/>
              <a:t>Tienes 4 valores puestos en el relleno, para dar un poco de espacio alrededor del contenido.</a:t>
            </a:r>
          </a:p>
          <a:p>
            <a:endParaRPr lang="es-ES" sz="1600" dirty="0"/>
          </a:p>
          <a:p>
            <a:r>
              <a:rPr lang="es-ES" b="1" dirty="0" err="1"/>
              <a:t>border</a:t>
            </a:r>
            <a:r>
              <a:rPr lang="es-ES" b="1" dirty="0"/>
              <a:t>: 5px </a:t>
            </a:r>
            <a:r>
              <a:rPr lang="es-ES" b="1" dirty="0" err="1"/>
              <a:t>solid</a:t>
            </a:r>
            <a:r>
              <a:rPr lang="es-ES" b="1" dirty="0"/>
              <a:t> </a:t>
            </a:r>
            <a:r>
              <a:rPr lang="es-ES" b="1" dirty="0" err="1"/>
              <a:t>black</a:t>
            </a:r>
            <a:r>
              <a:rPr lang="es-ES" b="1" dirty="0"/>
              <a:t>; </a:t>
            </a:r>
            <a:r>
              <a:rPr lang="es-ES" dirty="0"/>
              <a:t>— </a:t>
            </a:r>
            <a:r>
              <a:rPr lang="es-ES" sz="1600" dirty="0"/>
              <a:t>Esta propiedad simplemente pone un borde de 5 píxeles de ancho, continuo y de color negro alrededor del elemento </a:t>
            </a:r>
            <a:r>
              <a:rPr lang="es-ES" sz="1600" dirty="0" err="1"/>
              <a:t>body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12F1BA-2EAC-7748-A1A0-5285A66B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9" y="2235387"/>
            <a:ext cx="4318000" cy="23872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B8AC25-2C98-3748-9A4A-C1E367CCF809}"/>
              </a:ext>
            </a:extLst>
          </p:cNvPr>
          <p:cNvSpPr txBox="1"/>
          <p:nvPr/>
        </p:nvSpPr>
        <p:spPr>
          <a:xfrm>
            <a:off x="1244299" y="1783130"/>
            <a:ext cx="3270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>
                <a:solidFill>
                  <a:srgbClr val="002060"/>
                </a:solidFill>
              </a:rPr>
              <a:t>Dar estilo al cuerpo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práctico II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38175F-DD4D-2949-ACC5-D4D987648B74}"/>
              </a:ext>
            </a:extLst>
          </p:cNvPr>
          <p:cNvSpPr txBox="1"/>
          <p:nvPr/>
        </p:nvSpPr>
        <p:spPr>
          <a:xfrm>
            <a:off x="5859333" y="1705451"/>
            <a:ext cx="59843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600" dirty="0"/>
          </a:p>
          <a:p>
            <a:pPr algn="just"/>
            <a:r>
              <a:rPr lang="es-ES" sz="1600" b="1" dirty="0" err="1"/>
              <a:t>margin</a:t>
            </a:r>
            <a:r>
              <a:rPr lang="es-ES" sz="1600" b="1" dirty="0"/>
              <a:t>: 0; </a:t>
            </a:r>
            <a:r>
              <a:rPr lang="es-ES" sz="1600" dirty="0"/>
              <a:t>— Para deshacerte del espacio por defecto que deja </a:t>
            </a:r>
            <a:r>
              <a:rPr lang="es-ES" sz="1600" dirty="0" err="1"/>
              <a:t>html</a:t>
            </a:r>
            <a:r>
              <a:rPr lang="es-ES" sz="1600" dirty="0"/>
              <a:t>.</a:t>
            </a:r>
          </a:p>
          <a:p>
            <a:pPr algn="just"/>
            <a:endParaRPr lang="es-ES" sz="1600" dirty="0"/>
          </a:p>
          <a:p>
            <a:endParaRPr lang="es-ES" dirty="0"/>
          </a:p>
          <a:p>
            <a:r>
              <a:rPr lang="es-ES" b="1" dirty="0" err="1"/>
              <a:t>padding</a:t>
            </a:r>
            <a:r>
              <a:rPr lang="es-ES" b="1" dirty="0"/>
              <a:t>: 20px 0; </a:t>
            </a:r>
            <a:r>
              <a:rPr lang="es-ES" dirty="0"/>
              <a:t>— </a:t>
            </a:r>
            <a:r>
              <a:rPr lang="es-ES" sz="1600" dirty="0"/>
              <a:t>2 valores para dar espacio arriba y abajo.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b="1" dirty="0"/>
              <a:t>color </a:t>
            </a:r>
            <a:r>
              <a:rPr lang="es-ES" sz="1600" dirty="0"/>
              <a:t>— Aplica el color seleccionado.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b="1" dirty="0"/>
              <a:t>Text-</a:t>
            </a:r>
            <a:r>
              <a:rPr lang="es-ES" b="1" dirty="0" err="1"/>
              <a:t>shadow</a:t>
            </a:r>
            <a:r>
              <a:rPr lang="es-ES" dirty="0"/>
              <a:t>— </a:t>
            </a:r>
            <a:r>
              <a:rPr lang="es-ES" sz="1600" dirty="0"/>
              <a:t>Esta propiedad aplica una sombra al texto del elemento.</a:t>
            </a:r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B8AC25-2C98-3748-9A4A-C1E367CCF809}"/>
              </a:ext>
            </a:extLst>
          </p:cNvPr>
          <p:cNvSpPr txBox="1"/>
          <p:nvPr/>
        </p:nvSpPr>
        <p:spPr>
          <a:xfrm>
            <a:off x="536706" y="1815404"/>
            <a:ext cx="4286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>
                <a:solidFill>
                  <a:srgbClr val="002060"/>
                </a:solidFill>
              </a:rPr>
              <a:t>Posicionar y dar estilo al título principal de la página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2DD410-4814-5A4B-A3E2-CDBAD20F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7" y="2413000"/>
            <a:ext cx="4724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20707</TotalTime>
  <Words>546</Words>
  <Application>Microsoft Macintosh PowerPoint</Application>
  <PresentationFormat>Panorámica</PresentationFormat>
  <Paragraphs>72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TEMA 3: Modelo de cajas</vt:lpstr>
      <vt:lpstr>Índice</vt:lpstr>
      <vt:lpstr>¿Qué es el modelo de cajas?</vt:lpstr>
      <vt:lpstr>Propiedades I</vt:lpstr>
      <vt:lpstr>Propiedades II</vt:lpstr>
      <vt:lpstr>Ejemplo práctico I</vt:lpstr>
      <vt:lpstr>Ejemplo práctico II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386</cp:revision>
  <cp:lastPrinted>2018-11-05T09:02:42Z</cp:lastPrinted>
  <dcterms:created xsi:type="dcterms:W3CDTF">2018-01-25T15:11:05Z</dcterms:created>
  <dcterms:modified xsi:type="dcterms:W3CDTF">2021-01-25T12:03:56Z</dcterms:modified>
  <cp:category/>
</cp:coreProperties>
</file>