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3" r:id="rId5"/>
    <p:sldId id="261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Carreras Martín" initials="JCM" lastIdx="1" clrIdx="0">
    <p:extLst>
      <p:ext uri="{19B8F6BF-5375-455C-9EA6-DF929625EA0E}">
        <p15:presenceInfo xmlns:p15="http://schemas.microsoft.com/office/powerpoint/2012/main" userId="S-1-5-21-1801674531-1482476501-839522115-117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6"/>
    <p:restoredTop sz="94163"/>
  </p:normalViewPr>
  <p:slideViewPr>
    <p:cSldViewPr snapToGrid="0" snapToObjects="1" showGuides="1">
      <p:cViewPr varScale="1">
        <p:scale>
          <a:sx n="106" d="100"/>
          <a:sy n="106" d="100"/>
        </p:scale>
        <p:origin x="744" y="168"/>
      </p:cViewPr>
      <p:guideLst>
        <p:guide orient="horz" pos="2069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F017E-414B-4B95-B592-C344CC6A0CA9}" type="datetimeFigureOut">
              <a:rPr lang="es-ES" smtClean="0"/>
              <a:t>25/1/21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BF44B-1BEE-4B88-BAEB-262938743E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8732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6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625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el head se puede poner títulos, que se muestran</a:t>
            </a:r>
            <a:r>
              <a:rPr lang="es-ES" baseline="0" dirty="0"/>
              <a:t> el la cabecera de la pestaña del browser. Podemos incluir mas información cómo decirle que codificación deseamos usar o links a hojas de estilos o scripts que deseemos ejecutar.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30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0" y="3904343"/>
            <a:ext cx="12192000" cy="2953657"/>
          </a:xfrm>
          <a:prstGeom prst="rect">
            <a:avLst/>
          </a:prstGeom>
          <a:solidFill>
            <a:srgbClr val="0F3954"/>
          </a:solidFill>
          <a:ln>
            <a:solidFill>
              <a:srgbClr val="0E3A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Título 1"/>
          <p:cNvSpPr>
            <a:spLocks noGrp="1"/>
          </p:cNvSpPr>
          <p:nvPr>
            <p:ph type="title" hasCustomPrompt="1"/>
          </p:nvPr>
        </p:nvSpPr>
        <p:spPr>
          <a:xfrm>
            <a:off x="2514600" y="4040823"/>
            <a:ext cx="9220200" cy="556577"/>
          </a:xfrm>
        </p:spPr>
        <p:txBody>
          <a:bodyPr/>
          <a:lstStyle>
            <a:lvl1pPr algn="r">
              <a:defRPr i="0" baseline="0">
                <a:solidFill>
                  <a:schemeClr val="bg1"/>
                </a:solidFill>
                <a:latin typeface="Montserrat ExtraLight" panose="00000300000000000000" pitchFamily="50" charset="0"/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7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308600" y="4733880"/>
            <a:ext cx="6426200" cy="650920"/>
          </a:xfrm>
        </p:spPr>
        <p:txBody>
          <a:bodyPr anchor="ctr">
            <a:normAutofit/>
          </a:bodyPr>
          <a:lstStyle>
            <a:lvl1pPr marL="0" indent="0" algn="r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78553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9960" y="1384729"/>
            <a:ext cx="6889740" cy="128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5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4513"/>
            <a:ext cx="12192000" cy="687977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0743"/>
          </a:xfrm>
          <a:prstGeom prst="rect">
            <a:avLst/>
          </a:prstGeom>
        </p:spPr>
      </p:pic>
      <p:sp>
        <p:nvSpPr>
          <p:cNvPr id="7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206750" y="3510642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6" name="Título 1"/>
          <p:cNvSpPr>
            <a:spLocks noGrp="1"/>
          </p:cNvSpPr>
          <p:nvPr>
            <p:ph type="ctrTitle" hasCustomPrompt="1"/>
          </p:nvPr>
        </p:nvSpPr>
        <p:spPr>
          <a:xfrm>
            <a:off x="2673350" y="2787310"/>
            <a:ext cx="6845300" cy="576716"/>
          </a:xfrm>
          <a:solidFill>
            <a:schemeClr val="bg1">
              <a:alpha val="7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1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700"/>
            <a:ext cx="12192000" cy="6870700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3079981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3761017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595086" y="2862946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206750" y="389238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9" name="Título 1"/>
          <p:cNvSpPr>
            <a:spLocks noGrp="1"/>
          </p:cNvSpPr>
          <p:nvPr>
            <p:ph type="ctrTitle" hasCustomPrompt="1"/>
          </p:nvPr>
        </p:nvSpPr>
        <p:spPr>
          <a:xfrm>
            <a:off x="2673350" y="3169048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2332"/>
            <a:ext cx="2743200" cy="365125"/>
          </a:xfrm>
        </p:spPr>
        <p:txBody>
          <a:bodyPr/>
          <a:lstStyle>
            <a:lvl1pPr algn="ctr">
              <a:defRPr sz="1400" b="0">
                <a:solidFill>
                  <a:srgbClr val="25282A"/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4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9730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15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7" name="Conector recto 16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6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4514"/>
            <a:ext cx="12192000" cy="6879771"/>
          </a:xfrm>
          <a:prstGeom prst="rect">
            <a:avLst/>
          </a:prstGeom>
        </p:spPr>
      </p:pic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092450" y="2998984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9" name="Título 1"/>
          <p:cNvSpPr>
            <a:spLocks noGrp="1"/>
          </p:cNvSpPr>
          <p:nvPr>
            <p:ph type="ctrTitle" hasCustomPrompt="1"/>
          </p:nvPr>
        </p:nvSpPr>
        <p:spPr>
          <a:xfrm>
            <a:off x="2559050" y="2275652"/>
            <a:ext cx="6845300" cy="576716"/>
          </a:xfrm>
          <a:solidFill>
            <a:schemeClr val="bg1">
              <a:alpha val="7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6628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7400" y="5330788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9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0743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55216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8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10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1370" y="59127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9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0205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9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0" name="Conector recto 9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58808D3B-E2AD-414A-83CF-730AD10DE0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150351" y="6127751"/>
            <a:ext cx="2713567" cy="436563"/>
            <a:chOff x="4323" y="3860"/>
            <a:chExt cx="1282" cy="275"/>
          </a:xfrm>
        </p:grpSpPr>
        <p:sp>
          <p:nvSpPr>
            <p:cNvPr id="5" name="AutoShape 10">
              <a:extLst>
                <a:ext uri="{FF2B5EF4-FFF2-40B4-BE49-F238E27FC236}">
                  <a16:creationId xmlns:a16="http://schemas.microsoft.com/office/drawing/2014/main" id="{B66BCD1B-8A9D-6546-BD63-14EA234E2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92" y="3907"/>
              <a:ext cx="1074" cy="228"/>
            </a:xfrm>
            <a:prstGeom prst="roundRect">
              <a:avLst>
                <a:gd name="adj" fmla="val 36463"/>
              </a:avLst>
            </a:prstGeom>
            <a:solidFill>
              <a:srgbClr val="F1FABE"/>
            </a:solidFill>
            <a:ln w="1270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de-DE" sz="2800">
                <a:latin typeface="Arial" charset="0"/>
              </a:endParaRPr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6A92CBED-23AD-4244-81B8-2D198F65BB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3" y="3860"/>
              <a:ext cx="1282" cy="13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de-DE" sz="2800">
                <a:latin typeface="Arial" charset="0"/>
              </a:endParaRPr>
            </a:p>
          </p:txBody>
        </p:sp>
      </p:grpSp>
      <p:sp>
        <p:nvSpPr>
          <p:cNvPr id="7" name="Rectangle 14">
            <a:extLst>
              <a:ext uri="{FF2B5EF4-FFF2-40B4-BE49-F238E27FC236}">
                <a16:creationId xmlns:a16="http://schemas.microsoft.com/office/drawing/2014/main" id="{EC6905A7-4D0C-4B4B-9803-6EBA1E6466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8" y="1196975"/>
            <a:ext cx="10943167" cy="5111750"/>
          </a:xfrm>
          <a:prstGeom prst="rect">
            <a:avLst/>
          </a:prstGeom>
          <a:solidFill>
            <a:srgbClr val="F2F2F2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 sz="2800">
              <a:latin typeface="Arial" charset="0"/>
            </a:endParaRPr>
          </a:p>
        </p:txBody>
      </p:sp>
      <p:sp>
        <p:nvSpPr>
          <p:cNvPr id="8" name="Round Same Side Corner Rectangle 6">
            <a:extLst>
              <a:ext uri="{FF2B5EF4-FFF2-40B4-BE49-F238E27FC236}">
                <a16:creationId xmlns:a16="http://schemas.microsoft.com/office/drawing/2014/main" id="{36916AE6-589E-E046-960E-CADC22CEA2AA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1584855" y="-499004"/>
            <a:ext cx="612775" cy="2563284"/>
          </a:xfrm>
          <a:custGeom>
            <a:avLst/>
            <a:gdLst>
              <a:gd name="T0" fmla="*/ 612775 w 612775"/>
              <a:gd name="T1" fmla="*/ 952500 h 1905000"/>
              <a:gd name="T2" fmla="*/ 306388 w 612775"/>
              <a:gd name="T3" fmla="*/ 1905000 h 1905000"/>
              <a:gd name="T4" fmla="*/ 0 w 612775"/>
              <a:gd name="T5" fmla="*/ 952500 h 1905000"/>
              <a:gd name="T6" fmla="*/ 306388 w 612775"/>
              <a:gd name="T7" fmla="*/ 0 h 19050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9913 w 612775"/>
              <a:gd name="T13" fmla="*/ 29913 h 1905000"/>
              <a:gd name="T14" fmla="*/ 582862 w 612775"/>
              <a:gd name="T15" fmla="*/ 1905000 h 1905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775" h="1905000">
                <a:moveTo>
                  <a:pt x="102131" y="0"/>
                </a:moveTo>
                <a:lnTo>
                  <a:pt x="510644" y="0"/>
                </a:lnTo>
                <a:lnTo>
                  <a:pt x="510643" y="0"/>
                </a:lnTo>
                <a:cubicBezTo>
                  <a:pt x="567049" y="0"/>
                  <a:pt x="612775" y="45725"/>
                  <a:pt x="612775" y="102131"/>
                </a:cubicBezTo>
                <a:lnTo>
                  <a:pt x="612775" y="1905000"/>
                </a:lnTo>
                <a:lnTo>
                  <a:pt x="0" y="1905000"/>
                </a:lnTo>
                <a:lnTo>
                  <a:pt x="0" y="102131"/>
                </a:lnTo>
                <a:cubicBezTo>
                  <a:pt x="0" y="45725"/>
                  <a:pt x="45725" y="0"/>
                  <a:pt x="102130" y="0"/>
                </a:cubicBezTo>
                <a:close/>
              </a:path>
            </a:pathLst>
          </a:custGeom>
          <a:solidFill>
            <a:srgbClr val="004880"/>
          </a:solidFill>
          <a:ln w="25400" algn="ctr">
            <a:noFill/>
            <a:miter lim="800000"/>
            <a:headEnd/>
            <a:tailEnd/>
          </a:ln>
        </p:spPr>
        <p:txBody>
          <a:bodyPr vert="eaVert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sz="2000">
                <a:solidFill>
                  <a:schemeClr val="bg1"/>
                </a:solidFill>
                <a:latin typeface="Arial" charset="0"/>
              </a:rPr>
              <a:t>SAP ERP</a:t>
            </a:r>
            <a:endParaRPr lang="en-US" sz="1800" b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" name="Round Same Side Corner Rectangle 7">
            <a:extLst>
              <a:ext uri="{FF2B5EF4-FFF2-40B4-BE49-F238E27FC236}">
                <a16:creationId xmlns:a16="http://schemas.microsoft.com/office/drawing/2014/main" id="{59FD548A-F063-0147-88CA-833C1B5971B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079722" y="-3398838"/>
            <a:ext cx="612775" cy="8362951"/>
          </a:xfrm>
          <a:custGeom>
            <a:avLst/>
            <a:gdLst>
              <a:gd name="T0" fmla="*/ 612775 w 612775"/>
              <a:gd name="T1" fmla="*/ 3152775 h 6248400"/>
              <a:gd name="T2" fmla="*/ 306388 w 612775"/>
              <a:gd name="T3" fmla="*/ 6305550 h 6248400"/>
              <a:gd name="T4" fmla="*/ 0 w 612775"/>
              <a:gd name="T5" fmla="*/ 3152775 h 6248400"/>
              <a:gd name="T6" fmla="*/ 306388 w 612775"/>
              <a:gd name="T7" fmla="*/ 0 h 62484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9913 w 612775"/>
              <a:gd name="T13" fmla="*/ 29913 h 6248400"/>
              <a:gd name="T14" fmla="*/ 582862 w 612775"/>
              <a:gd name="T15" fmla="*/ 6248400 h 6248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775" h="6248400">
                <a:moveTo>
                  <a:pt x="102131" y="0"/>
                </a:moveTo>
                <a:lnTo>
                  <a:pt x="510644" y="0"/>
                </a:lnTo>
                <a:lnTo>
                  <a:pt x="510643" y="0"/>
                </a:lnTo>
                <a:cubicBezTo>
                  <a:pt x="567049" y="0"/>
                  <a:pt x="612775" y="45725"/>
                  <a:pt x="612775" y="102131"/>
                </a:cubicBezTo>
                <a:lnTo>
                  <a:pt x="612775" y="6248400"/>
                </a:lnTo>
                <a:lnTo>
                  <a:pt x="0" y="6248400"/>
                </a:lnTo>
                <a:lnTo>
                  <a:pt x="0" y="102131"/>
                </a:lnTo>
                <a:cubicBezTo>
                  <a:pt x="0" y="45725"/>
                  <a:pt x="45725" y="0"/>
                  <a:pt x="102130" y="0"/>
                </a:cubicBezTo>
                <a:close/>
              </a:path>
            </a:pathLst>
          </a:custGeom>
          <a:solidFill>
            <a:srgbClr val="D9D9D9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de-DE" sz="1800" b="0" dirty="0">
              <a:latin typeface="Futura Std Light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7CD6999-A9C6-E346-851E-916B9D018660}"/>
              </a:ext>
            </a:extLst>
          </p:cNvPr>
          <p:cNvSpPr txBox="1">
            <a:spLocks/>
          </p:cNvSpPr>
          <p:nvPr userDrawn="1"/>
        </p:nvSpPr>
        <p:spPr>
          <a:xfrm>
            <a:off x="9359900" y="6270626"/>
            <a:ext cx="2203451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ES" sz="1100" b="0">
                <a:solidFill>
                  <a:srgbClr val="898989"/>
                </a:solidFill>
              </a:rPr>
              <a:t>Page 5-</a:t>
            </a:r>
            <a:fld id="{CA8B7940-A418-CE42-B2E0-6C73A265963D}" type="slidenum">
              <a:rPr lang="en-US" altLang="es-ES" sz="1100" b="0">
                <a:solidFill>
                  <a:srgbClr val="898989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‹Nº›</a:t>
            </a:fld>
            <a:endParaRPr lang="en-US" altLang="es-ES" sz="1100" b="0">
              <a:solidFill>
                <a:srgbClr val="898989"/>
              </a:solidFill>
            </a:endParaRPr>
          </a:p>
        </p:txBody>
      </p:sp>
      <p:pic>
        <p:nvPicPr>
          <p:cNvPr id="11" name="Picture 8" descr="M:\Dokumente\UCC_Partner\Logos\SAP UA Logo\SAP_University_Alliances_Logo_2013_Februar\RGB\SAP_UniversityAlliances_scrn_R_pos_stac3.png">
            <a:extLst>
              <a:ext uri="{FF2B5EF4-FFF2-40B4-BE49-F238E27FC236}">
                <a16:creationId xmlns:a16="http://schemas.microsoft.com/office/drawing/2014/main" id="{0C611978-AE81-B642-B5C5-EAC8DCD6CD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7" y="6348414"/>
            <a:ext cx="863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4989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198429" cy="557212"/>
          </a:xfrm>
        </p:spPr>
        <p:txBody>
          <a:bodyPr/>
          <a:lstStyle>
            <a:lvl1pPr>
              <a:defRPr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5232" y="1447800"/>
            <a:ext cx="11008424" cy="4729163"/>
          </a:xfrm>
        </p:spPr>
        <p:txBody>
          <a:bodyPr/>
          <a:lstStyle>
            <a:lvl1pPr>
              <a:defRPr>
                <a:latin typeface="Montserrat ExtraLight" panose="00000300000000000000" pitchFamily="50" charset="0"/>
              </a:defRPr>
            </a:lvl1pPr>
            <a:lvl2pPr>
              <a:defRPr>
                <a:latin typeface="Montserrat ExtraLight" panose="00000300000000000000" pitchFamily="50" charset="0"/>
              </a:defRPr>
            </a:lvl2pPr>
            <a:lvl3pPr>
              <a:defRPr>
                <a:latin typeface="Montserrat ExtraLight" panose="00000300000000000000" pitchFamily="50" charset="0"/>
              </a:defRPr>
            </a:lvl3pPr>
            <a:lvl4pPr>
              <a:defRPr>
                <a:latin typeface="Montserrat ExtraLight" panose="00000300000000000000" pitchFamily="50" charset="0"/>
              </a:defRPr>
            </a:lvl4pPr>
            <a:lvl5pPr>
              <a:defRPr>
                <a:latin typeface="Montserrat ExtraLight" panose="00000300000000000000" pitchFamily="50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7" name="Rectángulo 6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16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24" name="Marcador de número de diapositiva 23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 b="0">
                <a:solidFill>
                  <a:srgbClr val="25282A"/>
                </a:solidFill>
                <a:latin typeface="Montserrat" panose="000008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B838D49-E9E8-7841-BA1A-D968F08D2C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6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198429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5421086" cy="47291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422578" y="1447800"/>
            <a:ext cx="5421086" cy="47291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 b="0"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F86B87A-09AE-C648-B78A-D020F68377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2219" y="4864100"/>
            <a:ext cx="6047562" cy="112626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55733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s-ES" dirty="0"/>
              <a:t>Haga clic para agregar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2794000"/>
            <a:ext cx="9144000" cy="1080407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2700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0" y="1122362"/>
            <a:ext cx="707571" cy="155733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1353798" y="4864100"/>
            <a:ext cx="838201" cy="185737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72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209314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8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E8200AC-1370-6E4F-A8B6-A82E067D1F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8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209314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8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3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_azul">
    <p:bg>
      <p:bgPr>
        <a:solidFill>
          <a:srgbClr val="0E3A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7000" baseline="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t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>
                <a:solidFill>
                  <a:schemeClr val="bg1"/>
                </a:solidFill>
              </a:rPr>
              <a:t>www.espacioit.es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2214"/>
            <a:ext cx="2454401" cy="4575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74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700"/>
            <a:ext cx="12192000" cy="6883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9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80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Montserrat ExtraLight" panose="000003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eveloper.mozilla.org/es/docs/Web/HTML/Elemento/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F5D144A-2201-4A41-A806-FA6A881C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15" y="4147737"/>
            <a:ext cx="10608525" cy="1172285"/>
          </a:xfrm>
        </p:spPr>
        <p:txBody>
          <a:bodyPr>
            <a:noAutofit/>
          </a:bodyPr>
          <a:lstStyle/>
          <a:p>
            <a:pPr algn="l"/>
            <a:r>
              <a:rPr lang="es-ES" dirty="0"/>
              <a:t>PRESENTACIÓN CURSO CSS</a:t>
            </a:r>
            <a:endParaRPr lang="en-US" sz="36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9DD189B-6B00-A048-82D0-3755F389B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0541" y="5630297"/>
            <a:ext cx="6426200" cy="6509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2</a:t>
            </a:fld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BBB85D6-B940-AF4D-80E8-851E56E2302E}"/>
              </a:ext>
            </a:extLst>
          </p:cNvPr>
          <p:cNvSpPr txBox="1"/>
          <p:nvPr/>
        </p:nvSpPr>
        <p:spPr>
          <a:xfrm>
            <a:off x="986589" y="1473868"/>
            <a:ext cx="7796463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¿Qué es CSS?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Utilidad visual de CSS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Anatomía de una regla CSS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Sintaxis del documento CSS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Inclusión de CSS en documento HTML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000" dirty="0"/>
              <a:t>Ejemplo práctico</a:t>
            </a:r>
          </a:p>
        </p:txBody>
      </p:sp>
    </p:spTree>
    <p:extLst>
      <p:ext uri="{BB962C8B-B14F-4D97-AF65-F5344CB8AC3E}">
        <p14:creationId xmlns:p14="http://schemas.microsoft.com/office/powerpoint/2010/main" val="361634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¿Qué es CSS?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3</a:t>
            </a:fld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idx="4294967295"/>
          </p:nvPr>
        </p:nvSpPr>
        <p:spPr>
          <a:xfrm>
            <a:off x="838200" y="1447800"/>
            <a:ext cx="11009312" cy="4729163"/>
          </a:xfrm>
        </p:spPr>
        <p:txBody>
          <a:bodyPr/>
          <a:lstStyle/>
          <a:p>
            <a:r>
              <a:rPr lang="es-ES" dirty="0"/>
              <a:t>CSS es el acrónimo para </a:t>
            </a:r>
            <a:r>
              <a:rPr lang="es-ES" dirty="0" err="1"/>
              <a:t>Cascading</a:t>
            </a:r>
            <a:r>
              <a:rPr lang="es-ES" dirty="0"/>
              <a:t> Style </a:t>
            </a:r>
            <a:r>
              <a:rPr lang="es-ES" dirty="0" err="1"/>
              <a:t>Sheets</a:t>
            </a:r>
            <a:r>
              <a:rPr lang="es-ES" dirty="0"/>
              <a:t> (Hojas de estilo en cascada).</a:t>
            </a:r>
          </a:p>
          <a:p>
            <a:r>
              <a:rPr lang="es-ES" dirty="0"/>
              <a:t>Controla el aspecto de los documentos electrónicos definidos con HTML.</a:t>
            </a:r>
          </a:p>
          <a:p>
            <a:r>
              <a:rPr lang="es-ES" dirty="0"/>
              <a:t>Imprescindible para crear páginas Web complejas.</a:t>
            </a:r>
          </a:p>
          <a:p>
            <a:r>
              <a:rPr lang="es-ES" dirty="0"/>
              <a:t>Se puede modificar color, tamaño y tipo de letra, separaciones, posiciones de cada elemento, etc.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564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Utilidad visual de CSS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4</a:t>
            </a:fld>
            <a:endParaRPr lang="en-US"/>
          </a:p>
        </p:txBody>
      </p:sp>
      <p:pic>
        <p:nvPicPr>
          <p:cNvPr id="7" name="Imagen 6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6B071E3C-6BA8-014A-9823-E102B2E20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320" y="1928551"/>
            <a:ext cx="8849360" cy="300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0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22288"/>
            <a:ext cx="9971762" cy="557212"/>
          </a:xfrm>
        </p:spPr>
        <p:txBody>
          <a:bodyPr>
            <a:normAutofit fontScale="90000"/>
          </a:bodyPr>
          <a:lstStyle/>
          <a:p>
            <a:r>
              <a:rPr lang="es-ES" dirty="0"/>
              <a:t>Anatomía de una regla CSS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5</a:t>
            </a:fld>
            <a:endParaRPr lang="en-US"/>
          </a:p>
        </p:txBody>
      </p:sp>
      <p:pic>
        <p:nvPicPr>
          <p:cNvPr id="6" name="Imagen 5" descr="Diagrama, Esquemático&#10;&#10;Descripción generada automáticamente">
            <a:extLst>
              <a:ext uri="{FF2B5EF4-FFF2-40B4-BE49-F238E27FC236}">
                <a16:creationId xmlns:a16="http://schemas.microsoft.com/office/drawing/2014/main" id="{A2BEA44B-1AB5-C143-9798-F7AE79DA0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085" y="1974251"/>
            <a:ext cx="4750547" cy="263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9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Sintaxis del documento CSS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6</a:t>
            </a:fld>
            <a:endParaRPr lang="en-US"/>
          </a:p>
        </p:txBody>
      </p:sp>
      <p:sp>
        <p:nvSpPr>
          <p:cNvPr id="4" name="CuadroTexto 3"/>
          <p:cNvSpPr txBox="1"/>
          <p:nvPr/>
        </p:nvSpPr>
        <p:spPr>
          <a:xfrm>
            <a:off x="838200" y="1079500"/>
            <a:ext cx="417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Estructura básica de un documento CSS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877F62D-BCAF-B340-8DAF-3888FC258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01" y="2439745"/>
            <a:ext cx="4550573" cy="197851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738175F-DD4D-2949-ACC5-D4D987648B74}"/>
              </a:ext>
            </a:extLst>
          </p:cNvPr>
          <p:cNvSpPr txBox="1"/>
          <p:nvPr/>
        </p:nvSpPr>
        <p:spPr>
          <a:xfrm>
            <a:off x="5301127" y="1850834"/>
            <a:ext cx="65634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Selector</a:t>
            </a:r>
            <a:endParaRPr lang="es-ES" sz="1400" dirty="0"/>
          </a:p>
          <a:p>
            <a:r>
              <a:rPr lang="es-ES" sz="1400" dirty="0"/>
              <a:t>El elemento HTML en el que comienza la regla. Esta selecciona el(los) elemento(s) a dar estilo (en este caso, los elementos </a:t>
            </a:r>
            <a:r>
              <a:rPr lang="es-ES" sz="1400" dirty="0">
                <a:hlinkClick r:id="rId4" tooltip="El elemento p (párrafo) es el apropiado para distribuir el texto en párrafos."/>
              </a:rPr>
              <a:t>&lt;p&gt;</a:t>
            </a:r>
            <a:r>
              <a:rPr lang="es-ES" sz="1400" dirty="0"/>
              <a:t> ). </a:t>
            </a:r>
          </a:p>
          <a:p>
            <a:endParaRPr lang="es-ES" sz="1400" dirty="0"/>
          </a:p>
          <a:p>
            <a:r>
              <a:rPr lang="es-ES" sz="1400" b="1" dirty="0"/>
              <a:t>Declaración</a:t>
            </a:r>
            <a:endParaRPr lang="es-ES" sz="1400" dirty="0"/>
          </a:p>
          <a:p>
            <a:r>
              <a:rPr lang="es-ES" sz="1400" dirty="0"/>
              <a:t>Una sola regla como color: red; especifica a cuál de las </a:t>
            </a:r>
            <a:r>
              <a:rPr lang="es-ES" sz="1400" b="1" dirty="0"/>
              <a:t>propiedades</a:t>
            </a:r>
            <a:r>
              <a:rPr lang="es-ES" sz="1400" dirty="0"/>
              <a:t> del elemento quieres dar estilo.</a:t>
            </a:r>
          </a:p>
          <a:p>
            <a:endParaRPr lang="es-ES" sz="1400" dirty="0"/>
          </a:p>
          <a:p>
            <a:r>
              <a:rPr lang="es-ES" sz="1400" b="1" dirty="0"/>
              <a:t>Propiedades</a:t>
            </a:r>
            <a:endParaRPr lang="es-ES" sz="1400" dirty="0"/>
          </a:p>
          <a:p>
            <a:r>
              <a:rPr lang="es-ES" sz="1400" dirty="0"/>
              <a:t>Maneras en las cuales puedes dar estilo a un elemento HTML. (En este caso, color es una propiedad del elemento </a:t>
            </a:r>
            <a:r>
              <a:rPr lang="es-ES" sz="1400" dirty="0">
                <a:hlinkClick r:id="rId4" tooltip="El elemento p (párrafo) es el apropiado para distribuir el texto en párrafos."/>
              </a:rPr>
              <a:t>&lt;p&gt;</a:t>
            </a:r>
            <a:r>
              <a:rPr lang="es-ES" sz="1400" dirty="0"/>
              <a:t> ).</a:t>
            </a:r>
          </a:p>
          <a:p>
            <a:endParaRPr lang="es-ES" sz="1400" dirty="0"/>
          </a:p>
          <a:p>
            <a:r>
              <a:rPr lang="es-ES" sz="1400" b="1" dirty="0"/>
              <a:t>Valor de la propiedad</a:t>
            </a:r>
            <a:endParaRPr lang="es-ES" sz="1400" dirty="0"/>
          </a:p>
          <a:p>
            <a:r>
              <a:rPr lang="es-ES" sz="1400" dirty="0"/>
              <a:t>A la derecha de la propiedad, después de los dos puntos (:), tienes el </a:t>
            </a:r>
            <a:r>
              <a:rPr lang="es-ES" sz="1400" b="1" dirty="0"/>
              <a:t>valor de la propiedad</a:t>
            </a:r>
            <a:r>
              <a:rPr lang="es-ES" sz="1400" dirty="0"/>
              <a:t>, para elegir una de las muchas posibles apariencias para una propiedad determinada (hay muchos valores para color además de red).</a:t>
            </a:r>
          </a:p>
        </p:txBody>
      </p:sp>
    </p:spTree>
    <p:extLst>
      <p:ext uri="{BB962C8B-B14F-4D97-AF65-F5344CB8AC3E}">
        <p14:creationId xmlns:p14="http://schemas.microsoft.com/office/powerpoint/2010/main" val="426409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Inclusión de CSS en documentos HTML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7</a:t>
            </a:fld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2052828" y="2128346"/>
            <a:ext cx="808634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Existen 3 métodos para aplicar CSS a un documento:</a:t>
            </a:r>
          </a:p>
          <a:p>
            <a:endParaRPr lang="es-ES" sz="2000" dirty="0"/>
          </a:p>
          <a:p>
            <a:r>
              <a:rPr lang="es-ES" sz="2000" b="1" dirty="0"/>
              <a:t>. Hoja de estilo externa</a:t>
            </a:r>
            <a:r>
              <a:rPr lang="es-ES" sz="2000" dirty="0"/>
              <a:t>: En un archivo diferente al documento HTML. (Más común)</a:t>
            </a:r>
          </a:p>
          <a:p>
            <a:pPr algn="just" fontAlgn="base"/>
            <a:endParaRPr lang="es-ES" sz="2000" dirty="0"/>
          </a:p>
          <a:p>
            <a:pPr algn="just" fontAlgn="base"/>
            <a:r>
              <a:rPr lang="es-ES" sz="2000" b="1" dirty="0"/>
              <a:t>. Hoja de estilo interna</a:t>
            </a:r>
            <a:r>
              <a:rPr lang="es-ES" sz="2000" dirty="0"/>
              <a:t>: En la sección &lt;head&gt; del mismo documento HTML. (Para circunstancias puntuales)</a:t>
            </a:r>
          </a:p>
          <a:p>
            <a:pPr algn="just" fontAlgn="base"/>
            <a:endParaRPr lang="es-ES" sz="2000" dirty="0"/>
          </a:p>
          <a:p>
            <a:pPr algn="just" fontAlgn="base"/>
            <a:r>
              <a:rPr lang="es-ES" sz="2000" b="1" dirty="0"/>
              <a:t>. Estilo en línea</a:t>
            </a:r>
            <a:r>
              <a:rPr lang="es-ES" sz="2000" dirty="0"/>
              <a:t>: Definido dentro de las propias etiquetas HTML. (Poco usada, mal mantenimiento)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808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22288"/>
            <a:ext cx="9209314" cy="557212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 práctico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8</a:t>
            </a:fld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FD0E19-261D-7343-892A-B74EDD702C80}"/>
              </a:ext>
            </a:extLst>
          </p:cNvPr>
          <p:cNvSpPr txBox="1"/>
          <p:nvPr/>
        </p:nvSpPr>
        <p:spPr>
          <a:xfrm>
            <a:off x="838200" y="1552305"/>
            <a:ext cx="1042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 continuación, se muestra un ejemplo sencillo para posicionar y dar estilo al título principal de la página: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BF8D5B-84C3-FD4D-A323-CBFF5A7EC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363" y="2593086"/>
            <a:ext cx="5381037" cy="204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3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EIT Amarillo">
  <a:themeElements>
    <a:clrScheme name="Espacio IT">
      <a:dk1>
        <a:srgbClr val="000000"/>
      </a:dk1>
      <a:lt1>
        <a:sysClr val="window" lastClr="FFFFFF"/>
      </a:lt1>
      <a:dk2>
        <a:srgbClr val="707372"/>
      </a:dk2>
      <a:lt2>
        <a:srgbClr val="AFB1B4"/>
      </a:lt2>
      <a:accent1>
        <a:srgbClr val="25282A"/>
      </a:accent1>
      <a:accent2>
        <a:srgbClr val="0F3954"/>
      </a:accent2>
      <a:accent3>
        <a:srgbClr val="EAD94E"/>
      </a:accent3>
      <a:accent4>
        <a:srgbClr val="9BCBEB"/>
      </a:accent4>
      <a:accent5>
        <a:srgbClr val="F0E87B"/>
      </a:accent5>
      <a:accent6>
        <a:srgbClr val="D1BD18"/>
      </a:accent6>
      <a:hlink>
        <a:srgbClr val="0F3954"/>
      </a:hlink>
      <a:folHlink>
        <a:srgbClr val="25282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EIT Amarillo" id="{E2304CAF-2A45-D742-BD41-34089A45530B}" vid="{A65F4D2A-F393-9E4E-84EA-7FCC3DC0C80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EIT Amarillo</Template>
  <TotalTime>20137</TotalTime>
  <Words>387</Words>
  <Application>Microsoft Macintosh PowerPoint</Application>
  <PresentationFormat>Panorámica</PresentationFormat>
  <Paragraphs>50</Paragraphs>
  <Slides>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Futura Std Light</vt:lpstr>
      <vt:lpstr>Montserrat</vt:lpstr>
      <vt:lpstr>Montserrat ExtraLight</vt:lpstr>
      <vt:lpstr>Tema EIT Amarillo</vt:lpstr>
      <vt:lpstr>PRESENTACIÓN CURSO CSS</vt:lpstr>
      <vt:lpstr>Índice</vt:lpstr>
      <vt:lpstr>¿Qué es CSS?</vt:lpstr>
      <vt:lpstr>Utilidad visual de CSS</vt:lpstr>
      <vt:lpstr>Anatomía de una regla CSS</vt:lpstr>
      <vt:lpstr>Sintaxis del documento CSS</vt:lpstr>
      <vt:lpstr>Inclusión de CSS en documentos HTML</vt:lpstr>
      <vt:lpstr>Ejemplo práctico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para un gestor de tareas pendientes</dc:title>
  <dc:subject/>
  <dc:creator>Luis Gómez</dc:creator>
  <cp:keywords/>
  <dc:description/>
  <cp:lastModifiedBy>Microsoft Office User</cp:lastModifiedBy>
  <cp:revision>358</cp:revision>
  <cp:lastPrinted>2018-11-05T09:02:42Z</cp:lastPrinted>
  <dcterms:created xsi:type="dcterms:W3CDTF">2018-01-25T15:11:05Z</dcterms:created>
  <dcterms:modified xsi:type="dcterms:W3CDTF">2021-01-25T12:00:24Z</dcterms:modified>
  <cp:category/>
</cp:coreProperties>
</file>