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66" r:id="rId4"/>
    <p:sldId id="263" r:id="rId5"/>
    <p:sldId id="261" r:id="rId6"/>
    <p:sldId id="260" r:id="rId7"/>
    <p:sldId id="265"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127"/>
  </p:normalViewPr>
  <p:slideViewPr>
    <p:cSldViewPr snapToGrid="0" snapToObjects="1" showGuides="1">
      <p:cViewPr varScale="1">
        <p:scale>
          <a:sx n="105" d="100"/>
          <a:sy n="105" d="100"/>
        </p:scale>
        <p:origin x="792" y="184"/>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25/1/21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2</a:t>
            </a:fld>
            <a:endParaRPr lang="es-ES"/>
          </a:p>
        </p:txBody>
      </p:sp>
    </p:spTree>
    <p:extLst>
      <p:ext uri="{BB962C8B-B14F-4D97-AF65-F5344CB8AC3E}">
        <p14:creationId xmlns:p14="http://schemas.microsoft.com/office/powerpoint/2010/main" val="39526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3</a:t>
            </a:fld>
            <a:endParaRPr lang="es-ES"/>
          </a:p>
        </p:txBody>
      </p:sp>
    </p:spTree>
    <p:extLst>
      <p:ext uri="{BB962C8B-B14F-4D97-AF65-F5344CB8AC3E}">
        <p14:creationId xmlns:p14="http://schemas.microsoft.com/office/powerpoint/2010/main" val="386392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3290301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7</a:t>
            </a:fld>
            <a:endParaRPr lang="es-ES"/>
          </a:p>
        </p:txBody>
      </p:sp>
    </p:spTree>
    <p:extLst>
      <p:ext uri="{BB962C8B-B14F-4D97-AF65-F5344CB8AC3E}">
        <p14:creationId xmlns:p14="http://schemas.microsoft.com/office/powerpoint/2010/main" val="1939925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1.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TEMA 4: Posicionamiento y visualización</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Índice</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Marcador de contenido 3"/>
          <p:cNvSpPr>
            <a:spLocks noGrp="1"/>
          </p:cNvSpPr>
          <p:nvPr>
            <p:ph idx="4294967295"/>
          </p:nvPr>
        </p:nvSpPr>
        <p:spPr>
          <a:xfrm>
            <a:off x="1194637" y="1506771"/>
            <a:ext cx="9209314" cy="4459420"/>
          </a:xfrm>
        </p:spPr>
        <p:txBody>
          <a:bodyPr>
            <a:noAutofit/>
          </a:bodyPr>
          <a:lstStyle/>
          <a:p>
            <a:pPr marL="342900" indent="-342900" algn="just">
              <a:lnSpc>
                <a:spcPct val="150000"/>
              </a:lnSpc>
              <a:buFont typeface="+mj-lt"/>
              <a:buAutoNum type="arabicPeriod"/>
            </a:pPr>
            <a:r>
              <a:rPr lang="es-ES" sz="2200" dirty="0"/>
              <a:t>Posicionamiento y visualización. Factores</a:t>
            </a:r>
          </a:p>
          <a:p>
            <a:pPr marL="342900" indent="-342900" algn="just">
              <a:lnSpc>
                <a:spcPct val="150000"/>
              </a:lnSpc>
              <a:buFont typeface="+mj-lt"/>
              <a:buAutoNum type="arabicPeriod"/>
            </a:pPr>
            <a:r>
              <a:rPr lang="es-ES" sz="2200" dirty="0"/>
              <a:t>Tipos de elementos</a:t>
            </a:r>
          </a:p>
          <a:p>
            <a:pPr marL="342900" indent="-342900" algn="just">
              <a:lnSpc>
                <a:spcPct val="150000"/>
              </a:lnSpc>
              <a:buFont typeface="+mj-lt"/>
              <a:buAutoNum type="arabicPeriod"/>
            </a:pPr>
            <a:r>
              <a:rPr lang="es-ES" sz="2200" dirty="0"/>
              <a:t>Tipos de elementos: Ejemplo</a:t>
            </a:r>
          </a:p>
          <a:p>
            <a:pPr marL="342900" indent="-342900" algn="just">
              <a:lnSpc>
                <a:spcPct val="150000"/>
              </a:lnSpc>
              <a:buFont typeface="+mj-lt"/>
              <a:buAutoNum type="arabicPeriod"/>
            </a:pPr>
            <a:r>
              <a:rPr lang="es-ES" sz="2200" dirty="0"/>
              <a:t>Posicionamiento</a:t>
            </a:r>
          </a:p>
          <a:p>
            <a:pPr marL="342900" indent="-342900" algn="just">
              <a:lnSpc>
                <a:spcPct val="150000"/>
              </a:lnSpc>
              <a:buFont typeface="+mj-lt"/>
              <a:buAutoNum type="arabicPeriod"/>
            </a:pPr>
            <a:r>
              <a:rPr lang="es-ES" sz="2200" dirty="0"/>
              <a:t>Tipos de posicionamiento</a:t>
            </a:r>
          </a:p>
        </p:txBody>
      </p:sp>
    </p:spTree>
    <p:extLst>
      <p:ext uri="{BB962C8B-B14F-4D97-AF65-F5344CB8AC3E}">
        <p14:creationId xmlns:p14="http://schemas.microsoft.com/office/powerpoint/2010/main" val="350564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Posicionamiento y visualización. Factores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3</a:t>
            </a:fld>
            <a:endParaRPr lang="en-US"/>
          </a:p>
        </p:txBody>
      </p:sp>
      <p:sp>
        <p:nvSpPr>
          <p:cNvPr id="4" name="Marcador de contenido 3"/>
          <p:cNvSpPr>
            <a:spLocks noGrp="1"/>
          </p:cNvSpPr>
          <p:nvPr>
            <p:ph idx="4294967295"/>
          </p:nvPr>
        </p:nvSpPr>
        <p:spPr>
          <a:xfrm>
            <a:off x="1182445" y="1543347"/>
            <a:ext cx="9209314" cy="4459420"/>
          </a:xfrm>
        </p:spPr>
        <p:txBody>
          <a:bodyPr>
            <a:noAutofit/>
          </a:bodyPr>
          <a:lstStyle/>
          <a:p>
            <a:pPr marL="0" indent="0" algn="just">
              <a:lnSpc>
                <a:spcPct val="150000"/>
              </a:lnSpc>
              <a:buNone/>
            </a:pPr>
            <a:r>
              <a:rPr lang="es-ES" sz="1600" dirty="0"/>
              <a:t>Cuando los navegadores descargan el contenido HTML y CSS de las páginas web, aplican un procesamiento muy complejo antes de mostrar las páginas en la pantalla del usuario. Para cumplir con el modelo de cajas presentado en el capítulo anterior, los navegadores crean una caja para representar a cada elemento de la página HTML. Los factores que se tienen en cuenta para generar cada caja son:</a:t>
            </a:r>
          </a:p>
          <a:p>
            <a:pPr algn="just">
              <a:lnSpc>
                <a:spcPct val="150000"/>
              </a:lnSpc>
            </a:pPr>
            <a:r>
              <a:rPr lang="es-ES" sz="1600" dirty="0"/>
              <a:t>Las propiedades </a:t>
            </a:r>
            <a:r>
              <a:rPr lang="es-ES" sz="1600" dirty="0" err="1"/>
              <a:t>width</a:t>
            </a:r>
            <a:r>
              <a:rPr lang="es-ES" sz="1600" dirty="0"/>
              <a:t> y </a:t>
            </a:r>
            <a:r>
              <a:rPr lang="es-ES" sz="1600" dirty="0" err="1"/>
              <a:t>height</a:t>
            </a:r>
            <a:r>
              <a:rPr lang="es-ES" sz="1600" dirty="0"/>
              <a:t> de la caja (si están establecidas).</a:t>
            </a:r>
          </a:p>
          <a:p>
            <a:pPr algn="just">
              <a:lnSpc>
                <a:spcPct val="150000"/>
              </a:lnSpc>
            </a:pPr>
            <a:r>
              <a:rPr lang="es-ES" sz="1600" dirty="0"/>
              <a:t>El tipo de cada elemento HTML (elemento de bloque o elemento en línea).</a:t>
            </a:r>
          </a:p>
          <a:p>
            <a:pPr algn="just">
              <a:lnSpc>
                <a:spcPct val="150000"/>
              </a:lnSpc>
            </a:pPr>
            <a:r>
              <a:rPr lang="es-ES" sz="1600" dirty="0"/>
              <a:t>Posicionamiento de la caja (normal, relativo, absoluto, fijo o flotante).</a:t>
            </a:r>
          </a:p>
          <a:p>
            <a:pPr algn="just">
              <a:lnSpc>
                <a:spcPct val="150000"/>
              </a:lnSpc>
            </a:pPr>
            <a:r>
              <a:rPr lang="es-ES" sz="1600" dirty="0"/>
              <a:t>Las relaciones entre elementos (dónde se encuentra cada elemento, elementos descendientes, etc.)</a:t>
            </a:r>
          </a:p>
          <a:p>
            <a:pPr algn="just">
              <a:lnSpc>
                <a:spcPct val="150000"/>
              </a:lnSpc>
            </a:pPr>
            <a:r>
              <a:rPr lang="es-ES" sz="1600" dirty="0"/>
              <a:t>Otro tipo de información, como por ejemplo el tamaño de las imágenes y el tamaño de la ventana del navegador.</a:t>
            </a:r>
          </a:p>
        </p:txBody>
      </p:sp>
    </p:spTree>
    <p:extLst>
      <p:ext uri="{BB962C8B-B14F-4D97-AF65-F5344CB8AC3E}">
        <p14:creationId xmlns:p14="http://schemas.microsoft.com/office/powerpoint/2010/main" val="2682331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Tipos de elementos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4</a:t>
            </a:fld>
            <a:endParaRPr lang="en-US"/>
          </a:p>
        </p:txBody>
      </p:sp>
      <p:sp>
        <p:nvSpPr>
          <p:cNvPr id="5" name="CuadroTexto 4">
            <a:extLst>
              <a:ext uri="{FF2B5EF4-FFF2-40B4-BE49-F238E27FC236}">
                <a16:creationId xmlns:a16="http://schemas.microsoft.com/office/drawing/2014/main" id="{DB816D17-2FB6-B34E-A83B-EE38C372DF9A}"/>
              </a:ext>
            </a:extLst>
          </p:cNvPr>
          <p:cNvSpPr txBox="1"/>
          <p:nvPr/>
        </p:nvSpPr>
        <p:spPr>
          <a:xfrm>
            <a:off x="1240327" y="1213009"/>
            <a:ext cx="8807187" cy="2957861"/>
          </a:xfrm>
          <a:prstGeom prst="rect">
            <a:avLst/>
          </a:prstGeom>
          <a:noFill/>
        </p:spPr>
        <p:txBody>
          <a:bodyPr wrap="square" rtlCol="0">
            <a:spAutoFit/>
          </a:bodyPr>
          <a:lstStyle/>
          <a:p>
            <a:pPr algn="just">
              <a:lnSpc>
                <a:spcPct val="150000"/>
              </a:lnSpc>
            </a:pPr>
            <a:r>
              <a:rPr lang="es-ES" dirty="0"/>
              <a:t>El estándar HTML clasifica a todos sus elementos en dos grandes grupos: elementos en línea y elementos de bloque.</a:t>
            </a:r>
          </a:p>
          <a:p>
            <a:pPr algn="just">
              <a:lnSpc>
                <a:spcPct val="150000"/>
              </a:lnSpc>
            </a:pPr>
            <a:endParaRPr lang="es-ES" dirty="0"/>
          </a:p>
          <a:p>
            <a:pPr algn="just">
              <a:lnSpc>
                <a:spcPct val="150000"/>
              </a:lnSpc>
            </a:pPr>
            <a:r>
              <a:rPr lang="es-ES" dirty="0"/>
              <a:t>Los elementos de bloque (</a:t>
            </a:r>
            <a:r>
              <a:rPr lang="es-ES" i="1" dirty="0"/>
              <a:t>"block </a:t>
            </a:r>
            <a:r>
              <a:rPr lang="es-ES" i="1" dirty="0" err="1"/>
              <a:t>elements</a:t>
            </a:r>
            <a:r>
              <a:rPr lang="es-ES" i="1" dirty="0"/>
              <a:t>"</a:t>
            </a:r>
            <a:r>
              <a:rPr lang="es-ES" dirty="0"/>
              <a:t> en inglés) siempre empiezan en una nueva línea y ocupan todo el espacio disponible hasta el final de la línea. Por su parte, los elementos en línea (</a:t>
            </a:r>
            <a:r>
              <a:rPr lang="es-ES" i="1" dirty="0"/>
              <a:t>"</a:t>
            </a:r>
            <a:r>
              <a:rPr lang="es-ES" i="1" dirty="0" err="1"/>
              <a:t>inline</a:t>
            </a:r>
            <a:r>
              <a:rPr lang="es-ES" i="1" dirty="0"/>
              <a:t> </a:t>
            </a:r>
            <a:r>
              <a:rPr lang="es-ES" i="1" dirty="0" err="1"/>
              <a:t>elements</a:t>
            </a:r>
            <a:r>
              <a:rPr lang="es-ES" i="1" dirty="0"/>
              <a:t>"</a:t>
            </a:r>
            <a:r>
              <a:rPr lang="es-ES" dirty="0"/>
              <a:t> en inglés) no empiezan necesariamente en nueva línea y sólo ocupan el espacio necesario para mostrar sus contenidos.</a:t>
            </a:r>
          </a:p>
        </p:txBody>
      </p:sp>
    </p:spTree>
    <p:extLst>
      <p:ext uri="{BB962C8B-B14F-4D97-AF65-F5344CB8AC3E}">
        <p14:creationId xmlns:p14="http://schemas.microsoft.com/office/powerpoint/2010/main" val="596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971762" cy="557212"/>
          </a:xfrm>
        </p:spPr>
        <p:txBody>
          <a:bodyPr>
            <a:normAutofit fontScale="90000"/>
          </a:bodyPr>
          <a:lstStyle/>
          <a:p>
            <a:r>
              <a:rPr lang="es-ES" dirty="0"/>
              <a:t>Tipos de elementos. Ejemplo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5</a:t>
            </a:fld>
            <a:endParaRPr lang="en-US"/>
          </a:p>
        </p:txBody>
      </p:sp>
      <p:sp>
        <p:nvSpPr>
          <p:cNvPr id="4" name="CuadroTexto 3">
            <a:extLst>
              <a:ext uri="{FF2B5EF4-FFF2-40B4-BE49-F238E27FC236}">
                <a16:creationId xmlns:a16="http://schemas.microsoft.com/office/drawing/2014/main" id="{D30927D5-A7A9-9C43-BF69-62C8C06A7EF5}"/>
              </a:ext>
            </a:extLst>
          </p:cNvPr>
          <p:cNvSpPr txBox="1"/>
          <p:nvPr/>
        </p:nvSpPr>
        <p:spPr>
          <a:xfrm>
            <a:off x="1021975" y="1420010"/>
            <a:ext cx="9671125" cy="923330"/>
          </a:xfrm>
          <a:prstGeom prst="rect">
            <a:avLst/>
          </a:prstGeom>
          <a:noFill/>
        </p:spPr>
        <p:txBody>
          <a:bodyPr wrap="square" rtlCol="0">
            <a:spAutoFit/>
          </a:bodyPr>
          <a:lstStyle/>
          <a:p>
            <a:r>
              <a:rPr lang="es-ES" dirty="0"/>
              <a:t>El tipo de un elemento influye de forma decisiva en la caja que el navegador crea para mostrarlo. La siguiente imagen muestra las cajas que crea el navegador para representar los diferentes elementos que forman una página HTML:</a:t>
            </a:r>
            <a:endParaRPr lang="es-ES" sz="2000" dirty="0"/>
          </a:p>
        </p:txBody>
      </p:sp>
      <p:pic>
        <p:nvPicPr>
          <p:cNvPr id="1026" name="Picture 2" descr="Cajas creadas por los elementos de línea y los elementos de bloque">
            <a:extLst>
              <a:ext uri="{FF2B5EF4-FFF2-40B4-BE49-F238E27FC236}">
                <a16:creationId xmlns:a16="http://schemas.microsoft.com/office/drawing/2014/main" id="{28A7AF41-B230-3147-8C80-4AB189CB9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606" y="2683850"/>
            <a:ext cx="4314788" cy="286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19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Posicionamiento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6</a:t>
            </a:fld>
            <a:endParaRPr lang="en-US"/>
          </a:p>
        </p:txBody>
      </p:sp>
      <p:sp>
        <p:nvSpPr>
          <p:cNvPr id="10" name="CuadroTexto 9">
            <a:extLst>
              <a:ext uri="{FF2B5EF4-FFF2-40B4-BE49-F238E27FC236}">
                <a16:creationId xmlns:a16="http://schemas.microsoft.com/office/drawing/2014/main" id="{4738175F-DD4D-2949-ACC5-D4D987648B74}"/>
              </a:ext>
            </a:extLst>
          </p:cNvPr>
          <p:cNvSpPr txBox="1"/>
          <p:nvPr/>
        </p:nvSpPr>
        <p:spPr>
          <a:xfrm>
            <a:off x="562845" y="1431743"/>
            <a:ext cx="5024461" cy="646331"/>
          </a:xfrm>
          <a:prstGeom prst="rect">
            <a:avLst/>
          </a:prstGeom>
          <a:noFill/>
        </p:spPr>
        <p:txBody>
          <a:bodyPr wrap="square" rtlCol="0">
            <a:spAutoFit/>
          </a:bodyPr>
          <a:lstStyle/>
          <a:p>
            <a:r>
              <a:rPr lang="es-ES" dirty="0"/>
              <a:t>El posicionamiento de una caja se establece mediante la propiedad position:</a:t>
            </a:r>
          </a:p>
        </p:txBody>
      </p:sp>
      <p:pic>
        <p:nvPicPr>
          <p:cNvPr id="4" name="Imagen 3">
            <a:extLst>
              <a:ext uri="{FF2B5EF4-FFF2-40B4-BE49-F238E27FC236}">
                <a16:creationId xmlns:a16="http://schemas.microsoft.com/office/drawing/2014/main" id="{26718505-4FBE-B24C-A320-5300F0F21156}"/>
              </a:ext>
            </a:extLst>
          </p:cNvPr>
          <p:cNvPicPr>
            <a:picLocks noChangeAspect="1"/>
          </p:cNvPicPr>
          <p:nvPr/>
        </p:nvPicPr>
        <p:blipFill>
          <a:blip r:embed="rId3"/>
          <a:stretch>
            <a:fillRect/>
          </a:stretch>
        </p:blipFill>
        <p:spPr>
          <a:xfrm>
            <a:off x="562845" y="3611500"/>
            <a:ext cx="5148954" cy="1475977"/>
          </a:xfrm>
          <a:prstGeom prst="rect">
            <a:avLst/>
          </a:prstGeom>
        </p:spPr>
      </p:pic>
      <p:sp>
        <p:nvSpPr>
          <p:cNvPr id="5" name="CuadroTexto 4">
            <a:extLst>
              <a:ext uri="{FF2B5EF4-FFF2-40B4-BE49-F238E27FC236}">
                <a16:creationId xmlns:a16="http://schemas.microsoft.com/office/drawing/2014/main" id="{23C3E39A-F331-E043-B580-9FC9F377080A}"/>
              </a:ext>
            </a:extLst>
          </p:cNvPr>
          <p:cNvSpPr txBox="1"/>
          <p:nvPr/>
        </p:nvSpPr>
        <p:spPr>
          <a:xfrm>
            <a:off x="6096000" y="1431743"/>
            <a:ext cx="5024461" cy="1754326"/>
          </a:xfrm>
          <a:prstGeom prst="rect">
            <a:avLst/>
          </a:prstGeom>
          <a:noFill/>
        </p:spPr>
        <p:txBody>
          <a:bodyPr wrap="square" rtlCol="0">
            <a:spAutoFit/>
          </a:bodyPr>
          <a:lstStyle/>
          <a:p>
            <a:pPr algn="just"/>
            <a:r>
              <a:rPr lang="es-ES" dirty="0"/>
              <a:t>Normalmente, cuando se posiciona una caja también es necesario desplazarla respecto de su posición original o respecto de otro origen de coordenadas. CSS define cuatro propiedades llamadas top, </a:t>
            </a:r>
            <a:r>
              <a:rPr lang="es-ES" dirty="0" err="1"/>
              <a:t>right</a:t>
            </a:r>
            <a:r>
              <a:rPr lang="es-ES" dirty="0"/>
              <a:t>, </a:t>
            </a:r>
            <a:r>
              <a:rPr lang="es-ES" dirty="0" err="1"/>
              <a:t>bottom</a:t>
            </a:r>
            <a:r>
              <a:rPr lang="es-ES" dirty="0"/>
              <a:t> y </a:t>
            </a:r>
            <a:r>
              <a:rPr lang="es-ES" dirty="0" err="1"/>
              <a:t>left</a:t>
            </a:r>
            <a:r>
              <a:rPr lang="es-ES" dirty="0"/>
              <a:t> para controlar el desplazamiento de las cajas posicionadas:</a:t>
            </a:r>
          </a:p>
        </p:txBody>
      </p:sp>
      <p:pic>
        <p:nvPicPr>
          <p:cNvPr id="8" name="Imagen 7">
            <a:extLst>
              <a:ext uri="{FF2B5EF4-FFF2-40B4-BE49-F238E27FC236}">
                <a16:creationId xmlns:a16="http://schemas.microsoft.com/office/drawing/2014/main" id="{365A8D21-02B2-9F4F-A2C8-9F6D9B964774}"/>
              </a:ext>
            </a:extLst>
          </p:cNvPr>
          <p:cNvPicPr>
            <a:picLocks noChangeAspect="1"/>
          </p:cNvPicPr>
          <p:nvPr/>
        </p:nvPicPr>
        <p:blipFill>
          <a:blip r:embed="rId4"/>
          <a:stretch>
            <a:fillRect/>
          </a:stretch>
        </p:blipFill>
        <p:spPr>
          <a:xfrm>
            <a:off x="6204686" y="3746282"/>
            <a:ext cx="5149112" cy="1341195"/>
          </a:xfrm>
          <a:prstGeom prst="rect">
            <a:avLst/>
          </a:prstGeom>
        </p:spPr>
      </p:pic>
    </p:spTree>
    <p:extLst>
      <p:ext uri="{BB962C8B-B14F-4D97-AF65-F5344CB8AC3E}">
        <p14:creationId xmlns:p14="http://schemas.microsoft.com/office/powerpoint/2010/main" val="426409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Tipos de posicionamiento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7</a:t>
            </a:fld>
            <a:endParaRPr lang="en-US"/>
          </a:p>
        </p:txBody>
      </p:sp>
      <p:sp>
        <p:nvSpPr>
          <p:cNvPr id="10" name="CuadroTexto 9">
            <a:extLst>
              <a:ext uri="{FF2B5EF4-FFF2-40B4-BE49-F238E27FC236}">
                <a16:creationId xmlns:a16="http://schemas.microsoft.com/office/drawing/2014/main" id="{4738175F-DD4D-2949-ACC5-D4D987648B74}"/>
              </a:ext>
            </a:extLst>
          </p:cNvPr>
          <p:cNvSpPr txBox="1"/>
          <p:nvPr/>
        </p:nvSpPr>
        <p:spPr>
          <a:xfrm>
            <a:off x="484094" y="1404237"/>
            <a:ext cx="11223811" cy="4801314"/>
          </a:xfrm>
          <a:prstGeom prst="rect">
            <a:avLst/>
          </a:prstGeom>
          <a:noFill/>
        </p:spPr>
        <p:txBody>
          <a:bodyPr wrap="square" rtlCol="0">
            <a:spAutoFit/>
          </a:bodyPr>
          <a:lstStyle/>
          <a:p>
            <a:pPr algn="just">
              <a:lnSpc>
                <a:spcPct val="150000"/>
              </a:lnSpc>
            </a:pPr>
            <a:r>
              <a:rPr lang="es-ES" sz="1600" dirty="0"/>
              <a:t>El estándar de CSS define cinco modelos diferentes para posicionar una caja:</a:t>
            </a:r>
          </a:p>
          <a:p>
            <a:pPr algn="just">
              <a:lnSpc>
                <a:spcPct val="150000"/>
              </a:lnSpc>
            </a:pPr>
            <a:endParaRPr lang="es-ES" sz="1600" b="1" dirty="0"/>
          </a:p>
          <a:p>
            <a:pPr marL="742950" lvl="1" indent="-285750" algn="just">
              <a:lnSpc>
                <a:spcPct val="150000"/>
              </a:lnSpc>
              <a:buFont typeface="Arial" panose="020B0604020202020204" pitchFamily="34" charset="0"/>
              <a:buChar char="•"/>
            </a:pPr>
            <a:r>
              <a:rPr lang="es-ES" sz="1600" b="1" dirty="0"/>
              <a:t>Posicionamiento normal o estático</a:t>
            </a:r>
            <a:r>
              <a:rPr lang="es-ES" sz="1600" dirty="0"/>
              <a:t>: se trata del posicionamiento que utilizan los navegadores si no se indica lo contrario.</a:t>
            </a:r>
          </a:p>
          <a:p>
            <a:pPr marL="742950" lvl="1" indent="-285750" algn="just">
              <a:lnSpc>
                <a:spcPct val="150000"/>
              </a:lnSpc>
              <a:buFont typeface="Arial" panose="020B0604020202020204" pitchFamily="34" charset="0"/>
              <a:buChar char="•"/>
            </a:pPr>
            <a:r>
              <a:rPr lang="es-ES" sz="1600" b="1" dirty="0"/>
              <a:t>Posicionamiento relativo: </a:t>
            </a:r>
            <a:r>
              <a:rPr lang="es-ES" sz="1600" dirty="0"/>
              <a:t>variante del posicionamiento normal que consiste en posicionar una caja según el posicionamiento normal y después desplazarla respecto de su posición original.</a:t>
            </a:r>
          </a:p>
          <a:p>
            <a:pPr marL="742950" lvl="1" indent="-285750" algn="just">
              <a:lnSpc>
                <a:spcPct val="150000"/>
              </a:lnSpc>
              <a:buFont typeface="Arial" panose="020B0604020202020204" pitchFamily="34" charset="0"/>
              <a:buChar char="•"/>
            </a:pPr>
            <a:r>
              <a:rPr lang="es-ES" sz="1600" b="1" dirty="0"/>
              <a:t>Posicionamiento absoluto: </a:t>
            </a:r>
            <a:r>
              <a:rPr lang="es-ES" sz="1600" dirty="0"/>
              <a:t>la posición de una caja se establece de forma absoluta respecto de su elemento contenedor y el resto de elementos de la página ignoran la nueva posición del elemento.</a:t>
            </a:r>
          </a:p>
          <a:p>
            <a:pPr marL="742950" lvl="1" indent="-285750" algn="just">
              <a:lnSpc>
                <a:spcPct val="150000"/>
              </a:lnSpc>
              <a:buFont typeface="Arial" panose="020B0604020202020204" pitchFamily="34" charset="0"/>
              <a:buChar char="•"/>
            </a:pPr>
            <a:r>
              <a:rPr lang="es-ES" sz="1600" b="1" dirty="0"/>
              <a:t>Posicionamiento fijo: </a:t>
            </a:r>
            <a:r>
              <a:rPr lang="es-ES" sz="1600" dirty="0"/>
              <a:t>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marL="742950" lvl="1" indent="-285750" algn="just">
              <a:lnSpc>
                <a:spcPct val="150000"/>
              </a:lnSpc>
              <a:buFont typeface="Arial" panose="020B0604020202020204" pitchFamily="34" charset="0"/>
              <a:buChar char="•"/>
            </a:pPr>
            <a:r>
              <a:rPr lang="es-ES" sz="1600" b="1" dirty="0"/>
              <a:t>Posicionamiento flotante: </a:t>
            </a:r>
            <a:r>
              <a:rPr lang="es-ES" sz="1600" dirty="0"/>
              <a:t>se trata del modelo más especial de posicionamiento, ya que desplaza las cajas todo lo posible hacia la izquierda o hacia la derecha de la línea en la que se encuentran.</a:t>
            </a:r>
          </a:p>
          <a:p>
            <a:endParaRPr lang="es-ES" dirty="0"/>
          </a:p>
        </p:txBody>
      </p:sp>
    </p:spTree>
    <p:extLst>
      <p:ext uri="{BB962C8B-B14F-4D97-AF65-F5344CB8AC3E}">
        <p14:creationId xmlns:p14="http://schemas.microsoft.com/office/powerpoint/2010/main" val="34939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24332</TotalTime>
  <Words>646</Words>
  <Application>Microsoft Macintosh PowerPoint</Application>
  <PresentationFormat>Panorámica</PresentationFormat>
  <Paragraphs>44</Paragraphs>
  <Slides>7</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Futura Std Light</vt:lpstr>
      <vt:lpstr>Montserrat</vt:lpstr>
      <vt:lpstr>Montserrat ExtraLight</vt:lpstr>
      <vt:lpstr>Tema EIT Amarillo</vt:lpstr>
      <vt:lpstr>TEMA 4: Posicionamiento y visualización</vt:lpstr>
      <vt:lpstr>Índice</vt:lpstr>
      <vt:lpstr>Posicionamiento y visualización. Factores</vt:lpstr>
      <vt:lpstr>Tipos de elementos</vt:lpstr>
      <vt:lpstr>Tipos de elementos. Ejemplo</vt:lpstr>
      <vt:lpstr>Posicionamiento</vt:lpstr>
      <vt:lpstr>Tipos de posicionamiento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Microsoft Office User</cp:lastModifiedBy>
  <cp:revision>400</cp:revision>
  <cp:lastPrinted>2018-11-05T09:02:42Z</cp:lastPrinted>
  <dcterms:created xsi:type="dcterms:W3CDTF">2018-01-25T15:11:05Z</dcterms:created>
  <dcterms:modified xsi:type="dcterms:W3CDTF">2021-01-25T12:05:41Z</dcterms:modified>
  <cp:category/>
</cp:coreProperties>
</file>