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9" r:id="rId3"/>
    <p:sldId id="263" r:id="rId4"/>
    <p:sldId id="261" r:id="rId5"/>
    <p:sldId id="260" r:id="rId6"/>
    <p:sldId id="265" r:id="rId7"/>
    <p:sldId id="266" r:id="rId8"/>
    <p:sldId id="267" r:id="rId9"/>
    <p:sldId id="268" r:id="rId10"/>
    <p:sldId id="269" r:id="rId11"/>
    <p:sldId id="270" r:id="rId12"/>
    <p:sldId id="271"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Carreras Martín" initials="JCM" lastIdx="1" clrIdx="0">
    <p:extLst>
      <p:ext uri="{19B8F6BF-5375-455C-9EA6-DF929625EA0E}">
        <p15:presenceInfo xmlns:p15="http://schemas.microsoft.com/office/powerpoint/2012/main" userId="S-1-5-21-1801674531-1482476501-839522115-117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94102"/>
  </p:normalViewPr>
  <p:slideViewPr>
    <p:cSldViewPr snapToGrid="0" snapToObjects="1" showGuides="1">
      <p:cViewPr>
        <p:scale>
          <a:sx n="106" d="100"/>
          <a:sy n="106" d="100"/>
        </p:scale>
        <p:origin x="744" y="464"/>
      </p:cViewPr>
      <p:guideLst>
        <p:guide orient="horz" pos="2069"/>
        <p:guide pos="3817"/>
      </p:guideLst>
    </p:cSldViewPr>
  </p:slideViewPr>
  <p:notesTextViewPr>
    <p:cViewPr>
      <p:scale>
        <a:sx n="1" d="1"/>
        <a:sy n="1" d="1"/>
      </p:scale>
      <p:origin x="0" y="0"/>
    </p:cViewPr>
  </p:notesTextViewPr>
  <p:sorterViewPr>
    <p:cViewPr>
      <p:scale>
        <a:sx n="73" d="100"/>
        <a:sy n="7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F017E-414B-4B95-B592-C344CC6A0CA9}" type="datetimeFigureOut">
              <a:rPr lang="es-ES" smtClean="0"/>
              <a:t>11/12/20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F44B-1BEE-4B88-BAEB-262938743E9A}" type="slidenum">
              <a:rPr lang="es-ES" smtClean="0"/>
              <a:t>‹Nº›</a:t>
            </a:fld>
            <a:endParaRPr lang="es-ES"/>
          </a:p>
        </p:txBody>
      </p:sp>
    </p:spTree>
    <p:extLst>
      <p:ext uri="{BB962C8B-B14F-4D97-AF65-F5344CB8AC3E}">
        <p14:creationId xmlns:p14="http://schemas.microsoft.com/office/powerpoint/2010/main" val="149873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n-US" dirty="0"/>
          </a:p>
        </p:txBody>
      </p:sp>
      <p:sp>
        <p:nvSpPr>
          <p:cNvPr id="4" name="Marcador de posición de número de diapositiva 3"/>
          <p:cNvSpPr>
            <a:spLocks noGrp="1"/>
          </p:cNvSpPr>
          <p:nvPr>
            <p:ph type="sldNum" sz="quarter" idx="10"/>
          </p:nvPr>
        </p:nvSpPr>
        <p:spPr/>
        <p:txBody>
          <a:bodyPr/>
          <a:lstStyle/>
          <a:p>
            <a:fld id="{814BF44B-1BEE-4B88-BAEB-262938743E9A}" type="slidenum">
              <a:rPr lang="es-ES" smtClean="0"/>
              <a:t>1</a:t>
            </a:fld>
            <a:endParaRPr lang="es-ES"/>
          </a:p>
        </p:txBody>
      </p:sp>
    </p:spTree>
    <p:extLst>
      <p:ext uri="{BB962C8B-B14F-4D97-AF65-F5344CB8AC3E}">
        <p14:creationId xmlns:p14="http://schemas.microsoft.com/office/powerpoint/2010/main" val="801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12</a:t>
            </a:fld>
            <a:endParaRPr lang="es-ES"/>
          </a:p>
        </p:txBody>
      </p:sp>
    </p:spTree>
    <p:extLst>
      <p:ext uri="{BB962C8B-B14F-4D97-AF65-F5344CB8AC3E}">
        <p14:creationId xmlns:p14="http://schemas.microsoft.com/office/powerpoint/2010/main" val="409087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2</a:t>
            </a:fld>
            <a:endParaRPr lang="es-ES"/>
          </a:p>
        </p:txBody>
      </p:sp>
    </p:spTree>
    <p:extLst>
      <p:ext uri="{BB962C8B-B14F-4D97-AF65-F5344CB8AC3E}">
        <p14:creationId xmlns:p14="http://schemas.microsoft.com/office/powerpoint/2010/main" val="395262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5</a:t>
            </a:fld>
            <a:endParaRPr lang="es-ES"/>
          </a:p>
        </p:txBody>
      </p:sp>
    </p:spTree>
    <p:extLst>
      <p:ext uri="{BB962C8B-B14F-4D97-AF65-F5344CB8AC3E}">
        <p14:creationId xmlns:p14="http://schemas.microsoft.com/office/powerpoint/2010/main" val="329030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6</a:t>
            </a:fld>
            <a:endParaRPr lang="es-ES"/>
          </a:p>
        </p:txBody>
      </p:sp>
    </p:spTree>
    <p:extLst>
      <p:ext uri="{BB962C8B-B14F-4D97-AF65-F5344CB8AC3E}">
        <p14:creationId xmlns:p14="http://schemas.microsoft.com/office/powerpoint/2010/main" val="3721184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7</a:t>
            </a:fld>
            <a:endParaRPr lang="es-ES"/>
          </a:p>
        </p:txBody>
      </p:sp>
    </p:spTree>
    <p:extLst>
      <p:ext uri="{BB962C8B-B14F-4D97-AF65-F5344CB8AC3E}">
        <p14:creationId xmlns:p14="http://schemas.microsoft.com/office/powerpoint/2010/main" val="3164999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8</a:t>
            </a:fld>
            <a:endParaRPr lang="es-ES"/>
          </a:p>
        </p:txBody>
      </p:sp>
    </p:spTree>
    <p:extLst>
      <p:ext uri="{BB962C8B-B14F-4D97-AF65-F5344CB8AC3E}">
        <p14:creationId xmlns:p14="http://schemas.microsoft.com/office/powerpoint/2010/main" val="395603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9</a:t>
            </a:fld>
            <a:endParaRPr lang="es-ES"/>
          </a:p>
        </p:txBody>
      </p:sp>
    </p:spTree>
    <p:extLst>
      <p:ext uri="{BB962C8B-B14F-4D97-AF65-F5344CB8AC3E}">
        <p14:creationId xmlns:p14="http://schemas.microsoft.com/office/powerpoint/2010/main" val="59225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10</a:t>
            </a:fld>
            <a:endParaRPr lang="es-ES"/>
          </a:p>
        </p:txBody>
      </p:sp>
    </p:spTree>
    <p:extLst>
      <p:ext uri="{BB962C8B-B14F-4D97-AF65-F5344CB8AC3E}">
        <p14:creationId xmlns:p14="http://schemas.microsoft.com/office/powerpoint/2010/main" val="50227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el head se puede poner títulos, que se muestran</a:t>
            </a:r>
            <a:r>
              <a:rPr lang="es-ES" baseline="0" dirty="0"/>
              <a:t> el la cabecera de la pestaña del browser. Podemos incluir mas información cómo decirle que codificación deseamos usar o links a hojas de estilos o scripts que deseemos ejecutar. </a:t>
            </a:r>
            <a:endParaRPr lang="es-ES" dirty="0"/>
          </a:p>
        </p:txBody>
      </p:sp>
      <p:sp>
        <p:nvSpPr>
          <p:cNvPr id="4" name="Marcador de número de diapositiva 3"/>
          <p:cNvSpPr>
            <a:spLocks noGrp="1"/>
          </p:cNvSpPr>
          <p:nvPr>
            <p:ph type="sldNum" sz="quarter" idx="10"/>
          </p:nvPr>
        </p:nvSpPr>
        <p:spPr/>
        <p:txBody>
          <a:bodyPr/>
          <a:lstStyle/>
          <a:p>
            <a:fld id="{814BF44B-1BEE-4B88-BAEB-262938743E9A}" type="slidenum">
              <a:rPr lang="es-ES" smtClean="0"/>
              <a:t>11</a:t>
            </a:fld>
            <a:endParaRPr lang="es-ES"/>
          </a:p>
        </p:txBody>
      </p:sp>
    </p:spTree>
    <p:extLst>
      <p:ext uri="{BB962C8B-B14F-4D97-AF65-F5344CB8AC3E}">
        <p14:creationId xmlns:p14="http://schemas.microsoft.com/office/powerpoint/2010/main" val="22393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Diapositiva de título">
    <p:spTree>
      <p:nvGrpSpPr>
        <p:cNvPr id="1" name=""/>
        <p:cNvGrpSpPr/>
        <p:nvPr/>
      </p:nvGrpSpPr>
      <p:grpSpPr>
        <a:xfrm>
          <a:off x="0" y="0"/>
          <a:ext cx="0" cy="0"/>
          <a:chOff x="0" y="0"/>
          <a:chExt cx="0" cy="0"/>
        </a:xfrm>
      </p:grpSpPr>
      <p:sp>
        <p:nvSpPr>
          <p:cNvPr id="17" name="Rectángulo 16"/>
          <p:cNvSpPr/>
          <p:nvPr/>
        </p:nvSpPr>
        <p:spPr>
          <a:xfrm>
            <a:off x="0" y="3904343"/>
            <a:ext cx="12192000" cy="2953657"/>
          </a:xfrm>
          <a:prstGeom prst="rect">
            <a:avLst/>
          </a:prstGeom>
          <a:solidFill>
            <a:srgbClr val="0F3954"/>
          </a:solidFill>
          <a:ln>
            <a:solidFill>
              <a:srgbClr val="0E3A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Título 1"/>
          <p:cNvSpPr>
            <a:spLocks noGrp="1"/>
          </p:cNvSpPr>
          <p:nvPr>
            <p:ph type="title" hasCustomPrompt="1"/>
          </p:nvPr>
        </p:nvSpPr>
        <p:spPr>
          <a:xfrm>
            <a:off x="2514600" y="4040823"/>
            <a:ext cx="9220200" cy="556577"/>
          </a:xfrm>
        </p:spPr>
        <p:txBody>
          <a:bodyPr/>
          <a:lstStyle>
            <a:lvl1pPr algn="r">
              <a:defRPr i="0" baseline="0">
                <a:solidFill>
                  <a:schemeClr val="bg1"/>
                </a:solidFill>
                <a:latin typeface="Montserrat ExtraLight" panose="00000300000000000000" pitchFamily="50" charset="0"/>
              </a:defRPr>
            </a:lvl1pPr>
          </a:lstStyle>
          <a:p>
            <a:r>
              <a:rPr lang="es-ES" dirty="0"/>
              <a:t>Haga clic para incluir título</a:t>
            </a:r>
          </a:p>
        </p:txBody>
      </p:sp>
      <p:sp>
        <p:nvSpPr>
          <p:cNvPr id="7" name="Subtítulo 2"/>
          <p:cNvSpPr>
            <a:spLocks noGrp="1"/>
          </p:cNvSpPr>
          <p:nvPr>
            <p:ph type="subTitle" idx="1" hasCustomPrompt="1"/>
          </p:nvPr>
        </p:nvSpPr>
        <p:spPr>
          <a:xfrm>
            <a:off x="5308600" y="4733880"/>
            <a:ext cx="6426200" cy="650920"/>
          </a:xfrm>
        </p:spPr>
        <p:txBody>
          <a:bodyPr anchor="ctr">
            <a:normAutofit/>
          </a:bodyPr>
          <a:lstStyle>
            <a:lvl1pPr marL="0" indent="0" algn="r">
              <a:buNone/>
              <a:defRPr sz="3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8" name="Marcador de fecha 3"/>
          <p:cNvSpPr>
            <a:spLocks noGrp="1"/>
          </p:cNvSpPr>
          <p:nvPr>
            <p:ph type="dt" sz="half" idx="10"/>
          </p:nvPr>
        </p:nvSpPr>
        <p:spPr>
          <a:xfrm>
            <a:off x="4724400" y="6378553"/>
            <a:ext cx="2743200" cy="365125"/>
          </a:xfrm>
        </p:spPr>
        <p:txBody>
          <a:bodyPr/>
          <a:lstStyle>
            <a:lvl1pPr algn="ctr">
              <a:defRPr sz="1400">
                <a:solidFill>
                  <a:schemeClr val="bg1"/>
                </a:solidFill>
              </a:defRPr>
            </a:lvl1pPr>
          </a:lstStyle>
          <a:p>
            <a:endParaRPr lang="en-US"/>
          </a:p>
        </p:txBody>
      </p:sp>
      <p:pic>
        <p:nvPicPr>
          <p:cNvPr id="3" name="Imagen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49960" y="1384729"/>
            <a:ext cx="6889740" cy="1283109"/>
          </a:xfrm>
          <a:prstGeom prst="rect">
            <a:avLst/>
          </a:prstGeom>
        </p:spPr>
      </p:pic>
    </p:spTree>
    <p:extLst>
      <p:ext uri="{BB962C8B-B14F-4D97-AF65-F5344CB8AC3E}">
        <p14:creationId xmlns:p14="http://schemas.microsoft.com/office/powerpoint/2010/main" val="299495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8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3"/>
            <a:ext cx="12192000" cy="687977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rgbClr val="25282A"/>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7097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7" name="Subtítulo 2"/>
          <p:cNvSpPr>
            <a:spLocks noGrp="1"/>
          </p:cNvSpPr>
          <p:nvPr>
            <p:ph type="subTitle" idx="1" hasCustomPrompt="1"/>
          </p:nvPr>
        </p:nvSpPr>
        <p:spPr>
          <a:xfrm>
            <a:off x="3206750" y="3510642"/>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6" name="Título 1"/>
          <p:cNvSpPr>
            <a:spLocks noGrp="1"/>
          </p:cNvSpPr>
          <p:nvPr>
            <p:ph type="ctrTitle" hasCustomPrompt="1"/>
          </p:nvPr>
        </p:nvSpPr>
        <p:spPr>
          <a:xfrm>
            <a:off x="2673350" y="2787310"/>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pic>
        <p:nvPicPr>
          <p:cNvPr id="8" name="Imagen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249901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70700"/>
          </a:xfrm>
          <a:prstGeom prst="rect">
            <a:avLst/>
          </a:prstGeom>
        </p:spPr>
      </p:pic>
      <p:sp>
        <p:nvSpPr>
          <p:cNvPr id="6" name="Título 1"/>
          <p:cNvSpPr>
            <a:spLocks noGrp="1"/>
          </p:cNvSpPr>
          <p:nvPr>
            <p:ph type="ctrTitle" hasCustomPrompt="1"/>
          </p:nvPr>
        </p:nvSpPr>
        <p:spPr>
          <a:xfrm>
            <a:off x="838200" y="3079981"/>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8" name="Subtítulo 2"/>
          <p:cNvSpPr>
            <a:spLocks noGrp="1"/>
          </p:cNvSpPr>
          <p:nvPr>
            <p:ph type="subTitle" idx="1" hasCustomPrompt="1"/>
          </p:nvPr>
        </p:nvSpPr>
        <p:spPr>
          <a:xfrm>
            <a:off x="838200" y="3761017"/>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9" name="Conector recto 8"/>
          <p:cNvCxnSpPr/>
          <p:nvPr/>
        </p:nvCxnSpPr>
        <p:spPr>
          <a:xfrm flipH="1">
            <a:off x="595086" y="2862946"/>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40826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Diapositiva de título">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45300"/>
          </a:xfrm>
          <a:prstGeom prst="rect">
            <a:avLst/>
          </a:prstGeom>
        </p:spPr>
      </p:pic>
      <p:sp>
        <p:nvSpPr>
          <p:cNvPr id="8" name="Subtítulo 2"/>
          <p:cNvSpPr>
            <a:spLocks noGrp="1"/>
          </p:cNvSpPr>
          <p:nvPr>
            <p:ph type="subTitle" idx="1" hasCustomPrompt="1"/>
          </p:nvPr>
        </p:nvSpPr>
        <p:spPr>
          <a:xfrm>
            <a:off x="3206750" y="3892380"/>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673350" y="3169048"/>
            <a:ext cx="6845300" cy="576716"/>
          </a:xfrm>
          <a:solidFill>
            <a:schemeClr val="bg1">
              <a:alpha val="5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2332"/>
            <a:ext cx="2743200" cy="365125"/>
          </a:xfrm>
        </p:spPr>
        <p:txBody>
          <a:bodyPr/>
          <a:lstStyle>
            <a:lvl1pPr algn="ctr">
              <a:defRPr sz="1400" b="0">
                <a:solidFill>
                  <a:srgbClr val="25282A"/>
                </a:solidFill>
                <a:latin typeface="Montserrat ExtraLight" panose="00000300000000000000" pitchFamily="50" charset="0"/>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417894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3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9730"/>
            <a:ext cx="2743200" cy="365125"/>
          </a:xfrm>
        </p:spPr>
        <p:txBody>
          <a:bodyPr/>
          <a:lstStyle>
            <a:lvl1pPr algn="ctr">
              <a:defRPr sz="1400">
                <a:solidFill>
                  <a:srgbClr val="25282A"/>
                </a:solidFill>
              </a:defRPr>
            </a:lvl1pPr>
          </a:lstStyle>
          <a:p>
            <a:endParaRPr lang="en-US"/>
          </a:p>
        </p:txBody>
      </p:sp>
      <p:sp>
        <p:nvSpPr>
          <p:cNvPr id="14"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5"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7" name="Conector recto 16"/>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7358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2_Diapositiva de título">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14"/>
            <a:ext cx="12192000" cy="6879771"/>
          </a:xfrm>
          <a:prstGeom prst="rect">
            <a:avLst/>
          </a:prstGeom>
        </p:spPr>
      </p:pic>
      <p:sp>
        <p:nvSpPr>
          <p:cNvPr id="8" name="Subtítulo 2"/>
          <p:cNvSpPr>
            <a:spLocks noGrp="1"/>
          </p:cNvSpPr>
          <p:nvPr>
            <p:ph type="subTitle" idx="1" hasCustomPrompt="1"/>
          </p:nvPr>
        </p:nvSpPr>
        <p:spPr>
          <a:xfrm>
            <a:off x="3092450" y="2998984"/>
            <a:ext cx="5778500" cy="482600"/>
          </a:xfrm>
          <a:solidFill>
            <a:srgbClr val="EAD94E"/>
          </a:solidFill>
          <a:ln>
            <a:solidFill>
              <a:srgbClr val="EAD94E"/>
            </a:solidFill>
          </a:ln>
        </p:spPr>
        <p:txBody>
          <a:bodyPr anchor="ctr"/>
          <a:lstStyle>
            <a:lvl1pPr marL="0" indent="0" algn="ctr">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9" name="Título 1"/>
          <p:cNvSpPr>
            <a:spLocks noGrp="1"/>
          </p:cNvSpPr>
          <p:nvPr>
            <p:ph type="ctrTitle" hasCustomPrompt="1"/>
          </p:nvPr>
        </p:nvSpPr>
        <p:spPr>
          <a:xfrm>
            <a:off x="2559050" y="2275652"/>
            <a:ext cx="6845300" cy="576716"/>
          </a:xfrm>
          <a:solidFill>
            <a:schemeClr val="bg1">
              <a:alpha val="70000"/>
            </a:schemeClr>
          </a:solidFill>
          <a:ln>
            <a:noFill/>
          </a:ln>
        </p:spPr>
        <p:txBody>
          <a:bodyPr anchor="ctr">
            <a:normAutofit/>
          </a:bodyPr>
          <a:lstStyle>
            <a:lvl1pPr algn="ctr">
              <a:defRPr sz="3600">
                <a:solidFill>
                  <a:srgbClr val="25282A"/>
                </a:solidFill>
              </a:defRPr>
            </a:lvl1pPr>
          </a:lstStyle>
          <a:p>
            <a:r>
              <a:rPr lang="es-ES" dirty="0"/>
              <a:t>Haga clic para incluir título</a:t>
            </a:r>
          </a:p>
        </p:txBody>
      </p:sp>
      <p:sp>
        <p:nvSpPr>
          <p:cNvPr id="4" name="Marcador de fecha 3"/>
          <p:cNvSpPr>
            <a:spLocks noGrp="1"/>
          </p:cNvSpPr>
          <p:nvPr>
            <p:ph type="dt" sz="half" idx="10"/>
          </p:nvPr>
        </p:nvSpPr>
        <p:spPr>
          <a:xfrm>
            <a:off x="4724400" y="6366628"/>
            <a:ext cx="2743200" cy="365125"/>
          </a:xfrm>
        </p:spPr>
        <p:txBody>
          <a:bodyPr/>
          <a:lstStyle>
            <a:lvl1pPr algn="ctr">
              <a:defRPr sz="1400">
                <a:solidFill>
                  <a:schemeClr val="bg1"/>
                </a:solidFill>
              </a:defRPr>
            </a:lvl1pPr>
          </a:lstStyle>
          <a:p>
            <a:endParaRPr lang="en-US"/>
          </a:p>
        </p:txBody>
      </p:sp>
      <p:pic>
        <p:nvPicPr>
          <p:cNvPr id="10" name="Imagen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07400" y="5330788"/>
            <a:ext cx="3352800" cy="625064"/>
          </a:xfrm>
          <a:prstGeom prst="rect">
            <a:avLst/>
          </a:prstGeom>
        </p:spPr>
      </p:pic>
    </p:spTree>
    <p:extLst>
      <p:ext uri="{BB962C8B-B14F-4D97-AF65-F5344CB8AC3E}">
        <p14:creationId xmlns:p14="http://schemas.microsoft.com/office/powerpoint/2010/main" val="356019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6_Diapositiva de título">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0743"/>
          </a:xfrm>
          <a:prstGeom prst="rect">
            <a:avLst/>
          </a:prstGeom>
        </p:spPr>
      </p:pic>
      <p:sp>
        <p:nvSpPr>
          <p:cNvPr id="4" name="Marcador de fecha 3"/>
          <p:cNvSpPr>
            <a:spLocks noGrp="1"/>
          </p:cNvSpPr>
          <p:nvPr>
            <p:ph type="dt" sz="half" idx="10"/>
          </p:nvPr>
        </p:nvSpPr>
        <p:spPr>
          <a:xfrm>
            <a:off x="4724400" y="6355216"/>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8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10"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1" name="Conector recto 10"/>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Imagen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51370" y="5912714"/>
            <a:ext cx="3352800" cy="625064"/>
          </a:xfrm>
          <a:prstGeom prst="rect">
            <a:avLst/>
          </a:prstGeom>
        </p:spPr>
      </p:pic>
    </p:spTree>
    <p:extLst>
      <p:ext uri="{BB962C8B-B14F-4D97-AF65-F5344CB8AC3E}">
        <p14:creationId xmlns:p14="http://schemas.microsoft.com/office/powerpoint/2010/main" val="80939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6_Diapositiva de títul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Marcador de fecha 3"/>
          <p:cNvSpPr>
            <a:spLocks noGrp="1"/>
          </p:cNvSpPr>
          <p:nvPr>
            <p:ph type="dt" sz="half" idx="10"/>
          </p:nvPr>
        </p:nvSpPr>
        <p:spPr>
          <a:xfrm>
            <a:off x="4724400" y="6360205"/>
            <a:ext cx="2743200" cy="365125"/>
          </a:xfrm>
        </p:spPr>
        <p:txBody>
          <a:bodyPr/>
          <a:lstStyle>
            <a:lvl1pPr algn="ctr">
              <a:defRPr sz="1400">
                <a:solidFill>
                  <a:schemeClr val="bg1"/>
                </a:solidFill>
              </a:defRPr>
            </a:lvl1pPr>
          </a:lstStyle>
          <a:p>
            <a:endParaRPr lang="en-US"/>
          </a:p>
        </p:txBody>
      </p:sp>
      <p:sp>
        <p:nvSpPr>
          <p:cNvPr id="8"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9"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cxnSp>
        <p:nvCxnSpPr>
          <p:cNvPr id="10" name="Conector recto 9"/>
          <p:cNvCxnSpPr/>
          <p:nvPr/>
        </p:nvCxnSpPr>
        <p:spPr>
          <a:xfrm flipH="1">
            <a:off x="595086" y="1045029"/>
            <a:ext cx="0" cy="1915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Imagen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35141"/>
            <a:ext cx="3352800" cy="625064"/>
          </a:xfrm>
          <a:prstGeom prst="rect">
            <a:avLst/>
          </a:prstGeom>
        </p:spPr>
      </p:pic>
    </p:spTree>
    <p:extLst>
      <p:ext uri="{BB962C8B-B14F-4D97-AF65-F5344CB8AC3E}">
        <p14:creationId xmlns:p14="http://schemas.microsoft.com/office/powerpoint/2010/main" val="18535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58808D3B-E2AD-414A-83CF-730AD10DE037}"/>
              </a:ext>
            </a:extLst>
          </p:cNvPr>
          <p:cNvGrpSpPr>
            <a:grpSpLocks/>
          </p:cNvGrpSpPr>
          <p:nvPr userDrawn="1"/>
        </p:nvGrpSpPr>
        <p:grpSpPr bwMode="auto">
          <a:xfrm>
            <a:off x="9150351" y="6127751"/>
            <a:ext cx="2713567" cy="436563"/>
            <a:chOff x="4323" y="3860"/>
            <a:chExt cx="1282" cy="275"/>
          </a:xfrm>
        </p:grpSpPr>
        <p:sp>
          <p:nvSpPr>
            <p:cNvPr id="5" name="AutoShape 10">
              <a:extLst>
                <a:ext uri="{FF2B5EF4-FFF2-40B4-BE49-F238E27FC236}">
                  <a16:creationId xmlns:a16="http://schemas.microsoft.com/office/drawing/2014/main" id="{B66BCD1B-8A9D-6546-BD63-14EA234E25F9}"/>
                </a:ext>
              </a:extLst>
            </p:cNvPr>
            <p:cNvSpPr>
              <a:spLocks noChangeArrowheads="1"/>
            </p:cNvSpPr>
            <p:nvPr userDrawn="1"/>
          </p:nvSpPr>
          <p:spPr bwMode="auto">
            <a:xfrm>
              <a:off x="4392" y="3907"/>
              <a:ext cx="1074" cy="228"/>
            </a:xfrm>
            <a:prstGeom prst="roundRect">
              <a:avLst>
                <a:gd name="adj" fmla="val 36463"/>
              </a:avLst>
            </a:prstGeom>
            <a:solidFill>
              <a:srgbClr val="F1FABE"/>
            </a:solidFill>
            <a:ln w="12700">
              <a:noFill/>
              <a:round/>
              <a:headEnd/>
              <a:tailEnd/>
            </a:ln>
          </p:spPr>
          <p:txBody>
            <a:bodyPr wrap="none" lIns="0" tIns="0" rIns="0" bIns="0" anchor="ctr"/>
            <a:lstStyle/>
            <a:p>
              <a:pPr>
                <a:defRPr/>
              </a:pPr>
              <a:endParaRPr lang="de-DE" sz="2800">
                <a:latin typeface="Arial" charset="0"/>
              </a:endParaRPr>
            </a:p>
          </p:txBody>
        </p:sp>
        <p:sp>
          <p:nvSpPr>
            <p:cNvPr id="6" name="Rectangle 11">
              <a:extLst>
                <a:ext uri="{FF2B5EF4-FFF2-40B4-BE49-F238E27FC236}">
                  <a16:creationId xmlns:a16="http://schemas.microsoft.com/office/drawing/2014/main" id="{6A92CBED-23AD-4244-81B8-2D198F65BB96}"/>
                </a:ext>
              </a:extLst>
            </p:cNvPr>
            <p:cNvSpPr>
              <a:spLocks noChangeArrowheads="1"/>
            </p:cNvSpPr>
            <p:nvPr userDrawn="1"/>
          </p:nvSpPr>
          <p:spPr bwMode="auto">
            <a:xfrm>
              <a:off x="4323" y="3860"/>
              <a:ext cx="1282" cy="138"/>
            </a:xfrm>
            <a:prstGeom prst="rect">
              <a:avLst/>
            </a:prstGeom>
            <a:solidFill>
              <a:schemeClr val="bg1"/>
            </a:solidFill>
            <a:ln w="12700">
              <a:noFill/>
              <a:miter lim="800000"/>
              <a:headEnd/>
              <a:tailEnd/>
            </a:ln>
            <a:effectLst/>
          </p:spPr>
          <p:txBody>
            <a:bodyPr wrap="none" lIns="0" tIns="0" rIns="0" bIns="0" anchor="ctr"/>
            <a:lstStyle/>
            <a:p>
              <a:pPr>
                <a:defRPr/>
              </a:pPr>
              <a:endParaRPr lang="de-DE" sz="2800">
                <a:latin typeface="Arial" charset="0"/>
              </a:endParaRPr>
            </a:p>
          </p:txBody>
        </p:sp>
      </p:grpSp>
      <p:sp>
        <p:nvSpPr>
          <p:cNvPr id="7" name="Rectangle 14">
            <a:extLst>
              <a:ext uri="{FF2B5EF4-FFF2-40B4-BE49-F238E27FC236}">
                <a16:creationId xmlns:a16="http://schemas.microsoft.com/office/drawing/2014/main" id="{EC6905A7-4D0C-4B4B-9803-6EBA1E646620}"/>
              </a:ext>
            </a:extLst>
          </p:cNvPr>
          <p:cNvSpPr>
            <a:spLocks noChangeArrowheads="1"/>
          </p:cNvSpPr>
          <p:nvPr userDrawn="1"/>
        </p:nvSpPr>
        <p:spPr bwMode="auto">
          <a:xfrm>
            <a:off x="624418" y="1196975"/>
            <a:ext cx="10943167" cy="5111750"/>
          </a:xfrm>
          <a:prstGeom prst="rect">
            <a:avLst/>
          </a:prstGeom>
          <a:solidFill>
            <a:srgbClr val="F2F2F2"/>
          </a:solidFill>
          <a:ln w="12700">
            <a:noFill/>
            <a:miter lim="800000"/>
            <a:headEnd/>
            <a:tailEnd/>
          </a:ln>
          <a:effectLst/>
        </p:spPr>
        <p:txBody>
          <a:bodyPr wrap="none" lIns="0" tIns="0" rIns="0" bIns="0" anchor="ctr"/>
          <a:lstStyle/>
          <a:p>
            <a:pPr>
              <a:defRPr/>
            </a:pPr>
            <a:endParaRPr lang="en-US" sz="2800">
              <a:latin typeface="Arial" charset="0"/>
            </a:endParaRPr>
          </a:p>
        </p:txBody>
      </p:sp>
      <p:sp>
        <p:nvSpPr>
          <p:cNvPr id="8" name="Round Same Side Corner Rectangle 6">
            <a:extLst>
              <a:ext uri="{FF2B5EF4-FFF2-40B4-BE49-F238E27FC236}">
                <a16:creationId xmlns:a16="http://schemas.microsoft.com/office/drawing/2014/main" id="{36916AE6-589E-E046-960E-CADC22CEA2AA}"/>
              </a:ext>
            </a:extLst>
          </p:cNvPr>
          <p:cNvSpPr>
            <a:spLocks noChangeArrowheads="1"/>
          </p:cNvSpPr>
          <p:nvPr userDrawn="1"/>
        </p:nvSpPr>
        <p:spPr bwMode="auto">
          <a:xfrm rot="16200000">
            <a:off x="1584855" y="-499004"/>
            <a:ext cx="612775" cy="2563284"/>
          </a:xfrm>
          <a:custGeom>
            <a:avLst/>
            <a:gdLst>
              <a:gd name="T0" fmla="*/ 612775 w 612775"/>
              <a:gd name="T1" fmla="*/ 952500 h 1905000"/>
              <a:gd name="T2" fmla="*/ 306388 w 612775"/>
              <a:gd name="T3" fmla="*/ 1905000 h 1905000"/>
              <a:gd name="T4" fmla="*/ 0 w 612775"/>
              <a:gd name="T5" fmla="*/ 952500 h 1905000"/>
              <a:gd name="T6" fmla="*/ 306388 w 612775"/>
              <a:gd name="T7" fmla="*/ 0 h 1905000"/>
              <a:gd name="T8" fmla="*/ 0 60000 65536"/>
              <a:gd name="T9" fmla="*/ 5898240 60000 65536"/>
              <a:gd name="T10" fmla="*/ 11796480 60000 65536"/>
              <a:gd name="T11" fmla="*/ 17694720 60000 65536"/>
              <a:gd name="T12" fmla="*/ 29913 w 612775"/>
              <a:gd name="T13" fmla="*/ 29913 h 1905000"/>
              <a:gd name="T14" fmla="*/ 582862 w 612775"/>
              <a:gd name="T15" fmla="*/ 1905000 h 1905000"/>
            </a:gdLst>
            <a:ahLst/>
            <a:cxnLst>
              <a:cxn ang="T8">
                <a:pos x="T0" y="T1"/>
              </a:cxn>
              <a:cxn ang="T9">
                <a:pos x="T2" y="T3"/>
              </a:cxn>
              <a:cxn ang="T10">
                <a:pos x="T4" y="T5"/>
              </a:cxn>
              <a:cxn ang="T11">
                <a:pos x="T6" y="T7"/>
              </a:cxn>
            </a:cxnLst>
            <a:rect l="T12" t="T13" r="T14" b="T15"/>
            <a:pathLst>
              <a:path w="612775" h="1905000">
                <a:moveTo>
                  <a:pt x="102131" y="0"/>
                </a:moveTo>
                <a:lnTo>
                  <a:pt x="510644" y="0"/>
                </a:lnTo>
                <a:lnTo>
                  <a:pt x="510643" y="0"/>
                </a:lnTo>
                <a:cubicBezTo>
                  <a:pt x="567049" y="0"/>
                  <a:pt x="612775" y="45725"/>
                  <a:pt x="612775" y="102131"/>
                </a:cubicBezTo>
                <a:lnTo>
                  <a:pt x="612775" y="1905000"/>
                </a:lnTo>
                <a:lnTo>
                  <a:pt x="0" y="1905000"/>
                </a:lnTo>
                <a:lnTo>
                  <a:pt x="0" y="102131"/>
                </a:lnTo>
                <a:cubicBezTo>
                  <a:pt x="0" y="45725"/>
                  <a:pt x="45725" y="0"/>
                  <a:pt x="102130" y="0"/>
                </a:cubicBezTo>
                <a:close/>
              </a:path>
            </a:pathLst>
          </a:custGeom>
          <a:solidFill>
            <a:srgbClr val="004880"/>
          </a:solidFill>
          <a:ln w="25400" algn="ctr">
            <a:noFill/>
            <a:miter lim="800000"/>
            <a:headEnd/>
            <a:tailEnd/>
          </a:ln>
        </p:spPr>
        <p:txBody>
          <a:bodyPr vert="eaVert" anchor="ctr"/>
          <a:lstStyle/>
          <a:p>
            <a:pPr algn="ctr">
              <a:spcBef>
                <a:spcPct val="0"/>
              </a:spcBef>
              <a:buClrTx/>
              <a:buFontTx/>
              <a:buNone/>
              <a:defRPr/>
            </a:pPr>
            <a:r>
              <a:rPr lang="en-US" sz="2000">
                <a:solidFill>
                  <a:schemeClr val="bg1"/>
                </a:solidFill>
                <a:latin typeface="Arial" charset="0"/>
              </a:rPr>
              <a:t>SAP ERP</a:t>
            </a:r>
            <a:endParaRPr lang="en-US" sz="1800" b="0">
              <a:solidFill>
                <a:srgbClr val="FFFFFF"/>
              </a:solidFill>
              <a:latin typeface="Arial" charset="0"/>
            </a:endParaRPr>
          </a:p>
        </p:txBody>
      </p:sp>
      <p:sp>
        <p:nvSpPr>
          <p:cNvPr id="9" name="Round Same Side Corner Rectangle 7">
            <a:extLst>
              <a:ext uri="{FF2B5EF4-FFF2-40B4-BE49-F238E27FC236}">
                <a16:creationId xmlns:a16="http://schemas.microsoft.com/office/drawing/2014/main" id="{59FD548A-F063-0147-88CA-833C1B5971BB}"/>
              </a:ext>
            </a:extLst>
          </p:cNvPr>
          <p:cNvSpPr>
            <a:spLocks noChangeArrowheads="1"/>
          </p:cNvSpPr>
          <p:nvPr userDrawn="1"/>
        </p:nvSpPr>
        <p:spPr bwMode="auto">
          <a:xfrm rot="5400000">
            <a:off x="7079722" y="-3398838"/>
            <a:ext cx="612775" cy="8362951"/>
          </a:xfrm>
          <a:custGeom>
            <a:avLst/>
            <a:gdLst>
              <a:gd name="T0" fmla="*/ 612775 w 612775"/>
              <a:gd name="T1" fmla="*/ 3152775 h 6248400"/>
              <a:gd name="T2" fmla="*/ 306388 w 612775"/>
              <a:gd name="T3" fmla="*/ 6305550 h 6248400"/>
              <a:gd name="T4" fmla="*/ 0 w 612775"/>
              <a:gd name="T5" fmla="*/ 3152775 h 6248400"/>
              <a:gd name="T6" fmla="*/ 306388 w 612775"/>
              <a:gd name="T7" fmla="*/ 0 h 6248400"/>
              <a:gd name="T8" fmla="*/ 0 60000 65536"/>
              <a:gd name="T9" fmla="*/ 5898240 60000 65536"/>
              <a:gd name="T10" fmla="*/ 11796480 60000 65536"/>
              <a:gd name="T11" fmla="*/ 17694720 60000 65536"/>
              <a:gd name="T12" fmla="*/ 29913 w 612775"/>
              <a:gd name="T13" fmla="*/ 29913 h 6248400"/>
              <a:gd name="T14" fmla="*/ 582862 w 612775"/>
              <a:gd name="T15" fmla="*/ 6248400 h 6248400"/>
            </a:gdLst>
            <a:ahLst/>
            <a:cxnLst>
              <a:cxn ang="T8">
                <a:pos x="T0" y="T1"/>
              </a:cxn>
              <a:cxn ang="T9">
                <a:pos x="T2" y="T3"/>
              </a:cxn>
              <a:cxn ang="T10">
                <a:pos x="T4" y="T5"/>
              </a:cxn>
              <a:cxn ang="T11">
                <a:pos x="T6" y="T7"/>
              </a:cxn>
            </a:cxnLst>
            <a:rect l="T12" t="T13" r="T14" b="T15"/>
            <a:pathLst>
              <a:path w="612775" h="6248400">
                <a:moveTo>
                  <a:pt x="102131" y="0"/>
                </a:moveTo>
                <a:lnTo>
                  <a:pt x="510644" y="0"/>
                </a:lnTo>
                <a:lnTo>
                  <a:pt x="510643" y="0"/>
                </a:lnTo>
                <a:cubicBezTo>
                  <a:pt x="567049" y="0"/>
                  <a:pt x="612775" y="45725"/>
                  <a:pt x="612775" y="102131"/>
                </a:cubicBezTo>
                <a:lnTo>
                  <a:pt x="612775" y="6248400"/>
                </a:lnTo>
                <a:lnTo>
                  <a:pt x="0" y="6248400"/>
                </a:lnTo>
                <a:lnTo>
                  <a:pt x="0" y="102131"/>
                </a:lnTo>
                <a:cubicBezTo>
                  <a:pt x="0" y="45725"/>
                  <a:pt x="45725" y="0"/>
                  <a:pt x="102130" y="0"/>
                </a:cubicBezTo>
                <a:close/>
              </a:path>
            </a:pathLst>
          </a:custGeom>
          <a:solidFill>
            <a:srgbClr val="D9D9D9"/>
          </a:solidFill>
          <a:ln w="25400" algn="ctr">
            <a:noFill/>
            <a:miter lim="800000"/>
            <a:headEnd/>
            <a:tailEnd/>
          </a:ln>
        </p:spPr>
        <p:txBody>
          <a:bodyPr anchor="ctr"/>
          <a:lstStyle/>
          <a:p>
            <a:pPr algn="ctr" fontAlgn="auto">
              <a:spcBef>
                <a:spcPts val="0"/>
              </a:spcBef>
              <a:spcAft>
                <a:spcPts val="0"/>
              </a:spcAft>
              <a:buClrTx/>
              <a:buFontTx/>
              <a:buNone/>
              <a:defRPr/>
            </a:pPr>
            <a:endParaRPr lang="de-DE" sz="1800" b="0" dirty="0">
              <a:latin typeface="Futura Std Light" pitchFamily="34" charset="0"/>
            </a:endParaRPr>
          </a:p>
        </p:txBody>
      </p:sp>
      <p:sp>
        <p:nvSpPr>
          <p:cNvPr id="10" name="Slide Number Placeholder 5">
            <a:extLst>
              <a:ext uri="{FF2B5EF4-FFF2-40B4-BE49-F238E27FC236}">
                <a16:creationId xmlns:a16="http://schemas.microsoft.com/office/drawing/2014/main" id="{B7CD6999-A9C6-E346-851E-916B9D018660}"/>
              </a:ext>
            </a:extLst>
          </p:cNvPr>
          <p:cNvSpPr txBox="1">
            <a:spLocks/>
          </p:cNvSpPr>
          <p:nvPr userDrawn="1"/>
        </p:nvSpPr>
        <p:spPr>
          <a:xfrm>
            <a:off x="9359900" y="6270626"/>
            <a:ext cx="2203451" cy="365125"/>
          </a:xfrm>
          <a:prstGeom prst="rect">
            <a:avLst/>
          </a:prstGeom>
        </p:spPr>
        <p:txBody>
          <a:bodyPr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itchFamily="2" charset="2"/>
              <a:defRPr sz="1200" b="1">
                <a:solidFill>
                  <a:schemeClr val="tx1"/>
                </a:solidFill>
                <a:latin typeface="Arial" panose="020B0604020202020204" pitchFamily="34" charset="0"/>
              </a:defRPr>
            </a:lvl9pPr>
          </a:lstStyle>
          <a:p>
            <a:pPr algn="ctr" eaLnBrk="1" hangingPunct="1">
              <a:spcBef>
                <a:spcPct val="0"/>
              </a:spcBef>
              <a:buClrTx/>
              <a:buFontTx/>
              <a:buNone/>
            </a:pPr>
            <a:r>
              <a:rPr lang="en-US" altLang="es-ES" sz="1100" b="0">
                <a:solidFill>
                  <a:srgbClr val="898989"/>
                </a:solidFill>
              </a:rPr>
              <a:t>Page 5-</a:t>
            </a:r>
            <a:fld id="{CA8B7940-A418-CE42-B2E0-6C73A265963D}" type="slidenum">
              <a:rPr lang="en-US" altLang="es-ES" sz="1100" b="0">
                <a:solidFill>
                  <a:srgbClr val="898989"/>
                </a:solidFill>
              </a:rPr>
              <a:pPr algn="ctr" eaLnBrk="1" hangingPunct="1">
                <a:spcBef>
                  <a:spcPct val="0"/>
                </a:spcBef>
                <a:buClrTx/>
                <a:buFontTx/>
                <a:buNone/>
              </a:pPr>
              <a:t>‹Nº›</a:t>
            </a:fld>
            <a:endParaRPr lang="en-US" altLang="es-ES" sz="1100" b="0">
              <a:solidFill>
                <a:srgbClr val="898989"/>
              </a:solidFill>
            </a:endParaRPr>
          </a:p>
        </p:txBody>
      </p:sp>
      <p:pic>
        <p:nvPicPr>
          <p:cNvPr id="11" name="Picture 8" descr="M:\Dokumente\UCC_Partner\Logos\SAP UA Logo\SAP_University_Alliances_Logo_2013_Februar\RGB\SAP_UniversityAlliances_scrn_R_pos_stac3.png">
            <a:extLst>
              <a:ext uri="{FF2B5EF4-FFF2-40B4-BE49-F238E27FC236}">
                <a16:creationId xmlns:a16="http://schemas.microsoft.com/office/drawing/2014/main" id="{0C611978-AE81-B642-B5C5-EAC8DCD6CD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4417" y="6348414"/>
            <a:ext cx="8636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94989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i="0" baseline="0">
                <a:solidFill>
                  <a:schemeClr val="tx1">
                    <a:lumMod val="75000"/>
                    <a:lumOff val="25000"/>
                  </a:schemeClr>
                </a:solidFill>
                <a:latin typeface="Montserrat ExtraLight" panose="00000300000000000000" pitchFamily="50" charset="0"/>
              </a:defRPr>
            </a:lvl1pPr>
          </a:lstStyle>
          <a:p>
            <a:r>
              <a:rPr lang="es-ES" dirty="0"/>
              <a:t>Haga clic para incluir título</a:t>
            </a:r>
          </a:p>
        </p:txBody>
      </p:sp>
      <p:sp>
        <p:nvSpPr>
          <p:cNvPr id="3" name="Marcador de contenido 2"/>
          <p:cNvSpPr>
            <a:spLocks noGrp="1"/>
          </p:cNvSpPr>
          <p:nvPr>
            <p:ph idx="1"/>
          </p:nvPr>
        </p:nvSpPr>
        <p:spPr>
          <a:xfrm>
            <a:off x="835232" y="1447800"/>
            <a:ext cx="11008424" cy="4729163"/>
          </a:xfrm>
        </p:spPr>
        <p:txBody>
          <a:bodyPr/>
          <a:lstStyle>
            <a:lvl1pPr>
              <a:defRPr>
                <a:latin typeface="Montserrat ExtraLight" panose="00000300000000000000" pitchFamily="50" charset="0"/>
              </a:defRPr>
            </a:lvl1pPr>
            <a:lvl2pPr>
              <a:defRPr>
                <a:latin typeface="Montserrat ExtraLight" panose="00000300000000000000" pitchFamily="50" charset="0"/>
              </a:defRPr>
            </a:lvl2pPr>
            <a:lvl3pPr>
              <a:defRPr>
                <a:latin typeface="Montserrat ExtraLight" panose="00000300000000000000" pitchFamily="50" charset="0"/>
              </a:defRPr>
            </a:lvl3pPr>
            <a:lvl4pPr>
              <a:defRPr>
                <a:latin typeface="Montserrat ExtraLight" panose="00000300000000000000" pitchFamily="50" charset="0"/>
              </a:defRPr>
            </a:lvl4pPr>
            <a:lvl5pPr>
              <a:defRPr>
                <a:latin typeface="Montserrat ExtraLight" panose="00000300000000000000" pitchFamily="50"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7" name="Rectángulo 6"/>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24" name="Marcador de número de diapositiva 23"/>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800000000000000" pitchFamily="50" charset="0"/>
              </a:defRPr>
            </a:lvl1pPr>
          </a:lstStyle>
          <a:p>
            <a:fld id="{63118611-7822-7D46-8FF7-94E882FDEEE2}" type="slidenum">
              <a:rPr lang="en-US" smtClean="0"/>
              <a:t>‹Nº›</a:t>
            </a:fld>
            <a:endParaRPr lang="en-US"/>
          </a:p>
        </p:txBody>
      </p:sp>
      <p:sp>
        <p:nvSpPr>
          <p:cNvPr id="10"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4" name="Imagen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2" name="Imagen 11">
            <a:extLst>
              <a:ext uri="{FF2B5EF4-FFF2-40B4-BE49-F238E27FC236}">
                <a16:creationId xmlns:a16="http://schemas.microsoft.com/office/drawing/2014/main" id="{2B838D49-E9E8-7841-BA1A-D968F08D2C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83726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198429" cy="557212"/>
          </a:xfrm>
        </p:spPr>
        <p:txBody>
          <a:bodyPr/>
          <a:lstStyle>
            <a:lvl1pPr>
              <a:defRPr/>
            </a:lvl1pPr>
          </a:lstStyle>
          <a:p>
            <a:r>
              <a:rPr lang="es-ES" dirty="0"/>
              <a:t>Haga clic para incluir título</a:t>
            </a:r>
          </a:p>
        </p:txBody>
      </p:sp>
      <p:sp>
        <p:nvSpPr>
          <p:cNvPr id="3" name="Marcador de contenido 2"/>
          <p:cNvSpPr>
            <a:spLocks noGrp="1"/>
          </p:cNvSpPr>
          <p:nvPr>
            <p:ph sz="half" idx="1"/>
          </p:nvPr>
        </p:nvSpPr>
        <p:spPr>
          <a:xfrm>
            <a:off x="838200"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422578" y="1447800"/>
            <a:ext cx="5421086" cy="47291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8" name="Rectángulo 7"/>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9" name="Rectángulo 8"/>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7" name="Marcador de número de diapositiva 6"/>
          <p:cNvSpPr>
            <a:spLocks noGrp="1"/>
          </p:cNvSpPr>
          <p:nvPr>
            <p:ph type="sldNum" sz="quarter" idx="12"/>
          </p:nvPr>
        </p:nvSpPr>
        <p:spPr>
          <a:xfrm>
            <a:off x="11353798" y="6356350"/>
            <a:ext cx="489858" cy="365125"/>
          </a:xfrm>
        </p:spPr>
        <p:txBody>
          <a:bodyPr/>
          <a:lstStyle>
            <a:lvl1pPr>
              <a:defRPr b="0">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6"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4" name="Imagen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5" name="Imagen 14">
            <a:extLst>
              <a:ext uri="{FF2B5EF4-FFF2-40B4-BE49-F238E27FC236}">
                <a16:creationId xmlns:a16="http://schemas.microsoft.com/office/drawing/2014/main" id="{6F86B87A-09AE-C648-B78A-D020F68377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1167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Diapositiva de título 2">
    <p:spTree>
      <p:nvGrpSpPr>
        <p:cNvPr id="1" name=""/>
        <p:cNvGrpSpPr/>
        <p:nvPr/>
      </p:nvGrpSpPr>
      <p:grpSpPr>
        <a:xfrm>
          <a:off x="0" y="0"/>
          <a:ext cx="0" cy="0"/>
          <a:chOff x="0" y="0"/>
          <a:chExt cx="0" cy="0"/>
        </a:xfrm>
      </p:grpSpPr>
      <p:pic>
        <p:nvPicPr>
          <p:cNvPr id="9" name="Imagen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2219" y="4864100"/>
            <a:ext cx="6047562" cy="1126266"/>
          </a:xfrm>
          <a:prstGeom prst="rect">
            <a:avLst/>
          </a:prstGeom>
        </p:spPr>
      </p:pic>
      <p:sp>
        <p:nvSpPr>
          <p:cNvPr id="2" name="Título 1"/>
          <p:cNvSpPr>
            <a:spLocks noGrp="1"/>
          </p:cNvSpPr>
          <p:nvPr>
            <p:ph type="ctrTitle" hasCustomPrompt="1"/>
          </p:nvPr>
        </p:nvSpPr>
        <p:spPr>
          <a:xfrm>
            <a:off x="1524000" y="1122363"/>
            <a:ext cx="9144000" cy="1557337"/>
          </a:xfrm>
        </p:spPr>
        <p:txBody>
          <a:bodyPr anchor="ctr">
            <a:normAutofit/>
          </a:bodyPr>
          <a:lstStyle>
            <a:lvl1pPr algn="ctr">
              <a:defRPr sz="5000"/>
            </a:lvl1pPr>
          </a:lstStyle>
          <a:p>
            <a:r>
              <a:rPr lang="es-ES" dirty="0"/>
              <a:t>Haga clic para agregar título</a:t>
            </a:r>
          </a:p>
        </p:txBody>
      </p:sp>
      <p:sp>
        <p:nvSpPr>
          <p:cNvPr id="3" name="Subtítulo 2"/>
          <p:cNvSpPr>
            <a:spLocks noGrp="1"/>
          </p:cNvSpPr>
          <p:nvPr>
            <p:ph type="subTitle" idx="1" hasCustomPrompt="1"/>
          </p:nvPr>
        </p:nvSpPr>
        <p:spPr>
          <a:xfrm>
            <a:off x="1524000" y="2794000"/>
            <a:ext cx="9144000" cy="1080407"/>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62700"/>
            <a:ext cx="2743200" cy="365125"/>
          </a:xfrm>
        </p:spPr>
        <p:txBody>
          <a:bodyPr/>
          <a:lstStyle>
            <a:lvl1pPr algn="ctr">
              <a:defRPr sz="1400">
                <a:solidFill>
                  <a:srgbClr val="25282A"/>
                </a:solidFill>
              </a:defRPr>
            </a:lvl1pPr>
          </a:lstStyle>
          <a:p>
            <a:endParaRPr lang="en-US"/>
          </a:p>
        </p:txBody>
      </p:sp>
      <p:sp>
        <p:nvSpPr>
          <p:cNvPr id="7" name="Rectángulo 6"/>
          <p:cNvSpPr/>
          <p:nvPr/>
        </p:nvSpPr>
        <p:spPr>
          <a:xfrm>
            <a:off x="0" y="1122362"/>
            <a:ext cx="707571" cy="15573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8" name="Rectángulo 7"/>
          <p:cNvSpPr/>
          <p:nvPr/>
        </p:nvSpPr>
        <p:spPr>
          <a:xfrm>
            <a:off x="11353798" y="4864100"/>
            <a:ext cx="838201" cy="185737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Tree>
    <p:extLst>
      <p:ext uri="{BB962C8B-B14F-4D97-AF65-F5344CB8AC3E}">
        <p14:creationId xmlns:p14="http://schemas.microsoft.com/office/powerpoint/2010/main" val="23707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1" name="Imagen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pic>
        <p:nvPicPr>
          <p:cNvPr id="10" name="Imagen 9">
            <a:extLst>
              <a:ext uri="{FF2B5EF4-FFF2-40B4-BE49-F238E27FC236}">
                <a16:creationId xmlns:a16="http://schemas.microsoft.com/office/drawing/2014/main" id="{8E8200AC-1370-6E4F-A8B6-A82E067D1F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647" y="545100"/>
            <a:ext cx="1507744" cy="440944"/>
          </a:xfrm>
          <a:prstGeom prst="rect">
            <a:avLst/>
          </a:prstGeom>
        </p:spPr>
      </p:pic>
    </p:spTree>
    <p:extLst>
      <p:ext uri="{BB962C8B-B14F-4D97-AF65-F5344CB8AC3E}">
        <p14:creationId xmlns:p14="http://schemas.microsoft.com/office/powerpoint/2010/main" val="2812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38200" y="522288"/>
            <a:ext cx="9209314" cy="557212"/>
          </a:xfrm>
        </p:spPr>
        <p:txBody>
          <a:bodyPr/>
          <a:lstStyle>
            <a:lvl1pPr>
              <a:defRPr/>
            </a:lvl1pPr>
          </a:lstStyle>
          <a:p>
            <a:r>
              <a:rPr lang="es-ES" dirty="0"/>
              <a:t>Haga clic para incluir título</a:t>
            </a:r>
          </a:p>
        </p:txBody>
      </p:sp>
      <p:sp>
        <p:nvSpPr>
          <p:cNvPr id="6" name="Rectángulo 5"/>
          <p:cNvSpPr/>
          <p:nvPr/>
        </p:nvSpPr>
        <p:spPr>
          <a:xfrm>
            <a:off x="0" y="559594"/>
            <a:ext cx="707571" cy="41195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lumMod val="75000"/>
                  <a:lumOff val="25000"/>
                </a:schemeClr>
              </a:solidFill>
            </a:endParaRPr>
          </a:p>
        </p:txBody>
      </p:sp>
      <p:sp>
        <p:nvSpPr>
          <p:cNvPr id="7" name="Rectángulo 6"/>
          <p:cNvSpPr/>
          <p:nvPr/>
        </p:nvSpPr>
        <p:spPr>
          <a:xfrm>
            <a:off x="11353798" y="6356350"/>
            <a:ext cx="838201" cy="365125"/>
          </a:xfrm>
          <a:prstGeom prst="rect">
            <a:avLst/>
          </a:prstGeom>
          <a:solidFill>
            <a:srgbClr val="EAD94E"/>
          </a:solidFill>
          <a:ln>
            <a:solidFill>
              <a:srgbClr val="EAD9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lumMod val="85000"/>
                  <a:lumOff val="15000"/>
                </a:schemeClr>
              </a:solidFill>
              <a:latin typeface="Montserrat ExtraLight" panose="00000300000000000000" pitchFamily="50" charset="0"/>
            </a:endParaRPr>
          </a:p>
        </p:txBody>
      </p:sp>
      <p:sp>
        <p:nvSpPr>
          <p:cNvPr id="8"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t>www.espacioit.es</a:t>
            </a:r>
          </a:p>
        </p:txBody>
      </p:sp>
      <p:sp>
        <p:nvSpPr>
          <p:cNvPr id="5" name="Marcador de número de diapositiva 4"/>
          <p:cNvSpPr>
            <a:spLocks noGrp="1"/>
          </p:cNvSpPr>
          <p:nvPr>
            <p:ph type="sldNum" sz="quarter" idx="12"/>
          </p:nvPr>
        </p:nvSpPr>
        <p:spPr>
          <a:xfrm>
            <a:off x="11353798" y="6356350"/>
            <a:ext cx="489858" cy="365125"/>
          </a:xfrm>
        </p:spPr>
        <p:txBody>
          <a:bodyPr/>
          <a:lstStyle>
            <a:lvl1pPr>
              <a:defRPr>
                <a:solidFill>
                  <a:srgbClr val="25282A"/>
                </a:solidFill>
                <a:latin typeface="Montserrat" panose="00000500000000000000" pitchFamily="50" charset="0"/>
              </a:defRPr>
            </a:lvl1pPr>
          </a:lstStyle>
          <a:p>
            <a:fld id="{63118611-7822-7D46-8FF7-94E882FDEEE2}" type="slidenum">
              <a:rPr lang="en-US" smtClean="0"/>
              <a:t>‹Nº›</a:t>
            </a:fld>
            <a:endParaRPr lang="en-US"/>
          </a:p>
        </p:txBody>
      </p:sp>
      <p:sp>
        <p:nvSpPr>
          <p:cNvPr id="12"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pic>
        <p:nvPicPr>
          <p:cNvPr id="10" name="Imagen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0363"/>
            <a:ext cx="2454401" cy="457095"/>
          </a:xfrm>
          <a:prstGeom prst="rect">
            <a:avLst/>
          </a:prstGeom>
        </p:spPr>
      </p:pic>
    </p:spTree>
    <p:extLst>
      <p:ext uri="{BB962C8B-B14F-4D97-AF65-F5344CB8AC3E}">
        <p14:creationId xmlns:p14="http://schemas.microsoft.com/office/powerpoint/2010/main" val="28411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_azul">
    <p:bg>
      <p:bgPr>
        <a:solidFill>
          <a:srgbClr val="0E3A53"/>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524000" y="1122363"/>
            <a:ext cx="9144000" cy="2387600"/>
          </a:xfrm>
        </p:spPr>
        <p:txBody>
          <a:bodyPr anchor="ctr">
            <a:normAutofit/>
          </a:bodyPr>
          <a:lstStyle>
            <a:lvl1pPr algn="ctr">
              <a:defRPr sz="7000" baseline="0">
                <a:solidFill>
                  <a:schemeClr val="bg1"/>
                </a:solidFill>
              </a:defRPr>
            </a:lvl1pPr>
          </a:lstStyle>
          <a:p>
            <a:r>
              <a:rPr lang="es-ES" dirty="0"/>
              <a:t>Haga clic para incluir título</a:t>
            </a:r>
          </a:p>
        </p:txBody>
      </p:sp>
      <p:sp>
        <p:nvSpPr>
          <p:cNvPr id="3" name="Subtítulo 2"/>
          <p:cNvSpPr>
            <a:spLocks noGrp="1"/>
          </p:cNvSpPr>
          <p:nvPr>
            <p:ph type="subTitle" idx="1" hasCustomPrompt="1"/>
          </p:nvPr>
        </p:nvSpPr>
        <p:spPr>
          <a:xfrm>
            <a:off x="1524000" y="3602038"/>
            <a:ext cx="9144000" cy="1655762"/>
          </a:xfrm>
        </p:spPr>
        <p:txBody>
          <a:bodyPr anchor="t">
            <a:normAutofit/>
          </a:bodyPr>
          <a:lstStyle>
            <a:lvl1pPr marL="0" indent="0" algn="ctr">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5" name="Marcador de pie de página 4"/>
          <p:cNvSpPr>
            <a:spLocks noGrp="1"/>
          </p:cNvSpPr>
          <p:nvPr>
            <p:ph type="ftr" sz="quarter" idx="11"/>
          </p:nvPr>
        </p:nvSpPr>
        <p:spPr/>
        <p:txBody>
          <a:bodyPr/>
          <a:lstStyle>
            <a:lvl1pPr>
              <a:defRPr>
                <a:solidFill>
                  <a:schemeClr val="bg1"/>
                </a:solidFill>
              </a:defRPr>
            </a:lvl1pPr>
          </a:lstStyle>
          <a:p>
            <a:endParaRPr lang="en-US"/>
          </a:p>
        </p:txBody>
      </p:sp>
      <p:sp>
        <p:nvSpPr>
          <p:cNvPr id="11" name="Marcador de pie de página 4"/>
          <p:cNvSpPr txBox="1">
            <a:spLocks/>
          </p:cNvSpPr>
          <p:nvPr/>
        </p:nvSpPr>
        <p:spPr>
          <a:xfrm>
            <a:off x="9644744" y="6356349"/>
            <a:ext cx="1611086" cy="365125"/>
          </a:xfrm>
          <a:prstGeom prst="rect">
            <a:avLst/>
          </a:prstGeom>
        </p:spPr>
        <p:txBody>
          <a:bodyPr vert="horz" lIns="91440" tIns="45720" rIns="91440" bIns="45720" rtlCol="0" anchor="ctr"/>
          <a:lstStyle>
            <a:defPPr>
              <a:defRPr lang="es-ES"/>
            </a:defPPr>
            <a:lvl1pPr marL="0" algn="r" defTabSz="914400" rtl="0" eaLnBrk="1" latinLnBrk="0" hangingPunct="1">
              <a:defRPr sz="1000" kern="1200">
                <a:solidFill>
                  <a:schemeClr val="tx1">
                    <a:tint val="75000"/>
                  </a:schemeClr>
                </a:solidFill>
                <a:latin typeface="Montserrat ExtraLight" panose="000003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s-ES" b="1" dirty="0">
                <a:solidFill>
                  <a:schemeClr val="bg1"/>
                </a:solidFill>
              </a:rPr>
              <a:t>www.espacioit.es</a:t>
            </a:r>
          </a:p>
        </p:txBody>
      </p:sp>
      <p:pic>
        <p:nvPicPr>
          <p:cNvPr id="7" name="Imagen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7571" y="6312214"/>
            <a:ext cx="2454401" cy="457575"/>
          </a:xfrm>
          <a:prstGeom prst="rect">
            <a:avLst/>
          </a:prstGeom>
          <a:ln>
            <a:noFill/>
          </a:ln>
        </p:spPr>
      </p:pic>
    </p:spTree>
    <p:extLst>
      <p:ext uri="{BB962C8B-B14F-4D97-AF65-F5344CB8AC3E}">
        <p14:creationId xmlns:p14="http://schemas.microsoft.com/office/powerpoint/2010/main" val="112074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Diapositiva de título">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7705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3277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9_Diapositiva de título">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2700"/>
            <a:ext cx="12192000" cy="6883400"/>
          </a:xfrm>
          <a:prstGeom prst="rect">
            <a:avLst/>
          </a:prstGeom>
        </p:spPr>
      </p:pic>
      <p:sp>
        <p:nvSpPr>
          <p:cNvPr id="2" name="Título 1"/>
          <p:cNvSpPr>
            <a:spLocks noGrp="1"/>
          </p:cNvSpPr>
          <p:nvPr>
            <p:ph type="ctrTitle" hasCustomPrompt="1"/>
          </p:nvPr>
        </p:nvSpPr>
        <p:spPr>
          <a:xfrm>
            <a:off x="838200" y="1262064"/>
            <a:ext cx="6845300" cy="576716"/>
          </a:xfrm>
          <a:solidFill>
            <a:schemeClr val="bg1">
              <a:alpha val="50000"/>
            </a:schemeClr>
          </a:solidFill>
          <a:ln>
            <a:noFill/>
          </a:ln>
        </p:spPr>
        <p:txBody>
          <a:bodyPr anchor="ctr">
            <a:normAutofit/>
          </a:bodyPr>
          <a:lstStyle>
            <a:lvl1pPr algn="l">
              <a:defRPr sz="3600">
                <a:solidFill>
                  <a:srgbClr val="25282A"/>
                </a:solidFill>
              </a:defRPr>
            </a:lvl1pPr>
          </a:lstStyle>
          <a:p>
            <a:r>
              <a:rPr lang="es-ES" dirty="0"/>
              <a:t>Haga clic para incluir título</a:t>
            </a:r>
          </a:p>
        </p:txBody>
      </p:sp>
      <p:sp>
        <p:nvSpPr>
          <p:cNvPr id="3" name="Subtítulo 2"/>
          <p:cNvSpPr>
            <a:spLocks noGrp="1"/>
          </p:cNvSpPr>
          <p:nvPr>
            <p:ph type="subTitle" idx="1" hasCustomPrompt="1"/>
          </p:nvPr>
        </p:nvSpPr>
        <p:spPr>
          <a:xfrm>
            <a:off x="838200" y="1943100"/>
            <a:ext cx="5778500" cy="482600"/>
          </a:xfrm>
          <a:solidFill>
            <a:srgbClr val="EAD94E"/>
          </a:solidFill>
          <a:ln>
            <a:solidFill>
              <a:srgbClr val="EAD94E"/>
            </a:solidFill>
          </a:ln>
        </p:spPr>
        <p:txBody>
          <a:bodyPr anchor="ctr"/>
          <a:lstStyle>
            <a:lvl1pPr marL="0" indent="0" algn="l">
              <a:buNone/>
              <a:defRPr sz="2400">
                <a:solidFill>
                  <a:srgbClr val="25282A"/>
                </a:solidFill>
                <a:latin typeface="Montserrat"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incluir subtítulo</a:t>
            </a:r>
          </a:p>
        </p:txBody>
      </p:sp>
      <p:sp>
        <p:nvSpPr>
          <p:cNvPr id="4" name="Marcador de fecha 3"/>
          <p:cNvSpPr>
            <a:spLocks noGrp="1"/>
          </p:cNvSpPr>
          <p:nvPr>
            <p:ph type="dt" sz="half" idx="10"/>
          </p:nvPr>
        </p:nvSpPr>
        <p:spPr>
          <a:xfrm>
            <a:off x="4724400" y="6345691"/>
            <a:ext cx="2743200" cy="365125"/>
          </a:xfrm>
        </p:spPr>
        <p:txBody>
          <a:bodyPr/>
          <a:lstStyle>
            <a:lvl1pPr algn="ctr">
              <a:defRPr sz="1400">
                <a:solidFill>
                  <a:schemeClr val="bg1"/>
                </a:solidFill>
              </a:defRPr>
            </a:lvl1pPr>
          </a:lstStyle>
          <a:p>
            <a:endParaRPr lang="en-US"/>
          </a:p>
        </p:txBody>
      </p:sp>
      <p:cxnSp>
        <p:nvCxnSpPr>
          <p:cNvPr id="6" name="Conector recto 5"/>
          <p:cNvCxnSpPr/>
          <p:nvPr/>
        </p:nvCxnSpPr>
        <p:spPr>
          <a:xfrm flipH="1">
            <a:off x="595086" y="1045029"/>
            <a:ext cx="0" cy="1915885"/>
          </a:xfrm>
          <a:prstGeom prst="line">
            <a:avLst/>
          </a:prstGeom>
          <a:ln>
            <a:solidFill>
              <a:srgbClr val="707372"/>
            </a:solidFill>
          </a:ln>
        </p:spPr>
        <p:style>
          <a:lnRef idx="1">
            <a:schemeClr val="accent1"/>
          </a:lnRef>
          <a:fillRef idx="0">
            <a:schemeClr val="accent1"/>
          </a:fillRef>
          <a:effectRef idx="0">
            <a:schemeClr val="accent1"/>
          </a:effectRef>
          <a:fontRef idx="minor">
            <a:schemeClr val="tx1"/>
          </a:fontRef>
        </p:style>
      </p:cxnSp>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8200" y="5717314"/>
            <a:ext cx="3352800" cy="625064"/>
          </a:xfrm>
          <a:prstGeom prst="rect">
            <a:avLst/>
          </a:prstGeom>
        </p:spPr>
      </p:pic>
    </p:spTree>
    <p:extLst>
      <p:ext uri="{BB962C8B-B14F-4D97-AF65-F5344CB8AC3E}">
        <p14:creationId xmlns:p14="http://schemas.microsoft.com/office/powerpoint/2010/main" val="1529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latin typeface="Montserrat ExtraLight" panose="00000300000000000000" pitchFamily="50" charset="0"/>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latin typeface="Montserrat ExtraLight" panose="00000300000000000000" pitchFamily="50" charset="0"/>
              </a:defRPr>
            </a:lvl1pPr>
          </a:lstStyle>
          <a:p>
            <a:fld id="{63118611-7822-7D46-8FF7-94E882FDEEE2}" type="slidenum">
              <a:rPr lang="en-US" smtClean="0"/>
              <a:t>‹Nº›</a:t>
            </a:fld>
            <a:endParaRPr lang="en-US"/>
          </a:p>
        </p:txBody>
      </p:sp>
      <p:sp>
        <p:nvSpPr>
          <p:cNvPr id="7" name="Marcador de pie de página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lang="es-ES" sz="1000">
                <a:solidFill>
                  <a:schemeClr val="tx1">
                    <a:tint val="75000"/>
                  </a:schemeClr>
                </a:solidFill>
                <a:latin typeface="Montserrat ExtraLight" panose="00000300000000000000" pitchFamily="50" charset="0"/>
              </a:defRPr>
            </a:lvl1pPr>
          </a:lstStyle>
          <a:p>
            <a:endParaRPr lang="en-US"/>
          </a:p>
        </p:txBody>
      </p:sp>
    </p:spTree>
    <p:extLst>
      <p:ext uri="{BB962C8B-B14F-4D97-AF65-F5344CB8AC3E}">
        <p14:creationId xmlns:p14="http://schemas.microsoft.com/office/powerpoint/2010/main" val="254969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0" r:id="rId18"/>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ontserrat ExtraLight" panose="000003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ontserrat ExtraLight" panose="000003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ontserrat ExtraLight" panose="000003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ontserrat ExtraLight" panose="000003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ontserrat ExtraLight" panose="000003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F5D144A-2201-4A41-A806-FA6A881C488C}"/>
              </a:ext>
            </a:extLst>
          </p:cNvPr>
          <p:cNvSpPr>
            <a:spLocks noGrp="1"/>
          </p:cNvSpPr>
          <p:nvPr>
            <p:ph type="title"/>
          </p:nvPr>
        </p:nvSpPr>
        <p:spPr>
          <a:xfrm>
            <a:off x="1048215" y="4147737"/>
            <a:ext cx="10608525" cy="1172285"/>
          </a:xfrm>
        </p:spPr>
        <p:txBody>
          <a:bodyPr>
            <a:noAutofit/>
          </a:bodyPr>
          <a:lstStyle/>
          <a:p>
            <a:pPr algn="l"/>
            <a:r>
              <a:rPr lang="es-ES" dirty="0"/>
              <a:t>PRESENTACIÓN CURSO JAVASCRIPT</a:t>
            </a:r>
            <a:endParaRPr lang="en-US" sz="3600" dirty="0"/>
          </a:p>
        </p:txBody>
      </p:sp>
      <p:sp>
        <p:nvSpPr>
          <p:cNvPr id="5" name="Subtítulo 4">
            <a:extLst>
              <a:ext uri="{FF2B5EF4-FFF2-40B4-BE49-F238E27FC236}">
                <a16:creationId xmlns:a16="http://schemas.microsoft.com/office/drawing/2014/main" id="{C9DD189B-6B00-A048-82D0-3755F389BCB9}"/>
              </a:ext>
            </a:extLst>
          </p:cNvPr>
          <p:cNvSpPr>
            <a:spLocks noGrp="1"/>
          </p:cNvSpPr>
          <p:nvPr>
            <p:ph type="subTitle" idx="1"/>
          </p:nvPr>
        </p:nvSpPr>
        <p:spPr>
          <a:xfrm>
            <a:off x="5230541" y="5630297"/>
            <a:ext cx="6426200" cy="650920"/>
          </a:xfrm>
        </p:spPr>
        <p:txBody>
          <a:bodyPr/>
          <a:lstStyle/>
          <a:p>
            <a:r>
              <a:rPr lang="en-US" dirty="0"/>
              <a:t>TEMA 7. JavaScript </a:t>
            </a:r>
            <a:r>
              <a:rPr lang="en-US" dirty="0" err="1"/>
              <a:t>asíncrono</a:t>
            </a:r>
            <a:r>
              <a:rPr lang="en-US" dirty="0"/>
              <a:t> </a:t>
            </a:r>
          </a:p>
        </p:txBody>
      </p:sp>
    </p:spTree>
    <p:extLst>
      <p:ext uri="{BB962C8B-B14F-4D97-AF65-F5344CB8AC3E}">
        <p14:creationId xmlns:p14="http://schemas.microsoft.com/office/powerpoint/2010/main" val="57659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err="1"/>
              <a:t>APIRest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10</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1711366"/>
          </a:xfrm>
          <a:prstGeom prst="rect">
            <a:avLst/>
          </a:prstGeom>
        </p:spPr>
        <p:txBody>
          <a:bodyPr wrap="square">
            <a:spAutoFit/>
          </a:bodyPr>
          <a:lstStyle/>
          <a:p>
            <a:pPr>
              <a:lnSpc>
                <a:spcPct val="150000"/>
              </a:lnSpc>
            </a:pPr>
            <a:r>
              <a:rPr lang="es-ES" dirty="0"/>
              <a:t>Una API no es más que, por una parte la definición de las funciones que puede realizar un software y por otra parte la metodología que podemos utilizar para comunicarnos con él (junto con la información que le debemos transmitir).</a:t>
            </a:r>
          </a:p>
          <a:p>
            <a:pPr>
              <a:lnSpc>
                <a:spcPct val="150000"/>
              </a:lnSpc>
            </a:pPr>
            <a:r>
              <a:rPr lang="es-ES" dirty="0"/>
              <a:t>Existen dos alternativas populares para consumir o comunicarnos una API REST desde </a:t>
            </a:r>
            <a:r>
              <a:rPr lang="es-ES" dirty="0" err="1"/>
              <a:t>javascript</a:t>
            </a:r>
            <a:r>
              <a:rPr lang="es-ES" dirty="0"/>
              <a:t>:</a:t>
            </a:r>
          </a:p>
        </p:txBody>
      </p:sp>
      <p:pic>
        <p:nvPicPr>
          <p:cNvPr id="7" name="Imagen 6" descr="Texto&#10;&#10;Descripción generada automáticamente">
            <a:extLst>
              <a:ext uri="{FF2B5EF4-FFF2-40B4-BE49-F238E27FC236}">
                <a16:creationId xmlns:a16="http://schemas.microsoft.com/office/drawing/2014/main" id="{059052CA-4ACE-CC4A-BF03-A96CF6EFC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958" y="3862822"/>
            <a:ext cx="2929021" cy="1947799"/>
          </a:xfrm>
          <a:prstGeom prst="rect">
            <a:avLst/>
          </a:prstGeom>
        </p:spPr>
      </p:pic>
      <p:sp>
        <p:nvSpPr>
          <p:cNvPr id="11" name="CuadroTexto 10">
            <a:extLst>
              <a:ext uri="{FF2B5EF4-FFF2-40B4-BE49-F238E27FC236}">
                <a16:creationId xmlns:a16="http://schemas.microsoft.com/office/drawing/2014/main" id="{75A07C4C-7EF8-D44C-B152-F329516E1362}"/>
              </a:ext>
            </a:extLst>
          </p:cNvPr>
          <p:cNvSpPr txBox="1"/>
          <p:nvPr/>
        </p:nvSpPr>
        <p:spPr>
          <a:xfrm>
            <a:off x="2951829" y="3397097"/>
            <a:ext cx="1057277" cy="369332"/>
          </a:xfrm>
          <a:prstGeom prst="rect">
            <a:avLst/>
          </a:prstGeom>
          <a:noFill/>
        </p:spPr>
        <p:txBody>
          <a:bodyPr wrap="none" rtlCol="0">
            <a:spAutoFit/>
          </a:bodyPr>
          <a:lstStyle/>
          <a:p>
            <a:r>
              <a:rPr lang="es-ES" dirty="0" err="1"/>
              <a:t>Fetch</a:t>
            </a:r>
            <a:r>
              <a:rPr lang="es-ES" dirty="0"/>
              <a:t> API</a:t>
            </a:r>
          </a:p>
        </p:txBody>
      </p:sp>
      <p:pic>
        <p:nvPicPr>
          <p:cNvPr id="13" name="Imagen 12" descr="Logotipo&#10;&#10;Descripción generada automáticamente">
            <a:extLst>
              <a:ext uri="{FF2B5EF4-FFF2-40B4-BE49-F238E27FC236}">
                <a16:creationId xmlns:a16="http://schemas.microsoft.com/office/drawing/2014/main" id="{F8FE6E08-0B2E-6342-8CC9-4B3E67CF84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021" y="3862821"/>
            <a:ext cx="2929021" cy="1947799"/>
          </a:xfrm>
          <a:prstGeom prst="rect">
            <a:avLst/>
          </a:prstGeom>
        </p:spPr>
      </p:pic>
      <p:sp>
        <p:nvSpPr>
          <p:cNvPr id="14" name="CuadroTexto 13">
            <a:extLst>
              <a:ext uri="{FF2B5EF4-FFF2-40B4-BE49-F238E27FC236}">
                <a16:creationId xmlns:a16="http://schemas.microsoft.com/office/drawing/2014/main" id="{ADAF0DF5-239E-454E-923A-FC415F7193E9}"/>
              </a:ext>
            </a:extLst>
          </p:cNvPr>
          <p:cNvSpPr txBox="1"/>
          <p:nvPr/>
        </p:nvSpPr>
        <p:spPr>
          <a:xfrm>
            <a:off x="7722927" y="3405482"/>
            <a:ext cx="1977208" cy="369332"/>
          </a:xfrm>
          <a:prstGeom prst="rect">
            <a:avLst/>
          </a:prstGeom>
          <a:noFill/>
        </p:spPr>
        <p:txBody>
          <a:bodyPr wrap="none" rtlCol="0">
            <a:spAutoFit/>
          </a:bodyPr>
          <a:lstStyle/>
          <a:p>
            <a:r>
              <a:rPr lang="es-ES" dirty="0"/>
              <a:t>La Biblioteca </a:t>
            </a:r>
            <a:r>
              <a:rPr lang="es-ES" dirty="0" err="1"/>
              <a:t>Axios</a:t>
            </a:r>
            <a:endParaRPr lang="es-ES" dirty="0"/>
          </a:p>
        </p:txBody>
      </p:sp>
    </p:spTree>
    <p:extLst>
      <p:ext uri="{BB962C8B-B14F-4D97-AF65-F5344CB8AC3E}">
        <p14:creationId xmlns:p14="http://schemas.microsoft.com/office/powerpoint/2010/main" val="2441239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Llamada Ajax con HTTP </a:t>
            </a:r>
            <a:r>
              <a:rPr lang="es-ES" dirty="0" err="1"/>
              <a:t>Request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11</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5035353"/>
          </a:xfrm>
          <a:prstGeom prst="rect">
            <a:avLst/>
          </a:prstGeom>
        </p:spPr>
        <p:txBody>
          <a:bodyPr wrap="square">
            <a:spAutoFit/>
          </a:bodyPr>
          <a:lstStyle/>
          <a:p>
            <a:pPr marL="285750" indent="-285750">
              <a:lnSpc>
                <a:spcPct val="150000"/>
              </a:lnSpc>
              <a:buFont typeface="Arial" panose="020B0604020202020204" pitchFamily="34" charset="0"/>
              <a:buChar char="•"/>
            </a:pPr>
            <a:r>
              <a:rPr lang="es-ES" dirty="0"/>
              <a:t>Para realizar una petición HTTP usando JavaScript, es necesario crear una instancia de una clase que provea esta funcionalidad.  </a:t>
            </a:r>
          </a:p>
          <a:p>
            <a:pPr marL="285750" indent="-285750">
              <a:lnSpc>
                <a:spcPct val="150000"/>
              </a:lnSpc>
              <a:buFont typeface="Arial" panose="020B0604020202020204" pitchFamily="34" charset="0"/>
              <a:buChar char="•"/>
            </a:pPr>
            <a:endParaRPr lang="es-ES" dirty="0"/>
          </a:p>
          <a:p>
            <a:pPr marL="285750" indent="-285750">
              <a:lnSpc>
                <a:spcPct val="150000"/>
              </a:lnSpc>
              <a:buFont typeface="Arial" panose="020B0604020202020204" pitchFamily="34" charset="0"/>
              <a:buChar char="•"/>
            </a:pPr>
            <a:r>
              <a:rPr lang="es-ES" dirty="0"/>
              <a:t>GET y POST son dos métodos del protocolo HTTP que podemos ver como formas de envío de datos a través de internet. Tanto GET como POST son muy conocidos debido a su uso en formularios.</a:t>
            </a:r>
          </a:p>
          <a:p>
            <a:pPr>
              <a:lnSpc>
                <a:spcPct val="150000"/>
              </a:lnSpc>
            </a:pPr>
            <a:endParaRPr lang="es-ES" dirty="0"/>
          </a:p>
          <a:p>
            <a:pPr marL="285750" indent="-285750">
              <a:lnSpc>
                <a:spcPct val="150000"/>
              </a:lnSpc>
              <a:buFont typeface="Arial" panose="020B0604020202020204" pitchFamily="34" charset="0"/>
              <a:buChar char="•"/>
            </a:pPr>
            <a:r>
              <a:rPr lang="es-ES" dirty="0"/>
              <a:t>Para realizar una petición GET con Ajax no hemos de establecer ninguna cabecera específicamente. En cambio con POST sí hemos de hacerlo. Los parámetros a enviar mediante POST con Ajax se construyen como una cadena de texto dato1=valor1&amp;dato2=valor2&amp; … &amp;</a:t>
            </a:r>
            <a:r>
              <a:rPr lang="es-ES" dirty="0" err="1"/>
              <a:t>daton</a:t>
            </a:r>
            <a:r>
              <a:rPr lang="es-ES" dirty="0"/>
              <a:t>=</a:t>
            </a:r>
            <a:r>
              <a:rPr lang="es-ES" dirty="0" err="1"/>
              <a:t>valorN</a:t>
            </a:r>
            <a:endParaRPr lang="es-ES" dirty="0"/>
          </a:p>
          <a:p>
            <a:pPr>
              <a:lnSpc>
                <a:spcPct val="150000"/>
              </a:lnSpc>
            </a:pPr>
            <a:endParaRPr lang="es-ES" dirty="0"/>
          </a:p>
          <a:p>
            <a:pPr>
              <a:lnSpc>
                <a:spcPct val="150000"/>
              </a:lnSpc>
            </a:pPr>
            <a:endParaRPr lang="es-ES" dirty="0"/>
          </a:p>
          <a:p>
            <a:pPr>
              <a:lnSpc>
                <a:spcPct val="150000"/>
              </a:lnSpc>
            </a:pPr>
            <a:endParaRPr lang="es-ES" dirty="0"/>
          </a:p>
        </p:txBody>
      </p:sp>
    </p:spTree>
    <p:extLst>
      <p:ext uri="{BB962C8B-B14F-4D97-AF65-F5344CB8AC3E}">
        <p14:creationId xmlns:p14="http://schemas.microsoft.com/office/powerpoint/2010/main" val="4014092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Llamadas a API con </a:t>
            </a:r>
            <a:r>
              <a:rPr lang="es-ES" dirty="0" err="1"/>
              <a:t>Fetch</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12</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542363"/>
          </a:xfrm>
          <a:prstGeom prst="rect">
            <a:avLst/>
          </a:prstGeom>
        </p:spPr>
        <p:txBody>
          <a:bodyPr wrap="square">
            <a:spAutoFit/>
          </a:bodyPr>
          <a:lstStyle/>
          <a:p>
            <a:pPr algn="just">
              <a:lnSpc>
                <a:spcPct val="150000"/>
              </a:lnSpc>
            </a:pPr>
            <a:r>
              <a:rPr lang="es-ES" b="1" dirty="0"/>
              <a:t>El API </a:t>
            </a:r>
            <a:r>
              <a:rPr lang="es-ES" b="1" dirty="0" err="1"/>
              <a:t>fetch</a:t>
            </a:r>
            <a:r>
              <a:rPr lang="es-ES" b="1" dirty="0"/>
              <a:t> es un nuevo estándar</a:t>
            </a:r>
            <a:r>
              <a:rPr lang="es-ES" dirty="0"/>
              <a:t> que viene a dar una alternativa para interactuar por HTTP, con un diseño moderno, </a:t>
            </a:r>
            <a:r>
              <a:rPr lang="es-ES" b="1" dirty="0"/>
              <a:t>basado en promesas</a:t>
            </a:r>
            <a:r>
              <a:rPr lang="es-ES" dirty="0"/>
              <a:t>, con mayor flexibilidad y capacidad de control a la hora de realizar llamadas al servidor. Devuelve un objeto con dos métodos, uno </a:t>
            </a:r>
            <a:r>
              <a:rPr lang="es-ES" dirty="0" err="1"/>
              <a:t>then</a:t>
            </a:r>
            <a:r>
              <a:rPr lang="es-ES" dirty="0"/>
              <a:t>() y otro catch() a la que pasaremos una función que será invocada cuando se obtenga la respuesta o se produzca un error.</a:t>
            </a:r>
          </a:p>
          <a:p>
            <a:pPr>
              <a:lnSpc>
                <a:spcPct val="150000"/>
              </a:lnSpc>
            </a:pPr>
            <a:endParaRPr lang="es-ES" dirty="0"/>
          </a:p>
          <a:p>
            <a:pPr>
              <a:lnSpc>
                <a:spcPct val="150000"/>
              </a:lnSpc>
            </a:pPr>
            <a:endParaRPr lang="es-ES" dirty="0"/>
          </a:p>
        </p:txBody>
      </p:sp>
    </p:spTree>
    <p:extLst>
      <p:ext uri="{BB962C8B-B14F-4D97-AF65-F5344CB8AC3E}">
        <p14:creationId xmlns:p14="http://schemas.microsoft.com/office/powerpoint/2010/main" val="3619120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Función </a:t>
            </a:r>
            <a:r>
              <a:rPr lang="es-ES" dirty="0" err="1"/>
              <a:t>setTimeOut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2</a:t>
            </a:fld>
            <a:endParaRPr lang="en-US"/>
          </a:p>
        </p:txBody>
      </p:sp>
      <p:sp>
        <p:nvSpPr>
          <p:cNvPr id="4" name="Marcador de contenido 3"/>
          <p:cNvSpPr>
            <a:spLocks noGrp="1"/>
          </p:cNvSpPr>
          <p:nvPr>
            <p:ph idx="4294967295"/>
          </p:nvPr>
        </p:nvSpPr>
        <p:spPr>
          <a:xfrm>
            <a:off x="838200" y="1447801"/>
            <a:ext cx="10080812" cy="1230853"/>
          </a:xfrm>
        </p:spPr>
        <p:txBody>
          <a:bodyPr>
            <a:normAutofit fontScale="92500" lnSpcReduction="20000"/>
          </a:bodyPr>
          <a:lstStyle/>
          <a:p>
            <a:pPr marL="0" indent="0" algn="just">
              <a:lnSpc>
                <a:spcPct val="150000"/>
              </a:lnSpc>
              <a:buNone/>
            </a:pPr>
            <a:r>
              <a:rPr lang="es-ES" sz="2000" dirty="0"/>
              <a:t>Si queremos que después de un tiempo determinado se haga el llamado de una función, entonces lo que debemos usar es el método “</a:t>
            </a:r>
            <a:r>
              <a:rPr lang="es-ES" sz="2000" dirty="0" err="1"/>
              <a:t>setTimeout</a:t>
            </a:r>
            <a:r>
              <a:rPr lang="es-ES" sz="2000" dirty="0"/>
              <a:t>”. El método </a:t>
            </a:r>
            <a:r>
              <a:rPr lang="es-ES" sz="2000" dirty="0" err="1"/>
              <a:t>setTimeOut</a:t>
            </a:r>
            <a:r>
              <a:rPr lang="es-ES" sz="2000" dirty="0"/>
              <a:t> utiliza 2 argumentos como vemos a continuación:</a:t>
            </a:r>
          </a:p>
          <a:p>
            <a:pPr marL="0" indent="0" algn="just">
              <a:lnSpc>
                <a:spcPct val="150000"/>
              </a:lnSpc>
              <a:buNone/>
            </a:pPr>
            <a:endParaRPr lang="es-ES" sz="2200" dirty="0"/>
          </a:p>
        </p:txBody>
      </p:sp>
      <p:sp>
        <p:nvSpPr>
          <p:cNvPr id="6" name="CuadroTexto 5">
            <a:extLst>
              <a:ext uri="{FF2B5EF4-FFF2-40B4-BE49-F238E27FC236}">
                <a16:creationId xmlns:a16="http://schemas.microsoft.com/office/drawing/2014/main" id="{B8F032EC-A82A-1748-8072-52D96E9DA529}"/>
              </a:ext>
            </a:extLst>
          </p:cNvPr>
          <p:cNvSpPr txBox="1"/>
          <p:nvPr/>
        </p:nvSpPr>
        <p:spPr>
          <a:xfrm>
            <a:off x="838199" y="4286923"/>
            <a:ext cx="10080811" cy="1418593"/>
          </a:xfrm>
          <a:prstGeom prst="rect">
            <a:avLst/>
          </a:prstGeom>
          <a:noFill/>
        </p:spPr>
        <p:txBody>
          <a:bodyPr wrap="square" rtlCol="0">
            <a:spAutoFit/>
          </a:bodyPr>
          <a:lstStyle/>
          <a:p>
            <a:pPr algn="just">
              <a:lnSpc>
                <a:spcPct val="150000"/>
              </a:lnSpc>
              <a:spcBef>
                <a:spcPts val="1000"/>
              </a:spcBef>
            </a:pPr>
            <a:r>
              <a:rPr lang="es-ES" sz="1600" b="1" dirty="0" err="1">
                <a:solidFill>
                  <a:schemeClr val="tx1">
                    <a:lumMod val="85000"/>
                    <a:lumOff val="15000"/>
                  </a:schemeClr>
                </a:solidFill>
                <a:latin typeface="Montserrat ExtraLight" panose="00000300000000000000" pitchFamily="50" charset="0"/>
              </a:rPr>
              <a:t>Funci</a:t>
            </a:r>
            <a:r>
              <a:rPr lang="es-ES" sz="1600" dirty="0">
                <a:solidFill>
                  <a:schemeClr val="tx1">
                    <a:lumMod val="85000"/>
                    <a:lumOff val="15000"/>
                  </a:schemeClr>
                </a:solidFill>
                <a:latin typeface="Montserrat ExtraLight" panose="00000300000000000000" pitchFamily="50" charset="0"/>
              </a:rPr>
              <a:t> : Requerido. Es la función que se ejecutará después de un determinado tiempo.</a:t>
            </a:r>
          </a:p>
          <a:p>
            <a:pPr algn="just">
              <a:lnSpc>
                <a:spcPct val="150000"/>
              </a:lnSpc>
              <a:spcBef>
                <a:spcPts val="1000"/>
              </a:spcBef>
            </a:pPr>
            <a:r>
              <a:rPr lang="es-ES" sz="1600" b="1" dirty="0" err="1">
                <a:solidFill>
                  <a:schemeClr val="tx1">
                    <a:lumMod val="85000"/>
                    <a:lumOff val="15000"/>
                  </a:schemeClr>
                </a:solidFill>
                <a:latin typeface="Montserrat ExtraLight" panose="00000300000000000000" pitchFamily="50" charset="0"/>
              </a:rPr>
              <a:t>miSetOut</a:t>
            </a:r>
            <a:r>
              <a:rPr lang="es-ES" sz="1600" dirty="0">
                <a:solidFill>
                  <a:schemeClr val="tx1">
                    <a:lumMod val="85000"/>
                    <a:lumOff val="15000"/>
                  </a:schemeClr>
                </a:solidFill>
                <a:latin typeface="Montserrat ExtraLight" panose="00000300000000000000" pitchFamily="50" charset="0"/>
              </a:rPr>
              <a:t> : Con esta variable podemos detener la llamada de la función con el método </a:t>
            </a:r>
            <a:r>
              <a:rPr lang="es-ES" sz="1600" dirty="0" err="1">
                <a:solidFill>
                  <a:schemeClr val="tx1">
                    <a:lumMod val="85000"/>
                    <a:lumOff val="15000"/>
                  </a:schemeClr>
                </a:solidFill>
                <a:latin typeface="Montserrat ExtraLight" panose="00000300000000000000" pitchFamily="50" charset="0"/>
              </a:rPr>
              <a:t>clearTimeout</a:t>
            </a:r>
            <a:r>
              <a:rPr lang="es-ES" sz="1600" dirty="0">
                <a:solidFill>
                  <a:schemeClr val="tx1">
                    <a:lumMod val="85000"/>
                    <a:lumOff val="15000"/>
                  </a:schemeClr>
                </a:solidFill>
                <a:latin typeface="Montserrat ExtraLight" panose="00000300000000000000" pitchFamily="50" charset="0"/>
              </a:rPr>
              <a:t>. </a:t>
            </a:r>
          </a:p>
          <a:p>
            <a:pPr algn="just">
              <a:lnSpc>
                <a:spcPct val="150000"/>
              </a:lnSpc>
              <a:spcBef>
                <a:spcPts val="1000"/>
              </a:spcBef>
            </a:pPr>
            <a:r>
              <a:rPr lang="es-ES" sz="1600" b="1" dirty="0">
                <a:solidFill>
                  <a:schemeClr val="tx1">
                    <a:lumMod val="85000"/>
                    <a:lumOff val="15000"/>
                  </a:schemeClr>
                </a:solidFill>
                <a:latin typeface="Montserrat ExtraLight" panose="00000300000000000000" pitchFamily="50" charset="0"/>
              </a:rPr>
              <a:t>Tiempo</a:t>
            </a:r>
            <a:r>
              <a:rPr lang="es-ES" sz="1600" dirty="0">
                <a:solidFill>
                  <a:schemeClr val="tx1">
                    <a:lumMod val="85000"/>
                    <a:lumOff val="15000"/>
                  </a:schemeClr>
                </a:solidFill>
                <a:latin typeface="Montserrat ExtraLight" panose="00000300000000000000" pitchFamily="50" charset="0"/>
              </a:rPr>
              <a:t> : Requerido. Es el tiempo transcurrido antes que se ejecute la función(Esta en milisegundos 1000 ms).</a:t>
            </a:r>
          </a:p>
        </p:txBody>
      </p:sp>
      <p:pic>
        <p:nvPicPr>
          <p:cNvPr id="7" name="Imagen 6">
            <a:extLst>
              <a:ext uri="{FF2B5EF4-FFF2-40B4-BE49-F238E27FC236}">
                <a16:creationId xmlns:a16="http://schemas.microsoft.com/office/drawing/2014/main" id="{2C264452-66B6-0F44-A89D-05E4969696B3}"/>
              </a:ext>
            </a:extLst>
          </p:cNvPr>
          <p:cNvPicPr>
            <a:picLocks noChangeAspect="1"/>
          </p:cNvPicPr>
          <p:nvPr/>
        </p:nvPicPr>
        <p:blipFill>
          <a:blip r:embed="rId3"/>
          <a:stretch>
            <a:fillRect/>
          </a:stretch>
        </p:blipFill>
        <p:spPr>
          <a:xfrm>
            <a:off x="2144805" y="3270250"/>
            <a:ext cx="7467600" cy="317500"/>
          </a:xfrm>
          <a:prstGeom prst="rect">
            <a:avLst/>
          </a:prstGeom>
        </p:spPr>
      </p:pic>
    </p:spTree>
    <p:extLst>
      <p:ext uri="{BB962C8B-B14F-4D97-AF65-F5344CB8AC3E}">
        <p14:creationId xmlns:p14="http://schemas.microsoft.com/office/powerpoint/2010/main" val="350564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JavaScript asíncrono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3</a:t>
            </a:fld>
            <a:endParaRPr lang="en-US"/>
          </a:p>
        </p:txBody>
      </p:sp>
      <p:sp>
        <p:nvSpPr>
          <p:cNvPr id="6" name="CuadroTexto 5">
            <a:extLst>
              <a:ext uri="{FF2B5EF4-FFF2-40B4-BE49-F238E27FC236}">
                <a16:creationId xmlns:a16="http://schemas.microsoft.com/office/drawing/2014/main" id="{A5ADB82B-9684-AE45-98F0-636DD6F12D9A}"/>
              </a:ext>
            </a:extLst>
          </p:cNvPr>
          <p:cNvSpPr txBox="1"/>
          <p:nvPr/>
        </p:nvSpPr>
        <p:spPr>
          <a:xfrm>
            <a:off x="838200" y="1326964"/>
            <a:ext cx="9887174" cy="5035353"/>
          </a:xfrm>
          <a:prstGeom prst="rect">
            <a:avLst/>
          </a:prstGeom>
          <a:noFill/>
        </p:spPr>
        <p:txBody>
          <a:bodyPr wrap="square" rtlCol="0">
            <a:spAutoFit/>
          </a:bodyPr>
          <a:lstStyle/>
          <a:p>
            <a:pPr algn="just">
              <a:lnSpc>
                <a:spcPct val="150000"/>
              </a:lnSpc>
            </a:pPr>
            <a:r>
              <a:rPr lang="es-ES" dirty="0"/>
              <a:t>La </a:t>
            </a:r>
            <a:r>
              <a:rPr lang="es-ES" dirty="0" err="1"/>
              <a:t>asincronía</a:t>
            </a:r>
            <a:r>
              <a:rPr lang="es-ES" dirty="0"/>
              <a:t> es uno de los pilares fundamentales de </a:t>
            </a:r>
            <a:r>
              <a:rPr lang="es-ES" dirty="0" err="1"/>
              <a:t>Javascript</a:t>
            </a:r>
            <a:r>
              <a:rPr lang="es-ES" dirty="0"/>
              <a:t>. Cuando comenzamos a programar, normalmente realizamos tareas de forma </a:t>
            </a:r>
            <a:r>
              <a:rPr lang="es-ES" b="1" dirty="0"/>
              <a:t>síncrona</a:t>
            </a:r>
            <a:r>
              <a:rPr lang="es-ES" dirty="0"/>
              <a:t>, llevando a cabo tareas secuenciales que se ejecutan una detrás de otra, de modo que el orden o flujo del programa es sencillo de observar en el código:</a:t>
            </a:r>
          </a:p>
          <a:p>
            <a:endParaRPr lang="es-ES" dirty="0"/>
          </a:p>
          <a:p>
            <a:endParaRPr lang="es-ES" dirty="0"/>
          </a:p>
          <a:p>
            <a:endParaRPr lang="es-ES" dirty="0"/>
          </a:p>
          <a:p>
            <a:endParaRPr lang="es-ES" dirty="0"/>
          </a:p>
          <a:p>
            <a:endParaRPr lang="es-ES" dirty="0"/>
          </a:p>
          <a:p>
            <a:endParaRPr lang="es-ES" dirty="0"/>
          </a:p>
          <a:p>
            <a:pPr algn="just">
              <a:lnSpc>
                <a:spcPct val="150000"/>
              </a:lnSpc>
            </a:pPr>
            <a:r>
              <a:rPr lang="es-ES" dirty="0"/>
              <a:t>Sin embargo, en el mundo de la programación, tarde o temprano necesitaremos realizar operaciones </a:t>
            </a:r>
            <a:r>
              <a:rPr lang="es-ES" b="1" dirty="0"/>
              <a:t>asíncronas</a:t>
            </a:r>
            <a:r>
              <a:rPr lang="es-ES" dirty="0"/>
              <a:t>, especialmente en ciertos lenguajes como </a:t>
            </a:r>
            <a:r>
              <a:rPr lang="es-ES" dirty="0" err="1"/>
              <a:t>Javascript</a:t>
            </a:r>
            <a:r>
              <a:rPr lang="es-ES" dirty="0"/>
              <a:t>, donde tenemos que realizar tareas </a:t>
            </a:r>
            <a:r>
              <a:rPr lang="es-ES" b="1" dirty="0"/>
              <a:t>que tienen que esperar a que ocurra un determinado suceso</a:t>
            </a:r>
            <a:r>
              <a:rPr lang="es-ES" dirty="0"/>
              <a:t> que no depende de nosotros, y reaccionar realizando otra tarea sólo cuando dicho suceso ocurra.</a:t>
            </a:r>
            <a:br>
              <a:rPr lang="es-ES" dirty="0"/>
            </a:br>
            <a:endParaRPr lang="es-ES" dirty="0"/>
          </a:p>
        </p:txBody>
      </p:sp>
      <p:pic>
        <p:nvPicPr>
          <p:cNvPr id="5" name="Imagen 4">
            <a:extLst>
              <a:ext uri="{FF2B5EF4-FFF2-40B4-BE49-F238E27FC236}">
                <a16:creationId xmlns:a16="http://schemas.microsoft.com/office/drawing/2014/main" id="{43E02075-B562-3545-B9B4-00A1B865D605}"/>
              </a:ext>
            </a:extLst>
          </p:cNvPr>
          <p:cNvPicPr>
            <a:picLocks noChangeAspect="1"/>
          </p:cNvPicPr>
          <p:nvPr/>
        </p:nvPicPr>
        <p:blipFill>
          <a:blip r:embed="rId2"/>
          <a:stretch>
            <a:fillRect/>
          </a:stretch>
        </p:blipFill>
        <p:spPr>
          <a:xfrm>
            <a:off x="2606077" y="2974313"/>
            <a:ext cx="6979845" cy="909374"/>
          </a:xfrm>
          <a:prstGeom prst="rect">
            <a:avLst/>
          </a:prstGeom>
        </p:spPr>
      </p:pic>
    </p:spTree>
    <p:extLst>
      <p:ext uri="{BB962C8B-B14F-4D97-AF65-F5344CB8AC3E}">
        <p14:creationId xmlns:p14="http://schemas.microsoft.com/office/powerpoint/2010/main" val="5964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971762" cy="557212"/>
          </a:xfrm>
        </p:spPr>
        <p:txBody>
          <a:bodyPr>
            <a:normAutofit fontScale="90000"/>
          </a:bodyPr>
          <a:lstStyle/>
          <a:p>
            <a:r>
              <a:rPr lang="es-ES" dirty="0"/>
              <a:t>Concurrencia y paralelismo</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4</a:t>
            </a:fld>
            <a:endParaRPr lang="en-US"/>
          </a:p>
        </p:txBody>
      </p:sp>
      <p:sp>
        <p:nvSpPr>
          <p:cNvPr id="15" name="CuadroTexto 14">
            <a:extLst>
              <a:ext uri="{FF2B5EF4-FFF2-40B4-BE49-F238E27FC236}">
                <a16:creationId xmlns:a16="http://schemas.microsoft.com/office/drawing/2014/main" id="{A5999976-CE8B-6E4D-9854-555AAC34C909}"/>
              </a:ext>
            </a:extLst>
          </p:cNvPr>
          <p:cNvSpPr txBox="1"/>
          <p:nvPr/>
        </p:nvSpPr>
        <p:spPr>
          <a:xfrm>
            <a:off x="838200" y="1492999"/>
            <a:ext cx="10061778" cy="646331"/>
          </a:xfrm>
          <a:prstGeom prst="rect">
            <a:avLst/>
          </a:prstGeom>
          <a:noFill/>
        </p:spPr>
        <p:txBody>
          <a:bodyPr wrap="square" rtlCol="0">
            <a:spAutoFit/>
          </a:bodyPr>
          <a:lstStyle/>
          <a:p>
            <a:r>
              <a:rPr lang="es-ES" b="1" dirty="0"/>
              <a:t>Concurrencia</a:t>
            </a:r>
            <a:r>
              <a:rPr lang="es-ES" dirty="0"/>
              <a:t>: cuando dos o mas tareas progresan simultáneamente.</a:t>
            </a:r>
          </a:p>
          <a:p>
            <a:r>
              <a:rPr lang="es-ES" b="1" dirty="0"/>
              <a:t>Paralelismo</a:t>
            </a:r>
            <a:r>
              <a:rPr lang="es-ES" dirty="0"/>
              <a:t>: cuando dos o mas tareas se ejecutan, literalmente, a la vez, en el mismo instante de tiempo.</a:t>
            </a:r>
          </a:p>
        </p:txBody>
      </p:sp>
      <p:pic>
        <p:nvPicPr>
          <p:cNvPr id="1026" name="Picture 2">
            <a:extLst>
              <a:ext uri="{FF2B5EF4-FFF2-40B4-BE49-F238E27FC236}">
                <a16:creationId xmlns:a16="http://schemas.microsoft.com/office/drawing/2014/main" id="{9981AD4B-1371-EC4A-B00A-1DE55C45E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100" y="2141736"/>
            <a:ext cx="4016637" cy="401663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5A75D5A9-BF7E-214F-99BE-655546724333}"/>
              </a:ext>
            </a:extLst>
          </p:cNvPr>
          <p:cNvSpPr/>
          <p:nvPr/>
        </p:nvSpPr>
        <p:spPr>
          <a:xfrm>
            <a:off x="5257798" y="2703504"/>
            <a:ext cx="6096000" cy="2893100"/>
          </a:xfrm>
          <a:prstGeom prst="rect">
            <a:avLst/>
          </a:prstGeom>
        </p:spPr>
        <p:txBody>
          <a:bodyPr>
            <a:spAutoFit/>
          </a:bodyPr>
          <a:lstStyle/>
          <a:p>
            <a:pPr>
              <a:buFont typeface="Arial" panose="020B0604020202020204" pitchFamily="34" charset="0"/>
              <a:buChar char="•"/>
            </a:pPr>
            <a:r>
              <a:rPr lang="es-ES" sz="1400" b="1" dirty="0">
                <a:solidFill>
                  <a:srgbClr val="363636"/>
                </a:solidFill>
                <a:latin typeface="Open Sans"/>
              </a:rPr>
              <a:t>Escenario 1</a:t>
            </a:r>
            <a:r>
              <a:rPr lang="es-ES" sz="1400" dirty="0">
                <a:solidFill>
                  <a:srgbClr val="363636"/>
                </a:solidFill>
                <a:latin typeface="Open Sans"/>
              </a:rPr>
              <a:t>: no es ni concurrente ni paralelo. Es simplemente una ejecución secuencial, primero una tarea, después la siguiente.</a:t>
            </a:r>
          </a:p>
          <a:p>
            <a:pPr>
              <a:buFont typeface="Arial" panose="020B0604020202020204" pitchFamily="34" charset="0"/>
              <a:buChar char="•"/>
            </a:pPr>
            <a:r>
              <a:rPr lang="es-ES" sz="1400" b="1" dirty="0">
                <a:solidFill>
                  <a:srgbClr val="363636"/>
                </a:solidFill>
                <a:latin typeface="Open Sans"/>
              </a:rPr>
              <a:t>Escenario 2</a:t>
            </a:r>
            <a:r>
              <a:rPr lang="es-ES" sz="1400" dirty="0">
                <a:solidFill>
                  <a:srgbClr val="363636"/>
                </a:solidFill>
                <a:latin typeface="Open Sans"/>
              </a:rPr>
              <a:t>, </a:t>
            </a:r>
            <a:r>
              <a:rPr lang="es-ES" sz="1400" b="1" dirty="0">
                <a:solidFill>
                  <a:srgbClr val="363636"/>
                </a:solidFill>
                <a:latin typeface="Open Sans"/>
              </a:rPr>
              <a:t>3</a:t>
            </a:r>
            <a:r>
              <a:rPr lang="es-ES" sz="1400" dirty="0">
                <a:solidFill>
                  <a:srgbClr val="363636"/>
                </a:solidFill>
                <a:latin typeface="Open Sans"/>
              </a:rPr>
              <a:t> y </a:t>
            </a:r>
            <a:r>
              <a:rPr lang="es-ES" sz="1400" b="1" dirty="0">
                <a:solidFill>
                  <a:srgbClr val="363636"/>
                </a:solidFill>
                <a:latin typeface="Open Sans"/>
              </a:rPr>
              <a:t>4</a:t>
            </a:r>
            <a:r>
              <a:rPr lang="es-ES" sz="1400" dirty="0">
                <a:solidFill>
                  <a:srgbClr val="363636"/>
                </a:solidFill>
                <a:latin typeface="Open Sans"/>
              </a:rPr>
              <a:t>: son escenarios donde se ilustra la concurrencia bajo distintas técnicas:</a:t>
            </a:r>
          </a:p>
          <a:p>
            <a:pPr marL="742950" lvl="1" indent="-285750">
              <a:buFont typeface="Arial" panose="020B0604020202020204" pitchFamily="34" charset="0"/>
              <a:buChar char="•"/>
            </a:pPr>
            <a:r>
              <a:rPr lang="es-ES" sz="1400" b="1" dirty="0">
                <a:solidFill>
                  <a:srgbClr val="363636"/>
                </a:solidFill>
                <a:latin typeface="Open Sans"/>
              </a:rPr>
              <a:t>Escenario 3</a:t>
            </a:r>
            <a:r>
              <a:rPr lang="es-ES" sz="1400" dirty="0">
                <a:solidFill>
                  <a:srgbClr val="363636"/>
                </a:solidFill>
                <a:latin typeface="Open Sans"/>
              </a:rPr>
              <a:t>: muestra como la concurrencia puede conseguirse con un único </a:t>
            </a:r>
            <a:r>
              <a:rPr lang="es-ES" sz="1400" i="1" dirty="0" err="1">
                <a:solidFill>
                  <a:srgbClr val="363636"/>
                </a:solidFill>
                <a:latin typeface="Open Sans"/>
              </a:rPr>
              <a:t>thread</a:t>
            </a:r>
            <a:r>
              <a:rPr lang="es-ES" sz="1400" dirty="0">
                <a:solidFill>
                  <a:srgbClr val="363636"/>
                </a:solidFill>
                <a:latin typeface="Open Sans"/>
              </a:rPr>
              <a:t>. Pequeñas porciones de cada tarea se entrelazan para que ambas mantengan un progreso constante. Esto es posible siempre y cuando las tareas puedan descompuestas en </a:t>
            </a:r>
            <a:r>
              <a:rPr lang="es-ES" sz="1400" dirty="0" err="1">
                <a:solidFill>
                  <a:srgbClr val="363636"/>
                </a:solidFill>
                <a:latin typeface="Open Sans"/>
              </a:rPr>
              <a:t>subtareas</a:t>
            </a:r>
            <a:r>
              <a:rPr lang="es-ES" sz="1400" dirty="0">
                <a:solidFill>
                  <a:srgbClr val="363636"/>
                </a:solidFill>
                <a:latin typeface="Open Sans"/>
              </a:rPr>
              <a:t> mas simples.</a:t>
            </a:r>
          </a:p>
          <a:p>
            <a:pPr marL="742950" lvl="1" indent="-285750">
              <a:buFont typeface="Arial" panose="020B0604020202020204" pitchFamily="34" charset="0"/>
              <a:buChar char="•"/>
            </a:pPr>
            <a:r>
              <a:rPr lang="es-ES" sz="1400" b="1" dirty="0">
                <a:solidFill>
                  <a:srgbClr val="363636"/>
                </a:solidFill>
                <a:latin typeface="Open Sans"/>
              </a:rPr>
              <a:t>Escenario 2</a:t>
            </a:r>
            <a:r>
              <a:rPr lang="es-ES" sz="1400" dirty="0">
                <a:solidFill>
                  <a:srgbClr val="363636"/>
                </a:solidFill>
                <a:latin typeface="Open Sans"/>
              </a:rPr>
              <a:t> y </a:t>
            </a:r>
            <a:r>
              <a:rPr lang="es-ES" sz="1400" b="1" dirty="0">
                <a:solidFill>
                  <a:srgbClr val="363636"/>
                </a:solidFill>
                <a:latin typeface="Open Sans"/>
              </a:rPr>
              <a:t>4</a:t>
            </a:r>
            <a:r>
              <a:rPr lang="es-ES" sz="1400" dirty="0">
                <a:solidFill>
                  <a:srgbClr val="363636"/>
                </a:solidFill>
                <a:latin typeface="Open Sans"/>
              </a:rPr>
              <a:t>: ilustran paralelismo, utilizando </a:t>
            </a:r>
            <a:r>
              <a:rPr lang="es-ES" sz="1400" dirty="0" err="1">
                <a:solidFill>
                  <a:srgbClr val="363636"/>
                </a:solidFill>
                <a:latin typeface="Open Sans"/>
              </a:rPr>
              <a:t>multiples</a:t>
            </a:r>
            <a:r>
              <a:rPr lang="es-ES" sz="1400" dirty="0">
                <a:solidFill>
                  <a:srgbClr val="363636"/>
                </a:solidFill>
                <a:latin typeface="Open Sans"/>
              </a:rPr>
              <a:t> </a:t>
            </a:r>
            <a:r>
              <a:rPr lang="es-ES" sz="1400" i="1" dirty="0" err="1">
                <a:solidFill>
                  <a:srgbClr val="363636"/>
                </a:solidFill>
                <a:latin typeface="Open Sans"/>
              </a:rPr>
              <a:t>threads</a:t>
            </a:r>
            <a:r>
              <a:rPr lang="es-ES" sz="1400" dirty="0">
                <a:solidFill>
                  <a:srgbClr val="363636"/>
                </a:solidFill>
                <a:latin typeface="Open Sans"/>
              </a:rPr>
              <a:t> donde las tareas o </a:t>
            </a:r>
            <a:r>
              <a:rPr lang="es-ES" sz="1400" dirty="0" err="1">
                <a:solidFill>
                  <a:srgbClr val="363636"/>
                </a:solidFill>
                <a:latin typeface="Open Sans"/>
              </a:rPr>
              <a:t>subtareas</a:t>
            </a:r>
            <a:r>
              <a:rPr lang="es-ES" sz="1400" dirty="0">
                <a:solidFill>
                  <a:srgbClr val="363636"/>
                </a:solidFill>
                <a:latin typeface="Open Sans"/>
              </a:rPr>
              <a:t> corren en paralelo exactamente al mismo tiempo. A nivel de </a:t>
            </a:r>
            <a:r>
              <a:rPr lang="es-ES" sz="1400" i="1" dirty="0" err="1">
                <a:solidFill>
                  <a:srgbClr val="363636"/>
                </a:solidFill>
                <a:latin typeface="Open Sans"/>
              </a:rPr>
              <a:t>thread</a:t>
            </a:r>
            <a:r>
              <a:rPr lang="es-ES" sz="1400" dirty="0">
                <a:solidFill>
                  <a:srgbClr val="363636"/>
                </a:solidFill>
                <a:latin typeface="Open Sans"/>
              </a:rPr>
              <a:t>, el escenario </a:t>
            </a:r>
            <a:r>
              <a:rPr lang="es-ES" sz="1400" b="1" dirty="0">
                <a:solidFill>
                  <a:srgbClr val="363636"/>
                </a:solidFill>
                <a:latin typeface="Open Sans"/>
              </a:rPr>
              <a:t>2</a:t>
            </a:r>
            <a:r>
              <a:rPr lang="es-ES" sz="1400" dirty="0">
                <a:solidFill>
                  <a:srgbClr val="363636"/>
                </a:solidFill>
                <a:latin typeface="Open Sans"/>
              </a:rPr>
              <a:t> es secuencial, mientras que </a:t>
            </a:r>
            <a:r>
              <a:rPr lang="es-ES" sz="1400" b="1" dirty="0">
                <a:solidFill>
                  <a:srgbClr val="363636"/>
                </a:solidFill>
                <a:latin typeface="Open Sans"/>
              </a:rPr>
              <a:t>4</a:t>
            </a:r>
            <a:r>
              <a:rPr lang="es-ES" sz="1400" dirty="0">
                <a:solidFill>
                  <a:srgbClr val="363636"/>
                </a:solidFill>
                <a:latin typeface="Open Sans"/>
              </a:rPr>
              <a:t> aplica entrelazado.</a:t>
            </a:r>
            <a:endParaRPr lang="es-ES" sz="1400" b="0" i="0" dirty="0">
              <a:solidFill>
                <a:srgbClr val="363636"/>
              </a:solidFill>
              <a:effectLst/>
              <a:latin typeface="Open Sans"/>
            </a:endParaRPr>
          </a:p>
        </p:txBody>
      </p:sp>
    </p:spTree>
    <p:extLst>
      <p:ext uri="{BB962C8B-B14F-4D97-AF65-F5344CB8AC3E}">
        <p14:creationId xmlns:p14="http://schemas.microsoft.com/office/powerpoint/2010/main" val="103819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451206" cy="557212"/>
          </a:xfrm>
        </p:spPr>
        <p:txBody>
          <a:bodyPr>
            <a:normAutofit fontScale="90000"/>
          </a:bodyPr>
          <a:lstStyle/>
          <a:p>
            <a:r>
              <a:rPr lang="es-ES" dirty="0"/>
              <a:t>Patrones asíncronos en JavaScript. </a:t>
            </a:r>
            <a:r>
              <a:rPr lang="es-ES" dirty="0" err="1"/>
              <a:t>Callbacks</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5</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542363"/>
          </a:xfrm>
          <a:prstGeom prst="rect">
            <a:avLst/>
          </a:prstGeom>
        </p:spPr>
        <p:txBody>
          <a:bodyPr wrap="square">
            <a:spAutoFit/>
          </a:bodyPr>
          <a:lstStyle/>
          <a:p>
            <a:pPr algn="just">
              <a:lnSpc>
                <a:spcPct val="150000"/>
              </a:lnSpc>
            </a:pPr>
            <a:r>
              <a:rPr lang="es-ES" dirty="0"/>
              <a:t>Los </a:t>
            </a:r>
            <a:r>
              <a:rPr lang="es-ES" i="1" dirty="0" err="1"/>
              <a:t>callbacks</a:t>
            </a:r>
            <a:r>
              <a:rPr lang="es-ES" dirty="0"/>
              <a:t> son la pieza clave para que </a:t>
            </a:r>
            <a:r>
              <a:rPr lang="es-ES" dirty="0" err="1"/>
              <a:t>Javascript</a:t>
            </a:r>
            <a:r>
              <a:rPr lang="es-ES" dirty="0"/>
              <a:t> pueda funcionar de forma asíncrona.</a:t>
            </a:r>
          </a:p>
          <a:p>
            <a:pPr algn="just">
              <a:lnSpc>
                <a:spcPct val="150000"/>
              </a:lnSpc>
            </a:pPr>
            <a:endParaRPr lang="es-ES" dirty="0"/>
          </a:p>
          <a:p>
            <a:pPr algn="just">
              <a:lnSpc>
                <a:spcPct val="150000"/>
              </a:lnSpc>
            </a:pPr>
            <a:r>
              <a:rPr lang="es-ES" dirty="0"/>
              <a:t>Un </a:t>
            </a:r>
            <a:r>
              <a:rPr lang="es-ES" i="1" dirty="0" err="1"/>
              <a:t>callback</a:t>
            </a:r>
            <a:r>
              <a:rPr lang="es-ES" dirty="0"/>
              <a:t> no es más que </a:t>
            </a:r>
            <a:r>
              <a:rPr lang="es-ES" b="1" dirty="0"/>
              <a:t>una función que se pasa como argumento de otra función</a:t>
            </a:r>
            <a:r>
              <a:rPr lang="es-ES" dirty="0"/>
              <a:t>, y que será invocada para completar algún tipo de acción. </a:t>
            </a:r>
          </a:p>
          <a:p>
            <a:pPr algn="just">
              <a:lnSpc>
                <a:spcPct val="150000"/>
              </a:lnSpc>
            </a:pPr>
            <a:endParaRPr lang="es-ES" dirty="0"/>
          </a:p>
          <a:p>
            <a:pPr algn="just">
              <a:lnSpc>
                <a:spcPct val="150000"/>
              </a:lnSpc>
            </a:pPr>
            <a:r>
              <a:rPr lang="es-ES" dirty="0"/>
              <a:t>A continuación, se muestra un ejemplo de utilización de </a:t>
            </a:r>
            <a:r>
              <a:rPr lang="es-ES" dirty="0" err="1"/>
              <a:t>callback</a:t>
            </a:r>
            <a:r>
              <a:rPr lang="es-ES" dirty="0"/>
              <a:t>:</a:t>
            </a:r>
          </a:p>
        </p:txBody>
      </p:sp>
      <p:pic>
        <p:nvPicPr>
          <p:cNvPr id="7" name="Imagen 6">
            <a:extLst>
              <a:ext uri="{FF2B5EF4-FFF2-40B4-BE49-F238E27FC236}">
                <a16:creationId xmlns:a16="http://schemas.microsoft.com/office/drawing/2014/main" id="{41B333D7-CD58-8E48-B639-95BF923D2F36}"/>
              </a:ext>
            </a:extLst>
          </p:cNvPr>
          <p:cNvPicPr>
            <a:picLocks noChangeAspect="1"/>
          </p:cNvPicPr>
          <p:nvPr/>
        </p:nvPicPr>
        <p:blipFill>
          <a:blip r:embed="rId3"/>
          <a:stretch>
            <a:fillRect/>
          </a:stretch>
        </p:blipFill>
        <p:spPr>
          <a:xfrm>
            <a:off x="3505200" y="4507387"/>
            <a:ext cx="5181600" cy="1066800"/>
          </a:xfrm>
          <a:prstGeom prst="rect">
            <a:avLst/>
          </a:prstGeom>
        </p:spPr>
      </p:pic>
    </p:spTree>
    <p:extLst>
      <p:ext uri="{BB962C8B-B14F-4D97-AF65-F5344CB8AC3E}">
        <p14:creationId xmlns:p14="http://schemas.microsoft.com/office/powerpoint/2010/main" val="426409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9451206" cy="557212"/>
          </a:xfrm>
        </p:spPr>
        <p:txBody>
          <a:bodyPr>
            <a:normAutofit fontScale="90000"/>
          </a:bodyPr>
          <a:lstStyle/>
          <a:p>
            <a:r>
              <a:rPr lang="es-ES" dirty="0"/>
              <a:t>Patrones asíncronos en JavaScript. Promesas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6</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126864"/>
          </a:xfrm>
          <a:prstGeom prst="rect">
            <a:avLst/>
          </a:prstGeom>
        </p:spPr>
        <p:txBody>
          <a:bodyPr wrap="square">
            <a:spAutoFit/>
          </a:bodyPr>
          <a:lstStyle/>
          <a:p>
            <a:pPr algn="just">
              <a:lnSpc>
                <a:spcPct val="150000"/>
              </a:lnSpc>
            </a:pPr>
            <a:r>
              <a:rPr lang="es-ES" dirty="0"/>
              <a:t>Una promesa es un objeto que representa </a:t>
            </a:r>
            <a:r>
              <a:rPr lang="es-ES" b="1" dirty="0"/>
              <a:t>el resultado de una operación asíncrona</a:t>
            </a:r>
            <a:r>
              <a:rPr lang="es-ES" dirty="0"/>
              <a:t>. Este resultado podría estar disponible </a:t>
            </a:r>
            <a:r>
              <a:rPr lang="es-ES" b="1" dirty="0"/>
              <a:t>ahora</a:t>
            </a:r>
            <a:r>
              <a:rPr lang="es-ES" dirty="0"/>
              <a:t> o en el </a:t>
            </a:r>
            <a:r>
              <a:rPr lang="es-ES" b="1" dirty="0"/>
              <a:t>futuro</a:t>
            </a:r>
            <a:r>
              <a:rPr lang="es-ES" dirty="0"/>
              <a:t>. A las promesas les adjuntamos</a:t>
            </a:r>
            <a:r>
              <a:rPr lang="es-ES" b="1" dirty="0"/>
              <a:t> </a:t>
            </a:r>
            <a:r>
              <a:rPr lang="es-ES" b="1" i="1" dirty="0" err="1"/>
              <a:t>callbacks</a:t>
            </a:r>
            <a:r>
              <a:rPr lang="es-ES" b="1" dirty="0"/>
              <a:t>, en lugar de pasarlos directamente a la función asíncrona</a:t>
            </a:r>
            <a:r>
              <a:rPr lang="es-ES" dirty="0"/>
              <a:t>.</a:t>
            </a:r>
          </a:p>
          <a:p>
            <a:pPr algn="just">
              <a:lnSpc>
                <a:spcPct val="150000"/>
              </a:lnSpc>
            </a:pPr>
            <a:endParaRPr lang="es-ES" dirty="0"/>
          </a:p>
          <a:p>
            <a:pPr algn="just">
              <a:lnSpc>
                <a:spcPct val="150000"/>
              </a:lnSpc>
            </a:pPr>
            <a:r>
              <a:rPr lang="es-ES" dirty="0"/>
              <a:t>A continuación, se muestra un ejemplo de utilización de promesas:</a:t>
            </a:r>
          </a:p>
        </p:txBody>
      </p:sp>
      <p:pic>
        <p:nvPicPr>
          <p:cNvPr id="7" name="Imagen 6">
            <a:extLst>
              <a:ext uri="{FF2B5EF4-FFF2-40B4-BE49-F238E27FC236}">
                <a16:creationId xmlns:a16="http://schemas.microsoft.com/office/drawing/2014/main" id="{41B333D7-CD58-8E48-B639-95BF923D2F36}"/>
              </a:ext>
            </a:extLst>
          </p:cNvPr>
          <p:cNvPicPr>
            <a:picLocks noChangeAspect="1"/>
          </p:cNvPicPr>
          <p:nvPr/>
        </p:nvPicPr>
        <p:blipFill>
          <a:blip r:embed="rId3"/>
          <a:stretch>
            <a:fillRect/>
          </a:stretch>
        </p:blipFill>
        <p:spPr>
          <a:xfrm>
            <a:off x="3505200" y="4199379"/>
            <a:ext cx="5181600" cy="1066800"/>
          </a:xfrm>
          <a:prstGeom prst="rect">
            <a:avLst/>
          </a:prstGeom>
        </p:spPr>
      </p:pic>
    </p:spTree>
    <p:extLst>
      <p:ext uri="{BB962C8B-B14F-4D97-AF65-F5344CB8AC3E}">
        <p14:creationId xmlns:p14="http://schemas.microsoft.com/office/powerpoint/2010/main" val="2714664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Generadores</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7</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126864"/>
          </a:xfrm>
          <a:prstGeom prst="rect">
            <a:avLst/>
          </a:prstGeom>
        </p:spPr>
        <p:txBody>
          <a:bodyPr wrap="square">
            <a:spAutoFit/>
          </a:bodyPr>
          <a:lstStyle/>
          <a:p>
            <a:pPr algn="just">
              <a:lnSpc>
                <a:spcPct val="150000"/>
              </a:lnSpc>
            </a:pPr>
            <a:r>
              <a:rPr lang="es-ES" dirty="0"/>
              <a:t>Los generadores (funciones generadoras) son un </a:t>
            </a:r>
            <a:r>
              <a:rPr lang="es-ES" b="1" dirty="0"/>
              <a:t>tipo especial de funciones</a:t>
            </a:r>
            <a:r>
              <a:rPr lang="es-ES" dirty="0"/>
              <a:t> con una poderosa cualidad: son funciones de las que </a:t>
            </a:r>
            <a:r>
              <a:rPr lang="es-ES" b="1" dirty="0"/>
              <a:t>se puede salir y volver a entrar</a:t>
            </a:r>
            <a:r>
              <a:rPr lang="es-ES" dirty="0"/>
              <a:t>, manteniendo su contexto tal cual lo habíamos dejado. Es decir, son funciones cuya ejecución podemos </a:t>
            </a:r>
            <a:r>
              <a:rPr lang="es-ES" b="1" dirty="0"/>
              <a:t>pausar</a:t>
            </a:r>
            <a:r>
              <a:rPr lang="es-ES" dirty="0"/>
              <a:t>.</a:t>
            </a:r>
          </a:p>
          <a:p>
            <a:pPr algn="just">
              <a:lnSpc>
                <a:spcPct val="150000"/>
              </a:lnSpc>
            </a:pPr>
            <a:endParaRPr lang="es-ES" dirty="0"/>
          </a:p>
          <a:p>
            <a:pPr algn="just">
              <a:lnSpc>
                <a:spcPct val="150000"/>
              </a:lnSpc>
            </a:pPr>
            <a:r>
              <a:rPr lang="es-ES" dirty="0"/>
              <a:t>A continuación, se muestra un ejemplo de utilización de generadores:</a:t>
            </a:r>
          </a:p>
        </p:txBody>
      </p:sp>
      <p:pic>
        <p:nvPicPr>
          <p:cNvPr id="5" name="Imagen 4">
            <a:extLst>
              <a:ext uri="{FF2B5EF4-FFF2-40B4-BE49-F238E27FC236}">
                <a16:creationId xmlns:a16="http://schemas.microsoft.com/office/drawing/2014/main" id="{0597054D-CF46-3E40-A7C1-A98C3A344984}"/>
              </a:ext>
            </a:extLst>
          </p:cNvPr>
          <p:cNvPicPr>
            <a:picLocks noChangeAspect="1"/>
          </p:cNvPicPr>
          <p:nvPr/>
        </p:nvPicPr>
        <p:blipFill>
          <a:blip r:embed="rId3"/>
          <a:stretch>
            <a:fillRect/>
          </a:stretch>
        </p:blipFill>
        <p:spPr>
          <a:xfrm>
            <a:off x="838200" y="3875195"/>
            <a:ext cx="3771900" cy="1638300"/>
          </a:xfrm>
          <a:prstGeom prst="rect">
            <a:avLst/>
          </a:prstGeom>
        </p:spPr>
      </p:pic>
      <p:sp>
        <p:nvSpPr>
          <p:cNvPr id="6" name="Rectángulo 5">
            <a:extLst>
              <a:ext uri="{FF2B5EF4-FFF2-40B4-BE49-F238E27FC236}">
                <a16:creationId xmlns:a16="http://schemas.microsoft.com/office/drawing/2014/main" id="{946A252B-5A9A-124E-A091-CD44D6BE1627}"/>
              </a:ext>
            </a:extLst>
          </p:cNvPr>
          <p:cNvSpPr/>
          <p:nvPr/>
        </p:nvSpPr>
        <p:spPr>
          <a:xfrm>
            <a:off x="5502727" y="3875195"/>
            <a:ext cx="6096000" cy="1709507"/>
          </a:xfrm>
          <a:prstGeom prst="rect">
            <a:avLst/>
          </a:prstGeom>
        </p:spPr>
        <p:txBody>
          <a:bodyPr>
            <a:spAutoFit/>
          </a:bodyPr>
          <a:lstStyle/>
          <a:p>
            <a:pPr algn="just">
              <a:lnSpc>
                <a:spcPct val="150000"/>
              </a:lnSpc>
            </a:pPr>
            <a:r>
              <a:rPr lang="es-ES" dirty="0"/>
              <a:t>Esta función cuenta hasta tres, devolviendo en cada pausa que marca </a:t>
            </a:r>
            <a:r>
              <a:rPr lang="es-ES" dirty="0" err="1"/>
              <a:t>yield</a:t>
            </a:r>
            <a:r>
              <a:rPr lang="es-ES" dirty="0"/>
              <a:t> el valor que tiene a la derecha. Es decir, en la primera iteración el valor 1, en la segunda el valor 2 y en la tercera el 3. </a:t>
            </a:r>
          </a:p>
        </p:txBody>
      </p:sp>
    </p:spTree>
    <p:extLst>
      <p:ext uri="{BB962C8B-B14F-4D97-AF65-F5344CB8AC3E}">
        <p14:creationId xmlns:p14="http://schemas.microsoft.com/office/powerpoint/2010/main" val="1066553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a:t>
            </a:r>
            <a:r>
              <a:rPr lang="es-ES" dirty="0" err="1"/>
              <a:t>Async</a:t>
            </a:r>
            <a:r>
              <a:rPr lang="es-ES" dirty="0"/>
              <a:t>/</a:t>
            </a:r>
            <a:r>
              <a:rPr lang="es-ES" dirty="0" err="1"/>
              <a:t>await</a:t>
            </a:r>
            <a:endParaRPr lang="es-ES" dirty="0"/>
          </a:p>
        </p:txBody>
      </p:sp>
      <p:sp>
        <p:nvSpPr>
          <p:cNvPr id="3" name="Marcador de número de diapositiva 2"/>
          <p:cNvSpPr>
            <a:spLocks noGrp="1"/>
          </p:cNvSpPr>
          <p:nvPr>
            <p:ph type="sldNum" sz="quarter" idx="12"/>
          </p:nvPr>
        </p:nvSpPr>
        <p:spPr/>
        <p:txBody>
          <a:bodyPr/>
          <a:lstStyle/>
          <a:p>
            <a:fld id="{63118611-7822-7D46-8FF7-94E882FDEEE2}" type="slidenum">
              <a:rPr lang="en-US" smtClean="0"/>
              <a:t>8</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1711366"/>
          </a:xfrm>
          <a:prstGeom prst="rect">
            <a:avLst/>
          </a:prstGeom>
        </p:spPr>
        <p:txBody>
          <a:bodyPr wrap="square">
            <a:spAutoFit/>
          </a:bodyPr>
          <a:lstStyle/>
          <a:p>
            <a:pPr algn="just">
              <a:lnSpc>
                <a:spcPct val="150000"/>
              </a:lnSpc>
            </a:pPr>
            <a:r>
              <a:rPr lang="es-ES" b="1" dirty="0"/>
              <a:t>Las palabras clave </a:t>
            </a:r>
            <a:r>
              <a:rPr lang="es-ES" b="1" i="1" dirty="0" err="1"/>
              <a:t>async</a:t>
            </a:r>
            <a:r>
              <a:rPr lang="es-ES" b="1" i="1" dirty="0"/>
              <a:t> </a:t>
            </a:r>
            <a:r>
              <a:rPr lang="es-ES" b="1" dirty="0"/>
              <a:t>y </a:t>
            </a:r>
            <a:r>
              <a:rPr lang="es-ES" b="1" i="1" dirty="0" err="1"/>
              <a:t>await</a:t>
            </a:r>
            <a:r>
              <a:rPr lang="es-ES" b="1" i="1" dirty="0"/>
              <a:t> </a:t>
            </a:r>
            <a:r>
              <a:rPr lang="es-ES" b="1" dirty="0"/>
              <a:t>surgieron para simplificar el manejo de las promesas</a:t>
            </a:r>
            <a:r>
              <a:rPr lang="es-ES" dirty="0"/>
              <a:t>. Son puro azúcar para hacer las promesas más amigables, escribir código más sencillo, reducir el anidamiento y mejorar la trazabilidad al depurar. Pero recuerda, </a:t>
            </a:r>
            <a:r>
              <a:rPr lang="es-ES" i="1" dirty="0" err="1"/>
              <a:t>async</a:t>
            </a:r>
            <a:r>
              <a:rPr lang="es-ES" i="1" dirty="0"/>
              <a:t> </a:t>
            </a:r>
            <a:r>
              <a:rPr lang="es-ES" dirty="0"/>
              <a:t>\ </a:t>
            </a:r>
            <a:r>
              <a:rPr lang="es-ES" i="1" dirty="0" err="1"/>
              <a:t>await</a:t>
            </a:r>
            <a:r>
              <a:rPr lang="es-ES" i="1" dirty="0"/>
              <a:t> </a:t>
            </a:r>
            <a:r>
              <a:rPr lang="es-ES" dirty="0"/>
              <a:t>y las promesas son lo mismo en el fondo. </a:t>
            </a:r>
          </a:p>
          <a:p>
            <a:pPr algn="just">
              <a:lnSpc>
                <a:spcPct val="150000"/>
              </a:lnSpc>
            </a:pPr>
            <a:r>
              <a:rPr lang="es-ES" dirty="0"/>
              <a:t>Veamos un ejemplo sencillo:</a:t>
            </a:r>
          </a:p>
        </p:txBody>
      </p:sp>
      <p:pic>
        <p:nvPicPr>
          <p:cNvPr id="7" name="Imagen 6">
            <a:extLst>
              <a:ext uri="{FF2B5EF4-FFF2-40B4-BE49-F238E27FC236}">
                <a16:creationId xmlns:a16="http://schemas.microsoft.com/office/drawing/2014/main" id="{A22F63DF-6993-F544-92C0-5D63095426B1}"/>
              </a:ext>
            </a:extLst>
          </p:cNvPr>
          <p:cNvPicPr>
            <a:picLocks noChangeAspect="1"/>
          </p:cNvPicPr>
          <p:nvPr/>
        </p:nvPicPr>
        <p:blipFill>
          <a:blip r:embed="rId3"/>
          <a:stretch>
            <a:fillRect/>
          </a:stretch>
        </p:blipFill>
        <p:spPr>
          <a:xfrm>
            <a:off x="1895398" y="3429000"/>
            <a:ext cx="8059982" cy="1711366"/>
          </a:xfrm>
          <a:prstGeom prst="rect">
            <a:avLst/>
          </a:prstGeom>
        </p:spPr>
      </p:pic>
    </p:spTree>
    <p:extLst>
      <p:ext uri="{BB962C8B-B14F-4D97-AF65-F5344CB8AC3E}">
        <p14:creationId xmlns:p14="http://schemas.microsoft.com/office/powerpoint/2010/main" val="1395435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22288"/>
            <a:ext cx="10182726" cy="557212"/>
          </a:xfrm>
        </p:spPr>
        <p:txBody>
          <a:bodyPr>
            <a:normAutofit fontScale="90000"/>
          </a:bodyPr>
          <a:lstStyle/>
          <a:p>
            <a:r>
              <a:rPr lang="es-ES" dirty="0"/>
              <a:t>Patrones asíncronos en JavaScript. Ajax</a:t>
            </a:r>
          </a:p>
        </p:txBody>
      </p:sp>
      <p:sp>
        <p:nvSpPr>
          <p:cNvPr id="3" name="Marcador de número de diapositiva 2"/>
          <p:cNvSpPr>
            <a:spLocks noGrp="1"/>
          </p:cNvSpPr>
          <p:nvPr>
            <p:ph type="sldNum" sz="quarter" idx="12"/>
          </p:nvPr>
        </p:nvSpPr>
        <p:spPr/>
        <p:txBody>
          <a:bodyPr/>
          <a:lstStyle/>
          <a:p>
            <a:fld id="{63118611-7822-7D46-8FF7-94E882FDEEE2}" type="slidenum">
              <a:rPr lang="en-US" smtClean="0"/>
              <a:t>9</a:t>
            </a:fld>
            <a:endParaRPr lang="en-US"/>
          </a:p>
        </p:txBody>
      </p:sp>
      <p:sp>
        <p:nvSpPr>
          <p:cNvPr id="4" name="Rectángulo 3">
            <a:extLst>
              <a:ext uri="{FF2B5EF4-FFF2-40B4-BE49-F238E27FC236}">
                <a16:creationId xmlns:a16="http://schemas.microsoft.com/office/drawing/2014/main" id="{7656C973-EDB9-AE41-B1AE-36EBA2012EE8}"/>
              </a:ext>
            </a:extLst>
          </p:cNvPr>
          <p:cNvSpPr/>
          <p:nvPr/>
        </p:nvSpPr>
        <p:spPr>
          <a:xfrm>
            <a:off x="838201" y="1283813"/>
            <a:ext cx="10515598" cy="2957861"/>
          </a:xfrm>
          <a:prstGeom prst="rect">
            <a:avLst/>
          </a:prstGeom>
        </p:spPr>
        <p:txBody>
          <a:bodyPr wrap="square">
            <a:spAutoFit/>
          </a:bodyPr>
          <a:lstStyle/>
          <a:p>
            <a:pPr>
              <a:lnSpc>
                <a:spcPct val="150000"/>
              </a:lnSpc>
            </a:pPr>
            <a:r>
              <a:rPr lang="es-ES" dirty="0"/>
              <a:t>AJAX (JavaScript Asíncrono y XML) es un término nuevo para describir dos capacidades de los navegadores que han estado presentes por años, pero que habían sido ignoradas por muchos desarrolladores Web, hasta hace poco que surgieron aplicaciones como Gmail, Google </a:t>
            </a:r>
            <a:r>
              <a:rPr lang="es-ES" dirty="0" err="1"/>
              <a:t>suggest</a:t>
            </a:r>
            <a:r>
              <a:rPr lang="es-ES" dirty="0"/>
              <a:t> y Google </a:t>
            </a:r>
            <a:r>
              <a:rPr lang="es-ES" dirty="0" err="1"/>
              <a:t>Maps</a:t>
            </a:r>
            <a:r>
              <a:rPr lang="es-ES" dirty="0"/>
              <a:t>.</a:t>
            </a:r>
          </a:p>
          <a:p>
            <a:pPr>
              <a:lnSpc>
                <a:spcPct val="150000"/>
              </a:lnSpc>
            </a:pPr>
            <a:endParaRPr lang="es-ES" dirty="0"/>
          </a:p>
          <a:p>
            <a:pPr>
              <a:lnSpc>
                <a:spcPct val="150000"/>
              </a:lnSpc>
            </a:pPr>
            <a:r>
              <a:rPr lang="es-ES" dirty="0"/>
              <a:t>Las dos capacidades en cuestión son:</a:t>
            </a:r>
          </a:p>
          <a:p>
            <a:pPr marL="285750" indent="-285750">
              <a:lnSpc>
                <a:spcPct val="150000"/>
              </a:lnSpc>
              <a:buFont typeface="Wingdings" pitchFamily="2" charset="2"/>
              <a:buChar char="§"/>
            </a:pPr>
            <a:r>
              <a:rPr lang="es-ES" dirty="0"/>
              <a:t>La posibilidad de hacer peticiones al servidor sin tener que volver a cargar la página.</a:t>
            </a:r>
          </a:p>
          <a:p>
            <a:pPr marL="285750" indent="-285750">
              <a:lnSpc>
                <a:spcPct val="150000"/>
              </a:lnSpc>
              <a:buFont typeface="Wingdings" pitchFamily="2" charset="2"/>
              <a:buChar char="§"/>
            </a:pPr>
            <a:r>
              <a:rPr lang="es-ES" dirty="0"/>
              <a:t>La posibilidad de analizar y trabajar con documentos XML.</a:t>
            </a:r>
          </a:p>
        </p:txBody>
      </p:sp>
    </p:spTree>
    <p:extLst>
      <p:ext uri="{BB962C8B-B14F-4D97-AF65-F5344CB8AC3E}">
        <p14:creationId xmlns:p14="http://schemas.microsoft.com/office/powerpoint/2010/main" val="2492593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ma EIT Amarillo">
  <a:themeElements>
    <a:clrScheme name="Espacio IT">
      <a:dk1>
        <a:srgbClr val="000000"/>
      </a:dk1>
      <a:lt1>
        <a:sysClr val="window" lastClr="FFFFFF"/>
      </a:lt1>
      <a:dk2>
        <a:srgbClr val="707372"/>
      </a:dk2>
      <a:lt2>
        <a:srgbClr val="AFB1B4"/>
      </a:lt2>
      <a:accent1>
        <a:srgbClr val="25282A"/>
      </a:accent1>
      <a:accent2>
        <a:srgbClr val="0F3954"/>
      </a:accent2>
      <a:accent3>
        <a:srgbClr val="EAD94E"/>
      </a:accent3>
      <a:accent4>
        <a:srgbClr val="9BCBEB"/>
      </a:accent4>
      <a:accent5>
        <a:srgbClr val="F0E87B"/>
      </a:accent5>
      <a:accent6>
        <a:srgbClr val="D1BD18"/>
      </a:accent6>
      <a:hlink>
        <a:srgbClr val="0F3954"/>
      </a:hlink>
      <a:folHlink>
        <a:srgbClr val="25282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EIT Amarillo" id="{E2304CAF-2A45-D742-BD41-34089A45530B}" vid="{A65F4D2A-F393-9E4E-84EA-7FCC3DC0C80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EIT Amarillo</Template>
  <TotalTime>33746</TotalTime>
  <Words>1386</Words>
  <Application>Microsoft Macintosh PowerPoint</Application>
  <PresentationFormat>Panorámica</PresentationFormat>
  <Paragraphs>90</Paragraphs>
  <Slides>12</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Futura Std Light</vt:lpstr>
      <vt:lpstr>Montserrat</vt:lpstr>
      <vt:lpstr>Montserrat ExtraLight</vt:lpstr>
      <vt:lpstr>Open Sans</vt:lpstr>
      <vt:lpstr>Wingdings</vt:lpstr>
      <vt:lpstr>Tema EIT Amarillo</vt:lpstr>
      <vt:lpstr>PRESENTACIÓN CURSO JAVASCRIPT</vt:lpstr>
      <vt:lpstr>Función setTimeOut</vt:lpstr>
      <vt:lpstr>JavaScript asíncrono</vt:lpstr>
      <vt:lpstr>Concurrencia y paralelismo</vt:lpstr>
      <vt:lpstr>Patrones asíncronos en JavaScript. Callbacks</vt:lpstr>
      <vt:lpstr>Patrones asíncronos en JavaScript. Promesas</vt:lpstr>
      <vt:lpstr>Patrones asíncronos en JavaScript. Generadores</vt:lpstr>
      <vt:lpstr>Patrones asíncronos en JavaScript. Async/await</vt:lpstr>
      <vt:lpstr>Patrones asíncronos en JavaScript. Ajax</vt:lpstr>
      <vt:lpstr>APIRest</vt:lpstr>
      <vt:lpstr>Llamada Ajax con HTTP Request</vt:lpstr>
      <vt:lpstr>Llamadas a API con Fetch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Ideas para un gestor de tareas pendientes</dc:title>
  <dc:subject/>
  <dc:creator>Luis Gómez</dc:creator>
  <cp:keywords/>
  <dc:description/>
  <cp:lastModifiedBy>Microsoft Office User</cp:lastModifiedBy>
  <cp:revision>423</cp:revision>
  <cp:lastPrinted>2018-11-05T09:02:42Z</cp:lastPrinted>
  <dcterms:created xsi:type="dcterms:W3CDTF">2018-01-25T15:11:05Z</dcterms:created>
  <dcterms:modified xsi:type="dcterms:W3CDTF">2020-12-18T12:40:34Z</dcterms:modified>
  <cp:category/>
</cp:coreProperties>
</file>