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Lustria"/>
      <p:regular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g7Uv4DpUdpv6c0DCvqqPeX8PSm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E8094B-D9E5-4236-8631-732AC13CC129}">
  <a:tblStyle styleId="{31E8094B-D9E5-4236-8631-732AC13CC1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ono-regular.fntdata"/><Relationship Id="rId27" Type="http://schemas.openxmlformats.org/officeDocument/2006/relationships/font" Target="fonts/Lustri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883ecb2c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883ecb2c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d883ecb2c8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87f4b211c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87f4b211c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d87f4b211c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88367b33c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88367b33c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d88367b33c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87f4b211c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87f4b211c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d87f4b211c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883ecb2c8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883ecb2c8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d883ecb2c8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883ecb2c8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883ecb2c8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d883ecb2c8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883ecb2c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883ecb2c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d883ecb2c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87f4b211c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87f4b211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d87f4b211c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87f4b211c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87f4b211c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d87f4b211c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87f4b211c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87f4b211c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d87f4b211c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87f4b211c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87f4b211c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d87f4b211c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87f4b211c_0_9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87f4b211c_0_9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d87f4b211c_0_9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87f4b211c_0_9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87f4b211c_0_9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d87f4b211c_0_9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87f4b211c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87f4b211c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d87f4b211c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88367b33c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88367b33c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d88367b33c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15"/>
          <p:cNvSpPr txBox="1"/>
          <p:nvPr>
            <p:ph type="ctrTitle"/>
          </p:nvPr>
        </p:nvSpPr>
        <p:spPr>
          <a:xfrm>
            <a:off x="1524000" y="228600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3">
  <p:cSld name="Two Content 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" type="body"/>
          </p:nvPr>
        </p:nvSpPr>
        <p:spPr>
          <a:xfrm>
            <a:off x="838200" y="1790329"/>
            <a:ext cx="5134335" cy="4113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2" type="body"/>
          </p:nvPr>
        </p:nvSpPr>
        <p:spPr>
          <a:xfrm>
            <a:off x="6219464" y="1790329"/>
            <a:ext cx="5134335" cy="4113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4"/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7995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">
  <p:cSld name="Content 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76" name="Google Shape;76;p26"/>
          <p:cNvSpPr txBox="1"/>
          <p:nvPr>
            <p:ph type="title"/>
          </p:nvPr>
        </p:nvSpPr>
        <p:spPr>
          <a:xfrm>
            <a:off x="1362437" y="400485"/>
            <a:ext cx="9467127" cy="25279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1362075" y="3738622"/>
            <a:ext cx="9467850" cy="2527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">
  <p:cSld name="Content 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6562816" y="457200"/>
            <a:ext cx="4837176" cy="1993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/>
          <p:nvPr>
            <p:ph idx="2" type="pic"/>
          </p:nvPr>
        </p:nvSpPr>
        <p:spPr>
          <a:xfrm>
            <a:off x="-28882" y="0"/>
            <a:ext cx="6115050" cy="68580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6562818" y="2752344"/>
            <a:ext cx="4837174" cy="3136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indent="-2286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2pPr>
            <a:lvl3pPr indent="-2286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3pPr>
            <a:lvl4pPr indent="-2286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4pPr>
            <a:lvl5pPr indent="-2286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/>
          <p:nvPr/>
        </p:nvSpPr>
        <p:spPr>
          <a:xfrm>
            <a:off x="6562817" y="6303963"/>
            <a:ext cx="3014980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7995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picture">
  <p:cSld name="Title + subtitle + pictur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ctrTitle"/>
          </p:nvPr>
        </p:nvSpPr>
        <p:spPr>
          <a:xfrm>
            <a:off x="1117600" y="762000"/>
            <a:ext cx="5066250" cy="2900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/>
          <p:nvPr>
            <p:ph idx="2" type="pic"/>
          </p:nvPr>
        </p:nvSpPr>
        <p:spPr>
          <a:xfrm flipH="1">
            <a:off x="6086167" y="-22225"/>
            <a:ext cx="6080760" cy="690245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6" name="Google Shape;26;p17"/>
          <p:cNvSpPr txBox="1"/>
          <p:nvPr>
            <p:ph idx="1" type="subTitle"/>
          </p:nvPr>
        </p:nvSpPr>
        <p:spPr>
          <a:xfrm>
            <a:off x="1117600" y="4145280"/>
            <a:ext cx="5066250" cy="69088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7995A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>
  <p:cSld name="Content 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5242425" y="466344"/>
            <a:ext cx="6241651" cy="1710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/>
          <p:nvPr>
            <p:ph idx="2" type="pic"/>
          </p:nvPr>
        </p:nvSpPr>
        <p:spPr>
          <a:xfrm>
            <a:off x="0" y="0"/>
            <a:ext cx="4287838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5242426" y="2286000"/>
            <a:ext cx="624165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8"/>
          <p:cNvSpPr/>
          <p:nvPr/>
        </p:nvSpPr>
        <p:spPr>
          <a:xfrm>
            <a:off x="5291586" y="6303963"/>
            <a:ext cx="4287186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7995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 + sub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ctrTitle"/>
          </p:nvPr>
        </p:nvSpPr>
        <p:spPr>
          <a:xfrm>
            <a:off x="1524000" y="114300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subTitle"/>
          </p:nvPr>
        </p:nvSpPr>
        <p:spPr>
          <a:xfrm>
            <a:off x="1524000" y="3835198"/>
            <a:ext cx="9144000" cy="683219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7995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7995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838200" y="365760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8199" y="2024781"/>
            <a:ext cx="5212079" cy="4137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6459795" y="2024780"/>
            <a:ext cx="4894006" cy="4137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type="title"/>
          </p:nvPr>
        </p:nvSpPr>
        <p:spPr>
          <a:xfrm>
            <a:off x="838200" y="365760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" type="body"/>
          </p:nvPr>
        </p:nvSpPr>
        <p:spPr>
          <a:xfrm>
            <a:off x="838200" y="2024781"/>
            <a:ext cx="2878394" cy="4137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rabicPeriod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lphaLcPeriod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rabicParenR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lphaLcParenR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2" type="body"/>
          </p:nvPr>
        </p:nvSpPr>
        <p:spPr>
          <a:xfrm>
            <a:off x="6459795" y="2024780"/>
            <a:ext cx="4894006" cy="4137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picture ">
  <p:cSld name="Content + picture 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type="title"/>
          </p:nvPr>
        </p:nvSpPr>
        <p:spPr>
          <a:xfrm>
            <a:off x="838201" y="448056"/>
            <a:ext cx="6172200" cy="1581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" type="body"/>
          </p:nvPr>
        </p:nvSpPr>
        <p:spPr>
          <a:xfrm>
            <a:off x="838200" y="2257063"/>
            <a:ext cx="4894006" cy="390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2"/>
          <p:cNvSpPr/>
          <p:nvPr>
            <p:ph idx="2" type="pic"/>
          </p:nvPr>
        </p:nvSpPr>
        <p:spPr>
          <a:xfrm>
            <a:off x="7500938" y="-22225"/>
            <a:ext cx="4714875" cy="6880225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2"/>
          <p:cNvSpPr/>
          <p:nvPr/>
        </p:nvSpPr>
        <p:spPr>
          <a:xfrm>
            <a:off x="993814" y="6303963"/>
            <a:ext cx="4287186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7995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table">
  <p:cSld name="Content + tab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896074" y="2106591"/>
            <a:ext cx="2067045" cy="363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sz="12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datafiniti/consumer-reviews-of-amazon-products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" id="82" name="Google Shape;82;p1"/>
          <p:cNvPicPr preferRelativeResize="0"/>
          <p:nvPr>
            <p:ph idx="2" type="pic"/>
          </p:nvPr>
        </p:nvPicPr>
        <p:blipFill rotWithShape="1">
          <a:blip r:embed="rId3">
            <a:alphaModFix amt="52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>
            <p:ph type="ctrTitle"/>
          </p:nvPr>
        </p:nvSpPr>
        <p:spPr>
          <a:xfrm>
            <a:off x="1524000" y="228600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/>
              <a:t>NLP Project: Automated Customer Reviews</a:t>
            </a:r>
            <a:endParaRPr/>
          </a:p>
        </p:txBody>
      </p:sp>
      <p:sp>
        <p:nvSpPr>
          <p:cNvPr id="84" name="Google Shape;84;p1"/>
          <p:cNvSpPr txBox="1"/>
          <p:nvPr/>
        </p:nvSpPr>
        <p:spPr>
          <a:xfrm>
            <a:off x="4834150" y="5663200"/>
            <a:ext cx="31455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Javier Dastas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Jarian Del Valle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883ecb2c8_0_12"/>
          <p:cNvSpPr txBox="1"/>
          <p:nvPr>
            <p:ph type="title"/>
          </p:nvPr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Model Evaluation</a:t>
            </a:r>
            <a:endParaRPr sz="3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64" name="Google Shape;164;g2d883ecb2c8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250" y="2196175"/>
            <a:ext cx="7165649" cy="8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d883ecb2c8_0_12"/>
          <p:cNvPicPr preferRelativeResize="0"/>
          <p:nvPr/>
        </p:nvPicPr>
        <p:blipFill rotWithShape="1">
          <a:blip r:embed="rId4">
            <a:alphaModFix/>
          </a:blip>
          <a:srcRect b="0" l="0" r="0" t="5535"/>
          <a:stretch/>
        </p:blipFill>
        <p:spPr>
          <a:xfrm>
            <a:off x="1323250" y="3516800"/>
            <a:ext cx="9464842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d883ecb2c8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3250" y="4603625"/>
            <a:ext cx="9545501" cy="9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87f4b211c_0_43"/>
          <p:cNvSpPr txBox="1"/>
          <p:nvPr>
            <p:ph type="title"/>
          </p:nvPr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Transformer Approach(Pre-trained model)</a:t>
            </a:r>
            <a:endParaRPr sz="3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3" name="Google Shape;173;g2d87f4b211c_0_43"/>
          <p:cNvSpPr txBox="1"/>
          <p:nvPr/>
        </p:nvSpPr>
        <p:spPr>
          <a:xfrm>
            <a:off x="1183025" y="2327800"/>
            <a:ext cx="9622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ono"/>
              <a:buChar char="●"/>
            </a:pPr>
            <a:r>
              <a:rPr b="1" lang="en-US" sz="2000">
                <a:solidFill>
                  <a:schemeClr val="dk1"/>
                </a:solidFill>
              </a:rPr>
              <a:t>Token Size is &lt;= 512</a:t>
            </a:r>
            <a:r>
              <a:rPr lang="en-US" sz="2000">
                <a:solidFill>
                  <a:schemeClr val="dk1"/>
                </a:solidFill>
              </a:rPr>
              <a:t> (</a:t>
            </a:r>
            <a:r>
              <a:rPr lang="en-US" sz="2000">
                <a:solidFill>
                  <a:schemeClr val="dk1"/>
                </a:solidFill>
              </a:rPr>
              <a:t>After the EDA/ETL Process)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ono"/>
              <a:buChar char="●"/>
            </a:pPr>
            <a:r>
              <a:rPr lang="en-US" sz="2000">
                <a:solidFill>
                  <a:schemeClr val="dk1"/>
                </a:solidFill>
              </a:rPr>
              <a:t>Selected </a:t>
            </a:r>
            <a:r>
              <a:rPr lang="en-US" sz="2000">
                <a:solidFill>
                  <a:schemeClr val="dk1"/>
                </a:solidFill>
              </a:rPr>
              <a:t>Model: </a:t>
            </a:r>
            <a:r>
              <a:rPr b="1" lang="en-U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DistilBertForSequenceClassification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-US" sz="2000"/>
              <a:t>Use the DistilBert specific Tokenizer: </a:t>
            </a:r>
            <a:r>
              <a:rPr b="1" lang="en-U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DistilBertTokenizer</a:t>
            </a:r>
            <a:endParaRPr b="1"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ono"/>
              <a:buChar char="●"/>
            </a:pPr>
            <a:r>
              <a:rPr lang="en-US" sz="2000">
                <a:solidFill>
                  <a:schemeClr val="dk1"/>
                </a:solidFill>
              </a:rPr>
              <a:t>Pytorch Optimizer Version: </a:t>
            </a:r>
            <a:r>
              <a:rPr b="1" lang="en-U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AdamW</a:t>
            </a:r>
            <a:r>
              <a:rPr lang="en-U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(model.parameters(), lr=5e-5) 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Keep learning-rate weight impact on pre-training model (</a:t>
            </a:r>
            <a:r>
              <a:rPr lang="en-U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lr=5e-5</a:t>
            </a:r>
            <a:r>
              <a:rPr lang="en-US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Use </a:t>
            </a:r>
            <a:r>
              <a:rPr b="1" lang="en-US" sz="2000">
                <a:solidFill>
                  <a:schemeClr val="dk1"/>
                </a:solidFill>
              </a:rPr>
              <a:t>Epochs of 7</a:t>
            </a:r>
            <a:r>
              <a:rPr lang="en-US" sz="2000">
                <a:solidFill>
                  <a:schemeClr val="dk1"/>
                </a:solidFill>
              </a:rPr>
              <a:t> with </a:t>
            </a:r>
            <a:r>
              <a:rPr b="1" lang="en-US" sz="2000">
                <a:solidFill>
                  <a:schemeClr val="dk1"/>
                </a:solidFill>
              </a:rPr>
              <a:t>batch_size of 8</a:t>
            </a:r>
            <a:r>
              <a:rPr lang="en-US" sz="2000">
                <a:solidFill>
                  <a:schemeClr val="dk1"/>
                </a:solidFill>
              </a:rPr>
              <a:t> for the training.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88367b33c_0_21"/>
          <p:cNvSpPr txBox="1"/>
          <p:nvPr>
            <p:ph type="title"/>
          </p:nvPr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Transformer Approach Evaluation</a:t>
            </a:r>
            <a:endParaRPr sz="3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80" name="Google Shape;180;g2d88367b33c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75" y="2221575"/>
            <a:ext cx="5995125" cy="24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d88367b33c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7600" y="1914825"/>
            <a:ext cx="5408450" cy="4609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87f4b211c_0_63"/>
          <p:cNvSpPr txBox="1"/>
          <p:nvPr>
            <p:ph type="title"/>
          </p:nvPr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Model Deployment</a:t>
            </a:r>
            <a:endParaRPr sz="3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88" name="Google Shape;188;g2d87f4b211c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288" y="1847975"/>
            <a:ext cx="4869426" cy="42850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9" name="Google Shape;189;g2d87f4b211c_0_63"/>
          <p:cNvSpPr txBox="1"/>
          <p:nvPr/>
        </p:nvSpPr>
        <p:spPr>
          <a:xfrm>
            <a:off x="3546900" y="6059150"/>
            <a:ext cx="5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</a:rPr>
              <a:t>Web Service Model Deployment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90" name="Google Shape;190;g2d87f4b211c_0_63"/>
          <p:cNvSpPr txBox="1"/>
          <p:nvPr/>
        </p:nvSpPr>
        <p:spPr>
          <a:xfrm>
            <a:off x="4596000" y="6290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http://dsmlbootcamp.org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883ecb2c8_1_1"/>
          <p:cNvSpPr txBox="1"/>
          <p:nvPr>
            <p:ph type="title"/>
          </p:nvPr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Model Deployment</a:t>
            </a:r>
            <a:endParaRPr sz="3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7" name="Google Shape;197;g2d883ecb2c8_1_1"/>
          <p:cNvSpPr txBox="1"/>
          <p:nvPr/>
        </p:nvSpPr>
        <p:spPr>
          <a:xfrm>
            <a:off x="737625" y="2316475"/>
            <a:ext cx="106071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g2d883ecb2c8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0" y="1952700"/>
            <a:ext cx="10392000" cy="427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pic>
      <p:sp>
        <p:nvSpPr>
          <p:cNvPr id="199" name="Google Shape;199;g2d883ecb2c8_1_1"/>
          <p:cNvSpPr txBox="1"/>
          <p:nvPr/>
        </p:nvSpPr>
        <p:spPr>
          <a:xfrm>
            <a:off x="3546900" y="6331100"/>
            <a:ext cx="5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</a:rPr>
              <a:t>Tableau Dashboard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883ecb2c8_1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d883ecb2c8_1_10"/>
          <p:cNvSpPr txBox="1"/>
          <p:nvPr>
            <p:ph type="title"/>
          </p:nvPr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Model Deployment</a:t>
            </a:r>
            <a:endParaRPr sz="3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07" name="Google Shape;207;g2d883ecb2c8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975" y="2082800"/>
            <a:ext cx="9468048" cy="3934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8" name="Google Shape;208;g2d883ecb2c8_1_10"/>
          <p:cNvSpPr txBox="1"/>
          <p:nvPr/>
        </p:nvSpPr>
        <p:spPr>
          <a:xfrm>
            <a:off x="3546900" y="6059150"/>
            <a:ext cx="5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</a:rPr>
              <a:t>Generate summaries for each product category using a GenAI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09" name="Google Shape;209;g2d883ecb2c8_1_10"/>
          <p:cNvSpPr txBox="1"/>
          <p:nvPr/>
        </p:nvSpPr>
        <p:spPr>
          <a:xfrm>
            <a:off x="4596000" y="6290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'facebook/bart-large-cnn'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883ecb2c8_0_0"/>
          <p:cNvSpPr txBox="1"/>
          <p:nvPr>
            <p:ph type="title"/>
          </p:nvPr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Insights</a:t>
            </a:r>
            <a:endParaRPr sz="3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6" name="Google Shape;216;g2d883ecb2c8_0_0"/>
          <p:cNvSpPr txBox="1"/>
          <p:nvPr/>
        </p:nvSpPr>
        <p:spPr>
          <a:xfrm>
            <a:off x="737625" y="2316475"/>
            <a:ext cx="106071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 and preprocessing unlocks meaning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 tokenization impacts performance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data, better results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choice isn’t a one size fits all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dots&#10;" id="221" name="Google Shape;221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222" name="Google Shape;222;p13"/>
          <p:cNvSpPr txBox="1"/>
          <p:nvPr>
            <p:ph type="title"/>
          </p:nvPr>
        </p:nvSpPr>
        <p:spPr>
          <a:xfrm>
            <a:off x="1362437" y="400485"/>
            <a:ext cx="9467127" cy="25279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23" name="Google Shape;223;p13"/>
          <p:cNvSpPr txBox="1"/>
          <p:nvPr>
            <p:ph idx="1" type="body"/>
          </p:nvPr>
        </p:nvSpPr>
        <p:spPr>
          <a:xfrm>
            <a:off x="1362150" y="5476000"/>
            <a:ext cx="94677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5714"/>
              <a:buNone/>
            </a:pPr>
            <a:r>
              <a:rPr lang="en-US" sz="2100"/>
              <a:t>Javier Dastas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5714"/>
              <a:buNone/>
            </a:pPr>
            <a:r>
              <a:rPr lang="en-US" sz="2100"/>
              <a:t>Jarian Del Valle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5714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87f4b211c_0_7"/>
          <p:cNvSpPr txBox="1"/>
          <p:nvPr>
            <p:ph type="title"/>
          </p:nvPr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Project</a:t>
            </a:r>
            <a:r>
              <a:rPr lang="en-US" sz="3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Objective</a:t>
            </a:r>
            <a:endParaRPr sz="3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1" name="Google Shape;91;g2d87f4b211c_0_7"/>
          <p:cNvSpPr txBox="1"/>
          <p:nvPr/>
        </p:nvSpPr>
        <p:spPr>
          <a:xfrm>
            <a:off x="737625" y="2316475"/>
            <a:ext cx="106071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 customer reviews using NLP techniques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 defining data insights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traditional ML models for task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 learn pre-trained models from Hugging Face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2d87f4b211c_0_7"/>
          <p:cNvSpPr txBox="1"/>
          <p:nvPr/>
        </p:nvSpPr>
        <p:spPr>
          <a:xfrm>
            <a:off x="737625" y="6028950"/>
            <a:ext cx="8321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</a:t>
            </a:r>
            <a:r>
              <a:rPr lang="en-US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https://www.kaggle.com/datasets/datafiniti/consumer-reviews-of-amazon-products/data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2d87f4b211c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675" y="1990100"/>
            <a:ext cx="5643550" cy="41802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d87f4b211c_0_79"/>
          <p:cNvSpPr txBox="1"/>
          <p:nvPr>
            <p:ph type="title"/>
          </p:nvPr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Exploratory Data Analysis</a:t>
            </a:r>
            <a:endParaRPr sz="3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00" name="Google Shape;100;g2d87f4b211c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25" y="1990900"/>
            <a:ext cx="5538650" cy="41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d87f4b211c_0_79"/>
          <p:cNvSpPr txBox="1"/>
          <p:nvPr/>
        </p:nvSpPr>
        <p:spPr>
          <a:xfrm>
            <a:off x="2644650" y="6170300"/>
            <a:ext cx="6902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B7B7B7"/>
                </a:solidFill>
              </a:rPr>
              <a:t>The sentiment classifications are based on rating value feature.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87f4b211c_0_58"/>
          <p:cNvSpPr txBox="1"/>
          <p:nvPr>
            <p:ph type="title"/>
          </p:nvPr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Exploratory Data Analysis</a:t>
            </a:r>
            <a:endParaRPr sz="3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08" name="Google Shape;108;g2d87f4b211c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50" y="2173675"/>
            <a:ext cx="5554038" cy="41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d87f4b211c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050" y="2159725"/>
            <a:ext cx="5554049" cy="419804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d87f4b211c_0_58"/>
          <p:cNvSpPr txBox="1"/>
          <p:nvPr/>
        </p:nvSpPr>
        <p:spPr>
          <a:xfrm>
            <a:off x="2644650" y="6170300"/>
            <a:ext cx="6902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B7B7B7"/>
                </a:solidFill>
              </a:rPr>
              <a:t>The s</a:t>
            </a:r>
            <a:r>
              <a:rPr lang="en-US" sz="1000">
                <a:solidFill>
                  <a:srgbClr val="B7B7B7"/>
                </a:solidFill>
              </a:rPr>
              <a:t>entiment classifications are based on rating value feature.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87f4b211c_0_33"/>
          <p:cNvSpPr txBox="1"/>
          <p:nvPr>
            <p:ph type="title"/>
          </p:nvPr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General </a:t>
            </a:r>
            <a:r>
              <a:rPr lang="en-US" sz="3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Data Cleaning</a:t>
            </a:r>
            <a:endParaRPr sz="3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7" name="Google Shape;117;g2d87f4b211c_0_33"/>
          <p:cNvSpPr/>
          <p:nvPr/>
        </p:nvSpPr>
        <p:spPr>
          <a:xfrm>
            <a:off x="7893618" y="1842352"/>
            <a:ext cx="4407490" cy="891978"/>
          </a:xfrm>
          <a:prstGeom prst="chevron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Lower case text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g2d87f4b211c_0_33"/>
          <p:cNvSpPr/>
          <p:nvPr/>
        </p:nvSpPr>
        <p:spPr>
          <a:xfrm>
            <a:off x="0" y="1842488"/>
            <a:ext cx="4729082" cy="891978"/>
          </a:xfrm>
          <a:prstGeom prst="homePlate">
            <a:avLst>
              <a:gd fmla="val 50000" name="adj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Remove Punctuation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2d87f4b211c_0_33"/>
          <p:cNvSpPr/>
          <p:nvPr/>
        </p:nvSpPr>
        <p:spPr>
          <a:xfrm>
            <a:off x="4038582" y="1842352"/>
            <a:ext cx="4407490" cy="891978"/>
          </a:xfrm>
          <a:prstGeom prst="chevron">
            <a:avLst>
              <a:gd fmla="val 50000" name="adj"/>
            </a:avLst>
          </a:prstGeom>
          <a:solidFill>
            <a:srgbClr val="41414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 from </a:t>
            </a: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special</a:t>
            </a: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syllables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g2d87f4b211c_0_33"/>
          <p:cNvPicPr preferRelativeResize="0"/>
          <p:nvPr/>
        </p:nvPicPr>
        <p:blipFill rotWithShape="1">
          <a:blip r:embed="rId3">
            <a:alphaModFix/>
          </a:blip>
          <a:srcRect b="0" l="13636" r="0" t="0"/>
          <a:stretch/>
        </p:blipFill>
        <p:spPr>
          <a:xfrm>
            <a:off x="146525" y="3116700"/>
            <a:ext cx="3684700" cy="217485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g2d87f4b211c_0_33"/>
          <p:cNvPicPr preferRelativeResize="0"/>
          <p:nvPr/>
        </p:nvPicPr>
        <p:blipFill rotWithShape="1">
          <a:blip r:embed="rId4">
            <a:alphaModFix/>
          </a:blip>
          <a:srcRect b="0" l="13005" r="0" t="0"/>
          <a:stretch/>
        </p:blipFill>
        <p:spPr>
          <a:xfrm>
            <a:off x="4220513" y="3120050"/>
            <a:ext cx="3684700" cy="2168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g2d87f4b211c_0_33"/>
          <p:cNvPicPr preferRelativeResize="0"/>
          <p:nvPr/>
        </p:nvPicPr>
        <p:blipFill rotWithShape="1">
          <a:blip r:embed="rId5">
            <a:alphaModFix/>
          </a:blip>
          <a:srcRect b="0" l="0" r="7028" t="0"/>
          <a:stretch/>
        </p:blipFill>
        <p:spPr>
          <a:xfrm>
            <a:off x="8154588" y="3120050"/>
            <a:ext cx="3885550" cy="2168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87f4b211c_0_948"/>
          <p:cNvSpPr txBox="1"/>
          <p:nvPr>
            <p:ph type="title"/>
          </p:nvPr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Traditional ML Approach - </a:t>
            </a:r>
            <a:r>
              <a:rPr lang="en-US" sz="3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Data Cleaning</a:t>
            </a:r>
            <a:endParaRPr sz="3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9" name="Google Shape;129;g2d87f4b211c_0_948"/>
          <p:cNvSpPr/>
          <p:nvPr/>
        </p:nvSpPr>
        <p:spPr>
          <a:xfrm>
            <a:off x="7893618" y="1842352"/>
            <a:ext cx="4407490" cy="891978"/>
          </a:xfrm>
          <a:prstGeom prst="chevron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Lemmatize text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g2d87f4b211c_0_948"/>
          <p:cNvSpPr/>
          <p:nvPr/>
        </p:nvSpPr>
        <p:spPr>
          <a:xfrm>
            <a:off x="0" y="1842488"/>
            <a:ext cx="4729082" cy="891978"/>
          </a:xfrm>
          <a:prstGeom prst="homePlate">
            <a:avLst>
              <a:gd fmla="val 50000" name="adj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Tokenize text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g2d87f4b211c_0_948"/>
          <p:cNvSpPr/>
          <p:nvPr/>
        </p:nvSpPr>
        <p:spPr>
          <a:xfrm>
            <a:off x="4038582" y="1842352"/>
            <a:ext cx="4407490" cy="891978"/>
          </a:xfrm>
          <a:prstGeom prst="chevron">
            <a:avLst>
              <a:gd fmla="val 50000" name="adj"/>
            </a:avLst>
          </a:prstGeom>
          <a:solidFill>
            <a:srgbClr val="41414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Remove stop words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g2d87f4b211c_0_9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73" y="3179473"/>
            <a:ext cx="3544375" cy="2209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g2d87f4b211c_0_9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845" y="3179474"/>
            <a:ext cx="3621141" cy="2209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g2d87f4b211c_0_9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6074" y="3204755"/>
            <a:ext cx="3663700" cy="2158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87f4b211c_0_962"/>
          <p:cNvSpPr txBox="1"/>
          <p:nvPr>
            <p:ph type="title"/>
          </p:nvPr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Traditional </a:t>
            </a:r>
            <a:r>
              <a:rPr lang="en-US" sz="3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ML </a:t>
            </a:r>
            <a:r>
              <a:rPr lang="en-US" sz="3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Approach - Data Preparation</a:t>
            </a:r>
            <a:endParaRPr sz="3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41" name="Google Shape;141;g2d87f4b211c_0_9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00"/>
            <a:ext cx="11772124" cy="486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d87f4b211c_0_962"/>
          <p:cNvSpPr txBox="1"/>
          <p:nvPr/>
        </p:nvSpPr>
        <p:spPr>
          <a:xfrm>
            <a:off x="8924525" y="1843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D85C6"/>
                </a:solidFill>
              </a:rPr>
              <a:t>TfidfVectorizer</a:t>
            </a:r>
            <a:endParaRPr b="1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87f4b211c_0_38"/>
          <p:cNvSpPr txBox="1"/>
          <p:nvPr>
            <p:ph type="title"/>
          </p:nvPr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Traditional ML Approach</a:t>
            </a:r>
            <a:endParaRPr sz="3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49" name="Google Shape;149;g2d87f4b211c_0_38"/>
          <p:cNvSpPr txBox="1"/>
          <p:nvPr/>
        </p:nvSpPr>
        <p:spPr>
          <a:xfrm>
            <a:off x="947850" y="2060450"/>
            <a:ext cx="102963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 and GridSearchCV- testing multiple traditional models with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hyperparameters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Tested a MLPClassifer Neural Network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2d87f4b211c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125" y="3787701"/>
            <a:ext cx="6794926" cy="2497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88367b33c_0_38"/>
          <p:cNvSpPr txBox="1"/>
          <p:nvPr>
            <p:ph type="title"/>
          </p:nvPr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Model Evaluation</a:t>
            </a:r>
            <a:endParaRPr sz="3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aphicFrame>
        <p:nvGraphicFramePr>
          <p:cNvPr id="157" name="Google Shape;157;g2d88367b33c_0_38"/>
          <p:cNvGraphicFramePr/>
          <p:nvPr/>
        </p:nvGraphicFramePr>
        <p:xfrm>
          <a:off x="952500" y="231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{31E8094B-D9E5-4236-8631-732AC13CC129}</a:tableStyleId>
              </a:tblPr>
              <a:tblGrid>
                <a:gridCol w="4834625"/>
                <a:gridCol w="2023375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666666"/>
                          </a:solidFill>
                        </a:rPr>
                        <a:t>Model</a:t>
                      </a:r>
                      <a:endParaRPr b="1" sz="2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666666"/>
                          </a:solidFill>
                        </a:rPr>
                        <a:t>Best Score</a:t>
                      </a:r>
                      <a:endParaRPr b="1" sz="2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666666"/>
                          </a:solidFill>
                        </a:rPr>
                        <a:t>Accuracy on Test Set</a:t>
                      </a:r>
                      <a:endParaRPr b="1" sz="2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666666"/>
                          </a:solidFill>
                        </a:rPr>
                        <a:t>Naive-Bayes</a:t>
                      </a:r>
                      <a:endParaRPr sz="2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666666"/>
                          </a:solidFill>
                        </a:rPr>
                        <a:t>0.75</a:t>
                      </a:r>
                      <a:endParaRPr sz="2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666666"/>
                          </a:solidFill>
                        </a:rPr>
                        <a:t>0.76</a:t>
                      </a:r>
                      <a:endParaRPr sz="2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666666"/>
                          </a:solidFill>
                        </a:rPr>
                        <a:t>Logistic Regression</a:t>
                      </a:r>
                      <a:endParaRPr sz="2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666666"/>
                          </a:solidFill>
                        </a:rPr>
                        <a:t>0.77</a:t>
                      </a:r>
                      <a:endParaRPr sz="2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666666"/>
                          </a:solidFill>
                        </a:rPr>
                        <a:t>0.78</a:t>
                      </a:r>
                      <a:endParaRPr sz="2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666666"/>
                          </a:solidFill>
                        </a:rPr>
                        <a:t>Random Forest</a:t>
                      </a:r>
                      <a:endParaRPr sz="2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666666"/>
                          </a:solidFill>
                        </a:rPr>
                        <a:t>0.85</a:t>
                      </a:r>
                      <a:endParaRPr sz="2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666666"/>
                          </a:solidFill>
                        </a:rPr>
                        <a:t>0.87</a:t>
                      </a:r>
                      <a:endParaRPr sz="2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</a:rPr>
                        <a:t>Neural Network Pre-Trained (MLPClassifier)</a:t>
                      </a:r>
                      <a:endParaRPr b="1"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</a:rPr>
                        <a:t>0.86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</a:rPr>
                        <a:t>0.86</a:t>
                      </a:r>
                      <a:endParaRPr b="1"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2025-01-27T22:48:01Z</dcterms:created>
  <dc:creator>Jarian Del Valle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