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8" r:id="rId2"/>
    <p:sldId id="309" r:id="rId3"/>
    <p:sldId id="312" r:id="rId4"/>
    <p:sldId id="392" r:id="rId5"/>
    <p:sldId id="391" r:id="rId6"/>
    <p:sldId id="433" r:id="rId7"/>
    <p:sldId id="460" r:id="rId8"/>
    <p:sldId id="402" r:id="rId9"/>
    <p:sldId id="448" r:id="rId10"/>
    <p:sldId id="450" r:id="rId11"/>
    <p:sldId id="451" r:id="rId12"/>
    <p:sldId id="313" r:id="rId13"/>
    <p:sldId id="434" r:id="rId14"/>
    <p:sldId id="449" r:id="rId15"/>
    <p:sldId id="403" r:id="rId16"/>
    <p:sldId id="339" r:id="rId17"/>
    <p:sldId id="435" r:id="rId18"/>
    <p:sldId id="447" r:id="rId19"/>
    <p:sldId id="436" r:id="rId20"/>
    <p:sldId id="437" r:id="rId21"/>
    <p:sldId id="466" r:id="rId22"/>
    <p:sldId id="441" r:id="rId23"/>
    <p:sldId id="442" r:id="rId24"/>
    <p:sldId id="467" r:id="rId25"/>
    <p:sldId id="468" r:id="rId26"/>
    <p:sldId id="469" r:id="rId27"/>
    <p:sldId id="443" r:id="rId28"/>
    <p:sldId id="445" r:id="rId29"/>
    <p:sldId id="459" r:id="rId30"/>
    <p:sldId id="453" r:id="rId31"/>
    <p:sldId id="455" r:id="rId32"/>
    <p:sldId id="456" r:id="rId33"/>
    <p:sldId id="457" r:id="rId34"/>
    <p:sldId id="464" r:id="rId35"/>
    <p:sldId id="462" r:id="rId36"/>
    <p:sldId id="463" r:id="rId37"/>
    <p:sldId id="458" r:id="rId38"/>
    <p:sldId id="461" r:id="rId39"/>
    <p:sldId id="465" r:id="rId40"/>
    <p:sldId id="470" r:id="rId41"/>
    <p:sldId id="471" r:id="rId42"/>
    <p:sldId id="475" r:id="rId43"/>
    <p:sldId id="473" r:id="rId44"/>
    <p:sldId id="474" r:id="rId45"/>
    <p:sldId id="452" r:id="rId46"/>
  </p:sldIdLst>
  <p:sldSz cx="9144000" cy="6858000" type="screen4x3"/>
  <p:notesSz cx="6858000" cy="9144000"/>
  <p:defaultText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5" autoAdjust="0"/>
    <p:restoredTop sz="94660"/>
  </p:normalViewPr>
  <p:slideViewPr>
    <p:cSldViewPr>
      <p:cViewPr varScale="1">
        <p:scale>
          <a:sx n="91" d="100"/>
          <a:sy n="91" d="100"/>
        </p:scale>
        <p:origin x="83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0AC26-E41B-45C4-8E4A-12A3FE20C736}" type="datetimeFigureOut">
              <a:rPr lang="es-CL" smtClean="0"/>
              <a:t>30-08-2018</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4BC16-03CD-47DD-AF64-86DA2ACCD045}" type="slidenum">
              <a:rPr lang="es-CL" smtClean="0"/>
              <a:t>‹Nº›</a:t>
            </a:fld>
            <a:endParaRPr lang="es-CL"/>
          </a:p>
        </p:txBody>
      </p:sp>
    </p:spTree>
    <p:extLst>
      <p:ext uri="{BB962C8B-B14F-4D97-AF65-F5344CB8AC3E}">
        <p14:creationId xmlns:p14="http://schemas.microsoft.com/office/powerpoint/2010/main" val="1216000874"/>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19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8065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90744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15557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48087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8194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936837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773082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58054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175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291342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695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6508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793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932116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305063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89040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791748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24393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29044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720240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810988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94836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639975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605992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605447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185045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948569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940384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397060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43583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996495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173936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489324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606577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573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7552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7746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44626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572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1628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45280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Slide Blue">
  <p:cSld name="Section Slide Blue">
    <p:spTree>
      <p:nvGrpSpPr>
        <p:cNvPr id="1" name="Shape 182"/>
        <p:cNvGrpSpPr/>
        <p:nvPr/>
      </p:nvGrpSpPr>
      <p:grpSpPr>
        <a:xfrm>
          <a:off x="0" y="0"/>
          <a:ext cx="0" cy="0"/>
          <a:chOff x="0" y="0"/>
          <a:chExt cx="0" cy="0"/>
        </a:xfrm>
      </p:grpSpPr>
      <p:sp>
        <p:nvSpPr>
          <p:cNvPr id="183" name="Shape 183"/>
          <p:cNvSpPr/>
          <p:nvPr/>
        </p:nvSpPr>
        <p:spPr>
          <a:xfrm>
            <a:off x="0" y="3613"/>
            <a:ext cx="9144000" cy="6858000"/>
          </a:xfrm>
          <a:prstGeom prst="rect">
            <a:avLst/>
          </a:prstGeom>
          <a:solidFill>
            <a:srgbClr val="0091DA"/>
          </a:solidFill>
          <a:ln>
            <a:noFill/>
          </a:ln>
          <a:effectLst>
            <a:outerShdw blurRad="40000" dist="23000" dir="5400000" rotWithShape="0">
              <a:srgbClr val="000000">
                <a:alpha val="34900"/>
              </a:srgbClr>
            </a:outerShdw>
          </a:effectLst>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lt1"/>
              </a:solidFill>
              <a:latin typeface="Raleway"/>
              <a:ea typeface="Raleway"/>
              <a:cs typeface="Raleway"/>
              <a:sym typeface="Raleway"/>
            </a:endParaRPr>
          </a:p>
        </p:txBody>
      </p:sp>
      <p:sp>
        <p:nvSpPr>
          <p:cNvPr id="184" name="Shape 184"/>
          <p:cNvSpPr txBox="1">
            <a:spLocks noGrp="1"/>
          </p:cNvSpPr>
          <p:nvPr>
            <p:ph type="ctrTitle"/>
          </p:nvPr>
        </p:nvSpPr>
        <p:spPr>
          <a:xfrm>
            <a:off x="781536" y="1687267"/>
            <a:ext cx="5238225" cy="18657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FFFFFF"/>
              </a:buClr>
              <a:buSzPts val="1900"/>
              <a:buNone/>
              <a:defRPr sz="5900" b="0" i="0" u="none" strike="noStrike" cap="none">
                <a:solidFill>
                  <a:srgbClr val="FFFFFF"/>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sp>
        <p:nvSpPr>
          <p:cNvPr id="185" name="Shape 185"/>
          <p:cNvSpPr/>
          <p:nvPr/>
        </p:nvSpPr>
        <p:spPr>
          <a:xfrm>
            <a:off x="8524700" y="1474630"/>
            <a:ext cx="619200" cy="3915900"/>
          </a:xfrm>
          <a:custGeom>
            <a:avLst/>
            <a:gdLst/>
            <a:ahLst/>
            <a:cxnLst/>
            <a:rect l="0" t="0" r="0" b="0"/>
            <a:pathLst>
              <a:path w="120000" h="120000" extrusionOk="0">
                <a:moveTo>
                  <a:pt x="120000" y="0"/>
                </a:moveTo>
                <a:lnTo>
                  <a:pt x="120000" y="120000"/>
                </a:lnTo>
                <a:lnTo>
                  <a:pt x="116571" y="119343"/>
                </a:lnTo>
                <a:cubicBezTo>
                  <a:pt x="44547" y="104155"/>
                  <a:pt x="0" y="83174"/>
                  <a:pt x="0" y="60000"/>
                </a:cubicBezTo>
                <a:cubicBezTo>
                  <a:pt x="0" y="36825"/>
                  <a:pt x="44547" y="15844"/>
                  <a:pt x="116571" y="657"/>
                </a:cubicBezTo>
                <a:close/>
              </a:path>
            </a:pathLst>
          </a:custGeom>
          <a:solidFill>
            <a:srgbClr val="00C1D5"/>
          </a:solidFill>
          <a:ln>
            <a:noFill/>
          </a:ln>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dk1"/>
              </a:solidFill>
              <a:latin typeface="Raleway"/>
              <a:ea typeface="Raleway"/>
              <a:cs typeface="Raleway"/>
              <a:sym typeface="Raleway"/>
            </a:endParaRPr>
          </a:p>
        </p:txBody>
      </p:sp>
      <p:sp>
        <p:nvSpPr>
          <p:cNvPr id="186" name="Shape 186"/>
          <p:cNvSpPr txBox="1">
            <a:spLocks noGrp="1"/>
          </p:cNvSpPr>
          <p:nvPr>
            <p:ph type="body" idx="1"/>
          </p:nvPr>
        </p:nvSpPr>
        <p:spPr>
          <a:xfrm>
            <a:off x="781537" y="645918"/>
            <a:ext cx="4120875" cy="530700"/>
          </a:xfrm>
          <a:prstGeom prst="rect">
            <a:avLst/>
          </a:prstGeom>
          <a:noFill/>
          <a:ln>
            <a:noFill/>
          </a:ln>
        </p:spPr>
        <p:txBody>
          <a:bodyPr spcFirstLastPara="1" wrap="square" lIns="121886" tIns="121886" rIns="121886" bIns="121886" anchor="t" anchorCtr="0"/>
          <a:lstStyle>
            <a:lvl1pPr marL="457148" marR="0" lvl="0" indent="-228574" algn="l" rtl="0">
              <a:spcBef>
                <a:spcPts val="500"/>
              </a:spcBef>
              <a:spcAft>
                <a:spcPts val="0"/>
              </a:spcAft>
              <a:buClr>
                <a:srgbClr val="13294B"/>
              </a:buClr>
              <a:buSzPts val="2900"/>
              <a:buNone/>
              <a:defRPr sz="2400" b="0" i="0" u="none" strike="noStrike" cap="none">
                <a:solidFill>
                  <a:srgbClr val="13294B"/>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187" name="Shape 187"/>
          <p:cNvSpPr txBox="1">
            <a:spLocks noGrp="1"/>
          </p:cNvSpPr>
          <p:nvPr>
            <p:ph type="body" idx="2"/>
          </p:nvPr>
        </p:nvSpPr>
        <p:spPr>
          <a:xfrm>
            <a:off x="781051" y="3401486"/>
            <a:ext cx="5238900" cy="965100"/>
          </a:xfrm>
          <a:prstGeom prst="rect">
            <a:avLst/>
          </a:prstGeom>
          <a:noFill/>
          <a:ln>
            <a:noFill/>
          </a:ln>
        </p:spPr>
        <p:txBody>
          <a:bodyPr spcFirstLastPara="1" wrap="square" lIns="121886" tIns="121886" rIns="121886" bIns="121886" anchor="t" anchorCtr="0"/>
          <a:lstStyle>
            <a:lvl1pPr marL="457148" marR="0" lvl="0" indent="-228574" algn="l" rtl="0">
              <a:spcBef>
                <a:spcPts val="600"/>
              </a:spcBef>
              <a:spcAft>
                <a:spcPts val="0"/>
              </a:spcAft>
              <a:buClr>
                <a:schemeClr val="lt1"/>
              </a:buClr>
              <a:buSzPts val="2900"/>
              <a:buNone/>
              <a:defRPr sz="2900" b="0" i="0" u="none" strike="noStrike" cap="none">
                <a:solidFill>
                  <a:schemeClr val="lt1"/>
                </a:solidFill>
              </a:defRPr>
            </a:lvl1pPr>
            <a:lvl2pPr marL="914296" marR="0" lvl="1" indent="-228574" algn="l" rtl="0">
              <a:spcBef>
                <a:spcPts val="500"/>
              </a:spcBef>
              <a:spcAft>
                <a:spcPts val="0"/>
              </a:spcAft>
              <a:buClr>
                <a:schemeClr val="lt1"/>
              </a:buClr>
              <a:buSzPts val="2400"/>
              <a:buNone/>
              <a:defRPr sz="2400" b="0" i="0" u="none" strike="noStrike" cap="none">
                <a:solidFill>
                  <a:schemeClr val="lt1"/>
                </a:solidFill>
              </a:defRPr>
            </a:lvl2pPr>
            <a:lvl3pPr marL="1371444" marR="0" lvl="2" indent="-228574" algn="l" rtl="0">
              <a:spcBef>
                <a:spcPts val="600"/>
              </a:spcBef>
              <a:spcAft>
                <a:spcPts val="0"/>
              </a:spcAft>
              <a:buClr>
                <a:schemeClr val="lt1"/>
              </a:buClr>
              <a:buSzPts val="3200"/>
              <a:buNone/>
              <a:defRPr sz="3200" b="0" i="0" u="none" strike="noStrike" cap="none">
                <a:solidFill>
                  <a:schemeClr val="lt1"/>
                </a:solidFill>
              </a:defRPr>
            </a:lvl3pPr>
            <a:lvl4pPr marL="1828592" marR="0" lvl="3" indent="-228574" algn="l" rtl="0">
              <a:spcBef>
                <a:spcPts val="500"/>
              </a:spcBef>
              <a:spcAft>
                <a:spcPts val="0"/>
              </a:spcAft>
              <a:buClr>
                <a:schemeClr val="lt1"/>
              </a:buClr>
              <a:buSzPts val="2700"/>
              <a:buNone/>
              <a:defRPr sz="2700" b="0" i="0" u="none" strike="noStrike" cap="none">
                <a:solidFill>
                  <a:schemeClr val="lt1"/>
                </a:solidFill>
              </a:defRPr>
            </a:lvl4pPr>
            <a:lvl5pPr marL="2285740" marR="0" lvl="4" indent="-228574" algn="l" rtl="0">
              <a:spcBef>
                <a:spcPts val="500"/>
              </a:spcBef>
              <a:spcAft>
                <a:spcPts val="0"/>
              </a:spcAft>
              <a:buClr>
                <a:schemeClr val="lt1"/>
              </a:buClr>
              <a:buSzPts val="2700"/>
              <a:buNone/>
              <a:defRPr sz="2700" b="0" i="0" u="none" strike="noStrike" cap="none">
                <a:solidFill>
                  <a:schemeClr val="lt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Tree>
    <p:extLst>
      <p:ext uri="{BB962C8B-B14F-4D97-AF65-F5344CB8AC3E}">
        <p14:creationId xmlns:p14="http://schemas.microsoft.com/office/powerpoint/2010/main" val="417068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81537" y="1419703"/>
            <a:ext cx="7422525" cy="2508900"/>
          </a:xfrm>
          <a:prstGeom prst="rect">
            <a:avLst/>
          </a:prstGeom>
          <a:noFill/>
          <a:ln>
            <a:noFill/>
          </a:ln>
        </p:spPr>
        <p:txBody>
          <a:bodyPr spcFirstLastPara="1" wrap="square" lIns="121886" tIns="121886" rIns="121886" bIns="121886" anchor="t" anchorCtr="0"/>
          <a:lstStyle>
            <a:lvl1pPr marL="457148" marR="0" lvl="0" indent="-361909" algn="l" rtl="0">
              <a:spcBef>
                <a:spcPts val="400"/>
              </a:spcBef>
              <a:spcAft>
                <a:spcPts val="0"/>
              </a:spcAft>
              <a:buClr>
                <a:srgbClr val="787878"/>
              </a:buClr>
              <a:buSzPts val="2100"/>
              <a:buChar char="•"/>
              <a:defRPr sz="2100" b="0" i="0" u="none" strike="noStrike" cap="none">
                <a:solidFill>
                  <a:srgbClr val="8C8D8E"/>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268" name="Shape 268"/>
          <p:cNvSpPr txBox="1">
            <a:spLocks noGrp="1"/>
          </p:cNvSpPr>
          <p:nvPr>
            <p:ph type="title"/>
          </p:nvPr>
        </p:nvSpPr>
        <p:spPr>
          <a:xfrm>
            <a:off x="781537" y="618757"/>
            <a:ext cx="6470775" cy="6636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0091DA"/>
              </a:buClr>
              <a:buSzPts val="1900"/>
              <a:buNone/>
              <a:defRPr sz="3700" b="0" i="0" u="none" strike="noStrike" cap="none">
                <a:solidFill>
                  <a:srgbClr val="0091DA"/>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pic>
        <p:nvPicPr>
          <p:cNvPr id="269" name="Shape 269" descr="Principal_sm_rgb_151.png"/>
          <p:cNvPicPr preferRelativeResize="0"/>
          <p:nvPr/>
        </p:nvPicPr>
        <p:blipFill rotWithShape="1">
          <a:blip r:embed="rId2">
            <a:alphaModFix/>
          </a:blip>
          <a:srcRect/>
          <a:stretch/>
        </p:blipFill>
        <p:spPr>
          <a:xfrm>
            <a:off x="7531102" y="6068103"/>
            <a:ext cx="1383975" cy="519900"/>
          </a:xfrm>
          <a:prstGeom prst="rect">
            <a:avLst/>
          </a:prstGeom>
          <a:noFill/>
          <a:ln>
            <a:noFill/>
          </a:ln>
        </p:spPr>
      </p:pic>
      <p:pic>
        <p:nvPicPr>
          <p:cNvPr id="270" name="Shape 270"/>
          <p:cNvPicPr preferRelativeResize="0"/>
          <p:nvPr/>
        </p:nvPicPr>
        <p:blipFill>
          <a:blip r:embed="rId3">
            <a:alphaModFix/>
          </a:blip>
          <a:stretch>
            <a:fillRect/>
          </a:stretch>
        </p:blipFill>
        <p:spPr>
          <a:xfrm>
            <a:off x="412226" y="6076133"/>
            <a:ext cx="1571312" cy="520000"/>
          </a:xfrm>
          <a:prstGeom prst="rect">
            <a:avLst/>
          </a:prstGeom>
          <a:noFill/>
          <a:ln>
            <a:noFill/>
          </a:ln>
        </p:spPr>
      </p:pic>
    </p:spTree>
    <p:extLst>
      <p:ext uri="{BB962C8B-B14F-4D97-AF65-F5344CB8AC3E}">
        <p14:creationId xmlns:p14="http://schemas.microsoft.com/office/powerpoint/2010/main" val="341880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0091DA"/>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88" name="Shape 88"/>
          <p:cNvSpPr txBox="1">
            <a:spLocks noGrp="1"/>
          </p:cNvSpPr>
          <p:nvPr>
            <p:ph type="title"/>
          </p:nvPr>
        </p:nvSpPr>
        <p:spPr>
          <a:xfrm>
            <a:off x="673700" y="1331795"/>
            <a:ext cx="5238225" cy="1865700"/>
          </a:xfrm>
          <a:prstGeom prst="rect">
            <a:avLst/>
          </a:prstGeom>
          <a:noFill/>
          <a:ln>
            <a:noFill/>
          </a:ln>
        </p:spPr>
        <p:txBody>
          <a:bodyPr spcFirstLastPara="1" wrap="square" lIns="121886" tIns="121886" rIns="121886" bIns="121886" anchor="t" anchorCtr="0"/>
          <a:lstStyle>
            <a:lvl1pPr marL="0" marR="0" lvl="0" indent="0" algn="l" rtl="0">
              <a:lnSpc>
                <a:spcPct val="100000"/>
              </a:lnSpc>
              <a:spcBef>
                <a:spcPts val="0"/>
              </a:spcBef>
              <a:spcAft>
                <a:spcPts val="0"/>
              </a:spcAft>
              <a:buClr>
                <a:schemeClr val="dk1"/>
              </a:buClr>
              <a:buSzPts val="1900"/>
              <a:buFont typeface="Arial"/>
              <a:buNone/>
              <a:defRPr sz="6100" b="0" i="0" u="none" strike="noStrike" cap="none">
                <a:solidFill>
                  <a:srgbClr val="FFFFFF"/>
                </a:solidFill>
                <a:latin typeface="Arial"/>
                <a:ea typeface="Arial"/>
                <a:cs typeface="Arial"/>
                <a:sym typeface="Arial"/>
              </a:defRPr>
            </a:lvl1pPr>
            <a:lvl2pPr lvl="1" indent="0" rtl="0">
              <a:spcBef>
                <a:spcPts val="0"/>
              </a:spcBef>
              <a:spcAft>
                <a:spcPts val="0"/>
              </a:spcAft>
              <a:buClr>
                <a:schemeClr val="dk1"/>
              </a:buClr>
              <a:buSzPts val="1900"/>
              <a:buFont typeface="Arial"/>
              <a:buNone/>
              <a:defRPr sz="3700">
                <a:solidFill>
                  <a:schemeClr val="dk1"/>
                </a:solidFill>
              </a:defRPr>
            </a:lvl2pPr>
            <a:lvl3pPr lvl="2" indent="0" rtl="0">
              <a:spcBef>
                <a:spcPts val="0"/>
              </a:spcBef>
              <a:spcAft>
                <a:spcPts val="0"/>
              </a:spcAft>
              <a:buClr>
                <a:schemeClr val="dk1"/>
              </a:buClr>
              <a:buSzPts val="1900"/>
              <a:buFont typeface="Arial"/>
              <a:buNone/>
              <a:defRPr sz="3700">
                <a:solidFill>
                  <a:schemeClr val="dk1"/>
                </a:solidFill>
              </a:defRPr>
            </a:lvl3pPr>
            <a:lvl4pPr lvl="3" indent="0" rtl="0">
              <a:spcBef>
                <a:spcPts val="0"/>
              </a:spcBef>
              <a:spcAft>
                <a:spcPts val="0"/>
              </a:spcAft>
              <a:buClr>
                <a:schemeClr val="dk1"/>
              </a:buClr>
              <a:buSzPts val="1900"/>
              <a:buFont typeface="Arial"/>
              <a:buNone/>
              <a:defRPr sz="3700">
                <a:solidFill>
                  <a:schemeClr val="dk1"/>
                </a:solidFill>
              </a:defRPr>
            </a:lvl4pPr>
            <a:lvl5pPr lvl="4" indent="0" rtl="0">
              <a:spcBef>
                <a:spcPts val="0"/>
              </a:spcBef>
              <a:spcAft>
                <a:spcPts val="0"/>
              </a:spcAft>
              <a:buClr>
                <a:schemeClr val="dk1"/>
              </a:buClr>
              <a:buSzPts val="1900"/>
              <a:buFont typeface="Arial"/>
              <a:buNone/>
              <a:defRPr sz="3700">
                <a:solidFill>
                  <a:schemeClr val="dk1"/>
                </a:solidFill>
              </a:defRPr>
            </a:lvl5pPr>
            <a:lvl6pPr lvl="5" indent="0" rtl="0">
              <a:spcBef>
                <a:spcPts val="0"/>
              </a:spcBef>
              <a:spcAft>
                <a:spcPts val="0"/>
              </a:spcAft>
              <a:buClr>
                <a:schemeClr val="dk1"/>
              </a:buClr>
              <a:buSzPts val="1900"/>
              <a:buFont typeface="Arial"/>
              <a:buNone/>
              <a:defRPr sz="3700">
                <a:solidFill>
                  <a:schemeClr val="dk1"/>
                </a:solidFill>
              </a:defRPr>
            </a:lvl6pPr>
            <a:lvl7pPr lvl="6" indent="0" rtl="0">
              <a:spcBef>
                <a:spcPts val="0"/>
              </a:spcBef>
              <a:spcAft>
                <a:spcPts val="0"/>
              </a:spcAft>
              <a:buClr>
                <a:schemeClr val="dk1"/>
              </a:buClr>
              <a:buSzPts val="1900"/>
              <a:buFont typeface="Arial"/>
              <a:buNone/>
              <a:defRPr sz="3700">
                <a:solidFill>
                  <a:schemeClr val="dk1"/>
                </a:solidFill>
              </a:defRPr>
            </a:lvl7pPr>
            <a:lvl8pPr lvl="7" indent="0" rtl="0">
              <a:spcBef>
                <a:spcPts val="0"/>
              </a:spcBef>
              <a:spcAft>
                <a:spcPts val="0"/>
              </a:spcAft>
              <a:buClr>
                <a:schemeClr val="dk1"/>
              </a:buClr>
              <a:buSzPts val="1900"/>
              <a:buFont typeface="Arial"/>
              <a:buNone/>
              <a:defRPr sz="3700">
                <a:solidFill>
                  <a:schemeClr val="dk1"/>
                </a:solidFill>
              </a:defRPr>
            </a:lvl8pPr>
            <a:lvl9pPr lvl="8" indent="0" rtl="0">
              <a:spcBef>
                <a:spcPts val="0"/>
              </a:spcBef>
              <a:spcAft>
                <a:spcPts val="0"/>
              </a:spcAft>
              <a:buClr>
                <a:schemeClr val="dk1"/>
              </a:buClr>
              <a:buSzPts val="1900"/>
              <a:buFont typeface="Arial"/>
              <a:buNone/>
              <a:defRPr sz="3700">
                <a:solidFill>
                  <a:schemeClr val="dk1"/>
                </a:solidFill>
              </a:defRPr>
            </a:lvl9pPr>
          </a:lstStyle>
          <a:p>
            <a:endParaRPr/>
          </a:p>
        </p:txBody>
      </p:sp>
      <p:sp>
        <p:nvSpPr>
          <p:cNvPr id="89" name="Shape 89"/>
          <p:cNvSpPr txBox="1">
            <a:spLocks noGrp="1"/>
          </p:cNvSpPr>
          <p:nvPr>
            <p:ph type="body" idx="1"/>
          </p:nvPr>
        </p:nvSpPr>
        <p:spPr>
          <a:xfrm>
            <a:off x="737683" y="4218927"/>
            <a:ext cx="4158900" cy="452700"/>
          </a:xfrm>
          <a:prstGeom prst="rect">
            <a:avLst/>
          </a:prstGeom>
          <a:noFill/>
          <a:ln>
            <a:noFill/>
          </a:ln>
        </p:spPr>
        <p:txBody>
          <a:bodyPr spcFirstLastPara="1" wrap="square" lIns="121886" tIns="121886" rIns="121886" bIns="121886" anchor="t" anchorCtr="0"/>
          <a:lstStyle>
            <a:lvl1pPr marL="457148" marR="0" lvl="0" indent="-228574" algn="l" rtl="0">
              <a:lnSpc>
                <a:spcPct val="80000"/>
              </a:lnSpc>
              <a:spcBef>
                <a:spcPts val="500"/>
              </a:spcBef>
              <a:spcAft>
                <a:spcPts val="0"/>
              </a:spcAft>
              <a:buClr>
                <a:schemeClr val="dk2"/>
              </a:buClr>
              <a:buSzPts val="2400"/>
              <a:buFont typeface="Arial"/>
              <a:buNone/>
              <a:defRPr sz="2700" b="0" i="0" u="none" strike="noStrike" cap="none">
                <a:solidFill>
                  <a:srgbClr val="FFFFFF"/>
                </a:solidFill>
                <a:latin typeface="Arial"/>
                <a:ea typeface="Arial"/>
                <a:cs typeface="Arial"/>
                <a:sym typeface="Arial"/>
              </a:defRPr>
            </a:lvl1pPr>
            <a:lvl2pPr marL="914296" marR="0" lvl="1"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2pPr>
            <a:lvl3pPr marL="1371444" marR="0" lvl="2"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3pPr>
            <a:lvl4pPr marL="1828592" marR="0" lvl="3"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4pPr>
            <a:lvl5pPr marL="2285740" marR="0" lvl="4"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0" name="Shape 90"/>
          <p:cNvSpPr txBox="1">
            <a:spLocks noGrp="1"/>
          </p:cNvSpPr>
          <p:nvPr>
            <p:ph type="body" idx="2"/>
          </p:nvPr>
        </p:nvSpPr>
        <p:spPr>
          <a:xfrm>
            <a:off x="737199" y="4711727"/>
            <a:ext cx="4159125" cy="2988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body" idx="3"/>
          </p:nvPr>
        </p:nvSpPr>
        <p:spPr>
          <a:xfrm>
            <a:off x="717780" y="2933343"/>
            <a:ext cx="5194125" cy="7113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2" name="Shape 92"/>
          <p:cNvSpPr/>
          <p:nvPr/>
        </p:nvSpPr>
        <p:spPr>
          <a:xfrm>
            <a:off x="8524700" y="1474626"/>
            <a:ext cx="619200" cy="3915900"/>
          </a:xfrm>
          <a:custGeom>
            <a:avLst/>
            <a:gdLst/>
            <a:ahLst/>
            <a:cxnLst/>
            <a:rect l="0" t="0" r="0" b="0"/>
            <a:pathLst>
              <a:path w="120000" h="120000" extrusionOk="0">
                <a:moveTo>
                  <a:pt x="120000" y="0"/>
                </a:moveTo>
                <a:lnTo>
                  <a:pt x="120000" y="120000"/>
                </a:lnTo>
                <a:lnTo>
                  <a:pt x="116572" y="119344"/>
                </a:lnTo>
                <a:cubicBezTo>
                  <a:pt x="44550" y="104155"/>
                  <a:pt x="0" y="83172"/>
                  <a:pt x="0" y="60000"/>
                </a:cubicBezTo>
                <a:cubicBezTo>
                  <a:pt x="0" y="36827"/>
                  <a:pt x="44550" y="15844"/>
                  <a:pt x="116572" y="655"/>
                </a:cubicBezTo>
                <a:close/>
              </a:path>
            </a:pathLst>
          </a:custGeom>
          <a:solidFill>
            <a:schemeClr val="accent1"/>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8C8D8E"/>
              </a:buClr>
              <a:buFont typeface="Arial"/>
              <a:buNone/>
            </a:pPr>
            <a:endParaRPr sz="1900" b="0" i="0" u="none" strike="noStrike" cap="none">
              <a:solidFill>
                <a:srgbClr val="000000"/>
              </a:solidFill>
              <a:latin typeface="Arial"/>
              <a:ea typeface="Arial"/>
              <a:cs typeface="Arial"/>
              <a:sym typeface="Arial"/>
            </a:endParaRPr>
          </a:p>
        </p:txBody>
      </p:sp>
      <p:pic>
        <p:nvPicPr>
          <p:cNvPr id="93" name="Shape 93" descr="Principal_sm_white_151.png"/>
          <p:cNvPicPr preferRelativeResize="0"/>
          <p:nvPr/>
        </p:nvPicPr>
        <p:blipFill rotWithShape="1">
          <a:blip r:embed="rId2">
            <a:alphaModFix/>
          </a:blip>
          <a:srcRect/>
          <a:stretch/>
        </p:blipFill>
        <p:spPr>
          <a:xfrm>
            <a:off x="852374" y="5703035"/>
            <a:ext cx="1383975" cy="519900"/>
          </a:xfrm>
          <a:prstGeom prst="rect">
            <a:avLst/>
          </a:prstGeom>
          <a:noFill/>
          <a:ln>
            <a:noFill/>
          </a:ln>
        </p:spPr>
      </p:pic>
      <p:sp>
        <p:nvSpPr>
          <p:cNvPr id="94" name="Shape 94"/>
          <p:cNvSpPr txBox="1">
            <a:spLocks noGrp="1"/>
          </p:cNvSpPr>
          <p:nvPr>
            <p:ph type="sldNum" idx="12"/>
          </p:nvPr>
        </p:nvSpPr>
        <p:spPr>
          <a:xfrm>
            <a:off x="6294581" y="6176857"/>
            <a:ext cx="258525" cy="358800"/>
          </a:xfrm>
          <a:prstGeom prst="rect">
            <a:avLst/>
          </a:prstGeom>
          <a:noFill/>
          <a:ln>
            <a:noFill/>
          </a:ln>
        </p:spPr>
        <p:txBody>
          <a:bodyPr spcFirstLastPara="1" wrap="square" lIns="121886" tIns="121886" rIns="121886" bIns="121886" anchor="ctr" anchorCtr="0">
            <a:noAutofit/>
          </a:bodyPr>
          <a:lstStyle>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9pPr>
          </a:lstStyle>
          <a:p>
            <a:fld id="{00000000-1234-1234-1234-123412341234}" type="slidenum">
              <a:rPr lang="es-CL" smtClean="0"/>
              <a:pPr/>
              <a:t>‹Nº›</a:t>
            </a:fld>
            <a:endParaRPr lang="es-CL"/>
          </a:p>
        </p:txBody>
      </p:sp>
    </p:spTree>
    <p:extLst>
      <p:ext uri="{BB962C8B-B14F-4D97-AF65-F5344CB8AC3E}">
        <p14:creationId xmlns:p14="http://schemas.microsoft.com/office/powerpoint/2010/main" val="251217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297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0881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3763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8" y="1535113"/>
            <a:ext cx="4041775"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981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29341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79424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49"/>
            <a:ext cx="3008313" cy="1162051"/>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1"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49630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endParaRPr lang="es-CL"/>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30-08-2018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42042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30" tIns="45715" rIns="91430" bIns="45715"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1"/>
            <a:ext cx="8229600" cy="4525963"/>
          </a:xfrm>
          <a:prstGeom prst="rect">
            <a:avLst/>
          </a:prstGeom>
        </p:spPr>
        <p:txBody>
          <a:bodyPr vert="horz" lIns="91430" tIns="45715" rIns="91430" bIns="45715"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2"/>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fld id="{1D93045D-CCB9-4B1D-A450-3EAFD1FE6CB1}" type="datetimeFigureOut">
              <a:rPr lang="es-CL" smtClean="0"/>
              <a:t>30-08-2018</a:t>
            </a:fld>
            <a:endParaRPr lang="es-CL"/>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fld id="{D01655BF-6B69-4311-B052-5453D747840D}" type="slidenum">
              <a:rPr lang="es-CL" smtClean="0"/>
              <a:t>‹Nº›</a:t>
            </a:fld>
            <a:endParaRPr lang="es-CL"/>
          </a:p>
        </p:txBody>
      </p:sp>
    </p:spTree>
    <p:extLst>
      <p:ext uri="{BB962C8B-B14F-4D97-AF65-F5344CB8AC3E}">
        <p14:creationId xmlns:p14="http://schemas.microsoft.com/office/powerpoint/2010/main" val="369765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296" rtl="0" eaLnBrk="1" latinLnBrk="0" hangingPunct="1">
        <a:spcBef>
          <a:spcPct val="0"/>
        </a:spcBef>
        <a:buNone/>
        <a:defRPr sz="4400" kern="1200">
          <a:solidFill>
            <a:schemeClr val="tx1"/>
          </a:solidFill>
          <a:latin typeface="+mj-lt"/>
          <a:ea typeface="+mj-ea"/>
          <a:cs typeface="+mj-cs"/>
        </a:defRPr>
      </a:lvl1pPr>
    </p:titleStyle>
    <p:bodyStyle>
      <a:lvl1pPr marL="342861" indent="-342861" algn="l" defTabSz="91429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65" indent="-285717" algn="l" defTabSz="91429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1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nodejs.org/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rubyinstaller.org/"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gif"/><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nodejs.org/es/"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rubyinstaller.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ctrTitle"/>
          </p:nvPr>
        </p:nvSpPr>
        <p:spPr>
          <a:xfrm>
            <a:off x="924978" y="1607382"/>
            <a:ext cx="7175417" cy="1021655"/>
          </a:xfrm>
          <a:prstGeom prst="rect">
            <a:avLst/>
          </a:prstGeom>
        </p:spPr>
        <p:txBody>
          <a:bodyPr spcFirstLastPara="1" wrap="square" lIns="121886" tIns="121886" rIns="121886" bIns="121886" anchor="t" anchorCtr="0">
            <a:noAutofit/>
          </a:bodyPr>
          <a:lstStyle/>
          <a:p>
            <a:r>
              <a:rPr lang="es-CL" sz="5000" dirty="0" smtClean="0"/>
              <a:t>Preprocesadores</a:t>
            </a:r>
            <a:r>
              <a:rPr lang="es-CL" sz="5000" dirty="0"/>
              <a:t> </a:t>
            </a:r>
            <a:r>
              <a:rPr lang="es-CL" sz="5000" dirty="0" smtClean="0"/>
              <a:t>CSS</a:t>
            </a:r>
            <a:endParaRPr sz="5000" dirty="0"/>
          </a:p>
        </p:txBody>
      </p:sp>
      <p:pic>
        <p:nvPicPr>
          <p:cNvPr id="377" name="Shape 377"/>
          <p:cNvPicPr preferRelativeResize="0"/>
          <p:nvPr/>
        </p:nvPicPr>
        <p:blipFill>
          <a:blip r:embed="rId3">
            <a:alphaModFix/>
          </a:blip>
          <a:stretch>
            <a:fillRect/>
          </a:stretch>
        </p:blipFill>
        <p:spPr>
          <a:xfrm>
            <a:off x="924978" y="5091697"/>
            <a:ext cx="2449851" cy="818367"/>
          </a:xfrm>
          <a:prstGeom prst="rect">
            <a:avLst/>
          </a:prstGeom>
          <a:noFill/>
          <a:ln>
            <a:noFill/>
          </a:ln>
        </p:spPr>
      </p:pic>
      <p:sp>
        <p:nvSpPr>
          <p:cNvPr id="4" name="Shape 376"/>
          <p:cNvSpPr txBox="1">
            <a:spLocks/>
          </p:cNvSpPr>
          <p:nvPr/>
        </p:nvSpPr>
        <p:spPr>
          <a:xfrm>
            <a:off x="9420474" y="8041581"/>
            <a:ext cx="4536504" cy="1021655"/>
          </a:xfrm>
          <a:prstGeom prst="rect">
            <a:avLst/>
          </a:prstGeom>
          <a:noFill/>
          <a:ln>
            <a:noFill/>
          </a:ln>
        </p:spPr>
        <p:txBody>
          <a:bodyPr spcFirstLastPara="1" vert="horz" wrap="square" lIns="121886" tIns="121886" rIns="121886" bIns="121886" rtlCol="0" anchor="t" anchorCtr="0">
            <a:noAutofit/>
          </a:bodyPr>
          <a:lstStyle>
            <a:lvl1pPr marL="0" marR="0" lvl="0" indent="0" algn="l" defTabSz="914400" rtl="0" eaLnBrk="1" latinLnBrk="0" hangingPunct="1">
              <a:lnSpc>
                <a:spcPct val="80000"/>
              </a:lnSpc>
              <a:spcBef>
                <a:spcPts val="0"/>
              </a:spcBef>
              <a:spcAft>
                <a:spcPts val="0"/>
              </a:spcAft>
              <a:buClr>
                <a:srgbClr val="FFFFFF"/>
              </a:buClr>
              <a:buSzPts val="1900"/>
              <a:buNone/>
              <a:defRPr sz="5900" b="0" i="0" u="none" strike="noStrike" kern="1200" cap="none">
                <a:solidFill>
                  <a:srgbClr val="FFFFFF"/>
                </a:solidFill>
                <a:latin typeface="+mj-lt"/>
                <a:ea typeface="+mj-ea"/>
                <a:cs typeface="+mj-cs"/>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r>
              <a:rPr lang="es-CL" sz="1600" dirty="0"/>
              <a:t>Google Cloud </a:t>
            </a:r>
          </a:p>
          <a:p>
            <a:endParaRPr lang="es-CL" sz="4800"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648" y="2852936"/>
            <a:ext cx="4423716" cy="16480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5248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224787"/>
            <a:ext cx="1368152" cy="1598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Less</a:t>
            </a:r>
            <a:endParaRPr lang="es-CL" sz="2800" dirty="0">
              <a:solidFill>
                <a:schemeClr val="tx2">
                  <a:lumMod val="60000"/>
                  <a:lumOff val="40000"/>
                </a:schemeClr>
              </a:solidFill>
            </a:endParaRPr>
          </a:p>
        </p:txBody>
      </p:sp>
      <p:sp>
        <p:nvSpPr>
          <p:cNvPr id="7" name="Rectángulo 6"/>
          <p:cNvSpPr/>
          <p:nvPr/>
        </p:nvSpPr>
        <p:spPr>
          <a:xfrm>
            <a:off x="2627784" y="692696"/>
            <a:ext cx="6302637" cy="2031325"/>
          </a:xfrm>
          <a:prstGeom prst="rect">
            <a:avLst/>
          </a:prstGeom>
        </p:spPr>
        <p:txBody>
          <a:bodyPr wrap="square">
            <a:spAutoFit/>
          </a:bodyPr>
          <a:lstStyle/>
          <a:p>
            <a:pPr marL="285750" indent="-285750" algn="just">
              <a:buFont typeface="Wingdings" panose="05000000000000000000" pitchFamily="2" charset="2"/>
              <a:buChar char="§"/>
            </a:pPr>
            <a:r>
              <a:rPr lang="es-ES" sz="1600" dirty="0" smtClean="0">
                <a:solidFill>
                  <a:srgbClr val="212121"/>
                </a:solidFill>
                <a:latin typeface="+mj-lt"/>
              </a:rPr>
              <a:t>Es </a:t>
            </a:r>
            <a:r>
              <a:rPr lang="es-ES" sz="1600" dirty="0">
                <a:solidFill>
                  <a:srgbClr val="212121"/>
                </a:solidFill>
                <a:latin typeface="+mj-lt"/>
              </a:rPr>
              <a:t>un preprocesador CSS </a:t>
            </a:r>
            <a:r>
              <a:rPr lang="es-ES" sz="1600" dirty="0" smtClean="0">
                <a:solidFill>
                  <a:srgbClr val="212121"/>
                </a:solidFill>
                <a:latin typeface="+mj-lt"/>
              </a:rPr>
              <a:t>ejecutable en el </a:t>
            </a:r>
            <a:r>
              <a:rPr lang="es-ES" sz="1600" b="1" dirty="0" smtClean="0">
                <a:solidFill>
                  <a:srgbClr val="212121"/>
                </a:solidFill>
                <a:latin typeface="+mj-lt"/>
              </a:rPr>
              <a:t>cliente (Browser) </a:t>
            </a:r>
            <a:r>
              <a:rPr lang="es-ES" sz="1600" dirty="0" smtClean="0">
                <a:solidFill>
                  <a:srgbClr val="212121"/>
                </a:solidFill>
                <a:latin typeface="+mj-lt"/>
              </a:rPr>
              <a:t>y en el </a:t>
            </a:r>
            <a:r>
              <a:rPr lang="es-ES" sz="1600" b="1" dirty="0" smtClean="0">
                <a:solidFill>
                  <a:srgbClr val="212121"/>
                </a:solidFill>
                <a:latin typeface="+mj-lt"/>
              </a:rPr>
              <a:t>servidor</a:t>
            </a:r>
            <a:r>
              <a:rPr lang="es-ES" sz="1600" dirty="0" smtClean="0">
                <a:solidFill>
                  <a:srgbClr val="212121"/>
                </a:solidFill>
                <a:latin typeface="+mj-lt"/>
              </a:rPr>
              <a:t>.</a:t>
            </a:r>
          </a:p>
          <a:p>
            <a:pPr algn="just"/>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Fue influenciado por </a:t>
            </a:r>
            <a:r>
              <a:rPr lang="es-ES" sz="1600" b="1" dirty="0" smtClean="0">
                <a:solidFill>
                  <a:srgbClr val="212121"/>
                </a:solidFill>
                <a:latin typeface="+mj-lt"/>
              </a:rPr>
              <a:t>SASS</a:t>
            </a:r>
            <a:r>
              <a:rPr lang="es-ES" sz="1600" dirty="0" smtClean="0">
                <a:solidFill>
                  <a:srgbClr val="212121"/>
                </a:solidFill>
                <a:latin typeface="+mj-lt"/>
              </a:rPr>
              <a:t> para su creación en 2009.</a:t>
            </a:r>
          </a:p>
          <a:p>
            <a:pPr marL="285750" indent="-285750" algn="just">
              <a:buFont typeface="Wingdings" panose="05000000000000000000" pitchFamily="2" charset="2"/>
              <a:buChar char="§"/>
            </a:pPr>
            <a:endParaRPr lang="es-ES" sz="1600" dirty="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Su diferencia principal con otros preprocesadores es que permite la compilación en tiempo real vía </a:t>
            </a:r>
            <a:r>
              <a:rPr lang="es-ES" sz="1600" b="1" dirty="0">
                <a:solidFill>
                  <a:srgbClr val="212121"/>
                </a:solidFill>
                <a:latin typeface="+mj-lt"/>
              </a:rPr>
              <a:t>L</a:t>
            </a:r>
            <a:r>
              <a:rPr lang="es-ES" sz="1600" b="1" dirty="0" smtClean="0">
                <a:solidFill>
                  <a:srgbClr val="212121"/>
                </a:solidFill>
                <a:latin typeface="+mj-lt"/>
              </a:rPr>
              <a:t>ess.js</a:t>
            </a:r>
            <a:r>
              <a:rPr lang="es-ES" sz="1600" dirty="0" smtClean="0">
                <a:solidFill>
                  <a:srgbClr val="212121"/>
                </a:solidFill>
                <a:latin typeface="+mj-lt"/>
              </a:rPr>
              <a:t> en el navegador.</a:t>
            </a:r>
          </a:p>
          <a:p>
            <a:pPr marL="285750" indent="-285750" algn="just">
              <a:buFont typeface="Wingdings" panose="05000000000000000000" pitchFamily="2" charset="2"/>
              <a:buChar char="§"/>
            </a:pPr>
            <a:endParaRPr lang="es-ES" sz="1400" b="1" dirty="0" smtClean="0">
              <a:solidFill>
                <a:srgbClr val="212121"/>
              </a:solidFill>
              <a:latin typeface="arial" panose="020B0604020202020204" pitchFamily="34" charset="0"/>
            </a:endParaRPr>
          </a:p>
        </p:txBody>
      </p:sp>
      <p:sp>
        <p:nvSpPr>
          <p:cNvPr id="8" name="Rectángulo 7"/>
          <p:cNvSpPr/>
          <p:nvPr/>
        </p:nvSpPr>
        <p:spPr>
          <a:xfrm>
            <a:off x="2629500" y="3882712"/>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2" name="Rectángulo 11"/>
          <p:cNvSpPr/>
          <p:nvPr/>
        </p:nvSpPr>
        <p:spPr>
          <a:xfrm>
            <a:off x="2721577" y="4215351"/>
            <a:ext cx="6030416" cy="830997"/>
          </a:xfrm>
          <a:prstGeom prst="rect">
            <a:avLst/>
          </a:prstGeom>
        </p:spPr>
        <p:txBody>
          <a:bodyPr wrap="square">
            <a:spAutoFit/>
          </a:bodyPr>
          <a:lstStyle/>
          <a:p>
            <a:pPr marL="285750" indent="-285750">
              <a:lnSpc>
                <a:spcPct val="150000"/>
              </a:lnSpc>
              <a:buFont typeface="Wingdings" panose="05000000000000000000" pitchFamily="2" charset="2"/>
              <a:buChar char="§"/>
            </a:pPr>
            <a:r>
              <a:rPr lang="es-ES" sz="1600" dirty="0" smtClean="0">
                <a:solidFill>
                  <a:srgbClr val="212121"/>
                </a:solidFill>
                <a:latin typeface="+mj-lt"/>
              </a:rPr>
              <a:t>Descarga </a:t>
            </a:r>
            <a:r>
              <a:rPr lang="es-ES" sz="1600" b="1" dirty="0" err="1" smtClean="0">
                <a:solidFill>
                  <a:srgbClr val="212121"/>
                </a:solidFill>
                <a:latin typeface="+mj-lt"/>
              </a:rPr>
              <a:t>NodeJs</a:t>
            </a:r>
            <a:r>
              <a:rPr lang="es-ES" sz="1600" dirty="0">
                <a:solidFill>
                  <a:srgbClr val="212121"/>
                </a:solidFill>
                <a:latin typeface="+mj-lt"/>
              </a:rPr>
              <a:t> </a:t>
            </a:r>
            <a:r>
              <a:rPr lang="es-ES" sz="1600" dirty="0" smtClean="0">
                <a:solidFill>
                  <a:srgbClr val="212121"/>
                </a:solidFill>
                <a:latin typeface="+mj-lt"/>
              </a:rPr>
              <a:t>desde </a:t>
            </a:r>
            <a:r>
              <a:rPr lang="es-CL" sz="1600" dirty="0" smtClean="0">
                <a:latin typeface="+mj-lt"/>
                <a:hlinkClick r:id="rId4"/>
              </a:rPr>
              <a:t>https</a:t>
            </a:r>
            <a:r>
              <a:rPr lang="es-CL" sz="1600" dirty="0">
                <a:latin typeface="+mj-lt"/>
                <a:hlinkClick r:id="rId4"/>
              </a:rPr>
              <a:t>://nodejs.org/es</a:t>
            </a:r>
            <a:r>
              <a:rPr lang="es-CL" sz="1600" dirty="0" smtClean="0">
                <a:latin typeface="+mj-lt"/>
                <a:hlinkClick r:id="rId4"/>
              </a:rPr>
              <a:t>/</a:t>
            </a:r>
            <a:r>
              <a:rPr lang="es-CL" sz="1600" dirty="0" smtClean="0">
                <a:latin typeface="+mj-lt"/>
              </a:rPr>
              <a:t> e instálalo</a:t>
            </a:r>
          </a:p>
          <a:p>
            <a:pPr marL="285750" indent="-285750">
              <a:lnSpc>
                <a:spcPct val="150000"/>
              </a:lnSpc>
              <a:buFont typeface="Wingdings" panose="05000000000000000000" pitchFamily="2" charset="2"/>
              <a:buChar char="§"/>
            </a:pPr>
            <a:r>
              <a:rPr lang="es-CL" sz="1600" dirty="0" smtClean="0">
                <a:latin typeface="+mj-lt"/>
              </a:rPr>
              <a:t>Vía consola escribe el comando: </a:t>
            </a:r>
            <a:r>
              <a:rPr lang="es-CL" sz="1600" b="1" dirty="0">
                <a:solidFill>
                  <a:srgbClr val="002060"/>
                </a:solidFill>
                <a:latin typeface="+mj-lt"/>
              </a:rPr>
              <a:t>npm</a:t>
            </a:r>
            <a:r>
              <a:rPr lang="es-CL" sz="1600" b="1" dirty="0">
                <a:solidFill>
                  <a:srgbClr val="00B0F0"/>
                </a:solidFill>
                <a:latin typeface="+mj-lt"/>
              </a:rPr>
              <a:t> </a:t>
            </a:r>
            <a:r>
              <a:rPr lang="es-CL" sz="1600" b="1" dirty="0" err="1">
                <a:solidFill>
                  <a:srgbClr val="00B0F0"/>
                </a:solidFill>
                <a:latin typeface="+mj-lt"/>
              </a:rPr>
              <a:t>install</a:t>
            </a:r>
            <a:r>
              <a:rPr lang="es-CL" sz="1600" b="1" dirty="0">
                <a:solidFill>
                  <a:srgbClr val="00B0F0"/>
                </a:solidFill>
                <a:latin typeface="+mj-lt"/>
              </a:rPr>
              <a:t> </a:t>
            </a:r>
            <a:r>
              <a:rPr lang="es-CL" sz="1600" b="1" dirty="0" err="1" smtClean="0">
                <a:solidFill>
                  <a:srgbClr val="00B0F0"/>
                </a:solidFill>
                <a:latin typeface="+mj-lt"/>
              </a:rPr>
              <a:t>less</a:t>
            </a:r>
            <a:r>
              <a:rPr lang="es-CL" sz="1600" b="1" dirty="0" smtClean="0">
                <a:solidFill>
                  <a:srgbClr val="00B0F0"/>
                </a:solidFill>
                <a:latin typeface="+mj-lt"/>
              </a:rPr>
              <a:t> </a:t>
            </a:r>
            <a:r>
              <a:rPr lang="es-CL" sz="1600" b="1" dirty="0">
                <a:solidFill>
                  <a:srgbClr val="00B0F0"/>
                </a:solidFill>
                <a:latin typeface="+mj-lt"/>
              </a:rPr>
              <a:t>–</a:t>
            </a:r>
            <a:r>
              <a:rPr lang="es-CL" sz="1600" b="1" dirty="0" smtClean="0">
                <a:solidFill>
                  <a:srgbClr val="00B0F0"/>
                </a:solidFill>
                <a:latin typeface="+mj-lt"/>
              </a:rPr>
              <a:t>g</a:t>
            </a:r>
            <a:endParaRPr lang="es-CL" sz="1600" dirty="0">
              <a:solidFill>
                <a:srgbClr val="00B0F0"/>
              </a:solidFill>
              <a:latin typeface="+mj-lt"/>
            </a:endParaRPr>
          </a:p>
        </p:txBody>
      </p:sp>
      <p:sp>
        <p:nvSpPr>
          <p:cNvPr id="13" name="Rectángulo 12"/>
          <p:cNvSpPr/>
          <p:nvPr/>
        </p:nvSpPr>
        <p:spPr>
          <a:xfrm>
            <a:off x="2629500" y="5149968"/>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p>
        </p:txBody>
      </p:sp>
      <p:sp>
        <p:nvSpPr>
          <p:cNvPr id="18" name="Rectángulo 17"/>
          <p:cNvSpPr/>
          <p:nvPr/>
        </p:nvSpPr>
        <p:spPr>
          <a:xfrm>
            <a:off x="2673483" y="2590922"/>
            <a:ext cx="4868192" cy="430887"/>
          </a:xfrm>
          <a:prstGeom prst="rect">
            <a:avLst/>
          </a:prstGeom>
        </p:spPr>
        <p:txBody>
          <a:bodyPr wrap="none">
            <a:spAutoFit/>
          </a:bodyPr>
          <a:lstStyle/>
          <a:p>
            <a:r>
              <a:rPr lang="es-CL" sz="2200" dirty="0" smtClean="0">
                <a:solidFill>
                  <a:schemeClr val="accent1">
                    <a:lumMod val="75000"/>
                  </a:schemeClr>
                </a:solidFill>
              </a:rPr>
              <a:t>Instalación para compilación en Browser:</a:t>
            </a:r>
          </a:p>
        </p:txBody>
      </p:sp>
      <p:sp>
        <p:nvSpPr>
          <p:cNvPr id="19" name="Rectángulo 18"/>
          <p:cNvSpPr/>
          <p:nvPr/>
        </p:nvSpPr>
        <p:spPr>
          <a:xfrm>
            <a:off x="2675814" y="3356992"/>
            <a:ext cx="6750496" cy="307777"/>
          </a:xfrm>
          <a:prstGeom prst="rect">
            <a:avLst/>
          </a:prstGeom>
        </p:spPr>
        <p:txBody>
          <a:bodyPr wrap="square">
            <a:spAutoFit/>
          </a:bodyPr>
          <a:lstStyle/>
          <a:p>
            <a:r>
              <a:rPr lang="fr-FR" sz="1400" dirty="0">
                <a:solidFill>
                  <a:srgbClr val="00358A"/>
                </a:solidFill>
                <a:latin typeface="+mj-lt"/>
              </a:rPr>
              <a:t>&lt;</a:t>
            </a:r>
            <a:r>
              <a:rPr lang="fr-FR" sz="1400" dirty="0">
                <a:solidFill>
                  <a:srgbClr val="0078BD"/>
                </a:solidFill>
                <a:latin typeface="+mj-lt"/>
              </a:rPr>
              <a:t>script</a:t>
            </a:r>
            <a:r>
              <a:rPr lang="fr-FR" sz="1400" dirty="0">
                <a:solidFill>
                  <a:srgbClr val="00358A"/>
                </a:solidFill>
                <a:latin typeface="+mj-lt"/>
              </a:rPr>
              <a:t> </a:t>
            </a:r>
            <a:r>
              <a:rPr lang="fr-FR" sz="1400" dirty="0">
                <a:solidFill>
                  <a:srgbClr val="D64F00"/>
                </a:solidFill>
                <a:latin typeface="+mj-lt"/>
              </a:rPr>
              <a:t>src</a:t>
            </a:r>
            <a:r>
              <a:rPr lang="fr-FR" sz="1400" dirty="0">
                <a:solidFill>
                  <a:srgbClr val="00358A"/>
                </a:solidFill>
                <a:latin typeface="+mj-lt"/>
              </a:rPr>
              <a:t>=</a:t>
            </a:r>
            <a:r>
              <a:rPr lang="fr-FR" sz="1400" dirty="0">
                <a:solidFill>
                  <a:srgbClr val="4C8A00"/>
                </a:solidFill>
                <a:latin typeface="+mj-lt"/>
              </a:rPr>
              <a:t>"less.js"</a:t>
            </a:r>
            <a:r>
              <a:rPr lang="fr-FR" sz="1400" dirty="0">
                <a:solidFill>
                  <a:srgbClr val="00358A"/>
                </a:solidFill>
                <a:latin typeface="+mj-lt"/>
              </a:rPr>
              <a:t> </a:t>
            </a:r>
            <a:r>
              <a:rPr lang="fr-FR" sz="1400" dirty="0">
                <a:solidFill>
                  <a:srgbClr val="D64F00"/>
                </a:solidFill>
                <a:latin typeface="+mj-lt"/>
              </a:rPr>
              <a:t>type</a:t>
            </a:r>
            <a:r>
              <a:rPr lang="fr-FR" sz="1400" dirty="0">
                <a:solidFill>
                  <a:srgbClr val="00358A"/>
                </a:solidFill>
                <a:latin typeface="+mj-lt"/>
              </a:rPr>
              <a:t>=</a:t>
            </a:r>
            <a:r>
              <a:rPr lang="fr-FR" sz="1400" dirty="0">
                <a:solidFill>
                  <a:srgbClr val="4C8A00"/>
                </a:solidFill>
                <a:latin typeface="+mj-lt"/>
              </a:rPr>
              <a:t>"text/javascript"</a:t>
            </a:r>
            <a:r>
              <a:rPr lang="fr-FR" sz="1400" dirty="0">
                <a:solidFill>
                  <a:srgbClr val="00358A"/>
                </a:solidFill>
                <a:latin typeface="+mj-lt"/>
              </a:rPr>
              <a:t>&gt;&lt;/</a:t>
            </a:r>
            <a:r>
              <a:rPr lang="fr-FR" sz="1400" dirty="0">
                <a:solidFill>
                  <a:srgbClr val="0078BD"/>
                </a:solidFill>
                <a:latin typeface="+mj-lt"/>
              </a:rPr>
              <a:t>script</a:t>
            </a:r>
            <a:r>
              <a:rPr lang="fr-FR" sz="1400" dirty="0" smtClean="0">
                <a:solidFill>
                  <a:srgbClr val="00358A"/>
                </a:solidFill>
                <a:latin typeface="+mj-lt"/>
              </a:rPr>
              <a:t>&gt;</a:t>
            </a:r>
            <a:endParaRPr lang="es-CL" sz="1400" dirty="0">
              <a:latin typeface="+mj-lt"/>
            </a:endParaRPr>
          </a:p>
        </p:txBody>
      </p:sp>
      <p:sp>
        <p:nvSpPr>
          <p:cNvPr id="20" name="Rectángulo 19"/>
          <p:cNvSpPr/>
          <p:nvPr/>
        </p:nvSpPr>
        <p:spPr>
          <a:xfrm>
            <a:off x="2718048" y="3068960"/>
            <a:ext cx="6820234" cy="307777"/>
          </a:xfrm>
          <a:prstGeom prst="rect">
            <a:avLst/>
          </a:prstGeom>
        </p:spPr>
        <p:txBody>
          <a:bodyPr wrap="square">
            <a:spAutoFit/>
          </a:bodyPr>
          <a:lstStyle/>
          <a:p>
            <a:r>
              <a:rPr lang="en-US" sz="1400" dirty="0">
                <a:solidFill>
                  <a:srgbClr val="00358A"/>
                </a:solidFill>
                <a:latin typeface="+mj-lt"/>
              </a:rPr>
              <a:t>&lt;</a:t>
            </a:r>
            <a:r>
              <a:rPr lang="en-US" sz="1400" dirty="0">
                <a:solidFill>
                  <a:srgbClr val="0078BD"/>
                </a:solidFill>
                <a:latin typeface="+mj-lt"/>
              </a:rPr>
              <a:t>link</a:t>
            </a:r>
            <a:r>
              <a:rPr lang="en-US" sz="1400" dirty="0">
                <a:solidFill>
                  <a:srgbClr val="00358A"/>
                </a:solidFill>
                <a:latin typeface="+mj-lt"/>
              </a:rPr>
              <a:t> </a:t>
            </a:r>
            <a:r>
              <a:rPr lang="en-US" sz="1400" dirty="0" err="1">
                <a:solidFill>
                  <a:srgbClr val="D64F00"/>
                </a:solidFill>
                <a:latin typeface="+mj-lt"/>
              </a:rPr>
              <a:t>rel</a:t>
            </a:r>
            <a:r>
              <a:rPr lang="en-US" sz="1400" dirty="0">
                <a:solidFill>
                  <a:srgbClr val="00358A"/>
                </a:solidFill>
                <a:latin typeface="+mj-lt"/>
              </a:rPr>
              <a:t>=</a:t>
            </a:r>
            <a:r>
              <a:rPr lang="en-US" sz="1400" dirty="0">
                <a:solidFill>
                  <a:srgbClr val="4C8A00"/>
                </a:solidFill>
                <a:latin typeface="+mj-lt"/>
              </a:rPr>
              <a:t>"stylesheet/less"</a:t>
            </a:r>
            <a:r>
              <a:rPr lang="en-US" sz="1400" dirty="0">
                <a:solidFill>
                  <a:srgbClr val="00358A"/>
                </a:solidFill>
                <a:latin typeface="+mj-lt"/>
              </a:rPr>
              <a:t> </a:t>
            </a:r>
            <a:r>
              <a:rPr lang="en-US" sz="1400" dirty="0">
                <a:solidFill>
                  <a:srgbClr val="D64F00"/>
                </a:solidFill>
                <a:latin typeface="+mj-lt"/>
              </a:rPr>
              <a:t>type</a:t>
            </a:r>
            <a:r>
              <a:rPr lang="en-US" sz="1400" dirty="0">
                <a:solidFill>
                  <a:srgbClr val="00358A"/>
                </a:solidFill>
                <a:latin typeface="+mj-lt"/>
              </a:rPr>
              <a:t>=</a:t>
            </a:r>
            <a:r>
              <a:rPr lang="en-US" sz="1400" dirty="0">
                <a:solidFill>
                  <a:srgbClr val="4C8A00"/>
                </a:solidFill>
                <a:latin typeface="+mj-lt"/>
              </a:rPr>
              <a:t>"text/</a:t>
            </a:r>
            <a:r>
              <a:rPr lang="en-US" sz="1400" dirty="0" err="1">
                <a:solidFill>
                  <a:srgbClr val="4C8A00"/>
                </a:solidFill>
                <a:latin typeface="+mj-lt"/>
              </a:rPr>
              <a:t>css</a:t>
            </a:r>
            <a:r>
              <a:rPr lang="en-US" sz="1400" dirty="0">
                <a:solidFill>
                  <a:srgbClr val="4C8A00"/>
                </a:solidFill>
                <a:latin typeface="+mj-lt"/>
              </a:rPr>
              <a:t>"</a:t>
            </a:r>
            <a:r>
              <a:rPr lang="en-US" sz="1400" dirty="0">
                <a:solidFill>
                  <a:srgbClr val="00358A"/>
                </a:solidFill>
                <a:latin typeface="+mj-lt"/>
              </a:rPr>
              <a:t> </a:t>
            </a:r>
            <a:r>
              <a:rPr lang="en-US" sz="1400" dirty="0" err="1">
                <a:solidFill>
                  <a:srgbClr val="D64F00"/>
                </a:solidFill>
                <a:latin typeface="+mj-lt"/>
              </a:rPr>
              <a:t>href</a:t>
            </a:r>
            <a:r>
              <a:rPr lang="en-US" sz="1400" dirty="0">
                <a:solidFill>
                  <a:srgbClr val="00358A"/>
                </a:solidFill>
                <a:latin typeface="+mj-lt"/>
              </a:rPr>
              <a:t>=</a:t>
            </a:r>
            <a:r>
              <a:rPr lang="en-US" sz="1400" dirty="0">
                <a:solidFill>
                  <a:srgbClr val="4C8A00"/>
                </a:solidFill>
                <a:latin typeface="+mj-lt"/>
              </a:rPr>
              <a:t>"</a:t>
            </a:r>
            <a:r>
              <a:rPr lang="en-US" sz="1400" dirty="0" err="1">
                <a:solidFill>
                  <a:srgbClr val="4C8A00"/>
                </a:solidFill>
                <a:latin typeface="+mj-lt"/>
              </a:rPr>
              <a:t>styles.less</a:t>
            </a:r>
            <a:r>
              <a:rPr lang="en-US" sz="1400" dirty="0">
                <a:solidFill>
                  <a:srgbClr val="4C8A00"/>
                </a:solidFill>
                <a:latin typeface="+mj-lt"/>
              </a:rPr>
              <a:t>"</a:t>
            </a:r>
            <a:r>
              <a:rPr lang="en-US" sz="1400" dirty="0">
                <a:solidFill>
                  <a:srgbClr val="00358A"/>
                </a:solidFill>
                <a:latin typeface="+mj-lt"/>
              </a:rPr>
              <a:t> /&gt;</a:t>
            </a:r>
            <a:endParaRPr lang="es-CL" sz="1400" dirty="0">
              <a:latin typeface="+mj-lt"/>
            </a:endParaRPr>
          </a:p>
        </p:txBody>
      </p:sp>
      <p:sp>
        <p:nvSpPr>
          <p:cNvPr id="6" name="Rectángulo 5"/>
          <p:cNvSpPr/>
          <p:nvPr/>
        </p:nvSpPr>
        <p:spPr>
          <a:xfrm>
            <a:off x="2673483" y="5580855"/>
            <a:ext cx="6283537" cy="584775"/>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endParaRPr lang="es-CL" sz="1400" dirty="0" smtClean="0">
              <a:solidFill>
                <a:srgbClr val="212121"/>
              </a:solidFill>
              <a:latin typeface="arial" panose="020B0604020202020204" pitchFamily="34" charset="0"/>
            </a:endParaRPr>
          </a:p>
          <a:p>
            <a:r>
              <a:rPr lang="es-CL" b="1" dirty="0" err="1" smtClean="0">
                <a:solidFill>
                  <a:srgbClr val="002060"/>
                </a:solidFill>
              </a:rPr>
              <a:t>lessc</a:t>
            </a:r>
            <a:r>
              <a:rPr lang="es-CL" b="1" dirty="0" smtClean="0">
                <a:solidFill>
                  <a:srgbClr val="002060"/>
                </a:solidFill>
              </a:rPr>
              <a:t> </a:t>
            </a:r>
            <a:r>
              <a:rPr lang="es-CL" b="1" dirty="0" err="1">
                <a:solidFill>
                  <a:srgbClr val="00B0F0"/>
                </a:solidFill>
              </a:rPr>
              <a:t>miarchivo.less</a:t>
            </a:r>
            <a:r>
              <a:rPr lang="es-CL" b="1" dirty="0">
                <a:solidFill>
                  <a:srgbClr val="00B0F0"/>
                </a:solidFill>
              </a:rPr>
              <a:t> miarchivo.css </a:t>
            </a:r>
            <a:endParaRPr lang="es-CL" sz="1400" b="1" dirty="0">
              <a:solidFill>
                <a:srgbClr val="00B0F0"/>
              </a:solidFill>
            </a:endParaRPr>
          </a:p>
        </p:txBody>
      </p:sp>
      <p:sp>
        <p:nvSpPr>
          <p:cNvPr id="22" name="Rectángulo 21"/>
          <p:cNvSpPr/>
          <p:nvPr/>
        </p:nvSpPr>
        <p:spPr>
          <a:xfrm>
            <a:off x="436621" y="3100183"/>
            <a:ext cx="1949124" cy="553998"/>
          </a:xfrm>
          <a:prstGeom prst="rect">
            <a:avLst/>
          </a:prstGeom>
        </p:spPr>
        <p:txBody>
          <a:bodyPr wrap="none">
            <a:spAutoFit/>
          </a:bodyPr>
          <a:lstStyle/>
          <a:p>
            <a:pPr algn="ctr"/>
            <a:r>
              <a:rPr lang="es-ES" sz="1500" b="1" dirty="0"/>
              <a:t>Extensión de Archivo: </a:t>
            </a:r>
          </a:p>
          <a:p>
            <a:pPr algn="ctr"/>
            <a:r>
              <a:rPr lang="es-ES" sz="1500" b="1" dirty="0" smtClean="0">
                <a:solidFill>
                  <a:srgbClr val="00B050"/>
                </a:solidFill>
              </a:rPr>
              <a:t>.</a:t>
            </a:r>
            <a:r>
              <a:rPr lang="es-ES" sz="1500" b="1" dirty="0" err="1" smtClean="0">
                <a:solidFill>
                  <a:srgbClr val="00B050"/>
                </a:solidFill>
              </a:rPr>
              <a:t>less</a:t>
            </a:r>
            <a:endParaRPr lang="es-ES" sz="1500" b="1" dirty="0">
              <a:solidFill>
                <a:srgbClr val="00B050"/>
              </a:solidFill>
            </a:endParaRPr>
          </a:p>
        </p:txBody>
      </p:sp>
    </p:spTree>
    <p:extLst>
      <p:ext uri="{BB962C8B-B14F-4D97-AF65-F5344CB8AC3E}">
        <p14:creationId xmlns:p14="http://schemas.microsoft.com/office/powerpoint/2010/main" val="1885498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Stylus</a:t>
            </a:r>
            <a:endParaRPr lang="es-CL" sz="2800" dirty="0">
              <a:solidFill>
                <a:schemeClr val="tx2">
                  <a:lumMod val="60000"/>
                  <a:lumOff val="40000"/>
                </a:schemeClr>
              </a:solidFill>
            </a:endParaRPr>
          </a:p>
        </p:txBody>
      </p:sp>
      <p:sp>
        <p:nvSpPr>
          <p:cNvPr id="7" name="Rectángulo 6"/>
          <p:cNvSpPr/>
          <p:nvPr/>
        </p:nvSpPr>
        <p:spPr>
          <a:xfrm>
            <a:off x="2734559" y="805527"/>
            <a:ext cx="6030416" cy="2769989"/>
          </a:xfrm>
          <a:prstGeom prst="rect">
            <a:avLst/>
          </a:prstGeom>
        </p:spPr>
        <p:txBody>
          <a:bodyPr wrap="square">
            <a:spAutoFit/>
          </a:bodyPr>
          <a:lstStyle/>
          <a:p>
            <a:pPr marL="285750" indent="-285750" algn="just">
              <a:buFont typeface="Wingdings" panose="05000000000000000000" pitchFamily="2" charset="2"/>
              <a:buChar char="§"/>
            </a:pPr>
            <a:r>
              <a:rPr lang="es-ES" sz="1600" dirty="0" smtClean="0">
                <a:solidFill>
                  <a:srgbClr val="212121"/>
                </a:solidFill>
                <a:latin typeface="+mj-lt"/>
              </a:rPr>
              <a:t>Es </a:t>
            </a:r>
            <a:r>
              <a:rPr lang="es-ES" sz="1600" dirty="0">
                <a:solidFill>
                  <a:srgbClr val="212121"/>
                </a:solidFill>
                <a:latin typeface="+mj-lt"/>
              </a:rPr>
              <a:t>un preprocesador </a:t>
            </a:r>
            <a:r>
              <a:rPr lang="es-ES" sz="1600" b="1" dirty="0">
                <a:solidFill>
                  <a:srgbClr val="212121"/>
                </a:solidFill>
                <a:latin typeface="+mj-lt"/>
              </a:rPr>
              <a:t>CSS</a:t>
            </a:r>
            <a:r>
              <a:rPr lang="es-ES" sz="1600" dirty="0">
                <a:solidFill>
                  <a:srgbClr val="212121"/>
                </a:solidFill>
                <a:latin typeface="+mj-lt"/>
              </a:rPr>
              <a:t> </a:t>
            </a:r>
            <a:r>
              <a:rPr lang="es-ES" sz="1600" dirty="0" smtClean="0">
                <a:solidFill>
                  <a:srgbClr val="212121"/>
                </a:solidFill>
                <a:latin typeface="+mj-lt"/>
              </a:rPr>
              <a:t>ejecutable en el servidor que permite compilar sus archivos al estándar CSS</a:t>
            </a:r>
          </a:p>
          <a:p>
            <a:pPr marL="285750" indent="-285750" algn="just">
              <a:buFont typeface="Wingdings" panose="05000000000000000000" pitchFamily="2" charset="2"/>
              <a:buChar char="§"/>
            </a:pPr>
            <a:endParaRPr lang="es-ES" sz="1600" dirty="0" smtClean="0">
              <a:latin typeface="+mj-lt"/>
            </a:endParaRPr>
          </a:p>
          <a:p>
            <a:pPr marL="285750" indent="-285750" algn="just">
              <a:buFont typeface="Wingdings" panose="05000000000000000000" pitchFamily="2" charset="2"/>
              <a:buChar char="§"/>
            </a:pPr>
            <a:r>
              <a:rPr lang="es-ES" sz="1600" dirty="0" smtClean="0">
                <a:latin typeface="+mj-lt"/>
              </a:rPr>
              <a:t>Ofrece </a:t>
            </a:r>
            <a:r>
              <a:rPr lang="es-ES" sz="1600" dirty="0">
                <a:latin typeface="+mj-lt"/>
              </a:rPr>
              <a:t>todas las capacidades de un pre-procesador </a:t>
            </a:r>
            <a:r>
              <a:rPr lang="es-ES" sz="1600" dirty="0" smtClean="0">
                <a:latin typeface="+mj-lt"/>
              </a:rPr>
              <a:t>estándar</a:t>
            </a:r>
            <a:endParaRPr lang="es-ES" sz="1600" dirty="0" smtClean="0">
              <a:solidFill>
                <a:srgbClr val="212121"/>
              </a:solidFill>
              <a:latin typeface="+mj-lt"/>
            </a:endParaRP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Fue influenciado por </a:t>
            </a:r>
            <a:r>
              <a:rPr lang="es-ES" sz="1600" b="1" dirty="0" smtClean="0">
                <a:solidFill>
                  <a:srgbClr val="212121"/>
                </a:solidFill>
                <a:latin typeface="+mj-lt"/>
              </a:rPr>
              <a:t>SASS y LESS </a:t>
            </a:r>
            <a:r>
              <a:rPr lang="es-ES" sz="1600" dirty="0" smtClean="0">
                <a:solidFill>
                  <a:srgbClr val="212121"/>
                </a:solidFill>
                <a:latin typeface="+mj-lt"/>
              </a:rPr>
              <a:t>para su creación, e inclusive permite usar una sintaxis parecida a la de ambos lenguajes sin dar errores de compilación.</a:t>
            </a: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Fue escrito en </a:t>
            </a:r>
            <a:r>
              <a:rPr lang="es-ES" sz="1600" b="1" dirty="0" smtClean="0">
                <a:solidFill>
                  <a:srgbClr val="212121"/>
                </a:solidFill>
                <a:latin typeface="+mj-lt"/>
              </a:rPr>
              <a:t>JADE y </a:t>
            </a:r>
            <a:r>
              <a:rPr lang="es-ES" sz="1600" b="1" dirty="0" err="1" smtClean="0">
                <a:solidFill>
                  <a:srgbClr val="212121"/>
                </a:solidFill>
                <a:latin typeface="+mj-lt"/>
              </a:rPr>
              <a:t>NodeJs</a:t>
            </a:r>
            <a:endParaRPr lang="es-ES" sz="1600" b="1" dirty="0" smtClean="0">
              <a:solidFill>
                <a:srgbClr val="212121"/>
              </a:solidFill>
              <a:latin typeface="+mj-lt"/>
            </a:endParaRPr>
          </a:p>
          <a:p>
            <a:pPr algn="just"/>
            <a:endParaRPr lang="es-ES" sz="1400" dirty="0" smtClean="0">
              <a:solidFill>
                <a:srgbClr val="212121"/>
              </a:solidFill>
              <a:latin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269635"/>
            <a:ext cx="1510857" cy="14719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ángulo 5"/>
          <p:cNvSpPr/>
          <p:nvPr/>
        </p:nvSpPr>
        <p:spPr>
          <a:xfrm>
            <a:off x="2734559" y="3360073"/>
            <a:ext cx="2862515" cy="430887"/>
          </a:xfrm>
          <a:prstGeom prst="rect">
            <a:avLst/>
          </a:prstGeom>
        </p:spPr>
        <p:txBody>
          <a:bodyPr wrap="none">
            <a:spAutoFit/>
          </a:bodyPr>
          <a:lstStyle/>
          <a:p>
            <a:r>
              <a:rPr lang="es-CL" sz="2200" dirty="0" smtClean="0">
                <a:solidFill>
                  <a:schemeClr val="accent1">
                    <a:lumMod val="75000"/>
                  </a:schemeClr>
                </a:solidFill>
              </a:rPr>
              <a:t>Instalación en Servidor:</a:t>
            </a:r>
          </a:p>
        </p:txBody>
      </p:sp>
      <p:sp>
        <p:nvSpPr>
          <p:cNvPr id="8" name="Rectángulo 7"/>
          <p:cNvSpPr/>
          <p:nvPr/>
        </p:nvSpPr>
        <p:spPr>
          <a:xfrm>
            <a:off x="2734559" y="3822670"/>
            <a:ext cx="6258782" cy="830997"/>
          </a:xfrm>
          <a:prstGeom prst="rect">
            <a:avLst/>
          </a:prstGeom>
        </p:spPr>
        <p:txBody>
          <a:bodyPr wrap="square">
            <a:spAutoFit/>
          </a:bodyPr>
          <a:lstStyle/>
          <a:p>
            <a:pPr marL="285750" indent="-285750">
              <a:lnSpc>
                <a:spcPct val="150000"/>
              </a:lnSpc>
              <a:buFont typeface="Wingdings" panose="05000000000000000000" pitchFamily="2" charset="2"/>
              <a:buChar char="§"/>
            </a:pPr>
            <a:r>
              <a:rPr lang="es-ES" sz="1600" dirty="0">
                <a:solidFill>
                  <a:srgbClr val="212121"/>
                </a:solidFill>
              </a:rPr>
              <a:t>Descarga </a:t>
            </a:r>
            <a:r>
              <a:rPr lang="es-ES" sz="1600" b="1" dirty="0" err="1">
                <a:solidFill>
                  <a:srgbClr val="212121"/>
                </a:solidFill>
              </a:rPr>
              <a:t>NodeJs</a:t>
            </a:r>
            <a:r>
              <a:rPr lang="es-ES" sz="1600" dirty="0">
                <a:solidFill>
                  <a:srgbClr val="212121"/>
                </a:solidFill>
              </a:rPr>
              <a:t> desde </a:t>
            </a:r>
            <a:r>
              <a:rPr lang="es-CL" sz="1600" dirty="0">
                <a:hlinkClick r:id="rId4"/>
              </a:rPr>
              <a:t>https://nodejs.org/es/</a:t>
            </a:r>
            <a:r>
              <a:rPr lang="es-CL" sz="1600" dirty="0"/>
              <a:t> e instálalo</a:t>
            </a:r>
          </a:p>
          <a:p>
            <a:pPr marL="285750" indent="-285750" algn="just">
              <a:lnSpc>
                <a:spcPct val="150000"/>
              </a:lnSpc>
              <a:buFont typeface="Wingdings" panose="05000000000000000000" pitchFamily="2" charset="2"/>
              <a:buChar char="§"/>
            </a:pPr>
            <a:r>
              <a:rPr lang="es-CL" sz="1600" dirty="0" smtClean="0">
                <a:latin typeface="+mj-lt"/>
              </a:rPr>
              <a:t>Vía consola escribe el comando: </a:t>
            </a:r>
            <a:r>
              <a:rPr lang="es-CL" sz="1600" b="1" dirty="0">
                <a:solidFill>
                  <a:srgbClr val="002060"/>
                </a:solidFill>
                <a:latin typeface="+mj-lt"/>
              </a:rPr>
              <a:t>npm</a:t>
            </a:r>
            <a:r>
              <a:rPr lang="es-CL" sz="1600" b="1" dirty="0">
                <a:solidFill>
                  <a:srgbClr val="00B0F0"/>
                </a:solidFill>
                <a:latin typeface="+mj-lt"/>
              </a:rPr>
              <a:t> </a:t>
            </a:r>
            <a:r>
              <a:rPr lang="es-CL" sz="1600" b="1" dirty="0" err="1">
                <a:solidFill>
                  <a:srgbClr val="00B0F0"/>
                </a:solidFill>
                <a:latin typeface="+mj-lt"/>
              </a:rPr>
              <a:t>install</a:t>
            </a:r>
            <a:r>
              <a:rPr lang="es-CL" sz="1600" b="1" dirty="0">
                <a:solidFill>
                  <a:srgbClr val="00B0F0"/>
                </a:solidFill>
                <a:latin typeface="+mj-lt"/>
              </a:rPr>
              <a:t> </a:t>
            </a:r>
            <a:r>
              <a:rPr lang="es-CL" sz="1600" b="1" dirty="0" err="1">
                <a:solidFill>
                  <a:srgbClr val="00B0F0"/>
                </a:solidFill>
                <a:latin typeface="+mj-lt"/>
              </a:rPr>
              <a:t>stylus</a:t>
            </a:r>
            <a:r>
              <a:rPr lang="es-CL" sz="1600" b="1" dirty="0">
                <a:solidFill>
                  <a:srgbClr val="00B0F0"/>
                </a:solidFill>
                <a:latin typeface="+mj-lt"/>
              </a:rPr>
              <a:t> –</a:t>
            </a:r>
            <a:r>
              <a:rPr lang="es-CL" sz="1600" b="1" dirty="0" smtClean="0">
                <a:solidFill>
                  <a:srgbClr val="00B0F0"/>
                </a:solidFill>
                <a:latin typeface="+mj-lt"/>
              </a:rPr>
              <a:t>g</a:t>
            </a:r>
            <a:endParaRPr lang="es-CL" sz="1600" dirty="0">
              <a:solidFill>
                <a:srgbClr val="00B0F0"/>
              </a:solidFill>
              <a:latin typeface="+mj-lt"/>
            </a:endParaRPr>
          </a:p>
        </p:txBody>
      </p:sp>
      <p:sp>
        <p:nvSpPr>
          <p:cNvPr id="9" name="Rectángulo 8"/>
          <p:cNvSpPr/>
          <p:nvPr/>
        </p:nvSpPr>
        <p:spPr>
          <a:xfrm>
            <a:off x="2704843" y="4725144"/>
            <a:ext cx="2444259" cy="430887"/>
          </a:xfrm>
          <a:prstGeom prst="rect">
            <a:avLst/>
          </a:prstGeom>
        </p:spPr>
        <p:txBody>
          <a:bodyPr wrap="none">
            <a:spAutoFit/>
          </a:bodyPr>
          <a:lstStyle/>
          <a:p>
            <a:r>
              <a:rPr lang="es-CL" sz="2200" dirty="0" smtClean="0">
                <a:solidFill>
                  <a:schemeClr val="accent1">
                    <a:lumMod val="75000"/>
                  </a:schemeClr>
                </a:solidFill>
              </a:rPr>
              <a:t>Forma de Compilar:</a:t>
            </a:r>
          </a:p>
        </p:txBody>
      </p:sp>
      <p:sp>
        <p:nvSpPr>
          <p:cNvPr id="11" name="Rectángulo 10"/>
          <p:cNvSpPr/>
          <p:nvPr/>
        </p:nvSpPr>
        <p:spPr>
          <a:xfrm>
            <a:off x="2704843" y="5220489"/>
            <a:ext cx="6030416" cy="584775"/>
          </a:xfrm>
          <a:prstGeom prst="rect">
            <a:avLst/>
          </a:prstGeom>
        </p:spPr>
        <p:txBody>
          <a:bodyPr wrap="square">
            <a:spAutoFit/>
          </a:bodyPr>
          <a:lstStyle/>
          <a:p>
            <a:pPr algn="just"/>
            <a:r>
              <a:rPr lang="es-CL" sz="1400" dirty="0" smtClean="0">
                <a:solidFill>
                  <a:srgbClr val="212121"/>
                </a:solidFill>
                <a:latin typeface="arial" panose="020B0604020202020204" pitchFamily="34" charset="0"/>
              </a:rPr>
              <a:t>Vía consola para compilar usamos: </a:t>
            </a:r>
          </a:p>
          <a:p>
            <a:pPr algn="just"/>
            <a:r>
              <a:rPr lang="es-CL" b="1" dirty="0" err="1" smtClean="0">
                <a:solidFill>
                  <a:srgbClr val="002060"/>
                </a:solidFill>
              </a:rPr>
              <a:t>stylus</a:t>
            </a:r>
            <a:r>
              <a:rPr lang="es-CL" b="1" dirty="0" smtClean="0">
                <a:solidFill>
                  <a:srgbClr val="002060"/>
                </a:solidFill>
              </a:rPr>
              <a:t> </a:t>
            </a:r>
            <a:r>
              <a:rPr lang="es-CL" b="1" dirty="0" err="1" smtClean="0">
                <a:solidFill>
                  <a:srgbClr val="00B0F0"/>
                </a:solidFill>
              </a:rPr>
              <a:t>miarchivo.styl</a:t>
            </a:r>
            <a:endParaRPr lang="es-CL" b="1" dirty="0">
              <a:solidFill>
                <a:srgbClr val="00B0F0"/>
              </a:solidFill>
            </a:endParaRPr>
          </a:p>
        </p:txBody>
      </p:sp>
      <p:sp>
        <p:nvSpPr>
          <p:cNvPr id="12" name="Rectángulo 11"/>
          <p:cNvSpPr/>
          <p:nvPr/>
        </p:nvSpPr>
        <p:spPr>
          <a:xfrm>
            <a:off x="522276" y="2976264"/>
            <a:ext cx="1949124" cy="553998"/>
          </a:xfrm>
          <a:prstGeom prst="rect">
            <a:avLst/>
          </a:prstGeom>
        </p:spPr>
        <p:txBody>
          <a:bodyPr wrap="none">
            <a:spAutoFit/>
          </a:bodyPr>
          <a:lstStyle/>
          <a:p>
            <a:pPr algn="ctr"/>
            <a:r>
              <a:rPr lang="es-ES" sz="1500" b="1" dirty="0"/>
              <a:t>Extensión de Archivo: </a:t>
            </a:r>
          </a:p>
          <a:p>
            <a:pPr algn="ctr"/>
            <a:r>
              <a:rPr lang="es-ES" sz="1500" b="1" dirty="0" smtClean="0">
                <a:solidFill>
                  <a:srgbClr val="00B050"/>
                </a:solidFill>
              </a:rPr>
              <a:t>.</a:t>
            </a:r>
            <a:r>
              <a:rPr lang="es-ES" sz="1500" b="1" dirty="0" err="1" smtClean="0">
                <a:solidFill>
                  <a:srgbClr val="00B050"/>
                </a:solidFill>
              </a:rPr>
              <a:t>styl</a:t>
            </a:r>
            <a:endParaRPr lang="es-ES" sz="1500" b="1" dirty="0">
              <a:solidFill>
                <a:srgbClr val="00B050"/>
              </a:solidFill>
            </a:endParaRPr>
          </a:p>
        </p:txBody>
      </p:sp>
    </p:spTree>
    <p:extLst>
      <p:ext uri="{BB962C8B-B14F-4D97-AF65-F5344CB8AC3E}">
        <p14:creationId xmlns:p14="http://schemas.microsoft.com/office/powerpoint/2010/main" val="1754930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204" y="942912"/>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310" y="766213"/>
            <a:ext cx="1044561" cy="1273583"/>
          </a:xfrm>
          <a:prstGeom prst="rect">
            <a:avLst/>
          </a:prstGeom>
        </p:spPr>
      </p:pic>
      <p:sp>
        <p:nvSpPr>
          <p:cNvPr id="4" name="3 Título"/>
          <p:cNvSpPr>
            <a:spLocks noGrp="1"/>
          </p:cNvSpPr>
          <p:nvPr>
            <p:ph type="title"/>
          </p:nvPr>
        </p:nvSpPr>
        <p:spPr>
          <a:xfrm>
            <a:off x="467544" y="275318"/>
            <a:ext cx="7995074" cy="663600"/>
          </a:xfrm>
        </p:spPr>
        <p:txBody>
          <a:bodyPr>
            <a:normAutofit/>
          </a:bodyPr>
          <a:lstStyle/>
          <a:p>
            <a:r>
              <a:rPr lang="es-CL" sz="2800" dirty="0" smtClean="0">
                <a:solidFill>
                  <a:schemeClr val="tx2">
                    <a:lumMod val="60000"/>
                    <a:lumOff val="40000"/>
                  </a:schemeClr>
                </a:solidFill>
              </a:rPr>
              <a:t>2. Preprocesadores </a:t>
            </a:r>
            <a:r>
              <a:rPr lang="es-CL" sz="2800" dirty="0">
                <a:solidFill>
                  <a:schemeClr val="tx2">
                    <a:lumMod val="60000"/>
                    <a:lumOff val="40000"/>
                  </a:schemeClr>
                </a:solidFill>
              </a:rPr>
              <a:t>populares en el mercado</a:t>
            </a: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766213"/>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2371797532"/>
              </p:ext>
            </p:extLst>
          </p:nvPr>
        </p:nvGraphicFramePr>
        <p:xfrm>
          <a:off x="536115" y="2055820"/>
          <a:ext cx="8301043" cy="3661504"/>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300" b="1" dirty="0" smtClean="0"/>
                        <a:t>Escrito</a:t>
                      </a:r>
                      <a:r>
                        <a:rPr lang="es-CL" sz="1300" b="1" baseline="0" dirty="0" smtClean="0"/>
                        <a:t> en </a:t>
                      </a:r>
                      <a:endParaRPr lang="es-CL" sz="1300" b="1" dirty="0"/>
                    </a:p>
                  </a:txBody>
                  <a:tcPr anchor="ctr"/>
                </a:tc>
                <a:tc>
                  <a:txBody>
                    <a:bodyPr/>
                    <a:lstStyle/>
                    <a:p>
                      <a:pPr algn="ctr"/>
                      <a:r>
                        <a:rPr lang="es-CL" sz="1300" b="1" dirty="0" smtClean="0"/>
                        <a:t>Ruby</a:t>
                      </a:r>
                    </a:p>
                  </a:txBody>
                  <a:tcPr anchor="ctr"/>
                </a:tc>
                <a:tc>
                  <a:txBody>
                    <a:bodyPr/>
                    <a:lstStyle/>
                    <a:p>
                      <a:pPr algn="ctr"/>
                      <a:r>
                        <a:rPr lang="es-CL" sz="1300" b="1" dirty="0" smtClean="0"/>
                        <a:t>JavaScript</a:t>
                      </a:r>
                      <a:endParaRPr lang="es-CL" sz="1300" b="1" dirty="0"/>
                    </a:p>
                  </a:txBody>
                  <a:tcPr anchor="ctr"/>
                </a:tc>
                <a:tc>
                  <a:txBody>
                    <a:bodyPr/>
                    <a:lstStyle/>
                    <a:p>
                      <a:pPr algn="ctr"/>
                      <a:r>
                        <a:rPr lang="es-CL" sz="1300" b="1" dirty="0" smtClean="0"/>
                        <a:t>JavaScript</a:t>
                      </a:r>
                      <a:endParaRPr lang="es-CL" sz="1300" b="1" dirty="0"/>
                    </a:p>
                  </a:txBody>
                  <a:tcPr anchor="ctr"/>
                </a:tc>
                <a:extLst>
                  <a:ext uri="{0D108BD9-81ED-4DB2-BD59-A6C34878D82A}">
                    <a16:rowId xmlns:a16="http://schemas.microsoft.com/office/drawing/2014/main" val="4211606320"/>
                  </a:ext>
                </a:extLst>
              </a:tr>
              <a:tr h="370840">
                <a:tc>
                  <a:txBody>
                    <a:bodyPr/>
                    <a:lstStyle/>
                    <a:p>
                      <a:r>
                        <a:rPr lang="es-CL" sz="1300" b="1" dirty="0" smtClean="0"/>
                        <a:t>Pre-requisitos</a:t>
                      </a:r>
                      <a:endParaRPr lang="es-CL" sz="1300" b="1" dirty="0"/>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1" baseline="0" dirty="0" smtClean="0"/>
                        <a:t>Ruby</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Preinstalado en Mac.</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Necesita instalación en Windows</a:t>
                      </a:r>
                      <a:endParaRPr lang="es-CL" sz="1300" b="0" dirty="0" smtClean="0"/>
                    </a:p>
                    <a:p>
                      <a:pPr algn="ctr"/>
                      <a:r>
                        <a:rPr lang="es-CL" sz="1300" b="0" dirty="0" smtClean="0">
                          <a:hlinkClick r:id="rId6"/>
                        </a:rPr>
                        <a:t>http://rubyinstaller.org/</a:t>
                      </a:r>
                      <a:endParaRPr lang="es-CL" sz="1300" b="0" dirty="0" smtClean="0"/>
                    </a:p>
                  </a:txBody>
                  <a:tcPr anchor="ctr"/>
                </a:tc>
                <a:tc>
                  <a:txBody>
                    <a:bodyPr/>
                    <a:lstStyle/>
                    <a:p>
                      <a:pPr algn="ctr"/>
                      <a:r>
                        <a:rPr lang="es-CL" sz="1300" b="1" baseline="0" dirty="0" err="1" smtClean="0"/>
                        <a:t>NodeJs</a:t>
                      </a:r>
                      <a:endParaRPr lang="es-CL" sz="1300" b="1" baseline="0" dirty="0" smtClean="0"/>
                    </a:p>
                    <a:p>
                      <a:pPr algn="ctr"/>
                      <a:r>
                        <a:rPr lang="es-CL" sz="1300" b="0" dirty="0" smtClean="0">
                          <a:hlinkClick r:id="rId7"/>
                        </a:rPr>
                        <a:t>https://nodejs.org/es/</a:t>
                      </a:r>
                      <a:endParaRPr lang="es-CL" sz="1300" b="0" dirty="0" smtClean="0"/>
                    </a:p>
                    <a:p>
                      <a:pPr algn="ctr"/>
                      <a:endParaRPr lang="es-CL" sz="1300" b="0" dirty="0"/>
                    </a:p>
                  </a:txBody>
                  <a:tcPr anchor="ctr"/>
                </a:tc>
                <a:tc>
                  <a:txBody>
                    <a:bodyPr/>
                    <a:lstStyle/>
                    <a:p>
                      <a:pPr algn="ctr"/>
                      <a:r>
                        <a:rPr lang="es-CL" sz="1300" b="1" baseline="0" dirty="0" err="1" smtClean="0"/>
                        <a:t>NodeJs</a:t>
                      </a:r>
                      <a:endParaRPr lang="es-CL" sz="1300" b="1" baseline="0" dirty="0" smtClean="0"/>
                    </a:p>
                    <a:p>
                      <a:pPr algn="ctr"/>
                      <a:r>
                        <a:rPr lang="es-CL" sz="1300" dirty="0" smtClean="0">
                          <a:hlinkClick r:id="rId7"/>
                        </a:rPr>
                        <a:t>https://nodejs.org/es/</a:t>
                      </a:r>
                      <a:endParaRPr lang="es-CL" sz="1300" dirty="0" smtClean="0"/>
                    </a:p>
                    <a:p>
                      <a:pPr algn="ctr"/>
                      <a:endParaRPr lang="es-CL" sz="1300" dirty="0"/>
                    </a:p>
                  </a:txBody>
                  <a:tcPr anchor="ctr"/>
                </a:tc>
                <a:extLst>
                  <a:ext uri="{0D108BD9-81ED-4DB2-BD59-A6C34878D82A}">
                    <a16:rowId xmlns:a16="http://schemas.microsoft.com/office/drawing/2014/main" val="3121597947"/>
                  </a:ext>
                </a:extLst>
              </a:tr>
              <a:tr h="608424">
                <a:tc>
                  <a:txBody>
                    <a:bodyPr/>
                    <a:lstStyle/>
                    <a:p>
                      <a:r>
                        <a:rPr lang="es-CL" sz="1300" b="1" dirty="0" smtClean="0"/>
                        <a:t>Comando</a:t>
                      </a:r>
                      <a:r>
                        <a:rPr lang="es-CL" sz="1300" b="1" baseline="0" dirty="0" smtClean="0"/>
                        <a:t> para instalar en </a:t>
                      </a:r>
                      <a:r>
                        <a:rPr lang="es-CL" sz="1300" b="1" baseline="0" dirty="0" err="1" smtClean="0"/>
                        <a:t>cmd</a:t>
                      </a:r>
                      <a:endParaRPr lang="es-CL" sz="1300" b="1" dirty="0"/>
                    </a:p>
                  </a:txBody>
                  <a:tcPr anchor="ctr"/>
                </a:tc>
                <a:tc>
                  <a:txBody>
                    <a:bodyPr/>
                    <a:lstStyle/>
                    <a:p>
                      <a:pPr algn="ctr" fontAlgn="base"/>
                      <a:r>
                        <a:rPr lang="es-CL" sz="1300" b="1" dirty="0" err="1" smtClean="0">
                          <a:solidFill>
                            <a:schemeClr val="tx2">
                              <a:lumMod val="60000"/>
                              <a:lumOff val="40000"/>
                            </a:schemeClr>
                          </a:solidFill>
                        </a:rPr>
                        <a:t>gem</a:t>
                      </a:r>
                      <a:r>
                        <a:rPr lang="es-CL" sz="1300" dirty="0" smtClean="0"/>
                        <a:t> </a:t>
                      </a:r>
                      <a:r>
                        <a:rPr lang="es-CL" sz="1300" dirty="0" err="1" smtClean="0"/>
                        <a:t>install</a:t>
                      </a:r>
                      <a:r>
                        <a:rPr lang="es-CL" sz="1300" dirty="0" smtClean="0"/>
                        <a:t> </a:t>
                      </a:r>
                      <a:r>
                        <a:rPr lang="es-CL" sz="1300" dirty="0" err="1" smtClean="0"/>
                        <a:t>sass</a:t>
                      </a:r>
                      <a:endParaRPr lang="es-CL" sz="1300" dirty="0" smtClean="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–g </a:t>
                      </a:r>
                      <a:r>
                        <a:rPr lang="es-CL" sz="1300" dirty="0" err="1" smtClean="0"/>
                        <a:t>less</a:t>
                      </a:r>
                      <a:endParaRPr lang="es-CL" sz="1300" dirty="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a:t>
                      </a:r>
                      <a:r>
                        <a:rPr lang="es-CL" sz="1300" dirty="0" err="1" smtClean="0"/>
                        <a:t>stylus</a:t>
                      </a:r>
                      <a:r>
                        <a:rPr lang="es-CL" sz="1300" dirty="0" smtClean="0"/>
                        <a:t> -g</a:t>
                      </a:r>
                      <a:endParaRPr lang="es-CL" sz="1300" dirty="0"/>
                    </a:p>
                  </a:txBody>
                  <a:tcPr anchor="ctr"/>
                </a:tc>
                <a:extLst>
                  <a:ext uri="{0D108BD9-81ED-4DB2-BD59-A6C34878D82A}">
                    <a16:rowId xmlns:a16="http://schemas.microsoft.com/office/drawing/2014/main" val="4177858938"/>
                  </a:ext>
                </a:extLst>
              </a:tr>
              <a:tr h="370840">
                <a:tc>
                  <a:txBody>
                    <a:bodyPr/>
                    <a:lstStyle/>
                    <a:p>
                      <a:r>
                        <a:rPr lang="es-CL" sz="1300" b="1" dirty="0" smtClean="0"/>
                        <a:t>Sintaxis </a:t>
                      </a:r>
                      <a:endParaRPr lang="es-CL" sz="1300" b="1" dirty="0"/>
                    </a:p>
                  </a:txBody>
                  <a:tcPr anchor="ctr"/>
                </a:tc>
                <a:tc gridSpan="3">
                  <a:txBody>
                    <a:bodyPr/>
                    <a:lstStyle/>
                    <a:p>
                      <a:pPr algn="ctr"/>
                      <a:r>
                        <a:rPr lang="es-CL" sz="1300" b="1" dirty="0" smtClean="0"/>
                        <a:t>Muy Similares</a:t>
                      </a:r>
                      <a:endParaRPr lang="es-CL" sz="1300" b="1" dirty="0"/>
                    </a:p>
                  </a:txBody>
                  <a:tcPr anchor="ctr"/>
                </a:tc>
                <a:tc hMerge="1">
                  <a:txBody>
                    <a:bodyPr/>
                    <a:lstStyle/>
                    <a:p>
                      <a:endParaRPr lang="es-CL" sz="1400" dirty="0"/>
                    </a:p>
                  </a:txBody>
                  <a:tcPr/>
                </a:tc>
                <a:tc hMerge="1">
                  <a:txBody>
                    <a:bodyPr/>
                    <a:lstStyle/>
                    <a:p>
                      <a:endParaRPr lang="es-CL" sz="1400" dirty="0"/>
                    </a:p>
                  </a:txBody>
                  <a:tcPr/>
                </a:tc>
                <a:extLst>
                  <a:ext uri="{0D108BD9-81ED-4DB2-BD59-A6C34878D82A}">
                    <a16:rowId xmlns:a16="http://schemas.microsoft.com/office/drawing/2014/main" val="1940230145"/>
                  </a:ext>
                </a:extLst>
              </a:tr>
              <a:tr h="370840">
                <a:tc>
                  <a:txBody>
                    <a:bodyPr/>
                    <a:lstStyle/>
                    <a:p>
                      <a:r>
                        <a:rPr lang="es-CL" sz="1300" b="1" dirty="0" smtClean="0"/>
                        <a:t>Año de Lanzamiento</a:t>
                      </a:r>
                      <a:endParaRPr lang="es-CL" sz="1300" b="1" dirty="0"/>
                    </a:p>
                  </a:txBody>
                  <a:tcPr anchor="ctr"/>
                </a:tc>
                <a:tc>
                  <a:txBody>
                    <a:bodyPr/>
                    <a:lstStyle/>
                    <a:p>
                      <a:pPr algn="ctr"/>
                      <a:r>
                        <a:rPr lang="es-CL" sz="1300" b="0" i="0" u="none" strike="noStrike" kern="1200" dirty="0" smtClean="0">
                          <a:solidFill>
                            <a:schemeClr val="tx1"/>
                          </a:solidFill>
                          <a:effectLst/>
                          <a:latin typeface="+mn-lt"/>
                          <a:ea typeface="+mn-ea"/>
                          <a:cs typeface="+mn-cs"/>
                        </a:rPr>
                        <a:t>2006</a:t>
                      </a:r>
                      <a:endParaRPr lang="es-CL" sz="1300" dirty="0"/>
                    </a:p>
                  </a:txBody>
                  <a:tcPr anchor="ctr"/>
                </a:tc>
                <a:tc>
                  <a:txBody>
                    <a:bodyPr/>
                    <a:lstStyle/>
                    <a:p>
                      <a:pPr algn="ctr"/>
                      <a:r>
                        <a:rPr lang="es-CL" sz="1300" dirty="0" smtClean="0"/>
                        <a:t>2009</a:t>
                      </a:r>
                      <a:endParaRPr lang="es-CL" sz="1300" dirty="0"/>
                    </a:p>
                  </a:txBody>
                  <a:tcPr anchor="ctr"/>
                </a:tc>
                <a:tc>
                  <a:txBody>
                    <a:bodyPr/>
                    <a:lstStyle/>
                    <a:p>
                      <a:pPr algn="ctr"/>
                      <a:r>
                        <a:rPr lang="es-CL" sz="1300" dirty="0" smtClean="0"/>
                        <a:t>2010</a:t>
                      </a:r>
                      <a:endParaRPr lang="es-CL" sz="1300" dirty="0"/>
                    </a:p>
                  </a:txBody>
                  <a:tcPr anchor="ctr"/>
                </a:tc>
                <a:extLst>
                  <a:ext uri="{0D108BD9-81ED-4DB2-BD59-A6C34878D82A}">
                    <a16:rowId xmlns:a16="http://schemas.microsoft.com/office/drawing/2014/main" val="2956590541"/>
                  </a:ext>
                </a:extLst>
              </a:tr>
              <a:tr h="370840">
                <a:tc>
                  <a:txBody>
                    <a:bodyPr/>
                    <a:lstStyle/>
                    <a:p>
                      <a:r>
                        <a:rPr lang="es-CL" sz="1300" b="1" dirty="0" smtClean="0"/>
                        <a:t>Extensión</a:t>
                      </a:r>
                      <a:endParaRPr lang="es-CL" sz="1300" b="1" dirty="0"/>
                    </a:p>
                  </a:txBody>
                  <a:tcPr anchor="ctr"/>
                </a:tc>
                <a:tc>
                  <a:txBody>
                    <a:bodyPr/>
                    <a:lstStyle/>
                    <a:p>
                      <a:pPr algn="ctr"/>
                      <a:r>
                        <a:rPr lang="es-CL" sz="1300" dirty="0" smtClean="0"/>
                        <a:t>.</a:t>
                      </a:r>
                      <a:r>
                        <a:rPr lang="es-CL" sz="1300" dirty="0" err="1" smtClean="0"/>
                        <a:t>sass</a:t>
                      </a:r>
                      <a:r>
                        <a:rPr lang="es-CL" sz="1300" b="0" i="0" kern="1200" dirty="0" smtClean="0">
                          <a:solidFill>
                            <a:schemeClr val="tx1"/>
                          </a:solidFill>
                          <a:effectLst/>
                          <a:latin typeface="+mn-lt"/>
                          <a:ea typeface="+mn-ea"/>
                          <a:cs typeface="+mn-cs"/>
                        </a:rPr>
                        <a:t> y </a:t>
                      </a:r>
                      <a:r>
                        <a:rPr lang="es-CL" sz="1300" dirty="0" smtClean="0"/>
                        <a:t>.</a:t>
                      </a:r>
                      <a:r>
                        <a:rPr lang="es-CL" sz="1300" dirty="0" err="1" smtClean="0"/>
                        <a:t>scss</a:t>
                      </a:r>
                      <a:r>
                        <a:rPr lang="es-CL" sz="1300" b="0" i="0" kern="1200" dirty="0" smtClean="0">
                          <a:solidFill>
                            <a:schemeClr val="tx1"/>
                          </a:solidFill>
                          <a:effectLst/>
                          <a:latin typeface="+mn-lt"/>
                          <a:ea typeface="+mn-ea"/>
                          <a:cs typeface="+mn-cs"/>
                        </a:rPr>
                        <a:t> </a:t>
                      </a:r>
                      <a:endParaRPr lang="es-CL" sz="1300" dirty="0"/>
                    </a:p>
                  </a:txBody>
                  <a:tcPr anchor="ctr"/>
                </a:tc>
                <a:tc>
                  <a:txBody>
                    <a:bodyPr/>
                    <a:lstStyle/>
                    <a:p>
                      <a:pPr algn="ctr"/>
                      <a:r>
                        <a:rPr lang="es-CL" sz="1300" dirty="0" smtClean="0"/>
                        <a:t>.</a:t>
                      </a:r>
                      <a:r>
                        <a:rPr lang="es-CL" sz="1300" dirty="0" err="1" smtClean="0"/>
                        <a:t>less</a:t>
                      </a:r>
                      <a:endParaRPr lang="es-CL" sz="1300" dirty="0"/>
                    </a:p>
                  </a:txBody>
                  <a:tcPr anchor="ctr"/>
                </a:tc>
                <a:tc>
                  <a:txBody>
                    <a:bodyPr/>
                    <a:lstStyle/>
                    <a:p>
                      <a:pPr algn="ctr"/>
                      <a:r>
                        <a:rPr lang="es-CL" sz="1300" dirty="0" smtClean="0"/>
                        <a:t>.</a:t>
                      </a:r>
                      <a:r>
                        <a:rPr lang="es-CL" sz="1300" dirty="0" err="1" smtClean="0"/>
                        <a:t>styl</a:t>
                      </a:r>
                      <a:endParaRPr lang="es-CL" sz="1300" dirty="0"/>
                    </a:p>
                  </a:txBody>
                  <a:tcPr anchor="ctr"/>
                </a:tc>
                <a:extLst>
                  <a:ext uri="{0D108BD9-81ED-4DB2-BD59-A6C34878D82A}">
                    <a16:rowId xmlns:a16="http://schemas.microsoft.com/office/drawing/2014/main" val="650149173"/>
                  </a:ext>
                </a:extLst>
              </a:tr>
              <a:tr h="370840">
                <a:tc>
                  <a:txBody>
                    <a:bodyPr/>
                    <a:lstStyle/>
                    <a:p>
                      <a:r>
                        <a:rPr lang="es-CL" sz="1300" b="1" dirty="0" smtClean="0"/>
                        <a:t>Ultima Versión</a:t>
                      </a:r>
                      <a:endParaRPr lang="es-CL" sz="1300" b="1" dirty="0"/>
                    </a:p>
                  </a:txBody>
                  <a:tcPr anchor="ctr"/>
                </a:tc>
                <a:tc>
                  <a:txBody>
                    <a:bodyPr/>
                    <a:lstStyle/>
                    <a:p>
                      <a:pPr algn="ctr"/>
                      <a:r>
                        <a:rPr lang="es-CL" sz="1300" b="0" i="0" kern="1200" dirty="0" smtClean="0">
                          <a:solidFill>
                            <a:schemeClr val="tx1"/>
                          </a:solidFill>
                          <a:effectLst/>
                          <a:latin typeface="+mn-lt"/>
                          <a:ea typeface="+mn-ea"/>
                          <a:cs typeface="+mn-cs"/>
                        </a:rPr>
                        <a:t>3.5.6 </a:t>
                      </a:r>
                    </a:p>
                    <a:p>
                      <a:pPr algn="ctr"/>
                      <a:r>
                        <a:rPr lang="es-CL" sz="1300" b="0" i="0" kern="1200" dirty="0" smtClean="0">
                          <a:solidFill>
                            <a:schemeClr val="tx1"/>
                          </a:solidFill>
                          <a:effectLst/>
                          <a:latin typeface="+mn-lt"/>
                          <a:ea typeface="+mn-ea"/>
                          <a:cs typeface="+mn-cs"/>
                        </a:rPr>
                        <a:t>23 de Marzo</a:t>
                      </a:r>
                      <a:r>
                        <a:rPr lang="es-CL" sz="1300" b="0" i="0" kern="1200" baseline="0" dirty="0" smtClean="0">
                          <a:solidFill>
                            <a:schemeClr val="tx1"/>
                          </a:solidFill>
                          <a:effectLst/>
                          <a:latin typeface="+mn-lt"/>
                          <a:ea typeface="+mn-ea"/>
                          <a:cs typeface="+mn-cs"/>
                        </a:rPr>
                        <a:t> de </a:t>
                      </a:r>
                      <a:r>
                        <a:rPr lang="es-CL" sz="1300" b="0" i="0" kern="1200" dirty="0" smtClean="0">
                          <a:solidFill>
                            <a:schemeClr val="tx1"/>
                          </a:solidFill>
                          <a:effectLst/>
                          <a:latin typeface="+mn-lt"/>
                          <a:ea typeface="+mn-ea"/>
                          <a:cs typeface="+mn-cs"/>
                        </a:rPr>
                        <a:t>2018</a:t>
                      </a:r>
                      <a:endParaRPr lang="es-CL" sz="13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1.7.0</a:t>
                      </a:r>
                    </a:p>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27 de febrero de 2014</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0.53.0</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14 de</a:t>
                      </a:r>
                      <a:r>
                        <a:rPr lang="es-CL" sz="1300" b="0" i="0" kern="1200" baseline="0" dirty="0" smtClean="0">
                          <a:solidFill>
                            <a:schemeClr val="tx1"/>
                          </a:solidFill>
                          <a:effectLst/>
                          <a:latin typeface="+mn-lt"/>
                          <a:ea typeface="+mn-ea"/>
                          <a:cs typeface="+mn-cs"/>
                        </a:rPr>
                        <a:t> Diciembre</a:t>
                      </a:r>
                      <a:r>
                        <a:rPr lang="es-CL" sz="1300" b="0" i="0" kern="1200" dirty="0" smtClean="0">
                          <a:solidFill>
                            <a:schemeClr val="tx1"/>
                          </a:solidFill>
                          <a:effectLst/>
                          <a:latin typeface="+mn-lt"/>
                          <a:ea typeface="+mn-ea"/>
                          <a:cs typeface="+mn-cs"/>
                        </a:rPr>
                        <a:t> 2015</a:t>
                      </a:r>
                      <a:endParaRPr lang="es-CL" sz="1300" dirty="0" smtClean="0"/>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316698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883" y="1190219"/>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194" y="996256"/>
            <a:ext cx="1044561" cy="1273583"/>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2.2 Datos en </a:t>
            </a:r>
            <a:r>
              <a:rPr lang="es-CL" sz="2800" dirty="0" err="1" smtClean="0">
                <a:solidFill>
                  <a:schemeClr val="tx2">
                    <a:lumMod val="60000"/>
                    <a:lumOff val="40000"/>
                  </a:schemeClr>
                </a:solidFill>
              </a:rPr>
              <a:t>Github</a:t>
            </a:r>
            <a:endParaRPr lang="es-CL" sz="2800" dirty="0">
              <a:solidFill>
                <a:schemeClr val="tx2">
                  <a:lumMod val="60000"/>
                  <a:lumOff val="40000"/>
                </a:schemeClr>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056404"/>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3847166187"/>
              </p:ext>
            </p:extLst>
          </p:nvPr>
        </p:nvGraphicFramePr>
        <p:xfrm>
          <a:off x="450475" y="2324280"/>
          <a:ext cx="8301043" cy="1960880"/>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400" b="1" dirty="0" err="1" smtClean="0"/>
                        <a:t>Commits</a:t>
                      </a:r>
                      <a:endParaRPr lang="es-CL" sz="1400" b="1" dirty="0"/>
                    </a:p>
                  </a:txBody>
                  <a:tcP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b="0" dirty="0" smtClean="0"/>
                        <a:t>6454</a:t>
                      </a:r>
                    </a:p>
                  </a:txBody>
                  <a:tcPr anchor="ctr"/>
                </a:tc>
                <a:tc>
                  <a:txBody>
                    <a:bodyPr/>
                    <a:lstStyle/>
                    <a:p>
                      <a:pPr algn="ctr"/>
                      <a:r>
                        <a:rPr lang="es-CL" sz="1400" b="0" dirty="0" smtClean="0"/>
                        <a:t>2865</a:t>
                      </a:r>
                      <a:endParaRPr lang="es-CL" sz="1400" b="0" dirty="0"/>
                    </a:p>
                  </a:txBody>
                  <a:tcPr anchor="ctr"/>
                </a:tc>
                <a:tc>
                  <a:txBody>
                    <a:bodyPr/>
                    <a:lstStyle/>
                    <a:p>
                      <a:pPr algn="ctr"/>
                      <a:r>
                        <a:rPr lang="es-CL" sz="1400" b="0" dirty="0" smtClean="0"/>
                        <a:t>3908</a:t>
                      </a:r>
                      <a:endParaRPr lang="es-CL" sz="1400" b="0" dirty="0"/>
                    </a:p>
                  </a:txBody>
                  <a:tcPr anchor="ctr"/>
                </a:tc>
                <a:extLst>
                  <a:ext uri="{0D108BD9-81ED-4DB2-BD59-A6C34878D82A}">
                    <a16:rowId xmlns:a16="http://schemas.microsoft.com/office/drawing/2014/main" val="3121597947"/>
                  </a:ext>
                </a:extLst>
              </a:tr>
              <a:tr h="207612">
                <a:tc>
                  <a:txBody>
                    <a:bodyPr/>
                    <a:lstStyle/>
                    <a:p>
                      <a:r>
                        <a:rPr lang="es-CL" sz="1400" b="1" dirty="0" err="1" smtClean="0"/>
                        <a:t>Branches</a:t>
                      </a:r>
                      <a:endParaRPr lang="es-CL" sz="1400" b="1" dirty="0"/>
                    </a:p>
                  </a:txBody>
                  <a:tcPr anchor="ctr"/>
                </a:tc>
                <a:tc>
                  <a:txBody>
                    <a:bodyPr/>
                    <a:lstStyle/>
                    <a:p>
                      <a:pPr algn="ctr" fontAlgn="base"/>
                      <a:r>
                        <a:rPr lang="es-CL" sz="1400" dirty="0" smtClean="0"/>
                        <a:t>17</a:t>
                      </a:r>
                    </a:p>
                  </a:txBody>
                  <a:tcPr anchor="ctr"/>
                </a:tc>
                <a:tc>
                  <a:txBody>
                    <a:bodyPr/>
                    <a:lstStyle/>
                    <a:p>
                      <a:pPr algn="ctr"/>
                      <a:r>
                        <a:rPr lang="es-CL" sz="1400" dirty="0" smtClean="0"/>
                        <a:t>13</a:t>
                      </a:r>
                      <a:endParaRPr lang="es-CL" sz="1400" dirty="0"/>
                    </a:p>
                  </a:txBody>
                  <a:tcPr anchor="ctr"/>
                </a:tc>
                <a:tc>
                  <a:txBody>
                    <a:bodyPr/>
                    <a:lstStyle/>
                    <a:p>
                      <a:pPr algn="ctr"/>
                      <a:r>
                        <a:rPr lang="es-CL" sz="1400" dirty="0" smtClean="0"/>
                        <a:t>8</a:t>
                      </a:r>
                      <a:endParaRPr lang="es-CL" sz="1400" dirty="0"/>
                    </a:p>
                  </a:txBody>
                  <a:tcPr anchor="ctr"/>
                </a:tc>
                <a:extLst>
                  <a:ext uri="{0D108BD9-81ED-4DB2-BD59-A6C34878D82A}">
                    <a16:rowId xmlns:a16="http://schemas.microsoft.com/office/drawing/2014/main" val="4177858938"/>
                  </a:ext>
                </a:extLst>
              </a:tr>
              <a:tr h="118836">
                <a:tc>
                  <a:txBody>
                    <a:bodyPr/>
                    <a:lstStyle/>
                    <a:p>
                      <a:r>
                        <a:rPr lang="es-CL" sz="1400" b="1" dirty="0" err="1" smtClean="0"/>
                        <a:t>Releases</a:t>
                      </a:r>
                      <a:endParaRPr lang="es-CL" sz="1400" b="1" dirty="0"/>
                    </a:p>
                  </a:txBody>
                  <a:tcPr anchor="ctr"/>
                </a:tc>
                <a:tc>
                  <a:txBody>
                    <a:bodyPr/>
                    <a:lstStyle/>
                    <a:p>
                      <a:pPr algn="ctr"/>
                      <a:r>
                        <a:rPr lang="es-CL" sz="1400" dirty="0" smtClean="0"/>
                        <a:t>190</a:t>
                      </a:r>
                      <a:endParaRPr lang="es-CL" sz="1400" dirty="0"/>
                    </a:p>
                  </a:txBody>
                  <a:tcPr anchor="ctr"/>
                </a:tc>
                <a:tc>
                  <a:txBody>
                    <a:bodyPr/>
                    <a:lstStyle/>
                    <a:p>
                      <a:pPr algn="ctr"/>
                      <a:r>
                        <a:rPr lang="es-CL" sz="1400" dirty="0" smtClean="0"/>
                        <a:t>73</a:t>
                      </a:r>
                      <a:endParaRPr lang="es-CL" sz="1400" dirty="0"/>
                    </a:p>
                  </a:txBody>
                  <a:tcPr anchor="ctr"/>
                </a:tc>
                <a:tc>
                  <a:txBody>
                    <a:bodyPr/>
                    <a:lstStyle/>
                    <a:p>
                      <a:pPr algn="ctr"/>
                      <a:r>
                        <a:rPr lang="es-CL" sz="1400" dirty="0" smtClean="0"/>
                        <a:t>161</a:t>
                      </a:r>
                      <a:endParaRPr lang="es-CL" sz="1400" dirty="0"/>
                    </a:p>
                  </a:txBody>
                  <a:tcPr anchor="ctr"/>
                </a:tc>
                <a:extLst>
                  <a:ext uri="{0D108BD9-81ED-4DB2-BD59-A6C34878D82A}">
                    <a16:rowId xmlns:a16="http://schemas.microsoft.com/office/drawing/2014/main" val="2046886879"/>
                  </a:ext>
                </a:extLst>
              </a:tr>
              <a:tr h="0">
                <a:tc>
                  <a:txBody>
                    <a:bodyPr/>
                    <a:lstStyle/>
                    <a:p>
                      <a:r>
                        <a:rPr lang="es-CL" sz="1400" b="1" dirty="0" err="1" smtClean="0"/>
                        <a:t>Contribuitors</a:t>
                      </a:r>
                      <a:endParaRPr lang="es-CL" sz="1400" b="1" dirty="0"/>
                    </a:p>
                  </a:txBody>
                  <a:tcPr anchor="ctr"/>
                </a:tc>
                <a:tc>
                  <a:txBody>
                    <a:bodyPr/>
                    <a:lstStyle/>
                    <a:p>
                      <a:pPr algn="ctr"/>
                      <a:r>
                        <a:rPr lang="es-CL" sz="1400" b="0" i="0" u="none" strike="noStrike" kern="1200" dirty="0" smtClean="0">
                          <a:solidFill>
                            <a:schemeClr val="tx1"/>
                          </a:solidFill>
                          <a:effectLst/>
                          <a:latin typeface="+mn-lt"/>
                          <a:ea typeface="+mn-ea"/>
                          <a:cs typeface="+mn-cs"/>
                        </a:rPr>
                        <a:t>185</a:t>
                      </a:r>
                      <a:endParaRPr lang="es-CL" sz="1400" dirty="0"/>
                    </a:p>
                  </a:txBody>
                  <a:tcPr anchor="ctr"/>
                </a:tc>
                <a:tc>
                  <a:txBody>
                    <a:bodyPr/>
                    <a:lstStyle/>
                    <a:p>
                      <a:pPr algn="ctr"/>
                      <a:r>
                        <a:rPr lang="es-CL" sz="1400" dirty="0" smtClean="0"/>
                        <a:t>218</a:t>
                      </a:r>
                      <a:endParaRPr lang="es-CL" sz="1400" dirty="0"/>
                    </a:p>
                  </a:txBody>
                  <a:tcPr anchor="ctr"/>
                </a:tc>
                <a:tc>
                  <a:txBody>
                    <a:bodyPr/>
                    <a:lstStyle/>
                    <a:p>
                      <a:pPr algn="ctr"/>
                      <a:r>
                        <a:rPr lang="es-CL" sz="1400" dirty="0" smtClean="0"/>
                        <a:t>158</a:t>
                      </a:r>
                      <a:endParaRPr lang="es-CL" sz="1400" dirty="0"/>
                    </a:p>
                  </a:txBody>
                  <a:tcPr anchor="ctr"/>
                </a:tc>
                <a:extLst>
                  <a:ext uri="{0D108BD9-81ED-4DB2-BD59-A6C34878D82A}">
                    <a16:rowId xmlns:a16="http://schemas.microsoft.com/office/drawing/2014/main" val="2956590541"/>
                  </a:ext>
                </a:extLst>
              </a:tr>
              <a:tr h="0">
                <a:tc>
                  <a:txBody>
                    <a:bodyPr/>
                    <a:lstStyle/>
                    <a:p>
                      <a:r>
                        <a:rPr lang="es-CL" sz="1400" b="1" dirty="0" err="1" smtClean="0"/>
                        <a:t>Stars</a:t>
                      </a:r>
                      <a:endParaRPr lang="es-CL" sz="1400" b="1" dirty="0"/>
                    </a:p>
                  </a:txBody>
                  <a:tcPr anchor="ctr"/>
                </a:tc>
                <a:tc>
                  <a:txBody>
                    <a:bodyPr/>
                    <a:lstStyle/>
                    <a:p>
                      <a:pPr algn="ctr"/>
                      <a:r>
                        <a:rPr lang="es-CL" sz="1400" dirty="0" smtClean="0"/>
                        <a:t>11475</a:t>
                      </a:r>
                      <a:endParaRPr lang="es-CL" sz="1400" dirty="0"/>
                    </a:p>
                  </a:txBody>
                  <a:tcPr anchor="ctr"/>
                </a:tc>
                <a:tc>
                  <a:txBody>
                    <a:bodyPr/>
                    <a:lstStyle/>
                    <a:p>
                      <a:pPr algn="ctr"/>
                      <a:r>
                        <a:rPr lang="es-CL" sz="1400" dirty="0" smtClean="0"/>
                        <a:t>15680</a:t>
                      </a:r>
                      <a:endParaRPr lang="es-CL" sz="1400" dirty="0"/>
                    </a:p>
                  </a:txBody>
                  <a:tcPr anchor="ctr"/>
                </a:tc>
                <a:tc>
                  <a:txBody>
                    <a:bodyPr/>
                    <a:lstStyle/>
                    <a:p>
                      <a:pPr algn="ctr"/>
                      <a:r>
                        <a:rPr lang="es-CL" sz="1400" dirty="0" smtClean="0"/>
                        <a:t>9388</a:t>
                      </a:r>
                      <a:endParaRPr lang="es-CL" sz="1400" dirty="0"/>
                    </a:p>
                  </a:txBody>
                  <a:tcPr anchor="ctr"/>
                </a:tc>
                <a:extLst>
                  <a:ext uri="{0D108BD9-81ED-4DB2-BD59-A6C34878D82A}">
                    <a16:rowId xmlns:a16="http://schemas.microsoft.com/office/drawing/2014/main" val="650149173"/>
                  </a:ext>
                </a:extLst>
              </a:tr>
              <a:tr h="370840">
                <a:tc>
                  <a:txBody>
                    <a:bodyPr/>
                    <a:lstStyle/>
                    <a:p>
                      <a:r>
                        <a:rPr lang="es-CL" sz="1400" b="1" dirty="0" smtClean="0"/>
                        <a:t>Forks</a:t>
                      </a:r>
                      <a:endParaRPr lang="es-CL" sz="1400" b="1" dirty="0"/>
                    </a:p>
                  </a:txBody>
                  <a:tcPr anchor="ctr"/>
                </a:tc>
                <a:tc>
                  <a:txBody>
                    <a:bodyPr/>
                    <a:lstStyle/>
                    <a:p>
                      <a:pPr algn="ctr"/>
                      <a:r>
                        <a:rPr lang="es-CL" sz="1400" b="0" i="0" kern="1200" dirty="0" smtClean="0">
                          <a:solidFill>
                            <a:schemeClr val="tx1"/>
                          </a:solidFill>
                          <a:effectLst/>
                          <a:latin typeface="+mn-lt"/>
                          <a:ea typeface="+mn-ea"/>
                          <a:cs typeface="+mn-cs"/>
                        </a:rPr>
                        <a:t>1953</a:t>
                      </a:r>
                      <a:endParaRPr lang="es-CL" sz="14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400" dirty="0" smtClean="0"/>
                        <a:t>3465</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dirty="0" smtClean="0"/>
                        <a:t>1041</a:t>
                      </a:r>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2897532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Quien domina en el mercado actualmente</a:t>
            </a:r>
            <a:endParaRPr lang="es-CL" sz="2800" dirty="0">
              <a:solidFill>
                <a:schemeClr val="tx2">
                  <a:lumMod val="60000"/>
                  <a:lumOff val="40000"/>
                </a:schemeClr>
              </a:solidFill>
            </a:endParaRPr>
          </a:p>
        </p:txBody>
      </p:sp>
      <p:sp>
        <p:nvSpPr>
          <p:cNvPr id="2" name="Rectángulo 1"/>
          <p:cNvSpPr/>
          <p:nvPr/>
        </p:nvSpPr>
        <p:spPr>
          <a:xfrm>
            <a:off x="603460" y="4869160"/>
            <a:ext cx="5109698" cy="738664"/>
          </a:xfrm>
          <a:prstGeom prst="rect">
            <a:avLst/>
          </a:prstGeom>
        </p:spPr>
        <p:txBody>
          <a:bodyPr wrap="square">
            <a:spAutoFit/>
          </a:bodyPr>
          <a:lstStyle/>
          <a:p>
            <a:pPr fontAlgn="base"/>
            <a:endParaRPr lang="es-ES" sz="1400" dirty="0" smtClean="0"/>
          </a:p>
          <a:p>
            <a:pPr fontAlgn="base"/>
            <a:endParaRPr lang="es-ES" sz="1400" dirty="0" smtClean="0"/>
          </a:p>
          <a:p>
            <a:pPr fontAlgn="base"/>
            <a:endParaRPr lang="es-ES" sz="1400" dirty="0" smtClean="0"/>
          </a:p>
        </p:txBody>
      </p:sp>
      <p:pic>
        <p:nvPicPr>
          <p:cNvPr id="2050" name="Picture 2" descr="Resultado de imagen para bootstra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7990" y="2202050"/>
            <a:ext cx="2110798" cy="1269997"/>
          </a:xfrm>
          <a:prstGeom prst="round2DiagRect">
            <a:avLst>
              <a:gd name="adj1" fmla="val 16667"/>
              <a:gd name="adj2" fmla="val 0"/>
            </a:avLst>
          </a:prstGeom>
          <a:ln w="635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Resultado de imagen para foundation frame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7990" y="996257"/>
            <a:ext cx="2137409" cy="1017814"/>
          </a:xfrm>
          <a:prstGeom prst="round2DiagRect">
            <a:avLst>
              <a:gd name="adj1" fmla="val 16667"/>
              <a:gd name="adj2" fmla="val 0"/>
            </a:avLst>
          </a:prstGeom>
          <a:ln w="635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ángulo 2"/>
          <p:cNvSpPr/>
          <p:nvPr/>
        </p:nvSpPr>
        <p:spPr>
          <a:xfrm>
            <a:off x="467544" y="1347258"/>
            <a:ext cx="5904656" cy="2062103"/>
          </a:xfrm>
          <a:prstGeom prst="rect">
            <a:avLst/>
          </a:prstGeom>
        </p:spPr>
        <p:txBody>
          <a:bodyPr wrap="square">
            <a:spAutoFit/>
          </a:bodyPr>
          <a:lstStyle/>
          <a:p>
            <a:pPr marL="285750" indent="-285750" algn="just" fontAlgn="base">
              <a:buFont typeface="Arial" panose="020B0604020202020204" pitchFamily="34" charset="0"/>
              <a:buChar char="•"/>
            </a:pPr>
            <a:r>
              <a:rPr lang="es-ES" sz="1600" dirty="0" err="1"/>
              <a:t>Frameworks</a:t>
            </a:r>
            <a:r>
              <a:rPr lang="es-ES" sz="1600" dirty="0"/>
              <a:t> </a:t>
            </a:r>
            <a:r>
              <a:rPr lang="es-ES" sz="1600" dirty="0" smtClean="0"/>
              <a:t>Web importantes como </a:t>
            </a:r>
            <a:r>
              <a:rPr lang="es-ES" sz="1600" b="1" dirty="0" err="1"/>
              <a:t>Boostrap</a:t>
            </a:r>
            <a:r>
              <a:rPr lang="es-ES" sz="1600" b="1" dirty="0"/>
              <a:t> Twitter 4 </a:t>
            </a:r>
            <a:r>
              <a:rPr lang="es-ES" sz="1600" dirty="0"/>
              <a:t>y </a:t>
            </a:r>
            <a:r>
              <a:rPr lang="es-ES" sz="1600" b="1" dirty="0" err="1"/>
              <a:t>Foundation</a:t>
            </a:r>
            <a:r>
              <a:rPr lang="es-ES" sz="1600" dirty="0"/>
              <a:t>, han sido </a:t>
            </a:r>
            <a:r>
              <a:rPr lang="es-ES" sz="1600" dirty="0" smtClean="0"/>
              <a:t>creados y están siendo mantenidos en SASS. </a:t>
            </a:r>
          </a:p>
          <a:p>
            <a:pPr marL="285750" indent="-285750" algn="just" fontAlgn="base">
              <a:buFont typeface="Arial" panose="020B0604020202020204" pitchFamily="34" charset="0"/>
              <a:buChar char="•"/>
            </a:pPr>
            <a:endParaRPr lang="es-ES" sz="1600" dirty="0"/>
          </a:p>
          <a:p>
            <a:pPr marL="285750" indent="-285750" algn="just" fontAlgn="base">
              <a:buFont typeface="Arial" panose="020B0604020202020204" pitchFamily="34" charset="0"/>
              <a:buChar char="•"/>
            </a:pPr>
            <a:r>
              <a:rPr lang="es-ES" sz="1600" b="1" dirty="0" smtClean="0"/>
              <a:t>SASS</a:t>
            </a:r>
            <a:r>
              <a:rPr lang="es-ES" sz="1600" dirty="0" smtClean="0"/>
              <a:t> actualmente cuenta con una popularidad de descargas que casi dobla el de </a:t>
            </a:r>
            <a:r>
              <a:rPr lang="es-ES" sz="1600" dirty="0" err="1" smtClean="0"/>
              <a:t>Less</a:t>
            </a:r>
            <a:r>
              <a:rPr lang="es-ES" sz="1600" dirty="0"/>
              <a:t> </a:t>
            </a:r>
            <a:r>
              <a:rPr lang="es-ES" sz="1600" dirty="0" smtClean="0"/>
              <a:t>según </a:t>
            </a:r>
            <a:r>
              <a:rPr lang="es-ES" sz="1600" dirty="0"/>
              <a:t>estadísticas de </a:t>
            </a:r>
            <a:r>
              <a:rPr lang="es-ES" sz="1600" b="1" dirty="0">
                <a:solidFill>
                  <a:srgbClr val="0070C0"/>
                </a:solidFill>
              </a:rPr>
              <a:t>rubygems.org</a:t>
            </a:r>
            <a:r>
              <a:rPr lang="es-ES" sz="1600" dirty="0"/>
              <a:t> y </a:t>
            </a:r>
            <a:r>
              <a:rPr lang="es-ES" sz="1600" b="1" dirty="0" smtClean="0">
                <a:solidFill>
                  <a:srgbClr val="0070C0"/>
                </a:solidFill>
              </a:rPr>
              <a:t>npm-stats.com</a:t>
            </a:r>
          </a:p>
          <a:p>
            <a:pPr fontAlgn="base"/>
            <a:endParaRPr lang="es-ES" sz="1600" dirty="0"/>
          </a:p>
        </p:txBody>
      </p:sp>
      <p:pic>
        <p:nvPicPr>
          <p:cNvPr id="2054" name="Picture 6" descr="Imagen relacionada"/>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5849" y="4223672"/>
            <a:ext cx="2144216" cy="1312785"/>
          </a:xfrm>
          <a:prstGeom prst="round2DiagRect">
            <a:avLst>
              <a:gd name="adj1" fmla="val 16667"/>
              <a:gd name="adj2" fmla="val 0"/>
            </a:avLst>
          </a:prstGeom>
          <a:ln w="635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ángulo 5"/>
          <p:cNvSpPr/>
          <p:nvPr/>
        </p:nvSpPr>
        <p:spPr>
          <a:xfrm>
            <a:off x="3061097" y="3997470"/>
            <a:ext cx="5747691" cy="1569660"/>
          </a:xfrm>
          <a:prstGeom prst="rect">
            <a:avLst/>
          </a:prstGeom>
        </p:spPr>
        <p:txBody>
          <a:bodyPr wrap="square">
            <a:spAutoFit/>
          </a:bodyPr>
          <a:lstStyle/>
          <a:p>
            <a:pPr marL="285750" indent="-285750" algn="just" fontAlgn="base">
              <a:buFont typeface="Arial" panose="020B0604020202020204" pitchFamily="34" charset="0"/>
              <a:buChar char="•"/>
            </a:pPr>
            <a:endParaRPr lang="es-ES" sz="1600" dirty="0"/>
          </a:p>
          <a:p>
            <a:pPr marL="285750" indent="-285750" algn="just" fontAlgn="base">
              <a:buFont typeface="Arial" panose="020B0604020202020204" pitchFamily="34" charset="0"/>
              <a:buChar char="•"/>
            </a:pPr>
            <a:r>
              <a:rPr lang="es-ES" sz="1600" b="1" dirty="0"/>
              <a:t>SASS</a:t>
            </a:r>
            <a:r>
              <a:rPr lang="es-ES" sz="1600" dirty="0"/>
              <a:t> lanzo su ultima versión hace menos de un año, esta periodicidad, habla de que se ha mantenido activo el proyecto.</a:t>
            </a:r>
          </a:p>
          <a:p>
            <a:pPr marL="285750" indent="-285750" algn="just" fontAlgn="base">
              <a:buFont typeface="Arial" panose="020B0604020202020204" pitchFamily="34" charset="0"/>
              <a:buChar char="•"/>
            </a:pPr>
            <a:endParaRPr lang="es-ES" sz="1600" dirty="0"/>
          </a:p>
          <a:p>
            <a:pPr marL="285750" indent="-285750" algn="just" fontAlgn="base">
              <a:buFont typeface="Arial" panose="020B0604020202020204" pitchFamily="34" charset="0"/>
              <a:buChar char="•"/>
            </a:pPr>
            <a:r>
              <a:rPr lang="es-ES" sz="1600" dirty="0"/>
              <a:t>A pesar que siguen mejorando el producto, tanto</a:t>
            </a:r>
            <a:r>
              <a:rPr lang="es-ES" sz="1600" b="1" dirty="0"/>
              <a:t> </a:t>
            </a:r>
            <a:r>
              <a:rPr lang="es-ES" sz="1600" b="1" dirty="0" err="1"/>
              <a:t>Less</a:t>
            </a:r>
            <a:r>
              <a:rPr lang="es-ES" sz="1600" b="1" dirty="0"/>
              <a:t> como </a:t>
            </a:r>
            <a:r>
              <a:rPr lang="es-ES" sz="1600" b="1" dirty="0" err="1"/>
              <a:t>Stylus</a:t>
            </a:r>
            <a:r>
              <a:rPr lang="es-ES" sz="1600" dirty="0"/>
              <a:t>, tienen años sin publicar nuevas versiones.</a:t>
            </a:r>
          </a:p>
        </p:txBody>
      </p:sp>
    </p:spTree>
    <p:extLst>
      <p:ext uri="{BB962C8B-B14F-4D97-AF65-F5344CB8AC3E}">
        <p14:creationId xmlns:p14="http://schemas.microsoft.com/office/powerpoint/2010/main" val="3552374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spcBef>
                <a:spcPts val="0"/>
              </a:spcBef>
              <a:buClr>
                <a:schemeClr val="dk1"/>
              </a:buClr>
              <a:buSzPts val="1100"/>
            </a:pPr>
            <a:r>
              <a:rPr lang="es-CL" sz="4800" dirty="0">
                <a:solidFill>
                  <a:srgbClr val="FFFFFF"/>
                </a:solidFill>
                <a:latin typeface="Raleway"/>
                <a:ea typeface="Raleway"/>
                <a:cs typeface="Raleway"/>
                <a:sym typeface="Raleway"/>
              </a:rPr>
              <a:t>3</a:t>
            </a:r>
            <a:r>
              <a:rPr lang="es-CL" sz="4800" dirty="0" smtClean="0">
                <a:solidFill>
                  <a:srgbClr val="FFFFFF"/>
                </a:solidFill>
                <a:latin typeface="Raleway"/>
                <a:ea typeface="Raleway"/>
                <a:cs typeface="Raleway"/>
                <a:sym typeface="Raleway"/>
              </a:rPr>
              <a:t>. Sintaxis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2903506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3.1 Sintaxis General</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Imagen 6"/>
          <p:cNvPicPr>
            <a:picLocks noChangeAspect="1"/>
          </p:cNvPicPr>
          <p:nvPr/>
        </p:nvPicPr>
        <p:blipFill>
          <a:blip r:embed="rId3"/>
          <a:stretch>
            <a:fillRect/>
          </a:stretch>
        </p:blipFill>
        <p:spPr>
          <a:xfrm>
            <a:off x="981263" y="1914387"/>
            <a:ext cx="2235337" cy="560232"/>
          </a:xfrm>
          <a:prstGeom prst="rect">
            <a:avLst/>
          </a:prstGeom>
        </p:spPr>
      </p:pic>
      <p:sp>
        <p:nvSpPr>
          <p:cNvPr id="9" name="Rectángulo 8"/>
          <p:cNvSpPr/>
          <p:nvPr/>
        </p:nvSpPr>
        <p:spPr>
          <a:xfrm>
            <a:off x="921482" y="2797967"/>
            <a:ext cx="962123" cy="338554"/>
          </a:xfrm>
          <a:prstGeom prst="rect">
            <a:avLst/>
          </a:prstGeom>
        </p:spPr>
        <p:txBody>
          <a:bodyPr wrap="none">
            <a:spAutoFit/>
          </a:bodyPr>
          <a:lstStyle/>
          <a:p>
            <a:r>
              <a:rPr lang="es-CL" sz="1600" dirty="0" err="1" smtClean="0">
                <a:solidFill>
                  <a:srgbClr val="0070C0"/>
                </a:solidFill>
              </a:rPr>
              <a:t>Sass</a:t>
            </a:r>
            <a:r>
              <a:rPr lang="es-CL" sz="1600" dirty="0" smtClean="0">
                <a:solidFill>
                  <a:srgbClr val="0070C0"/>
                </a:solidFill>
              </a:rPr>
              <a:t> .</a:t>
            </a:r>
            <a:r>
              <a:rPr lang="es-CL" sz="1600" dirty="0" err="1" smtClean="0">
                <a:solidFill>
                  <a:srgbClr val="0070C0"/>
                </a:solidFill>
              </a:rPr>
              <a:t>scss</a:t>
            </a:r>
            <a:endParaRPr lang="es-CL" sz="1600" dirty="0">
              <a:solidFill>
                <a:srgbClr val="0070C0"/>
              </a:solidFill>
            </a:endParaRPr>
          </a:p>
        </p:txBody>
      </p:sp>
      <p:sp>
        <p:nvSpPr>
          <p:cNvPr id="12" name="Rectángulo 11"/>
          <p:cNvSpPr/>
          <p:nvPr/>
        </p:nvSpPr>
        <p:spPr>
          <a:xfrm>
            <a:off x="1004705" y="1427135"/>
            <a:ext cx="973343" cy="338554"/>
          </a:xfrm>
          <a:prstGeom prst="rect">
            <a:avLst/>
          </a:prstGeom>
        </p:spPr>
        <p:txBody>
          <a:bodyPr wrap="none">
            <a:spAutoFit/>
          </a:bodyPr>
          <a:lstStyle/>
          <a:p>
            <a:r>
              <a:rPr lang="es-CL" sz="1600" dirty="0" err="1" smtClean="0">
                <a:solidFill>
                  <a:srgbClr val="0070C0"/>
                </a:solidFill>
              </a:rPr>
              <a:t>Sass</a:t>
            </a:r>
            <a:r>
              <a:rPr lang="es-CL" sz="1600" dirty="0" smtClean="0">
                <a:solidFill>
                  <a:srgbClr val="0070C0"/>
                </a:solidFill>
              </a:rPr>
              <a:t> .</a:t>
            </a:r>
            <a:r>
              <a:rPr lang="es-CL" sz="1600" dirty="0" err="1" smtClean="0">
                <a:solidFill>
                  <a:srgbClr val="0070C0"/>
                </a:solidFill>
              </a:rPr>
              <a:t>sass</a:t>
            </a:r>
            <a:endParaRPr lang="es-CL" sz="1600" dirty="0">
              <a:solidFill>
                <a:srgbClr val="0070C0"/>
              </a:solidFill>
            </a:endParaRPr>
          </a:p>
        </p:txBody>
      </p:sp>
      <p:pic>
        <p:nvPicPr>
          <p:cNvPr id="10" name="Imagen 9"/>
          <p:cNvPicPr>
            <a:picLocks noChangeAspect="1"/>
          </p:cNvPicPr>
          <p:nvPr/>
        </p:nvPicPr>
        <p:blipFill>
          <a:blip r:embed="rId4"/>
          <a:stretch>
            <a:fillRect/>
          </a:stretch>
        </p:blipFill>
        <p:spPr>
          <a:xfrm>
            <a:off x="3707904" y="1913404"/>
            <a:ext cx="4530658" cy="1929518"/>
          </a:xfrm>
          <a:prstGeom prst="rect">
            <a:avLst/>
          </a:prstGeom>
        </p:spPr>
      </p:pic>
      <p:sp>
        <p:nvSpPr>
          <p:cNvPr id="15" name="Rectángulo 14"/>
          <p:cNvSpPr/>
          <p:nvPr/>
        </p:nvSpPr>
        <p:spPr>
          <a:xfrm>
            <a:off x="3635896" y="1437868"/>
            <a:ext cx="675185" cy="338554"/>
          </a:xfrm>
          <a:prstGeom prst="rect">
            <a:avLst/>
          </a:prstGeom>
        </p:spPr>
        <p:txBody>
          <a:bodyPr wrap="none">
            <a:spAutoFit/>
          </a:bodyPr>
          <a:lstStyle/>
          <a:p>
            <a:r>
              <a:rPr lang="es-CL" sz="1600" dirty="0" err="1" smtClean="0">
                <a:solidFill>
                  <a:srgbClr val="0070C0"/>
                </a:solidFill>
              </a:rPr>
              <a:t>Stylus</a:t>
            </a:r>
            <a:endParaRPr lang="es-CL" sz="1600" dirty="0">
              <a:solidFill>
                <a:srgbClr val="0070C0"/>
              </a:solidFill>
            </a:endParaRPr>
          </a:p>
        </p:txBody>
      </p:sp>
      <p:sp>
        <p:nvSpPr>
          <p:cNvPr id="17" name="Rectángulo 16"/>
          <p:cNvSpPr/>
          <p:nvPr/>
        </p:nvSpPr>
        <p:spPr>
          <a:xfrm>
            <a:off x="483999" y="913934"/>
            <a:ext cx="8403183" cy="307777"/>
          </a:xfrm>
          <a:prstGeom prst="rect">
            <a:avLst/>
          </a:prstGeom>
        </p:spPr>
        <p:txBody>
          <a:bodyPr wrap="square">
            <a:spAutoFit/>
          </a:bodyPr>
          <a:lstStyle/>
          <a:p>
            <a:r>
              <a:rPr lang="es-ES" sz="1400" dirty="0" smtClean="0">
                <a:solidFill>
                  <a:srgbClr val="444444"/>
                </a:solidFill>
                <a:latin typeface="Roboto"/>
              </a:rPr>
              <a:t>Esta es la sintaxis estándar usada en las etiquetas </a:t>
            </a:r>
            <a:r>
              <a:rPr lang="es-ES" sz="1400" dirty="0" err="1" smtClean="0">
                <a:solidFill>
                  <a:srgbClr val="444444"/>
                </a:solidFill>
                <a:latin typeface="Roboto"/>
              </a:rPr>
              <a:t>html</a:t>
            </a:r>
            <a:r>
              <a:rPr lang="es-ES" sz="1400" dirty="0" smtClean="0">
                <a:solidFill>
                  <a:srgbClr val="444444"/>
                </a:solidFill>
                <a:latin typeface="Roboto"/>
              </a:rPr>
              <a:t> que trae HTML por defecto.</a:t>
            </a:r>
            <a:endParaRPr lang="es-CL" sz="1400" dirty="0"/>
          </a:p>
        </p:txBody>
      </p:sp>
      <p:pic>
        <p:nvPicPr>
          <p:cNvPr id="13" name="Imagen 12"/>
          <p:cNvPicPr>
            <a:picLocks noChangeAspect="1"/>
          </p:cNvPicPr>
          <p:nvPr/>
        </p:nvPicPr>
        <p:blipFill>
          <a:blip r:embed="rId5"/>
          <a:stretch>
            <a:fillRect/>
          </a:stretch>
        </p:blipFill>
        <p:spPr>
          <a:xfrm>
            <a:off x="981263" y="4507520"/>
            <a:ext cx="1993570" cy="687485"/>
          </a:xfrm>
          <a:prstGeom prst="rect">
            <a:avLst/>
          </a:prstGeom>
        </p:spPr>
      </p:pic>
      <p:sp>
        <p:nvSpPr>
          <p:cNvPr id="14" name="Rectángulo 13"/>
          <p:cNvSpPr/>
          <p:nvPr/>
        </p:nvSpPr>
        <p:spPr>
          <a:xfrm>
            <a:off x="953499" y="4050875"/>
            <a:ext cx="534121" cy="338554"/>
          </a:xfrm>
          <a:prstGeom prst="rect">
            <a:avLst/>
          </a:prstGeom>
        </p:spPr>
        <p:txBody>
          <a:bodyPr wrap="none">
            <a:spAutoFit/>
          </a:bodyPr>
          <a:lstStyle/>
          <a:p>
            <a:r>
              <a:rPr lang="es-CL" sz="1600" dirty="0" err="1" smtClean="0">
                <a:solidFill>
                  <a:srgbClr val="0070C0"/>
                </a:solidFill>
              </a:rPr>
              <a:t>Less</a:t>
            </a:r>
            <a:endParaRPr lang="es-CL" sz="1600" dirty="0">
              <a:solidFill>
                <a:srgbClr val="0070C0"/>
              </a:solidFill>
            </a:endParaRPr>
          </a:p>
        </p:txBody>
      </p:sp>
      <p:pic>
        <p:nvPicPr>
          <p:cNvPr id="16" name="Imagen 15"/>
          <p:cNvPicPr>
            <a:picLocks noChangeAspect="1"/>
          </p:cNvPicPr>
          <p:nvPr/>
        </p:nvPicPr>
        <p:blipFill>
          <a:blip r:embed="rId5"/>
          <a:stretch>
            <a:fillRect/>
          </a:stretch>
        </p:blipFill>
        <p:spPr>
          <a:xfrm>
            <a:off x="981263" y="3193366"/>
            <a:ext cx="1993570" cy="687485"/>
          </a:xfrm>
          <a:prstGeom prst="rect">
            <a:avLst/>
          </a:prstGeom>
        </p:spPr>
      </p:pic>
    </p:spTree>
    <p:extLst>
      <p:ext uri="{BB962C8B-B14F-4D97-AF65-F5344CB8AC3E}">
        <p14:creationId xmlns:p14="http://schemas.microsoft.com/office/powerpoint/2010/main" val="3493228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097" y="377254"/>
            <a:ext cx="7995074" cy="663600"/>
          </a:xfrm>
        </p:spPr>
        <p:txBody>
          <a:bodyPr>
            <a:normAutofit/>
          </a:bodyPr>
          <a:lstStyle/>
          <a:p>
            <a:r>
              <a:rPr lang="es-CL" sz="2400" dirty="0" smtClean="0"/>
              <a:t>3.2 Sintaxis de Variables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9" name="Rectángulo 8"/>
          <p:cNvSpPr/>
          <p:nvPr/>
        </p:nvSpPr>
        <p:spPr>
          <a:xfrm>
            <a:off x="4921263" y="1804578"/>
            <a:ext cx="534121" cy="338554"/>
          </a:xfrm>
          <a:prstGeom prst="rect">
            <a:avLst/>
          </a:prstGeom>
        </p:spPr>
        <p:txBody>
          <a:bodyPr wrap="none">
            <a:spAutoFit/>
          </a:bodyPr>
          <a:lstStyle/>
          <a:p>
            <a:r>
              <a:rPr lang="es-CL" sz="1600" dirty="0" err="1" smtClean="0">
                <a:solidFill>
                  <a:srgbClr val="0070C0"/>
                </a:solidFill>
              </a:rPr>
              <a:t>Less</a:t>
            </a:r>
            <a:endParaRPr lang="es-CL" sz="1600" dirty="0">
              <a:solidFill>
                <a:srgbClr val="0070C0"/>
              </a:solidFill>
            </a:endParaRPr>
          </a:p>
        </p:txBody>
      </p:sp>
      <p:sp>
        <p:nvSpPr>
          <p:cNvPr id="15" name="Rectángulo 14"/>
          <p:cNvSpPr/>
          <p:nvPr/>
        </p:nvSpPr>
        <p:spPr>
          <a:xfrm>
            <a:off x="4958093" y="3538726"/>
            <a:ext cx="675185" cy="338554"/>
          </a:xfrm>
          <a:prstGeom prst="rect">
            <a:avLst/>
          </a:prstGeom>
        </p:spPr>
        <p:txBody>
          <a:bodyPr wrap="none">
            <a:spAutoFit/>
          </a:bodyPr>
          <a:lstStyle/>
          <a:p>
            <a:r>
              <a:rPr lang="es-CL" sz="1600" dirty="0" err="1" smtClean="0">
                <a:solidFill>
                  <a:srgbClr val="0070C0"/>
                </a:solidFill>
              </a:rPr>
              <a:t>Stylus</a:t>
            </a:r>
            <a:endParaRPr lang="es-CL" sz="1600" dirty="0">
              <a:solidFill>
                <a:srgbClr val="0070C0"/>
              </a:solidFill>
            </a:endParaRPr>
          </a:p>
        </p:txBody>
      </p:sp>
      <p:sp>
        <p:nvSpPr>
          <p:cNvPr id="14" name="Rectángulo 13"/>
          <p:cNvSpPr/>
          <p:nvPr/>
        </p:nvSpPr>
        <p:spPr>
          <a:xfrm>
            <a:off x="467097" y="819302"/>
            <a:ext cx="8150622" cy="703847"/>
          </a:xfrm>
          <a:prstGeom prst="rect">
            <a:avLst/>
          </a:prstGeom>
        </p:spPr>
        <p:txBody>
          <a:bodyPr wrap="square">
            <a:spAutoFit/>
          </a:bodyPr>
          <a:lstStyle/>
          <a:p>
            <a:pPr>
              <a:lnSpc>
                <a:spcPct val="150000"/>
              </a:lnSpc>
            </a:pPr>
            <a:r>
              <a:rPr lang="es-ES" sz="1400" dirty="0">
                <a:solidFill>
                  <a:srgbClr val="444444"/>
                </a:solidFill>
                <a:latin typeface="Roboto"/>
              </a:rPr>
              <a:t>Las variables pueden ser declaradas y utilizadas a lo largo de la hoja de </a:t>
            </a:r>
            <a:r>
              <a:rPr lang="es-ES" sz="1400" dirty="0" smtClean="0">
                <a:solidFill>
                  <a:srgbClr val="444444"/>
                </a:solidFill>
                <a:latin typeface="Roboto"/>
              </a:rPr>
              <a:t>estilos, esto permite mejorar el mantenimiento de las aplicaciones:</a:t>
            </a:r>
            <a:endParaRPr lang="es-CL" sz="1400" dirty="0"/>
          </a:p>
        </p:txBody>
      </p:sp>
      <p:pic>
        <p:nvPicPr>
          <p:cNvPr id="2" name="Imagen 1"/>
          <p:cNvPicPr>
            <a:picLocks noChangeAspect="1"/>
          </p:cNvPicPr>
          <p:nvPr/>
        </p:nvPicPr>
        <p:blipFill>
          <a:blip r:embed="rId3"/>
          <a:stretch>
            <a:fillRect/>
          </a:stretch>
        </p:blipFill>
        <p:spPr>
          <a:xfrm>
            <a:off x="669926" y="2257337"/>
            <a:ext cx="1952625" cy="981075"/>
          </a:xfrm>
          <a:prstGeom prst="rect">
            <a:avLst/>
          </a:prstGeom>
          <a:ln>
            <a:noFill/>
          </a:ln>
          <a:effectLst>
            <a:outerShdw blurRad="63500" sx="102000" sy="102000" algn="ctr" rotWithShape="0">
              <a:prstClr val="black">
                <a:alpha val="40000"/>
              </a:prstClr>
            </a:outerShdw>
          </a:effectLst>
        </p:spPr>
      </p:pic>
      <p:sp>
        <p:nvSpPr>
          <p:cNvPr id="13" name="Rectángulo 12"/>
          <p:cNvSpPr/>
          <p:nvPr/>
        </p:nvSpPr>
        <p:spPr>
          <a:xfrm>
            <a:off x="652232" y="1766082"/>
            <a:ext cx="962123" cy="338554"/>
          </a:xfrm>
          <a:prstGeom prst="rect">
            <a:avLst/>
          </a:prstGeom>
        </p:spPr>
        <p:txBody>
          <a:bodyPr wrap="none">
            <a:spAutoFit/>
          </a:bodyPr>
          <a:lstStyle/>
          <a:p>
            <a:r>
              <a:rPr lang="es-CL" sz="1600" dirty="0" err="1" smtClean="0">
                <a:solidFill>
                  <a:srgbClr val="0070C0"/>
                </a:solidFill>
              </a:rPr>
              <a:t>Sass</a:t>
            </a:r>
            <a:r>
              <a:rPr lang="es-CL" sz="1600" dirty="0" smtClean="0">
                <a:solidFill>
                  <a:srgbClr val="0070C0"/>
                </a:solidFill>
              </a:rPr>
              <a:t> .</a:t>
            </a:r>
            <a:r>
              <a:rPr lang="es-CL" sz="1600" dirty="0" err="1" smtClean="0">
                <a:solidFill>
                  <a:srgbClr val="0070C0"/>
                </a:solidFill>
              </a:rPr>
              <a:t>scss</a:t>
            </a:r>
            <a:endParaRPr lang="es-CL" sz="1600" dirty="0">
              <a:solidFill>
                <a:srgbClr val="0070C0"/>
              </a:solidFill>
            </a:endParaRPr>
          </a:p>
        </p:txBody>
      </p:sp>
      <p:sp>
        <p:nvSpPr>
          <p:cNvPr id="17" name="Rectángulo 16"/>
          <p:cNvSpPr/>
          <p:nvPr/>
        </p:nvSpPr>
        <p:spPr>
          <a:xfrm>
            <a:off x="607872" y="3666510"/>
            <a:ext cx="973343" cy="338554"/>
          </a:xfrm>
          <a:prstGeom prst="rect">
            <a:avLst/>
          </a:prstGeom>
        </p:spPr>
        <p:txBody>
          <a:bodyPr wrap="none">
            <a:spAutoFit/>
          </a:bodyPr>
          <a:lstStyle/>
          <a:p>
            <a:r>
              <a:rPr lang="es-CL" sz="1600" dirty="0" err="1" smtClean="0">
                <a:solidFill>
                  <a:srgbClr val="0070C0"/>
                </a:solidFill>
              </a:rPr>
              <a:t>Sass</a:t>
            </a:r>
            <a:r>
              <a:rPr lang="es-CL" sz="1600" dirty="0" smtClean="0">
                <a:solidFill>
                  <a:srgbClr val="0070C0"/>
                </a:solidFill>
              </a:rPr>
              <a:t> .</a:t>
            </a:r>
            <a:r>
              <a:rPr lang="es-CL" sz="1600" dirty="0" err="1" smtClean="0">
                <a:solidFill>
                  <a:srgbClr val="0070C0"/>
                </a:solidFill>
              </a:rPr>
              <a:t>sass</a:t>
            </a:r>
            <a:endParaRPr lang="es-CL" sz="1600" dirty="0">
              <a:solidFill>
                <a:srgbClr val="0070C0"/>
              </a:solidFill>
            </a:endParaRPr>
          </a:p>
        </p:txBody>
      </p:sp>
      <p:pic>
        <p:nvPicPr>
          <p:cNvPr id="5" name="Imagen 4"/>
          <p:cNvPicPr>
            <a:picLocks noChangeAspect="1"/>
          </p:cNvPicPr>
          <p:nvPr/>
        </p:nvPicPr>
        <p:blipFill>
          <a:blip r:embed="rId4"/>
          <a:stretch>
            <a:fillRect/>
          </a:stretch>
        </p:blipFill>
        <p:spPr>
          <a:xfrm>
            <a:off x="4993271" y="4005064"/>
            <a:ext cx="2038350" cy="1276350"/>
          </a:xfrm>
          <a:prstGeom prst="rect">
            <a:avLst/>
          </a:prstGeom>
          <a:effectLst>
            <a:outerShdw blurRad="63500" sx="102000" sy="102000" algn="ctr" rotWithShape="0">
              <a:prstClr val="black">
                <a:alpha val="40000"/>
              </a:prstClr>
            </a:outerShdw>
          </a:effectLst>
        </p:spPr>
      </p:pic>
      <p:pic>
        <p:nvPicPr>
          <p:cNvPr id="6" name="Imagen 5"/>
          <p:cNvPicPr>
            <a:picLocks noChangeAspect="1"/>
          </p:cNvPicPr>
          <p:nvPr/>
        </p:nvPicPr>
        <p:blipFill>
          <a:blip r:embed="rId5"/>
          <a:stretch>
            <a:fillRect/>
          </a:stretch>
        </p:blipFill>
        <p:spPr>
          <a:xfrm>
            <a:off x="676184" y="4221088"/>
            <a:ext cx="1905000" cy="695325"/>
          </a:xfrm>
          <a:prstGeom prst="rect">
            <a:avLst/>
          </a:prstGeom>
          <a:effectLst>
            <a:outerShdw blurRad="63500" sx="102000" sy="102000" algn="ctr" rotWithShape="0">
              <a:prstClr val="black">
                <a:alpha val="40000"/>
              </a:prstClr>
            </a:outerShdw>
          </a:effectLst>
        </p:spPr>
      </p:pic>
      <p:pic>
        <p:nvPicPr>
          <p:cNvPr id="7" name="Imagen 6"/>
          <p:cNvPicPr>
            <a:picLocks noChangeAspect="1"/>
          </p:cNvPicPr>
          <p:nvPr/>
        </p:nvPicPr>
        <p:blipFill>
          <a:blip r:embed="rId6"/>
          <a:stretch>
            <a:fillRect/>
          </a:stretch>
        </p:blipFill>
        <p:spPr>
          <a:xfrm>
            <a:off x="4993271" y="2257337"/>
            <a:ext cx="1943100" cy="9144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0501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 </a:t>
            </a:r>
            <a:r>
              <a:rPr lang="es-CL" sz="2400" dirty="0" err="1" smtClean="0"/>
              <a:t>Sass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Rectángulo 6"/>
          <p:cNvSpPr/>
          <p:nvPr/>
        </p:nvSpPr>
        <p:spPr>
          <a:xfrm>
            <a:off x="4932040" y="2004950"/>
            <a:ext cx="1199367"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 </a:t>
            </a:r>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sp>
        <p:nvSpPr>
          <p:cNvPr id="14" name="Rectángulo 13"/>
          <p:cNvSpPr/>
          <p:nvPr/>
        </p:nvSpPr>
        <p:spPr>
          <a:xfrm>
            <a:off x="899592" y="2004950"/>
            <a:ext cx="1550424" cy="338554"/>
          </a:xfrm>
          <a:prstGeom prst="rect">
            <a:avLst/>
          </a:prstGeom>
        </p:spPr>
        <p:txBody>
          <a:bodyPr wrap="none">
            <a:spAutoFit/>
          </a:bodyPr>
          <a:lstStyle/>
          <a:p>
            <a:r>
              <a:rPr lang="es-CL" sz="1600" dirty="0" smtClean="0">
                <a:solidFill>
                  <a:schemeClr val="tx2">
                    <a:lumMod val="60000"/>
                    <a:lumOff val="40000"/>
                  </a:schemeClr>
                </a:solidFill>
              </a:rPr>
              <a:t>HTML sin Anidar</a:t>
            </a:r>
            <a:endParaRPr lang="es-CL" sz="1600" dirty="0">
              <a:solidFill>
                <a:schemeClr val="tx2">
                  <a:lumMod val="60000"/>
                  <a:lumOff val="40000"/>
                </a:schemeClr>
              </a:solidFill>
            </a:endParaRPr>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3" name="Imagen 2"/>
          <p:cNvPicPr>
            <a:picLocks noChangeAspect="1"/>
          </p:cNvPicPr>
          <p:nvPr/>
        </p:nvPicPr>
        <p:blipFill>
          <a:blip r:embed="rId3"/>
          <a:stretch>
            <a:fillRect/>
          </a:stretch>
        </p:blipFill>
        <p:spPr>
          <a:xfrm>
            <a:off x="5004048" y="2386811"/>
            <a:ext cx="3240360" cy="1536666"/>
          </a:xfrm>
          <a:prstGeom prst="rect">
            <a:avLst/>
          </a:prstGeom>
        </p:spPr>
      </p:pic>
      <p:pic>
        <p:nvPicPr>
          <p:cNvPr id="6" name="Imagen 5"/>
          <p:cNvPicPr>
            <a:picLocks noChangeAspect="1"/>
          </p:cNvPicPr>
          <p:nvPr/>
        </p:nvPicPr>
        <p:blipFill>
          <a:blip r:embed="rId4"/>
          <a:stretch>
            <a:fillRect/>
          </a:stretch>
        </p:blipFill>
        <p:spPr>
          <a:xfrm>
            <a:off x="950163" y="2386811"/>
            <a:ext cx="3045773" cy="2805605"/>
          </a:xfrm>
          <a:prstGeom prst="rect">
            <a:avLst/>
          </a:prstGeom>
        </p:spPr>
      </p:pic>
    </p:spTree>
    <p:extLst>
      <p:ext uri="{BB962C8B-B14F-4D97-AF65-F5344CB8AC3E}">
        <p14:creationId xmlns:p14="http://schemas.microsoft.com/office/powerpoint/2010/main" val="3687916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 </a:t>
            </a:r>
            <a:r>
              <a:rPr lang="es-CL" sz="2400" dirty="0" err="1" smtClean="0"/>
              <a:t>Less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 name="Imagen 4"/>
          <p:cNvPicPr>
            <a:picLocks noChangeAspect="1"/>
          </p:cNvPicPr>
          <p:nvPr/>
        </p:nvPicPr>
        <p:blipFill>
          <a:blip r:embed="rId3"/>
          <a:stretch>
            <a:fillRect/>
          </a:stretch>
        </p:blipFill>
        <p:spPr>
          <a:xfrm>
            <a:off x="4932040" y="2425653"/>
            <a:ext cx="2952328" cy="2357690"/>
          </a:xfrm>
          <a:prstGeom prst="rect">
            <a:avLst/>
          </a:prstGeom>
        </p:spPr>
      </p:pic>
      <p:sp>
        <p:nvSpPr>
          <p:cNvPr id="7" name="Rectángulo 6"/>
          <p:cNvSpPr/>
          <p:nvPr/>
        </p:nvSpPr>
        <p:spPr>
          <a:xfrm>
            <a:off x="4932040" y="1887877"/>
            <a:ext cx="1196161" cy="338554"/>
          </a:xfrm>
          <a:prstGeom prst="rect">
            <a:avLst/>
          </a:prstGeom>
        </p:spPr>
        <p:txBody>
          <a:bodyPr wrap="none">
            <a:spAutoFit/>
          </a:bodyPr>
          <a:lstStyle/>
          <a:p>
            <a:r>
              <a:rPr lang="es-CL" sz="1600" dirty="0" err="1" smtClean="0">
                <a:solidFill>
                  <a:schemeClr val="tx2">
                    <a:lumMod val="60000"/>
                    <a:lumOff val="40000"/>
                  </a:schemeClr>
                </a:solidFill>
              </a:rPr>
              <a:t>Less</a:t>
            </a:r>
            <a:r>
              <a:rPr lang="es-CL" sz="1600" dirty="0" smtClean="0">
                <a:solidFill>
                  <a:schemeClr val="tx2">
                    <a:lumMod val="60000"/>
                    <a:lumOff val="40000"/>
                  </a:schemeClr>
                </a:solidFill>
              </a:rPr>
              <a:t> / </a:t>
            </a:r>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sp>
        <p:nvSpPr>
          <p:cNvPr id="14" name="Rectángulo 13"/>
          <p:cNvSpPr/>
          <p:nvPr/>
        </p:nvSpPr>
        <p:spPr>
          <a:xfrm>
            <a:off x="1079100" y="2004950"/>
            <a:ext cx="1550424" cy="338554"/>
          </a:xfrm>
          <a:prstGeom prst="rect">
            <a:avLst/>
          </a:prstGeom>
        </p:spPr>
        <p:txBody>
          <a:bodyPr wrap="none">
            <a:spAutoFit/>
          </a:bodyPr>
          <a:lstStyle/>
          <a:p>
            <a:r>
              <a:rPr lang="es-CL" sz="1600" dirty="0" smtClean="0">
                <a:solidFill>
                  <a:schemeClr val="tx2">
                    <a:lumMod val="60000"/>
                    <a:lumOff val="40000"/>
                  </a:schemeClr>
                </a:solidFill>
              </a:rPr>
              <a:t>HTML sin Anidar</a:t>
            </a:r>
            <a:endParaRPr lang="es-CL" sz="1600" dirty="0">
              <a:solidFill>
                <a:schemeClr val="tx2">
                  <a:lumMod val="60000"/>
                  <a:lumOff val="40000"/>
                </a:schemeClr>
              </a:solidFill>
            </a:endParaRPr>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10" name="Imagen 9"/>
          <p:cNvPicPr>
            <a:picLocks noChangeAspect="1"/>
          </p:cNvPicPr>
          <p:nvPr/>
        </p:nvPicPr>
        <p:blipFill>
          <a:blip r:embed="rId4"/>
          <a:stretch>
            <a:fillRect/>
          </a:stretch>
        </p:blipFill>
        <p:spPr>
          <a:xfrm>
            <a:off x="1079100" y="2353639"/>
            <a:ext cx="2844828" cy="2410652"/>
          </a:xfrm>
          <a:prstGeom prst="rect">
            <a:avLst/>
          </a:prstGeom>
        </p:spPr>
      </p:pic>
      <p:grpSp>
        <p:nvGrpSpPr>
          <p:cNvPr id="9" name="Grupo 8"/>
          <p:cNvGrpSpPr/>
          <p:nvPr/>
        </p:nvGrpSpPr>
        <p:grpSpPr>
          <a:xfrm>
            <a:off x="2259803" y="5445224"/>
            <a:ext cx="5031723" cy="792088"/>
            <a:chOff x="3644733" y="5301208"/>
            <a:chExt cx="5031723" cy="792088"/>
          </a:xfrm>
        </p:grpSpPr>
        <p:sp>
          <p:nvSpPr>
            <p:cNvPr id="3" name="Rectángulo redondeado 2"/>
            <p:cNvSpPr/>
            <p:nvPr/>
          </p:nvSpPr>
          <p:spPr>
            <a:xfrm>
              <a:off x="3644733" y="5301208"/>
              <a:ext cx="5031723" cy="7920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Rectángulo 10"/>
            <p:cNvSpPr/>
            <p:nvPr/>
          </p:nvSpPr>
          <p:spPr>
            <a:xfrm>
              <a:off x="4211960" y="5445669"/>
              <a:ext cx="4250658" cy="523220"/>
            </a:xfrm>
            <a:prstGeom prst="rect">
              <a:avLst/>
            </a:prstGeom>
          </p:spPr>
          <p:txBody>
            <a:bodyPr wrap="square">
              <a:spAutoFit/>
            </a:bodyPr>
            <a:lstStyle/>
            <a:p>
              <a:r>
                <a:rPr lang="es-ES" sz="1400" dirty="0" smtClean="0">
                  <a:solidFill>
                    <a:schemeClr val="tx2">
                      <a:lumMod val="60000"/>
                      <a:lumOff val="40000"/>
                    </a:schemeClr>
                  </a:solidFill>
                </a:rPr>
                <a:t>En LESS se usan los { } y los ; mientras que </a:t>
              </a:r>
              <a:r>
                <a:rPr lang="es-ES" sz="1400" dirty="0" err="1" smtClean="0">
                  <a:solidFill>
                    <a:schemeClr val="tx2">
                      <a:lumMod val="60000"/>
                      <a:lumOff val="40000"/>
                    </a:schemeClr>
                  </a:solidFill>
                </a:rPr>
                <a:t>Stylus</a:t>
              </a:r>
              <a:r>
                <a:rPr lang="es-ES" sz="1400" dirty="0" smtClean="0">
                  <a:solidFill>
                    <a:schemeClr val="tx2">
                      <a:lumMod val="60000"/>
                      <a:lumOff val="40000"/>
                    </a:schemeClr>
                  </a:solidFill>
                </a:rPr>
                <a:t> </a:t>
              </a:r>
            </a:p>
            <a:p>
              <a:r>
                <a:rPr lang="es-ES" sz="1400" dirty="0" smtClean="0">
                  <a:solidFill>
                    <a:schemeClr val="tx2">
                      <a:lumMod val="60000"/>
                      <a:lumOff val="40000"/>
                    </a:schemeClr>
                  </a:solidFill>
                </a:rPr>
                <a:t>puedes usarlos o no usarlos</a:t>
              </a:r>
              <a:endParaRPr lang="es-CL" sz="1400" dirty="0">
                <a:solidFill>
                  <a:schemeClr val="tx2">
                    <a:lumMod val="60000"/>
                    <a:lumOff val="40000"/>
                  </a:schemeClr>
                </a:solidFill>
              </a:endParaRP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0472" y="5445669"/>
              <a:ext cx="391488" cy="391488"/>
            </a:xfrm>
            <a:prstGeom prst="rect">
              <a:avLst/>
            </a:prstGeom>
          </p:spPr>
        </p:pic>
      </p:grpSp>
    </p:spTree>
    <p:extLst>
      <p:ext uri="{BB962C8B-B14F-4D97-AF65-F5344CB8AC3E}">
        <p14:creationId xmlns:p14="http://schemas.microsoft.com/office/powerpoint/2010/main" val="175465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781528" y="1400433"/>
            <a:ext cx="7422525" cy="4476839"/>
          </a:xfrm>
          <a:prstGeom prst="rect">
            <a:avLst/>
          </a:prstGeom>
        </p:spPr>
        <p:txBody>
          <a:bodyPr spcFirstLastPara="1" wrap="square" lIns="121886" tIns="121886" rIns="121886" bIns="121886" anchor="t" anchorCtr="0">
            <a:noAutofit/>
          </a:bodyPr>
          <a:lstStyle/>
          <a:p>
            <a:pPr marL="609531" indent="-425401">
              <a:buSzPts val="1900"/>
              <a:buAutoNum type="arabicPeriod"/>
            </a:pPr>
            <a:r>
              <a:rPr lang="es-CL" sz="1800" dirty="0">
                <a:solidFill>
                  <a:srgbClr val="000000"/>
                </a:solidFill>
                <a:latin typeface="+mj-lt"/>
              </a:rPr>
              <a:t>¿Qué </a:t>
            </a:r>
            <a:r>
              <a:rPr lang="es-CL" sz="1800" dirty="0" smtClean="0">
                <a:solidFill>
                  <a:srgbClr val="000000"/>
                </a:solidFill>
                <a:latin typeface="+mj-lt"/>
              </a:rPr>
              <a:t>son los preprocesadores CSS?</a:t>
            </a:r>
          </a:p>
          <a:p>
            <a:pPr marL="609531" indent="-425401">
              <a:buSzPts val="1900"/>
              <a:buAutoNum type="arabicPeriod"/>
            </a:pPr>
            <a:r>
              <a:rPr lang="es-CL" sz="1800" dirty="0" smtClean="0">
                <a:solidFill>
                  <a:srgbClr val="000000"/>
                </a:solidFill>
                <a:latin typeface="+mj-lt"/>
              </a:rPr>
              <a:t>Preprocesadores populares en el mercado</a:t>
            </a:r>
            <a:endParaRPr lang="es-CL" sz="1800" dirty="0">
              <a:solidFill>
                <a:srgbClr val="000000"/>
              </a:solidFill>
              <a:latin typeface="+mj-lt"/>
            </a:endParaRPr>
          </a:p>
          <a:p>
            <a:pPr marL="609531" indent="-425401">
              <a:buSzPts val="1900"/>
              <a:buFont typeface="Arial" panose="020B0604020202020204" pitchFamily="34" charset="0"/>
              <a:buAutoNum type="arabicPeriod"/>
            </a:pPr>
            <a:r>
              <a:rPr lang="es-CL" sz="1800" dirty="0" smtClean="0">
                <a:solidFill>
                  <a:srgbClr val="000000"/>
                </a:solidFill>
                <a:latin typeface="+mj-lt"/>
              </a:rPr>
              <a:t>Sobre LESS</a:t>
            </a:r>
            <a:endParaRPr lang="es-CL" sz="1800" dirty="0">
              <a:solidFill>
                <a:srgbClr val="000000"/>
              </a:solidFill>
            </a:endParaRPr>
          </a:p>
          <a:p>
            <a:pPr marL="609531" indent="-425401">
              <a:buSzPts val="1900"/>
              <a:buAutoNum type="arabicPeriod"/>
            </a:pPr>
            <a:r>
              <a:rPr lang="es-CL" sz="1800" dirty="0" smtClean="0">
                <a:solidFill>
                  <a:schemeClr val="tx1"/>
                </a:solidFill>
                <a:ea typeface="Raleway"/>
                <a:cs typeface="Raleway"/>
                <a:sym typeface="Raleway"/>
              </a:rPr>
              <a:t>Sintaxis de LESS</a:t>
            </a:r>
          </a:p>
          <a:p>
            <a:pPr marL="609531" indent="-425401">
              <a:buSzPts val="1900"/>
              <a:buAutoNum type="arabicPeriod"/>
            </a:pPr>
            <a:r>
              <a:rPr lang="es-CL" sz="1800" dirty="0" smtClean="0">
                <a:solidFill>
                  <a:schemeClr val="tx1"/>
                </a:solidFill>
                <a:latin typeface="+mj-lt"/>
                <a:ea typeface="Raleway"/>
                <a:cs typeface="Raleway"/>
                <a:sym typeface="Raleway"/>
              </a:rPr>
              <a:t>Sobre SASS</a:t>
            </a:r>
          </a:p>
          <a:p>
            <a:pPr marL="609531" indent="-425401">
              <a:buSzPts val="1900"/>
              <a:buAutoNum type="arabicPeriod"/>
            </a:pPr>
            <a:r>
              <a:rPr lang="es-CL" sz="1800" dirty="0" smtClean="0">
                <a:solidFill>
                  <a:schemeClr val="tx1"/>
                </a:solidFill>
                <a:latin typeface="+mj-lt"/>
                <a:ea typeface="Raleway"/>
                <a:cs typeface="Raleway"/>
                <a:sym typeface="Raleway"/>
              </a:rPr>
              <a:t>Sintaxis de SASS</a:t>
            </a:r>
          </a:p>
          <a:p>
            <a:pPr marL="609531" indent="-425401">
              <a:buSzPts val="1900"/>
              <a:buFont typeface="Arial" panose="020B0604020202020204" pitchFamily="34" charset="0"/>
              <a:buAutoNum type="arabicPeriod"/>
            </a:pPr>
            <a:r>
              <a:rPr lang="es-CL" sz="1800" dirty="0">
                <a:solidFill>
                  <a:srgbClr val="000000"/>
                </a:solidFill>
              </a:rPr>
              <a:t>¿Que necesito saber para usar los preprocesadores</a:t>
            </a:r>
            <a:r>
              <a:rPr lang="es-CL" sz="1800" dirty="0" smtClean="0">
                <a:solidFill>
                  <a:srgbClr val="000000"/>
                </a:solidFill>
              </a:rPr>
              <a:t>?</a:t>
            </a:r>
            <a:endParaRPr lang="es-CL" sz="1800" dirty="0" smtClean="0">
              <a:solidFill>
                <a:schemeClr val="tx1"/>
              </a:solidFill>
              <a:latin typeface="+mj-lt"/>
              <a:ea typeface="Raleway"/>
              <a:cs typeface="Raleway"/>
              <a:sym typeface="Raleway"/>
            </a:endParaRPr>
          </a:p>
          <a:p>
            <a:pPr marL="609531" indent="-425401">
              <a:buSzPts val="1900"/>
              <a:buFont typeface="Arial" panose="020B0604020202020204" pitchFamily="34" charset="0"/>
              <a:buAutoNum type="arabicPeriod"/>
            </a:pPr>
            <a:r>
              <a:rPr lang="es-CL" sz="1800" dirty="0" smtClean="0">
                <a:solidFill>
                  <a:srgbClr val="000000"/>
                </a:solidFill>
              </a:rPr>
              <a:t>Compiladores para los preprocesadores</a:t>
            </a:r>
          </a:p>
          <a:p>
            <a:pPr marL="609531" indent="-425401">
              <a:buSzPts val="1900"/>
              <a:buFont typeface="Arial" panose="020B0604020202020204" pitchFamily="34" charset="0"/>
              <a:buAutoNum type="arabicPeriod"/>
            </a:pPr>
            <a:r>
              <a:rPr lang="es-CL" sz="1800" dirty="0" smtClean="0">
                <a:solidFill>
                  <a:srgbClr val="000000"/>
                </a:solidFill>
              </a:rPr>
              <a:t>Ejemplo 1: Proyecto usando </a:t>
            </a:r>
            <a:r>
              <a:rPr lang="es-CL" sz="1800" dirty="0" err="1" smtClean="0">
                <a:solidFill>
                  <a:srgbClr val="000000"/>
                </a:solidFill>
              </a:rPr>
              <a:t>framework</a:t>
            </a:r>
            <a:r>
              <a:rPr lang="es-CL" sz="1800" dirty="0" smtClean="0">
                <a:solidFill>
                  <a:srgbClr val="000000"/>
                </a:solidFill>
              </a:rPr>
              <a:t> </a:t>
            </a:r>
            <a:r>
              <a:rPr lang="es-CL" sz="1800" dirty="0" err="1" smtClean="0">
                <a:solidFill>
                  <a:srgbClr val="000000"/>
                </a:solidFill>
              </a:rPr>
              <a:t>VueJS</a:t>
            </a:r>
            <a:r>
              <a:rPr lang="es-CL" sz="1800" dirty="0" smtClean="0">
                <a:solidFill>
                  <a:srgbClr val="000000"/>
                </a:solidFill>
              </a:rPr>
              <a:t> y </a:t>
            </a:r>
            <a:r>
              <a:rPr lang="es-CL" sz="1800" dirty="0" err="1" smtClean="0">
                <a:solidFill>
                  <a:srgbClr val="000000"/>
                </a:solidFill>
              </a:rPr>
              <a:t>AngularJs</a:t>
            </a:r>
            <a:endParaRPr lang="es-CL" sz="1800" dirty="0" smtClean="0">
              <a:solidFill>
                <a:srgbClr val="000000"/>
              </a:solidFill>
            </a:endParaRPr>
          </a:p>
          <a:p>
            <a:pPr marL="609531" indent="-425401">
              <a:buSzPts val="1900"/>
              <a:buAutoNum type="arabicPeriod"/>
            </a:pPr>
            <a:r>
              <a:rPr lang="es-CL" sz="1800" dirty="0" smtClean="0">
                <a:solidFill>
                  <a:srgbClr val="000000"/>
                </a:solidFill>
                <a:latin typeface="+mj-lt"/>
              </a:rPr>
              <a:t>Ejemplo 2: Proyecto básico sin uso de </a:t>
            </a:r>
            <a:r>
              <a:rPr lang="es-CL" sz="1800" dirty="0" err="1" smtClean="0">
                <a:solidFill>
                  <a:srgbClr val="000000"/>
                </a:solidFill>
                <a:latin typeface="+mj-lt"/>
              </a:rPr>
              <a:t>frameworks</a:t>
            </a:r>
            <a:endParaRPr lang="es-CL" sz="1800" dirty="0">
              <a:solidFill>
                <a:srgbClr val="000000"/>
              </a:solidFill>
              <a:latin typeface="+mj-lt"/>
            </a:endParaRPr>
          </a:p>
          <a:p>
            <a:pPr marL="609531" indent="-425401">
              <a:buSzPts val="1900"/>
              <a:buAutoNum type="arabicPeriod"/>
            </a:pPr>
            <a:r>
              <a:rPr lang="es-CL" sz="1800" dirty="0" smtClean="0">
                <a:solidFill>
                  <a:srgbClr val="000000"/>
                </a:solidFill>
                <a:latin typeface="+mj-lt"/>
              </a:rPr>
              <a:t>Ejemplo 3: Proyecto .NET Core usando LESS y SASS</a:t>
            </a:r>
            <a:endParaRPr lang="es-CL" sz="1800" dirty="0">
              <a:solidFill>
                <a:srgbClr val="000000"/>
              </a:solidFill>
              <a:latin typeface="+mj-lt"/>
            </a:endParaRPr>
          </a:p>
        </p:txBody>
      </p:sp>
      <p:sp>
        <p:nvSpPr>
          <p:cNvPr id="383" name="Shape 383"/>
          <p:cNvSpPr txBox="1">
            <a:spLocks noGrp="1"/>
          </p:cNvSpPr>
          <p:nvPr>
            <p:ph type="title"/>
          </p:nvPr>
        </p:nvSpPr>
        <p:spPr>
          <a:xfrm>
            <a:off x="781534" y="618757"/>
            <a:ext cx="7848116" cy="663600"/>
          </a:xfrm>
          <a:prstGeom prst="rect">
            <a:avLst/>
          </a:prstGeom>
        </p:spPr>
        <p:txBody>
          <a:bodyPr spcFirstLastPara="1" wrap="square" lIns="121886" tIns="121886" rIns="121886" bIns="121886" anchor="t" anchorCtr="0">
            <a:noAutofit/>
          </a:bodyPr>
          <a:lstStyle/>
          <a:p>
            <a:r>
              <a:rPr lang="es-CL" sz="4000" dirty="0"/>
              <a:t>Agenda</a:t>
            </a:r>
            <a:endParaRPr dirty="0"/>
          </a:p>
        </p:txBody>
      </p:sp>
    </p:spTree>
    <p:extLst>
      <p:ext uri="{BB962C8B-B14F-4D97-AF65-F5344CB8AC3E}">
        <p14:creationId xmlns:p14="http://schemas.microsoft.com/office/powerpoint/2010/main" val="3060602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r>
              <a:rPr lang="es-CL" sz="2400" dirty="0" smtClean="0"/>
              <a:t> en </a:t>
            </a:r>
            <a:r>
              <a:rPr lang="es-CL" sz="2400" dirty="0" err="1" smtClean="0"/>
              <a:t>Sass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05794" y="1579466"/>
            <a:ext cx="97334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sass</a:t>
            </a:r>
            <a:endParaRPr lang="es-CL" sz="1600" dirty="0">
              <a:solidFill>
                <a:schemeClr val="tx2">
                  <a:lumMod val="60000"/>
                  <a:lumOff val="40000"/>
                </a:schemeClr>
              </a:solidFill>
            </a:endParaRPr>
          </a:p>
        </p:txBody>
      </p:sp>
      <p:sp>
        <p:nvSpPr>
          <p:cNvPr id="12" name="Rectángulo 11"/>
          <p:cNvSpPr/>
          <p:nvPr/>
        </p:nvSpPr>
        <p:spPr>
          <a:xfrm>
            <a:off x="492248" y="831917"/>
            <a:ext cx="8112200" cy="738664"/>
          </a:xfrm>
          <a:prstGeom prst="rect">
            <a:avLst/>
          </a:prstGeom>
        </p:spPr>
        <p:txBody>
          <a:bodyPr wrap="square">
            <a:spAutoFit/>
          </a:bodyPr>
          <a:lstStyle/>
          <a:p>
            <a:pPr>
              <a:lnSpc>
                <a:spcPct val="150000"/>
              </a:lnSpc>
            </a:pPr>
            <a:r>
              <a:rPr lang="es-ES" sz="1400" dirty="0">
                <a:latin typeface="+mj-lt"/>
              </a:rPr>
              <a:t>Los “</a:t>
            </a:r>
            <a:r>
              <a:rPr lang="es-ES" sz="1400" dirty="0" err="1">
                <a:latin typeface="+mj-lt"/>
              </a:rPr>
              <a:t>mixins</a:t>
            </a:r>
            <a:r>
              <a:rPr lang="es-ES" sz="1400" dirty="0">
                <a:latin typeface="+mj-lt"/>
              </a:rPr>
              <a:t>” son </a:t>
            </a:r>
            <a:r>
              <a:rPr lang="es-ES" sz="1400" dirty="0" smtClean="0">
                <a:latin typeface="+mj-lt"/>
              </a:rPr>
              <a:t>como</a:t>
            </a:r>
            <a:r>
              <a:rPr lang="es-ES" sz="1400" dirty="0">
                <a:latin typeface="+mj-lt"/>
              </a:rPr>
              <a:t> </a:t>
            </a:r>
            <a:r>
              <a:rPr lang="es-ES" sz="1400" dirty="0" smtClean="0">
                <a:latin typeface="+mj-lt"/>
              </a:rPr>
              <a:t>funciones </a:t>
            </a:r>
            <a:r>
              <a:rPr lang="es-ES" sz="1400" dirty="0">
                <a:latin typeface="+mj-lt"/>
              </a:rPr>
              <a:t>de un lenguaje de programación, </a:t>
            </a:r>
            <a:r>
              <a:rPr lang="es-ES" sz="1400" dirty="0" smtClean="0">
                <a:latin typeface="+mj-lt"/>
              </a:rPr>
              <a:t>estas permiten ser usadas en las declaraciones CSS, cuantas veces sean necesarias:</a:t>
            </a:r>
            <a:endParaRPr lang="es-CL" sz="1400" dirty="0">
              <a:latin typeface="+mj-lt"/>
            </a:endParaRPr>
          </a:p>
        </p:txBody>
      </p:sp>
      <p:pic>
        <p:nvPicPr>
          <p:cNvPr id="3" name="Imagen 2"/>
          <p:cNvPicPr>
            <a:picLocks noChangeAspect="1"/>
          </p:cNvPicPr>
          <p:nvPr/>
        </p:nvPicPr>
        <p:blipFill>
          <a:blip r:embed="rId3"/>
          <a:stretch>
            <a:fillRect/>
          </a:stretch>
        </p:blipFill>
        <p:spPr>
          <a:xfrm>
            <a:off x="564256" y="2196915"/>
            <a:ext cx="2847975" cy="704850"/>
          </a:xfrm>
          <a:prstGeom prst="rect">
            <a:avLst/>
          </a:prstGeom>
        </p:spPr>
      </p:pic>
      <p:pic>
        <p:nvPicPr>
          <p:cNvPr id="9" name="Imagen 8"/>
          <p:cNvPicPr>
            <a:picLocks noChangeAspect="1"/>
          </p:cNvPicPr>
          <p:nvPr/>
        </p:nvPicPr>
        <p:blipFill>
          <a:blip r:embed="rId4"/>
          <a:stretch>
            <a:fillRect/>
          </a:stretch>
        </p:blipFill>
        <p:spPr>
          <a:xfrm>
            <a:off x="492248" y="3013707"/>
            <a:ext cx="2486025" cy="552450"/>
          </a:xfrm>
          <a:prstGeom prst="rect">
            <a:avLst/>
          </a:prstGeom>
        </p:spPr>
      </p:pic>
      <p:pic>
        <p:nvPicPr>
          <p:cNvPr id="10" name="Imagen 9"/>
          <p:cNvPicPr>
            <a:picLocks noChangeAspect="1"/>
          </p:cNvPicPr>
          <p:nvPr/>
        </p:nvPicPr>
        <p:blipFill>
          <a:blip r:embed="rId5"/>
          <a:stretch>
            <a:fillRect/>
          </a:stretch>
        </p:blipFill>
        <p:spPr>
          <a:xfrm>
            <a:off x="564256" y="1986178"/>
            <a:ext cx="1838325" cy="238125"/>
          </a:xfrm>
          <a:prstGeom prst="rect">
            <a:avLst/>
          </a:prstGeom>
        </p:spPr>
      </p:pic>
      <p:pic>
        <p:nvPicPr>
          <p:cNvPr id="11" name="Imagen 10"/>
          <p:cNvPicPr>
            <a:picLocks noChangeAspect="1"/>
          </p:cNvPicPr>
          <p:nvPr/>
        </p:nvPicPr>
        <p:blipFill>
          <a:blip r:embed="rId6"/>
          <a:stretch>
            <a:fillRect/>
          </a:stretch>
        </p:blipFill>
        <p:spPr>
          <a:xfrm>
            <a:off x="605794" y="4391248"/>
            <a:ext cx="3667125" cy="857250"/>
          </a:xfrm>
          <a:prstGeom prst="rect">
            <a:avLst/>
          </a:prstGeom>
        </p:spPr>
      </p:pic>
      <p:sp>
        <p:nvSpPr>
          <p:cNvPr id="25" name="Rectángulo 24"/>
          <p:cNvSpPr/>
          <p:nvPr/>
        </p:nvSpPr>
        <p:spPr>
          <a:xfrm>
            <a:off x="612249" y="3658013"/>
            <a:ext cx="96212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scss</a:t>
            </a:r>
            <a:endParaRPr lang="es-CL" sz="1600" dirty="0">
              <a:solidFill>
                <a:schemeClr val="tx2">
                  <a:lumMod val="60000"/>
                  <a:lumOff val="40000"/>
                </a:schemeClr>
              </a:solidFill>
            </a:endParaRPr>
          </a:p>
        </p:txBody>
      </p:sp>
      <p:pic>
        <p:nvPicPr>
          <p:cNvPr id="15" name="Imagen 14"/>
          <p:cNvPicPr>
            <a:picLocks noChangeAspect="1"/>
          </p:cNvPicPr>
          <p:nvPr/>
        </p:nvPicPr>
        <p:blipFill>
          <a:blip r:embed="rId7"/>
          <a:stretch>
            <a:fillRect/>
          </a:stretch>
        </p:blipFill>
        <p:spPr>
          <a:xfrm>
            <a:off x="609690" y="5347309"/>
            <a:ext cx="2981325" cy="611882"/>
          </a:xfrm>
          <a:prstGeom prst="rect">
            <a:avLst/>
          </a:prstGeom>
        </p:spPr>
      </p:pic>
      <p:pic>
        <p:nvPicPr>
          <p:cNvPr id="16" name="Imagen 15"/>
          <p:cNvPicPr>
            <a:picLocks noChangeAspect="1"/>
          </p:cNvPicPr>
          <p:nvPr/>
        </p:nvPicPr>
        <p:blipFill>
          <a:blip r:embed="rId8"/>
          <a:stretch>
            <a:fillRect/>
          </a:stretch>
        </p:blipFill>
        <p:spPr>
          <a:xfrm>
            <a:off x="612249" y="4187711"/>
            <a:ext cx="1990725" cy="247650"/>
          </a:xfrm>
          <a:prstGeom prst="rect">
            <a:avLst/>
          </a:prstGeom>
        </p:spPr>
      </p:pic>
      <p:pic>
        <p:nvPicPr>
          <p:cNvPr id="26" name="Imagen 25"/>
          <p:cNvPicPr>
            <a:picLocks noChangeAspect="1"/>
          </p:cNvPicPr>
          <p:nvPr/>
        </p:nvPicPr>
        <p:blipFill>
          <a:blip r:embed="rId9"/>
          <a:stretch>
            <a:fillRect/>
          </a:stretch>
        </p:blipFill>
        <p:spPr>
          <a:xfrm>
            <a:off x="5940152" y="3060119"/>
            <a:ext cx="1743075" cy="809625"/>
          </a:xfrm>
          <a:prstGeom prst="rect">
            <a:avLst/>
          </a:prstGeom>
        </p:spPr>
      </p:pic>
      <p:sp>
        <p:nvSpPr>
          <p:cNvPr id="27" name="Rectángulo 26"/>
          <p:cNvSpPr/>
          <p:nvPr/>
        </p:nvSpPr>
        <p:spPr>
          <a:xfrm>
            <a:off x="5940152" y="2629232"/>
            <a:ext cx="1396536" cy="338554"/>
          </a:xfrm>
          <a:prstGeom prst="rect">
            <a:avLst/>
          </a:prstGeom>
        </p:spPr>
        <p:txBody>
          <a:bodyPr wrap="none">
            <a:spAutoFit/>
          </a:bodyPr>
          <a:lstStyle/>
          <a:p>
            <a:r>
              <a:rPr lang="es-CL" sz="1600" dirty="0" err="1" smtClean="0">
                <a:solidFill>
                  <a:srgbClr val="00B050"/>
                </a:solidFill>
              </a:rPr>
              <a:t>Css</a:t>
            </a:r>
            <a:r>
              <a:rPr lang="es-CL" sz="1600" dirty="0" smtClean="0">
                <a:solidFill>
                  <a:srgbClr val="00B050"/>
                </a:solidFill>
              </a:rPr>
              <a:t> Compilado</a:t>
            </a:r>
            <a:endParaRPr lang="es-CL" sz="1600" dirty="0">
              <a:solidFill>
                <a:schemeClr val="tx2">
                  <a:lumMod val="60000"/>
                  <a:lumOff val="40000"/>
                </a:schemeClr>
              </a:solidFill>
            </a:endParaRPr>
          </a:p>
        </p:txBody>
      </p:sp>
      <p:cxnSp>
        <p:nvCxnSpPr>
          <p:cNvPr id="17" name="Conector recto de flecha 16"/>
          <p:cNvCxnSpPr/>
          <p:nvPr/>
        </p:nvCxnSpPr>
        <p:spPr>
          <a:xfrm flipV="1">
            <a:off x="1835696" y="3249356"/>
            <a:ext cx="3960440" cy="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V="1">
            <a:off x="2978273" y="3751673"/>
            <a:ext cx="2817863" cy="171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056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r>
              <a:rPr lang="es-CL" sz="2400" dirty="0" smtClean="0"/>
              <a:t> en </a:t>
            </a:r>
            <a:r>
              <a:rPr lang="es-CL" sz="2400" dirty="0" err="1" smtClean="0"/>
              <a:t>Less</a:t>
            </a:r>
            <a:r>
              <a:rPr lang="es-CL" sz="2400" dirty="0" smtClean="0"/>
              <a:t> y </a:t>
            </a:r>
            <a:r>
              <a:rPr lang="es-CL" sz="2400" dirty="0" err="1" smtClean="0"/>
              <a:t>Stylus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7" name="Rectángulo 16"/>
          <p:cNvSpPr/>
          <p:nvPr/>
        </p:nvSpPr>
        <p:spPr>
          <a:xfrm>
            <a:off x="889959" y="3628058"/>
            <a:ext cx="675185" cy="338554"/>
          </a:xfrm>
          <a:prstGeom prst="rect">
            <a:avLst/>
          </a:prstGeom>
        </p:spPr>
        <p:txBody>
          <a:bodyPr wrap="none">
            <a:spAutoFit/>
          </a:bodyPr>
          <a:lstStyle/>
          <a:p>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grpSp>
        <p:nvGrpSpPr>
          <p:cNvPr id="3" name="Grupo 2"/>
          <p:cNvGrpSpPr/>
          <p:nvPr/>
        </p:nvGrpSpPr>
        <p:grpSpPr>
          <a:xfrm>
            <a:off x="889959" y="4167954"/>
            <a:ext cx="2604622" cy="1560689"/>
            <a:chOff x="800045" y="2195199"/>
            <a:chExt cx="2604622" cy="1560689"/>
          </a:xfrm>
        </p:grpSpPr>
        <p:pic>
          <p:nvPicPr>
            <p:cNvPr id="10" name="Imagen 9"/>
            <p:cNvPicPr>
              <a:picLocks noChangeAspect="1"/>
            </p:cNvPicPr>
            <p:nvPr/>
          </p:nvPicPr>
          <p:blipFill>
            <a:blip r:embed="rId3"/>
            <a:stretch>
              <a:fillRect/>
            </a:stretch>
          </p:blipFill>
          <p:spPr>
            <a:xfrm>
              <a:off x="800045" y="2456092"/>
              <a:ext cx="2028825" cy="704850"/>
            </a:xfrm>
            <a:prstGeom prst="rect">
              <a:avLst/>
            </a:prstGeom>
          </p:spPr>
        </p:pic>
        <p:pic>
          <p:nvPicPr>
            <p:cNvPr id="11" name="Imagen 10"/>
            <p:cNvPicPr>
              <a:picLocks noChangeAspect="1"/>
            </p:cNvPicPr>
            <p:nvPr/>
          </p:nvPicPr>
          <p:blipFill>
            <a:blip r:embed="rId4"/>
            <a:stretch>
              <a:fillRect/>
            </a:stretch>
          </p:blipFill>
          <p:spPr>
            <a:xfrm>
              <a:off x="827584" y="2195199"/>
              <a:ext cx="1800225" cy="247650"/>
            </a:xfrm>
            <a:prstGeom prst="rect">
              <a:avLst/>
            </a:prstGeom>
          </p:spPr>
        </p:pic>
        <p:pic>
          <p:nvPicPr>
            <p:cNvPr id="12" name="Imagen 11"/>
            <p:cNvPicPr>
              <a:picLocks noChangeAspect="1"/>
            </p:cNvPicPr>
            <p:nvPr/>
          </p:nvPicPr>
          <p:blipFill>
            <a:blip r:embed="rId5"/>
            <a:stretch>
              <a:fillRect/>
            </a:stretch>
          </p:blipFill>
          <p:spPr>
            <a:xfrm>
              <a:off x="899592" y="3222488"/>
              <a:ext cx="2505075" cy="533400"/>
            </a:xfrm>
            <a:prstGeom prst="rect">
              <a:avLst/>
            </a:prstGeom>
          </p:spPr>
        </p:pic>
      </p:grpSp>
      <p:pic>
        <p:nvPicPr>
          <p:cNvPr id="13" name="Imagen 12"/>
          <p:cNvPicPr>
            <a:picLocks noChangeAspect="1"/>
          </p:cNvPicPr>
          <p:nvPr/>
        </p:nvPicPr>
        <p:blipFill>
          <a:blip r:embed="rId6"/>
          <a:stretch>
            <a:fillRect/>
          </a:stretch>
        </p:blipFill>
        <p:spPr>
          <a:xfrm>
            <a:off x="5940152" y="2616716"/>
            <a:ext cx="1743075" cy="809625"/>
          </a:xfrm>
          <a:prstGeom prst="rect">
            <a:avLst/>
          </a:prstGeom>
        </p:spPr>
      </p:pic>
      <p:sp>
        <p:nvSpPr>
          <p:cNvPr id="26" name="Rectángulo 25"/>
          <p:cNvSpPr/>
          <p:nvPr/>
        </p:nvSpPr>
        <p:spPr>
          <a:xfrm>
            <a:off x="5966109" y="2245140"/>
            <a:ext cx="1425390" cy="677108"/>
          </a:xfrm>
          <a:prstGeom prst="rect">
            <a:avLst/>
          </a:prstGeom>
        </p:spPr>
        <p:txBody>
          <a:bodyPr wrap="none">
            <a:spAutoFit/>
          </a:bodyPr>
          <a:lstStyle/>
          <a:p>
            <a:r>
              <a:rPr lang="es-CL" sz="1600" dirty="0">
                <a:solidFill>
                  <a:srgbClr val="00B050"/>
                </a:solidFill>
              </a:rPr>
              <a:t>CSS Compilado</a:t>
            </a:r>
          </a:p>
          <a:p>
            <a:endParaRPr lang="es-CL" sz="2200" dirty="0">
              <a:solidFill>
                <a:schemeClr val="tx2">
                  <a:lumMod val="60000"/>
                  <a:lumOff val="40000"/>
                </a:schemeClr>
              </a:solidFill>
            </a:endParaRPr>
          </a:p>
        </p:txBody>
      </p:sp>
      <p:sp>
        <p:nvSpPr>
          <p:cNvPr id="16" name="Rectángulo 15"/>
          <p:cNvSpPr/>
          <p:nvPr/>
        </p:nvSpPr>
        <p:spPr>
          <a:xfrm>
            <a:off x="889959" y="1127046"/>
            <a:ext cx="534121" cy="338554"/>
          </a:xfrm>
          <a:prstGeom prst="rect">
            <a:avLst/>
          </a:prstGeom>
        </p:spPr>
        <p:txBody>
          <a:bodyPr wrap="none">
            <a:spAutoFit/>
          </a:bodyPr>
          <a:lstStyle/>
          <a:p>
            <a:r>
              <a:rPr lang="es-CL" sz="1600" dirty="0" err="1" smtClean="0">
                <a:solidFill>
                  <a:schemeClr val="tx2">
                    <a:lumMod val="60000"/>
                    <a:lumOff val="40000"/>
                  </a:schemeClr>
                </a:solidFill>
              </a:rPr>
              <a:t>Less</a:t>
            </a:r>
            <a:endParaRPr lang="es-CL" sz="1600" dirty="0">
              <a:solidFill>
                <a:schemeClr val="tx2">
                  <a:lumMod val="60000"/>
                  <a:lumOff val="40000"/>
                </a:schemeClr>
              </a:solidFill>
            </a:endParaRPr>
          </a:p>
        </p:txBody>
      </p:sp>
      <p:grpSp>
        <p:nvGrpSpPr>
          <p:cNvPr id="20" name="Grupo 19"/>
          <p:cNvGrpSpPr/>
          <p:nvPr/>
        </p:nvGrpSpPr>
        <p:grpSpPr>
          <a:xfrm>
            <a:off x="889959" y="1541437"/>
            <a:ext cx="3162542" cy="1884904"/>
            <a:chOff x="734418" y="2120712"/>
            <a:chExt cx="3162542" cy="1884904"/>
          </a:xfrm>
        </p:grpSpPr>
        <p:pic>
          <p:nvPicPr>
            <p:cNvPr id="21" name="Imagen 20"/>
            <p:cNvPicPr>
              <a:picLocks noChangeAspect="1"/>
            </p:cNvPicPr>
            <p:nvPr/>
          </p:nvPicPr>
          <p:blipFill>
            <a:blip r:embed="rId7"/>
            <a:stretch>
              <a:fillRect/>
            </a:stretch>
          </p:blipFill>
          <p:spPr>
            <a:xfrm>
              <a:off x="744185" y="2376851"/>
              <a:ext cx="3152775" cy="857250"/>
            </a:xfrm>
            <a:prstGeom prst="rect">
              <a:avLst/>
            </a:prstGeom>
          </p:spPr>
        </p:pic>
        <p:pic>
          <p:nvPicPr>
            <p:cNvPr id="27" name="Imagen 26"/>
            <p:cNvPicPr>
              <a:picLocks noChangeAspect="1"/>
            </p:cNvPicPr>
            <p:nvPr/>
          </p:nvPicPr>
          <p:blipFill>
            <a:blip r:embed="rId8"/>
            <a:stretch>
              <a:fillRect/>
            </a:stretch>
          </p:blipFill>
          <p:spPr>
            <a:xfrm>
              <a:off x="755576" y="3453166"/>
              <a:ext cx="2590800" cy="552450"/>
            </a:xfrm>
            <a:prstGeom prst="rect">
              <a:avLst/>
            </a:prstGeom>
          </p:spPr>
        </p:pic>
        <p:pic>
          <p:nvPicPr>
            <p:cNvPr id="28" name="Imagen 27"/>
            <p:cNvPicPr>
              <a:picLocks noChangeAspect="1"/>
            </p:cNvPicPr>
            <p:nvPr/>
          </p:nvPicPr>
          <p:blipFill>
            <a:blip r:embed="rId9"/>
            <a:stretch>
              <a:fillRect/>
            </a:stretch>
          </p:blipFill>
          <p:spPr>
            <a:xfrm>
              <a:off x="734418" y="2120712"/>
              <a:ext cx="1866900" cy="228600"/>
            </a:xfrm>
            <a:prstGeom prst="rect">
              <a:avLst/>
            </a:prstGeom>
          </p:spPr>
        </p:pic>
      </p:grpSp>
      <p:cxnSp>
        <p:nvCxnSpPr>
          <p:cNvPr id="29" name="Conector recto de flecha 28"/>
          <p:cNvCxnSpPr/>
          <p:nvPr/>
        </p:nvCxnSpPr>
        <p:spPr>
          <a:xfrm flipV="1">
            <a:off x="1904371" y="2772543"/>
            <a:ext cx="4007220" cy="182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a:endCxn id="13" idx="1"/>
          </p:cNvCxnSpPr>
          <p:nvPr/>
        </p:nvCxnSpPr>
        <p:spPr>
          <a:xfrm flipV="1">
            <a:off x="2545193" y="3021529"/>
            <a:ext cx="3394959" cy="228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921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624590" y="1550575"/>
            <a:ext cx="2628900" cy="1476375"/>
          </a:xfrm>
          <a:prstGeom prst="rect">
            <a:avLst/>
          </a:prstGeom>
        </p:spPr>
      </p:pic>
      <p:sp>
        <p:nvSpPr>
          <p:cNvPr id="20" name="Rectángulo redondeado 19"/>
          <p:cNvSpPr/>
          <p:nvPr/>
        </p:nvSpPr>
        <p:spPr>
          <a:xfrm>
            <a:off x="2123728" y="5090251"/>
            <a:ext cx="5031723" cy="9792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 name="3 Título"/>
          <p:cNvSpPr>
            <a:spLocks noGrp="1"/>
          </p:cNvSpPr>
          <p:nvPr>
            <p:ph type="title"/>
          </p:nvPr>
        </p:nvSpPr>
        <p:spPr>
          <a:xfrm>
            <a:off x="467544" y="404664"/>
            <a:ext cx="7995074" cy="663600"/>
          </a:xfrm>
        </p:spPr>
        <p:txBody>
          <a:bodyPr>
            <a:normAutofit/>
          </a:bodyPr>
          <a:lstStyle/>
          <a:p>
            <a:r>
              <a:rPr lang="es-CL" sz="2400" dirty="0" smtClean="0"/>
              <a:t>3.5 Herencia en </a:t>
            </a:r>
            <a:r>
              <a:rPr lang="es-CL" sz="2400" dirty="0" err="1" smtClean="0"/>
              <a:t>Sass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08980" y="1084755"/>
            <a:ext cx="96212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scss</a:t>
            </a:r>
            <a:endParaRPr lang="es-CL" sz="1600" dirty="0">
              <a:solidFill>
                <a:schemeClr val="tx2">
                  <a:lumMod val="60000"/>
                  <a:lumOff val="40000"/>
                </a:schemeClr>
              </a:solidFill>
            </a:endParaRPr>
          </a:p>
        </p:txBody>
      </p:sp>
      <p:sp>
        <p:nvSpPr>
          <p:cNvPr id="10" name="Rectángulo 9"/>
          <p:cNvSpPr/>
          <p:nvPr/>
        </p:nvSpPr>
        <p:spPr>
          <a:xfrm>
            <a:off x="5436096" y="1782403"/>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sp>
        <p:nvSpPr>
          <p:cNvPr id="13" name="Rectángulo 12"/>
          <p:cNvSpPr/>
          <p:nvPr/>
        </p:nvSpPr>
        <p:spPr>
          <a:xfrm>
            <a:off x="2690955" y="5209843"/>
            <a:ext cx="4250658" cy="738664"/>
          </a:xfrm>
          <a:prstGeom prst="rect">
            <a:avLst/>
          </a:prstGeom>
        </p:spPr>
        <p:txBody>
          <a:bodyPr wrap="square">
            <a:spAutoFit/>
          </a:bodyPr>
          <a:lstStyle/>
          <a:p>
            <a:pPr algn="just"/>
            <a:r>
              <a:rPr lang="es-ES" sz="1400" dirty="0" smtClean="0">
                <a:solidFill>
                  <a:schemeClr val="tx2">
                    <a:lumMod val="60000"/>
                    <a:lumOff val="40000"/>
                  </a:schemeClr>
                </a:solidFill>
              </a:rPr>
              <a:t>En </a:t>
            </a:r>
            <a:r>
              <a:rPr lang="es-ES" sz="1400" dirty="0" err="1" smtClean="0">
                <a:solidFill>
                  <a:schemeClr val="tx2">
                    <a:lumMod val="60000"/>
                    <a:lumOff val="40000"/>
                  </a:schemeClr>
                </a:solidFill>
              </a:rPr>
              <a:t>Sass</a:t>
            </a:r>
            <a:r>
              <a:rPr lang="es-ES" sz="1400" dirty="0" smtClean="0">
                <a:solidFill>
                  <a:schemeClr val="tx2">
                    <a:lumMod val="60000"/>
                    <a:lumOff val="40000"/>
                  </a:schemeClr>
                </a:solidFill>
              </a:rPr>
              <a:t> en ambas sintaxis se usa el símbolo % para crear  un grupo de propiedades que serán agregadas a otra declaración </a:t>
            </a:r>
            <a:r>
              <a:rPr lang="es-ES" sz="1400" dirty="0" err="1" smtClean="0">
                <a:solidFill>
                  <a:schemeClr val="tx2">
                    <a:lumMod val="60000"/>
                    <a:lumOff val="40000"/>
                  </a:schemeClr>
                </a:solidFill>
              </a:rPr>
              <a:t>css</a:t>
            </a:r>
            <a:r>
              <a:rPr lang="es-ES" sz="1400" dirty="0" smtClean="0">
                <a:solidFill>
                  <a:schemeClr val="tx2">
                    <a:lumMod val="60000"/>
                    <a:lumOff val="40000"/>
                  </a:schemeClr>
                </a:solidFill>
              </a:rPr>
              <a:t>.</a:t>
            </a:r>
            <a:endParaRPr lang="es-CL" sz="1400" dirty="0">
              <a:solidFill>
                <a:schemeClr val="tx2">
                  <a:lumMod val="60000"/>
                  <a:lumOff val="40000"/>
                </a:schemeClr>
              </a:solidFill>
            </a:endParaRPr>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8906" y="5268839"/>
            <a:ext cx="462049" cy="483971"/>
          </a:xfrm>
          <a:prstGeom prst="rect">
            <a:avLst/>
          </a:prstGeom>
        </p:spPr>
      </p:pic>
      <p:pic>
        <p:nvPicPr>
          <p:cNvPr id="12" name="Imagen 11"/>
          <p:cNvPicPr>
            <a:picLocks noChangeAspect="1"/>
          </p:cNvPicPr>
          <p:nvPr/>
        </p:nvPicPr>
        <p:blipFill>
          <a:blip r:embed="rId5"/>
          <a:stretch>
            <a:fillRect/>
          </a:stretch>
        </p:blipFill>
        <p:spPr>
          <a:xfrm>
            <a:off x="624590" y="3647221"/>
            <a:ext cx="2081975" cy="1304970"/>
          </a:xfrm>
          <a:prstGeom prst="rect">
            <a:avLst/>
          </a:prstGeom>
        </p:spPr>
      </p:pic>
      <p:sp>
        <p:nvSpPr>
          <p:cNvPr id="19" name="Rectángulo 18"/>
          <p:cNvSpPr/>
          <p:nvPr/>
        </p:nvSpPr>
        <p:spPr>
          <a:xfrm>
            <a:off x="608980" y="3106128"/>
            <a:ext cx="97334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sass</a:t>
            </a:r>
            <a:endParaRPr lang="es-CL" sz="1600" dirty="0">
              <a:solidFill>
                <a:schemeClr val="tx2">
                  <a:lumMod val="60000"/>
                  <a:lumOff val="40000"/>
                </a:schemeClr>
              </a:solidFill>
            </a:endParaRPr>
          </a:p>
        </p:txBody>
      </p:sp>
      <p:pic>
        <p:nvPicPr>
          <p:cNvPr id="22" name="Imagen 21"/>
          <p:cNvPicPr>
            <a:picLocks noChangeAspect="1"/>
          </p:cNvPicPr>
          <p:nvPr/>
        </p:nvPicPr>
        <p:blipFill>
          <a:blip r:embed="rId6"/>
          <a:stretch>
            <a:fillRect/>
          </a:stretch>
        </p:blipFill>
        <p:spPr>
          <a:xfrm>
            <a:off x="5529107" y="2246025"/>
            <a:ext cx="2381250" cy="847725"/>
          </a:xfrm>
          <a:prstGeom prst="rect">
            <a:avLst/>
          </a:prstGeom>
        </p:spPr>
      </p:pic>
      <p:cxnSp>
        <p:nvCxnSpPr>
          <p:cNvPr id="23" name="Conector recto de flecha 22"/>
          <p:cNvCxnSpPr/>
          <p:nvPr/>
        </p:nvCxnSpPr>
        <p:spPr>
          <a:xfrm flipV="1">
            <a:off x="1601096" y="2348880"/>
            <a:ext cx="3835000" cy="23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1835696" y="2833561"/>
            <a:ext cx="3600400" cy="170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7" name="Imagen 26"/>
          <p:cNvPicPr>
            <a:picLocks noChangeAspect="1"/>
          </p:cNvPicPr>
          <p:nvPr/>
        </p:nvPicPr>
        <p:blipFill>
          <a:blip r:embed="rId3"/>
          <a:stretch>
            <a:fillRect/>
          </a:stretch>
        </p:blipFill>
        <p:spPr>
          <a:xfrm>
            <a:off x="922508" y="1319056"/>
            <a:ext cx="2209800" cy="1619250"/>
          </a:xfrm>
          <a:prstGeom prst="rect">
            <a:avLst/>
          </a:prstGeom>
        </p:spPr>
      </p:pic>
      <p:pic>
        <p:nvPicPr>
          <p:cNvPr id="31" name="Imagen 30"/>
          <p:cNvPicPr>
            <a:picLocks noChangeAspect="1"/>
          </p:cNvPicPr>
          <p:nvPr/>
        </p:nvPicPr>
        <p:blipFill>
          <a:blip r:embed="rId4"/>
          <a:stretch>
            <a:fillRect/>
          </a:stretch>
        </p:blipFill>
        <p:spPr>
          <a:xfrm>
            <a:off x="5420955" y="3717414"/>
            <a:ext cx="2162175" cy="2409825"/>
          </a:xfrm>
          <a:prstGeom prst="rect">
            <a:avLst/>
          </a:prstGeom>
        </p:spPr>
      </p:pic>
      <p:pic>
        <p:nvPicPr>
          <p:cNvPr id="25" name="Imagen 24"/>
          <p:cNvPicPr>
            <a:picLocks noChangeAspect="1"/>
          </p:cNvPicPr>
          <p:nvPr/>
        </p:nvPicPr>
        <p:blipFill>
          <a:blip r:embed="rId5"/>
          <a:stretch>
            <a:fillRect/>
          </a:stretch>
        </p:blipFill>
        <p:spPr>
          <a:xfrm>
            <a:off x="716008" y="3620938"/>
            <a:ext cx="2857500" cy="2447925"/>
          </a:xfrm>
          <a:prstGeom prst="rect">
            <a:avLst/>
          </a:prstGeom>
        </p:spPr>
      </p:pic>
      <p:cxnSp>
        <p:nvCxnSpPr>
          <p:cNvPr id="11" name="Conector recto de flecha 10"/>
          <p:cNvCxnSpPr/>
          <p:nvPr/>
        </p:nvCxnSpPr>
        <p:spPr>
          <a:xfrm flipV="1">
            <a:off x="1867749" y="2420888"/>
            <a:ext cx="3424331" cy="5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3 Título"/>
          <p:cNvSpPr>
            <a:spLocks noGrp="1"/>
          </p:cNvSpPr>
          <p:nvPr>
            <p:ph type="title"/>
          </p:nvPr>
        </p:nvSpPr>
        <p:spPr>
          <a:xfrm>
            <a:off x="467544" y="404664"/>
            <a:ext cx="7995074" cy="663600"/>
          </a:xfrm>
        </p:spPr>
        <p:txBody>
          <a:bodyPr>
            <a:normAutofit/>
          </a:bodyPr>
          <a:lstStyle/>
          <a:p>
            <a:r>
              <a:rPr lang="es-CL" sz="2400" dirty="0" smtClean="0"/>
              <a:t>3.5 Herencia en </a:t>
            </a:r>
            <a:r>
              <a:rPr lang="es-CL" sz="2400" dirty="0" err="1" smtClean="0"/>
              <a:t>Less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729162" y="931951"/>
            <a:ext cx="1838965" cy="338554"/>
          </a:xfrm>
          <a:prstGeom prst="rect">
            <a:avLst/>
          </a:prstGeom>
        </p:spPr>
        <p:txBody>
          <a:bodyPr wrap="none">
            <a:spAutoFit/>
          </a:bodyPr>
          <a:lstStyle/>
          <a:p>
            <a:r>
              <a:rPr lang="es-CL" sz="1600" dirty="0" err="1" smtClean="0">
                <a:solidFill>
                  <a:schemeClr val="tx2">
                    <a:lumMod val="60000"/>
                    <a:lumOff val="40000"/>
                  </a:schemeClr>
                </a:solidFill>
              </a:rPr>
              <a:t>Less</a:t>
            </a:r>
            <a:r>
              <a:rPr lang="es-CL" sz="1600" dirty="0" smtClean="0">
                <a:solidFill>
                  <a:schemeClr val="tx2">
                    <a:lumMod val="60000"/>
                    <a:lumOff val="40000"/>
                  </a:schemeClr>
                </a:solidFill>
              </a:rPr>
              <a:t> sin usar </a:t>
            </a:r>
            <a:r>
              <a:rPr lang="es-CL" sz="1600" dirty="0" err="1" smtClean="0">
                <a:solidFill>
                  <a:schemeClr val="tx2">
                    <a:lumMod val="60000"/>
                    <a:lumOff val="40000"/>
                  </a:schemeClr>
                </a:solidFill>
              </a:rPr>
              <a:t>Extend</a:t>
            </a:r>
            <a:endParaRPr lang="es-CL" sz="1600" dirty="0">
              <a:solidFill>
                <a:schemeClr val="tx2">
                  <a:lumMod val="60000"/>
                  <a:lumOff val="40000"/>
                </a:schemeClr>
              </a:solidFill>
            </a:endParaRPr>
          </a:p>
        </p:txBody>
      </p:sp>
      <p:sp>
        <p:nvSpPr>
          <p:cNvPr id="10" name="Rectángulo 9"/>
          <p:cNvSpPr/>
          <p:nvPr/>
        </p:nvSpPr>
        <p:spPr>
          <a:xfrm>
            <a:off x="5440346" y="3288019"/>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cxnSp>
        <p:nvCxnSpPr>
          <p:cNvPr id="12" name="Conector recto de flecha 11"/>
          <p:cNvCxnSpPr/>
          <p:nvPr/>
        </p:nvCxnSpPr>
        <p:spPr>
          <a:xfrm flipV="1">
            <a:off x="2138412" y="4189605"/>
            <a:ext cx="3261765" cy="128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V="1">
            <a:off x="2542762" y="4009012"/>
            <a:ext cx="2878193" cy="6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Imagen 28"/>
          <p:cNvPicPr>
            <a:picLocks noChangeAspect="1"/>
          </p:cNvPicPr>
          <p:nvPr/>
        </p:nvPicPr>
        <p:blipFill>
          <a:blip r:embed="rId6"/>
          <a:stretch>
            <a:fillRect/>
          </a:stretch>
        </p:blipFill>
        <p:spPr>
          <a:xfrm>
            <a:off x="5440346" y="1319341"/>
            <a:ext cx="2209800" cy="1876425"/>
          </a:xfrm>
          <a:prstGeom prst="rect">
            <a:avLst/>
          </a:prstGeom>
        </p:spPr>
      </p:pic>
      <p:sp>
        <p:nvSpPr>
          <p:cNvPr id="30" name="Rectángulo 29"/>
          <p:cNvSpPr/>
          <p:nvPr/>
        </p:nvSpPr>
        <p:spPr>
          <a:xfrm>
            <a:off x="649034" y="3168419"/>
            <a:ext cx="1561774" cy="338554"/>
          </a:xfrm>
          <a:prstGeom prst="rect">
            <a:avLst/>
          </a:prstGeom>
        </p:spPr>
        <p:txBody>
          <a:bodyPr wrap="none">
            <a:spAutoFit/>
          </a:bodyPr>
          <a:lstStyle/>
          <a:p>
            <a:r>
              <a:rPr lang="es-CL" sz="1600" dirty="0" smtClean="0">
                <a:solidFill>
                  <a:schemeClr val="tx2">
                    <a:lumMod val="60000"/>
                    <a:lumOff val="40000"/>
                  </a:schemeClr>
                </a:solidFill>
              </a:rPr>
              <a:t>Usando </a:t>
            </a:r>
            <a:r>
              <a:rPr lang="es-CL" sz="1600" dirty="0" err="1" smtClean="0">
                <a:solidFill>
                  <a:schemeClr val="tx2">
                    <a:lumMod val="60000"/>
                    <a:lumOff val="40000"/>
                  </a:schemeClr>
                </a:solidFill>
              </a:rPr>
              <a:t>extend</a:t>
            </a:r>
            <a:r>
              <a:rPr lang="es-CL" sz="1600" dirty="0" smtClean="0">
                <a:solidFill>
                  <a:schemeClr val="tx2">
                    <a:lumMod val="60000"/>
                    <a:lumOff val="40000"/>
                  </a:schemeClr>
                </a:solidFill>
              </a:rPr>
              <a:t>()</a:t>
            </a:r>
            <a:endParaRPr lang="es-CL" sz="1600" dirty="0">
              <a:solidFill>
                <a:schemeClr val="tx2">
                  <a:lumMod val="60000"/>
                  <a:lumOff val="40000"/>
                </a:schemeClr>
              </a:solidFill>
            </a:endParaRPr>
          </a:p>
        </p:txBody>
      </p:sp>
      <p:sp>
        <p:nvSpPr>
          <p:cNvPr id="32" name="Rectángulo 31"/>
          <p:cNvSpPr/>
          <p:nvPr/>
        </p:nvSpPr>
        <p:spPr>
          <a:xfrm>
            <a:off x="5400177" y="931951"/>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spTree>
    <p:extLst>
      <p:ext uri="{BB962C8B-B14F-4D97-AF65-F5344CB8AC3E}">
        <p14:creationId xmlns:p14="http://schemas.microsoft.com/office/powerpoint/2010/main" val="351520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861141" y="1879190"/>
            <a:ext cx="1933575" cy="1285875"/>
          </a:xfrm>
          <a:prstGeom prst="rect">
            <a:avLst/>
          </a:prstGeom>
        </p:spPr>
      </p:pic>
      <p:sp>
        <p:nvSpPr>
          <p:cNvPr id="4" name="3 Título"/>
          <p:cNvSpPr>
            <a:spLocks noGrp="1"/>
          </p:cNvSpPr>
          <p:nvPr>
            <p:ph type="title"/>
          </p:nvPr>
        </p:nvSpPr>
        <p:spPr>
          <a:xfrm>
            <a:off x="467544" y="404664"/>
            <a:ext cx="7995074" cy="663600"/>
          </a:xfrm>
        </p:spPr>
        <p:txBody>
          <a:bodyPr>
            <a:normAutofit/>
          </a:bodyPr>
          <a:lstStyle/>
          <a:p>
            <a:r>
              <a:rPr lang="es-CL" sz="2400" dirty="0" smtClean="0"/>
              <a:t>3.5 Herencia en </a:t>
            </a:r>
            <a:r>
              <a:rPr lang="es-CL" sz="2400" dirty="0" err="1" smtClean="0"/>
              <a:t>Stylus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830119" y="1490061"/>
            <a:ext cx="675185" cy="338554"/>
          </a:xfrm>
          <a:prstGeom prst="rect">
            <a:avLst/>
          </a:prstGeom>
        </p:spPr>
        <p:txBody>
          <a:bodyPr wrap="none">
            <a:spAutoFit/>
          </a:bodyPr>
          <a:lstStyle/>
          <a:p>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sp>
        <p:nvSpPr>
          <p:cNvPr id="10" name="Rectángulo 9"/>
          <p:cNvSpPr/>
          <p:nvPr/>
        </p:nvSpPr>
        <p:spPr>
          <a:xfrm>
            <a:off x="5444181" y="1600872"/>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cxnSp>
        <p:nvCxnSpPr>
          <p:cNvPr id="11" name="Conector recto de flecha 10"/>
          <p:cNvCxnSpPr/>
          <p:nvPr/>
        </p:nvCxnSpPr>
        <p:spPr>
          <a:xfrm flipV="1">
            <a:off x="2915816" y="2489122"/>
            <a:ext cx="2304256" cy="48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4"/>
          <a:stretch>
            <a:fillRect/>
          </a:stretch>
        </p:blipFill>
        <p:spPr>
          <a:xfrm>
            <a:off x="5462271" y="2043147"/>
            <a:ext cx="2190750" cy="895350"/>
          </a:xfrm>
          <a:prstGeom prst="rect">
            <a:avLst/>
          </a:prstGeom>
        </p:spPr>
      </p:pic>
    </p:spTree>
    <p:extLst>
      <p:ext uri="{BB962C8B-B14F-4D97-AF65-F5344CB8AC3E}">
        <p14:creationId xmlns:p14="http://schemas.microsoft.com/office/powerpoint/2010/main" val="3538125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620792" y="1960432"/>
            <a:ext cx="2962275" cy="1419225"/>
          </a:xfrm>
          <a:prstGeom prst="rect">
            <a:avLst/>
          </a:prstGeom>
        </p:spPr>
      </p:pic>
      <p:sp>
        <p:nvSpPr>
          <p:cNvPr id="4" name="3 Título"/>
          <p:cNvSpPr>
            <a:spLocks noGrp="1"/>
          </p:cNvSpPr>
          <p:nvPr>
            <p:ph type="title"/>
          </p:nvPr>
        </p:nvSpPr>
        <p:spPr>
          <a:xfrm>
            <a:off x="467544" y="404664"/>
            <a:ext cx="7995074" cy="663600"/>
          </a:xfrm>
        </p:spPr>
        <p:txBody>
          <a:bodyPr>
            <a:normAutofit/>
          </a:bodyPr>
          <a:lstStyle/>
          <a:p>
            <a:r>
              <a:rPr lang="es-CL" sz="2400" dirty="0" smtClean="0"/>
              <a:t>3.6 Importando Archivos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06937" y="1497873"/>
            <a:ext cx="910827"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scss</a:t>
            </a:r>
            <a:endParaRPr lang="es-CL" sz="1600" dirty="0">
              <a:solidFill>
                <a:schemeClr val="tx2">
                  <a:lumMod val="60000"/>
                  <a:lumOff val="40000"/>
                </a:schemeClr>
              </a:solidFill>
            </a:endParaRPr>
          </a:p>
        </p:txBody>
      </p:sp>
      <p:sp>
        <p:nvSpPr>
          <p:cNvPr id="10" name="Rectángulo 9"/>
          <p:cNvSpPr/>
          <p:nvPr/>
        </p:nvSpPr>
        <p:spPr>
          <a:xfrm>
            <a:off x="5101547" y="1503277"/>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cxnSp>
        <p:nvCxnSpPr>
          <p:cNvPr id="13" name="Conector recto de flecha 12"/>
          <p:cNvCxnSpPr/>
          <p:nvPr/>
        </p:nvCxnSpPr>
        <p:spPr>
          <a:xfrm>
            <a:off x="2393976" y="2255092"/>
            <a:ext cx="2538064" cy="58406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3" idx="2"/>
          </p:cNvCxnSpPr>
          <p:nvPr/>
        </p:nvCxnSpPr>
        <p:spPr>
          <a:xfrm>
            <a:off x="2101930" y="3379657"/>
            <a:ext cx="2830110" cy="618519"/>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11" name="Imagen 10"/>
          <p:cNvPicPr>
            <a:picLocks noChangeAspect="1"/>
          </p:cNvPicPr>
          <p:nvPr/>
        </p:nvPicPr>
        <p:blipFill>
          <a:blip r:embed="rId4"/>
          <a:stretch>
            <a:fillRect/>
          </a:stretch>
        </p:blipFill>
        <p:spPr>
          <a:xfrm>
            <a:off x="5110933" y="1946144"/>
            <a:ext cx="2886075" cy="2867025"/>
          </a:xfrm>
          <a:prstGeom prst="rect">
            <a:avLst/>
          </a:prstGeom>
        </p:spPr>
      </p:pic>
      <p:pic>
        <p:nvPicPr>
          <p:cNvPr id="5" name="Imagen 4"/>
          <p:cNvPicPr>
            <a:picLocks noChangeAspect="1"/>
          </p:cNvPicPr>
          <p:nvPr/>
        </p:nvPicPr>
        <p:blipFill>
          <a:blip r:embed="rId5"/>
          <a:stretch>
            <a:fillRect/>
          </a:stretch>
        </p:blipFill>
        <p:spPr>
          <a:xfrm>
            <a:off x="649635" y="4049509"/>
            <a:ext cx="2762250" cy="1390650"/>
          </a:xfrm>
          <a:prstGeom prst="rect">
            <a:avLst/>
          </a:prstGeom>
        </p:spPr>
      </p:pic>
      <p:cxnSp>
        <p:nvCxnSpPr>
          <p:cNvPr id="16" name="Conector recto de flecha 15"/>
          <p:cNvCxnSpPr/>
          <p:nvPr/>
        </p:nvCxnSpPr>
        <p:spPr>
          <a:xfrm flipV="1">
            <a:off x="2906786" y="4097748"/>
            <a:ext cx="2025254" cy="669851"/>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ector recto de flecha 17"/>
          <p:cNvCxnSpPr/>
          <p:nvPr/>
        </p:nvCxnSpPr>
        <p:spPr>
          <a:xfrm flipV="1">
            <a:off x="2393976" y="2924945"/>
            <a:ext cx="2545775" cy="117280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589667" y="3659622"/>
            <a:ext cx="922047"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sass</a:t>
            </a:r>
            <a:endParaRPr lang="es-CL" sz="1600" dirty="0">
              <a:solidFill>
                <a:schemeClr val="tx2">
                  <a:lumMod val="60000"/>
                  <a:lumOff val="40000"/>
                </a:schemeClr>
              </a:solidFill>
            </a:endParaRPr>
          </a:p>
        </p:txBody>
      </p:sp>
    </p:spTree>
    <p:extLst>
      <p:ext uri="{BB962C8B-B14F-4D97-AF65-F5344CB8AC3E}">
        <p14:creationId xmlns:p14="http://schemas.microsoft.com/office/powerpoint/2010/main" val="646901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620792" y="1960432"/>
            <a:ext cx="2962275" cy="1419225"/>
          </a:xfrm>
          <a:prstGeom prst="rect">
            <a:avLst/>
          </a:prstGeom>
        </p:spPr>
      </p:pic>
      <p:sp>
        <p:nvSpPr>
          <p:cNvPr id="4" name="3 Título"/>
          <p:cNvSpPr>
            <a:spLocks noGrp="1"/>
          </p:cNvSpPr>
          <p:nvPr>
            <p:ph type="title"/>
          </p:nvPr>
        </p:nvSpPr>
        <p:spPr>
          <a:xfrm>
            <a:off x="467544" y="404664"/>
            <a:ext cx="7995074" cy="663600"/>
          </a:xfrm>
        </p:spPr>
        <p:txBody>
          <a:bodyPr>
            <a:normAutofit/>
          </a:bodyPr>
          <a:lstStyle/>
          <a:p>
            <a:r>
              <a:rPr lang="es-CL" sz="2400" dirty="0" smtClean="0"/>
              <a:t>3.6 Importando Archivos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06937" y="1497873"/>
            <a:ext cx="534121" cy="338554"/>
          </a:xfrm>
          <a:prstGeom prst="rect">
            <a:avLst/>
          </a:prstGeom>
        </p:spPr>
        <p:txBody>
          <a:bodyPr wrap="none">
            <a:spAutoFit/>
          </a:bodyPr>
          <a:lstStyle/>
          <a:p>
            <a:r>
              <a:rPr lang="es-CL" sz="1600" dirty="0" err="1" smtClean="0">
                <a:solidFill>
                  <a:schemeClr val="tx2">
                    <a:lumMod val="60000"/>
                    <a:lumOff val="40000"/>
                  </a:schemeClr>
                </a:solidFill>
              </a:rPr>
              <a:t>Less</a:t>
            </a:r>
            <a:endParaRPr lang="es-CL" sz="1600" dirty="0">
              <a:solidFill>
                <a:schemeClr val="tx2">
                  <a:lumMod val="60000"/>
                  <a:lumOff val="40000"/>
                </a:schemeClr>
              </a:solidFill>
            </a:endParaRPr>
          </a:p>
        </p:txBody>
      </p:sp>
      <p:sp>
        <p:nvSpPr>
          <p:cNvPr id="10" name="Rectángulo 9"/>
          <p:cNvSpPr/>
          <p:nvPr/>
        </p:nvSpPr>
        <p:spPr>
          <a:xfrm>
            <a:off x="5101547" y="1503277"/>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cxnSp>
        <p:nvCxnSpPr>
          <p:cNvPr id="13" name="Conector recto de flecha 12"/>
          <p:cNvCxnSpPr/>
          <p:nvPr/>
        </p:nvCxnSpPr>
        <p:spPr>
          <a:xfrm>
            <a:off x="2393976" y="2255092"/>
            <a:ext cx="2538064" cy="58406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3" idx="2"/>
          </p:cNvCxnSpPr>
          <p:nvPr/>
        </p:nvCxnSpPr>
        <p:spPr>
          <a:xfrm>
            <a:off x="2101930" y="3379657"/>
            <a:ext cx="2830110" cy="618519"/>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11" name="Imagen 10"/>
          <p:cNvPicPr>
            <a:picLocks noChangeAspect="1"/>
          </p:cNvPicPr>
          <p:nvPr/>
        </p:nvPicPr>
        <p:blipFill>
          <a:blip r:embed="rId4"/>
          <a:stretch>
            <a:fillRect/>
          </a:stretch>
        </p:blipFill>
        <p:spPr>
          <a:xfrm>
            <a:off x="5110933" y="1946144"/>
            <a:ext cx="2886075" cy="2867025"/>
          </a:xfrm>
          <a:prstGeom prst="rect">
            <a:avLst/>
          </a:prstGeom>
        </p:spPr>
      </p:pic>
    </p:spTree>
    <p:extLst>
      <p:ext uri="{BB962C8B-B14F-4D97-AF65-F5344CB8AC3E}">
        <p14:creationId xmlns:p14="http://schemas.microsoft.com/office/powerpoint/2010/main" val="1941080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17" name="Imagen 16"/>
          <p:cNvPicPr>
            <a:picLocks noChangeAspect="1"/>
          </p:cNvPicPr>
          <p:nvPr/>
        </p:nvPicPr>
        <p:blipFill>
          <a:blip r:embed="rId3"/>
          <a:stretch>
            <a:fillRect/>
          </a:stretch>
        </p:blipFill>
        <p:spPr>
          <a:xfrm>
            <a:off x="606937" y="1944084"/>
            <a:ext cx="2771775" cy="1428750"/>
          </a:xfrm>
          <a:prstGeom prst="rect">
            <a:avLst/>
          </a:prstGeom>
        </p:spPr>
      </p:pic>
      <p:sp>
        <p:nvSpPr>
          <p:cNvPr id="4" name="3 Título"/>
          <p:cNvSpPr>
            <a:spLocks noGrp="1"/>
          </p:cNvSpPr>
          <p:nvPr>
            <p:ph type="title"/>
          </p:nvPr>
        </p:nvSpPr>
        <p:spPr>
          <a:xfrm>
            <a:off x="467544" y="404664"/>
            <a:ext cx="7995074" cy="663600"/>
          </a:xfrm>
        </p:spPr>
        <p:txBody>
          <a:bodyPr>
            <a:normAutofit/>
          </a:bodyPr>
          <a:lstStyle/>
          <a:p>
            <a:r>
              <a:rPr lang="es-CL" sz="2400" dirty="0" smtClean="0"/>
              <a:t>3.6 Importando Archivos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06937" y="1497873"/>
            <a:ext cx="675185" cy="338554"/>
          </a:xfrm>
          <a:prstGeom prst="rect">
            <a:avLst/>
          </a:prstGeom>
        </p:spPr>
        <p:txBody>
          <a:bodyPr wrap="none">
            <a:spAutoFit/>
          </a:bodyPr>
          <a:lstStyle/>
          <a:p>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sp>
        <p:nvSpPr>
          <p:cNvPr id="10" name="Rectángulo 9"/>
          <p:cNvSpPr/>
          <p:nvPr/>
        </p:nvSpPr>
        <p:spPr>
          <a:xfrm>
            <a:off x="4788704" y="1497873"/>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cxnSp>
        <p:nvCxnSpPr>
          <p:cNvPr id="13" name="Conector recto de flecha 12"/>
          <p:cNvCxnSpPr/>
          <p:nvPr/>
        </p:nvCxnSpPr>
        <p:spPr>
          <a:xfrm flipV="1">
            <a:off x="2101930" y="2060848"/>
            <a:ext cx="2254046" cy="72008"/>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403648" y="3212813"/>
            <a:ext cx="3061433" cy="504219"/>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11" name="Imagen 10"/>
          <p:cNvPicPr>
            <a:picLocks noChangeAspect="1"/>
          </p:cNvPicPr>
          <p:nvPr/>
        </p:nvPicPr>
        <p:blipFill>
          <a:blip r:embed="rId4"/>
          <a:stretch>
            <a:fillRect/>
          </a:stretch>
        </p:blipFill>
        <p:spPr>
          <a:xfrm>
            <a:off x="4788704" y="1877809"/>
            <a:ext cx="2886075" cy="2867025"/>
          </a:xfrm>
          <a:prstGeom prst="rect">
            <a:avLst/>
          </a:prstGeom>
        </p:spPr>
      </p:pic>
    </p:spTree>
    <p:extLst>
      <p:ext uri="{BB962C8B-B14F-4D97-AF65-F5344CB8AC3E}">
        <p14:creationId xmlns:p14="http://schemas.microsoft.com/office/powerpoint/2010/main" val="144477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3.7 Operaciones Matemáticas </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554346" y="1994011"/>
            <a:ext cx="97334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sass</a:t>
            </a:r>
            <a:endParaRPr lang="es-CL" sz="1600" dirty="0">
              <a:solidFill>
                <a:schemeClr val="tx2">
                  <a:lumMod val="60000"/>
                  <a:lumOff val="40000"/>
                </a:schemeClr>
              </a:solidFill>
            </a:endParaRPr>
          </a:p>
        </p:txBody>
      </p:sp>
      <p:sp>
        <p:nvSpPr>
          <p:cNvPr id="5" name="Rectángulo 4"/>
          <p:cNvSpPr/>
          <p:nvPr/>
        </p:nvSpPr>
        <p:spPr>
          <a:xfrm>
            <a:off x="597139" y="1028870"/>
            <a:ext cx="8208912" cy="461665"/>
          </a:xfrm>
          <a:prstGeom prst="rect">
            <a:avLst/>
          </a:prstGeom>
        </p:spPr>
        <p:txBody>
          <a:bodyPr wrap="square">
            <a:spAutoFit/>
          </a:bodyPr>
          <a:lstStyle/>
          <a:p>
            <a:pPr>
              <a:lnSpc>
                <a:spcPct val="150000"/>
              </a:lnSpc>
            </a:pPr>
            <a:r>
              <a:rPr lang="es-ES" sz="1600" dirty="0" smtClean="0">
                <a:solidFill>
                  <a:srgbClr val="444444"/>
                </a:solidFill>
                <a:latin typeface="+mj-lt"/>
              </a:rPr>
              <a:t>SASS, LESS </a:t>
            </a:r>
            <a:r>
              <a:rPr lang="es-ES" sz="1600" dirty="0">
                <a:solidFill>
                  <a:srgbClr val="444444"/>
                </a:solidFill>
                <a:latin typeface="+mj-lt"/>
              </a:rPr>
              <a:t>y </a:t>
            </a:r>
            <a:r>
              <a:rPr lang="es-ES" sz="1600" dirty="0" err="1">
                <a:solidFill>
                  <a:srgbClr val="444444"/>
                </a:solidFill>
                <a:latin typeface="+mj-lt"/>
              </a:rPr>
              <a:t>Stylus</a:t>
            </a:r>
            <a:r>
              <a:rPr lang="es-ES" sz="1600" dirty="0">
                <a:solidFill>
                  <a:srgbClr val="444444"/>
                </a:solidFill>
                <a:latin typeface="+mj-lt"/>
              </a:rPr>
              <a:t> permiten hacer operaciones matemáticas de la misma forma. </a:t>
            </a:r>
            <a:endParaRPr lang="es-CL" sz="1600" dirty="0">
              <a:latin typeface="+mj-lt"/>
            </a:endParaRPr>
          </a:p>
        </p:txBody>
      </p:sp>
      <p:sp>
        <p:nvSpPr>
          <p:cNvPr id="11" name="Rectángulo 10"/>
          <p:cNvSpPr/>
          <p:nvPr/>
        </p:nvSpPr>
        <p:spPr>
          <a:xfrm>
            <a:off x="5654295" y="4835340"/>
            <a:ext cx="2995289" cy="1138773"/>
          </a:xfrm>
          <a:prstGeom prst="rect">
            <a:avLst/>
          </a:prstGeom>
        </p:spPr>
        <p:txBody>
          <a:bodyPr wrap="square">
            <a:spAutoFit/>
          </a:bodyPr>
          <a:lstStyle/>
          <a:p>
            <a:pPr algn="ctr"/>
            <a:r>
              <a:rPr lang="es-CL" sz="1600" dirty="0">
                <a:solidFill>
                  <a:schemeClr val="accent5">
                    <a:lumMod val="75000"/>
                  </a:schemeClr>
                </a:solidFill>
                <a:latin typeface="+mj-lt"/>
              </a:rPr>
              <a:t>5</a:t>
            </a:r>
            <a:r>
              <a:rPr lang="es-CL" sz="1600" dirty="0" smtClean="0">
                <a:solidFill>
                  <a:schemeClr val="accent5">
                    <a:lumMod val="75000"/>
                  </a:schemeClr>
                </a:solidFill>
                <a:latin typeface="+mj-lt"/>
              </a:rPr>
              <a:t>0</a:t>
            </a:r>
            <a:r>
              <a:rPr lang="es-CL" sz="1600" b="1" dirty="0" smtClean="0">
                <a:solidFill>
                  <a:schemeClr val="accent5">
                    <a:lumMod val="75000"/>
                  </a:schemeClr>
                </a:solidFill>
                <a:latin typeface="+mj-lt"/>
              </a:rPr>
              <a:t>px</a:t>
            </a:r>
            <a:r>
              <a:rPr lang="es-CL" sz="1600" dirty="0">
                <a:solidFill>
                  <a:schemeClr val="accent5">
                    <a:lumMod val="75000"/>
                  </a:schemeClr>
                </a:solidFill>
                <a:latin typeface="+mj-lt"/>
              </a:rPr>
              <a:t> + </a:t>
            </a:r>
            <a:r>
              <a:rPr lang="es-CL" sz="1600" dirty="0" smtClean="0">
                <a:solidFill>
                  <a:schemeClr val="accent5">
                    <a:lumMod val="75000"/>
                  </a:schemeClr>
                </a:solidFill>
                <a:latin typeface="+mj-lt"/>
              </a:rPr>
              <a:t>20</a:t>
            </a:r>
            <a:r>
              <a:rPr lang="es-CL" sz="1600" b="1" dirty="0" smtClean="0">
                <a:solidFill>
                  <a:schemeClr val="accent5">
                    <a:lumMod val="75000"/>
                  </a:schemeClr>
                </a:solidFill>
                <a:latin typeface="+mj-lt"/>
              </a:rPr>
              <a:t>em </a:t>
            </a:r>
            <a:r>
              <a:rPr lang="es-CL" sz="1600" b="1" dirty="0">
                <a:solidFill>
                  <a:schemeClr val="accent5">
                    <a:lumMod val="75000"/>
                  </a:schemeClr>
                </a:solidFill>
                <a:latin typeface="+mj-lt"/>
              </a:rPr>
              <a:t>= </a:t>
            </a:r>
            <a:r>
              <a:rPr lang="es-CL" sz="1600" b="1" dirty="0" smtClean="0">
                <a:solidFill>
                  <a:schemeClr val="accent5">
                    <a:lumMod val="75000"/>
                  </a:schemeClr>
                </a:solidFill>
                <a:latin typeface="+mj-lt"/>
              </a:rPr>
              <a:t>70px </a:t>
            </a:r>
          </a:p>
          <a:p>
            <a:pPr algn="ctr"/>
            <a:r>
              <a:rPr lang="es-CL" sz="1600" b="1" dirty="0" smtClean="0">
                <a:solidFill>
                  <a:schemeClr val="accent5">
                    <a:lumMod val="75000"/>
                  </a:schemeClr>
                </a:solidFill>
                <a:latin typeface="+mj-lt"/>
              </a:rPr>
              <a:t>(¿error de compilación?)</a:t>
            </a:r>
            <a:endParaRPr lang="es-CL" sz="1600" dirty="0">
              <a:solidFill>
                <a:schemeClr val="accent5">
                  <a:lumMod val="75000"/>
                </a:schemeClr>
              </a:solidFill>
              <a:latin typeface="+mj-lt"/>
            </a:endParaRPr>
          </a:p>
          <a:p>
            <a:pPr algn="ctr"/>
            <a:r>
              <a:rPr lang="es-CL" dirty="0">
                <a:solidFill>
                  <a:schemeClr val="accent5">
                    <a:lumMod val="75000"/>
                  </a:schemeClr>
                </a:solidFill>
              </a:rPr>
              <a:t/>
            </a:r>
            <a:br>
              <a:rPr lang="es-CL" dirty="0">
                <a:solidFill>
                  <a:schemeClr val="accent5">
                    <a:lumMod val="75000"/>
                  </a:schemeClr>
                </a:solidFill>
              </a:rPr>
            </a:br>
            <a:endParaRPr lang="es-CL" dirty="0">
              <a:solidFill>
                <a:schemeClr val="accent5">
                  <a:lumMod val="75000"/>
                </a:schemeClr>
              </a:solidFill>
            </a:endParaRPr>
          </a:p>
        </p:txBody>
      </p:sp>
      <p:sp>
        <p:nvSpPr>
          <p:cNvPr id="15" name="Rectángulo 14"/>
          <p:cNvSpPr/>
          <p:nvPr/>
        </p:nvSpPr>
        <p:spPr>
          <a:xfrm>
            <a:off x="5417837" y="3923927"/>
            <a:ext cx="3358211" cy="738664"/>
          </a:xfrm>
          <a:prstGeom prst="rect">
            <a:avLst/>
          </a:prstGeom>
        </p:spPr>
        <p:txBody>
          <a:bodyPr wrap="square">
            <a:spAutoFit/>
          </a:bodyPr>
          <a:lstStyle/>
          <a:p>
            <a:pPr algn="just"/>
            <a:r>
              <a:rPr lang="es-ES" sz="1400" dirty="0" err="1" smtClean="0"/>
              <a:t>Less</a:t>
            </a:r>
            <a:r>
              <a:rPr lang="es-ES" sz="1400" dirty="0" smtClean="0"/>
              <a:t> y </a:t>
            </a:r>
            <a:r>
              <a:rPr lang="es-ES" sz="1400" dirty="0" err="1" smtClean="0"/>
              <a:t>Stylus</a:t>
            </a:r>
            <a:r>
              <a:rPr lang="es-ES" sz="1400" dirty="0" smtClean="0"/>
              <a:t> son menos restrictivos en caso de que las unidades de medida no sean iguales, mientras que SASS arroja un error.</a:t>
            </a:r>
            <a:endParaRPr lang="es-CL" sz="1400" dirty="0"/>
          </a:p>
        </p:txBody>
      </p:sp>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704" y="4884919"/>
            <a:ext cx="572500" cy="572500"/>
          </a:xfrm>
          <a:prstGeom prst="rect">
            <a:avLst/>
          </a:prstGeom>
        </p:spPr>
      </p:pic>
      <p:sp>
        <p:nvSpPr>
          <p:cNvPr id="18" name="Rectángulo 17"/>
          <p:cNvSpPr/>
          <p:nvPr/>
        </p:nvSpPr>
        <p:spPr>
          <a:xfrm>
            <a:off x="5436096" y="3504533"/>
            <a:ext cx="3339953" cy="338554"/>
          </a:xfrm>
          <a:prstGeom prst="rect">
            <a:avLst/>
          </a:prstGeom>
        </p:spPr>
        <p:txBody>
          <a:bodyPr wrap="none">
            <a:spAutoFit/>
          </a:bodyPr>
          <a:lstStyle/>
          <a:p>
            <a:r>
              <a:rPr lang="es-CL" sz="1600" dirty="0" smtClean="0">
                <a:solidFill>
                  <a:srgbClr val="00B050"/>
                </a:solidFill>
              </a:rPr>
              <a:t>Permisividad con unidades de Medida</a:t>
            </a:r>
            <a:endParaRPr lang="es-CL" sz="1600" dirty="0">
              <a:solidFill>
                <a:srgbClr val="00B050"/>
              </a:solidFill>
            </a:endParaRPr>
          </a:p>
        </p:txBody>
      </p:sp>
      <p:sp>
        <p:nvSpPr>
          <p:cNvPr id="20" name="Rectángulo 19"/>
          <p:cNvSpPr/>
          <p:nvPr/>
        </p:nvSpPr>
        <p:spPr>
          <a:xfrm>
            <a:off x="5396699" y="2102645"/>
            <a:ext cx="1425390" cy="338554"/>
          </a:xfrm>
          <a:prstGeom prst="rect">
            <a:avLst/>
          </a:prstGeom>
        </p:spPr>
        <p:txBody>
          <a:bodyPr wrap="none">
            <a:spAutoFit/>
          </a:bodyPr>
          <a:lstStyle/>
          <a:p>
            <a:r>
              <a:rPr lang="es-CL" sz="1600" dirty="0" smtClean="0">
                <a:solidFill>
                  <a:srgbClr val="00B050"/>
                </a:solidFill>
              </a:rPr>
              <a:t>CSS Compilado</a:t>
            </a:r>
            <a:endParaRPr lang="es-CL" sz="1600" dirty="0">
              <a:solidFill>
                <a:srgbClr val="00B050"/>
              </a:solidFill>
            </a:endParaRPr>
          </a:p>
        </p:txBody>
      </p:sp>
      <p:pic>
        <p:nvPicPr>
          <p:cNvPr id="7" name="Imagen 6"/>
          <p:cNvPicPr>
            <a:picLocks noChangeAspect="1"/>
          </p:cNvPicPr>
          <p:nvPr/>
        </p:nvPicPr>
        <p:blipFill>
          <a:blip r:embed="rId4"/>
          <a:stretch>
            <a:fillRect/>
          </a:stretch>
        </p:blipFill>
        <p:spPr>
          <a:xfrm>
            <a:off x="613289" y="2396833"/>
            <a:ext cx="1828800" cy="1038225"/>
          </a:xfrm>
          <a:prstGeom prst="rect">
            <a:avLst/>
          </a:prstGeom>
        </p:spPr>
      </p:pic>
      <p:pic>
        <p:nvPicPr>
          <p:cNvPr id="9" name="Imagen 8"/>
          <p:cNvPicPr>
            <a:picLocks noChangeAspect="1"/>
          </p:cNvPicPr>
          <p:nvPr/>
        </p:nvPicPr>
        <p:blipFill>
          <a:blip r:embed="rId5"/>
          <a:stretch>
            <a:fillRect/>
          </a:stretch>
        </p:blipFill>
        <p:spPr>
          <a:xfrm>
            <a:off x="2585413" y="4093204"/>
            <a:ext cx="1743075" cy="942975"/>
          </a:xfrm>
          <a:prstGeom prst="rect">
            <a:avLst/>
          </a:prstGeom>
        </p:spPr>
      </p:pic>
      <p:sp>
        <p:nvSpPr>
          <p:cNvPr id="21" name="Rectángulo 20"/>
          <p:cNvSpPr/>
          <p:nvPr/>
        </p:nvSpPr>
        <p:spPr>
          <a:xfrm>
            <a:off x="2550665" y="3754650"/>
            <a:ext cx="675185" cy="338554"/>
          </a:xfrm>
          <a:prstGeom prst="rect">
            <a:avLst/>
          </a:prstGeom>
        </p:spPr>
        <p:txBody>
          <a:bodyPr wrap="none">
            <a:spAutoFit/>
          </a:bodyPr>
          <a:lstStyle/>
          <a:p>
            <a:r>
              <a:rPr lang="es-CL" sz="1600" dirty="0" err="1" smtClean="0">
                <a:solidFill>
                  <a:schemeClr val="tx2">
                    <a:lumMod val="60000"/>
                    <a:lumOff val="40000"/>
                  </a:schemeClr>
                </a:solidFill>
              </a:rPr>
              <a:t>Stylus</a:t>
            </a:r>
            <a:endParaRPr lang="es-CL" sz="1600" dirty="0">
              <a:solidFill>
                <a:schemeClr val="tx2">
                  <a:lumMod val="60000"/>
                  <a:lumOff val="40000"/>
                </a:schemeClr>
              </a:solidFill>
            </a:endParaRPr>
          </a:p>
        </p:txBody>
      </p:sp>
      <p:pic>
        <p:nvPicPr>
          <p:cNvPr id="16" name="Imagen 15"/>
          <p:cNvPicPr>
            <a:picLocks noChangeAspect="1"/>
          </p:cNvPicPr>
          <p:nvPr/>
        </p:nvPicPr>
        <p:blipFill>
          <a:blip r:embed="rId6"/>
          <a:stretch>
            <a:fillRect/>
          </a:stretch>
        </p:blipFill>
        <p:spPr>
          <a:xfrm>
            <a:off x="2622610" y="2418135"/>
            <a:ext cx="1885950" cy="1085850"/>
          </a:xfrm>
          <a:prstGeom prst="rect">
            <a:avLst/>
          </a:prstGeom>
        </p:spPr>
      </p:pic>
      <p:sp>
        <p:nvSpPr>
          <p:cNvPr id="22" name="Rectángulo 21"/>
          <p:cNvSpPr/>
          <p:nvPr/>
        </p:nvSpPr>
        <p:spPr>
          <a:xfrm>
            <a:off x="2557661" y="1982423"/>
            <a:ext cx="962123" cy="338554"/>
          </a:xfrm>
          <a:prstGeom prst="rect">
            <a:avLst/>
          </a:prstGeom>
        </p:spPr>
        <p:txBody>
          <a:bodyPr wrap="none">
            <a:spAutoFit/>
          </a:bodyPr>
          <a:lstStyle/>
          <a:p>
            <a:r>
              <a:rPr lang="es-CL" sz="1600" dirty="0" err="1" smtClean="0">
                <a:solidFill>
                  <a:schemeClr val="tx2">
                    <a:lumMod val="60000"/>
                    <a:lumOff val="40000"/>
                  </a:schemeClr>
                </a:solidFill>
              </a:rPr>
              <a:t>Sass</a:t>
            </a:r>
            <a:r>
              <a:rPr lang="es-CL" sz="1600" dirty="0" smtClean="0">
                <a:solidFill>
                  <a:schemeClr val="tx2">
                    <a:lumMod val="60000"/>
                    <a:lumOff val="40000"/>
                  </a:schemeClr>
                </a:solidFill>
              </a:rPr>
              <a:t> .</a:t>
            </a:r>
            <a:r>
              <a:rPr lang="es-CL" sz="1600" dirty="0" err="1" smtClean="0">
                <a:solidFill>
                  <a:schemeClr val="tx2">
                    <a:lumMod val="60000"/>
                    <a:lumOff val="40000"/>
                  </a:schemeClr>
                </a:solidFill>
              </a:rPr>
              <a:t>scss</a:t>
            </a:r>
            <a:endParaRPr lang="es-CL" sz="1600" dirty="0">
              <a:solidFill>
                <a:schemeClr val="tx2">
                  <a:lumMod val="60000"/>
                  <a:lumOff val="40000"/>
                </a:schemeClr>
              </a:solidFill>
            </a:endParaRPr>
          </a:p>
        </p:txBody>
      </p:sp>
      <p:pic>
        <p:nvPicPr>
          <p:cNvPr id="23" name="Imagen 22"/>
          <p:cNvPicPr>
            <a:picLocks noChangeAspect="1"/>
          </p:cNvPicPr>
          <p:nvPr/>
        </p:nvPicPr>
        <p:blipFill>
          <a:blip r:embed="rId6"/>
          <a:stretch>
            <a:fillRect/>
          </a:stretch>
        </p:blipFill>
        <p:spPr>
          <a:xfrm>
            <a:off x="647846" y="4190362"/>
            <a:ext cx="1885950" cy="1085850"/>
          </a:xfrm>
          <a:prstGeom prst="rect">
            <a:avLst/>
          </a:prstGeom>
        </p:spPr>
      </p:pic>
      <p:sp>
        <p:nvSpPr>
          <p:cNvPr id="24" name="Rectángulo 23"/>
          <p:cNvSpPr/>
          <p:nvPr/>
        </p:nvSpPr>
        <p:spPr>
          <a:xfrm>
            <a:off x="582897" y="3754650"/>
            <a:ext cx="534121" cy="338554"/>
          </a:xfrm>
          <a:prstGeom prst="rect">
            <a:avLst/>
          </a:prstGeom>
        </p:spPr>
        <p:txBody>
          <a:bodyPr wrap="none">
            <a:spAutoFit/>
          </a:bodyPr>
          <a:lstStyle/>
          <a:p>
            <a:r>
              <a:rPr lang="es-CL" sz="1600" dirty="0" err="1" smtClean="0">
                <a:solidFill>
                  <a:schemeClr val="tx2">
                    <a:lumMod val="60000"/>
                    <a:lumOff val="40000"/>
                  </a:schemeClr>
                </a:solidFill>
              </a:rPr>
              <a:t>Less</a:t>
            </a:r>
            <a:endParaRPr lang="es-CL" sz="1600" dirty="0">
              <a:solidFill>
                <a:schemeClr val="tx2">
                  <a:lumMod val="60000"/>
                  <a:lumOff val="40000"/>
                </a:schemeClr>
              </a:solidFill>
            </a:endParaRPr>
          </a:p>
        </p:txBody>
      </p:sp>
      <p:pic>
        <p:nvPicPr>
          <p:cNvPr id="25" name="Imagen 24"/>
          <p:cNvPicPr>
            <a:picLocks noChangeAspect="1"/>
          </p:cNvPicPr>
          <p:nvPr/>
        </p:nvPicPr>
        <p:blipFill>
          <a:blip r:embed="rId7"/>
          <a:stretch>
            <a:fillRect/>
          </a:stretch>
        </p:blipFill>
        <p:spPr>
          <a:xfrm>
            <a:off x="5522037" y="2524916"/>
            <a:ext cx="1562100" cy="962025"/>
          </a:xfrm>
          <a:prstGeom prst="rect">
            <a:avLst/>
          </a:prstGeom>
        </p:spPr>
      </p:pic>
    </p:spTree>
    <p:extLst>
      <p:ext uri="{BB962C8B-B14F-4D97-AF65-F5344CB8AC3E}">
        <p14:creationId xmlns:p14="http://schemas.microsoft.com/office/powerpoint/2010/main" val="3522762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4. Practica usando Less.js y </a:t>
            </a:r>
            <a:r>
              <a:rPr lang="es-CL" sz="4800" dirty="0" err="1" smtClean="0">
                <a:solidFill>
                  <a:srgbClr val="FFFFFF"/>
                </a:solidFill>
                <a:latin typeface="Raleway"/>
                <a:ea typeface="Raleway"/>
                <a:cs typeface="Raleway"/>
                <a:sym typeface="Raleway"/>
              </a:rPr>
              <a:t>GUIs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260077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8616" y="1844824"/>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1. ¿Qué son los Preprocesadores CSS?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96157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52438" y="404664"/>
            <a:ext cx="7995074" cy="663600"/>
          </a:xfrm>
        </p:spPr>
        <p:txBody>
          <a:bodyPr>
            <a:normAutofit/>
          </a:bodyPr>
          <a:lstStyle/>
          <a:p>
            <a:r>
              <a:rPr lang="es-CL" sz="2400" dirty="0" smtClean="0"/>
              <a:t>4.1 Practicando </a:t>
            </a:r>
            <a:r>
              <a:rPr lang="es-CL" sz="2400" dirty="0"/>
              <a:t>con </a:t>
            </a:r>
            <a:r>
              <a:rPr lang="es-CL" sz="2400" dirty="0" err="1"/>
              <a:t>Less</a:t>
            </a:r>
            <a:r>
              <a:rPr lang="es-CL" sz="2400" dirty="0"/>
              <a:t> usando un Browser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 name="Rectángulo 4"/>
          <p:cNvSpPr/>
          <p:nvPr/>
        </p:nvSpPr>
        <p:spPr>
          <a:xfrm>
            <a:off x="683568" y="1988840"/>
            <a:ext cx="8208912" cy="2308324"/>
          </a:xfrm>
          <a:prstGeom prst="rect">
            <a:avLst/>
          </a:prstGeom>
        </p:spPr>
        <p:txBody>
          <a:bodyPr wrap="square">
            <a:spAutoFit/>
          </a:bodyPr>
          <a:lstStyle/>
          <a:p>
            <a:pPr>
              <a:lnSpc>
                <a:spcPct val="150000"/>
              </a:lnSpc>
            </a:pPr>
            <a:r>
              <a:rPr lang="es-ES" sz="1600" b="1" dirty="0" smtClean="0">
                <a:solidFill>
                  <a:schemeClr val="accent1">
                    <a:lumMod val="75000"/>
                  </a:schemeClr>
                </a:solidFill>
                <a:latin typeface="+mj-lt"/>
              </a:rPr>
              <a:t>Ver como usar dentro de un proyecto Less.JS</a:t>
            </a:r>
            <a:endParaRPr lang="es-ES" sz="1600" dirty="0">
              <a:solidFill>
                <a:schemeClr val="accent1">
                  <a:lumMod val="75000"/>
                </a:schemeClr>
              </a:solidFill>
              <a:latin typeface="+mj-lt"/>
            </a:endParaRPr>
          </a:p>
          <a:p>
            <a:pPr marL="342900" indent="-342900">
              <a:lnSpc>
                <a:spcPct val="150000"/>
              </a:lnSpc>
              <a:buAutoNum type="arabicParenR"/>
            </a:pPr>
            <a:r>
              <a:rPr lang="es-ES" sz="1600" dirty="0" smtClean="0">
                <a:solidFill>
                  <a:srgbClr val="444444"/>
                </a:solidFill>
                <a:latin typeface="+mj-lt"/>
              </a:rPr>
              <a:t>Colocar script de </a:t>
            </a:r>
            <a:r>
              <a:rPr lang="es-ES" sz="1600" dirty="0" err="1" smtClean="0">
                <a:solidFill>
                  <a:srgbClr val="444444"/>
                </a:solidFill>
                <a:latin typeface="+mj-lt"/>
              </a:rPr>
              <a:t>Less</a:t>
            </a:r>
            <a:r>
              <a:rPr lang="es-ES" sz="1600" dirty="0" smtClean="0">
                <a:solidFill>
                  <a:srgbClr val="444444"/>
                </a:solidFill>
                <a:latin typeface="+mj-lt"/>
              </a:rPr>
              <a:t> dentro de nuestro HTML</a:t>
            </a:r>
          </a:p>
          <a:p>
            <a:pPr marL="342900" indent="-342900">
              <a:lnSpc>
                <a:spcPct val="150000"/>
              </a:lnSpc>
              <a:buAutoNum type="arabicParenR"/>
            </a:pPr>
            <a:r>
              <a:rPr lang="es-ES" sz="1600" dirty="0" smtClean="0">
                <a:solidFill>
                  <a:srgbClr val="444444"/>
                </a:solidFill>
                <a:latin typeface="+mj-lt"/>
              </a:rPr>
              <a:t>Configurar directiva </a:t>
            </a:r>
            <a:r>
              <a:rPr lang="es-ES" sz="1600" dirty="0" err="1" smtClean="0">
                <a:solidFill>
                  <a:srgbClr val="444444"/>
                </a:solidFill>
                <a:latin typeface="+mj-lt"/>
              </a:rPr>
              <a:t>watch</a:t>
            </a:r>
            <a:r>
              <a:rPr lang="es-ES" sz="1600" dirty="0" smtClean="0">
                <a:solidFill>
                  <a:srgbClr val="444444"/>
                </a:solidFill>
                <a:latin typeface="+mj-lt"/>
              </a:rPr>
              <a:t> para ver cambios en vivo</a:t>
            </a:r>
          </a:p>
          <a:p>
            <a:pPr marL="342900" indent="-342900">
              <a:lnSpc>
                <a:spcPct val="150000"/>
              </a:lnSpc>
              <a:buAutoNum type="arabicParenR"/>
            </a:pPr>
            <a:r>
              <a:rPr lang="es-ES" sz="1600" dirty="0" smtClean="0">
                <a:solidFill>
                  <a:srgbClr val="444444"/>
                </a:solidFill>
                <a:latin typeface="+mj-lt"/>
              </a:rPr>
              <a:t>Colocar proyecto dentro de </a:t>
            </a:r>
            <a:r>
              <a:rPr lang="es-ES" sz="1600" dirty="0" err="1" smtClean="0">
                <a:solidFill>
                  <a:srgbClr val="444444"/>
                </a:solidFill>
                <a:latin typeface="+mj-lt"/>
              </a:rPr>
              <a:t>Xampp</a:t>
            </a:r>
            <a:r>
              <a:rPr lang="es-ES" sz="1600" dirty="0">
                <a:solidFill>
                  <a:srgbClr val="444444"/>
                </a:solidFill>
                <a:latin typeface="+mj-lt"/>
              </a:rPr>
              <a:t> </a:t>
            </a:r>
            <a:r>
              <a:rPr lang="es-ES" sz="1600" dirty="0" smtClean="0">
                <a:solidFill>
                  <a:srgbClr val="444444"/>
                </a:solidFill>
                <a:latin typeface="+mj-lt"/>
              </a:rPr>
              <a:t>(Servidor Local)</a:t>
            </a:r>
          </a:p>
          <a:p>
            <a:pPr marL="342900" indent="-342900">
              <a:lnSpc>
                <a:spcPct val="150000"/>
              </a:lnSpc>
              <a:buAutoNum type="arabicParenR"/>
            </a:pPr>
            <a:r>
              <a:rPr lang="es-ES" sz="1600" dirty="0" smtClean="0">
                <a:solidFill>
                  <a:srgbClr val="444444"/>
                </a:solidFill>
                <a:latin typeface="+mj-lt"/>
              </a:rPr>
              <a:t>Colocar nuestro proyecto en la carpeta </a:t>
            </a:r>
            <a:r>
              <a:rPr lang="es-ES" sz="1600" dirty="0" err="1" smtClean="0">
                <a:solidFill>
                  <a:srgbClr val="444444"/>
                </a:solidFill>
                <a:latin typeface="+mj-lt"/>
              </a:rPr>
              <a:t>xampp</a:t>
            </a:r>
            <a:r>
              <a:rPr lang="es-ES" sz="1600" dirty="0" smtClean="0">
                <a:solidFill>
                  <a:srgbClr val="444444"/>
                </a:solidFill>
                <a:latin typeface="+mj-lt"/>
              </a:rPr>
              <a:t>/</a:t>
            </a:r>
            <a:r>
              <a:rPr lang="es-ES" sz="1600" dirty="0" err="1" smtClean="0">
                <a:solidFill>
                  <a:srgbClr val="444444"/>
                </a:solidFill>
                <a:latin typeface="+mj-lt"/>
              </a:rPr>
              <a:t>htdocs</a:t>
            </a:r>
            <a:endParaRPr lang="es-ES" sz="1600" dirty="0" smtClean="0">
              <a:solidFill>
                <a:srgbClr val="444444"/>
              </a:solidFill>
              <a:latin typeface="+mj-lt"/>
            </a:endParaRPr>
          </a:p>
          <a:p>
            <a:pPr marL="342900" indent="-342900">
              <a:lnSpc>
                <a:spcPct val="150000"/>
              </a:lnSpc>
              <a:buAutoNum type="arabicParenR"/>
            </a:pPr>
            <a:r>
              <a:rPr lang="es-ES" sz="1600" dirty="0" smtClean="0">
                <a:solidFill>
                  <a:srgbClr val="444444"/>
                </a:solidFill>
                <a:latin typeface="+mj-lt"/>
              </a:rPr>
              <a:t>Abrir en </a:t>
            </a:r>
            <a:r>
              <a:rPr lang="es-ES" sz="1600" dirty="0">
                <a:solidFill>
                  <a:srgbClr val="444444"/>
                </a:solidFill>
                <a:latin typeface="+mj-lt"/>
              </a:rPr>
              <a:t>el navegador e ir a </a:t>
            </a:r>
            <a:r>
              <a:rPr lang="es-ES" sz="1600" dirty="0" smtClean="0">
                <a:solidFill>
                  <a:srgbClr val="444444"/>
                </a:solidFill>
                <a:latin typeface="+mj-lt"/>
              </a:rPr>
              <a:t>index-less.html</a:t>
            </a:r>
            <a:endParaRPr lang="es-CL" sz="1600" dirty="0">
              <a:latin typeface="+mj-lt"/>
            </a:endParaRPr>
          </a:p>
        </p:txBody>
      </p:sp>
      <p:pic>
        <p:nvPicPr>
          <p:cNvPr id="23" name="Imagen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2132856"/>
            <a:ext cx="1968014" cy="2399505"/>
          </a:xfrm>
          <a:prstGeom prst="rect">
            <a:avLst/>
          </a:prstGeom>
        </p:spPr>
      </p:pic>
    </p:spTree>
    <p:extLst>
      <p:ext uri="{BB962C8B-B14F-4D97-AF65-F5344CB8AC3E}">
        <p14:creationId xmlns:p14="http://schemas.microsoft.com/office/powerpoint/2010/main" val="2303446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4.2 Practicando con </a:t>
            </a:r>
            <a:r>
              <a:rPr lang="es-CL" sz="2400" dirty="0" err="1" smtClean="0"/>
              <a:t>Less</a:t>
            </a:r>
            <a:r>
              <a:rPr lang="es-CL" sz="2400" dirty="0" smtClean="0"/>
              <a:t> usando </a:t>
            </a:r>
            <a:r>
              <a:rPr lang="es-CL" sz="2400" dirty="0" err="1" smtClean="0"/>
              <a:t>GUIs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241276" y="2556276"/>
            <a:ext cx="1970091" cy="369332"/>
          </a:xfrm>
          <a:prstGeom prst="rect">
            <a:avLst/>
          </a:prstGeom>
        </p:spPr>
        <p:txBody>
          <a:bodyPr wrap="none">
            <a:spAutoFit/>
          </a:bodyPr>
          <a:lstStyle/>
          <a:p>
            <a:r>
              <a:rPr lang="es-CL" dirty="0"/>
              <a:t>http://winless.org/</a:t>
            </a:r>
          </a:p>
        </p:txBody>
      </p:sp>
      <p:sp>
        <p:nvSpPr>
          <p:cNvPr id="6" name="Rectángulo 5"/>
          <p:cNvSpPr/>
          <p:nvPr/>
        </p:nvSpPr>
        <p:spPr>
          <a:xfrm>
            <a:off x="452438" y="973171"/>
            <a:ext cx="2529860"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err="1">
                <a:solidFill>
                  <a:schemeClr val="accent1">
                    <a:lumMod val="75000"/>
                  </a:schemeClr>
                </a:solidFill>
              </a:rPr>
              <a:t>WinLess</a:t>
            </a:r>
            <a:endParaRPr lang="es-ES" dirty="0">
              <a:solidFill>
                <a:schemeClr val="accent1">
                  <a:lumMod val="75000"/>
                </a:schemeClr>
              </a:solidFill>
            </a:endParaRPr>
          </a:p>
        </p:txBody>
      </p:sp>
      <p:sp>
        <p:nvSpPr>
          <p:cNvPr id="7" name="Rectángulo 6"/>
          <p:cNvSpPr/>
          <p:nvPr/>
        </p:nvSpPr>
        <p:spPr>
          <a:xfrm>
            <a:off x="454983" y="1475919"/>
            <a:ext cx="4840680" cy="830997"/>
          </a:xfrm>
          <a:prstGeom prst="rect">
            <a:avLst/>
          </a:prstGeom>
        </p:spPr>
        <p:txBody>
          <a:bodyPr wrap="square">
            <a:spAutoFit/>
          </a:bodyPr>
          <a:lstStyle/>
          <a:p>
            <a:pPr>
              <a:lnSpc>
                <a:spcPct val="150000"/>
              </a:lnSpc>
            </a:pPr>
            <a:r>
              <a:rPr lang="es-ES" sz="1600" dirty="0" err="1" smtClean="0">
                <a:solidFill>
                  <a:srgbClr val="444444"/>
                </a:solidFill>
              </a:rPr>
              <a:t>WinLess</a:t>
            </a:r>
            <a:r>
              <a:rPr lang="es-ES" sz="1600" dirty="0" smtClean="0">
                <a:solidFill>
                  <a:srgbClr val="444444"/>
                </a:solidFill>
              </a:rPr>
              <a:t>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less</a:t>
            </a:r>
            <a:endParaRPr lang="es-ES" sz="1600" dirty="0">
              <a:solidFill>
                <a:srgbClr val="444444"/>
              </a:solidFill>
            </a:endParaRPr>
          </a:p>
        </p:txBody>
      </p:sp>
      <p:sp>
        <p:nvSpPr>
          <p:cNvPr id="13" name="Rectángulo 12"/>
          <p:cNvSpPr/>
          <p:nvPr/>
        </p:nvSpPr>
        <p:spPr>
          <a:xfrm>
            <a:off x="467544" y="2449274"/>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52438" y="2920666"/>
            <a:ext cx="7635771"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nSpc>
                <a:spcPct val="150000"/>
              </a:lnSpc>
              <a:buFont typeface="Arial" panose="020B0604020202020204" pitchFamily="34" charset="0"/>
              <a:buChar char="•"/>
            </a:pPr>
            <a:r>
              <a:rPr lang="es-ES" sz="1600" dirty="0" smtClean="0">
                <a:solidFill>
                  <a:srgbClr val="444444"/>
                </a:solidFill>
              </a:rPr>
              <a:t>Compilar por defecto si cambian nuestros archivos.</a:t>
            </a:r>
            <a:endParaRPr lang="es-ES" sz="1600" dirty="0">
              <a:solidFill>
                <a:srgbClr val="444444"/>
              </a:solidFill>
            </a:endParaRPr>
          </a:p>
        </p:txBody>
      </p:sp>
      <p:sp>
        <p:nvSpPr>
          <p:cNvPr id="16" name="Rectángulo 15"/>
          <p:cNvSpPr/>
          <p:nvPr/>
        </p:nvSpPr>
        <p:spPr>
          <a:xfrm>
            <a:off x="473466" y="4100527"/>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52438" y="4532052"/>
            <a:ext cx="7650938"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a:t>
            </a:r>
            <a:r>
              <a:rPr lang="es-ES" sz="1600" dirty="0" err="1" smtClean="0">
                <a:solidFill>
                  <a:srgbClr val="444444"/>
                </a:solidFill>
              </a:rPr>
              <a:t>WinLess</a:t>
            </a:r>
            <a:endParaRPr lang="es-ES" sz="1600" dirty="0" smtClean="0">
              <a:solidFill>
                <a:srgbClr val="444444"/>
              </a:solidFill>
            </a:endParaRP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9" name="Imagen 8"/>
          <p:cNvPicPr>
            <a:picLocks noChangeAspect="1"/>
          </p:cNvPicPr>
          <p:nvPr/>
        </p:nvPicPr>
        <p:blipFill>
          <a:blip r:embed="rId3"/>
          <a:stretch>
            <a:fillRect/>
          </a:stretch>
        </p:blipFill>
        <p:spPr>
          <a:xfrm>
            <a:off x="5689377" y="518448"/>
            <a:ext cx="3112021" cy="1958743"/>
          </a:xfrm>
          <a:prstGeom prst="rect">
            <a:avLst/>
          </a:prstGeom>
        </p:spPr>
      </p:pic>
    </p:spTree>
    <p:extLst>
      <p:ext uri="{BB962C8B-B14F-4D97-AF65-F5344CB8AC3E}">
        <p14:creationId xmlns:p14="http://schemas.microsoft.com/office/powerpoint/2010/main" val="288586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4.3 Practicando con SASS usando Scout-App</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531257" y="3107284"/>
            <a:ext cx="2067682" cy="369332"/>
          </a:xfrm>
          <a:prstGeom prst="rect">
            <a:avLst/>
          </a:prstGeom>
        </p:spPr>
        <p:txBody>
          <a:bodyPr wrap="none">
            <a:spAutoFit/>
          </a:bodyPr>
          <a:lstStyle/>
          <a:p>
            <a:r>
              <a:rPr lang="es-CL" dirty="0"/>
              <a:t>http://scout-app.io/</a:t>
            </a:r>
          </a:p>
        </p:txBody>
      </p:sp>
      <p:sp>
        <p:nvSpPr>
          <p:cNvPr id="6" name="Rectángulo 5"/>
          <p:cNvSpPr/>
          <p:nvPr/>
        </p:nvSpPr>
        <p:spPr>
          <a:xfrm>
            <a:off x="486138" y="961968"/>
            <a:ext cx="2732286" cy="50783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Scout-App</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Scout-app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sass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Scout-App</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12" name="Picture 4" descr="English (Windows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716" y="908107"/>
            <a:ext cx="2654764" cy="21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08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4.4 Practicando con SASS usando Koala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86138" y="961968"/>
            <a:ext cx="2274469"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Koala</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Koala es una </a:t>
            </a:r>
            <a:r>
              <a:rPr lang="es-ES" sz="1600" dirty="0" err="1" smtClean="0">
                <a:solidFill>
                  <a:srgbClr val="444444"/>
                </a:solidFill>
              </a:rPr>
              <a:t>Intefaz</a:t>
            </a:r>
            <a:r>
              <a:rPr lang="es-ES" sz="1600" dirty="0" smtClean="0">
                <a:solidFill>
                  <a:srgbClr val="444444"/>
                </a:solidFill>
              </a:rPr>
              <a:t> Gráfica usada para compilar nuestros </a:t>
            </a:r>
          </a:p>
          <a:p>
            <a:r>
              <a:rPr lang="es-ES" sz="1600" dirty="0" smtClean="0">
                <a:solidFill>
                  <a:srgbClr val="444444"/>
                </a:solidFill>
              </a:rPr>
              <a:t>archivos SASS y LESS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a:t>
            </a:r>
          </a:p>
          <a:p>
            <a:pPr algn="just">
              <a:lnSpc>
                <a:spcPct val="150000"/>
              </a:lnSpc>
            </a:pPr>
            <a:r>
              <a:rPr lang="es-ES" sz="1600" dirty="0">
                <a:solidFill>
                  <a:srgbClr val="444444"/>
                </a:solidFill>
              </a:rPr>
              <a:t> </a:t>
            </a:r>
            <a:r>
              <a:rPr lang="es-ES" sz="1600" dirty="0" smtClean="0">
                <a:solidFill>
                  <a:srgbClr val="444444"/>
                </a:solidFill>
              </a:rPr>
              <a:t>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Koala</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sp>
        <p:nvSpPr>
          <p:cNvPr id="5" name="Rectángulo 4"/>
          <p:cNvSpPr/>
          <p:nvPr/>
        </p:nvSpPr>
        <p:spPr>
          <a:xfrm>
            <a:off x="6315070" y="3101115"/>
            <a:ext cx="2285562" cy="369332"/>
          </a:xfrm>
          <a:prstGeom prst="rect">
            <a:avLst/>
          </a:prstGeom>
        </p:spPr>
        <p:txBody>
          <a:bodyPr wrap="none">
            <a:spAutoFit/>
          </a:bodyPr>
          <a:lstStyle/>
          <a:p>
            <a:r>
              <a:rPr lang="es-CL" dirty="0"/>
              <a:t>http://koala-app.com/</a:t>
            </a:r>
          </a:p>
        </p:txBody>
      </p:sp>
      <p:pic>
        <p:nvPicPr>
          <p:cNvPr id="6146" name="Picture 2" descr="Resultado de imagen para koala g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01" y="1099436"/>
            <a:ext cx="3054657" cy="188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01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5. Practica usando </a:t>
            </a:r>
            <a:r>
              <a:rPr lang="es-CL" sz="4800" dirty="0" err="1" smtClean="0">
                <a:solidFill>
                  <a:srgbClr val="FFFFFF"/>
                </a:solidFill>
                <a:latin typeface="Raleway"/>
                <a:ea typeface="Raleway"/>
                <a:cs typeface="Raleway"/>
                <a:sym typeface="Raleway"/>
              </a:rPr>
              <a:t>NodeJs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878871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pPr marL="95239"/>
            <a:r>
              <a:rPr lang="es-CL" sz="2400" dirty="0" smtClean="0"/>
              <a:t>5.1 </a:t>
            </a:r>
            <a:r>
              <a:rPr lang="es-CL" sz="2400" dirty="0" err="1" smtClean="0"/>
              <a:t>Node</a:t>
            </a:r>
            <a:r>
              <a:rPr lang="es-CL" sz="2400" dirty="0" smtClean="0"/>
              <a:t> </a:t>
            </a:r>
            <a:r>
              <a:rPr lang="es-CL" sz="2400" dirty="0" err="1"/>
              <a:t>Package</a:t>
            </a:r>
            <a:r>
              <a:rPr lang="es-CL" sz="2400" dirty="0"/>
              <a:t> Manager (NPM)</a:t>
            </a:r>
            <a:endParaRPr lang="es-CL" sz="2400" dirty="0">
              <a:solidFill>
                <a:schemeClr val="tx1">
                  <a:lumMod val="50000"/>
                </a:schemeClr>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6" name="Shape 394"/>
          <p:cNvSpPr txBox="1">
            <a:spLocks noGrp="1"/>
          </p:cNvSpPr>
          <p:nvPr>
            <p:ph type="body" idx="1"/>
          </p:nvPr>
        </p:nvSpPr>
        <p:spPr>
          <a:xfrm>
            <a:off x="755576" y="1556792"/>
            <a:ext cx="4680520" cy="4104456"/>
          </a:xfrm>
          <a:prstGeom prst="rect">
            <a:avLst/>
          </a:prstGeom>
        </p:spPr>
        <p:txBody>
          <a:bodyPr spcFirstLastPara="1" wrap="square" lIns="121886" tIns="121886" rIns="121886" bIns="121886" anchor="t" anchorCtr="0">
            <a:noAutofit/>
          </a:bodyPr>
          <a:lstStyle/>
          <a:p>
            <a:pPr marL="0" indent="0" algn="just">
              <a:buNone/>
            </a:pPr>
            <a:r>
              <a:rPr lang="es-CL" sz="1600" b="1" dirty="0" smtClean="0">
                <a:solidFill>
                  <a:srgbClr val="0070C0"/>
                </a:solidFill>
              </a:rPr>
              <a:t>NPM</a:t>
            </a:r>
            <a:r>
              <a:rPr lang="es-CL" sz="1600" dirty="0" smtClean="0">
                <a:solidFill>
                  <a:srgbClr val="0070C0"/>
                </a:solidFill>
              </a:rPr>
              <a:t> </a:t>
            </a:r>
            <a:r>
              <a:rPr lang="es-CL" sz="1600" dirty="0" smtClean="0">
                <a:solidFill>
                  <a:schemeClr val="dk1"/>
                </a:solidFill>
              </a:rPr>
              <a:t>es un gestor de paquetes, que permite instalar dependencias en los proyectos de forma sencilla y estandarizada. </a:t>
            </a:r>
          </a:p>
          <a:p>
            <a:pPr marL="0" indent="0" algn="just">
              <a:buNone/>
            </a:pPr>
            <a:endParaRPr lang="es-CL" sz="1600" dirty="0" smtClean="0">
              <a:solidFill>
                <a:schemeClr val="dk1"/>
              </a:solidFill>
            </a:endParaRPr>
          </a:p>
          <a:p>
            <a:pPr marL="0" indent="0" algn="just">
              <a:buNone/>
            </a:pPr>
            <a:r>
              <a:rPr lang="es-CL" sz="1600" dirty="0" smtClean="0">
                <a:solidFill>
                  <a:schemeClr val="dk1"/>
                </a:solidFill>
              </a:rPr>
              <a:t>Para usarlo debemos </a:t>
            </a:r>
            <a:r>
              <a:rPr lang="es-CL" sz="1600" dirty="0">
                <a:solidFill>
                  <a:schemeClr val="dk1"/>
                </a:solidFill>
              </a:rPr>
              <a:t>tener </a:t>
            </a:r>
            <a:r>
              <a:rPr lang="es-CL" sz="1600" dirty="0" smtClean="0">
                <a:solidFill>
                  <a:schemeClr val="dk1"/>
                </a:solidFill>
              </a:rPr>
              <a:t>instalado </a:t>
            </a:r>
            <a:r>
              <a:rPr lang="es-CL" sz="1600" b="1" dirty="0" err="1" smtClean="0">
                <a:solidFill>
                  <a:srgbClr val="00B050"/>
                </a:solidFill>
              </a:rPr>
              <a:t>Nodejs</a:t>
            </a:r>
            <a:r>
              <a:rPr lang="es-CL" sz="1600" dirty="0" smtClean="0">
                <a:solidFill>
                  <a:srgbClr val="00B050"/>
                </a:solidFill>
              </a:rPr>
              <a:t> </a:t>
            </a:r>
            <a:r>
              <a:rPr lang="es-CL" sz="1600" dirty="0" smtClean="0">
                <a:solidFill>
                  <a:schemeClr val="dk1"/>
                </a:solidFill>
              </a:rPr>
              <a:t>(</a:t>
            </a:r>
            <a:r>
              <a:rPr lang="es-CL" sz="1600" dirty="0" smtClean="0">
                <a:solidFill>
                  <a:schemeClr val="dk1"/>
                </a:solidFill>
                <a:hlinkClick r:id="rId3"/>
              </a:rPr>
              <a:t>https</a:t>
            </a:r>
            <a:r>
              <a:rPr lang="es-CL" sz="1600" dirty="0">
                <a:solidFill>
                  <a:schemeClr val="dk1"/>
                </a:solidFill>
                <a:hlinkClick r:id="rId3"/>
              </a:rPr>
              <a:t>://nodejs.org/es</a:t>
            </a:r>
            <a:r>
              <a:rPr lang="es-CL" sz="1600" dirty="0" smtClean="0">
                <a:solidFill>
                  <a:schemeClr val="dk1"/>
                </a:solidFill>
                <a:hlinkClick r:id="rId3"/>
              </a:rPr>
              <a:t>/</a:t>
            </a:r>
            <a:r>
              <a:rPr lang="es-CL" sz="1600" dirty="0" smtClean="0">
                <a:solidFill>
                  <a:schemeClr val="dk1"/>
                </a:solidFill>
              </a:rPr>
              <a:t>), preferiblemente en su ultima versión.</a:t>
            </a:r>
          </a:p>
          <a:p>
            <a:pPr marL="0" indent="0" algn="just">
              <a:buNone/>
            </a:pPr>
            <a:endParaRPr lang="es-CL" sz="1600" dirty="0">
              <a:solidFill>
                <a:schemeClr val="dk1"/>
              </a:solidFill>
            </a:endParaRPr>
          </a:p>
          <a:p>
            <a:pPr marL="0" indent="0" algn="just">
              <a:buNone/>
            </a:pPr>
            <a:r>
              <a:rPr lang="es-CL" sz="1600" dirty="0" smtClean="0">
                <a:solidFill>
                  <a:schemeClr val="dk1"/>
                </a:solidFill>
              </a:rPr>
              <a:t>NPM se usa a través de la consola, con la introducción de comandos podemos hacer instalaciones dentro de nuestro proyecto.</a:t>
            </a:r>
            <a:endParaRPr sz="1600" dirty="0">
              <a:solidFill>
                <a:schemeClr val="dk1"/>
              </a:solidFill>
            </a:endParaRPr>
          </a:p>
          <a:p>
            <a:pPr marL="253971" indent="-114287" algn="just">
              <a:buNone/>
            </a:pPr>
            <a:endParaRPr sz="2700" dirty="0"/>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068240"/>
            <a:ext cx="31083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6209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pPr marL="95239"/>
            <a:r>
              <a:rPr lang="es-CL" sz="2400" dirty="0" smtClean="0"/>
              <a:t>5.2 </a:t>
            </a:r>
            <a:r>
              <a:rPr lang="es-CL" sz="2400" dirty="0" err="1" smtClean="0"/>
              <a:t>Package.json</a:t>
            </a:r>
            <a:endParaRPr lang="es-CL" sz="2400" dirty="0">
              <a:solidFill>
                <a:schemeClr val="tx1">
                  <a:lumMod val="50000"/>
                </a:schemeClr>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6" name="Shape 394"/>
          <p:cNvSpPr txBox="1">
            <a:spLocks noGrp="1"/>
          </p:cNvSpPr>
          <p:nvPr>
            <p:ph type="body" idx="1"/>
          </p:nvPr>
        </p:nvSpPr>
        <p:spPr>
          <a:xfrm>
            <a:off x="714996" y="1196752"/>
            <a:ext cx="4680520" cy="1800200"/>
          </a:xfrm>
          <a:prstGeom prst="rect">
            <a:avLst/>
          </a:prstGeom>
        </p:spPr>
        <p:txBody>
          <a:bodyPr spcFirstLastPara="1" wrap="square" lIns="121886" tIns="121886" rIns="121886" bIns="121886" anchor="t" anchorCtr="0">
            <a:noAutofit/>
          </a:bodyPr>
          <a:lstStyle/>
          <a:p>
            <a:pPr marL="0" indent="0" algn="just">
              <a:buNone/>
            </a:pPr>
            <a:r>
              <a:rPr lang="es-CL" sz="1600" b="1" dirty="0" err="1">
                <a:solidFill>
                  <a:srgbClr val="0070C0"/>
                </a:solidFill>
              </a:rPr>
              <a:t>p</a:t>
            </a:r>
            <a:r>
              <a:rPr lang="es-CL" sz="1600" b="1" dirty="0" err="1" smtClean="0">
                <a:solidFill>
                  <a:srgbClr val="0070C0"/>
                </a:solidFill>
              </a:rPr>
              <a:t>ackage.json</a:t>
            </a:r>
            <a:r>
              <a:rPr lang="es-CL" sz="1600" b="1" dirty="0" smtClean="0">
                <a:solidFill>
                  <a:srgbClr val="0070C0"/>
                </a:solidFill>
              </a:rPr>
              <a:t> </a:t>
            </a:r>
            <a:r>
              <a:rPr lang="es-CL" sz="1600" dirty="0" smtClean="0">
                <a:solidFill>
                  <a:schemeClr val="tx1"/>
                </a:solidFill>
              </a:rPr>
              <a:t>es un archivo en la cual estarán declaradas en un archivo </a:t>
            </a:r>
            <a:r>
              <a:rPr lang="es-CL" sz="1600" b="1" dirty="0" smtClean="0">
                <a:solidFill>
                  <a:schemeClr val="tx1"/>
                </a:solidFill>
              </a:rPr>
              <a:t>.</a:t>
            </a:r>
            <a:r>
              <a:rPr lang="es-CL" sz="1600" b="1" dirty="0" err="1" smtClean="0">
                <a:solidFill>
                  <a:schemeClr val="tx1"/>
                </a:solidFill>
              </a:rPr>
              <a:t>json</a:t>
            </a:r>
            <a:r>
              <a:rPr lang="es-CL" sz="1600" b="1" dirty="0" smtClean="0">
                <a:solidFill>
                  <a:schemeClr val="tx1"/>
                </a:solidFill>
              </a:rPr>
              <a:t> </a:t>
            </a:r>
            <a:r>
              <a:rPr lang="es-CL" sz="1600" dirty="0" smtClean="0">
                <a:solidFill>
                  <a:schemeClr val="tx1"/>
                </a:solidFill>
              </a:rPr>
              <a:t>todas las dependencias que podrán ser instaladas vía npm.</a:t>
            </a:r>
            <a:endParaRPr lang="es-CL" sz="2700" dirty="0"/>
          </a:p>
          <a:p>
            <a:pPr marL="0" indent="0" algn="just">
              <a:buNone/>
            </a:pPr>
            <a:endParaRPr lang="es-CL" sz="1600" b="1" dirty="0" smtClean="0">
              <a:solidFill>
                <a:srgbClr val="0070C0"/>
              </a:solidFill>
            </a:endParaRPr>
          </a:p>
          <a:p>
            <a:pPr marL="0" indent="0" algn="just">
              <a:buNone/>
            </a:pPr>
            <a:r>
              <a:rPr lang="es-CL" sz="1800" b="1" dirty="0" err="1" smtClean="0">
                <a:solidFill>
                  <a:srgbClr val="0070C0"/>
                </a:solidFill>
              </a:rPr>
              <a:t>Tips</a:t>
            </a:r>
            <a:r>
              <a:rPr lang="es-CL" sz="1800" b="1" dirty="0" smtClean="0">
                <a:solidFill>
                  <a:srgbClr val="0070C0"/>
                </a:solidFill>
              </a:rPr>
              <a:t> de Comandos:</a:t>
            </a:r>
          </a:p>
          <a:p>
            <a:pPr marL="253971" indent="-114287" algn="just">
              <a:buNone/>
            </a:pPr>
            <a:endParaRPr lang="es-CL" sz="1600" b="1" dirty="0" smtClean="0">
              <a:solidFill>
                <a:srgbClr val="0070C0"/>
              </a:solidFill>
            </a:endParaRPr>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908720"/>
            <a:ext cx="1977383"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99096" y="2924944"/>
            <a:ext cx="8136904" cy="3046988"/>
          </a:xfrm>
          <a:prstGeom prst="rect">
            <a:avLst/>
          </a:prstGeom>
        </p:spPr>
        <p:txBody>
          <a:bodyPr wrap="square">
            <a:spAutoFit/>
          </a:bodyPr>
          <a:lstStyle/>
          <a:p>
            <a:pPr marL="253971" indent="-114287" algn="just">
              <a:buNone/>
            </a:pPr>
            <a:r>
              <a:rPr lang="es-CL" b="1" dirty="0">
                <a:solidFill>
                  <a:srgbClr val="00B050"/>
                </a:solidFill>
              </a:rPr>
              <a:t>n</a:t>
            </a:r>
            <a:r>
              <a:rPr lang="es-CL" b="1" dirty="0" smtClean="0">
                <a:solidFill>
                  <a:srgbClr val="00B050"/>
                </a:solidFill>
              </a:rPr>
              <a:t>pm install </a:t>
            </a:r>
          </a:p>
          <a:p>
            <a:pPr marL="253971" indent="-114287" algn="just">
              <a:buNone/>
            </a:pPr>
            <a:r>
              <a:rPr lang="es-CL" sz="1500" dirty="0" smtClean="0"/>
              <a:t>instala todos los paquetes de un proyecto, presentes en el </a:t>
            </a:r>
            <a:r>
              <a:rPr lang="es-CL" sz="1500" dirty="0" err="1" smtClean="0"/>
              <a:t>package.json</a:t>
            </a:r>
            <a:endParaRPr lang="es-CL" sz="1500" dirty="0" smtClean="0"/>
          </a:p>
          <a:p>
            <a:pPr marL="253971" indent="-114287" algn="just">
              <a:buNone/>
            </a:pPr>
            <a:endParaRPr lang="es-CL" sz="1400" dirty="0" smtClean="0"/>
          </a:p>
          <a:p>
            <a:pPr marL="253971" indent="-114287" algn="just">
              <a:buNone/>
            </a:pPr>
            <a:r>
              <a:rPr lang="es-CL" b="1" dirty="0" smtClean="0">
                <a:solidFill>
                  <a:srgbClr val="00B050"/>
                </a:solidFill>
              </a:rPr>
              <a:t>npm </a:t>
            </a:r>
            <a:r>
              <a:rPr lang="es-CL" b="1" dirty="0">
                <a:solidFill>
                  <a:srgbClr val="00B050"/>
                </a:solidFill>
              </a:rPr>
              <a:t>Install </a:t>
            </a:r>
            <a:r>
              <a:rPr lang="es-CL" b="1" dirty="0" err="1">
                <a:solidFill>
                  <a:schemeClr val="accent2">
                    <a:lumMod val="75000"/>
                  </a:schemeClr>
                </a:solidFill>
              </a:rPr>
              <a:t>package</a:t>
            </a:r>
            <a:r>
              <a:rPr lang="es-CL" b="1" dirty="0">
                <a:solidFill>
                  <a:schemeClr val="accent2">
                    <a:lumMod val="75000"/>
                  </a:schemeClr>
                </a:solidFill>
              </a:rPr>
              <a:t> </a:t>
            </a:r>
            <a:endParaRPr lang="es-CL" b="1" dirty="0" smtClean="0">
              <a:solidFill>
                <a:schemeClr val="accent2">
                  <a:lumMod val="75000"/>
                </a:schemeClr>
              </a:solidFill>
            </a:endParaRPr>
          </a:p>
          <a:p>
            <a:pPr marL="253971" indent="-114287" algn="just">
              <a:buNone/>
            </a:pPr>
            <a:r>
              <a:rPr lang="es-CL" sz="1500" dirty="0" smtClean="0"/>
              <a:t> </a:t>
            </a:r>
            <a:r>
              <a:rPr lang="es-CL" sz="1500" dirty="0"/>
              <a:t>instala un </a:t>
            </a:r>
            <a:r>
              <a:rPr lang="es-CL" sz="1500" dirty="0" smtClean="0"/>
              <a:t>paquete</a:t>
            </a:r>
          </a:p>
          <a:p>
            <a:pPr marL="253971" indent="-114287" algn="just">
              <a:buNone/>
            </a:pPr>
            <a:endParaRPr lang="es-CL" sz="1400" dirty="0"/>
          </a:p>
          <a:p>
            <a:pPr marL="253971" indent="-114287">
              <a:buNone/>
            </a:pPr>
            <a:r>
              <a:rPr lang="es-CL" b="1" dirty="0">
                <a:solidFill>
                  <a:srgbClr val="00B050"/>
                </a:solidFill>
              </a:rPr>
              <a:t>npm install </a:t>
            </a:r>
            <a:r>
              <a:rPr lang="es-CL" b="1" dirty="0" err="1">
                <a:solidFill>
                  <a:schemeClr val="accent2">
                    <a:lumMod val="75000"/>
                  </a:schemeClr>
                </a:solidFill>
              </a:rPr>
              <a:t>package</a:t>
            </a:r>
            <a:r>
              <a:rPr lang="es-CL" b="1" dirty="0">
                <a:solidFill>
                  <a:schemeClr val="accent2">
                    <a:lumMod val="75000"/>
                  </a:schemeClr>
                </a:solidFill>
              </a:rPr>
              <a:t> </a:t>
            </a:r>
            <a:r>
              <a:rPr lang="es-CL" b="1" dirty="0">
                <a:solidFill>
                  <a:schemeClr val="accent6">
                    <a:lumMod val="75000"/>
                  </a:schemeClr>
                </a:solidFill>
              </a:rPr>
              <a:t>–</a:t>
            </a:r>
            <a:r>
              <a:rPr lang="es-CL" b="1" dirty="0" smtClean="0">
                <a:solidFill>
                  <a:schemeClr val="accent6">
                    <a:lumMod val="75000"/>
                  </a:schemeClr>
                </a:solidFill>
              </a:rPr>
              <a:t>D</a:t>
            </a:r>
          </a:p>
          <a:p>
            <a:pPr marL="253971" indent="-114287">
              <a:buNone/>
            </a:pPr>
            <a:r>
              <a:rPr lang="es-CL" sz="1500" b="1" dirty="0" smtClean="0"/>
              <a:t> </a:t>
            </a:r>
            <a:r>
              <a:rPr lang="es-CL" sz="1500" dirty="0" smtClean="0"/>
              <a:t>instala </a:t>
            </a:r>
            <a:r>
              <a:rPr lang="es-CL" sz="1500" dirty="0"/>
              <a:t>el paquete, y coloca la nueva dependencia en el </a:t>
            </a:r>
            <a:r>
              <a:rPr lang="es-CL" sz="1500" dirty="0" err="1" smtClean="0"/>
              <a:t>package.json</a:t>
            </a:r>
            <a:endParaRPr lang="es-CL" sz="1500" dirty="0" smtClean="0"/>
          </a:p>
          <a:p>
            <a:pPr marL="253971" indent="-114287">
              <a:buNone/>
            </a:pPr>
            <a:endParaRPr lang="es-CL" sz="1400" dirty="0"/>
          </a:p>
          <a:p>
            <a:pPr marL="253971" indent="-114287">
              <a:buNone/>
            </a:pPr>
            <a:r>
              <a:rPr lang="es-CL" b="1" dirty="0" smtClean="0">
                <a:solidFill>
                  <a:srgbClr val="00B050"/>
                </a:solidFill>
              </a:rPr>
              <a:t>npm </a:t>
            </a:r>
            <a:r>
              <a:rPr lang="es-CL" b="1" dirty="0">
                <a:solidFill>
                  <a:srgbClr val="00B050"/>
                </a:solidFill>
              </a:rPr>
              <a:t>install </a:t>
            </a:r>
            <a:r>
              <a:rPr lang="es-CL" b="1" dirty="0" err="1">
                <a:solidFill>
                  <a:schemeClr val="accent2">
                    <a:lumMod val="75000"/>
                  </a:schemeClr>
                </a:solidFill>
              </a:rPr>
              <a:t>package</a:t>
            </a:r>
            <a:r>
              <a:rPr lang="es-CL" b="1" dirty="0">
                <a:solidFill>
                  <a:schemeClr val="accent2">
                    <a:lumMod val="75000"/>
                  </a:schemeClr>
                </a:solidFill>
              </a:rPr>
              <a:t> </a:t>
            </a:r>
            <a:r>
              <a:rPr lang="es-CL" b="1" dirty="0" smtClean="0"/>
              <a:t> </a:t>
            </a:r>
            <a:r>
              <a:rPr lang="es-CL" b="1" dirty="0" smtClean="0">
                <a:solidFill>
                  <a:schemeClr val="accent6">
                    <a:lumMod val="75000"/>
                  </a:schemeClr>
                </a:solidFill>
              </a:rPr>
              <a:t>-- </a:t>
            </a:r>
            <a:r>
              <a:rPr lang="es-CL" b="1" dirty="0" err="1" smtClean="0">
                <a:solidFill>
                  <a:schemeClr val="accent6">
                    <a:lumMod val="75000"/>
                  </a:schemeClr>
                </a:solidFill>
              </a:rPr>
              <a:t>save-dev</a:t>
            </a:r>
            <a:r>
              <a:rPr lang="es-CL" b="1" dirty="0" smtClean="0">
                <a:solidFill>
                  <a:schemeClr val="accent6">
                    <a:lumMod val="75000"/>
                  </a:schemeClr>
                </a:solidFill>
              </a:rPr>
              <a:t> </a:t>
            </a:r>
          </a:p>
          <a:p>
            <a:pPr marL="253971" indent="-114287">
              <a:buNone/>
            </a:pPr>
            <a:r>
              <a:rPr lang="es-CL" sz="1500" dirty="0" smtClean="0"/>
              <a:t>instala </a:t>
            </a:r>
            <a:r>
              <a:rPr lang="es-CL" sz="1500" dirty="0"/>
              <a:t>la como dependencia de </a:t>
            </a:r>
            <a:r>
              <a:rPr lang="es-CL" sz="1500" dirty="0" smtClean="0"/>
              <a:t>desarrollo en el </a:t>
            </a:r>
            <a:r>
              <a:rPr lang="es-CL" sz="1500" dirty="0" err="1" smtClean="0"/>
              <a:t>package.json</a:t>
            </a:r>
            <a:r>
              <a:rPr lang="es-CL" sz="1500" dirty="0" smtClean="0"/>
              <a:t>, </a:t>
            </a:r>
            <a:r>
              <a:rPr lang="es-CL" sz="1500" dirty="0"/>
              <a:t>la cual no se instalara en </a:t>
            </a:r>
            <a:r>
              <a:rPr lang="es-CL" sz="1500" dirty="0" smtClean="0"/>
              <a:t>producción</a:t>
            </a:r>
            <a:r>
              <a:rPr lang="es-CL" sz="1500" dirty="0"/>
              <a:t/>
            </a:r>
            <a:br>
              <a:rPr lang="es-CL" sz="1500" dirty="0"/>
            </a:br>
            <a:endParaRPr lang="es-CL" sz="1500" dirty="0"/>
          </a:p>
        </p:txBody>
      </p:sp>
    </p:spTree>
    <p:extLst>
      <p:ext uri="{BB962C8B-B14F-4D97-AF65-F5344CB8AC3E}">
        <p14:creationId xmlns:p14="http://schemas.microsoft.com/office/powerpoint/2010/main" val="265556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5.3 Practica de SASS, LESS y </a:t>
            </a:r>
            <a:r>
              <a:rPr lang="es-CL" sz="2400" dirty="0" err="1" smtClean="0"/>
              <a:t>Stylus</a:t>
            </a:r>
            <a:r>
              <a:rPr lang="es-CL" sz="2400" dirty="0" smtClean="0"/>
              <a:t> </a:t>
            </a:r>
            <a:r>
              <a:rPr lang="es-CL" sz="2400" dirty="0" err="1" smtClean="0"/>
              <a:t>úsando</a:t>
            </a:r>
            <a:r>
              <a:rPr lang="es-CL" sz="2400" dirty="0" smtClean="0"/>
              <a:t> NPM</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71662" y="1152822"/>
            <a:ext cx="5014771" cy="464871"/>
          </a:xfrm>
          <a:prstGeom prst="rect">
            <a:avLst/>
          </a:prstGeom>
        </p:spPr>
        <p:txBody>
          <a:bodyPr wrap="none">
            <a:spAutoFit/>
          </a:bodyPr>
          <a:lstStyle/>
          <a:p>
            <a:pPr marL="342900" indent="-342900">
              <a:lnSpc>
                <a:spcPct val="150000"/>
              </a:lnSpc>
              <a:buFont typeface="+mj-lt"/>
              <a:buAutoNum type="alphaLcParenR"/>
            </a:pPr>
            <a:r>
              <a:rPr lang="es-ES" b="1" dirty="0" smtClean="0">
                <a:solidFill>
                  <a:srgbClr val="0070C0"/>
                </a:solidFill>
              </a:rPr>
              <a:t>Instalar SASS y compilar un archivo .</a:t>
            </a:r>
            <a:r>
              <a:rPr lang="es-ES" b="1" dirty="0" err="1" smtClean="0">
                <a:solidFill>
                  <a:srgbClr val="0070C0"/>
                </a:solidFill>
              </a:rPr>
              <a:t>scss</a:t>
            </a:r>
            <a:r>
              <a:rPr lang="es-ES" b="1" dirty="0" smtClean="0">
                <a:solidFill>
                  <a:srgbClr val="0070C0"/>
                </a:solidFill>
              </a:rPr>
              <a:t> y .</a:t>
            </a:r>
            <a:r>
              <a:rPr lang="es-ES" b="1" dirty="0" err="1" smtClean="0">
                <a:solidFill>
                  <a:srgbClr val="0070C0"/>
                </a:solidFill>
              </a:rPr>
              <a:t>sass</a:t>
            </a:r>
            <a:endParaRPr lang="es-ES" dirty="0">
              <a:solidFill>
                <a:srgbClr val="0070C0"/>
              </a:solidFill>
            </a:endParaRPr>
          </a:p>
        </p:txBody>
      </p:sp>
      <p:sp>
        <p:nvSpPr>
          <p:cNvPr id="7" name="Rectángulo 6"/>
          <p:cNvSpPr/>
          <p:nvPr/>
        </p:nvSpPr>
        <p:spPr>
          <a:xfrm>
            <a:off x="484486" y="1634792"/>
            <a:ext cx="5720480" cy="1015663"/>
          </a:xfrm>
          <a:prstGeom prst="rect">
            <a:avLst/>
          </a:prstGeom>
        </p:spPr>
        <p:txBody>
          <a:bodyPr wrap="square">
            <a:spAutoFit/>
          </a:bodyPr>
          <a:lstStyle/>
          <a:p>
            <a:pPr>
              <a:lnSpc>
                <a:spcPct val="150000"/>
              </a:lnSpc>
            </a:pPr>
            <a:r>
              <a:rPr lang="es-CL" sz="1600" dirty="0" err="1">
                <a:solidFill>
                  <a:srgbClr val="002060"/>
                </a:solidFill>
              </a:rPr>
              <a:t>n</a:t>
            </a:r>
            <a:r>
              <a:rPr lang="es-CL" sz="1600" dirty="0" err="1" smtClean="0">
                <a:solidFill>
                  <a:srgbClr val="002060"/>
                </a:solidFill>
              </a:rPr>
              <a:t>pm</a:t>
            </a:r>
            <a:r>
              <a:rPr lang="es-CL" sz="1600" dirty="0" smtClean="0">
                <a:solidFill>
                  <a:srgbClr val="00B0F0"/>
                </a:solidFill>
              </a:rPr>
              <a:t> </a:t>
            </a:r>
            <a:r>
              <a:rPr lang="es-CL" sz="1600" dirty="0" err="1" smtClean="0"/>
              <a:t>install</a:t>
            </a:r>
            <a:r>
              <a:rPr lang="es-CL" sz="1600" dirty="0" smtClean="0"/>
              <a:t> </a:t>
            </a:r>
            <a:r>
              <a:rPr lang="es-CL" sz="1600" dirty="0" err="1" smtClean="0"/>
              <a:t>sass</a:t>
            </a:r>
            <a:r>
              <a:rPr lang="es-CL" sz="1600" dirty="0" smtClean="0"/>
              <a:t> -g</a:t>
            </a:r>
          </a:p>
          <a:p>
            <a:pPr>
              <a:lnSpc>
                <a:spcPct val="150000"/>
              </a:lnSpc>
            </a:pPr>
            <a:r>
              <a:rPr lang="es-CL" sz="1600" dirty="0" err="1" smtClean="0">
                <a:solidFill>
                  <a:srgbClr val="002060"/>
                </a:solidFill>
              </a:rPr>
              <a:t>sass</a:t>
            </a:r>
            <a:r>
              <a:rPr lang="es-CL" sz="1600" dirty="0" smtClean="0">
                <a:solidFill>
                  <a:srgbClr val="00B0F0"/>
                </a:solidFill>
              </a:rPr>
              <a:t> </a:t>
            </a:r>
            <a:r>
              <a:rPr lang="es-CL" sz="1600" dirty="0" err="1" smtClean="0"/>
              <a:t>miarchivo.scss</a:t>
            </a:r>
            <a:endParaRPr lang="es-CL" sz="1600" dirty="0" smtClean="0"/>
          </a:p>
          <a:p>
            <a:endParaRPr lang="es-CL" sz="1200" b="1" dirty="0">
              <a:solidFill>
                <a:srgbClr val="00B0F0"/>
              </a:solidFill>
            </a:endParaRPr>
          </a:p>
        </p:txBody>
      </p:sp>
      <p:sp>
        <p:nvSpPr>
          <p:cNvPr id="11" name="Rectángulo 10"/>
          <p:cNvSpPr/>
          <p:nvPr/>
        </p:nvSpPr>
        <p:spPr>
          <a:xfrm>
            <a:off x="440024" y="2582030"/>
            <a:ext cx="4169603" cy="507831"/>
          </a:xfrm>
          <a:prstGeom prst="rect">
            <a:avLst/>
          </a:prstGeom>
        </p:spPr>
        <p:txBody>
          <a:bodyPr wrap="none">
            <a:spAutoFit/>
          </a:bodyPr>
          <a:lstStyle/>
          <a:p>
            <a:pPr>
              <a:lnSpc>
                <a:spcPct val="150000"/>
              </a:lnSpc>
            </a:pPr>
            <a:r>
              <a:rPr lang="es-ES" b="1" dirty="0" smtClean="0">
                <a:solidFill>
                  <a:srgbClr val="0070C0"/>
                </a:solidFill>
              </a:rPr>
              <a:t>b) Instalar </a:t>
            </a:r>
            <a:r>
              <a:rPr lang="es-ES" b="1" dirty="0" err="1" smtClean="0">
                <a:solidFill>
                  <a:srgbClr val="0070C0"/>
                </a:solidFill>
              </a:rPr>
              <a:t>Less</a:t>
            </a:r>
            <a:r>
              <a:rPr lang="es-ES" b="1" dirty="0" smtClean="0">
                <a:solidFill>
                  <a:srgbClr val="0070C0"/>
                </a:solidFill>
              </a:rPr>
              <a:t> y compilar un archivo .</a:t>
            </a:r>
            <a:r>
              <a:rPr lang="es-ES" b="1" dirty="0" err="1" smtClean="0">
                <a:solidFill>
                  <a:srgbClr val="0070C0"/>
                </a:solidFill>
              </a:rPr>
              <a:t>less</a:t>
            </a:r>
            <a:endParaRPr lang="es-ES" dirty="0">
              <a:solidFill>
                <a:srgbClr val="0070C0"/>
              </a:solidFill>
            </a:endParaRPr>
          </a:p>
        </p:txBody>
      </p:sp>
      <p:sp>
        <p:nvSpPr>
          <p:cNvPr id="12" name="Rectángulo 11"/>
          <p:cNvSpPr/>
          <p:nvPr/>
        </p:nvSpPr>
        <p:spPr>
          <a:xfrm>
            <a:off x="440024" y="3068601"/>
            <a:ext cx="5720480" cy="1015663"/>
          </a:xfrm>
          <a:prstGeom prst="rect">
            <a:avLst/>
          </a:prstGeom>
        </p:spPr>
        <p:txBody>
          <a:bodyPr wrap="square">
            <a:spAutoFit/>
          </a:bodyPr>
          <a:lstStyle/>
          <a:p>
            <a:pPr>
              <a:lnSpc>
                <a:spcPct val="150000"/>
              </a:lnSpc>
            </a:pPr>
            <a:r>
              <a:rPr lang="es-CL" sz="1600" dirty="0" err="1">
                <a:solidFill>
                  <a:srgbClr val="002060"/>
                </a:solidFill>
              </a:rPr>
              <a:t>n</a:t>
            </a:r>
            <a:r>
              <a:rPr lang="es-CL" sz="1600" dirty="0" err="1" smtClean="0">
                <a:solidFill>
                  <a:srgbClr val="002060"/>
                </a:solidFill>
              </a:rPr>
              <a:t>pm</a:t>
            </a:r>
            <a:r>
              <a:rPr lang="es-CL" sz="1600" dirty="0" smtClean="0">
                <a:solidFill>
                  <a:srgbClr val="00B0F0"/>
                </a:solidFill>
              </a:rPr>
              <a:t> </a:t>
            </a:r>
            <a:r>
              <a:rPr lang="es-CL" sz="1600" dirty="0" err="1" smtClean="0"/>
              <a:t>install</a:t>
            </a:r>
            <a:r>
              <a:rPr lang="es-CL" sz="1600" dirty="0" smtClean="0"/>
              <a:t> </a:t>
            </a:r>
            <a:r>
              <a:rPr lang="es-CL" sz="1600" dirty="0" err="1" smtClean="0"/>
              <a:t>less</a:t>
            </a:r>
            <a:r>
              <a:rPr lang="es-CL" sz="1600" dirty="0" smtClean="0"/>
              <a:t> -g</a:t>
            </a:r>
          </a:p>
          <a:p>
            <a:pPr>
              <a:lnSpc>
                <a:spcPct val="150000"/>
              </a:lnSpc>
            </a:pPr>
            <a:r>
              <a:rPr lang="es-CL" sz="1600" dirty="0" err="1">
                <a:solidFill>
                  <a:srgbClr val="002060"/>
                </a:solidFill>
              </a:rPr>
              <a:t>lessc</a:t>
            </a:r>
            <a:r>
              <a:rPr lang="es-CL" sz="1600" dirty="0">
                <a:solidFill>
                  <a:srgbClr val="002060"/>
                </a:solidFill>
              </a:rPr>
              <a:t> </a:t>
            </a:r>
            <a:r>
              <a:rPr lang="es-CL" sz="1600" dirty="0" err="1"/>
              <a:t>miarchivo.less</a:t>
            </a:r>
            <a:r>
              <a:rPr lang="es-CL" sz="1600" dirty="0"/>
              <a:t> miarchivo.css </a:t>
            </a:r>
            <a:endParaRPr lang="es-CL" sz="1200" dirty="0"/>
          </a:p>
          <a:p>
            <a:endParaRPr lang="es-CL" sz="1200" b="1" dirty="0">
              <a:solidFill>
                <a:srgbClr val="00B0F0"/>
              </a:solidFill>
            </a:endParaRPr>
          </a:p>
        </p:txBody>
      </p:sp>
      <p:sp>
        <p:nvSpPr>
          <p:cNvPr id="18" name="Rectángulo 17"/>
          <p:cNvSpPr/>
          <p:nvPr/>
        </p:nvSpPr>
        <p:spPr>
          <a:xfrm>
            <a:off x="431020" y="3921757"/>
            <a:ext cx="4304896" cy="507831"/>
          </a:xfrm>
          <a:prstGeom prst="rect">
            <a:avLst/>
          </a:prstGeom>
        </p:spPr>
        <p:txBody>
          <a:bodyPr wrap="none">
            <a:spAutoFit/>
          </a:bodyPr>
          <a:lstStyle/>
          <a:p>
            <a:pPr>
              <a:lnSpc>
                <a:spcPct val="150000"/>
              </a:lnSpc>
            </a:pPr>
            <a:r>
              <a:rPr lang="es-ES" b="1" dirty="0" smtClean="0">
                <a:solidFill>
                  <a:srgbClr val="0070C0"/>
                </a:solidFill>
              </a:rPr>
              <a:t>c) Instalar </a:t>
            </a:r>
            <a:r>
              <a:rPr lang="es-ES" b="1" dirty="0" err="1" smtClean="0">
                <a:solidFill>
                  <a:srgbClr val="0070C0"/>
                </a:solidFill>
              </a:rPr>
              <a:t>Stylus</a:t>
            </a:r>
            <a:r>
              <a:rPr lang="es-ES" b="1" dirty="0" smtClean="0">
                <a:solidFill>
                  <a:srgbClr val="0070C0"/>
                </a:solidFill>
              </a:rPr>
              <a:t> </a:t>
            </a:r>
            <a:r>
              <a:rPr lang="es-ES" b="1" dirty="0">
                <a:solidFill>
                  <a:srgbClr val="0070C0"/>
                </a:solidFill>
              </a:rPr>
              <a:t>y compilar </a:t>
            </a:r>
            <a:r>
              <a:rPr lang="es-ES" b="1" dirty="0" smtClean="0">
                <a:solidFill>
                  <a:srgbClr val="0070C0"/>
                </a:solidFill>
              </a:rPr>
              <a:t>un archivo .</a:t>
            </a:r>
            <a:r>
              <a:rPr lang="es-ES" b="1" dirty="0" err="1" smtClean="0">
                <a:solidFill>
                  <a:srgbClr val="0070C0"/>
                </a:solidFill>
              </a:rPr>
              <a:t>styl</a:t>
            </a:r>
            <a:endParaRPr lang="es-ES" b="1" dirty="0">
              <a:solidFill>
                <a:srgbClr val="0070C0"/>
              </a:solidFill>
            </a:endParaRPr>
          </a:p>
        </p:txBody>
      </p:sp>
      <p:sp>
        <p:nvSpPr>
          <p:cNvPr id="19" name="Rectángulo 18"/>
          <p:cNvSpPr/>
          <p:nvPr/>
        </p:nvSpPr>
        <p:spPr>
          <a:xfrm>
            <a:off x="429246" y="4464120"/>
            <a:ext cx="5720480" cy="1015663"/>
          </a:xfrm>
          <a:prstGeom prst="rect">
            <a:avLst/>
          </a:prstGeom>
        </p:spPr>
        <p:txBody>
          <a:bodyPr wrap="square">
            <a:spAutoFit/>
          </a:bodyPr>
          <a:lstStyle/>
          <a:p>
            <a:pPr>
              <a:lnSpc>
                <a:spcPct val="150000"/>
              </a:lnSpc>
            </a:pPr>
            <a:r>
              <a:rPr lang="es-CL" sz="1600" dirty="0" err="1">
                <a:solidFill>
                  <a:srgbClr val="002060"/>
                </a:solidFill>
              </a:rPr>
              <a:t>n</a:t>
            </a:r>
            <a:r>
              <a:rPr lang="es-CL" sz="1600" dirty="0" err="1" smtClean="0">
                <a:solidFill>
                  <a:srgbClr val="002060"/>
                </a:solidFill>
              </a:rPr>
              <a:t>pm</a:t>
            </a:r>
            <a:r>
              <a:rPr lang="es-CL" sz="1600" dirty="0" smtClean="0">
                <a:solidFill>
                  <a:srgbClr val="00B0F0"/>
                </a:solidFill>
              </a:rPr>
              <a:t> </a:t>
            </a:r>
            <a:r>
              <a:rPr lang="es-CL" sz="1600" dirty="0" err="1" smtClean="0"/>
              <a:t>install</a:t>
            </a:r>
            <a:r>
              <a:rPr lang="es-CL" sz="1600" dirty="0" smtClean="0"/>
              <a:t> </a:t>
            </a:r>
            <a:r>
              <a:rPr lang="es-CL" sz="1600" dirty="0" err="1" smtClean="0"/>
              <a:t>stylus</a:t>
            </a:r>
            <a:r>
              <a:rPr lang="es-CL" sz="1600" dirty="0" smtClean="0"/>
              <a:t> -g</a:t>
            </a:r>
          </a:p>
          <a:p>
            <a:pPr algn="just">
              <a:lnSpc>
                <a:spcPct val="150000"/>
              </a:lnSpc>
            </a:pPr>
            <a:r>
              <a:rPr lang="es-CL" sz="1600" dirty="0" err="1">
                <a:solidFill>
                  <a:srgbClr val="002060"/>
                </a:solidFill>
              </a:rPr>
              <a:t>stylus</a:t>
            </a:r>
            <a:r>
              <a:rPr lang="es-CL" sz="1600" dirty="0">
                <a:solidFill>
                  <a:srgbClr val="002060"/>
                </a:solidFill>
              </a:rPr>
              <a:t> </a:t>
            </a:r>
            <a:r>
              <a:rPr lang="es-CL" sz="1600" dirty="0" err="1"/>
              <a:t>miarchivo.styl</a:t>
            </a:r>
            <a:endParaRPr lang="es-CL" sz="1600" dirty="0"/>
          </a:p>
          <a:p>
            <a:endParaRPr lang="es-CL" sz="1200" b="1" dirty="0">
              <a:solidFill>
                <a:srgbClr val="00B0F0"/>
              </a:solidFill>
            </a:endParaRPr>
          </a:p>
        </p:txBody>
      </p:sp>
      <p:pic>
        <p:nvPicPr>
          <p:cNvPr id="20" name="Imagen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2174" y="1695185"/>
            <a:ext cx="772541" cy="886846"/>
          </a:xfrm>
          <a:prstGeom prst="rect">
            <a:avLst/>
          </a:prstGeom>
        </p:spPr>
      </p:pic>
      <p:pic>
        <p:nvPicPr>
          <p:cNvPr id="21" name="Imagen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7172" y="3034234"/>
            <a:ext cx="747543" cy="911443"/>
          </a:xfrm>
          <a:prstGeom prst="rect">
            <a:avLst/>
          </a:prstGeom>
        </p:spPr>
      </p:pic>
      <p:pic>
        <p:nvPicPr>
          <p:cNvPr id="22" name="Imagen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9748" y="4454899"/>
            <a:ext cx="827904" cy="806585"/>
          </a:xfrm>
          <a:prstGeom prst="rect">
            <a:avLst/>
          </a:prstGeom>
        </p:spPr>
      </p:pic>
    </p:spTree>
    <p:extLst>
      <p:ext uri="{BB962C8B-B14F-4D97-AF65-F5344CB8AC3E}">
        <p14:creationId xmlns:p14="http://schemas.microsoft.com/office/powerpoint/2010/main" val="3856409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con GULP.js y </a:t>
            </a:r>
            <a:r>
              <a:rPr lang="es-CL" sz="2400" dirty="0" err="1" smtClean="0"/>
              <a:t>Node</a:t>
            </a:r>
            <a:r>
              <a:rPr lang="es-CL" sz="2400" dirty="0" smtClean="0"/>
              <a:t> JS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32520" y="3418741"/>
            <a:ext cx="1695079" cy="507831"/>
          </a:xfrm>
          <a:prstGeom prst="rect">
            <a:avLst/>
          </a:prstGeom>
        </p:spPr>
        <p:txBody>
          <a:bodyPr wrap="none">
            <a:spAutoFit/>
          </a:bodyPr>
          <a:lstStyle/>
          <a:p>
            <a:pPr>
              <a:lnSpc>
                <a:spcPct val="150000"/>
              </a:lnSpc>
            </a:pPr>
            <a:r>
              <a:rPr lang="es-ES" b="1" dirty="0" smtClean="0">
                <a:solidFill>
                  <a:srgbClr val="0070C0"/>
                </a:solidFill>
              </a:rPr>
              <a:t>Pasos a Realizar</a:t>
            </a:r>
            <a:endParaRPr lang="es-ES" dirty="0">
              <a:solidFill>
                <a:srgbClr val="0070C0"/>
              </a:solidFill>
            </a:endParaRPr>
          </a:p>
        </p:txBody>
      </p:sp>
      <p:sp>
        <p:nvSpPr>
          <p:cNvPr id="14" name="Rectángulo 13"/>
          <p:cNvSpPr/>
          <p:nvPr/>
        </p:nvSpPr>
        <p:spPr>
          <a:xfrm>
            <a:off x="432520" y="3861048"/>
            <a:ext cx="8171928" cy="1938992"/>
          </a:xfrm>
          <a:prstGeom prst="rect">
            <a:avLst/>
          </a:prstGeom>
        </p:spPr>
        <p:txBody>
          <a:bodyPr wrap="square">
            <a:spAutoFit/>
          </a:bodyPr>
          <a:lstStyle/>
          <a:p>
            <a:pPr marL="342900" indent="-342900" algn="just">
              <a:lnSpc>
                <a:spcPct val="150000"/>
              </a:lnSpc>
              <a:buFont typeface="+mj-lt"/>
              <a:buAutoNum type="arabicPeriod"/>
            </a:pPr>
            <a:r>
              <a:rPr lang="es-ES" sz="1600" dirty="0" smtClean="0">
                <a:solidFill>
                  <a:srgbClr val="444444"/>
                </a:solidFill>
              </a:rPr>
              <a:t>Crear archivo </a:t>
            </a:r>
            <a:r>
              <a:rPr lang="es-ES" sz="1600" b="1" dirty="0" err="1" smtClean="0">
                <a:solidFill>
                  <a:srgbClr val="444444"/>
                </a:solidFill>
              </a:rPr>
              <a:t>package.json</a:t>
            </a:r>
            <a:r>
              <a:rPr lang="es-ES" sz="1600" dirty="0" smtClean="0">
                <a:solidFill>
                  <a:srgbClr val="444444"/>
                </a:solidFill>
              </a:rPr>
              <a:t> vía </a:t>
            </a:r>
            <a:r>
              <a:rPr lang="es-ES" sz="1600" dirty="0" err="1" smtClean="0">
                <a:solidFill>
                  <a:srgbClr val="444444"/>
                </a:solidFill>
              </a:rPr>
              <a:t>npm</a:t>
            </a:r>
            <a:r>
              <a:rPr lang="es-ES" sz="1600" dirty="0" smtClean="0">
                <a:solidFill>
                  <a:srgbClr val="444444"/>
                </a:solidFill>
              </a:rPr>
              <a:t> usando </a:t>
            </a:r>
            <a:r>
              <a:rPr lang="es-ES" sz="1600" b="1" dirty="0" err="1" smtClean="0">
                <a:solidFill>
                  <a:srgbClr val="444444"/>
                </a:solidFill>
              </a:rPr>
              <a:t>npm</a:t>
            </a:r>
            <a:r>
              <a:rPr lang="es-ES" sz="1600" b="1" dirty="0" smtClean="0">
                <a:solidFill>
                  <a:srgbClr val="444444"/>
                </a:solidFill>
              </a:rPr>
              <a:t> </a:t>
            </a:r>
            <a:r>
              <a:rPr lang="es-ES" sz="1600" b="1" dirty="0" err="1" smtClean="0">
                <a:solidFill>
                  <a:srgbClr val="444444"/>
                </a:solidFill>
              </a:rPr>
              <a:t>init</a:t>
            </a:r>
            <a:endParaRPr lang="es-ES" sz="1600" b="1" dirty="0" smtClean="0">
              <a:solidFill>
                <a:srgbClr val="444444"/>
              </a:solidFill>
            </a:endParaRPr>
          </a:p>
          <a:p>
            <a:pPr marL="342900" indent="-342900" algn="just">
              <a:lnSpc>
                <a:spcPct val="150000"/>
              </a:lnSpc>
              <a:buFont typeface="+mj-lt"/>
              <a:buAutoNum type="arabicPeriod"/>
            </a:pPr>
            <a:r>
              <a:rPr lang="es-ES" sz="1600" dirty="0" smtClean="0">
                <a:solidFill>
                  <a:srgbClr val="444444"/>
                </a:solidFill>
              </a:rPr>
              <a:t>Colocar dependencias del proyecto.</a:t>
            </a:r>
          </a:p>
          <a:p>
            <a:pPr marL="342900" indent="-342900" algn="just">
              <a:lnSpc>
                <a:spcPct val="150000"/>
              </a:lnSpc>
              <a:buFont typeface="+mj-lt"/>
              <a:buAutoNum type="arabicPeriod"/>
            </a:pPr>
            <a:r>
              <a:rPr lang="es-ES" sz="1600" dirty="0" smtClean="0">
                <a:solidFill>
                  <a:srgbClr val="444444"/>
                </a:solidFill>
              </a:rPr>
              <a:t>Crear archivo gulpfile.js</a:t>
            </a:r>
          </a:p>
          <a:p>
            <a:pPr marL="342900" indent="-342900" algn="just">
              <a:lnSpc>
                <a:spcPct val="150000"/>
              </a:lnSpc>
              <a:buFont typeface="+mj-lt"/>
              <a:buAutoNum type="arabicPeriod"/>
            </a:pPr>
            <a:r>
              <a:rPr lang="es-ES" sz="1600" dirty="0" smtClean="0">
                <a:solidFill>
                  <a:srgbClr val="444444"/>
                </a:solidFill>
              </a:rPr>
              <a:t>Configurar en </a:t>
            </a:r>
            <a:r>
              <a:rPr lang="es-ES" sz="1600" b="1" dirty="0" err="1" smtClean="0">
                <a:solidFill>
                  <a:srgbClr val="444444"/>
                </a:solidFill>
              </a:rPr>
              <a:t>package.json</a:t>
            </a:r>
            <a:r>
              <a:rPr lang="es-ES" sz="1600" dirty="0" smtClean="0">
                <a:solidFill>
                  <a:srgbClr val="444444"/>
                </a:solidFill>
              </a:rPr>
              <a:t> el archivo de entrada gulpfile.js</a:t>
            </a:r>
          </a:p>
          <a:p>
            <a:pPr marL="342900" indent="-342900" algn="just">
              <a:lnSpc>
                <a:spcPct val="150000"/>
              </a:lnSpc>
              <a:buFont typeface="+mj-lt"/>
              <a:buAutoNum type="arabicPeriod"/>
            </a:pPr>
            <a:r>
              <a:rPr lang="es-ES" sz="1600" dirty="0" smtClean="0">
                <a:solidFill>
                  <a:srgbClr val="444444"/>
                </a:solidFill>
              </a:rPr>
              <a:t>Explicación de configuración de tareas para la compilación de los archivos </a:t>
            </a:r>
            <a:r>
              <a:rPr lang="es-ES" sz="1600" dirty="0" err="1" smtClean="0">
                <a:solidFill>
                  <a:srgbClr val="444444"/>
                </a:solidFill>
              </a:rPr>
              <a:t>Sass</a:t>
            </a:r>
            <a:r>
              <a:rPr lang="es-ES" sz="1600" dirty="0" smtClean="0">
                <a:solidFill>
                  <a:srgbClr val="444444"/>
                </a:solidFill>
              </a:rPr>
              <a:t>, </a:t>
            </a:r>
            <a:r>
              <a:rPr lang="es-ES" sz="1600" dirty="0" err="1" smtClean="0">
                <a:solidFill>
                  <a:srgbClr val="444444"/>
                </a:solidFill>
              </a:rPr>
              <a:t>Less</a:t>
            </a:r>
            <a:r>
              <a:rPr lang="es-ES" sz="1600" dirty="0" smtClean="0">
                <a:solidFill>
                  <a:srgbClr val="444444"/>
                </a:solidFill>
              </a:rPr>
              <a:t> y </a:t>
            </a:r>
            <a:r>
              <a:rPr lang="es-ES" sz="1600" dirty="0" err="1" smtClean="0">
                <a:solidFill>
                  <a:srgbClr val="444444"/>
                </a:solidFill>
              </a:rPr>
              <a:t>Stylus</a:t>
            </a:r>
            <a:r>
              <a:rPr lang="es-ES" sz="1600" dirty="0" smtClean="0">
                <a:solidFill>
                  <a:srgbClr val="444444"/>
                </a:solidFill>
              </a:rPr>
              <a:t>.</a:t>
            </a:r>
            <a:endParaRPr lang="es-ES" sz="1600" dirty="0">
              <a:solidFill>
                <a:srgbClr val="444444"/>
              </a:solidFill>
            </a:endParaRPr>
          </a:p>
        </p:txBody>
      </p:sp>
      <p:sp>
        <p:nvSpPr>
          <p:cNvPr id="3" name="Rectángulo 2"/>
          <p:cNvSpPr/>
          <p:nvPr/>
        </p:nvSpPr>
        <p:spPr>
          <a:xfrm>
            <a:off x="419696" y="1626343"/>
            <a:ext cx="5136058" cy="1569660"/>
          </a:xfrm>
          <a:prstGeom prst="rect">
            <a:avLst/>
          </a:prstGeom>
        </p:spPr>
        <p:txBody>
          <a:bodyPr wrap="square">
            <a:spAutoFit/>
          </a:bodyPr>
          <a:lstStyle/>
          <a:p>
            <a:pPr algn="just"/>
            <a:r>
              <a:rPr lang="es-ES" sz="1600" b="1" dirty="0">
                <a:solidFill>
                  <a:srgbClr val="333333"/>
                </a:solidFill>
                <a:latin typeface="+mj-lt"/>
              </a:rPr>
              <a:t>Gulp.js </a:t>
            </a:r>
            <a:r>
              <a:rPr lang="es-ES" sz="1600" dirty="0">
                <a:solidFill>
                  <a:srgbClr val="333333"/>
                </a:solidFill>
                <a:latin typeface="+mj-lt"/>
              </a:rPr>
              <a:t>es un </a:t>
            </a:r>
            <a:r>
              <a:rPr lang="es-ES" sz="1600" b="1" dirty="0" err="1">
                <a:solidFill>
                  <a:srgbClr val="333333"/>
                </a:solidFill>
                <a:latin typeface="+mj-lt"/>
              </a:rPr>
              <a:t>build</a:t>
            </a:r>
            <a:r>
              <a:rPr lang="es-ES" sz="1600" b="1" dirty="0">
                <a:solidFill>
                  <a:srgbClr val="333333"/>
                </a:solidFill>
                <a:latin typeface="+mj-lt"/>
              </a:rPr>
              <a:t> </a:t>
            </a:r>
            <a:r>
              <a:rPr lang="es-ES" sz="1600" b="1" dirty="0" err="1" smtClean="0">
                <a:solidFill>
                  <a:srgbClr val="333333"/>
                </a:solidFill>
                <a:latin typeface="+mj-lt"/>
              </a:rPr>
              <a:t>system</a:t>
            </a:r>
            <a:r>
              <a:rPr lang="es-ES" sz="1600" b="1" dirty="0" smtClean="0">
                <a:solidFill>
                  <a:srgbClr val="333333"/>
                </a:solidFill>
                <a:latin typeface="+mj-lt"/>
              </a:rPr>
              <a:t> </a:t>
            </a:r>
            <a:r>
              <a:rPr lang="es-ES" sz="1600" dirty="0" smtClean="0">
                <a:solidFill>
                  <a:srgbClr val="333333"/>
                </a:solidFill>
                <a:latin typeface="+mj-lt"/>
              </a:rPr>
              <a:t>(</a:t>
            </a:r>
            <a:r>
              <a:rPr lang="es-ES" sz="1600" dirty="0">
                <a:solidFill>
                  <a:srgbClr val="333333"/>
                </a:solidFill>
                <a:latin typeface="+mj-lt"/>
              </a:rPr>
              <a:t>sistema de construcción) que permite </a:t>
            </a:r>
            <a:r>
              <a:rPr lang="es-ES" sz="1600" b="1" dirty="0">
                <a:solidFill>
                  <a:srgbClr val="333333"/>
                </a:solidFill>
                <a:latin typeface="+mj-lt"/>
              </a:rPr>
              <a:t>automatizar tareas comunes de desarrollo</a:t>
            </a:r>
            <a:r>
              <a:rPr lang="es-ES" sz="1600" dirty="0">
                <a:solidFill>
                  <a:srgbClr val="333333"/>
                </a:solidFill>
                <a:latin typeface="+mj-lt"/>
              </a:rPr>
              <a:t>, tales como la </a:t>
            </a:r>
            <a:r>
              <a:rPr lang="es-ES" sz="1600" dirty="0" err="1">
                <a:solidFill>
                  <a:srgbClr val="333333"/>
                </a:solidFill>
                <a:latin typeface="+mj-lt"/>
              </a:rPr>
              <a:t>minificación</a:t>
            </a:r>
            <a:r>
              <a:rPr lang="es-ES" sz="1600" dirty="0">
                <a:solidFill>
                  <a:srgbClr val="333333"/>
                </a:solidFill>
                <a:latin typeface="+mj-lt"/>
              </a:rPr>
              <a:t> de </a:t>
            </a:r>
            <a:r>
              <a:rPr lang="es-ES" sz="1600" dirty="0" smtClean="0">
                <a:solidFill>
                  <a:srgbClr val="333333"/>
                </a:solidFill>
                <a:latin typeface="+mj-lt"/>
              </a:rPr>
              <a:t>código, compilación de código </a:t>
            </a:r>
            <a:r>
              <a:rPr lang="es-ES" sz="1600" dirty="0" err="1" smtClean="0">
                <a:solidFill>
                  <a:srgbClr val="333333"/>
                </a:solidFill>
                <a:latin typeface="+mj-lt"/>
              </a:rPr>
              <a:t>preprocesado</a:t>
            </a:r>
            <a:r>
              <a:rPr lang="es-ES" sz="1600" dirty="0" smtClean="0">
                <a:solidFill>
                  <a:srgbClr val="333333"/>
                </a:solidFill>
                <a:latin typeface="+mj-lt"/>
              </a:rPr>
              <a:t> </a:t>
            </a:r>
            <a:r>
              <a:rPr lang="es-ES" sz="1600" dirty="0" err="1" smtClean="0">
                <a:solidFill>
                  <a:srgbClr val="333333"/>
                </a:solidFill>
                <a:latin typeface="+mj-lt"/>
              </a:rPr>
              <a:t>css</a:t>
            </a:r>
            <a:r>
              <a:rPr lang="es-ES" sz="1600" dirty="0" smtClean="0">
                <a:solidFill>
                  <a:srgbClr val="333333"/>
                </a:solidFill>
                <a:latin typeface="+mj-lt"/>
              </a:rPr>
              <a:t>, </a:t>
            </a:r>
            <a:r>
              <a:rPr lang="es-ES" sz="1600" dirty="0">
                <a:solidFill>
                  <a:srgbClr val="333333"/>
                </a:solidFill>
                <a:latin typeface="+mj-lt"/>
              </a:rPr>
              <a:t>recarga del navegador, compresión de imágenes, validación de sintaxis de código y un sin fin de tareas más.</a:t>
            </a:r>
            <a:endParaRPr lang="es-CL" sz="1600" dirty="0">
              <a:latin typeface="+mj-lt"/>
            </a:endParaRPr>
          </a:p>
        </p:txBody>
      </p:sp>
      <p:sp>
        <p:nvSpPr>
          <p:cNvPr id="16" name="Rectángulo 15"/>
          <p:cNvSpPr/>
          <p:nvPr/>
        </p:nvSpPr>
        <p:spPr>
          <a:xfrm>
            <a:off x="432520" y="1096097"/>
            <a:ext cx="3168352" cy="507831"/>
          </a:xfrm>
          <a:prstGeom prst="rect">
            <a:avLst/>
          </a:prstGeom>
        </p:spPr>
        <p:txBody>
          <a:bodyPr wrap="square">
            <a:spAutoFit/>
          </a:bodyPr>
          <a:lstStyle/>
          <a:p>
            <a:pPr>
              <a:lnSpc>
                <a:spcPct val="150000"/>
              </a:lnSpc>
            </a:pPr>
            <a:r>
              <a:rPr lang="es-ES" b="1" dirty="0" smtClean="0">
                <a:solidFill>
                  <a:srgbClr val="0070C0"/>
                </a:solidFill>
              </a:rPr>
              <a:t>¿Que es Gulp.js?</a:t>
            </a:r>
            <a:endParaRPr lang="es-ES" dirty="0">
              <a:solidFill>
                <a:srgbClr val="0070C0"/>
              </a:solidFill>
            </a:endParaRPr>
          </a:p>
        </p:txBody>
      </p:sp>
      <p:pic>
        <p:nvPicPr>
          <p:cNvPr id="3074" name="Picture 2" descr="Resultado de imagen para gul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68264"/>
            <a:ext cx="2009800" cy="20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425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a:solidFill>
                  <a:srgbClr val="FFFFFF"/>
                </a:solidFill>
                <a:latin typeface="Raleway"/>
                <a:ea typeface="Raleway"/>
                <a:cs typeface="Raleway"/>
                <a:sym typeface="Raleway"/>
              </a:rPr>
              <a:t>6</a:t>
            </a:r>
            <a:r>
              <a:rPr lang="es-CL" sz="4800" dirty="0" smtClean="0">
                <a:solidFill>
                  <a:srgbClr val="FFFFFF"/>
                </a:solidFill>
                <a:latin typeface="Raleway"/>
                <a:ea typeface="Raleway"/>
                <a:cs typeface="Raleway"/>
                <a:sym typeface="Raleway"/>
              </a:rPr>
              <a:t>. Practica usando </a:t>
            </a:r>
            <a:r>
              <a:rPr lang="es-CL" sz="4800" dirty="0" smtClean="0">
                <a:solidFill>
                  <a:srgbClr val="FFFFFF"/>
                </a:solidFill>
                <a:latin typeface="Raleway"/>
                <a:ea typeface="Raleway"/>
                <a:cs typeface="Raleway"/>
                <a:sym typeface="Raleway"/>
              </a:rPr>
              <a:t>Visual Studio</a:t>
            </a:r>
            <a:r>
              <a:rPr lang="es-CL" sz="4800" dirty="0" smtClean="0">
                <a:solidFill>
                  <a:srgbClr val="FFFFFF"/>
                </a:solidFill>
                <a:latin typeface="Raleway"/>
                <a:ea typeface="Raleway"/>
                <a:cs typeface="Raleway"/>
                <a:sym typeface="Raleway"/>
              </a:rPr>
              <a:t> </a:t>
            </a:r>
            <a:r>
              <a:rPr lang="es-CL" sz="4800" dirty="0" smtClean="0">
                <a:solidFill>
                  <a:srgbClr val="FFFFFF"/>
                </a:solidFill>
                <a:latin typeface="Raleway"/>
                <a:ea typeface="Raleway"/>
                <a:cs typeface="Raleway"/>
                <a:sym typeface="Raleway"/>
              </a:rPr>
              <a:t>+ herramientas de desarrollo</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331086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345281" y="1140272"/>
            <a:ext cx="5374638" cy="4016920"/>
          </a:xfrm>
          <a:prstGeom prst="rect">
            <a:avLst/>
          </a:prstGeom>
        </p:spPr>
        <p:txBody>
          <a:bodyPr spcFirstLastPara="1" wrap="square" lIns="121900" tIns="121900" rIns="121900" bIns="121900" anchor="t" anchorCtr="0">
            <a:noAutofit/>
          </a:bodyPr>
          <a:lstStyle/>
          <a:p>
            <a:pPr marL="95250" indent="0" algn="just" fontAlgn="base">
              <a:buNone/>
            </a:pPr>
            <a:r>
              <a:rPr lang="es-CL" sz="1600" b="1" dirty="0" smtClean="0">
                <a:solidFill>
                  <a:schemeClr val="tx2">
                    <a:lumMod val="60000"/>
                    <a:lumOff val="40000"/>
                  </a:schemeClr>
                </a:solidFill>
                <a:latin typeface="Calibri" panose="020F0502020204030204" pitchFamily="34" charset="0"/>
              </a:rPr>
              <a:t>¿Que es CSS?</a:t>
            </a:r>
          </a:p>
          <a:p>
            <a:pPr marL="95250" indent="0" algn="just" fontAlgn="base">
              <a:buNone/>
            </a:pPr>
            <a:endParaRPr lang="es-CL" sz="1600" b="1" dirty="0" smtClean="0">
              <a:solidFill>
                <a:srgbClr val="000000"/>
              </a:solidFill>
              <a:latin typeface="Calibri" panose="020F0502020204030204" pitchFamily="34" charset="0"/>
            </a:endParaRPr>
          </a:p>
          <a:p>
            <a:pPr marL="95250" indent="0" algn="just" fontAlgn="base">
              <a:buNone/>
            </a:pPr>
            <a:r>
              <a:rPr lang="es-CL" sz="1600" dirty="0">
                <a:solidFill>
                  <a:schemeClr val="tx1"/>
                </a:solidFill>
              </a:rPr>
              <a:t>Es un </a:t>
            </a:r>
            <a:r>
              <a:rPr lang="es-ES" sz="1600" dirty="0">
                <a:solidFill>
                  <a:schemeClr val="tx1"/>
                </a:solidFill>
              </a:rPr>
              <a:t>es un lenguaje usado para definir la presentación </a:t>
            </a:r>
            <a:r>
              <a:rPr lang="es-ES" sz="1600" dirty="0" smtClean="0">
                <a:solidFill>
                  <a:schemeClr val="tx1"/>
                </a:solidFill>
              </a:rPr>
              <a:t>de </a:t>
            </a:r>
            <a:r>
              <a:rPr lang="es-ES" sz="1600" dirty="0">
                <a:solidFill>
                  <a:schemeClr val="tx1"/>
                </a:solidFill>
              </a:rPr>
              <a:t>un documento estructurado escrito en </a:t>
            </a:r>
            <a:r>
              <a:rPr lang="es-ES" sz="1600" dirty="0" smtClean="0">
                <a:solidFill>
                  <a:schemeClr val="tx1"/>
                </a:solidFill>
              </a:rPr>
              <a:t>HTML.</a:t>
            </a:r>
          </a:p>
          <a:p>
            <a:pPr marL="95250" indent="0" algn="just" fontAlgn="base">
              <a:buNone/>
            </a:pPr>
            <a:endParaRPr lang="es-CL" sz="1600" dirty="0">
              <a:solidFill>
                <a:schemeClr val="tx1"/>
              </a:solidFill>
            </a:endParaRPr>
          </a:p>
          <a:p>
            <a:pPr marL="95250" indent="0" algn="just" fontAlgn="base">
              <a:buNone/>
            </a:pPr>
            <a:r>
              <a:rPr lang="es-CL" sz="1600" b="1" dirty="0" smtClean="0">
                <a:solidFill>
                  <a:schemeClr val="tx2">
                    <a:lumMod val="60000"/>
                    <a:lumOff val="40000"/>
                  </a:schemeClr>
                </a:solidFill>
                <a:latin typeface="Calibri" panose="020F0502020204030204" pitchFamily="34" charset="0"/>
              </a:rPr>
              <a:t>¿Qué son los </a:t>
            </a:r>
            <a:r>
              <a:rPr lang="es-CL" sz="1600" b="1" dirty="0">
                <a:solidFill>
                  <a:schemeClr val="tx2">
                    <a:lumMod val="60000"/>
                    <a:lumOff val="40000"/>
                  </a:schemeClr>
                </a:solidFill>
                <a:latin typeface="Calibri" panose="020F0502020204030204" pitchFamily="34" charset="0"/>
              </a:rPr>
              <a:t>Preprocesadores </a:t>
            </a:r>
            <a:r>
              <a:rPr lang="es-CL" sz="1600" b="1" dirty="0" smtClean="0">
                <a:solidFill>
                  <a:schemeClr val="tx2">
                    <a:lumMod val="60000"/>
                    <a:lumOff val="40000"/>
                  </a:schemeClr>
                </a:solidFill>
                <a:latin typeface="Calibri" panose="020F0502020204030204" pitchFamily="34" charset="0"/>
              </a:rPr>
              <a:t>CSS?</a:t>
            </a:r>
          </a:p>
          <a:p>
            <a:pPr marL="95250" indent="0" algn="just" fontAlgn="base">
              <a:buNone/>
            </a:pPr>
            <a:r>
              <a:rPr lang="es-CL" sz="1600" b="1" dirty="0" smtClean="0">
                <a:solidFill>
                  <a:srgbClr val="000000"/>
                </a:solidFill>
                <a:latin typeface="Calibri" panose="020F0502020204030204" pitchFamily="34" charset="0"/>
              </a:rPr>
              <a:t>Son </a:t>
            </a:r>
            <a:r>
              <a:rPr lang="es-CL" sz="1600" dirty="0" smtClean="0">
                <a:solidFill>
                  <a:srgbClr val="000000"/>
                </a:solidFill>
                <a:latin typeface="Calibri" panose="020F0502020204030204" pitchFamily="34" charset="0"/>
              </a:rPr>
              <a:t>lenguaje de </a:t>
            </a:r>
            <a:r>
              <a:rPr lang="es-CL" sz="1600" dirty="0" err="1" smtClean="0">
                <a:solidFill>
                  <a:srgbClr val="000000"/>
                </a:solidFill>
                <a:latin typeface="Calibri" panose="020F0502020204030204" pitchFamily="34" charset="0"/>
              </a:rPr>
              <a:t>pseudo</a:t>
            </a:r>
            <a:r>
              <a:rPr lang="es-CL" sz="1600" dirty="0" smtClean="0">
                <a:solidFill>
                  <a:srgbClr val="000000"/>
                </a:solidFill>
                <a:latin typeface="Calibri" panose="020F0502020204030204" pitchFamily="34" charset="0"/>
              </a:rPr>
              <a:t>-código que puede ser compilado a archivos CSS.</a:t>
            </a:r>
          </a:p>
          <a:p>
            <a:pPr marL="95250" indent="0" algn="just" fontAlgn="base">
              <a:buNone/>
            </a:pPr>
            <a:endParaRPr lang="es-CL" sz="1600" dirty="0">
              <a:solidFill>
                <a:srgbClr val="000000"/>
              </a:solidFill>
              <a:latin typeface="Calibri" panose="020F0502020204030204" pitchFamily="34" charset="0"/>
            </a:endParaRPr>
          </a:p>
          <a:p>
            <a:pPr marL="95250" indent="0" algn="just" fontAlgn="base">
              <a:buNone/>
            </a:pPr>
            <a:r>
              <a:rPr lang="es-CL" sz="1600" dirty="0" smtClean="0">
                <a:solidFill>
                  <a:srgbClr val="000000"/>
                </a:solidFill>
                <a:latin typeface="Calibri" panose="020F0502020204030204" pitchFamily="34" charset="0"/>
              </a:rPr>
              <a:t>Extienden </a:t>
            </a:r>
            <a:r>
              <a:rPr lang="es-CL" sz="1600" dirty="0">
                <a:solidFill>
                  <a:srgbClr val="000000"/>
                </a:solidFill>
                <a:latin typeface="Calibri" panose="020F0502020204030204" pitchFamily="34" charset="0"/>
              </a:rPr>
              <a:t>las funcionabilidades del CSS tradicional permitiéndonos colocar variables, </a:t>
            </a:r>
            <a:r>
              <a:rPr lang="es-CL" sz="1600" dirty="0" err="1">
                <a:solidFill>
                  <a:srgbClr val="000000"/>
                </a:solidFill>
                <a:latin typeface="Calibri" panose="020F0502020204030204" pitchFamily="34" charset="0"/>
              </a:rPr>
              <a:t>mixins</a:t>
            </a:r>
            <a:r>
              <a:rPr lang="es-CL" sz="1600" dirty="0">
                <a:solidFill>
                  <a:srgbClr val="000000"/>
                </a:solidFill>
                <a:latin typeface="Calibri" panose="020F0502020204030204" pitchFamily="34" charset="0"/>
              </a:rPr>
              <a:t>, funciones predeterminadas </a:t>
            </a:r>
            <a:r>
              <a:rPr lang="es-CL" sz="1600" dirty="0" smtClean="0">
                <a:solidFill>
                  <a:srgbClr val="000000"/>
                </a:solidFill>
                <a:latin typeface="Calibri" panose="020F0502020204030204" pitchFamily="34" charset="0"/>
              </a:rPr>
              <a:t>y </a:t>
            </a:r>
            <a:r>
              <a:rPr lang="es-CL" sz="1600" dirty="0">
                <a:solidFill>
                  <a:srgbClr val="000000"/>
                </a:solidFill>
                <a:latin typeface="Calibri" panose="020F0502020204030204" pitchFamily="34" charset="0"/>
              </a:rPr>
              <a:t>reutilizar de una mejor forma nuestro código CSS. </a:t>
            </a:r>
          </a:p>
          <a:p>
            <a:pPr marL="95250" indent="0" algn="just" fontAlgn="base">
              <a:buNone/>
            </a:pPr>
            <a:endParaRPr lang="es-CL" sz="1600" dirty="0" smtClean="0">
              <a:solidFill>
                <a:schemeClr val="tx1"/>
              </a:solidFill>
            </a:endParaRPr>
          </a:p>
          <a:p>
            <a:pPr marL="95250" indent="0" algn="just" fontAlgn="base">
              <a:buNone/>
            </a:pPr>
            <a:endParaRPr lang="es-CL" sz="1600" dirty="0">
              <a:solidFill>
                <a:schemeClr val="tx1"/>
              </a:solidFill>
            </a:endParaRPr>
          </a:p>
          <a:p>
            <a:pPr marL="0" indent="0">
              <a:buNone/>
            </a:pPr>
            <a:endParaRPr lang="es-CL" sz="1400" dirty="0">
              <a:solidFill>
                <a:srgbClr val="000000"/>
              </a:solidFill>
            </a:endParaRPr>
          </a:p>
          <a:p>
            <a:pPr marL="0" marR="0" lvl="0" indent="0" algn="l" rtl="0">
              <a:lnSpc>
                <a:spcPct val="100000"/>
              </a:lnSpc>
              <a:spcBef>
                <a:spcPts val="400"/>
              </a:spcBef>
              <a:spcAft>
                <a:spcPts val="0"/>
              </a:spcAft>
              <a:buNone/>
            </a:pPr>
            <a:endParaRPr sz="1400" dirty="0" smtClean="0">
              <a:solidFill>
                <a:schemeClr val="dk1"/>
              </a:solidFill>
            </a:endParaRPr>
          </a:p>
          <a:p>
            <a:pPr marL="254000" lvl="0" indent="-114300" rtl="0">
              <a:spcBef>
                <a:spcPts val="400"/>
              </a:spcBef>
              <a:spcAft>
                <a:spcPts val="0"/>
              </a:spcAft>
              <a:buNone/>
            </a:pPr>
            <a:endParaRPr sz="1400" dirty="0"/>
          </a:p>
        </p:txBody>
      </p:sp>
      <p:sp>
        <p:nvSpPr>
          <p:cNvPr id="4" name="3 Título"/>
          <p:cNvSpPr>
            <a:spLocks noGrp="1"/>
          </p:cNvSpPr>
          <p:nvPr>
            <p:ph type="title"/>
          </p:nvPr>
        </p:nvSpPr>
        <p:spPr>
          <a:xfrm>
            <a:off x="345281" y="476672"/>
            <a:ext cx="7390863" cy="663600"/>
          </a:xfrm>
        </p:spPr>
        <p:txBody>
          <a:bodyPr>
            <a:normAutofit/>
          </a:bodyPr>
          <a:lstStyle/>
          <a:p>
            <a:r>
              <a:rPr lang="es-CL" sz="2800" dirty="0" smtClean="0"/>
              <a:t>1. ¿</a:t>
            </a:r>
            <a:r>
              <a:rPr lang="es-ES" sz="2800" dirty="0"/>
              <a:t>Qué son los preprocesadores de CSS</a:t>
            </a:r>
            <a:r>
              <a:rPr lang="es-CL" sz="2800" dirty="0" smtClean="0"/>
              <a:t>?</a:t>
            </a:r>
            <a:endParaRPr lang="es-CL" sz="2800" dirty="0"/>
          </a:p>
        </p:txBody>
      </p:sp>
      <p:sp>
        <p:nvSpPr>
          <p:cNvPr id="8" name="AutoShape 2" descr="Resultado de imagen para angular"/>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28" name="Picture 4" descr="Resultado de imagen para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988840"/>
            <a:ext cx="237626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420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a:t>
            </a:r>
            <a:r>
              <a:rPr lang="es-CL" sz="2400" dirty="0" smtClean="0"/>
              <a:t>usando C# con Web </a:t>
            </a:r>
            <a:r>
              <a:rPr lang="es-CL" sz="2400" dirty="0" err="1" smtClean="0"/>
              <a:t>Compiler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17206" y="2619703"/>
            <a:ext cx="3345403" cy="464871"/>
          </a:xfrm>
          <a:prstGeom prst="rect">
            <a:avLst/>
          </a:prstGeom>
        </p:spPr>
        <p:txBody>
          <a:bodyPr wrap="none">
            <a:spAutoFit/>
          </a:bodyPr>
          <a:lstStyle/>
          <a:p>
            <a:pPr>
              <a:lnSpc>
                <a:spcPct val="150000"/>
              </a:lnSpc>
            </a:pPr>
            <a:r>
              <a:rPr lang="es-ES" b="1" dirty="0" smtClean="0">
                <a:solidFill>
                  <a:srgbClr val="0070C0"/>
                </a:solidFill>
              </a:rPr>
              <a:t>Algunas Facilidades que presenta</a:t>
            </a:r>
            <a:endParaRPr lang="es-ES" dirty="0">
              <a:solidFill>
                <a:srgbClr val="0070C0"/>
              </a:solidFill>
            </a:endParaRPr>
          </a:p>
        </p:txBody>
      </p:sp>
      <p:sp>
        <p:nvSpPr>
          <p:cNvPr id="14" name="Rectángulo 13"/>
          <p:cNvSpPr/>
          <p:nvPr/>
        </p:nvSpPr>
        <p:spPr>
          <a:xfrm>
            <a:off x="417206" y="3062010"/>
            <a:ext cx="8171928" cy="1938992"/>
          </a:xfrm>
          <a:prstGeom prst="rect">
            <a:avLst/>
          </a:prstGeom>
        </p:spPr>
        <p:txBody>
          <a:bodyPr wrap="square">
            <a:spAutoFit/>
          </a:bodyPr>
          <a:lstStyle/>
          <a:p>
            <a:pPr marL="342900" indent="-342900" algn="just">
              <a:lnSpc>
                <a:spcPct val="150000"/>
              </a:lnSpc>
              <a:buFont typeface="+mj-lt"/>
              <a:buAutoNum type="arabicPeriod"/>
            </a:pPr>
            <a:r>
              <a:rPr lang="es-ES" sz="1600" dirty="0" smtClean="0">
                <a:solidFill>
                  <a:srgbClr val="444444"/>
                </a:solidFill>
              </a:rPr>
              <a:t>Compila diversos tipos de archivos, inclusive JSX y ES6</a:t>
            </a:r>
            <a:endParaRPr lang="es-ES" sz="1600" b="1" dirty="0" smtClean="0">
              <a:solidFill>
                <a:srgbClr val="444444"/>
              </a:solidFill>
            </a:endParaRPr>
          </a:p>
          <a:p>
            <a:pPr marL="342900" indent="-342900" algn="just">
              <a:lnSpc>
                <a:spcPct val="150000"/>
              </a:lnSpc>
              <a:buFont typeface="+mj-lt"/>
              <a:buAutoNum type="arabicPeriod"/>
            </a:pPr>
            <a:r>
              <a:rPr lang="es-ES" sz="1600" dirty="0" smtClean="0">
                <a:solidFill>
                  <a:srgbClr val="444444"/>
                </a:solidFill>
              </a:rPr>
              <a:t>Permite recompilar archivos automáticamente una vez ha cambiado su código fuente</a:t>
            </a:r>
            <a:endParaRPr lang="es-ES" sz="1600" dirty="0" smtClean="0">
              <a:solidFill>
                <a:srgbClr val="444444"/>
              </a:solidFill>
            </a:endParaRPr>
          </a:p>
          <a:p>
            <a:pPr marL="342900" indent="-342900" algn="just">
              <a:lnSpc>
                <a:spcPct val="150000"/>
              </a:lnSpc>
              <a:buFont typeface="+mj-lt"/>
              <a:buAutoNum type="arabicPeriod"/>
            </a:pPr>
            <a:r>
              <a:rPr lang="es-ES" sz="1600" dirty="0" smtClean="0">
                <a:solidFill>
                  <a:srgbClr val="444444"/>
                </a:solidFill>
              </a:rPr>
              <a:t>Permite compilar los archivos en el </a:t>
            </a:r>
            <a:r>
              <a:rPr lang="es-ES" sz="1600" dirty="0" err="1" smtClean="0">
                <a:solidFill>
                  <a:srgbClr val="444444"/>
                </a:solidFill>
              </a:rPr>
              <a:t>build</a:t>
            </a:r>
            <a:r>
              <a:rPr lang="es-ES" sz="1600" dirty="0" smtClean="0">
                <a:solidFill>
                  <a:srgbClr val="444444"/>
                </a:solidFill>
              </a:rPr>
              <a:t> de la </a:t>
            </a:r>
            <a:r>
              <a:rPr lang="es-ES" sz="1600" dirty="0" err="1" smtClean="0">
                <a:solidFill>
                  <a:srgbClr val="444444"/>
                </a:solidFill>
              </a:rPr>
              <a:t>aplicacion</a:t>
            </a:r>
            <a:endParaRPr lang="es-ES" sz="1600" dirty="0" smtClean="0">
              <a:solidFill>
                <a:srgbClr val="444444"/>
              </a:solidFill>
            </a:endParaRPr>
          </a:p>
          <a:p>
            <a:pPr marL="342900" indent="-342900" algn="just">
              <a:lnSpc>
                <a:spcPct val="150000"/>
              </a:lnSpc>
              <a:buFont typeface="+mj-lt"/>
              <a:buAutoNum type="arabicPeriod"/>
            </a:pPr>
            <a:r>
              <a:rPr lang="es-ES" sz="1600" dirty="0" smtClean="0">
                <a:solidFill>
                  <a:srgbClr val="444444"/>
                </a:solidFill>
              </a:rPr>
              <a:t>Permite generar un archivo </a:t>
            </a:r>
            <a:r>
              <a:rPr lang="es-ES" sz="1600" dirty="0" err="1" smtClean="0">
                <a:solidFill>
                  <a:srgbClr val="444444"/>
                </a:solidFill>
              </a:rPr>
              <a:t>minificado</a:t>
            </a:r>
            <a:endParaRPr lang="es-ES" sz="1600" dirty="0" smtClean="0">
              <a:solidFill>
                <a:srgbClr val="444444"/>
              </a:solidFill>
            </a:endParaRPr>
          </a:p>
          <a:p>
            <a:pPr marL="342900" indent="-342900" algn="just">
              <a:lnSpc>
                <a:spcPct val="150000"/>
              </a:lnSpc>
              <a:buFont typeface="+mj-lt"/>
              <a:buAutoNum type="arabicPeriod"/>
            </a:pPr>
            <a:r>
              <a:rPr lang="es-ES" sz="1600" dirty="0" smtClean="0">
                <a:solidFill>
                  <a:srgbClr val="444444"/>
                </a:solidFill>
              </a:rPr>
              <a:t>Posee un archivo de configuración con todos los archivos a </a:t>
            </a:r>
            <a:r>
              <a:rPr lang="es-ES" sz="1600" dirty="0" err="1" smtClean="0">
                <a:solidFill>
                  <a:srgbClr val="444444"/>
                </a:solidFill>
              </a:rPr>
              <a:t>preprocesar</a:t>
            </a:r>
            <a:endParaRPr lang="es-ES" sz="1600" dirty="0">
              <a:solidFill>
                <a:srgbClr val="444444"/>
              </a:solidFill>
            </a:endParaRPr>
          </a:p>
        </p:txBody>
      </p:sp>
      <p:sp>
        <p:nvSpPr>
          <p:cNvPr id="3" name="Rectángulo 2"/>
          <p:cNvSpPr/>
          <p:nvPr/>
        </p:nvSpPr>
        <p:spPr>
          <a:xfrm>
            <a:off x="419696" y="1626343"/>
            <a:ext cx="5136058" cy="1077218"/>
          </a:xfrm>
          <a:prstGeom prst="rect">
            <a:avLst/>
          </a:prstGeom>
        </p:spPr>
        <p:txBody>
          <a:bodyPr wrap="square">
            <a:spAutoFit/>
          </a:bodyPr>
          <a:lstStyle/>
          <a:p>
            <a:pPr algn="just"/>
            <a:r>
              <a:rPr lang="es-ES" sz="1600" dirty="0" smtClean="0">
                <a:solidFill>
                  <a:srgbClr val="333333"/>
                </a:solidFill>
                <a:latin typeface="+mj-lt"/>
              </a:rPr>
              <a:t>Es una extensión para Visual Studio 2015 y 2017, que permite compilar archivos en </a:t>
            </a:r>
            <a:r>
              <a:rPr lang="es-ES" sz="1600" dirty="0" err="1" smtClean="0">
                <a:solidFill>
                  <a:srgbClr val="333333"/>
                </a:solidFill>
                <a:latin typeface="+mj-lt"/>
              </a:rPr>
              <a:t>Less</a:t>
            </a:r>
            <a:r>
              <a:rPr lang="es-ES" sz="1600" dirty="0" smtClean="0">
                <a:solidFill>
                  <a:srgbClr val="333333"/>
                </a:solidFill>
                <a:latin typeface="+mj-lt"/>
              </a:rPr>
              <a:t>, </a:t>
            </a:r>
            <a:r>
              <a:rPr lang="es-ES" sz="1600" dirty="0" err="1" smtClean="0">
                <a:solidFill>
                  <a:srgbClr val="333333"/>
                </a:solidFill>
                <a:latin typeface="+mj-lt"/>
              </a:rPr>
              <a:t>Scss</a:t>
            </a:r>
            <a:r>
              <a:rPr lang="es-ES" sz="1600" dirty="0" smtClean="0">
                <a:solidFill>
                  <a:srgbClr val="333333"/>
                </a:solidFill>
                <a:latin typeface="+mj-lt"/>
              </a:rPr>
              <a:t>, </a:t>
            </a:r>
            <a:r>
              <a:rPr lang="es-ES" sz="1600" dirty="0" err="1" smtClean="0">
                <a:solidFill>
                  <a:srgbClr val="333333"/>
                </a:solidFill>
                <a:latin typeface="+mj-lt"/>
              </a:rPr>
              <a:t>Sass</a:t>
            </a:r>
            <a:r>
              <a:rPr lang="es-ES" sz="1600" dirty="0" smtClean="0">
                <a:solidFill>
                  <a:srgbClr val="333333"/>
                </a:solidFill>
                <a:latin typeface="+mj-lt"/>
              </a:rPr>
              <a:t> y </a:t>
            </a:r>
            <a:r>
              <a:rPr lang="es-ES" sz="1600" dirty="0" err="1" smtClean="0">
                <a:solidFill>
                  <a:srgbClr val="333333"/>
                </a:solidFill>
                <a:latin typeface="+mj-lt"/>
              </a:rPr>
              <a:t>Stylus</a:t>
            </a:r>
            <a:r>
              <a:rPr lang="es-ES" sz="1600" dirty="0" smtClean="0">
                <a:solidFill>
                  <a:srgbClr val="333333"/>
                </a:solidFill>
                <a:latin typeface="+mj-lt"/>
              </a:rPr>
              <a:t>.</a:t>
            </a:r>
          </a:p>
          <a:p>
            <a:pPr algn="just"/>
            <a:endParaRPr lang="es-ES" sz="1600" dirty="0">
              <a:solidFill>
                <a:srgbClr val="333333"/>
              </a:solidFill>
              <a:latin typeface="+mj-lt"/>
            </a:endParaRPr>
          </a:p>
          <a:p>
            <a:pPr algn="just"/>
            <a:r>
              <a:rPr lang="es-ES" sz="1600" dirty="0" smtClean="0">
                <a:solidFill>
                  <a:srgbClr val="333333"/>
                </a:solidFill>
                <a:latin typeface="+mj-lt"/>
              </a:rPr>
              <a:t> </a:t>
            </a:r>
            <a:endParaRPr lang="es-CL" sz="1600" dirty="0">
              <a:latin typeface="+mj-lt"/>
            </a:endParaRPr>
          </a:p>
        </p:txBody>
      </p:sp>
      <p:sp>
        <p:nvSpPr>
          <p:cNvPr id="16" name="Rectángulo 15"/>
          <p:cNvSpPr/>
          <p:nvPr/>
        </p:nvSpPr>
        <p:spPr>
          <a:xfrm>
            <a:off x="432520" y="1096097"/>
            <a:ext cx="3168352" cy="464871"/>
          </a:xfrm>
          <a:prstGeom prst="rect">
            <a:avLst/>
          </a:prstGeom>
        </p:spPr>
        <p:txBody>
          <a:bodyPr wrap="square">
            <a:spAutoFit/>
          </a:bodyPr>
          <a:lstStyle/>
          <a:p>
            <a:pPr>
              <a:lnSpc>
                <a:spcPct val="150000"/>
              </a:lnSpc>
            </a:pPr>
            <a:r>
              <a:rPr lang="es-ES" b="1" dirty="0" smtClean="0">
                <a:solidFill>
                  <a:srgbClr val="0070C0"/>
                </a:solidFill>
              </a:rPr>
              <a:t>¿Que es </a:t>
            </a:r>
            <a:r>
              <a:rPr lang="es-ES" b="1" dirty="0" smtClean="0">
                <a:solidFill>
                  <a:srgbClr val="0070C0"/>
                </a:solidFill>
              </a:rPr>
              <a:t>Web </a:t>
            </a:r>
            <a:r>
              <a:rPr lang="es-ES" b="1" dirty="0" err="1" smtClean="0">
                <a:solidFill>
                  <a:srgbClr val="0070C0"/>
                </a:solidFill>
              </a:rPr>
              <a:t>Compiler</a:t>
            </a:r>
            <a:r>
              <a:rPr lang="es-ES" b="1" dirty="0" smtClean="0">
                <a:solidFill>
                  <a:srgbClr val="0070C0"/>
                </a:solidFill>
              </a:rPr>
              <a:t>?</a:t>
            </a:r>
            <a:endParaRPr lang="es-ES" dirty="0">
              <a:solidFill>
                <a:srgbClr val="0070C0"/>
              </a:solidFill>
            </a:endParaRPr>
          </a:p>
        </p:txBody>
      </p:sp>
      <p:pic>
        <p:nvPicPr>
          <p:cNvPr id="1026" name="Picture 2" descr="https://madskristensen.gallerycdn.vsassets.io/extensions/madskristensen/webcompiler/1.11.326/1482141920258/Microsoft.VisualStudio.Services.Icons.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302438"/>
            <a:ext cx="1217290" cy="121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50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a:t>
            </a:r>
            <a:r>
              <a:rPr lang="es-CL" sz="2400" dirty="0" smtClean="0"/>
              <a:t>usando C# con Web </a:t>
            </a:r>
            <a:r>
              <a:rPr lang="es-CL" sz="2400" dirty="0" err="1" smtClean="0"/>
              <a:t>Compiler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6" name="Rectángulo 15"/>
          <p:cNvSpPr/>
          <p:nvPr/>
        </p:nvSpPr>
        <p:spPr>
          <a:xfrm>
            <a:off x="450388" y="920391"/>
            <a:ext cx="3168352" cy="464871"/>
          </a:xfrm>
          <a:prstGeom prst="rect">
            <a:avLst/>
          </a:prstGeom>
        </p:spPr>
        <p:txBody>
          <a:bodyPr wrap="square">
            <a:spAutoFit/>
          </a:bodyPr>
          <a:lstStyle/>
          <a:p>
            <a:pPr>
              <a:lnSpc>
                <a:spcPct val="150000"/>
              </a:lnSpc>
            </a:pPr>
            <a:r>
              <a:rPr lang="es-ES" b="1" dirty="0" smtClean="0">
                <a:solidFill>
                  <a:srgbClr val="0070C0"/>
                </a:solidFill>
              </a:rPr>
              <a:t>¿Como descargo la extensión?</a:t>
            </a:r>
            <a:endParaRPr lang="es-ES" dirty="0">
              <a:solidFill>
                <a:srgbClr val="0070C0"/>
              </a:solidFill>
            </a:endParaRPr>
          </a:p>
        </p:txBody>
      </p:sp>
      <p:sp>
        <p:nvSpPr>
          <p:cNvPr id="15" name="Rectángulo 14"/>
          <p:cNvSpPr/>
          <p:nvPr/>
        </p:nvSpPr>
        <p:spPr>
          <a:xfrm>
            <a:off x="619944" y="2145315"/>
            <a:ext cx="2998796" cy="2169825"/>
          </a:xfrm>
          <a:prstGeom prst="rect">
            <a:avLst/>
          </a:prstGeom>
        </p:spPr>
        <p:txBody>
          <a:bodyPr wrap="square">
            <a:spAutoFit/>
          </a:bodyPr>
          <a:lstStyle/>
          <a:p>
            <a:pPr algn="just"/>
            <a:r>
              <a:rPr lang="es-ES" sz="1500" dirty="0" smtClean="0">
                <a:solidFill>
                  <a:srgbClr val="333333"/>
                </a:solidFill>
              </a:rPr>
              <a:t>Al acceder a Visual Studio, buscamos en el menú superior </a:t>
            </a:r>
            <a:r>
              <a:rPr lang="es-ES" sz="1500" b="1" dirty="0" smtClean="0">
                <a:solidFill>
                  <a:schemeClr val="tx2"/>
                </a:solidFill>
              </a:rPr>
              <a:t>Herramientas-&gt; Extensiones y actualizaciones, y buscamos Web </a:t>
            </a:r>
            <a:r>
              <a:rPr lang="es-ES" sz="1500" b="1" dirty="0" err="1" smtClean="0">
                <a:solidFill>
                  <a:schemeClr val="tx2"/>
                </a:solidFill>
              </a:rPr>
              <a:t>Compiler</a:t>
            </a:r>
            <a:endParaRPr lang="es-ES" sz="1500" b="1" dirty="0" smtClean="0">
              <a:solidFill>
                <a:schemeClr val="tx2"/>
              </a:solidFill>
            </a:endParaRPr>
          </a:p>
          <a:p>
            <a:pPr algn="just"/>
            <a:endParaRPr lang="es-ES" sz="1500" b="1" dirty="0">
              <a:solidFill>
                <a:schemeClr val="tx2"/>
              </a:solidFill>
            </a:endParaRPr>
          </a:p>
          <a:p>
            <a:pPr algn="just"/>
            <a:r>
              <a:rPr lang="es-ES" sz="1500" dirty="0" smtClean="0"/>
              <a:t>Una vez descargada e instalada podemos elegir que archivos deseamos compilar</a:t>
            </a:r>
            <a:endParaRPr lang="es-ES" sz="1500" dirty="0"/>
          </a:p>
        </p:txBody>
      </p:sp>
      <p:pic>
        <p:nvPicPr>
          <p:cNvPr id="10" name="Imagen 9"/>
          <p:cNvPicPr>
            <a:picLocks noChangeAspect="1"/>
          </p:cNvPicPr>
          <p:nvPr/>
        </p:nvPicPr>
        <p:blipFill>
          <a:blip r:embed="rId3"/>
          <a:stretch>
            <a:fillRect/>
          </a:stretch>
        </p:blipFill>
        <p:spPr>
          <a:xfrm>
            <a:off x="3923928" y="1484784"/>
            <a:ext cx="4878240" cy="3384376"/>
          </a:xfrm>
          <a:prstGeom prst="rect">
            <a:avLst/>
          </a:prstGeom>
        </p:spPr>
      </p:pic>
      <p:sp>
        <p:nvSpPr>
          <p:cNvPr id="11" name="Rectángulo 10"/>
          <p:cNvSpPr/>
          <p:nvPr/>
        </p:nvSpPr>
        <p:spPr>
          <a:xfrm>
            <a:off x="494580" y="5459936"/>
            <a:ext cx="7614544" cy="338554"/>
          </a:xfrm>
          <a:prstGeom prst="rect">
            <a:avLst/>
          </a:prstGeom>
        </p:spPr>
        <p:txBody>
          <a:bodyPr wrap="square">
            <a:spAutoFit/>
          </a:bodyPr>
          <a:lstStyle/>
          <a:p>
            <a:pPr algn="just"/>
            <a:r>
              <a:rPr lang="es-ES" sz="1600" dirty="0">
                <a:solidFill>
                  <a:schemeClr val="tx2"/>
                </a:solidFill>
              </a:rPr>
              <a:t>https://marketplace.visualstudio.com/items?itemName=MadsKristensen.WebCompiler</a:t>
            </a:r>
            <a:endParaRPr lang="es-ES" sz="1600" dirty="0">
              <a:solidFill>
                <a:schemeClr val="tx2"/>
              </a:solidFill>
            </a:endParaRPr>
          </a:p>
        </p:txBody>
      </p:sp>
      <p:sp>
        <p:nvSpPr>
          <p:cNvPr id="12" name="Rectángulo 11"/>
          <p:cNvSpPr/>
          <p:nvPr/>
        </p:nvSpPr>
        <p:spPr>
          <a:xfrm>
            <a:off x="474242" y="4954953"/>
            <a:ext cx="1677062" cy="507831"/>
          </a:xfrm>
          <a:prstGeom prst="rect">
            <a:avLst/>
          </a:prstGeom>
        </p:spPr>
        <p:txBody>
          <a:bodyPr wrap="none">
            <a:spAutoFit/>
          </a:bodyPr>
          <a:lstStyle/>
          <a:p>
            <a:pPr>
              <a:lnSpc>
                <a:spcPct val="150000"/>
              </a:lnSpc>
            </a:pPr>
            <a:r>
              <a:rPr lang="es-ES" b="1" dirty="0" err="1" smtClean="0">
                <a:solidFill>
                  <a:srgbClr val="0070C0"/>
                </a:solidFill>
              </a:rPr>
              <a:t>Url</a:t>
            </a:r>
            <a:r>
              <a:rPr lang="es-ES" b="1" dirty="0" smtClean="0">
                <a:solidFill>
                  <a:srgbClr val="0070C0"/>
                </a:solidFill>
              </a:rPr>
              <a:t> de Descarga</a:t>
            </a:r>
            <a:endParaRPr lang="es-ES" dirty="0">
              <a:solidFill>
                <a:srgbClr val="0070C0"/>
              </a:solidFill>
            </a:endParaRPr>
          </a:p>
        </p:txBody>
      </p:sp>
    </p:spTree>
    <p:extLst>
      <p:ext uri="{BB962C8B-B14F-4D97-AF65-F5344CB8AC3E}">
        <p14:creationId xmlns:p14="http://schemas.microsoft.com/office/powerpoint/2010/main" val="2379877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a:t>
            </a:r>
            <a:r>
              <a:rPr lang="es-CL" sz="2400" dirty="0" smtClean="0"/>
              <a:t>usando C# con Web </a:t>
            </a:r>
            <a:r>
              <a:rPr lang="es-CL" sz="2400" dirty="0" err="1" smtClean="0"/>
              <a:t>Compiler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2050" name="Picture 2" descr="Compile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098" y="2130766"/>
            <a:ext cx="450532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comp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4365104"/>
            <a:ext cx="4400455" cy="101102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53381" y="4725144"/>
            <a:ext cx="3234991" cy="784830"/>
          </a:xfrm>
          <a:prstGeom prst="rect">
            <a:avLst/>
          </a:prstGeom>
        </p:spPr>
        <p:txBody>
          <a:bodyPr wrap="square">
            <a:spAutoFit/>
          </a:bodyPr>
          <a:lstStyle/>
          <a:p>
            <a:pPr algn="just"/>
            <a:r>
              <a:rPr lang="es-ES" sz="1500" dirty="0" smtClean="0">
                <a:solidFill>
                  <a:srgbClr val="333333"/>
                </a:solidFill>
              </a:rPr>
              <a:t>Si deseamos recompilar un archivo podemos hacer la misma tarea pero con la opción de </a:t>
            </a:r>
            <a:r>
              <a:rPr lang="es-ES" sz="1500" b="1" dirty="0" smtClean="0">
                <a:solidFill>
                  <a:schemeClr val="tx2"/>
                </a:solidFill>
              </a:rPr>
              <a:t>Recompilar archivo</a:t>
            </a:r>
            <a:endParaRPr lang="es-ES" sz="1500" b="1" dirty="0">
              <a:solidFill>
                <a:schemeClr val="tx2"/>
              </a:solidFill>
            </a:endParaRPr>
          </a:p>
        </p:txBody>
      </p:sp>
      <p:sp>
        <p:nvSpPr>
          <p:cNvPr id="11" name="Rectángulo 10"/>
          <p:cNvSpPr/>
          <p:nvPr/>
        </p:nvSpPr>
        <p:spPr>
          <a:xfrm>
            <a:off x="445368" y="2377329"/>
            <a:ext cx="3451015" cy="1246495"/>
          </a:xfrm>
          <a:prstGeom prst="rect">
            <a:avLst/>
          </a:prstGeom>
        </p:spPr>
        <p:txBody>
          <a:bodyPr wrap="square">
            <a:spAutoFit/>
          </a:bodyPr>
          <a:lstStyle/>
          <a:p>
            <a:pPr algn="just"/>
            <a:r>
              <a:rPr lang="es-ES" sz="1500" dirty="0" smtClean="0">
                <a:solidFill>
                  <a:srgbClr val="333333"/>
                </a:solidFill>
              </a:rPr>
              <a:t>Para compilar archivos, los seleccionamos de la carpeta que deseemos y con </a:t>
            </a:r>
            <a:r>
              <a:rPr lang="es-ES" sz="1500" dirty="0" err="1" smtClean="0">
                <a:solidFill>
                  <a:srgbClr val="333333"/>
                </a:solidFill>
              </a:rPr>
              <a:t>click</a:t>
            </a:r>
            <a:r>
              <a:rPr lang="es-ES" sz="1500" dirty="0" smtClean="0">
                <a:solidFill>
                  <a:srgbClr val="333333"/>
                </a:solidFill>
              </a:rPr>
              <a:t> derecho buscamos la opción </a:t>
            </a:r>
            <a:r>
              <a:rPr lang="es-ES" sz="1500" b="1" dirty="0" smtClean="0">
                <a:solidFill>
                  <a:schemeClr val="tx2"/>
                </a:solidFill>
              </a:rPr>
              <a:t>“Web </a:t>
            </a:r>
            <a:r>
              <a:rPr lang="es-ES" sz="1500" b="1" dirty="0" err="1" smtClean="0">
                <a:solidFill>
                  <a:schemeClr val="tx2"/>
                </a:solidFill>
              </a:rPr>
              <a:t>Compiler</a:t>
            </a:r>
            <a:r>
              <a:rPr lang="es-ES" sz="1500" b="1" dirty="0" smtClean="0">
                <a:solidFill>
                  <a:schemeClr val="tx2"/>
                </a:solidFill>
              </a:rPr>
              <a:t>”, </a:t>
            </a:r>
            <a:r>
              <a:rPr lang="es-ES" sz="1500" dirty="0" smtClean="0">
                <a:solidFill>
                  <a:srgbClr val="333333"/>
                </a:solidFill>
              </a:rPr>
              <a:t>luego presionamos </a:t>
            </a:r>
            <a:r>
              <a:rPr lang="es-ES" sz="1500" b="1" dirty="0" smtClean="0">
                <a:solidFill>
                  <a:schemeClr val="tx2"/>
                </a:solidFill>
              </a:rPr>
              <a:t>Compile file</a:t>
            </a:r>
            <a:endParaRPr lang="es-ES" sz="1500" b="1" dirty="0">
              <a:solidFill>
                <a:schemeClr val="tx2"/>
              </a:solidFill>
            </a:endParaRPr>
          </a:p>
        </p:txBody>
      </p:sp>
      <p:sp>
        <p:nvSpPr>
          <p:cNvPr id="6" name="Rectángulo 5"/>
          <p:cNvSpPr/>
          <p:nvPr/>
        </p:nvSpPr>
        <p:spPr>
          <a:xfrm>
            <a:off x="467544" y="1276009"/>
            <a:ext cx="2526076" cy="507831"/>
          </a:xfrm>
          <a:prstGeom prst="rect">
            <a:avLst/>
          </a:prstGeom>
        </p:spPr>
        <p:txBody>
          <a:bodyPr wrap="none">
            <a:spAutoFit/>
          </a:bodyPr>
          <a:lstStyle/>
          <a:p>
            <a:pPr>
              <a:lnSpc>
                <a:spcPct val="150000"/>
              </a:lnSpc>
            </a:pPr>
            <a:r>
              <a:rPr lang="es-ES" b="1" dirty="0" smtClean="0">
                <a:solidFill>
                  <a:srgbClr val="0070C0"/>
                </a:solidFill>
              </a:rPr>
              <a:t>Compilación de Archivos</a:t>
            </a:r>
            <a:endParaRPr lang="es-ES" dirty="0">
              <a:solidFill>
                <a:srgbClr val="0070C0"/>
              </a:solidFill>
            </a:endParaRPr>
          </a:p>
        </p:txBody>
      </p:sp>
      <p:sp>
        <p:nvSpPr>
          <p:cNvPr id="13" name="Rectángulo 12"/>
          <p:cNvSpPr/>
          <p:nvPr/>
        </p:nvSpPr>
        <p:spPr>
          <a:xfrm>
            <a:off x="445368" y="4000831"/>
            <a:ext cx="2741135" cy="464871"/>
          </a:xfrm>
          <a:prstGeom prst="rect">
            <a:avLst/>
          </a:prstGeom>
        </p:spPr>
        <p:txBody>
          <a:bodyPr wrap="none">
            <a:spAutoFit/>
          </a:bodyPr>
          <a:lstStyle/>
          <a:p>
            <a:pPr>
              <a:lnSpc>
                <a:spcPct val="150000"/>
              </a:lnSpc>
            </a:pPr>
            <a:r>
              <a:rPr lang="es-ES" b="1" dirty="0" err="1" smtClean="0">
                <a:solidFill>
                  <a:srgbClr val="0070C0"/>
                </a:solidFill>
              </a:rPr>
              <a:t>Recompilación</a:t>
            </a:r>
            <a:r>
              <a:rPr lang="es-ES" b="1" dirty="0" smtClean="0">
                <a:solidFill>
                  <a:srgbClr val="0070C0"/>
                </a:solidFill>
              </a:rPr>
              <a:t> de Archivos</a:t>
            </a:r>
            <a:endParaRPr lang="es-ES" dirty="0">
              <a:solidFill>
                <a:srgbClr val="0070C0"/>
              </a:solidFill>
            </a:endParaRPr>
          </a:p>
        </p:txBody>
      </p:sp>
    </p:spTree>
    <p:extLst>
      <p:ext uri="{BB962C8B-B14F-4D97-AF65-F5344CB8AC3E}">
        <p14:creationId xmlns:p14="http://schemas.microsoft.com/office/powerpoint/2010/main" val="1183366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a:t>
            </a:r>
            <a:r>
              <a:rPr lang="es-CL" sz="2400" dirty="0" smtClean="0"/>
              <a:t>usando C# con Web </a:t>
            </a:r>
            <a:r>
              <a:rPr lang="es-CL" sz="2400" dirty="0" err="1" smtClean="0"/>
              <a:t>Compiler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6" name="Rectángulo 15"/>
          <p:cNvSpPr/>
          <p:nvPr/>
        </p:nvSpPr>
        <p:spPr>
          <a:xfrm>
            <a:off x="450388" y="920391"/>
            <a:ext cx="5273740" cy="507831"/>
          </a:xfrm>
          <a:prstGeom prst="rect">
            <a:avLst/>
          </a:prstGeom>
        </p:spPr>
        <p:txBody>
          <a:bodyPr wrap="square">
            <a:spAutoFit/>
          </a:bodyPr>
          <a:lstStyle/>
          <a:p>
            <a:pPr>
              <a:lnSpc>
                <a:spcPct val="150000"/>
              </a:lnSpc>
            </a:pPr>
            <a:r>
              <a:rPr lang="es-ES" b="1" dirty="0" smtClean="0">
                <a:solidFill>
                  <a:srgbClr val="0070C0"/>
                </a:solidFill>
              </a:rPr>
              <a:t>Opciones avanzadas de </a:t>
            </a:r>
            <a:r>
              <a:rPr lang="es-ES" b="1" dirty="0" err="1" smtClean="0">
                <a:solidFill>
                  <a:srgbClr val="0070C0"/>
                </a:solidFill>
              </a:rPr>
              <a:t>compilacion</a:t>
            </a:r>
            <a:endParaRPr lang="es-ES" dirty="0">
              <a:solidFill>
                <a:srgbClr val="0070C0"/>
              </a:solidFill>
            </a:endParaRPr>
          </a:p>
        </p:txBody>
      </p:sp>
      <p:sp>
        <p:nvSpPr>
          <p:cNvPr id="15" name="Rectángulo 14"/>
          <p:cNvSpPr/>
          <p:nvPr/>
        </p:nvSpPr>
        <p:spPr>
          <a:xfrm>
            <a:off x="683568" y="2023620"/>
            <a:ext cx="3600400" cy="1015663"/>
          </a:xfrm>
          <a:prstGeom prst="rect">
            <a:avLst/>
          </a:prstGeom>
        </p:spPr>
        <p:txBody>
          <a:bodyPr wrap="square">
            <a:spAutoFit/>
          </a:bodyPr>
          <a:lstStyle/>
          <a:p>
            <a:pPr algn="just"/>
            <a:r>
              <a:rPr lang="es-ES" sz="1500" dirty="0" smtClean="0">
                <a:solidFill>
                  <a:srgbClr val="333333"/>
                </a:solidFill>
              </a:rPr>
              <a:t>Para que los archivos compilen una vez la aplicación esta siendo compilada, debemos dirigirnos al archivo </a:t>
            </a:r>
            <a:r>
              <a:rPr lang="es-CL" sz="1500" b="1" dirty="0" err="1" smtClean="0">
                <a:solidFill>
                  <a:schemeClr val="tx2"/>
                </a:solidFill>
              </a:rPr>
              <a:t>compilerconfig.json</a:t>
            </a:r>
            <a:r>
              <a:rPr lang="es-CL" sz="1500" dirty="0" smtClean="0">
                <a:solidFill>
                  <a:schemeClr val="tx2"/>
                </a:solidFill>
              </a:rPr>
              <a:t>, </a:t>
            </a:r>
            <a:r>
              <a:rPr lang="es-CL" sz="1500" dirty="0" smtClean="0"/>
              <a:t>presionar </a:t>
            </a:r>
            <a:r>
              <a:rPr lang="es-CL" sz="1500" dirty="0" err="1" smtClean="0"/>
              <a:t>click</a:t>
            </a:r>
            <a:r>
              <a:rPr lang="es-CL" sz="1500" dirty="0" smtClean="0"/>
              <a:t> derecho</a:t>
            </a:r>
            <a:endParaRPr lang="es-ES" sz="1500" dirty="0">
              <a:solidFill>
                <a:srgbClr val="333333"/>
              </a:solidFill>
            </a:endParaRPr>
          </a:p>
        </p:txBody>
      </p:sp>
      <p:pic>
        <p:nvPicPr>
          <p:cNvPr id="3074" name="Picture 2" descr="Compile on bu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509120"/>
            <a:ext cx="4277176" cy="115428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developer.intersoftsolutions.com/download/attachments/23044446/image2016-1-20%2016%3A5%3A29.png?version=1&amp;modificationDate=1453280728397&amp;api=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524512"/>
            <a:ext cx="2540405" cy="217102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827584" y="4725144"/>
            <a:ext cx="2448272" cy="523220"/>
          </a:xfrm>
          <a:prstGeom prst="rect">
            <a:avLst/>
          </a:prstGeom>
        </p:spPr>
        <p:txBody>
          <a:bodyPr wrap="square">
            <a:spAutoFit/>
          </a:bodyPr>
          <a:lstStyle/>
          <a:p>
            <a:pPr algn="just"/>
            <a:r>
              <a:rPr lang="es-CL" sz="1400" dirty="0" smtClean="0"/>
              <a:t>Luego seleccionar </a:t>
            </a:r>
            <a:r>
              <a:rPr lang="es-CL" sz="1400" dirty="0"/>
              <a:t>la opción </a:t>
            </a:r>
            <a:r>
              <a:rPr lang="es-CL" sz="1400" b="1" dirty="0" err="1">
                <a:solidFill>
                  <a:schemeClr val="tx2"/>
                </a:solidFill>
              </a:rPr>
              <a:t>enable</a:t>
            </a:r>
            <a:r>
              <a:rPr lang="es-CL" sz="1400" b="1" dirty="0">
                <a:solidFill>
                  <a:schemeClr val="tx2"/>
                </a:solidFill>
              </a:rPr>
              <a:t> compile </a:t>
            </a:r>
            <a:r>
              <a:rPr lang="es-CL" sz="1400" b="1" dirty="0" err="1">
                <a:solidFill>
                  <a:schemeClr val="tx2"/>
                </a:solidFill>
              </a:rPr>
              <a:t>on</a:t>
            </a:r>
            <a:r>
              <a:rPr lang="es-CL" sz="1400" b="1" dirty="0">
                <a:solidFill>
                  <a:schemeClr val="tx2"/>
                </a:solidFill>
              </a:rPr>
              <a:t> </a:t>
            </a:r>
            <a:r>
              <a:rPr lang="es-CL" sz="1400" b="1" dirty="0" err="1">
                <a:solidFill>
                  <a:schemeClr val="tx2"/>
                </a:solidFill>
              </a:rPr>
              <a:t>build</a:t>
            </a:r>
            <a:endParaRPr lang="es-ES" sz="1400" b="1" dirty="0">
              <a:solidFill>
                <a:schemeClr val="tx2"/>
              </a:solidFill>
            </a:endParaRPr>
          </a:p>
        </p:txBody>
      </p:sp>
    </p:spTree>
    <p:extLst>
      <p:ext uri="{BB962C8B-B14F-4D97-AF65-F5344CB8AC3E}">
        <p14:creationId xmlns:p14="http://schemas.microsoft.com/office/powerpoint/2010/main" val="35129540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5.4 Practica </a:t>
            </a:r>
            <a:r>
              <a:rPr lang="es-CL" sz="2400" dirty="0" smtClean="0"/>
              <a:t>usando C# con Web </a:t>
            </a:r>
            <a:r>
              <a:rPr lang="es-CL" sz="2400" dirty="0" err="1" smtClean="0"/>
              <a:t>Compiler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6" name="Rectángulo 15"/>
          <p:cNvSpPr/>
          <p:nvPr/>
        </p:nvSpPr>
        <p:spPr>
          <a:xfrm>
            <a:off x="450388" y="920391"/>
            <a:ext cx="5273740" cy="507831"/>
          </a:xfrm>
          <a:prstGeom prst="rect">
            <a:avLst/>
          </a:prstGeom>
        </p:spPr>
        <p:txBody>
          <a:bodyPr wrap="square">
            <a:spAutoFit/>
          </a:bodyPr>
          <a:lstStyle/>
          <a:p>
            <a:pPr>
              <a:lnSpc>
                <a:spcPct val="150000"/>
              </a:lnSpc>
            </a:pPr>
            <a:r>
              <a:rPr lang="es-ES" b="1" dirty="0" smtClean="0">
                <a:solidFill>
                  <a:srgbClr val="0070C0"/>
                </a:solidFill>
              </a:rPr>
              <a:t>Opciones avanzadas de </a:t>
            </a:r>
            <a:r>
              <a:rPr lang="es-ES" b="1" dirty="0" err="1" smtClean="0">
                <a:solidFill>
                  <a:srgbClr val="0070C0"/>
                </a:solidFill>
              </a:rPr>
              <a:t>compilacion</a:t>
            </a:r>
            <a:endParaRPr lang="es-ES" dirty="0">
              <a:solidFill>
                <a:srgbClr val="0070C0"/>
              </a:solidFill>
            </a:endParaRPr>
          </a:p>
        </p:txBody>
      </p:sp>
      <p:sp>
        <p:nvSpPr>
          <p:cNvPr id="15" name="Rectángulo 14"/>
          <p:cNvSpPr/>
          <p:nvPr/>
        </p:nvSpPr>
        <p:spPr>
          <a:xfrm>
            <a:off x="450388" y="1764073"/>
            <a:ext cx="4320480" cy="1384995"/>
          </a:xfrm>
          <a:prstGeom prst="rect">
            <a:avLst/>
          </a:prstGeom>
        </p:spPr>
        <p:txBody>
          <a:bodyPr wrap="square">
            <a:spAutoFit/>
          </a:bodyPr>
          <a:lstStyle/>
          <a:p>
            <a:pPr lvl="0" defTabSz="914400" eaLnBrk="0" fontAlgn="base" hangingPunct="0">
              <a:spcBef>
                <a:spcPct val="0"/>
              </a:spcBef>
              <a:spcAft>
                <a:spcPct val="0"/>
              </a:spcAft>
            </a:pPr>
            <a:r>
              <a:rPr lang="es-ES" altLang="es-CL" sz="1400" dirty="0">
                <a:solidFill>
                  <a:srgbClr val="212121"/>
                </a:solidFill>
                <a:latin typeface="+mj-lt"/>
                <a:cs typeface="Arial" panose="020B0604020202020204" pitchFamily="34" charset="0"/>
              </a:rPr>
              <a:t>Se instalará un paquete </a:t>
            </a:r>
            <a:r>
              <a:rPr lang="es-ES" altLang="es-CL" sz="1400" b="1" dirty="0" err="1">
                <a:solidFill>
                  <a:srgbClr val="212121"/>
                </a:solidFill>
                <a:latin typeface="+mj-lt"/>
                <a:cs typeface="Arial" panose="020B0604020202020204" pitchFamily="34" charset="0"/>
              </a:rPr>
              <a:t>NuGet</a:t>
            </a:r>
            <a:r>
              <a:rPr lang="es-ES" altLang="es-CL" sz="1400" dirty="0">
                <a:solidFill>
                  <a:srgbClr val="212121"/>
                </a:solidFill>
                <a:latin typeface="+mj-lt"/>
                <a:cs typeface="Arial" panose="020B0604020202020204" pitchFamily="34" charset="0"/>
              </a:rPr>
              <a:t> en la carpeta de paquetes sin agregar ningún archivo al proyecto en sí. </a:t>
            </a:r>
            <a:endParaRPr lang="es-ES" altLang="es-CL" sz="1400" dirty="0" smtClean="0">
              <a:solidFill>
                <a:srgbClr val="212121"/>
              </a:solidFill>
              <a:latin typeface="+mj-lt"/>
              <a:cs typeface="Arial" panose="020B0604020202020204" pitchFamily="34" charset="0"/>
            </a:endParaRPr>
          </a:p>
          <a:p>
            <a:pPr lvl="0" defTabSz="914400" eaLnBrk="0" fontAlgn="base" hangingPunct="0">
              <a:spcBef>
                <a:spcPct val="0"/>
              </a:spcBef>
              <a:spcAft>
                <a:spcPct val="0"/>
              </a:spcAft>
            </a:pPr>
            <a:endParaRPr lang="es-ES" altLang="es-CL" sz="1400" dirty="0" smtClean="0">
              <a:solidFill>
                <a:srgbClr val="212121"/>
              </a:solidFill>
              <a:latin typeface="+mj-lt"/>
              <a:cs typeface="Arial" panose="020B0604020202020204" pitchFamily="34" charset="0"/>
            </a:endParaRPr>
          </a:p>
          <a:p>
            <a:pPr lvl="0" defTabSz="914400" eaLnBrk="0" fontAlgn="base" hangingPunct="0">
              <a:spcBef>
                <a:spcPct val="0"/>
              </a:spcBef>
              <a:spcAft>
                <a:spcPct val="0"/>
              </a:spcAft>
            </a:pPr>
            <a:r>
              <a:rPr lang="es-ES" altLang="es-CL" sz="1400" dirty="0" smtClean="0">
                <a:solidFill>
                  <a:srgbClr val="212121"/>
                </a:solidFill>
                <a:latin typeface="+mj-lt"/>
                <a:cs typeface="Arial" panose="020B0604020202020204" pitchFamily="34" charset="0"/>
              </a:rPr>
              <a:t>El </a:t>
            </a:r>
            <a:r>
              <a:rPr lang="es-ES" altLang="es-CL" sz="1400" dirty="0">
                <a:solidFill>
                  <a:srgbClr val="212121"/>
                </a:solidFill>
                <a:latin typeface="+mj-lt"/>
                <a:cs typeface="Arial" panose="020B0604020202020204" pitchFamily="34" charset="0"/>
              </a:rPr>
              <a:t>paquete </a:t>
            </a:r>
            <a:r>
              <a:rPr lang="es-ES" altLang="es-CL" sz="1400" dirty="0" err="1">
                <a:solidFill>
                  <a:srgbClr val="212121"/>
                </a:solidFill>
                <a:latin typeface="+mj-lt"/>
                <a:cs typeface="Arial" panose="020B0604020202020204" pitchFamily="34" charset="0"/>
              </a:rPr>
              <a:t>NuGet</a:t>
            </a:r>
            <a:r>
              <a:rPr lang="es-ES" altLang="es-CL" sz="1400" dirty="0">
                <a:solidFill>
                  <a:srgbClr val="212121"/>
                </a:solidFill>
                <a:latin typeface="+mj-lt"/>
                <a:cs typeface="Arial" panose="020B0604020202020204" pitchFamily="34" charset="0"/>
              </a:rPr>
              <a:t> contiene una tarea </a:t>
            </a:r>
            <a:r>
              <a:rPr lang="es-ES" altLang="es-CL" sz="1400" b="1" dirty="0" err="1">
                <a:solidFill>
                  <a:srgbClr val="212121"/>
                </a:solidFill>
                <a:latin typeface="+mj-lt"/>
                <a:cs typeface="Arial" panose="020B0604020202020204" pitchFamily="34" charset="0"/>
              </a:rPr>
              <a:t>MSBuild</a:t>
            </a:r>
            <a:r>
              <a:rPr lang="es-ES" altLang="es-CL" sz="1400" dirty="0">
                <a:solidFill>
                  <a:srgbClr val="212121"/>
                </a:solidFill>
                <a:latin typeface="+mj-lt"/>
                <a:cs typeface="Arial" panose="020B0604020202020204" pitchFamily="34" charset="0"/>
              </a:rPr>
              <a:t> que ejecutará exactamente los mismos compiladores en el archivo </a:t>
            </a:r>
            <a:r>
              <a:rPr lang="es-ES" altLang="es-CL" sz="1400" dirty="0" err="1">
                <a:solidFill>
                  <a:srgbClr val="212121"/>
                </a:solidFill>
                <a:latin typeface="+mj-lt"/>
                <a:cs typeface="Arial" panose="020B0604020202020204" pitchFamily="34" charset="0"/>
              </a:rPr>
              <a:t>compilerconfig.json</a:t>
            </a:r>
            <a:r>
              <a:rPr lang="es-ES" altLang="es-CL" sz="1400" dirty="0">
                <a:solidFill>
                  <a:srgbClr val="212121"/>
                </a:solidFill>
                <a:latin typeface="+mj-lt"/>
                <a:cs typeface="Arial" panose="020B0604020202020204" pitchFamily="34" charset="0"/>
              </a:rPr>
              <a:t> en la raíz del proyecto.</a:t>
            </a:r>
            <a:endParaRPr lang="es-ES" altLang="es-CL" sz="1400" dirty="0">
              <a:latin typeface="+mj-lt"/>
            </a:endParaRPr>
          </a:p>
        </p:txBody>
      </p:sp>
      <p:pic>
        <p:nvPicPr>
          <p:cNvPr id="3074" name="Picture 2" descr="Compile on bu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4221088"/>
            <a:ext cx="5153025" cy="139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683568" y="4654803"/>
            <a:ext cx="2448272" cy="523220"/>
          </a:xfrm>
          <a:prstGeom prst="rect">
            <a:avLst/>
          </a:prstGeom>
        </p:spPr>
        <p:txBody>
          <a:bodyPr wrap="square">
            <a:spAutoFit/>
          </a:bodyPr>
          <a:lstStyle/>
          <a:p>
            <a:pPr algn="just"/>
            <a:r>
              <a:rPr lang="es-CL" sz="1400" dirty="0" smtClean="0"/>
              <a:t>Luego seleccionar </a:t>
            </a:r>
            <a:r>
              <a:rPr lang="es-CL" sz="1400" dirty="0"/>
              <a:t>la opción </a:t>
            </a:r>
            <a:r>
              <a:rPr lang="es-CL" sz="1400" b="1" dirty="0" err="1">
                <a:solidFill>
                  <a:schemeClr val="tx2"/>
                </a:solidFill>
              </a:rPr>
              <a:t>enable</a:t>
            </a:r>
            <a:r>
              <a:rPr lang="es-CL" sz="1400" b="1" dirty="0">
                <a:solidFill>
                  <a:schemeClr val="tx2"/>
                </a:solidFill>
              </a:rPr>
              <a:t> compile </a:t>
            </a:r>
            <a:r>
              <a:rPr lang="es-CL" sz="1400" b="1" dirty="0" err="1">
                <a:solidFill>
                  <a:schemeClr val="tx2"/>
                </a:solidFill>
              </a:rPr>
              <a:t>on</a:t>
            </a:r>
            <a:r>
              <a:rPr lang="es-CL" sz="1400" b="1" dirty="0">
                <a:solidFill>
                  <a:schemeClr val="tx2"/>
                </a:solidFill>
              </a:rPr>
              <a:t> </a:t>
            </a:r>
            <a:r>
              <a:rPr lang="es-CL" sz="1400" b="1" dirty="0" err="1">
                <a:solidFill>
                  <a:schemeClr val="tx2"/>
                </a:solidFill>
              </a:rPr>
              <a:t>build</a:t>
            </a:r>
            <a:endParaRPr lang="es-ES" sz="1400" b="1" dirty="0">
              <a:solidFill>
                <a:schemeClr val="tx2"/>
              </a:solidFill>
            </a:endParaRPr>
          </a:p>
        </p:txBody>
      </p:sp>
      <p:pic>
        <p:nvPicPr>
          <p:cNvPr id="5122" name="Picture 2" descr="Compile on build prom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736687"/>
            <a:ext cx="3365773" cy="14560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L" sz="1800" b="0" i="0" u="none" strike="noStrike" cap="none" normalizeH="0" baseline="0" dirty="0" smtClean="0">
                <a:ln>
                  <a:noFill/>
                </a:ln>
                <a:solidFill>
                  <a:schemeClr val="tx1"/>
                </a:solidFill>
                <a:effectLst/>
                <a:latin typeface="Arial" panose="020B0604020202020204" pitchFamily="34" charset="0"/>
              </a:rPr>
              <a:t/>
            </a:r>
            <a:br>
              <a:rPr kumimoji="0" lang="es-ES" altLang="es-CL" sz="1800" b="0" i="0" u="none" strike="noStrike" cap="none" normalizeH="0" baseline="0" dirty="0" smtClean="0">
                <a:ln>
                  <a:noFill/>
                </a:ln>
                <a:solidFill>
                  <a:schemeClr val="tx1"/>
                </a:solidFill>
                <a:effectLst/>
                <a:latin typeface="Arial" panose="020B0604020202020204" pitchFamily="34" charset="0"/>
              </a:rPr>
            </a:br>
            <a:endParaRPr kumimoji="0" lang="es-ES" altLang="es-C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5115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311703" y="1216535"/>
            <a:ext cx="8520525" cy="3933300"/>
          </a:xfrm>
          <a:prstGeom prst="rect">
            <a:avLst/>
          </a:prstGeom>
        </p:spPr>
        <p:txBody>
          <a:bodyPr spcFirstLastPara="1" wrap="square" lIns="121886" tIns="121886" rIns="121886" bIns="121886" anchor="b" anchorCtr="0">
            <a:noAutofit/>
          </a:bodyPr>
          <a:lstStyle/>
          <a:p>
            <a:pPr>
              <a:spcBef>
                <a:spcPts val="0"/>
              </a:spcBef>
            </a:pPr>
            <a:r>
              <a:rPr lang="es-CL" dirty="0">
                <a:solidFill>
                  <a:srgbClr val="0070C0"/>
                </a:solidFill>
              </a:rPr>
              <a:t>¡Muchas gracias!</a:t>
            </a:r>
            <a:endParaRPr dirty="0">
              <a:solidFill>
                <a:srgbClr val="0070C0"/>
              </a:solidFill>
            </a:endParaRPr>
          </a:p>
          <a:p>
            <a:pPr>
              <a:spcBef>
                <a:spcPts val="0"/>
              </a:spcBef>
            </a:pPr>
            <a:endParaRPr sz="4000" i="1" dirty="0"/>
          </a:p>
          <a:p>
            <a:pPr>
              <a:spcBef>
                <a:spcPts val="0"/>
              </a:spcBef>
            </a:pPr>
            <a:endParaRPr sz="4000" i="1" dirty="0"/>
          </a:p>
        </p:txBody>
      </p:sp>
    </p:spTree>
    <p:extLst>
      <p:ext uri="{BB962C8B-B14F-4D97-AF65-F5344CB8AC3E}">
        <p14:creationId xmlns:p14="http://schemas.microsoft.com/office/powerpoint/2010/main" val="2179159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467544" y="1315848"/>
            <a:ext cx="8192025" cy="4342471"/>
          </a:xfrm>
          <a:prstGeom prst="rect">
            <a:avLst/>
          </a:prstGeom>
        </p:spPr>
        <p:txBody>
          <a:bodyPr spcFirstLastPara="1" wrap="square" lIns="121886" tIns="121886" rIns="121886" bIns="121886" anchor="t" anchorCtr="0">
            <a:noAutofit/>
          </a:bodyPr>
          <a:lstStyle/>
          <a:p>
            <a:pPr marL="95239" indent="0" fontAlgn="base">
              <a:buNone/>
            </a:pPr>
            <a:r>
              <a:rPr lang="es-CL" sz="1600" b="1" dirty="0" smtClean="0">
                <a:solidFill>
                  <a:schemeClr val="tx2">
                    <a:lumMod val="60000"/>
                    <a:lumOff val="40000"/>
                  </a:schemeClr>
                </a:solidFill>
                <a:latin typeface="Calibri" panose="020F0502020204030204" pitchFamily="34" charset="0"/>
              </a:rPr>
              <a:t>¿Cuáles son los beneficios?</a:t>
            </a:r>
            <a:endParaRPr lang="es-CL" sz="1600" b="1" dirty="0">
              <a:solidFill>
                <a:schemeClr val="tx2">
                  <a:lumMod val="60000"/>
                  <a:lumOff val="40000"/>
                </a:schemeClr>
              </a:solidFill>
              <a:latin typeface="Calibri" panose="020F0502020204030204" pitchFamily="34" charset="0"/>
            </a:endParaRPr>
          </a:p>
          <a:p>
            <a:pPr marL="95239" indent="0" fontAlgn="base">
              <a:buNone/>
            </a:pPr>
            <a:endParaRPr lang="es-ES" sz="1600" dirty="0">
              <a:solidFill>
                <a:schemeClr val="tx1"/>
              </a:solidFill>
            </a:endParaRPr>
          </a:p>
          <a:p>
            <a:pPr fontAlgn="base"/>
            <a:r>
              <a:rPr lang="es-ES" sz="1600" dirty="0" err="1" smtClean="0">
                <a:solidFill>
                  <a:schemeClr val="tx1"/>
                </a:solidFill>
              </a:rPr>
              <a:t>Reutilizacion</a:t>
            </a:r>
            <a:r>
              <a:rPr lang="es-ES" sz="1600" dirty="0" smtClean="0">
                <a:solidFill>
                  <a:schemeClr val="tx1"/>
                </a:solidFill>
              </a:rPr>
              <a:t> de </a:t>
            </a:r>
            <a:r>
              <a:rPr lang="es-ES" sz="1600" dirty="0" err="1" smtClean="0">
                <a:solidFill>
                  <a:schemeClr val="tx1"/>
                </a:solidFill>
              </a:rPr>
              <a:t>Codigo</a:t>
            </a:r>
            <a:r>
              <a:rPr lang="es-ES" sz="1600" dirty="0" smtClean="0">
                <a:solidFill>
                  <a:schemeClr val="tx1"/>
                </a:solidFill>
              </a:rPr>
              <a:t> y reglas </a:t>
            </a:r>
            <a:r>
              <a:rPr lang="es-ES" sz="1600" dirty="0" err="1" smtClean="0">
                <a:solidFill>
                  <a:schemeClr val="tx1"/>
                </a:solidFill>
              </a:rPr>
              <a:t>css</a:t>
            </a:r>
            <a:endParaRPr lang="es-ES" sz="1600" dirty="0">
              <a:solidFill>
                <a:schemeClr val="tx1"/>
              </a:solidFill>
            </a:endParaRPr>
          </a:p>
          <a:p>
            <a:pPr fontAlgn="base"/>
            <a:r>
              <a:rPr lang="es-ES" sz="1600" dirty="0" smtClean="0">
                <a:solidFill>
                  <a:schemeClr val="tx1"/>
                </a:solidFill>
              </a:rPr>
              <a:t>Separación del </a:t>
            </a:r>
            <a:r>
              <a:rPr lang="es-ES" sz="1600" dirty="0">
                <a:solidFill>
                  <a:schemeClr val="tx1"/>
                </a:solidFill>
              </a:rPr>
              <a:t>código </a:t>
            </a:r>
            <a:r>
              <a:rPr lang="es-ES" sz="1600" dirty="0" smtClean="0">
                <a:solidFill>
                  <a:schemeClr val="tx1"/>
                </a:solidFill>
              </a:rPr>
              <a:t>CSS de </a:t>
            </a:r>
            <a:r>
              <a:rPr lang="es-ES" sz="1600" dirty="0">
                <a:solidFill>
                  <a:schemeClr val="tx1"/>
                </a:solidFill>
              </a:rPr>
              <a:t>desarrollo del de </a:t>
            </a:r>
            <a:r>
              <a:rPr lang="es-ES" sz="1600" dirty="0" smtClean="0">
                <a:solidFill>
                  <a:schemeClr val="tx1"/>
                </a:solidFill>
              </a:rPr>
              <a:t>producción.</a:t>
            </a:r>
            <a:endParaRPr lang="es-ES" sz="1600" dirty="0">
              <a:solidFill>
                <a:schemeClr val="tx1"/>
              </a:solidFill>
            </a:endParaRPr>
          </a:p>
          <a:p>
            <a:pPr fontAlgn="base"/>
            <a:r>
              <a:rPr lang="es-ES" sz="1600" dirty="0" smtClean="0">
                <a:solidFill>
                  <a:schemeClr val="tx1"/>
                </a:solidFill>
              </a:rPr>
              <a:t>Mantenimiento mas sencillo.</a:t>
            </a:r>
          </a:p>
          <a:p>
            <a:pPr fontAlgn="base"/>
            <a:r>
              <a:rPr lang="es-ES" sz="1600" dirty="0" smtClean="0">
                <a:solidFill>
                  <a:schemeClr val="tx1"/>
                </a:solidFill>
              </a:rPr>
              <a:t>Menos código escrito.</a:t>
            </a:r>
          </a:p>
          <a:p>
            <a:pPr fontAlgn="base"/>
            <a:endParaRPr lang="es-ES" sz="1600" dirty="0" smtClean="0">
              <a:solidFill>
                <a:schemeClr val="tx1"/>
              </a:solidFill>
            </a:endParaRPr>
          </a:p>
          <a:p>
            <a:pPr marL="95239" indent="0" fontAlgn="base">
              <a:buNone/>
            </a:pPr>
            <a:r>
              <a:rPr lang="es-CL" sz="1600" b="1" dirty="0">
                <a:solidFill>
                  <a:schemeClr val="tx2">
                    <a:lumMod val="60000"/>
                    <a:lumOff val="40000"/>
                  </a:schemeClr>
                </a:solidFill>
                <a:latin typeface="Calibri" panose="020F0502020204030204" pitchFamily="34" charset="0"/>
              </a:rPr>
              <a:t>¿Qué </a:t>
            </a:r>
            <a:r>
              <a:rPr lang="es-CL" sz="1600" b="1" dirty="0" smtClean="0">
                <a:solidFill>
                  <a:schemeClr val="tx2">
                    <a:lumMod val="60000"/>
                    <a:lumOff val="40000"/>
                  </a:schemeClr>
                </a:solidFill>
                <a:latin typeface="Calibri" panose="020F0502020204030204" pitchFamily="34" charset="0"/>
              </a:rPr>
              <a:t>podemos hacer con los preprocesadores?</a:t>
            </a:r>
            <a:endParaRPr lang="es-CL" sz="1600" b="1" dirty="0">
              <a:solidFill>
                <a:schemeClr val="tx2">
                  <a:lumMod val="60000"/>
                  <a:lumOff val="40000"/>
                </a:schemeClr>
              </a:solidFill>
              <a:latin typeface="Calibri" panose="020F0502020204030204" pitchFamily="34" charset="0"/>
            </a:endParaRPr>
          </a:p>
          <a:p>
            <a:pPr marL="95239" indent="0" fontAlgn="base">
              <a:buNone/>
            </a:pPr>
            <a:endParaRPr lang="es-ES" sz="1600" dirty="0">
              <a:solidFill>
                <a:schemeClr val="tx1"/>
              </a:solidFill>
            </a:endParaRPr>
          </a:p>
          <a:p>
            <a:pPr fontAlgn="base"/>
            <a:r>
              <a:rPr lang="es-ES" sz="1600" dirty="0" smtClean="0">
                <a:solidFill>
                  <a:schemeClr val="tx1"/>
                </a:solidFill>
              </a:rPr>
              <a:t>Crear variables, reusables en todo el documento.</a:t>
            </a:r>
          </a:p>
          <a:p>
            <a:pPr fontAlgn="base"/>
            <a:r>
              <a:rPr lang="es-ES" sz="1600" dirty="0" smtClean="0">
                <a:solidFill>
                  <a:schemeClr val="tx1"/>
                </a:solidFill>
              </a:rPr>
              <a:t>Crear </a:t>
            </a:r>
            <a:r>
              <a:rPr lang="es-ES" sz="1600" dirty="0" err="1" smtClean="0">
                <a:solidFill>
                  <a:schemeClr val="tx1"/>
                </a:solidFill>
              </a:rPr>
              <a:t>mixins</a:t>
            </a:r>
            <a:r>
              <a:rPr lang="es-ES" sz="1600" dirty="0" smtClean="0">
                <a:solidFill>
                  <a:schemeClr val="tx1"/>
                </a:solidFill>
              </a:rPr>
              <a:t> (funciones propias reusables)</a:t>
            </a:r>
            <a:endParaRPr lang="es-ES" sz="1600" dirty="0">
              <a:solidFill>
                <a:schemeClr val="tx1"/>
              </a:solidFill>
            </a:endParaRPr>
          </a:p>
          <a:p>
            <a:pPr fontAlgn="base"/>
            <a:r>
              <a:rPr lang="es-ES" sz="1600" dirty="0" smtClean="0">
                <a:solidFill>
                  <a:schemeClr val="tx1"/>
                </a:solidFill>
              </a:rPr>
              <a:t>Realizar </a:t>
            </a:r>
            <a:r>
              <a:rPr lang="es-ES" sz="1600" dirty="0">
                <a:solidFill>
                  <a:schemeClr val="tx1"/>
                </a:solidFill>
              </a:rPr>
              <a:t>operaciones matemáticas (+ - * /) </a:t>
            </a:r>
            <a:endParaRPr lang="es-ES" sz="1600" dirty="0" smtClean="0">
              <a:solidFill>
                <a:schemeClr val="tx1"/>
              </a:solidFill>
            </a:endParaRPr>
          </a:p>
          <a:p>
            <a:pPr fontAlgn="base"/>
            <a:r>
              <a:rPr lang="es-ES" sz="1600" dirty="0" smtClean="0">
                <a:solidFill>
                  <a:schemeClr val="tx1"/>
                </a:solidFill>
              </a:rPr>
              <a:t>Usar funciones predeterminadas del lenguaje.</a:t>
            </a:r>
            <a:endParaRPr lang="es-ES" sz="1600" dirty="0">
              <a:solidFill>
                <a:schemeClr val="tx1"/>
              </a:solidFill>
            </a:endParaRPr>
          </a:p>
          <a:p>
            <a:pPr fontAlgn="base"/>
            <a:r>
              <a:rPr lang="es-ES" sz="1600" dirty="0" smtClean="0">
                <a:solidFill>
                  <a:schemeClr val="tx1"/>
                </a:solidFill>
              </a:rPr>
              <a:t>Crear declaraciones </a:t>
            </a:r>
            <a:r>
              <a:rPr lang="es-ES" sz="1600" dirty="0" err="1">
                <a:solidFill>
                  <a:schemeClr val="tx1"/>
                </a:solidFill>
              </a:rPr>
              <a:t>css</a:t>
            </a:r>
            <a:r>
              <a:rPr lang="es-ES" sz="1600" dirty="0">
                <a:solidFill>
                  <a:schemeClr val="tx1"/>
                </a:solidFill>
              </a:rPr>
              <a:t> anidadas para ahorrar </a:t>
            </a:r>
            <a:r>
              <a:rPr lang="es-ES" sz="1600" dirty="0" smtClean="0">
                <a:solidFill>
                  <a:schemeClr val="tx1"/>
                </a:solidFill>
              </a:rPr>
              <a:t>código.</a:t>
            </a:r>
            <a:endParaRPr lang="es-CL" sz="1600" dirty="0">
              <a:solidFill>
                <a:schemeClr val="tx1"/>
              </a:solidFill>
            </a:endParaRPr>
          </a:p>
          <a:p>
            <a:pPr fontAlgn="base"/>
            <a:r>
              <a:rPr lang="es-CL" sz="1600" dirty="0" smtClean="0">
                <a:solidFill>
                  <a:schemeClr val="tx1"/>
                </a:solidFill>
              </a:rPr>
              <a:t>Permite </a:t>
            </a:r>
            <a:r>
              <a:rPr lang="es-CL" sz="1600" dirty="0">
                <a:solidFill>
                  <a:schemeClr val="tx1"/>
                </a:solidFill>
              </a:rPr>
              <a:t>incluir archivos </a:t>
            </a:r>
            <a:r>
              <a:rPr lang="es-CL" sz="1600" dirty="0" err="1">
                <a:solidFill>
                  <a:schemeClr val="tx1"/>
                </a:solidFill>
              </a:rPr>
              <a:t>preprocesados</a:t>
            </a:r>
            <a:r>
              <a:rPr lang="es-CL" sz="1600" dirty="0">
                <a:solidFill>
                  <a:schemeClr val="tx1"/>
                </a:solidFill>
              </a:rPr>
              <a:t> dentro de otros.</a:t>
            </a:r>
            <a:endParaRPr sz="1600" dirty="0">
              <a:solidFill>
                <a:schemeClr val="tx1"/>
              </a:solidFill>
            </a:endParaRPr>
          </a:p>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6470775" cy="663600"/>
          </a:xfrm>
        </p:spPr>
        <p:txBody>
          <a:bodyPr>
            <a:normAutofit/>
          </a:bodyPr>
          <a:lstStyle/>
          <a:p>
            <a:r>
              <a:rPr lang="es-CL" sz="2800" dirty="0" smtClean="0"/>
              <a:t>1.2 Beneficios de usarlos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pic>
        <p:nvPicPr>
          <p:cNvPr id="2" name="Imagen 1"/>
          <p:cNvPicPr>
            <a:picLocks noChangeAspect="1"/>
          </p:cNvPicPr>
          <p:nvPr/>
        </p:nvPicPr>
        <p:blipFill>
          <a:blip r:embed="rId3"/>
          <a:stretch>
            <a:fillRect/>
          </a:stretch>
        </p:blipFill>
        <p:spPr>
          <a:xfrm>
            <a:off x="5548988" y="2780928"/>
            <a:ext cx="3210710" cy="1904026"/>
          </a:xfrm>
          <a:prstGeom prst="rect">
            <a:avLst/>
          </a:prstGeom>
        </p:spPr>
      </p:pic>
    </p:spTree>
    <p:extLst>
      <p:ext uri="{BB962C8B-B14F-4D97-AF65-F5344CB8AC3E}">
        <p14:creationId xmlns:p14="http://schemas.microsoft.com/office/powerpoint/2010/main" val="362632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83568" y="1340768"/>
            <a:ext cx="8192025" cy="4342471"/>
          </a:xfrm>
          <a:prstGeom prst="rect">
            <a:avLst/>
          </a:prstGeom>
        </p:spPr>
        <p:txBody>
          <a:bodyPr spcFirstLastPara="1" wrap="square" lIns="121886" tIns="121886" rIns="121886" bIns="121886" anchor="t" anchorCtr="0">
            <a:noAutofit/>
          </a:bodyPr>
          <a:lstStyle/>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7272808" cy="663600"/>
          </a:xfrm>
        </p:spPr>
        <p:txBody>
          <a:bodyPr>
            <a:noAutofit/>
          </a:bodyPr>
          <a:lstStyle/>
          <a:p>
            <a:r>
              <a:rPr lang="es-CL" sz="2800" dirty="0" smtClean="0"/>
              <a:t>1.3 Como Funcionan los Preprocesadores CSS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 name="Rectángulo 2"/>
          <p:cNvSpPr/>
          <p:nvPr/>
        </p:nvSpPr>
        <p:spPr>
          <a:xfrm>
            <a:off x="683568" y="1340768"/>
            <a:ext cx="7848872" cy="338554"/>
          </a:xfrm>
          <a:prstGeom prst="rect">
            <a:avLst/>
          </a:prstGeom>
        </p:spPr>
        <p:txBody>
          <a:bodyPr wrap="square">
            <a:spAutoFit/>
          </a:bodyPr>
          <a:lstStyle/>
          <a:p>
            <a:pPr marL="95239" indent="0" fontAlgn="base">
              <a:buNone/>
            </a:pPr>
            <a:r>
              <a:rPr lang="es-ES" sz="1600" dirty="0" smtClean="0"/>
              <a:t>El siguiente es el flujo general que ocurre cuando usamos un preprocesador CSS.</a:t>
            </a:r>
            <a:endParaRPr lang="es-ES" sz="1600" dirty="0"/>
          </a:p>
        </p:txBody>
      </p:sp>
      <p:pic>
        <p:nvPicPr>
          <p:cNvPr id="15" name="Imagen 14"/>
          <p:cNvPicPr>
            <a:picLocks noChangeAspect="1"/>
          </p:cNvPicPr>
          <p:nvPr/>
        </p:nvPicPr>
        <p:blipFill>
          <a:blip r:embed="rId3"/>
          <a:stretch>
            <a:fillRect/>
          </a:stretch>
        </p:blipFill>
        <p:spPr>
          <a:xfrm>
            <a:off x="1393732" y="1852989"/>
            <a:ext cx="6771696" cy="3318027"/>
          </a:xfrm>
          <a:prstGeom prst="rect">
            <a:avLst/>
          </a:prstGeom>
        </p:spPr>
      </p:pic>
    </p:spTree>
    <p:extLst>
      <p:ext uri="{BB962C8B-B14F-4D97-AF65-F5344CB8AC3E}">
        <p14:creationId xmlns:p14="http://schemas.microsoft.com/office/powerpoint/2010/main" val="267062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83568" y="1340768"/>
            <a:ext cx="8192025" cy="4342471"/>
          </a:xfrm>
          <a:prstGeom prst="rect">
            <a:avLst/>
          </a:prstGeom>
        </p:spPr>
        <p:txBody>
          <a:bodyPr spcFirstLastPara="1" wrap="square" lIns="121886" tIns="121886" rIns="121886" bIns="121886" anchor="t" anchorCtr="0">
            <a:noAutofit/>
          </a:bodyPr>
          <a:lstStyle/>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11560" y="652248"/>
            <a:ext cx="8064896" cy="663600"/>
          </a:xfrm>
        </p:spPr>
        <p:txBody>
          <a:bodyPr>
            <a:noAutofit/>
          </a:bodyPr>
          <a:lstStyle/>
          <a:p>
            <a:r>
              <a:rPr lang="es-CL" sz="2800" dirty="0" smtClean="0"/>
              <a:t>1.4 Estructura General de los archivos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 name="Rectángulo 2"/>
          <p:cNvSpPr/>
          <p:nvPr/>
        </p:nvSpPr>
        <p:spPr>
          <a:xfrm>
            <a:off x="539553" y="1340768"/>
            <a:ext cx="8336040" cy="338554"/>
          </a:xfrm>
          <a:prstGeom prst="rect">
            <a:avLst/>
          </a:prstGeom>
        </p:spPr>
        <p:txBody>
          <a:bodyPr wrap="square">
            <a:spAutoFit/>
          </a:bodyPr>
          <a:lstStyle/>
          <a:p>
            <a:pPr marL="95239" indent="0" fontAlgn="base">
              <a:buNone/>
            </a:pPr>
            <a:r>
              <a:rPr lang="es-ES" sz="1600" dirty="0" smtClean="0"/>
              <a:t>Este es el esquema de archivos usados en los proyectos que usan preprocesadores CSS</a:t>
            </a:r>
            <a:endParaRPr lang="es-ES" sz="16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536" y="2276872"/>
            <a:ext cx="6288788" cy="2952328"/>
          </a:xfrm>
          <a:prstGeom prst="rect">
            <a:avLst/>
          </a:prstGeom>
        </p:spPr>
      </p:pic>
      <p:sp>
        <p:nvSpPr>
          <p:cNvPr id="5" name="Rectángulo 4"/>
          <p:cNvSpPr/>
          <p:nvPr/>
        </p:nvSpPr>
        <p:spPr>
          <a:xfrm>
            <a:off x="1074882" y="5211984"/>
            <a:ext cx="1800200" cy="369332"/>
          </a:xfrm>
          <a:prstGeom prst="rect">
            <a:avLst/>
          </a:prstGeom>
        </p:spPr>
        <p:txBody>
          <a:bodyPr wrap="square">
            <a:spAutoFit/>
          </a:bodyPr>
          <a:lstStyle/>
          <a:p>
            <a:pPr marL="95239" indent="0" fontAlgn="base">
              <a:buNone/>
            </a:pPr>
            <a:r>
              <a:rPr lang="es-ES" dirty="0" smtClean="0">
                <a:solidFill>
                  <a:schemeClr val="accent5">
                    <a:lumMod val="75000"/>
                  </a:schemeClr>
                </a:solidFill>
              </a:rPr>
              <a:t>Archivos .SCSS</a:t>
            </a:r>
            <a:endParaRPr lang="es-ES" dirty="0">
              <a:solidFill>
                <a:schemeClr val="accent5">
                  <a:lumMod val="75000"/>
                </a:schemeClr>
              </a:solidFill>
            </a:endParaRPr>
          </a:p>
        </p:txBody>
      </p:sp>
      <p:sp>
        <p:nvSpPr>
          <p:cNvPr id="9" name="Rectángulo 8"/>
          <p:cNvSpPr/>
          <p:nvPr/>
        </p:nvSpPr>
        <p:spPr>
          <a:xfrm>
            <a:off x="3573233" y="2351989"/>
            <a:ext cx="2412693" cy="646331"/>
          </a:xfrm>
          <a:prstGeom prst="rect">
            <a:avLst/>
          </a:prstGeom>
        </p:spPr>
        <p:txBody>
          <a:bodyPr wrap="square">
            <a:spAutoFit/>
          </a:bodyPr>
          <a:lstStyle/>
          <a:p>
            <a:pPr marL="95239" indent="0" algn="ctr" fontAlgn="base">
              <a:buNone/>
            </a:pPr>
            <a:r>
              <a:rPr lang="es-ES" dirty="0" smtClean="0">
                <a:solidFill>
                  <a:schemeClr val="accent5">
                    <a:lumMod val="75000"/>
                  </a:schemeClr>
                </a:solidFill>
              </a:rPr>
              <a:t>Archivo Principal .SCSS que será procesado</a:t>
            </a:r>
            <a:endParaRPr lang="es-ES" dirty="0">
              <a:solidFill>
                <a:schemeClr val="accent5">
                  <a:lumMod val="75000"/>
                </a:schemeClr>
              </a:solidFill>
            </a:endParaRPr>
          </a:p>
        </p:txBody>
      </p:sp>
      <p:sp>
        <p:nvSpPr>
          <p:cNvPr id="11" name="Rectángulo 10"/>
          <p:cNvSpPr/>
          <p:nvPr/>
        </p:nvSpPr>
        <p:spPr>
          <a:xfrm>
            <a:off x="5985651" y="2628988"/>
            <a:ext cx="2028083" cy="369332"/>
          </a:xfrm>
          <a:prstGeom prst="rect">
            <a:avLst/>
          </a:prstGeom>
        </p:spPr>
        <p:txBody>
          <a:bodyPr wrap="square">
            <a:spAutoFit/>
          </a:bodyPr>
          <a:lstStyle/>
          <a:p>
            <a:pPr marL="95239" indent="0" algn="ctr" fontAlgn="base">
              <a:buNone/>
            </a:pPr>
            <a:r>
              <a:rPr lang="es-ES" dirty="0" smtClean="0">
                <a:solidFill>
                  <a:schemeClr val="accent6">
                    <a:lumMod val="75000"/>
                  </a:schemeClr>
                </a:solidFill>
              </a:rPr>
              <a:t>CSS Resultante</a:t>
            </a:r>
            <a:endParaRPr lang="es-ES" dirty="0">
              <a:solidFill>
                <a:schemeClr val="accent6">
                  <a:lumMod val="75000"/>
                </a:schemeClr>
              </a:solidFill>
            </a:endParaRPr>
          </a:p>
        </p:txBody>
      </p:sp>
      <p:sp>
        <p:nvSpPr>
          <p:cNvPr id="12" name="Rectángulo 11"/>
          <p:cNvSpPr/>
          <p:nvPr/>
        </p:nvSpPr>
        <p:spPr>
          <a:xfrm>
            <a:off x="4674051" y="4934985"/>
            <a:ext cx="2412693" cy="646331"/>
          </a:xfrm>
          <a:prstGeom prst="rect">
            <a:avLst/>
          </a:prstGeom>
        </p:spPr>
        <p:txBody>
          <a:bodyPr wrap="square">
            <a:spAutoFit/>
          </a:bodyPr>
          <a:lstStyle/>
          <a:p>
            <a:pPr marL="95239" indent="0" algn="ctr" fontAlgn="base">
              <a:buNone/>
            </a:pPr>
            <a:r>
              <a:rPr lang="es-ES" b="1" dirty="0" smtClean="0">
                <a:solidFill>
                  <a:schemeClr val="accent3">
                    <a:lumMod val="75000"/>
                  </a:schemeClr>
                </a:solidFill>
              </a:rPr>
              <a:t>Compilación de Archivo .SCSS</a:t>
            </a:r>
            <a:endParaRPr lang="es-ES" b="1" dirty="0">
              <a:solidFill>
                <a:schemeClr val="accent3">
                  <a:lumMod val="75000"/>
                </a:schemeClr>
              </a:solidFill>
            </a:endParaRPr>
          </a:p>
        </p:txBody>
      </p:sp>
      <p:cxnSp>
        <p:nvCxnSpPr>
          <p:cNvPr id="13" name="Conector recto de flecha 12"/>
          <p:cNvCxnSpPr/>
          <p:nvPr/>
        </p:nvCxnSpPr>
        <p:spPr>
          <a:xfrm flipV="1">
            <a:off x="5839321" y="4149080"/>
            <a:ext cx="0" cy="7075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25796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marL="184130" algn="l">
              <a:buSzPts val="1900"/>
            </a:pPr>
            <a:r>
              <a:rPr lang="es-CL" sz="4800" dirty="0" smtClean="0">
                <a:solidFill>
                  <a:schemeClr val="bg1"/>
                </a:solidFill>
              </a:rPr>
              <a:t>2. Preprocesadores </a:t>
            </a:r>
            <a:r>
              <a:rPr lang="es-CL" sz="4800" dirty="0">
                <a:solidFill>
                  <a:schemeClr val="bg1"/>
                </a:solidFill>
              </a:rPr>
              <a:t>populares en el mercado</a:t>
            </a: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59539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78" y="1074104"/>
            <a:ext cx="1376252" cy="15798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3 Título"/>
          <p:cNvSpPr>
            <a:spLocks noGrp="1"/>
          </p:cNvSpPr>
          <p:nvPr>
            <p:ph type="title"/>
          </p:nvPr>
        </p:nvSpPr>
        <p:spPr>
          <a:xfrm>
            <a:off x="339858" y="276792"/>
            <a:ext cx="7995074" cy="663600"/>
          </a:xfrm>
        </p:spPr>
        <p:txBody>
          <a:bodyPr>
            <a:normAutofit/>
          </a:bodyPr>
          <a:lstStyle/>
          <a:p>
            <a:r>
              <a:rPr lang="es-CL" sz="2800" dirty="0" smtClean="0">
                <a:solidFill>
                  <a:schemeClr val="tx2">
                    <a:lumMod val="60000"/>
                    <a:lumOff val="40000"/>
                  </a:schemeClr>
                </a:solidFill>
              </a:rPr>
              <a:t>2.1 Sobre </a:t>
            </a:r>
            <a:r>
              <a:rPr lang="es-CL" sz="2800" dirty="0" err="1" smtClean="0">
                <a:solidFill>
                  <a:schemeClr val="tx2">
                    <a:lumMod val="60000"/>
                    <a:lumOff val="40000"/>
                  </a:schemeClr>
                </a:solidFill>
              </a:rPr>
              <a:t>Sass</a:t>
            </a:r>
            <a:endParaRPr lang="es-CL" sz="2800" dirty="0">
              <a:solidFill>
                <a:schemeClr val="tx2">
                  <a:lumMod val="60000"/>
                  <a:lumOff val="40000"/>
                </a:schemeClr>
              </a:solidFill>
            </a:endParaRPr>
          </a:p>
        </p:txBody>
      </p:sp>
      <p:sp>
        <p:nvSpPr>
          <p:cNvPr id="3" name="Rectángulo 2"/>
          <p:cNvSpPr/>
          <p:nvPr/>
        </p:nvSpPr>
        <p:spPr>
          <a:xfrm>
            <a:off x="2561386" y="878592"/>
            <a:ext cx="6483760" cy="3046988"/>
          </a:xfrm>
          <a:prstGeom prst="rect">
            <a:avLst/>
          </a:prstGeom>
        </p:spPr>
        <p:txBody>
          <a:bodyPr wrap="square">
            <a:spAutoFit/>
          </a:bodyPr>
          <a:lstStyle/>
          <a:p>
            <a:pPr marL="285750" indent="-285750" algn="just">
              <a:buFont typeface="Wingdings" panose="05000000000000000000" pitchFamily="2" charset="2"/>
              <a:buChar char="§"/>
            </a:pPr>
            <a:r>
              <a:rPr lang="es-ES" sz="1600" dirty="0" smtClean="0">
                <a:solidFill>
                  <a:srgbClr val="212121"/>
                </a:solidFill>
                <a:latin typeface="+mj-lt"/>
              </a:rPr>
              <a:t>Es </a:t>
            </a:r>
            <a:r>
              <a:rPr lang="es-ES" sz="1600" dirty="0">
                <a:solidFill>
                  <a:srgbClr val="212121"/>
                </a:solidFill>
                <a:latin typeface="+mj-lt"/>
              </a:rPr>
              <a:t>un preprocesador CSS escrito originalmente en </a:t>
            </a:r>
            <a:r>
              <a:rPr lang="es-ES" sz="1600" b="1" dirty="0">
                <a:solidFill>
                  <a:srgbClr val="212121"/>
                </a:solidFill>
                <a:latin typeface="+mj-lt"/>
              </a:rPr>
              <a:t>Ruby</a:t>
            </a:r>
            <a:r>
              <a:rPr lang="es-ES" sz="1600" dirty="0">
                <a:solidFill>
                  <a:srgbClr val="212121"/>
                </a:solidFill>
                <a:latin typeface="+mj-lt"/>
              </a:rPr>
              <a:t>, </a:t>
            </a:r>
            <a:r>
              <a:rPr lang="es-ES" sz="1600" dirty="0" smtClean="0">
                <a:solidFill>
                  <a:srgbClr val="212121"/>
                </a:solidFill>
                <a:latin typeface="+mj-lt"/>
              </a:rPr>
              <a:t>con nuevas implementaciones para otras plataformas, ejemplo para </a:t>
            </a:r>
            <a:r>
              <a:rPr lang="es-ES" sz="1600" b="1" dirty="0" err="1" smtClean="0">
                <a:solidFill>
                  <a:srgbClr val="212121"/>
                </a:solidFill>
                <a:latin typeface="+mj-lt"/>
              </a:rPr>
              <a:t>NodeJS</a:t>
            </a:r>
            <a:endParaRPr lang="es-ES" sz="1600" b="1" dirty="0" smtClean="0">
              <a:solidFill>
                <a:srgbClr val="212121"/>
              </a:solidFill>
              <a:latin typeface="+mj-lt"/>
            </a:endParaRP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Existen dos sintaxis que son  </a:t>
            </a:r>
            <a:r>
              <a:rPr lang="es-ES" sz="1600" b="1" dirty="0" smtClean="0">
                <a:solidFill>
                  <a:srgbClr val="212121"/>
                </a:solidFill>
                <a:latin typeface="+mj-lt"/>
              </a:rPr>
              <a:t>SASS</a:t>
            </a:r>
            <a:r>
              <a:rPr lang="es-ES" sz="1600" dirty="0" smtClean="0">
                <a:solidFill>
                  <a:srgbClr val="212121"/>
                </a:solidFill>
                <a:latin typeface="+mj-lt"/>
              </a:rPr>
              <a:t> y </a:t>
            </a:r>
            <a:r>
              <a:rPr lang="es-ES" sz="1600" b="1" dirty="0" smtClean="0">
                <a:solidFill>
                  <a:srgbClr val="212121"/>
                </a:solidFill>
                <a:latin typeface="+mj-lt"/>
              </a:rPr>
              <a:t>SCSS</a:t>
            </a:r>
            <a:r>
              <a:rPr lang="es-ES" sz="1600" dirty="0" smtClean="0">
                <a:solidFill>
                  <a:srgbClr val="212121"/>
                </a:solidFill>
                <a:latin typeface="+mj-lt"/>
              </a:rPr>
              <a:t>, siendo la primera la mas actual, ambas pueden ser usadas, en este curso nos enfocaremos en la primera.</a:t>
            </a:r>
          </a:p>
          <a:p>
            <a:pPr marL="285750" indent="-285750" algn="just">
              <a:buFont typeface="Wingdings" panose="05000000000000000000" pitchFamily="2" charset="2"/>
              <a:buChar char="§"/>
            </a:pPr>
            <a:endParaRPr lang="es-ES" sz="1600" dirty="0">
              <a:solidFill>
                <a:srgbClr val="212121"/>
              </a:solidFill>
              <a:latin typeface="+mj-lt"/>
            </a:endParaRPr>
          </a:p>
          <a:p>
            <a:pPr marL="285750" indent="-285750" algn="just">
              <a:buFont typeface="Wingdings" panose="05000000000000000000" pitchFamily="2" charset="2"/>
              <a:buChar char="§"/>
            </a:pPr>
            <a:r>
              <a:rPr lang="es-ES" sz="1600" b="1" dirty="0" smtClean="0">
                <a:solidFill>
                  <a:srgbClr val="212121"/>
                </a:solidFill>
                <a:latin typeface="+mj-lt"/>
              </a:rPr>
              <a:t>SCSS </a:t>
            </a:r>
            <a:r>
              <a:rPr lang="es-ES" sz="1600" dirty="0" smtClean="0">
                <a:solidFill>
                  <a:srgbClr val="212121"/>
                </a:solidFill>
                <a:latin typeface="+mj-lt"/>
              </a:rPr>
              <a:t>es una sintaxis de SASS basado en el </a:t>
            </a:r>
            <a:r>
              <a:rPr lang="es-ES" sz="1600" b="1" dirty="0" smtClean="0">
                <a:solidFill>
                  <a:srgbClr val="212121"/>
                </a:solidFill>
                <a:latin typeface="+mj-lt"/>
              </a:rPr>
              <a:t>CSS</a:t>
            </a:r>
            <a:r>
              <a:rPr lang="es-ES" sz="1600" dirty="0" smtClean="0">
                <a:solidFill>
                  <a:srgbClr val="212121"/>
                </a:solidFill>
                <a:latin typeface="+mj-lt"/>
              </a:rPr>
              <a:t> estándar por lo cual usa una sintaxis muy parecida.</a:t>
            </a: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Puede ser instalado usando Ruby, o usando </a:t>
            </a:r>
            <a:r>
              <a:rPr lang="es-ES" sz="1600" b="1" dirty="0" err="1" smtClean="0">
                <a:solidFill>
                  <a:srgbClr val="212121"/>
                </a:solidFill>
                <a:latin typeface="+mj-lt"/>
              </a:rPr>
              <a:t>NodeJs</a:t>
            </a:r>
            <a:r>
              <a:rPr lang="es-ES" sz="1600" dirty="0" smtClean="0">
                <a:solidFill>
                  <a:srgbClr val="212121"/>
                </a:solidFill>
                <a:latin typeface="+mj-lt"/>
              </a:rPr>
              <a:t> vía </a:t>
            </a:r>
            <a:r>
              <a:rPr lang="es-ES" sz="1600" dirty="0" err="1" smtClean="0">
                <a:solidFill>
                  <a:srgbClr val="212121"/>
                </a:solidFill>
                <a:latin typeface="+mj-lt"/>
              </a:rPr>
              <a:t>npm</a:t>
            </a:r>
            <a:r>
              <a:rPr lang="es-ES" sz="1600" dirty="0" smtClean="0">
                <a:solidFill>
                  <a:srgbClr val="212121"/>
                </a:solidFill>
                <a:latin typeface="+mj-lt"/>
              </a:rPr>
              <a:t>.</a:t>
            </a:r>
          </a:p>
          <a:p>
            <a:pPr marL="285750" indent="-285750" algn="just">
              <a:buFont typeface="Wingdings" panose="05000000000000000000" pitchFamily="2" charset="2"/>
              <a:buChar char="§"/>
            </a:pPr>
            <a:endParaRPr lang="es-ES" sz="1600" dirty="0" smtClean="0">
              <a:solidFill>
                <a:srgbClr val="212121"/>
              </a:solidFill>
              <a:latin typeface="+mj-lt"/>
            </a:endParaRPr>
          </a:p>
        </p:txBody>
      </p:sp>
      <p:sp>
        <p:nvSpPr>
          <p:cNvPr id="14" name="Rectángulo 13"/>
          <p:cNvSpPr/>
          <p:nvPr/>
        </p:nvSpPr>
        <p:spPr>
          <a:xfrm>
            <a:off x="2561386" y="3772043"/>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5" name="Rectángulo 14"/>
          <p:cNvSpPr/>
          <p:nvPr/>
        </p:nvSpPr>
        <p:spPr>
          <a:xfrm>
            <a:off x="2582723" y="4144525"/>
            <a:ext cx="6030416" cy="830997"/>
          </a:xfrm>
          <a:prstGeom prst="rect">
            <a:avLst/>
          </a:prstGeom>
        </p:spPr>
        <p:txBody>
          <a:bodyPr wrap="square">
            <a:spAutoFit/>
          </a:bodyPr>
          <a:lstStyle/>
          <a:p>
            <a:pPr marL="285750" indent="-285750">
              <a:lnSpc>
                <a:spcPct val="150000"/>
              </a:lnSpc>
              <a:buFont typeface="Wingdings" panose="05000000000000000000" pitchFamily="2" charset="2"/>
              <a:buChar char="§"/>
            </a:pPr>
            <a:r>
              <a:rPr lang="es-ES" sz="1600" dirty="0">
                <a:solidFill>
                  <a:srgbClr val="212121"/>
                </a:solidFill>
              </a:rPr>
              <a:t>Descarga Ruby desde </a:t>
            </a:r>
            <a:r>
              <a:rPr lang="es-CL" sz="1600" dirty="0">
                <a:hlinkClick r:id="rId4"/>
              </a:rPr>
              <a:t>http://rubyinstaller.org/</a:t>
            </a:r>
            <a:r>
              <a:rPr lang="es-CL" sz="1600" dirty="0"/>
              <a:t> e </a:t>
            </a:r>
            <a:r>
              <a:rPr lang="es-CL" sz="1600" dirty="0" smtClean="0"/>
              <a:t>instálalo</a:t>
            </a:r>
            <a:endParaRPr lang="es-ES" sz="1600" dirty="0" smtClean="0">
              <a:solidFill>
                <a:srgbClr val="212121"/>
              </a:solidFill>
              <a:latin typeface="+mj-lt"/>
            </a:endParaRPr>
          </a:p>
          <a:p>
            <a:pPr marL="285750" indent="-285750">
              <a:lnSpc>
                <a:spcPct val="150000"/>
              </a:lnSpc>
              <a:buFont typeface="Wingdings" panose="05000000000000000000" pitchFamily="2" charset="2"/>
              <a:buChar char="§"/>
            </a:pPr>
            <a:r>
              <a:rPr lang="es-CL" sz="1600" dirty="0" smtClean="0">
                <a:latin typeface="+mj-lt"/>
              </a:rPr>
              <a:t>Vía consola escribe el comando: </a:t>
            </a:r>
            <a:r>
              <a:rPr lang="es-CL" sz="1600" b="1" dirty="0" err="1" smtClean="0">
                <a:solidFill>
                  <a:srgbClr val="0070C0"/>
                </a:solidFill>
                <a:latin typeface="+mj-lt"/>
              </a:rPr>
              <a:t>gem</a:t>
            </a:r>
            <a:r>
              <a:rPr lang="es-CL" sz="1600" b="1" dirty="0" smtClean="0">
                <a:solidFill>
                  <a:srgbClr val="00B0F0"/>
                </a:solidFill>
                <a:latin typeface="+mj-lt"/>
              </a:rPr>
              <a:t> </a:t>
            </a:r>
            <a:r>
              <a:rPr lang="es-CL" sz="1600" b="1" dirty="0" err="1">
                <a:solidFill>
                  <a:srgbClr val="00B0F0"/>
                </a:solidFill>
                <a:latin typeface="+mj-lt"/>
              </a:rPr>
              <a:t>install</a:t>
            </a:r>
            <a:r>
              <a:rPr lang="es-CL" sz="1600" b="1" dirty="0">
                <a:solidFill>
                  <a:srgbClr val="00B0F0"/>
                </a:solidFill>
                <a:latin typeface="+mj-lt"/>
              </a:rPr>
              <a:t> </a:t>
            </a:r>
            <a:r>
              <a:rPr lang="es-CL" sz="1600" b="1" dirty="0" err="1" smtClean="0">
                <a:solidFill>
                  <a:srgbClr val="00B0F0"/>
                </a:solidFill>
                <a:latin typeface="+mj-lt"/>
              </a:rPr>
              <a:t>sass</a:t>
            </a:r>
            <a:endParaRPr lang="es-CL" sz="1600" dirty="0">
              <a:solidFill>
                <a:srgbClr val="00B0F0"/>
              </a:solidFill>
              <a:latin typeface="+mj-lt"/>
            </a:endParaRPr>
          </a:p>
        </p:txBody>
      </p:sp>
      <p:sp>
        <p:nvSpPr>
          <p:cNvPr id="16" name="Rectángulo 15"/>
          <p:cNvSpPr/>
          <p:nvPr/>
        </p:nvSpPr>
        <p:spPr>
          <a:xfrm>
            <a:off x="2555776" y="5023444"/>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p>
        </p:txBody>
      </p:sp>
      <p:sp>
        <p:nvSpPr>
          <p:cNvPr id="17" name="Rectángulo 16"/>
          <p:cNvSpPr/>
          <p:nvPr/>
        </p:nvSpPr>
        <p:spPr>
          <a:xfrm>
            <a:off x="2578154" y="5430660"/>
            <a:ext cx="6283537" cy="584775"/>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endParaRPr lang="es-CL" sz="1400" dirty="0" smtClean="0">
              <a:solidFill>
                <a:srgbClr val="212121"/>
              </a:solidFill>
              <a:latin typeface="arial" panose="020B0604020202020204" pitchFamily="34" charset="0"/>
            </a:endParaRPr>
          </a:p>
          <a:p>
            <a:r>
              <a:rPr lang="es-CL" b="1" dirty="0" err="1" smtClean="0">
                <a:solidFill>
                  <a:srgbClr val="002060"/>
                </a:solidFill>
              </a:rPr>
              <a:t>sass</a:t>
            </a:r>
            <a:r>
              <a:rPr lang="es-CL" b="1" dirty="0" smtClean="0">
                <a:solidFill>
                  <a:srgbClr val="00B0F0"/>
                </a:solidFill>
              </a:rPr>
              <a:t> </a:t>
            </a:r>
            <a:r>
              <a:rPr lang="es-CL" b="1" dirty="0" err="1" smtClean="0">
                <a:solidFill>
                  <a:srgbClr val="00B0F0"/>
                </a:solidFill>
              </a:rPr>
              <a:t>miarchivo.scss</a:t>
            </a:r>
            <a:endParaRPr lang="es-CL" sz="1400" b="1" dirty="0">
              <a:solidFill>
                <a:srgbClr val="00B0F0"/>
              </a:solidFill>
            </a:endParaRPr>
          </a:p>
        </p:txBody>
      </p:sp>
      <p:sp>
        <p:nvSpPr>
          <p:cNvPr id="19" name="Rectángulo 18"/>
          <p:cNvSpPr/>
          <p:nvPr/>
        </p:nvSpPr>
        <p:spPr>
          <a:xfrm>
            <a:off x="339858" y="2924944"/>
            <a:ext cx="2146293" cy="553998"/>
          </a:xfrm>
          <a:prstGeom prst="rect">
            <a:avLst/>
          </a:prstGeom>
        </p:spPr>
        <p:txBody>
          <a:bodyPr wrap="none">
            <a:spAutoFit/>
          </a:bodyPr>
          <a:lstStyle/>
          <a:p>
            <a:pPr algn="ctr"/>
            <a:r>
              <a:rPr lang="es-ES" sz="1500" b="1" dirty="0" smtClean="0"/>
              <a:t>Extensiones del </a:t>
            </a:r>
            <a:r>
              <a:rPr lang="es-ES" sz="1500" b="1" dirty="0"/>
              <a:t>a</a:t>
            </a:r>
            <a:r>
              <a:rPr lang="es-ES" sz="1500" b="1" dirty="0" smtClean="0"/>
              <a:t>rchivo</a:t>
            </a:r>
            <a:r>
              <a:rPr lang="es-ES" sz="1500" b="1" dirty="0"/>
              <a:t>: </a:t>
            </a:r>
          </a:p>
          <a:p>
            <a:pPr algn="ctr"/>
            <a:r>
              <a:rPr lang="es-ES" sz="1500" b="1" dirty="0" smtClean="0">
                <a:solidFill>
                  <a:srgbClr val="00B050"/>
                </a:solidFill>
              </a:rPr>
              <a:t>.</a:t>
            </a:r>
            <a:r>
              <a:rPr lang="es-ES" sz="1500" b="1" dirty="0" err="1">
                <a:solidFill>
                  <a:srgbClr val="00B050"/>
                </a:solidFill>
              </a:rPr>
              <a:t>sass</a:t>
            </a:r>
            <a:r>
              <a:rPr lang="es-ES" sz="1500" b="1" dirty="0">
                <a:solidFill>
                  <a:srgbClr val="00B050"/>
                </a:solidFill>
              </a:rPr>
              <a:t> </a:t>
            </a:r>
            <a:r>
              <a:rPr lang="es-ES" sz="1500" b="1" dirty="0">
                <a:solidFill>
                  <a:srgbClr val="212121"/>
                </a:solidFill>
              </a:rPr>
              <a:t>y </a:t>
            </a:r>
            <a:r>
              <a:rPr lang="es-ES" sz="1500" b="1" dirty="0" smtClean="0">
                <a:solidFill>
                  <a:srgbClr val="212121"/>
                </a:solidFill>
              </a:rPr>
              <a:t>.</a:t>
            </a:r>
            <a:r>
              <a:rPr lang="es-ES" sz="1500" b="1" dirty="0" err="1" smtClean="0">
                <a:solidFill>
                  <a:srgbClr val="00B050"/>
                </a:solidFill>
              </a:rPr>
              <a:t>scss</a:t>
            </a:r>
            <a:endParaRPr lang="es-ES" sz="1500" b="1" dirty="0">
              <a:solidFill>
                <a:srgbClr val="00B050"/>
              </a:solidFill>
            </a:endParaRPr>
          </a:p>
        </p:txBody>
      </p:sp>
    </p:spTree>
    <p:extLst>
      <p:ext uri="{BB962C8B-B14F-4D97-AF65-F5344CB8AC3E}">
        <p14:creationId xmlns:p14="http://schemas.microsoft.com/office/powerpoint/2010/main" val="2942442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9619</TotalTime>
  <Words>2539</Words>
  <Application>Microsoft Office PowerPoint</Application>
  <PresentationFormat>Presentación en pantalla (4:3)</PresentationFormat>
  <Paragraphs>396</Paragraphs>
  <Slides>45</Slides>
  <Notes>45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45</vt:i4>
      </vt:variant>
    </vt:vector>
  </HeadingPairs>
  <TitlesOfParts>
    <vt:vector size="52" baseType="lpstr">
      <vt:lpstr>Arial</vt:lpstr>
      <vt:lpstr>Arial</vt:lpstr>
      <vt:lpstr>Calibri</vt:lpstr>
      <vt:lpstr>Raleway</vt:lpstr>
      <vt:lpstr>Roboto</vt:lpstr>
      <vt:lpstr>Wingdings</vt:lpstr>
      <vt:lpstr>Tema de Office</vt:lpstr>
      <vt:lpstr>Preprocesadores CSS</vt:lpstr>
      <vt:lpstr>Agenda</vt:lpstr>
      <vt:lpstr>1. ¿Qué son los Preprocesadores CSS?</vt:lpstr>
      <vt:lpstr>1. ¿Qué son los preprocesadores de CSS?</vt:lpstr>
      <vt:lpstr>1.2 Beneficios de usarlos</vt:lpstr>
      <vt:lpstr>1.3 Como Funcionan los Preprocesadores CSS</vt:lpstr>
      <vt:lpstr>1.4 Estructura General de los archivos</vt:lpstr>
      <vt:lpstr>2. Preprocesadores populares en el mercado</vt:lpstr>
      <vt:lpstr>2.1 Sobre Sass</vt:lpstr>
      <vt:lpstr>Sobre Less</vt:lpstr>
      <vt:lpstr>Sobre Stylus</vt:lpstr>
      <vt:lpstr>2. Preprocesadores populares en el mercado</vt:lpstr>
      <vt:lpstr>2.2 Datos en Github</vt:lpstr>
      <vt:lpstr>Quien domina en el mercado actualmente</vt:lpstr>
      <vt:lpstr>3. Sintaxis</vt:lpstr>
      <vt:lpstr>3.1 Sintaxis General</vt:lpstr>
      <vt:lpstr>3.2 Sintaxis de Variables</vt:lpstr>
      <vt:lpstr>3.3 Sintaxis de Elementos Anidados Sass</vt:lpstr>
      <vt:lpstr>3.3 Sintaxis de Elementos Anidados Less</vt:lpstr>
      <vt:lpstr>3.4 Mixins en Sass</vt:lpstr>
      <vt:lpstr>3.4 Mixins en Less y Stylus</vt:lpstr>
      <vt:lpstr>3.5 Herencia en Sass</vt:lpstr>
      <vt:lpstr>3.5 Herencia en Less</vt:lpstr>
      <vt:lpstr>3.5 Herencia en Stylus</vt:lpstr>
      <vt:lpstr>3.6 Importando Archivos</vt:lpstr>
      <vt:lpstr>3.6 Importando Archivos</vt:lpstr>
      <vt:lpstr>3.6 Importando Archivos</vt:lpstr>
      <vt:lpstr>3.7 Operaciones Matemáticas </vt:lpstr>
      <vt:lpstr>4. Practica usando Less.js y GUIs</vt:lpstr>
      <vt:lpstr>4.1 Practicando con Less usando un Browser</vt:lpstr>
      <vt:lpstr>4.2 Practicando con Less usando GUIs</vt:lpstr>
      <vt:lpstr>4.3 Practicando con SASS usando Scout-App</vt:lpstr>
      <vt:lpstr>4.4 Practicando con SASS usando Koala</vt:lpstr>
      <vt:lpstr>5. Practica usando NodeJs</vt:lpstr>
      <vt:lpstr>5.1 Node Package Manager (NPM)</vt:lpstr>
      <vt:lpstr>5.2 Package.json</vt:lpstr>
      <vt:lpstr>5.3 Practica de SASS, LESS y Stylus úsando NPM</vt:lpstr>
      <vt:lpstr>5.4 Practica con GULP.js y Node JS</vt:lpstr>
      <vt:lpstr>6. Practica usando Visual Studio + herramientas de desarrollo</vt:lpstr>
      <vt:lpstr>5.4 Practica usando C# con Web Compiler</vt:lpstr>
      <vt:lpstr>5.4 Practica usando C# con Web Compiler</vt:lpstr>
      <vt:lpstr>5.4 Practica usando C# con Web Compiler</vt:lpstr>
      <vt:lpstr>5.4 Practica usando C# con Web Compiler</vt:lpstr>
      <vt:lpstr>5.4 Practica usando C# con Web Compiler</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Javier Padron Rodriguez</dc:creator>
  <cp:lastModifiedBy>Padron, Javier</cp:lastModifiedBy>
  <cp:revision>236</cp:revision>
  <dcterms:created xsi:type="dcterms:W3CDTF">2018-06-04T13:05:54Z</dcterms:created>
  <dcterms:modified xsi:type="dcterms:W3CDTF">2018-08-30T20:58:06Z</dcterms:modified>
</cp:coreProperties>
</file>