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8" r:id="rId2"/>
    <p:sldId id="309" r:id="rId3"/>
    <p:sldId id="312" r:id="rId4"/>
    <p:sldId id="392" r:id="rId5"/>
    <p:sldId id="391" r:id="rId6"/>
    <p:sldId id="433" r:id="rId7"/>
    <p:sldId id="402" r:id="rId8"/>
    <p:sldId id="448" r:id="rId9"/>
    <p:sldId id="450" r:id="rId10"/>
    <p:sldId id="451" r:id="rId11"/>
    <p:sldId id="313" r:id="rId12"/>
    <p:sldId id="434" r:id="rId13"/>
    <p:sldId id="449" r:id="rId14"/>
    <p:sldId id="403" r:id="rId15"/>
    <p:sldId id="339" r:id="rId16"/>
    <p:sldId id="435" r:id="rId17"/>
    <p:sldId id="436" r:id="rId18"/>
    <p:sldId id="447" r:id="rId19"/>
    <p:sldId id="438" r:id="rId20"/>
    <p:sldId id="437" r:id="rId21"/>
    <p:sldId id="439" r:id="rId22"/>
    <p:sldId id="441" r:id="rId23"/>
    <p:sldId id="442" r:id="rId24"/>
    <p:sldId id="443" r:id="rId25"/>
    <p:sldId id="445" r:id="rId26"/>
    <p:sldId id="459" r:id="rId27"/>
    <p:sldId id="453" r:id="rId28"/>
    <p:sldId id="455" r:id="rId29"/>
    <p:sldId id="456" r:id="rId30"/>
    <p:sldId id="457" r:id="rId31"/>
    <p:sldId id="458" r:id="rId32"/>
    <p:sldId id="426" r:id="rId33"/>
    <p:sldId id="452" r:id="rId34"/>
  </p:sldIdLst>
  <p:sldSz cx="9144000" cy="6858000" type="screen4x3"/>
  <p:notesSz cx="6858000" cy="9144000"/>
  <p:defaultTextStyle>
    <a:defPPr>
      <a:defRPr lang="es-CL"/>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p:cViewPr varScale="1">
        <p:scale>
          <a:sx n="73" d="100"/>
          <a:sy n="73" d="100"/>
        </p:scale>
        <p:origin x="123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0AC26-E41B-45C4-8E4A-12A3FE20C736}" type="datetimeFigureOut">
              <a:rPr lang="es-CL" smtClean="0"/>
              <a:t>21-08-2018</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4BC16-03CD-47DD-AF64-86DA2ACCD045}" type="slidenum">
              <a:rPr lang="es-CL" smtClean="0"/>
              <a:t>‹Nº›</a:t>
            </a:fld>
            <a:endParaRPr lang="es-CL"/>
          </a:p>
        </p:txBody>
      </p:sp>
    </p:spTree>
    <p:extLst>
      <p:ext uri="{BB962C8B-B14F-4D97-AF65-F5344CB8AC3E}">
        <p14:creationId xmlns:p14="http://schemas.microsoft.com/office/powerpoint/2010/main" val="1216000874"/>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199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90744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155579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48087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581949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936837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580542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773082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72189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1759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291342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610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65089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7935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791748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524393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290444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720240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810988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1948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639975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948569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4664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573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4095557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37552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Shape 3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69850" algn="l" rtl="0">
              <a:spcBef>
                <a:spcPts val="0"/>
              </a:spcBef>
              <a:spcAft>
                <a:spcPts val="0"/>
              </a:spcAft>
              <a:buClr>
                <a:srgbClr val="FF0000"/>
              </a:buClr>
              <a:buSzPts val="1100"/>
              <a:buFont typeface="Arial"/>
              <a:buNone/>
            </a:pPr>
            <a:endParaRPr sz="1100" b="0" i="0" u="none" strike="noStrike" cap="none">
              <a:solidFill>
                <a:srgbClr val="FF0000"/>
              </a:solidFill>
              <a:latin typeface="Arial"/>
              <a:ea typeface="Arial"/>
              <a:cs typeface="Arial"/>
              <a:sym typeface="Arial"/>
            </a:endParaRPr>
          </a:p>
        </p:txBody>
      </p:sp>
    </p:spTree>
    <p:extLst>
      <p:ext uri="{BB962C8B-B14F-4D97-AF65-F5344CB8AC3E}">
        <p14:creationId xmlns:p14="http://schemas.microsoft.com/office/powerpoint/2010/main" val="165143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54462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L" dirty="0"/>
              <a:t>Después de esta slide, mostrar avances en PCs del equipo</a:t>
            </a:r>
            <a:endParaRPr dirty="0"/>
          </a:p>
        </p:txBody>
      </p:sp>
    </p:spTree>
    <p:extLst>
      <p:ext uri="{BB962C8B-B14F-4D97-AF65-F5344CB8AC3E}">
        <p14:creationId xmlns:p14="http://schemas.microsoft.com/office/powerpoint/2010/main" val="208065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8572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21628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45280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Slide Blue">
  <p:cSld name="Section Slide Blue">
    <p:spTree>
      <p:nvGrpSpPr>
        <p:cNvPr id="1" name="Shape 182"/>
        <p:cNvGrpSpPr/>
        <p:nvPr/>
      </p:nvGrpSpPr>
      <p:grpSpPr>
        <a:xfrm>
          <a:off x="0" y="0"/>
          <a:ext cx="0" cy="0"/>
          <a:chOff x="0" y="0"/>
          <a:chExt cx="0" cy="0"/>
        </a:xfrm>
      </p:grpSpPr>
      <p:sp>
        <p:nvSpPr>
          <p:cNvPr id="183" name="Shape 183"/>
          <p:cNvSpPr/>
          <p:nvPr/>
        </p:nvSpPr>
        <p:spPr>
          <a:xfrm>
            <a:off x="0" y="3613"/>
            <a:ext cx="9144000" cy="6858000"/>
          </a:xfrm>
          <a:prstGeom prst="rect">
            <a:avLst/>
          </a:prstGeom>
          <a:solidFill>
            <a:srgbClr val="0091DA"/>
          </a:solidFill>
          <a:ln>
            <a:noFill/>
          </a:ln>
          <a:effectLst>
            <a:outerShdw blurRad="40000" dist="23000" dir="5400000" rotWithShape="0">
              <a:srgbClr val="000000">
                <a:alpha val="34900"/>
              </a:srgbClr>
            </a:outerShdw>
          </a:effectLst>
        </p:spPr>
        <p:txBody>
          <a:bodyPr spcFirstLastPara="1" wrap="square" lIns="121886" tIns="60918" rIns="121886" bIns="60918" anchor="ctr" anchorCtr="0">
            <a:noAutofit/>
          </a:bodyPr>
          <a:lstStyle/>
          <a:p>
            <a:pPr marL="0" marR="0" lvl="0" indent="0" algn="ctr" rtl="0">
              <a:spcBef>
                <a:spcPts val="0"/>
              </a:spcBef>
              <a:spcAft>
                <a:spcPts val="0"/>
              </a:spcAft>
              <a:buNone/>
            </a:pPr>
            <a:endParaRPr sz="2400" b="0" i="0" u="none" strike="noStrike" cap="none">
              <a:solidFill>
                <a:schemeClr val="lt1"/>
              </a:solidFill>
              <a:latin typeface="Raleway"/>
              <a:ea typeface="Raleway"/>
              <a:cs typeface="Raleway"/>
              <a:sym typeface="Raleway"/>
            </a:endParaRPr>
          </a:p>
        </p:txBody>
      </p:sp>
      <p:sp>
        <p:nvSpPr>
          <p:cNvPr id="184" name="Shape 184"/>
          <p:cNvSpPr txBox="1">
            <a:spLocks noGrp="1"/>
          </p:cNvSpPr>
          <p:nvPr>
            <p:ph type="ctrTitle"/>
          </p:nvPr>
        </p:nvSpPr>
        <p:spPr>
          <a:xfrm>
            <a:off x="781536" y="1687267"/>
            <a:ext cx="5238225" cy="1865700"/>
          </a:xfrm>
          <a:prstGeom prst="rect">
            <a:avLst/>
          </a:prstGeom>
          <a:noFill/>
          <a:ln>
            <a:noFill/>
          </a:ln>
        </p:spPr>
        <p:txBody>
          <a:bodyPr spcFirstLastPara="1" wrap="square" lIns="121886" tIns="121886" rIns="121886" bIns="121886" anchor="t" anchorCtr="0"/>
          <a:lstStyle>
            <a:lvl1pPr marL="0" marR="0" lvl="0" indent="0" algn="l" rtl="0">
              <a:lnSpc>
                <a:spcPct val="80000"/>
              </a:lnSpc>
              <a:spcBef>
                <a:spcPts val="0"/>
              </a:spcBef>
              <a:spcAft>
                <a:spcPts val="0"/>
              </a:spcAft>
              <a:buClr>
                <a:srgbClr val="FFFFFF"/>
              </a:buClr>
              <a:buSzPts val="1900"/>
              <a:buNone/>
              <a:defRPr sz="5900" b="0" i="0" u="none" strike="noStrike" cap="none">
                <a:solidFill>
                  <a:srgbClr val="FFFFFF"/>
                </a:solidFill>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endParaRPr/>
          </a:p>
        </p:txBody>
      </p:sp>
      <p:sp>
        <p:nvSpPr>
          <p:cNvPr id="185" name="Shape 185"/>
          <p:cNvSpPr/>
          <p:nvPr/>
        </p:nvSpPr>
        <p:spPr>
          <a:xfrm>
            <a:off x="8524700" y="1474630"/>
            <a:ext cx="619200" cy="3915900"/>
          </a:xfrm>
          <a:custGeom>
            <a:avLst/>
            <a:gdLst/>
            <a:ahLst/>
            <a:cxnLst/>
            <a:rect l="0" t="0" r="0" b="0"/>
            <a:pathLst>
              <a:path w="120000" h="120000" extrusionOk="0">
                <a:moveTo>
                  <a:pt x="120000" y="0"/>
                </a:moveTo>
                <a:lnTo>
                  <a:pt x="120000" y="120000"/>
                </a:lnTo>
                <a:lnTo>
                  <a:pt x="116571" y="119343"/>
                </a:lnTo>
                <a:cubicBezTo>
                  <a:pt x="44547" y="104155"/>
                  <a:pt x="0" y="83174"/>
                  <a:pt x="0" y="60000"/>
                </a:cubicBezTo>
                <a:cubicBezTo>
                  <a:pt x="0" y="36825"/>
                  <a:pt x="44547" y="15844"/>
                  <a:pt x="116571" y="657"/>
                </a:cubicBezTo>
                <a:close/>
              </a:path>
            </a:pathLst>
          </a:custGeom>
          <a:solidFill>
            <a:srgbClr val="00C1D5"/>
          </a:solidFill>
          <a:ln>
            <a:noFill/>
          </a:ln>
        </p:spPr>
        <p:txBody>
          <a:bodyPr spcFirstLastPara="1" wrap="square" lIns="121886" tIns="60918" rIns="121886" bIns="60918" anchor="ctr" anchorCtr="0">
            <a:noAutofit/>
          </a:bodyPr>
          <a:lstStyle/>
          <a:p>
            <a:pPr marL="0" marR="0" lvl="0" indent="0" algn="ctr" rtl="0">
              <a:spcBef>
                <a:spcPts val="0"/>
              </a:spcBef>
              <a:spcAft>
                <a:spcPts val="0"/>
              </a:spcAft>
              <a:buNone/>
            </a:pPr>
            <a:endParaRPr sz="2400" b="0" i="0" u="none" strike="noStrike" cap="none">
              <a:solidFill>
                <a:schemeClr val="dk1"/>
              </a:solidFill>
              <a:latin typeface="Raleway"/>
              <a:ea typeface="Raleway"/>
              <a:cs typeface="Raleway"/>
              <a:sym typeface="Raleway"/>
            </a:endParaRPr>
          </a:p>
        </p:txBody>
      </p:sp>
      <p:sp>
        <p:nvSpPr>
          <p:cNvPr id="186" name="Shape 186"/>
          <p:cNvSpPr txBox="1">
            <a:spLocks noGrp="1"/>
          </p:cNvSpPr>
          <p:nvPr>
            <p:ph type="body" idx="1"/>
          </p:nvPr>
        </p:nvSpPr>
        <p:spPr>
          <a:xfrm>
            <a:off x="781537" y="645918"/>
            <a:ext cx="4120875" cy="530700"/>
          </a:xfrm>
          <a:prstGeom prst="rect">
            <a:avLst/>
          </a:prstGeom>
          <a:noFill/>
          <a:ln>
            <a:noFill/>
          </a:ln>
        </p:spPr>
        <p:txBody>
          <a:bodyPr spcFirstLastPara="1" wrap="square" lIns="121886" tIns="121886" rIns="121886" bIns="121886" anchor="t" anchorCtr="0"/>
          <a:lstStyle>
            <a:lvl1pPr marL="457148" marR="0" lvl="0" indent="-228574" algn="l" rtl="0">
              <a:spcBef>
                <a:spcPts val="500"/>
              </a:spcBef>
              <a:spcAft>
                <a:spcPts val="0"/>
              </a:spcAft>
              <a:buClr>
                <a:srgbClr val="13294B"/>
              </a:buClr>
              <a:buSzPts val="2900"/>
              <a:buNone/>
              <a:defRPr sz="2400" b="0" i="0" u="none" strike="noStrike" cap="none">
                <a:solidFill>
                  <a:srgbClr val="13294B"/>
                </a:solidFill>
              </a:defRPr>
            </a:lvl1pPr>
            <a:lvl2pPr marL="914296" marR="0" lvl="1" indent="-380956" algn="l" rtl="0">
              <a:spcBef>
                <a:spcPts val="500"/>
              </a:spcBef>
              <a:spcAft>
                <a:spcPts val="0"/>
              </a:spcAft>
              <a:buClr>
                <a:srgbClr val="8C8D8E"/>
              </a:buClr>
              <a:buSzPts val="2400"/>
              <a:buChar char="–"/>
              <a:defRPr sz="2400" b="0" i="0" u="none" strike="noStrike" cap="none">
                <a:solidFill>
                  <a:srgbClr val="8C8D8E"/>
                </a:solidFill>
              </a:defRPr>
            </a:lvl2pPr>
            <a:lvl3pPr marL="1371444" marR="0" lvl="2" indent="-431751" algn="l" rtl="0">
              <a:spcBef>
                <a:spcPts val="600"/>
              </a:spcBef>
              <a:spcAft>
                <a:spcPts val="0"/>
              </a:spcAft>
              <a:buClr>
                <a:srgbClr val="7F7F7F"/>
              </a:buClr>
              <a:buSzPts val="3200"/>
              <a:buChar char="•"/>
              <a:defRPr sz="3200" b="0" i="0" u="none" strike="noStrike" cap="none">
                <a:solidFill>
                  <a:srgbClr val="7F7F7F"/>
                </a:solidFill>
              </a:defRPr>
            </a:lvl3pPr>
            <a:lvl4pPr marL="1828592" marR="0" lvl="3" indent="-400005" algn="l" rtl="0">
              <a:spcBef>
                <a:spcPts val="500"/>
              </a:spcBef>
              <a:spcAft>
                <a:spcPts val="0"/>
              </a:spcAft>
              <a:buClr>
                <a:schemeClr val="dk1"/>
              </a:buClr>
              <a:buSzPts val="2700"/>
              <a:buChar char="–"/>
              <a:defRPr sz="2700" b="0" i="0" u="none" strike="noStrike" cap="none">
                <a:solidFill>
                  <a:schemeClr val="dk1"/>
                </a:solidFill>
              </a:defRPr>
            </a:lvl4pPr>
            <a:lvl5pPr marL="2285740" marR="0" lvl="4" indent="-400005" algn="l" rtl="0">
              <a:spcBef>
                <a:spcPts val="500"/>
              </a:spcBef>
              <a:spcAft>
                <a:spcPts val="0"/>
              </a:spcAft>
              <a:buClr>
                <a:schemeClr val="dk1"/>
              </a:buClr>
              <a:buSzPts val="2700"/>
              <a:buChar char="»"/>
              <a:defRPr sz="2700" b="0" i="0" u="none" strike="noStrike" cap="none">
                <a:solidFill>
                  <a:schemeClr val="dk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
        <p:nvSpPr>
          <p:cNvPr id="187" name="Shape 187"/>
          <p:cNvSpPr txBox="1">
            <a:spLocks noGrp="1"/>
          </p:cNvSpPr>
          <p:nvPr>
            <p:ph type="body" idx="2"/>
          </p:nvPr>
        </p:nvSpPr>
        <p:spPr>
          <a:xfrm>
            <a:off x="781051" y="3401486"/>
            <a:ext cx="5238900" cy="965100"/>
          </a:xfrm>
          <a:prstGeom prst="rect">
            <a:avLst/>
          </a:prstGeom>
          <a:noFill/>
          <a:ln>
            <a:noFill/>
          </a:ln>
        </p:spPr>
        <p:txBody>
          <a:bodyPr spcFirstLastPara="1" wrap="square" lIns="121886" tIns="121886" rIns="121886" bIns="121886" anchor="t" anchorCtr="0"/>
          <a:lstStyle>
            <a:lvl1pPr marL="457148" marR="0" lvl="0" indent="-228574" algn="l" rtl="0">
              <a:spcBef>
                <a:spcPts val="600"/>
              </a:spcBef>
              <a:spcAft>
                <a:spcPts val="0"/>
              </a:spcAft>
              <a:buClr>
                <a:schemeClr val="lt1"/>
              </a:buClr>
              <a:buSzPts val="2900"/>
              <a:buNone/>
              <a:defRPr sz="2900" b="0" i="0" u="none" strike="noStrike" cap="none">
                <a:solidFill>
                  <a:schemeClr val="lt1"/>
                </a:solidFill>
              </a:defRPr>
            </a:lvl1pPr>
            <a:lvl2pPr marL="914296" marR="0" lvl="1" indent="-228574" algn="l" rtl="0">
              <a:spcBef>
                <a:spcPts val="500"/>
              </a:spcBef>
              <a:spcAft>
                <a:spcPts val="0"/>
              </a:spcAft>
              <a:buClr>
                <a:schemeClr val="lt1"/>
              </a:buClr>
              <a:buSzPts val="2400"/>
              <a:buNone/>
              <a:defRPr sz="2400" b="0" i="0" u="none" strike="noStrike" cap="none">
                <a:solidFill>
                  <a:schemeClr val="lt1"/>
                </a:solidFill>
              </a:defRPr>
            </a:lvl2pPr>
            <a:lvl3pPr marL="1371444" marR="0" lvl="2" indent="-228574" algn="l" rtl="0">
              <a:spcBef>
                <a:spcPts val="600"/>
              </a:spcBef>
              <a:spcAft>
                <a:spcPts val="0"/>
              </a:spcAft>
              <a:buClr>
                <a:schemeClr val="lt1"/>
              </a:buClr>
              <a:buSzPts val="3200"/>
              <a:buNone/>
              <a:defRPr sz="3200" b="0" i="0" u="none" strike="noStrike" cap="none">
                <a:solidFill>
                  <a:schemeClr val="lt1"/>
                </a:solidFill>
              </a:defRPr>
            </a:lvl3pPr>
            <a:lvl4pPr marL="1828592" marR="0" lvl="3" indent="-228574" algn="l" rtl="0">
              <a:spcBef>
                <a:spcPts val="500"/>
              </a:spcBef>
              <a:spcAft>
                <a:spcPts val="0"/>
              </a:spcAft>
              <a:buClr>
                <a:schemeClr val="lt1"/>
              </a:buClr>
              <a:buSzPts val="2700"/>
              <a:buNone/>
              <a:defRPr sz="2700" b="0" i="0" u="none" strike="noStrike" cap="none">
                <a:solidFill>
                  <a:schemeClr val="lt1"/>
                </a:solidFill>
              </a:defRPr>
            </a:lvl4pPr>
            <a:lvl5pPr marL="2285740" marR="0" lvl="4" indent="-228574" algn="l" rtl="0">
              <a:spcBef>
                <a:spcPts val="500"/>
              </a:spcBef>
              <a:spcAft>
                <a:spcPts val="0"/>
              </a:spcAft>
              <a:buClr>
                <a:schemeClr val="lt1"/>
              </a:buClr>
              <a:buSzPts val="2700"/>
              <a:buNone/>
              <a:defRPr sz="2700" b="0" i="0" u="none" strike="noStrike" cap="none">
                <a:solidFill>
                  <a:schemeClr val="lt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Tree>
    <p:extLst>
      <p:ext uri="{BB962C8B-B14F-4D97-AF65-F5344CB8AC3E}">
        <p14:creationId xmlns:p14="http://schemas.microsoft.com/office/powerpoint/2010/main" val="417068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781537" y="1419703"/>
            <a:ext cx="7422525" cy="2508900"/>
          </a:xfrm>
          <a:prstGeom prst="rect">
            <a:avLst/>
          </a:prstGeom>
          <a:noFill/>
          <a:ln>
            <a:noFill/>
          </a:ln>
        </p:spPr>
        <p:txBody>
          <a:bodyPr spcFirstLastPara="1" wrap="square" lIns="121886" tIns="121886" rIns="121886" bIns="121886" anchor="t" anchorCtr="0"/>
          <a:lstStyle>
            <a:lvl1pPr marL="457148" marR="0" lvl="0" indent="-361909" algn="l" rtl="0">
              <a:spcBef>
                <a:spcPts val="400"/>
              </a:spcBef>
              <a:spcAft>
                <a:spcPts val="0"/>
              </a:spcAft>
              <a:buClr>
                <a:srgbClr val="787878"/>
              </a:buClr>
              <a:buSzPts val="2100"/>
              <a:buChar char="•"/>
              <a:defRPr sz="2100" b="0" i="0" u="none" strike="noStrike" cap="none">
                <a:solidFill>
                  <a:srgbClr val="8C8D8E"/>
                </a:solidFill>
              </a:defRPr>
            </a:lvl1pPr>
            <a:lvl2pPr marL="914296" marR="0" lvl="1" indent="-380956" algn="l" rtl="0">
              <a:spcBef>
                <a:spcPts val="500"/>
              </a:spcBef>
              <a:spcAft>
                <a:spcPts val="0"/>
              </a:spcAft>
              <a:buClr>
                <a:srgbClr val="8C8D8E"/>
              </a:buClr>
              <a:buSzPts val="2400"/>
              <a:buChar char="–"/>
              <a:defRPr sz="2400" b="0" i="0" u="none" strike="noStrike" cap="none">
                <a:solidFill>
                  <a:srgbClr val="8C8D8E"/>
                </a:solidFill>
              </a:defRPr>
            </a:lvl2pPr>
            <a:lvl3pPr marL="1371444" marR="0" lvl="2" indent="-431751" algn="l" rtl="0">
              <a:spcBef>
                <a:spcPts val="600"/>
              </a:spcBef>
              <a:spcAft>
                <a:spcPts val="0"/>
              </a:spcAft>
              <a:buClr>
                <a:srgbClr val="7F7F7F"/>
              </a:buClr>
              <a:buSzPts val="3200"/>
              <a:buChar char="•"/>
              <a:defRPr sz="3200" b="0" i="0" u="none" strike="noStrike" cap="none">
                <a:solidFill>
                  <a:srgbClr val="7F7F7F"/>
                </a:solidFill>
              </a:defRPr>
            </a:lvl3pPr>
            <a:lvl4pPr marL="1828592" marR="0" lvl="3" indent="-400005" algn="l" rtl="0">
              <a:spcBef>
                <a:spcPts val="500"/>
              </a:spcBef>
              <a:spcAft>
                <a:spcPts val="0"/>
              </a:spcAft>
              <a:buClr>
                <a:schemeClr val="dk1"/>
              </a:buClr>
              <a:buSzPts val="2700"/>
              <a:buChar char="–"/>
              <a:defRPr sz="2700" b="0" i="0" u="none" strike="noStrike" cap="none">
                <a:solidFill>
                  <a:schemeClr val="dk1"/>
                </a:solidFill>
              </a:defRPr>
            </a:lvl4pPr>
            <a:lvl5pPr marL="2285740" marR="0" lvl="4" indent="-400005" algn="l" rtl="0">
              <a:spcBef>
                <a:spcPts val="500"/>
              </a:spcBef>
              <a:spcAft>
                <a:spcPts val="0"/>
              </a:spcAft>
              <a:buClr>
                <a:schemeClr val="dk1"/>
              </a:buClr>
              <a:buSzPts val="2700"/>
              <a:buChar char="»"/>
              <a:defRPr sz="2700" b="0" i="0" u="none" strike="noStrike" cap="none">
                <a:solidFill>
                  <a:schemeClr val="dk1"/>
                </a:solidFill>
              </a:defRPr>
            </a:lvl5pPr>
            <a:lvl6pPr marL="2742888" marR="0" lvl="5" indent="-400005" algn="l" rtl="0">
              <a:spcBef>
                <a:spcPts val="500"/>
              </a:spcBef>
              <a:spcAft>
                <a:spcPts val="0"/>
              </a:spcAft>
              <a:buClr>
                <a:schemeClr val="dk1"/>
              </a:buClr>
              <a:buSzPts val="2700"/>
              <a:buChar char="•"/>
              <a:defRPr sz="2700" b="0" i="0" u="none" strike="noStrike" cap="none">
                <a:solidFill>
                  <a:schemeClr val="dk1"/>
                </a:solidFill>
              </a:defRPr>
            </a:lvl6pPr>
            <a:lvl7pPr marL="3200036" marR="0" lvl="6" indent="-400005" algn="l" rtl="0">
              <a:spcBef>
                <a:spcPts val="500"/>
              </a:spcBef>
              <a:spcAft>
                <a:spcPts val="0"/>
              </a:spcAft>
              <a:buClr>
                <a:schemeClr val="dk1"/>
              </a:buClr>
              <a:buSzPts val="2700"/>
              <a:buChar char="•"/>
              <a:defRPr sz="2700" b="0" i="0" u="none" strike="noStrike" cap="none">
                <a:solidFill>
                  <a:schemeClr val="dk1"/>
                </a:solidFill>
              </a:defRPr>
            </a:lvl7pPr>
            <a:lvl8pPr marL="3657184" marR="0" lvl="7" indent="-400005" algn="l" rtl="0">
              <a:spcBef>
                <a:spcPts val="500"/>
              </a:spcBef>
              <a:spcAft>
                <a:spcPts val="0"/>
              </a:spcAft>
              <a:buClr>
                <a:schemeClr val="dk1"/>
              </a:buClr>
              <a:buSzPts val="2700"/>
              <a:buChar char="•"/>
              <a:defRPr sz="2700" b="0" i="0" u="none" strike="noStrike" cap="none">
                <a:solidFill>
                  <a:schemeClr val="dk1"/>
                </a:solidFill>
              </a:defRPr>
            </a:lvl8pPr>
            <a:lvl9pPr marL="4114332" marR="0" lvl="8" indent="-400005" algn="l" rtl="0">
              <a:spcBef>
                <a:spcPts val="500"/>
              </a:spcBef>
              <a:spcAft>
                <a:spcPts val="0"/>
              </a:spcAft>
              <a:buClr>
                <a:schemeClr val="dk1"/>
              </a:buClr>
              <a:buSzPts val="2700"/>
              <a:buChar char="•"/>
              <a:defRPr sz="2700" b="0" i="0" u="none" strike="noStrike" cap="none">
                <a:solidFill>
                  <a:schemeClr val="dk1"/>
                </a:solidFill>
              </a:defRPr>
            </a:lvl9pPr>
          </a:lstStyle>
          <a:p>
            <a:endParaRPr/>
          </a:p>
        </p:txBody>
      </p:sp>
      <p:sp>
        <p:nvSpPr>
          <p:cNvPr id="268" name="Shape 268"/>
          <p:cNvSpPr txBox="1">
            <a:spLocks noGrp="1"/>
          </p:cNvSpPr>
          <p:nvPr>
            <p:ph type="title"/>
          </p:nvPr>
        </p:nvSpPr>
        <p:spPr>
          <a:xfrm>
            <a:off x="781537" y="618757"/>
            <a:ext cx="6470775" cy="663600"/>
          </a:xfrm>
          <a:prstGeom prst="rect">
            <a:avLst/>
          </a:prstGeom>
          <a:noFill/>
          <a:ln>
            <a:noFill/>
          </a:ln>
        </p:spPr>
        <p:txBody>
          <a:bodyPr spcFirstLastPara="1" wrap="square" lIns="121886" tIns="121886" rIns="121886" bIns="121886" anchor="t" anchorCtr="0"/>
          <a:lstStyle>
            <a:lvl1pPr marL="0" marR="0" lvl="0" indent="0" algn="l" rtl="0">
              <a:lnSpc>
                <a:spcPct val="80000"/>
              </a:lnSpc>
              <a:spcBef>
                <a:spcPts val="0"/>
              </a:spcBef>
              <a:spcAft>
                <a:spcPts val="0"/>
              </a:spcAft>
              <a:buClr>
                <a:srgbClr val="0091DA"/>
              </a:buClr>
              <a:buSzPts val="1900"/>
              <a:buNone/>
              <a:defRPr sz="3700" b="0" i="0" u="none" strike="noStrike" cap="none">
                <a:solidFill>
                  <a:srgbClr val="0091DA"/>
                </a:solidFill>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endParaRPr/>
          </a:p>
        </p:txBody>
      </p:sp>
      <p:pic>
        <p:nvPicPr>
          <p:cNvPr id="269" name="Shape 269" descr="Principal_sm_rgb_151.png"/>
          <p:cNvPicPr preferRelativeResize="0"/>
          <p:nvPr/>
        </p:nvPicPr>
        <p:blipFill rotWithShape="1">
          <a:blip r:embed="rId2">
            <a:alphaModFix/>
          </a:blip>
          <a:srcRect/>
          <a:stretch/>
        </p:blipFill>
        <p:spPr>
          <a:xfrm>
            <a:off x="7531102" y="6068103"/>
            <a:ext cx="1383975" cy="519900"/>
          </a:xfrm>
          <a:prstGeom prst="rect">
            <a:avLst/>
          </a:prstGeom>
          <a:noFill/>
          <a:ln>
            <a:noFill/>
          </a:ln>
        </p:spPr>
      </p:pic>
      <p:pic>
        <p:nvPicPr>
          <p:cNvPr id="270" name="Shape 270"/>
          <p:cNvPicPr preferRelativeResize="0"/>
          <p:nvPr/>
        </p:nvPicPr>
        <p:blipFill>
          <a:blip r:embed="rId3">
            <a:alphaModFix/>
          </a:blip>
          <a:stretch>
            <a:fillRect/>
          </a:stretch>
        </p:blipFill>
        <p:spPr>
          <a:xfrm>
            <a:off x="412226" y="6076133"/>
            <a:ext cx="1571312" cy="520000"/>
          </a:xfrm>
          <a:prstGeom prst="rect">
            <a:avLst/>
          </a:prstGeom>
          <a:noFill/>
          <a:ln>
            <a:noFill/>
          </a:ln>
        </p:spPr>
      </p:pic>
    </p:spTree>
    <p:extLst>
      <p:ext uri="{BB962C8B-B14F-4D97-AF65-F5344CB8AC3E}">
        <p14:creationId xmlns:p14="http://schemas.microsoft.com/office/powerpoint/2010/main" val="3418808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86"/>
        <p:cNvGrpSpPr/>
        <p:nvPr/>
      </p:nvGrpSpPr>
      <p:grpSpPr>
        <a:xfrm>
          <a:off x="0" y="0"/>
          <a:ext cx="0" cy="0"/>
          <a:chOff x="0" y="0"/>
          <a:chExt cx="0" cy="0"/>
        </a:xfrm>
      </p:grpSpPr>
      <p:sp>
        <p:nvSpPr>
          <p:cNvPr id="87" name="Shape 87"/>
          <p:cNvSpPr/>
          <p:nvPr/>
        </p:nvSpPr>
        <p:spPr>
          <a:xfrm>
            <a:off x="0" y="0"/>
            <a:ext cx="9144000" cy="6858000"/>
          </a:xfrm>
          <a:prstGeom prst="rect">
            <a:avLst/>
          </a:prstGeom>
          <a:solidFill>
            <a:srgbClr val="0091DA"/>
          </a:solidFill>
          <a:ln>
            <a:noFill/>
          </a:ln>
        </p:spPr>
        <p:txBody>
          <a:bodyPr spcFirstLastPara="1" wrap="square" lIns="60918" tIns="60918" rIns="60918" bIns="60918" anchor="ctr" anchorCtr="0">
            <a:noAutofit/>
          </a:bodyPr>
          <a:lstStyle/>
          <a:p>
            <a:pPr marL="0" marR="0" lvl="0" indent="0" algn="ctr"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88" name="Shape 88"/>
          <p:cNvSpPr txBox="1">
            <a:spLocks noGrp="1"/>
          </p:cNvSpPr>
          <p:nvPr>
            <p:ph type="title"/>
          </p:nvPr>
        </p:nvSpPr>
        <p:spPr>
          <a:xfrm>
            <a:off x="673700" y="1331795"/>
            <a:ext cx="5238225" cy="1865700"/>
          </a:xfrm>
          <a:prstGeom prst="rect">
            <a:avLst/>
          </a:prstGeom>
          <a:noFill/>
          <a:ln>
            <a:noFill/>
          </a:ln>
        </p:spPr>
        <p:txBody>
          <a:bodyPr spcFirstLastPara="1" wrap="square" lIns="121886" tIns="121886" rIns="121886" bIns="121886" anchor="t" anchorCtr="0"/>
          <a:lstStyle>
            <a:lvl1pPr marL="0" marR="0" lvl="0" indent="0" algn="l" rtl="0">
              <a:lnSpc>
                <a:spcPct val="100000"/>
              </a:lnSpc>
              <a:spcBef>
                <a:spcPts val="0"/>
              </a:spcBef>
              <a:spcAft>
                <a:spcPts val="0"/>
              </a:spcAft>
              <a:buClr>
                <a:schemeClr val="dk1"/>
              </a:buClr>
              <a:buSzPts val="1900"/>
              <a:buFont typeface="Arial"/>
              <a:buNone/>
              <a:defRPr sz="6100" b="0" i="0" u="none" strike="noStrike" cap="none">
                <a:solidFill>
                  <a:srgbClr val="FFFFFF"/>
                </a:solidFill>
                <a:latin typeface="Arial"/>
                <a:ea typeface="Arial"/>
                <a:cs typeface="Arial"/>
                <a:sym typeface="Arial"/>
              </a:defRPr>
            </a:lvl1pPr>
            <a:lvl2pPr lvl="1" indent="0" rtl="0">
              <a:spcBef>
                <a:spcPts val="0"/>
              </a:spcBef>
              <a:spcAft>
                <a:spcPts val="0"/>
              </a:spcAft>
              <a:buClr>
                <a:schemeClr val="dk1"/>
              </a:buClr>
              <a:buSzPts val="1900"/>
              <a:buFont typeface="Arial"/>
              <a:buNone/>
              <a:defRPr sz="3700">
                <a:solidFill>
                  <a:schemeClr val="dk1"/>
                </a:solidFill>
              </a:defRPr>
            </a:lvl2pPr>
            <a:lvl3pPr lvl="2" indent="0" rtl="0">
              <a:spcBef>
                <a:spcPts val="0"/>
              </a:spcBef>
              <a:spcAft>
                <a:spcPts val="0"/>
              </a:spcAft>
              <a:buClr>
                <a:schemeClr val="dk1"/>
              </a:buClr>
              <a:buSzPts val="1900"/>
              <a:buFont typeface="Arial"/>
              <a:buNone/>
              <a:defRPr sz="3700">
                <a:solidFill>
                  <a:schemeClr val="dk1"/>
                </a:solidFill>
              </a:defRPr>
            </a:lvl3pPr>
            <a:lvl4pPr lvl="3" indent="0" rtl="0">
              <a:spcBef>
                <a:spcPts val="0"/>
              </a:spcBef>
              <a:spcAft>
                <a:spcPts val="0"/>
              </a:spcAft>
              <a:buClr>
                <a:schemeClr val="dk1"/>
              </a:buClr>
              <a:buSzPts val="1900"/>
              <a:buFont typeface="Arial"/>
              <a:buNone/>
              <a:defRPr sz="3700">
                <a:solidFill>
                  <a:schemeClr val="dk1"/>
                </a:solidFill>
              </a:defRPr>
            </a:lvl4pPr>
            <a:lvl5pPr lvl="4" indent="0" rtl="0">
              <a:spcBef>
                <a:spcPts val="0"/>
              </a:spcBef>
              <a:spcAft>
                <a:spcPts val="0"/>
              </a:spcAft>
              <a:buClr>
                <a:schemeClr val="dk1"/>
              </a:buClr>
              <a:buSzPts val="1900"/>
              <a:buFont typeface="Arial"/>
              <a:buNone/>
              <a:defRPr sz="3700">
                <a:solidFill>
                  <a:schemeClr val="dk1"/>
                </a:solidFill>
              </a:defRPr>
            </a:lvl5pPr>
            <a:lvl6pPr lvl="5" indent="0" rtl="0">
              <a:spcBef>
                <a:spcPts val="0"/>
              </a:spcBef>
              <a:spcAft>
                <a:spcPts val="0"/>
              </a:spcAft>
              <a:buClr>
                <a:schemeClr val="dk1"/>
              </a:buClr>
              <a:buSzPts val="1900"/>
              <a:buFont typeface="Arial"/>
              <a:buNone/>
              <a:defRPr sz="3700">
                <a:solidFill>
                  <a:schemeClr val="dk1"/>
                </a:solidFill>
              </a:defRPr>
            </a:lvl6pPr>
            <a:lvl7pPr lvl="6" indent="0" rtl="0">
              <a:spcBef>
                <a:spcPts val="0"/>
              </a:spcBef>
              <a:spcAft>
                <a:spcPts val="0"/>
              </a:spcAft>
              <a:buClr>
                <a:schemeClr val="dk1"/>
              </a:buClr>
              <a:buSzPts val="1900"/>
              <a:buFont typeface="Arial"/>
              <a:buNone/>
              <a:defRPr sz="3700">
                <a:solidFill>
                  <a:schemeClr val="dk1"/>
                </a:solidFill>
              </a:defRPr>
            </a:lvl7pPr>
            <a:lvl8pPr lvl="7" indent="0" rtl="0">
              <a:spcBef>
                <a:spcPts val="0"/>
              </a:spcBef>
              <a:spcAft>
                <a:spcPts val="0"/>
              </a:spcAft>
              <a:buClr>
                <a:schemeClr val="dk1"/>
              </a:buClr>
              <a:buSzPts val="1900"/>
              <a:buFont typeface="Arial"/>
              <a:buNone/>
              <a:defRPr sz="3700">
                <a:solidFill>
                  <a:schemeClr val="dk1"/>
                </a:solidFill>
              </a:defRPr>
            </a:lvl8pPr>
            <a:lvl9pPr lvl="8" indent="0" rtl="0">
              <a:spcBef>
                <a:spcPts val="0"/>
              </a:spcBef>
              <a:spcAft>
                <a:spcPts val="0"/>
              </a:spcAft>
              <a:buClr>
                <a:schemeClr val="dk1"/>
              </a:buClr>
              <a:buSzPts val="1900"/>
              <a:buFont typeface="Arial"/>
              <a:buNone/>
              <a:defRPr sz="3700">
                <a:solidFill>
                  <a:schemeClr val="dk1"/>
                </a:solidFill>
              </a:defRPr>
            </a:lvl9pPr>
          </a:lstStyle>
          <a:p>
            <a:endParaRPr/>
          </a:p>
        </p:txBody>
      </p:sp>
      <p:sp>
        <p:nvSpPr>
          <p:cNvPr id="89" name="Shape 89"/>
          <p:cNvSpPr txBox="1">
            <a:spLocks noGrp="1"/>
          </p:cNvSpPr>
          <p:nvPr>
            <p:ph type="body" idx="1"/>
          </p:nvPr>
        </p:nvSpPr>
        <p:spPr>
          <a:xfrm>
            <a:off x="737683" y="4218927"/>
            <a:ext cx="4158900" cy="452700"/>
          </a:xfrm>
          <a:prstGeom prst="rect">
            <a:avLst/>
          </a:prstGeom>
          <a:noFill/>
          <a:ln>
            <a:noFill/>
          </a:ln>
        </p:spPr>
        <p:txBody>
          <a:bodyPr spcFirstLastPara="1" wrap="square" lIns="121886" tIns="121886" rIns="121886" bIns="121886" anchor="t" anchorCtr="0"/>
          <a:lstStyle>
            <a:lvl1pPr marL="457148" marR="0" lvl="0" indent="-228574" algn="l" rtl="0">
              <a:lnSpc>
                <a:spcPct val="80000"/>
              </a:lnSpc>
              <a:spcBef>
                <a:spcPts val="500"/>
              </a:spcBef>
              <a:spcAft>
                <a:spcPts val="0"/>
              </a:spcAft>
              <a:buClr>
                <a:schemeClr val="dk2"/>
              </a:buClr>
              <a:buSzPts val="2400"/>
              <a:buFont typeface="Arial"/>
              <a:buNone/>
              <a:defRPr sz="2700" b="0" i="0" u="none" strike="noStrike" cap="none">
                <a:solidFill>
                  <a:srgbClr val="FFFFFF"/>
                </a:solidFill>
                <a:latin typeface="Arial"/>
                <a:ea typeface="Arial"/>
                <a:cs typeface="Arial"/>
                <a:sym typeface="Arial"/>
              </a:defRPr>
            </a:lvl1pPr>
            <a:lvl2pPr marL="914296" marR="0" lvl="1"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2pPr>
            <a:lvl3pPr marL="1371444" marR="0" lvl="2"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3pPr>
            <a:lvl4pPr marL="1828592" marR="0" lvl="3"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4pPr>
            <a:lvl5pPr marL="2285740" marR="0" lvl="4" indent="-228574" algn="l" rtl="0">
              <a:lnSpc>
                <a:spcPct val="80000"/>
              </a:lnSpc>
              <a:spcBef>
                <a:spcPts val="2100"/>
              </a:spcBef>
              <a:spcAft>
                <a:spcPts val="0"/>
              </a:spcAft>
              <a:buClr>
                <a:schemeClr val="dk2"/>
              </a:buClr>
              <a:buSzPts val="1900"/>
              <a:buFont typeface="Arial"/>
              <a:buNone/>
              <a:defRPr sz="2700" b="0" i="0" u="none" strike="noStrike" cap="none">
                <a:solidFill>
                  <a:srgbClr val="FFFFFF"/>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0" name="Shape 90"/>
          <p:cNvSpPr txBox="1">
            <a:spLocks noGrp="1"/>
          </p:cNvSpPr>
          <p:nvPr>
            <p:ph type="body" idx="2"/>
          </p:nvPr>
        </p:nvSpPr>
        <p:spPr>
          <a:xfrm>
            <a:off x="737199" y="4711727"/>
            <a:ext cx="4159125" cy="298800"/>
          </a:xfrm>
          <a:prstGeom prst="rect">
            <a:avLst/>
          </a:prstGeom>
          <a:noFill/>
          <a:ln>
            <a:noFill/>
          </a:ln>
        </p:spPr>
        <p:txBody>
          <a:bodyPr spcFirstLastPara="1" wrap="square" lIns="121886" tIns="121886" rIns="121886" bIns="121886" anchor="t" anchorCtr="0"/>
          <a:lstStyle>
            <a:lvl1pPr marL="457148" marR="0" lvl="0" indent="-380956"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296" marR="0" lvl="1"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444" marR="0" lvl="2"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592" marR="0" lvl="3"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5740" marR="0" lvl="4"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1" name="Shape 91"/>
          <p:cNvSpPr txBox="1">
            <a:spLocks noGrp="1"/>
          </p:cNvSpPr>
          <p:nvPr>
            <p:ph type="body" idx="3"/>
          </p:nvPr>
        </p:nvSpPr>
        <p:spPr>
          <a:xfrm>
            <a:off x="717780" y="2933343"/>
            <a:ext cx="5194125" cy="711300"/>
          </a:xfrm>
          <a:prstGeom prst="rect">
            <a:avLst/>
          </a:prstGeom>
          <a:noFill/>
          <a:ln>
            <a:noFill/>
          </a:ln>
        </p:spPr>
        <p:txBody>
          <a:bodyPr spcFirstLastPara="1" wrap="square" lIns="121886" tIns="121886" rIns="121886" bIns="121886" anchor="t" anchorCtr="0"/>
          <a:lstStyle>
            <a:lvl1pPr marL="457148" marR="0" lvl="0" indent="-380956"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296" marR="0" lvl="1"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444" marR="0" lvl="2"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592" marR="0" lvl="3"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5740" marR="0" lvl="4"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2888" marR="0" lvl="5"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036" marR="0" lvl="6"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184" marR="0" lvl="7" indent="-34921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332" marR="0" lvl="8" indent="-34921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92" name="Shape 92"/>
          <p:cNvSpPr/>
          <p:nvPr/>
        </p:nvSpPr>
        <p:spPr>
          <a:xfrm>
            <a:off x="8524700" y="1474626"/>
            <a:ext cx="619200" cy="3915900"/>
          </a:xfrm>
          <a:custGeom>
            <a:avLst/>
            <a:gdLst/>
            <a:ahLst/>
            <a:cxnLst/>
            <a:rect l="0" t="0" r="0" b="0"/>
            <a:pathLst>
              <a:path w="120000" h="120000" extrusionOk="0">
                <a:moveTo>
                  <a:pt x="120000" y="0"/>
                </a:moveTo>
                <a:lnTo>
                  <a:pt x="120000" y="120000"/>
                </a:lnTo>
                <a:lnTo>
                  <a:pt x="116572" y="119344"/>
                </a:lnTo>
                <a:cubicBezTo>
                  <a:pt x="44550" y="104155"/>
                  <a:pt x="0" y="83172"/>
                  <a:pt x="0" y="60000"/>
                </a:cubicBezTo>
                <a:cubicBezTo>
                  <a:pt x="0" y="36827"/>
                  <a:pt x="44550" y="15844"/>
                  <a:pt x="116572" y="655"/>
                </a:cubicBezTo>
                <a:close/>
              </a:path>
            </a:pathLst>
          </a:custGeom>
          <a:solidFill>
            <a:schemeClr val="accent1"/>
          </a:solidFill>
          <a:ln>
            <a:noFill/>
          </a:ln>
        </p:spPr>
        <p:txBody>
          <a:bodyPr spcFirstLastPara="1" wrap="square" lIns="60918" tIns="60918" rIns="60918" bIns="60918" anchor="ctr" anchorCtr="0">
            <a:noAutofit/>
          </a:bodyPr>
          <a:lstStyle/>
          <a:p>
            <a:pPr marL="0" marR="0" lvl="0" indent="0" algn="ctr" rtl="0">
              <a:lnSpc>
                <a:spcPct val="100000"/>
              </a:lnSpc>
              <a:spcBef>
                <a:spcPts val="0"/>
              </a:spcBef>
              <a:spcAft>
                <a:spcPts val="0"/>
              </a:spcAft>
              <a:buClr>
                <a:srgbClr val="8C8D8E"/>
              </a:buClr>
              <a:buFont typeface="Arial"/>
              <a:buNone/>
            </a:pPr>
            <a:endParaRPr sz="1900" b="0" i="0" u="none" strike="noStrike" cap="none">
              <a:solidFill>
                <a:srgbClr val="000000"/>
              </a:solidFill>
              <a:latin typeface="Arial"/>
              <a:ea typeface="Arial"/>
              <a:cs typeface="Arial"/>
              <a:sym typeface="Arial"/>
            </a:endParaRPr>
          </a:p>
        </p:txBody>
      </p:sp>
      <p:pic>
        <p:nvPicPr>
          <p:cNvPr id="93" name="Shape 93" descr="Principal_sm_white_151.png"/>
          <p:cNvPicPr preferRelativeResize="0"/>
          <p:nvPr/>
        </p:nvPicPr>
        <p:blipFill rotWithShape="1">
          <a:blip r:embed="rId2">
            <a:alphaModFix/>
          </a:blip>
          <a:srcRect/>
          <a:stretch/>
        </p:blipFill>
        <p:spPr>
          <a:xfrm>
            <a:off x="852374" y="5703035"/>
            <a:ext cx="1383975" cy="519900"/>
          </a:xfrm>
          <a:prstGeom prst="rect">
            <a:avLst/>
          </a:prstGeom>
          <a:noFill/>
          <a:ln>
            <a:noFill/>
          </a:ln>
        </p:spPr>
      </p:pic>
      <p:sp>
        <p:nvSpPr>
          <p:cNvPr id="94" name="Shape 94"/>
          <p:cNvSpPr txBox="1">
            <a:spLocks noGrp="1"/>
          </p:cNvSpPr>
          <p:nvPr>
            <p:ph type="sldNum" idx="12"/>
          </p:nvPr>
        </p:nvSpPr>
        <p:spPr>
          <a:xfrm>
            <a:off x="6294581" y="6176857"/>
            <a:ext cx="258525" cy="358800"/>
          </a:xfrm>
          <a:prstGeom prst="rect">
            <a:avLst/>
          </a:prstGeom>
          <a:noFill/>
          <a:ln>
            <a:noFill/>
          </a:ln>
        </p:spPr>
        <p:txBody>
          <a:bodyPr spcFirstLastPara="1" wrap="square" lIns="121886" tIns="121886" rIns="121886" bIns="121886" anchor="ctr" anchorCtr="0">
            <a:noAutofit/>
          </a:bodyPr>
          <a:lstStyle>
            <a:lvl1pPr marL="0" marR="0" lvl="0"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Font typeface="Arial"/>
              <a:buNone/>
              <a:defRPr sz="1600" b="0" i="0" u="none" strike="noStrike" cap="none">
                <a:solidFill>
                  <a:srgbClr val="000000"/>
                </a:solidFill>
                <a:latin typeface="Arial"/>
                <a:ea typeface="Arial"/>
                <a:cs typeface="Arial"/>
                <a:sym typeface="Arial"/>
              </a:defRPr>
            </a:lvl9pPr>
          </a:lstStyle>
          <a:p>
            <a:fld id="{00000000-1234-1234-1234-123412341234}" type="slidenum">
              <a:rPr lang="es-CL" smtClean="0"/>
              <a:pPr/>
              <a:t>‹Nº›</a:t>
            </a:fld>
            <a:endParaRPr lang="es-CL"/>
          </a:p>
        </p:txBody>
      </p:sp>
    </p:spTree>
    <p:extLst>
      <p:ext uri="{BB962C8B-B14F-4D97-AF65-F5344CB8AC3E}">
        <p14:creationId xmlns:p14="http://schemas.microsoft.com/office/powerpoint/2010/main" val="251217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297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1"/>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8" indent="0">
              <a:buNone/>
              <a:defRPr sz="1800">
                <a:solidFill>
                  <a:schemeClr val="tx1">
                    <a:tint val="75000"/>
                  </a:schemeClr>
                </a:solidFill>
              </a:defRPr>
            </a:lvl2pPr>
            <a:lvl3pPr marL="914296" indent="0">
              <a:buNone/>
              <a:defRPr sz="1600">
                <a:solidFill>
                  <a:schemeClr val="tx1">
                    <a:tint val="75000"/>
                  </a:schemeClr>
                </a:solidFill>
              </a:defRPr>
            </a:lvl3pPr>
            <a:lvl4pPr marL="1371444" indent="0">
              <a:buNone/>
              <a:defRPr sz="1400">
                <a:solidFill>
                  <a:schemeClr val="tx1">
                    <a:tint val="75000"/>
                  </a:schemeClr>
                </a:solidFill>
              </a:defRPr>
            </a:lvl4pPr>
            <a:lvl5pPr marL="1828592" indent="0">
              <a:buNone/>
              <a:defRPr sz="1400">
                <a:solidFill>
                  <a:schemeClr val="tx1">
                    <a:tint val="75000"/>
                  </a:schemeClr>
                </a:solidFill>
              </a:defRPr>
            </a:lvl5pPr>
            <a:lvl6pPr marL="2285740" indent="0">
              <a:buNone/>
              <a:defRPr sz="1400">
                <a:solidFill>
                  <a:schemeClr val="tx1">
                    <a:tint val="75000"/>
                  </a:schemeClr>
                </a:solidFill>
              </a:defRPr>
            </a:lvl6pPr>
            <a:lvl7pPr marL="2742888" indent="0">
              <a:buNone/>
              <a:defRPr sz="1400">
                <a:solidFill>
                  <a:schemeClr val="tx1">
                    <a:tint val="75000"/>
                  </a:schemeClr>
                </a:solidFill>
              </a:defRPr>
            </a:lvl7pPr>
            <a:lvl8pPr marL="3200036" indent="0">
              <a:buNone/>
              <a:defRPr sz="1400">
                <a:solidFill>
                  <a:schemeClr val="tx1">
                    <a:tint val="75000"/>
                  </a:schemeClr>
                </a:solidFill>
              </a:defRPr>
            </a:lvl8pPr>
            <a:lvl9pPr marL="3657184"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0881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103763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8" y="1535113"/>
            <a:ext cx="4041775" cy="639763"/>
          </a:xfrm>
        </p:spPr>
        <p:txBody>
          <a:bodyPr anchor="b"/>
          <a:lstStyle>
            <a:lvl1pPr marL="0" indent="0">
              <a:buNone/>
              <a:defRPr sz="2400" b="1"/>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8981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329341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79424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49"/>
            <a:ext cx="3008313" cy="1162051"/>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1"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249630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endParaRPr lang="es-CL"/>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93045D-CCB9-4B1D-A450-3EAFD1FE6CB1}" type="datetimeFigureOut">
              <a:rPr lang="es-CL" smtClean="0"/>
              <a:t>21-08-2018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D01655BF-6B69-4311-B052-5453D747840D}" type="slidenum">
              <a:rPr lang="es-CL" smtClean="0"/>
              <a:t>‹Nº›</a:t>
            </a:fld>
            <a:endParaRPr lang="es-CL"/>
          </a:p>
        </p:txBody>
      </p:sp>
    </p:spTree>
    <p:extLst>
      <p:ext uri="{BB962C8B-B14F-4D97-AF65-F5344CB8AC3E}">
        <p14:creationId xmlns:p14="http://schemas.microsoft.com/office/powerpoint/2010/main" val="420427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30" tIns="45715" rIns="91430" bIns="45715"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1"/>
            <a:ext cx="8229600" cy="4525963"/>
          </a:xfrm>
          <a:prstGeom prst="rect">
            <a:avLst/>
          </a:prstGeom>
        </p:spPr>
        <p:txBody>
          <a:bodyPr vert="horz" lIns="91430" tIns="45715" rIns="91430" bIns="45715"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2"/>
            <a:ext cx="2133600" cy="365125"/>
          </a:xfrm>
          <a:prstGeom prst="rect">
            <a:avLst/>
          </a:prstGeom>
        </p:spPr>
        <p:txBody>
          <a:bodyPr vert="horz" lIns="91430" tIns="45715" rIns="91430" bIns="45715" rtlCol="0" anchor="ctr"/>
          <a:lstStyle>
            <a:lvl1pPr algn="l">
              <a:defRPr sz="1200">
                <a:solidFill>
                  <a:schemeClr val="tx1">
                    <a:tint val="75000"/>
                  </a:schemeClr>
                </a:solidFill>
              </a:defRPr>
            </a:lvl1pPr>
          </a:lstStyle>
          <a:p>
            <a:fld id="{1D93045D-CCB9-4B1D-A450-3EAFD1FE6CB1}" type="datetimeFigureOut">
              <a:rPr lang="es-CL" smtClean="0"/>
              <a:t>21-08-2018</a:t>
            </a:fld>
            <a:endParaRPr lang="es-CL"/>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30" tIns="45715" rIns="91430" bIns="45715"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30" tIns="45715" rIns="91430" bIns="45715" rtlCol="0" anchor="ctr"/>
          <a:lstStyle>
            <a:lvl1pPr algn="r">
              <a:defRPr sz="1200">
                <a:solidFill>
                  <a:schemeClr val="tx1">
                    <a:tint val="75000"/>
                  </a:schemeClr>
                </a:solidFill>
              </a:defRPr>
            </a:lvl1pPr>
          </a:lstStyle>
          <a:p>
            <a:fld id="{D01655BF-6B69-4311-B052-5453D747840D}" type="slidenum">
              <a:rPr lang="es-CL" smtClean="0"/>
              <a:t>‹Nº›</a:t>
            </a:fld>
            <a:endParaRPr lang="es-CL"/>
          </a:p>
        </p:txBody>
      </p:sp>
    </p:spTree>
    <p:extLst>
      <p:ext uri="{BB962C8B-B14F-4D97-AF65-F5344CB8AC3E}">
        <p14:creationId xmlns:p14="http://schemas.microsoft.com/office/powerpoint/2010/main" val="369765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296" rtl="0" eaLnBrk="1" latinLnBrk="0" hangingPunct="1">
        <a:spcBef>
          <a:spcPct val="0"/>
        </a:spcBef>
        <a:buNone/>
        <a:defRPr sz="4400" kern="1200">
          <a:solidFill>
            <a:schemeClr val="tx1"/>
          </a:solidFill>
          <a:latin typeface="+mj-lt"/>
          <a:ea typeface="+mj-ea"/>
          <a:cs typeface="+mj-cs"/>
        </a:defRPr>
      </a:lvl1pPr>
    </p:titleStyle>
    <p:bodyStyle>
      <a:lvl1pPr marL="342861" indent="-342861" algn="l" defTabSz="91429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65" indent="-285717" algn="l" defTabSz="91429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70" indent="-228574" algn="l" defTabSz="91429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18"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66"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14"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62"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10"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58" indent="-228574" algn="l" defTabSz="91429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nodejs.org/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nodejs.org/es/"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rubyinstaller.or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rubyinstaller.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nodejs.or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ctrTitle"/>
          </p:nvPr>
        </p:nvSpPr>
        <p:spPr>
          <a:xfrm>
            <a:off x="924978" y="1607382"/>
            <a:ext cx="7175417" cy="1021655"/>
          </a:xfrm>
          <a:prstGeom prst="rect">
            <a:avLst/>
          </a:prstGeom>
        </p:spPr>
        <p:txBody>
          <a:bodyPr spcFirstLastPara="1" wrap="square" lIns="121886" tIns="121886" rIns="121886" bIns="121886" anchor="t" anchorCtr="0">
            <a:noAutofit/>
          </a:bodyPr>
          <a:lstStyle/>
          <a:p>
            <a:r>
              <a:rPr lang="es-CL" sz="5000" dirty="0" smtClean="0"/>
              <a:t>Preprocesadores</a:t>
            </a:r>
            <a:r>
              <a:rPr lang="es-CL" sz="5000" dirty="0"/>
              <a:t> </a:t>
            </a:r>
            <a:r>
              <a:rPr lang="es-CL" sz="5000" dirty="0" smtClean="0"/>
              <a:t>CSS</a:t>
            </a:r>
            <a:endParaRPr sz="5000" dirty="0"/>
          </a:p>
        </p:txBody>
      </p:sp>
      <p:pic>
        <p:nvPicPr>
          <p:cNvPr id="377" name="Shape 377"/>
          <p:cNvPicPr preferRelativeResize="0"/>
          <p:nvPr/>
        </p:nvPicPr>
        <p:blipFill>
          <a:blip r:embed="rId3">
            <a:alphaModFix/>
          </a:blip>
          <a:stretch>
            <a:fillRect/>
          </a:stretch>
        </p:blipFill>
        <p:spPr>
          <a:xfrm>
            <a:off x="924978" y="5091697"/>
            <a:ext cx="2449851" cy="818367"/>
          </a:xfrm>
          <a:prstGeom prst="rect">
            <a:avLst/>
          </a:prstGeom>
          <a:noFill/>
          <a:ln>
            <a:noFill/>
          </a:ln>
        </p:spPr>
      </p:pic>
      <p:sp>
        <p:nvSpPr>
          <p:cNvPr id="4" name="Shape 376"/>
          <p:cNvSpPr txBox="1">
            <a:spLocks/>
          </p:cNvSpPr>
          <p:nvPr/>
        </p:nvSpPr>
        <p:spPr>
          <a:xfrm>
            <a:off x="9420474" y="8041581"/>
            <a:ext cx="4536504" cy="1021655"/>
          </a:xfrm>
          <a:prstGeom prst="rect">
            <a:avLst/>
          </a:prstGeom>
          <a:noFill/>
          <a:ln>
            <a:noFill/>
          </a:ln>
        </p:spPr>
        <p:txBody>
          <a:bodyPr spcFirstLastPara="1" vert="horz" wrap="square" lIns="121886" tIns="121886" rIns="121886" bIns="121886" rtlCol="0" anchor="t" anchorCtr="0">
            <a:noAutofit/>
          </a:bodyPr>
          <a:lstStyle>
            <a:lvl1pPr marL="0" marR="0" lvl="0" indent="0" algn="l" defTabSz="914400" rtl="0" eaLnBrk="1" latinLnBrk="0" hangingPunct="1">
              <a:lnSpc>
                <a:spcPct val="80000"/>
              </a:lnSpc>
              <a:spcBef>
                <a:spcPts val="0"/>
              </a:spcBef>
              <a:spcAft>
                <a:spcPts val="0"/>
              </a:spcAft>
              <a:buClr>
                <a:srgbClr val="FFFFFF"/>
              </a:buClr>
              <a:buSzPts val="1900"/>
              <a:buNone/>
              <a:defRPr sz="5900" b="0" i="0" u="none" strike="noStrike" kern="1200" cap="none">
                <a:solidFill>
                  <a:srgbClr val="FFFFFF"/>
                </a:solidFill>
                <a:latin typeface="+mj-lt"/>
                <a:ea typeface="+mj-ea"/>
                <a:cs typeface="+mj-cs"/>
              </a:defRPr>
            </a:lvl1pPr>
            <a:lvl2pPr lvl="1" indent="0" rtl="0">
              <a:spcBef>
                <a:spcPts val="0"/>
              </a:spcBef>
              <a:spcAft>
                <a:spcPts val="0"/>
              </a:spcAft>
              <a:buSzPts val="1900"/>
              <a:buNone/>
              <a:defRPr sz="2400"/>
            </a:lvl2pPr>
            <a:lvl3pPr lvl="2" indent="0" rtl="0">
              <a:spcBef>
                <a:spcPts val="0"/>
              </a:spcBef>
              <a:spcAft>
                <a:spcPts val="0"/>
              </a:spcAft>
              <a:buSzPts val="1900"/>
              <a:buNone/>
              <a:defRPr sz="2400"/>
            </a:lvl3pPr>
            <a:lvl4pPr lvl="3" indent="0" rtl="0">
              <a:spcBef>
                <a:spcPts val="0"/>
              </a:spcBef>
              <a:spcAft>
                <a:spcPts val="0"/>
              </a:spcAft>
              <a:buSzPts val="1900"/>
              <a:buNone/>
              <a:defRPr sz="2400"/>
            </a:lvl4pPr>
            <a:lvl5pPr lvl="4" indent="0" rtl="0">
              <a:spcBef>
                <a:spcPts val="0"/>
              </a:spcBef>
              <a:spcAft>
                <a:spcPts val="0"/>
              </a:spcAft>
              <a:buSzPts val="1900"/>
              <a:buNone/>
              <a:defRPr sz="2400"/>
            </a:lvl5pPr>
            <a:lvl6pPr lvl="5" indent="0" rtl="0">
              <a:spcBef>
                <a:spcPts val="0"/>
              </a:spcBef>
              <a:spcAft>
                <a:spcPts val="0"/>
              </a:spcAft>
              <a:buSzPts val="1900"/>
              <a:buNone/>
              <a:defRPr sz="2400"/>
            </a:lvl6pPr>
            <a:lvl7pPr lvl="6" indent="0" rtl="0">
              <a:spcBef>
                <a:spcPts val="0"/>
              </a:spcBef>
              <a:spcAft>
                <a:spcPts val="0"/>
              </a:spcAft>
              <a:buSzPts val="1900"/>
              <a:buNone/>
              <a:defRPr sz="2400"/>
            </a:lvl7pPr>
            <a:lvl8pPr lvl="7" indent="0" rtl="0">
              <a:spcBef>
                <a:spcPts val="0"/>
              </a:spcBef>
              <a:spcAft>
                <a:spcPts val="0"/>
              </a:spcAft>
              <a:buSzPts val="1900"/>
              <a:buNone/>
              <a:defRPr sz="2400"/>
            </a:lvl8pPr>
            <a:lvl9pPr lvl="8" indent="0" rtl="0">
              <a:spcBef>
                <a:spcPts val="0"/>
              </a:spcBef>
              <a:spcAft>
                <a:spcPts val="0"/>
              </a:spcAft>
              <a:buSzPts val="1900"/>
              <a:buNone/>
              <a:defRPr sz="2400"/>
            </a:lvl9pPr>
          </a:lstStyle>
          <a:p>
            <a:r>
              <a:rPr lang="es-CL" sz="1600" dirty="0"/>
              <a:t>Google Cloud </a:t>
            </a:r>
          </a:p>
          <a:p>
            <a:endParaRPr lang="es-CL" sz="4800"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648" y="2852936"/>
            <a:ext cx="4423716" cy="16480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5248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a:t>
            </a:r>
            <a:r>
              <a:rPr lang="es-CL" sz="2800" dirty="0" err="1" smtClean="0">
                <a:solidFill>
                  <a:schemeClr val="tx2">
                    <a:lumMod val="60000"/>
                    <a:lumOff val="40000"/>
                  </a:schemeClr>
                </a:solidFill>
              </a:rPr>
              <a:t>Stylus</a:t>
            </a:r>
            <a:endParaRPr lang="es-CL" sz="2800" dirty="0">
              <a:solidFill>
                <a:schemeClr val="tx2">
                  <a:lumMod val="60000"/>
                  <a:lumOff val="40000"/>
                </a:schemeClr>
              </a:solidFill>
            </a:endParaRPr>
          </a:p>
        </p:txBody>
      </p:sp>
      <p:sp>
        <p:nvSpPr>
          <p:cNvPr id="7" name="Rectángulo 6"/>
          <p:cNvSpPr/>
          <p:nvPr/>
        </p:nvSpPr>
        <p:spPr>
          <a:xfrm>
            <a:off x="2699792" y="996256"/>
            <a:ext cx="6030416" cy="2462213"/>
          </a:xfrm>
          <a:prstGeom prst="rect">
            <a:avLst/>
          </a:prstGeom>
        </p:spPr>
        <p:txBody>
          <a:bodyPr wrap="square">
            <a:spAutoFit/>
          </a:bodyPr>
          <a:lstStyle/>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Es </a:t>
            </a:r>
            <a:r>
              <a:rPr lang="es-ES" sz="1400" dirty="0">
                <a:solidFill>
                  <a:srgbClr val="212121"/>
                </a:solidFill>
                <a:latin typeface="arial" panose="020B0604020202020204" pitchFamily="34" charset="0"/>
              </a:rPr>
              <a:t>un preprocesador CSS </a:t>
            </a:r>
            <a:r>
              <a:rPr lang="es-ES" sz="1400" dirty="0" smtClean="0">
                <a:solidFill>
                  <a:srgbClr val="212121"/>
                </a:solidFill>
                <a:latin typeface="arial" panose="020B0604020202020204" pitchFamily="34" charset="0"/>
              </a:rPr>
              <a:t>ejecutable en el servidor que permite compilar sus archivos al estándar CSS</a:t>
            </a:r>
          </a:p>
          <a:p>
            <a:pPr marL="285750" indent="-285750" algn="just">
              <a:buFont typeface="Wingdings" panose="05000000000000000000" pitchFamily="2" charset="2"/>
              <a:buChar char="§"/>
            </a:pPr>
            <a:endParaRPr lang="es-ES" sz="1400" dirty="0" smtClean="0"/>
          </a:p>
          <a:p>
            <a:pPr marL="285750" indent="-285750" algn="just">
              <a:buFont typeface="Wingdings" panose="05000000000000000000" pitchFamily="2" charset="2"/>
              <a:buChar char="§"/>
            </a:pPr>
            <a:r>
              <a:rPr lang="es-ES" sz="1400" dirty="0" smtClean="0"/>
              <a:t>Ofrece </a:t>
            </a:r>
            <a:r>
              <a:rPr lang="es-ES" sz="1400" dirty="0"/>
              <a:t>todas las capacidades de un pre-procesador </a:t>
            </a:r>
            <a:r>
              <a:rPr lang="es-ES" sz="1400" dirty="0" smtClean="0"/>
              <a:t>estándar</a:t>
            </a:r>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Fue influenciado por SASS y LESS para su creación, e inclusive permite usar una sintaxis parecida a la de ambos lenguajes sin dar errores de compilación.</a:t>
            </a:r>
          </a:p>
          <a:p>
            <a:pPr marL="285750" indent="-285750" algn="just">
              <a:buFont typeface="Wingdings" panose="05000000000000000000" pitchFamily="2" charset="2"/>
              <a:buChar char="§"/>
            </a:pPr>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Fue escrito en JADE y </a:t>
            </a:r>
            <a:r>
              <a:rPr lang="es-ES" sz="1400" dirty="0" err="1" smtClean="0">
                <a:solidFill>
                  <a:srgbClr val="212121"/>
                </a:solidFill>
                <a:latin typeface="arial" panose="020B0604020202020204" pitchFamily="34" charset="0"/>
              </a:rPr>
              <a:t>NodeJs</a:t>
            </a:r>
            <a:endParaRPr lang="es-ES" sz="1400" dirty="0" smtClean="0">
              <a:solidFill>
                <a:srgbClr val="212121"/>
              </a:solidFill>
              <a:latin typeface="arial" panose="020B0604020202020204" pitchFamily="34" charset="0"/>
            </a:endParaRPr>
          </a:p>
          <a:p>
            <a:pPr algn="just"/>
            <a:endParaRPr lang="es-ES" sz="1400" dirty="0" smtClean="0">
              <a:solidFill>
                <a:srgbClr val="212121"/>
              </a:solidFill>
              <a:latin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0" y="1092858"/>
            <a:ext cx="1642741" cy="1600438"/>
          </a:xfrm>
          <a:prstGeom prst="rect">
            <a:avLst/>
          </a:prstGeom>
        </p:spPr>
      </p:pic>
      <p:sp>
        <p:nvSpPr>
          <p:cNvPr id="6" name="Rectángulo 5"/>
          <p:cNvSpPr/>
          <p:nvPr/>
        </p:nvSpPr>
        <p:spPr>
          <a:xfrm>
            <a:off x="2734559" y="3360073"/>
            <a:ext cx="1489318" cy="430887"/>
          </a:xfrm>
          <a:prstGeom prst="rect">
            <a:avLst/>
          </a:prstGeom>
        </p:spPr>
        <p:txBody>
          <a:bodyPr wrap="none">
            <a:spAutoFit/>
          </a:bodyPr>
          <a:lstStyle/>
          <a:p>
            <a:r>
              <a:rPr lang="es-CL" sz="2200" dirty="0" smtClean="0">
                <a:solidFill>
                  <a:schemeClr val="accent6">
                    <a:lumMod val="75000"/>
                  </a:schemeClr>
                </a:solidFill>
              </a:rPr>
              <a:t>Instalación:</a:t>
            </a:r>
          </a:p>
        </p:txBody>
      </p:sp>
      <p:sp>
        <p:nvSpPr>
          <p:cNvPr id="8" name="Rectángulo 7"/>
          <p:cNvSpPr/>
          <p:nvPr/>
        </p:nvSpPr>
        <p:spPr>
          <a:xfrm>
            <a:off x="2734559" y="3822670"/>
            <a:ext cx="6258782" cy="584775"/>
          </a:xfrm>
          <a:prstGeom prst="rect">
            <a:avLst/>
          </a:prstGeom>
        </p:spPr>
        <p:txBody>
          <a:bodyPr wrap="square">
            <a:spAutoFit/>
          </a:bodyPr>
          <a:lstStyle/>
          <a:p>
            <a:pPr marL="285750" indent="-285750">
              <a:buFont typeface="Wingdings" panose="05000000000000000000" pitchFamily="2" charset="2"/>
              <a:buChar char="§"/>
            </a:pPr>
            <a:r>
              <a:rPr lang="es-ES" sz="1600" dirty="0">
                <a:solidFill>
                  <a:srgbClr val="212121"/>
                </a:solidFill>
              </a:rPr>
              <a:t>Descarga </a:t>
            </a:r>
            <a:r>
              <a:rPr lang="es-ES" sz="1600" dirty="0" err="1">
                <a:solidFill>
                  <a:srgbClr val="212121"/>
                </a:solidFill>
              </a:rPr>
              <a:t>NodeJs</a:t>
            </a:r>
            <a:r>
              <a:rPr lang="es-ES" sz="1600" dirty="0">
                <a:solidFill>
                  <a:srgbClr val="212121"/>
                </a:solidFill>
              </a:rPr>
              <a:t> desde </a:t>
            </a:r>
            <a:r>
              <a:rPr lang="es-CL" sz="1600" dirty="0">
                <a:hlinkClick r:id="rId4"/>
              </a:rPr>
              <a:t>https://nodejs.org/es/</a:t>
            </a:r>
            <a:r>
              <a:rPr lang="es-CL" sz="1600" dirty="0"/>
              <a:t> e instálalo</a:t>
            </a:r>
          </a:p>
          <a:p>
            <a:pPr marL="285750" indent="-285750" algn="just">
              <a:buFont typeface="Wingdings" panose="05000000000000000000" pitchFamily="2" charset="2"/>
              <a:buChar char="§"/>
            </a:pPr>
            <a:r>
              <a:rPr lang="es-CL" sz="1600" dirty="0" smtClean="0">
                <a:latin typeface="+mj-lt"/>
              </a:rPr>
              <a:t>Vía consola escribe el comando: </a:t>
            </a:r>
            <a:r>
              <a:rPr lang="es-CL" sz="1600" b="1" dirty="0">
                <a:latin typeface="+mj-lt"/>
              </a:rPr>
              <a:t>npm </a:t>
            </a:r>
            <a:r>
              <a:rPr lang="es-CL" sz="1600" b="1" dirty="0" err="1">
                <a:latin typeface="+mj-lt"/>
              </a:rPr>
              <a:t>install</a:t>
            </a:r>
            <a:r>
              <a:rPr lang="es-CL" sz="1600" b="1" dirty="0">
                <a:latin typeface="+mj-lt"/>
              </a:rPr>
              <a:t> </a:t>
            </a:r>
            <a:r>
              <a:rPr lang="es-CL" sz="1600" b="1" dirty="0" err="1">
                <a:latin typeface="+mj-lt"/>
              </a:rPr>
              <a:t>stylus</a:t>
            </a:r>
            <a:r>
              <a:rPr lang="es-CL" sz="1600" b="1" dirty="0">
                <a:latin typeface="+mj-lt"/>
              </a:rPr>
              <a:t> –</a:t>
            </a:r>
            <a:r>
              <a:rPr lang="es-CL" sz="1600" b="1" dirty="0" smtClean="0">
                <a:latin typeface="+mj-lt"/>
              </a:rPr>
              <a:t>g</a:t>
            </a:r>
            <a:endParaRPr lang="es-CL" sz="1600" dirty="0">
              <a:latin typeface="+mj-lt"/>
            </a:endParaRPr>
          </a:p>
        </p:txBody>
      </p:sp>
      <p:sp>
        <p:nvSpPr>
          <p:cNvPr id="9" name="Rectángulo 8"/>
          <p:cNvSpPr/>
          <p:nvPr/>
        </p:nvSpPr>
        <p:spPr>
          <a:xfrm>
            <a:off x="2712206" y="4439155"/>
            <a:ext cx="2444259" cy="430887"/>
          </a:xfrm>
          <a:prstGeom prst="rect">
            <a:avLst/>
          </a:prstGeom>
        </p:spPr>
        <p:txBody>
          <a:bodyPr wrap="none">
            <a:spAutoFit/>
          </a:bodyPr>
          <a:lstStyle/>
          <a:p>
            <a:r>
              <a:rPr lang="es-CL" sz="2200" dirty="0" smtClean="0">
                <a:solidFill>
                  <a:schemeClr val="accent6">
                    <a:lumMod val="75000"/>
                  </a:schemeClr>
                </a:solidFill>
              </a:rPr>
              <a:t>Forma de Compilar:</a:t>
            </a:r>
          </a:p>
        </p:txBody>
      </p:sp>
      <p:sp>
        <p:nvSpPr>
          <p:cNvPr id="11" name="Rectángulo 10"/>
          <p:cNvSpPr/>
          <p:nvPr/>
        </p:nvSpPr>
        <p:spPr>
          <a:xfrm>
            <a:off x="2712206" y="4870042"/>
            <a:ext cx="6030416" cy="369332"/>
          </a:xfrm>
          <a:prstGeom prst="rect">
            <a:avLst/>
          </a:prstGeom>
        </p:spPr>
        <p:txBody>
          <a:bodyPr wrap="square">
            <a:spAutoFit/>
          </a:bodyPr>
          <a:lstStyle/>
          <a:p>
            <a:pPr marL="285750" indent="-285750" algn="just">
              <a:buFont typeface="Wingdings" panose="05000000000000000000" pitchFamily="2" charset="2"/>
              <a:buChar char="§"/>
            </a:pPr>
            <a:r>
              <a:rPr lang="es-CL" sz="1400" dirty="0" smtClean="0">
                <a:solidFill>
                  <a:srgbClr val="212121"/>
                </a:solidFill>
                <a:latin typeface="arial" panose="020B0604020202020204" pitchFamily="34" charset="0"/>
              </a:rPr>
              <a:t>Vía consola para compilar usamos: </a:t>
            </a:r>
            <a:r>
              <a:rPr lang="es-CL" b="1" dirty="0" err="1"/>
              <a:t>stylus</a:t>
            </a:r>
            <a:r>
              <a:rPr lang="es-CL" b="1" dirty="0"/>
              <a:t> </a:t>
            </a:r>
            <a:r>
              <a:rPr lang="es-CL" b="1" dirty="0" err="1" smtClean="0"/>
              <a:t>miarchivo.styl</a:t>
            </a:r>
            <a:endParaRPr lang="es-CL" sz="1400" b="1" dirty="0"/>
          </a:p>
        </p:txBody>
      </p:sp>
      <p:sp>
        <p:nvSpPr>
          <p:cNvPr id="12" name="Rectángulo 11"/>
          <p:cNvSpPr/>
          <p:nvPr/>
        </p:nvSpPr>
        <p:spPr>
          <a:xfrm>
            <a:off x="395236" y="2705252"/>
            <a:ext cx="1949124" cy="553998"/>
          </a:xfrm>
          <a:prstGeom prst="rect">
            <a:avLst/>
          </a:prstGeom>
        </p:spPr>
        <p:txBody>
          <a:bodyPr wrap="none">
            <a:spAutoFit/>
          </a:bodyPr>
          <a:lstStyle/>
          <a:p>
            <a:pPr algn="ctr"/>
            <a:r>
              <a:rPr lang="es-ES" sz="1500" b="1" dirty="0">
                <a:solidFill>
                  <a:schemeClr val="accent1">
                    <a:lumMod val="75000"/>
                  </a:schemeClr>
                </a:solidFill>
              </a:rPr>
              <a:t>Extensión de Archivo: </a:t>
            </a:r>
          </a:p>
          <a:p>
            <a:pPr algn="ctr"/>
            <a:r>
              <a:rPr lang="es-ES" sz="1500" b="1" dirty="0" smtClean="0">
                <a:solidFill>
                  <a:srgbClr val="212121"/>
                </a:solidFill>
              </a:rPr>
              <a:t>.</a:t>
            </a:r>
            <a:r>
              <a:rPr lang="es-ES" sz="1500" b="1" dirty="0" err="1" smtClean="0">
                <a:solidFill>
                  <a:srgbClr val="212121"/>
                </a:solidFill>
              </a:rPr>
              <a:t>styl</a:t>
            </a:r>
            <a:endParaRPr lang="es-ES" sz="1500" b="1" dirty="0">
              <a:solidFill>
                <a:srgbClr val="212121"/>
              </a:solidFill>
            </a:endParaRPr>
          </a:p>
        </p:txBody>
      </p:sp>
    </p:spTree>
    <p:extLst>
      <p:ext uri="{BB962C8B-B14F-4D97-AF65-F5344CB8AC3E}">
        <p14:creationId xmlns:p14="http://schemas.microsoft.com/office/powerpoint/2010/main" val="1754930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204" y="942912"/>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310" y="766213"/>
            <a:ext cx="1044561" cy="1273583"/>
          </a:xfrm>
          <a:prstGeom prst="rect">
            <a:avLst/>
          </a:prstGeom>
        </p:spPr>
      </p:pic>
      <p:sp>
        <p:nvSpPr>
          <p:cNvPr id="4" name="3 Título"/>
          <p:cNvSpPr>
            <a:spLocks noGrp="1"/>
          </p:cNvSpPr>
          <p:nvPr>
            <p:ph type="title"/>
          </p:nvPr>
        </p:nvSpPr>
        <p:spPr>
          <a:xfrm>
            <a:off x="467544" y="275318"/>
            <a:ext cx="7995074" cy="663600"/>
          </a:xfrm>
        </p:spPr>
        <p:txBody>
          <a:bodyPr>
            <a:normAutofit/>
          </a:bodyPr>
          <a:lstStyle/>
          <a:p>
            <a:r>
              <a:rPr lang="es-CL" sz="2800" dirty="0" smtClean="0">
                <a:solidFill>
                  <a:schemeClr val="tx2">
                    <a:lumMod val="60000"/>
                    <a:lumOff val="40000"/>
                  </a:schemeClr>
                </a:solidFill>
              </a:rPr>
              <a:t>2. Preprocesadores </a:t>
            </a:r>
            <a:r>
              <a:rPr lang="es-CL" sz="2800" dirty="0">
                <a:solidFill>
                  <a:schemeClr val="tx2">
                    <a:lumMod val="60000"/>
                    <a:lumOff val="40000"/>
                  </a:schemeClr>
                </a:solidFill>
              </a:rPr>
              <a:t>populares en el mercado</a:t>
            </a: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280" y="766213"/>
            <a:ext cx="1124841" cy="1095875"/>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4224734582"/>
              </p:ext>
            </p:extLst>
          </p:nvPr>
        </p:nvGraphicFramePr>
        <p:xfrm>
          <a:off x="536115" y="2055820"/>
          <a:ext cx="8301043" cy="3661504"/>
        </p:xfrm>
        <a:graphic>
          <a:graphicData uri="http://schemas.openxmlformats.org/drawingml/2006/table">
            <a:tbl>
              <a:tblPr firstRow="1" bandRow="1">
                <a:tableStyleId>{BDBED569-4797-4DF1-A0F4-6AAB3CD982D8}</a:tableStyleId>
              </a:tblPr>
              <a:tblGrid>
                <a:gridCol w="1596202">
                  <a:extLst>
                    <a:ext uri="{9D8B030D-6E8A-4147-A177-3AD203B41FA5}">
                      <a16:colId xmlns:a16="http://schemas.microsoft.com/office/drawing/2014/main" val="4064075392"/>
                    </a:ext>
                  </a:extLst>
                </a:gridCol>
                <a:gridCol w="2198469">
                  <a:extLst>
                    <a:ext uri="{9D8B030D-6E8A-4147-A177-3AD203B41FA5}">
                      <a16:colId xmlns:a16="http://schemas.microsoft.com/office/drawing/2014/main" val="849924122"/>
                    </a:ext>
                  </a:extLst>
                </a:gridCol>
                <a:gridCol w="2160240">
                  <a:extLst>
                    <a:ext uri="{9D8B030D-6E8A-4147-A177-3AD203B41FA5}">
                      <a16:colId xmlns:a16="http://schemas.microsoft.com/office/drawing/2014/main" val="4149441795"/>
                    </a:ext>
                  </a:extLst>
                </a:gridCol>
                <a:gridCol w="2346132">
                  <a:extLst>
                    <a:ext uri="{9D8B030D-6E8A-4147-A177-3AD203B41FA5}">
                      <a16:colId xmlns:a16="http://schemas.microsoft.com/office/drawing/2014/main" val="3106151172"/>
                    </a:ext>
                  </a:extLst>
                </a:gridCol>
              </a:tblGrid>
              <a:tr h="370840">
                <a:tc>
                  <a:txBody>
                    <a:bodyPr/>
                    <a:lstStyle/>
                    <a:p>
                      <a:r>
                        <a:rPr lang="es-CL" sz="1300" b="1" dirty="0" smtClean="0"/>
                        <a:t>Escrito</a:t>
                      </a:r>
                      <a:r>
                        <a:rPr lang="es-CL" sz="1300" b="1" baseline="0" dirty="0" smtClean="0"/>
                        <a:t> en </a:t>
                      </a:r>
                      <a:endParaRPr lang="es-CL" sz="1300" b="1" dirty="0"/>
                    </a:p>
                  </a:txBody>
                  <a:tcPr anchor="ctr"/>
                </a:tc>
                <a:tc>
                  <a:txBody>
                    <a:bodyPr/>
                    <a:lstStyle/>
                    <a:p>
                      <a:pPr algn="ctr"/>
                      <a:r>
                        <a:rPr lang="es-CL" sz="1300" b="0" dirty="0" smtClean="0"/>
                        <a:t>Ruby</a:t>
                      </a:r>
                    </a:p>
                  </a:txBody>
                  <a:tcPr anchor="ctr"/>
                </a:tc>
                <a:tc>
                  <a:txBody>
                    <a:bodyPr/>
                    <a:lstStyle/>
                    <a:p>
                      <a:pPr algn="ctr"/>
                      <a:r>
                        <a:rPr lang="es-CL" sz="1300" b="0" dirty="0" smtClean="0"/>
                        <a:t>JavaScript</a:t>
                      </a:r>
                      <a:endParaRPr lang="es-CL" sz="1300" b="0" dirty="0"/>
                    </a:p>
                  </a:txBody>
                  <a:tcPr anchor="ctr"/>
                </a:tc>
                <a:tc>
                  <a:txBody>
                    <a:bodyPr/>
                    <a:lstStyle/>
                    <a:p>
                      <a:pPr algn="ctr"/>
                      <a:r>
                        <a:rPr lang="es-CL" sz="1300" b="0" dirty="0" smtClean="0"/>
                        <a:t>JavaScript</a:t>
                      </a:r>
                      <a:endParaRPr lang="es-CL" sz="1300" b="0" dirty="0"/>
                    </a:p>
                  </a:txBody>
                  <a:tcPr anchor="ctr"/>
                </a:tc>
                <a:extLst>
                  <a:ext uri="{0D108BD9-81ED-4DB2-BD59-A6C34878D82A}">
                    <a16:rowId xmlns:a16="http://schemas.microsoft.com/office/drawing/2014/main" val="4211606320"/>
                  </a:ext>
                </a:extLst>
              </a:tr>
              <a:tr h="370840">
                <a:tc>
                  <a:txBody>
                    <a:bodyPr/>
                    <a:lstStyle/>
                    <a:p>
                      <a:r>
                        <a:rPr lang="es-CL" sz="1300" b="1" dirty="0" smtClean="0"/>
                        <a:t>Pre-requisitos</a:t>
                      </a:r>
                      <a:endParaRPr lang="es-CL" sz="1300" b="1" dirty="0"/>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1" baseline="0" dirty="0" smtClean="0"/>
                        <a:t>Ruby</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baseline="0" dirty="0" smtClean="0"/>
                        <a:t>Preinstalado en Mac.</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baseline="0" dirty="0" smtClean="0"/>
                        <a:t>Necesita instalación en Windows</a:t>
                      </a:r>
                      <a:endParaRPr lang="es-CL" sz="1300" b="0" dirty="0" smtClean="0"/>
                    </a:p>
                    <a:p>
                      <a:pPr algn="ctr"/>
                      <a:r>
                        <a:rPr lang="es-CL" sz="1300" b="0" dirty="0" smtClean="0">
                          <a:hlinkClick r:id="rId6"/>
                        </a:rPr>
                        <a:t>http://rubyinstaller.org/</a:t>
                      </a:r>
                      <a:endParaRPr lang="es-CL" sz="1300" b="0" dirty="0" smtClean="0"/>
                    </a:p>
                  </a:txBody>
                  <a:tcPr anchor="ctr"/>
                </a:tc>
                <a:tc>
                  <a:txBody>
                    <a:bodyPr/>
                    <a:lstStyle/>
                    <a:p>
                      <a:pPr algn="ctr"/>
                      <a:r>
                        <a:rPr lang="es-CL" sz="1300" b="1" baseline="0" dirty="0" err="1" smtClean="0"/>
                        <a:t>NodeJs</a:t>
                      </a:r>
                      <a:endParaRPr lang="es-CL" sz="1300" b="1" baseline="0" dirty="0" smtClean="0"/>
                    </a:p>
                    <a:p>
                      <a:pPr algn="ctr"/>
                      <a:r>
                        <a:rPr lang="es-CL" sz="1300" b="0" dirty="0" smtClean="0">
                          <a:hlinkClick r:id="rId7"/>
                        </a:rPr>
                        <a:t>https://nodejs.org/es/</a:t>
                      </a:r>
                      <a:endParaRPr lang="es-CL" sz="1300" b="0" dirty="0" smtClean="0"/>
                    </a:p>
                    <a:p>
                      <a:pPr algn="ctr"/>
                      <a:endParaRPr lang="es-CL" sz="1300" b="0" dirty="0"/>
                    </a:p>
                  </a:txBody>
                  <a:tcPr anchor="ctr"/>
                </a:tc>
                <a:tc>
                  <a:txBody>
                    <a:bodyPr/>
                    <a:lstStyle/>
                    <a:p>
                      <a:pPr algn="ctr"/>
                      <a:r>
                        <a:rPr lang="es-CL" sz="1300" b="1" baseline="0" dirty="0" err="1" smtClean="0"/>
                        <a:t>NodeJs</a:t>
                      </a:r>
                      <a:endParaRPr lang="es-CL" sz="1300" b="1" baseline="0" dirty="0" smtClean="0"/>
                    </a:p>
                    <a:p>
                      <a:pPr algn="ctr"/>
                      <a:r>
                        <a:rPr lang="es-CL" sz="1300" dirty="0" smtClean="0">
                          <a:hlinkClick r:id="rId7"/>
                        </a:rPr>
                        <a:t>https://nodejs.org/es/</a:t>
                      </a:r>
                      <a:endParaRPr lang="es-CL" sz="1300" dirty="0" smtClean="0"/>
                    </a:p>
                    <a:p>
                      <a:pPr algn="ctr"/>
                      <a:endParaRPr lang="es-CL" sz="1300" dirty="0"/>
                    </a:p>
                  </a:txBody>
                  <a:tcPr anchor="ctr"/>
                </a:tc>
                <a:extLst>
                  <a:ext uri="{0D108BD9-81ED-4DB2-BD59-A6C34878D82A}">
                    <a16:rowId xmlns:a16="http://schemas.microsoft.com/office/drawing/2014/main" val="3121597947"/>
                  </a:ext>
                </a:extLst>
              </a:tr>
              <a:tr h="608424">
                <a:tc>
                  <a:txBody>
                    <a:bodyPr/>
                    <a:lstStyle/>
                    <a:p>
                      <a:r>
                        <a:rPr lang="es-CL" sz="1300" b="1" dirty="0" smtClean="0"/>
                        <a:t>Comando</a:t>
                      </a:r>
                      <a:r>
                        <a:rPr lang="es-CL" sz="1300" b="1" baseline="0" dirty="0" smtClean="0"/>
                        <a:t> para instalar en </a:t>
                      </a:r>
                      <a:r>
                        <a:rPr lang="es-CL" sz="1300" b="1" baseline="0" dirty="0" err="1" smtClean="0"/>
                        <a:t>cmd</a:t>
                      </a:r>
                      <a:endParaRPr lang="es-CL" sz="1300" b="1" dirty="0"/>
                    </a:p>
                  </a:txBody>
                  <a:tcPr anchor="ctr"/>
                </a:tc>
                <a:tc>
                  <a:txBody>
                    <a:bodyPr/>
                    <a:lstStyle/>
                    <a:p>
                      <a:pPr algn="ctr" fontAlgn="base"/>
                      <a:r>
                        <a:rPr lang="es-CL" sz="1300" b="1" dirty="0" err="1" smtClean="0">
                          <a:solidFill>
                            <a:schemeClr val="tx2">
                              <a:lumMod val="60000"/>
                              <a:lumOff val="40000"/>
                            </a:schemeClr>
                          </a:solidFill>
                        </a:rPr>
                        <a:t>gem</a:t>
                      </a:r>
                      <a:r>
                        <a:rPr lang="es-CL" sz="1300" dirty="0" smtClean="0"/>
                        <a:t> </a:t>
                      </a:r>
                      <a:r>
                        <a:rPr lang="es-CL" sz="1300" dirty="0" err="1" smtClean="0"/>
                        <a:t>install</a:t>
                      </a:r>
                      <a:r>
                        <a:rPr lang="es-CL" sz="1300" dirty="0" smtClean="0"/>
                        <a:t> </a:t>
                      </a:r>
                      <a:r>
                        <a:rPr lang="es-CL" sz="1300" dirty="0" err="1" smtClean="0"/>
                        <a:t>sass</a:t>
                      </a:r>
                      <a:endParaRPr lang="es-CL" sz="1300" dirty="0" smtClean="0"/>
                    </a:p>
                  </a:txBody>
                  <a:tcPr anchor="ctr"/>
                </a:tc>
                <a:tc>
                  <a:txBody>
                    <a:bodyPr/>
                    <a:lstStyle/>
                    <a:p>
                      <a:pPr algn="ctr"/>
                      <a:r>
                        <a:rPr lang="es-CL" sz="1300" b="1" dirty="0" smtClean="0">
                          <a:solidFill>
                            <a:schemeClr val="tx2">
                              <a:lumMod val="60000"/>
                              <a:lumOff val="40000"/>
                            </a:schemeClr>
                          </a:solidFill>
                        </a:rPr>
                        <a:t>npm</a:t>
                      </a:r>
                      <a:r>
                        <a:rPr lang="es-CL" sz="1300" dirty="0" smtClean="0"/>
                        <a:t> </a:t>
                      </a:r>
                      <a:r>
                        <a:rPr lang="es-CL" sz="1300" dirty="0" err="1" smtClean="0"/>
                        <a:t>install</a:t>
                      </a:r>
                      <a:r>
                        <a:rPr lang="es-CL" sz="1300" dirty="0" smtClean="0"/>
                        <a:t> –g </a:t>
                      </a:r>
                      <a:r>
                        <a:rPr lang="es-CL" sz="1300" dirty="0" err="1" smtClean="0"/>
                        <a:t>less</a:t>
                      </a:r>
                      <a:endParaRPr lang="es-CL" sz="1300" dirty="0"/>
                    </a:p>
                  </a:txBody>
                  <a:tcPr anchor="ctr"/>
                </a:tc>
                <a:tc>
                  <a:txBody>
                    <a:bodyPr/>
                    <a:lstStyle/>
                    <a:p>
                      <a:pPr algn="ctr"/>
                      <a:r>
                        <a:rPr lang="es-CL" sz="1300" b="1" dirty="0" smtClean="0">
                          <a:solidFill>
                            <a:schemeClr val="tx2">
                              <a:lumMod val="60000"/>
                              <a:lumOff val="40000"/>
                            </a:schemeClr>
                          </a:solidFill>
                        </a:rPr>
                        <a:t>npm</a:t>
                      </a:r>
                      <a:r>
                        <a:rPr lang="es-CL" sz="1300" dirty="0" smtClean="0"/>
                        <a:t> </a:t>
                      </a:r>
                      <a:r>
                        <a:rPr lang="es-CL" sz="1300" dirty="0" err="1" smtClean="0"/>
                        <a:t>install</a:t>
                      </a:r>
                      <a:r>
                        <a:rPr lang="es-CL" sz="1300" dirty="0" smtClean="0"/>
                        <a:t> </a:t>
                      </a:r>
                      <a:r>
                        <a:rPr lang="es-CL" sz="1300" dirty="0" err="1" smtClean="0"/>
                        <a:t>stylus</a:t>
                      </a:r>
                      <a:r>
                        <a:rPr lang="es-CL" sz="1300" dirty="0" smtClean="0"/>
                        <a:t> -g</a:t>
                      </a:r>
                      <a:endParaRPr lang="es-CL" sz="1300" dirty="0"/>
                    </a:p>
                  </a:txBody>
                  <a:tcPr anchor="ctr"/>
                </a:tc>
                <a:extLst>
                  <a:ext uri="{0D108BD9-81ED-4DB2-BD59-A6C34878D82A}">
                    <a16:rowId xmlns:a16="http://schemas.microsoft.com/office/drawing/2014/main" val="4177858938"/>
                  </a:ext>
                </a:extLst>
              </a:tr>
              <a:tr h="370840">
                <a:tc>
                  <a:txBody>
                    <a:bodyPr/>
                    <a:lstStyle/>
                    <a:p>
                      <a:r>
                        <a:rPr lang="es-CL" sz="1300" b="1" dirty="0" smtClean="0"/>
                        <a:t>Sintaxis </a:t>
                      </a:r>
                      <a:endParaRPr lang="es-CL" sz="1300" b="1" dirty="0"/>
                    </a:p>
                  </a:txBody>
                  <a:tcPr anchor="ctr"/>
                </a:tc>
                <a:tc gridSpan="3">
                  <a:txBody>
                    <a:bodyPr/>
                    <a:lstStyle/>
                    <a:p>
                      <a:pPr algn="ctr"/>
                      <a:r>
                        <a:rPr lang="es-CL" sz="1300" b="1" dirty="0" smtClean="0"/>
                        <a:t>Muy Similares</a:t>
                      </a:r>
                      <a:endParaRPr lang="es-CL" sz="1300" b="1" dirty="0"/>
                    </a:p>
                  </a:txBody>
                  <a:tcPr anchor="ctr"/>
                </a:tc>
                <a:tc hMerge="1">
                  <a:txBody>
                    <a:bodyPr/>
                    <a:lstStyle/>
                    <a:p>
                      <a:endParaRPr lang="es-CL" sz="1400" dirty="0"/>
                    </a:p>
                  </a:txBody>
                  <a:tcPr/>
                </a:tc>
                <a:tc hMerge="1">
                  <a:txBody>
                    <a:bodyPr/>
                    <a:lstStyle/>
                    <a:p>
                      <a:endParaRPr lang="es-CL" sz="1400" dirty="0"/>
                    </a:p>
                  </a:txBody>
                  <a:tcPr/>
                </a:tc>
                <a:extLst>
                  <a:ext uri="{0D108BD9-81ED-4DB2-BD59-A6C34878D82A}">
                    <a16:rowId xmlns:a16="http://schemas.microsoft.com/office/drawing/2014/main" val="1940230145"/>
                  </a:ext>
                </a:extLst>
              </a:tr>
              <a:tr h="370840">
                <a:tc>
                  <a:txBody>
                    <a:bodyPr/>
                    <a:lstStyle/>
                    <a:p>
                      <a:r>
                        <a:rPr lang="es-CL" sz="1300" b="1" dirty="0" smtClean="0"/>
                        <a:t>Año de Lanzamiento</a:t>
                      </a:r>
                      <a:endParaRPr lang="es-CL" sz="1300" b="1" dirty="0"/>
                    </a:p>
                  </a:txBody>
                  <a:tcPr anchor="ctr"/>
                </a:tc>
                <a:tc>
                  <a:txBody>
                    <a:bodyPr/>
                    <a:lstStyle/>
                    <a:p>
                      <a:pPr algn="ctr"/>
                      <a:r>
                        <a:rPr lang="es-CL" sz="1300" b="0" i="0" u="none" strike="noStrike" kern="1200" dirty="0" smtClean="0">
                          <a:solidFill>
                            <a:schemeClr val="tx1"/>
                          </a:solidFill>
                          <a:effectLst/>
                          <a:latin typeface="+mn-lt"/>
                          <a:ea typeface="+mn-ea"/>
                          <a:cs typeface="+mn-cs"/>
                        </a:rPr>
                        <a:t>2006</a:t>
                      </a:r>
                      <a:endParaRPr lang="es-CL" sz="1300" dirty="0"/>
                    </a:p>
                  </a:txBody>
                  <a:tcPr anchor="ctr"/>
                </a:tc>
                <a:tc>
                  <a:txBody>
                    <a:bodyPr/>
                    <a:lstStyle/>
                    <a:p>
                      <a:pPr algn="ctr"/>
                      <a:r>
                        <a:rPr lang="es-CL" sz="1300" dirty="0" smtClean="0"/>
                        <a:t>2009</a:t>
                      </a:r>
                      <a:endParaRPr lang="es-CL" sz="1300" dirty="0"/>
                    </a:p>
                  </a:txBody>
                  <a:tcPr anchor="ctr"/>
                </a:tc>
                <a:tc>
                  <a:txBody>
                    <a:bodyPr/>
                    <a:lstStyle/>
                    <a:p>
                      <a:pPr algn="ctr"/>
                      <a:r>
                        <a:rPr lang="es-CL" sz="1300" dirty="0" smtClean="0"/>
                        <a:t>2010</a:t>
                      </a:r>
                      <a:endParaRPr lang="es-CL" sz="1300" dirty="0"/>
                    </a:p>
                  </a:txBody>
                  <a:tcPr anchor="ctr"/>
                </a:tc>
                <a:extLst>
                  <a:ext uri="{0D108BD9-81ED-4DB2-BD59-A6C34878D82A}">
                    <a16:rowId xmlns:a16="http://schemas.microsoft.com/office/drawing/2014/main" val="2956590541"/>
                  </a:ext>
                </a:extLst>
              </a:tr>
              <a:tr h="370840">
                <a:tc>
                  <a:txBody>
                    <a:bodyPr/>
                    <a:lstStyle/>
                    <a:p>
                      <a:r>
                        <a:rPr lang="es-CL" sz="1300" b="1" dirty="0" smtClean="0"/>
                        <a:t>Extensión</a:t>
                      </a:r>
                      <a:endParaRPr lang="es-CL" sz="1300" b="1" dirty="0"/>
                    </a:p>
                  </a:txBody>
                  <a:tcPr anchor="ctr"/>
                </a:tc>
                <a:tc>
                  <a:txBody>
                    <a:bodyPr/>
                    <a:lstStyle/>
                    <a:p>
                      <a:pPr algn="ctr"/>
                      <a:r>
                        <a:rPr lang="es-CL" sz="1300" dirty="0" smtClean="0"/>
                        <a:t>.</a:t>
                      </a:r>
                      <a:r>
                        <a:rPr lang="es-CL" sz="1300" dirty="0" err="1" smtClean="0"/>
                        <a:t>sass</a:t>
                      </a:r>
                      <a:r>
                        <a:rPr lang="es-CL" sz="1300" b="0" i="0" kern="1200" dirty="0" smtClean="0">
                          <a:solidFill>
                            <a:schemeClr val="tx1"/>
                          </a:solidFill>
                          <a:effectLst/>
                          <a:latin typeface="+mn-lt"/>
                          <a:ea typeface="+mn-ea"/>
                          <a:cs typeface="+mn-cs"/>
                        </a:rPr>
                        <a:t> y </a:t>
                      </a:r>
                      <a:r>
                        <a:rPr lang="es-CL" sz="1300" dirty="0" smtClean="0"/>
                        <a:t>.</a:t>
                      </a:r>
                      <a:r>
                        <a:rPr lang="es-CL" sz="1300" dirty="0" err="1" smtClean="0"/>
                        <a:t>scss</a:t>
                      </a:r>
                      <a:r>
                        <a:rPr lang="es-CL" sz="1300" b="0" i="0" kern="1200" dirty="0" smtClean="0">
                          <a:solidFill>
                            <a:schemeClr val="tx1"/>
                          </a:solidFill>
                          <a:effectLst/>
                          <a:latin typeface="+mn-lt"/>
                          <a:ea typeface="+mn-ea"/>
                          <a:cs typeface="+mn-cs"/>
                        </a:rPr>
                        <a:t> </a:t>
                      </a:r>
                      <a:endParaRPr lang="es-CL" sz="1300" dirty="0"/>
                    </a:p>
                  </a:txBody>
                  <a:tcPr anchor="ctr"/>
                </a:tc>
                <a:tc>
                  <a:txBody>
                    <a:bodyPr/>
                    <a:lstStyle/>
                    <a:p>
                      <a:pPr algn="ctr"/>
                      <a:r>
                        <a:rPr lang="es-CL" sz="1300" dirty="0" smtClean="0"/>
                        <a:t>.</a:t>
                      </a:r>
                      <a:r>
                        <a:rPr lang="es-CL" sz="1300" dirty="0" err="1" smtClean="0"/>
                        <a:t>less</a:t>
                      </a:r>
                      <a:endParaRPr lang="es-CL" sz="1300" dirty="0"/>
                    </a:p>
                  </a:txBody>
                  <a:tcPr anchor="ctr"/>
                </a:tc>
                <a:tc>
                  <a:txBody>
                    <a:bodyPr/>
                    <a:lstStyle/>
                    <a:p>
                      <a:pPr algn="ctr"/>
                      <a:r>
                        <a:rPr lang="es-CL" sz="1300" dirty="0" smtClean="0"/>
                        <a:t>.</a:t>
                      </a:r>
                      <a:r>
                        <a:rPr lang="es-CL" sz="1300" dirty="0" err="1" smtClean="0"/>
                        <a:t>styl</a:t>
                      </a:r>
                      <a:endParaRPr lang="es-CL" sz="1300" dirty="0"/>
                    </a:p>
                  </a:txBody>
                  <a:tcPr anchor="ctr"/>
                </a:tc>
                <a:extLst>
                  <a:ext uri="{0D108BD9-81ED-4DB2-BD59-A6C34878D82A}">
                    <a16:rowId xmlns:a16="http://schemas.microsoft.com/office/drawing/2014/main" val="650149173"/>
                  </a:ext>
                </a:extLst>
              </a:tr>
              <a:tr h="370840">
                <a:tc>
                  <a:txBody>
                    <a:bodyPr/>
                    <a:lstStyle/>
                    <a:p>
                      <a:r>
                        <a:rPr lang="es-CL" sz="1300" b="1" dirty="0" smtClean="0"/>
                        <a:t>Ultima Versión</a:t>
                      </a:r>
                      <a:endParaRPr lang="es-CL" sz="1300" b="1" dirty="0"/>
                    </a:p>
                  </a:txBody>
                  <a:tcPr anchor="ctr"/>
                </a:tc>
                <a:tc>
                  <a:txBody>
                    <a:bodyPr/>
                    <a:lstStyle/>
                    <a:p>
                      <a:pPr algn="ctr"/>
                      <a:r>
                        <a:rPr lang="es-CL" sz="1300" b="0" i="0" kern="1200" dirty="0" smtClean="0">
                          <a:solidFill>
                            <a:schemeClr val="tx1"/>
                          </a:solidFill>
                          <a:effectLst/>
                          <a:latin typeface="+mn-lt"/>
                          <a:ea typeface="+mn-ea"/>
                          <a:cs typeface="+mn-cs"/>
                        </a:rPr>
                        <a:t>3.5.6 </a:t>
                      </a:r>
                    </a:p>
                    <a:p>
                      <a:pPr algn="ctr"/>
                      <a:r>
                        <a:rPr lang="es-CL" sz="1300" b="0" i="0" kern="1200" dirty="0" smtClean="0">
                          <a:solidFill>
                            <a:schemeClr val="tx1"/>
                          </a:solidFill>
                          <a:effectLst/>
                          <a:latin typeface="+mn-lt"/>
                          <a:ea typeface="+mn-ea"/>
                          <a:cs typeface="+mn-cs"/>
                        </a:rPr>
                        <a:t>23 de Marzo</a:t>
                      </a:r>
                      <a:r>
                        <a:rPr lang="es-CL" sz="1300" b="0" i="0" kern="1200" baseline="0" dirty="0" smtClean="0">
                          <a:solidFill>
                            <a:schemeClr val="tx1"/>
                          </a:solidFill>
                          <a:effectLst/>
                          <a:latin typeface="+mn-lt"/>
                          <a:ea typeface="+mn-ea"/>
                          <a:cs typeface="+mn-cs"/>
                        </a:rPr>
                        <a:t> de </a:t>
                      </a:r>
                      <a:r>
                        <a:rPr lang="es-CL" sz="1300" b="0" i="0" kern="1200" dirty="0" smtClean="0">
                          <a:solidFill>
                            <a:schemeClr val="tx1"/>
                          </a:solidFill>
                          <a:effectLst/>
                          <a:latin typeface="+mn-lt"/>
                          <a:ea typeface="+mn-ea"/>
                          <a:cs typeface="+mn-cs"/>
                        </a:rPr>
                        <a:t>2018</a:t>
                      </a:r>
                      <a:endParaRPr lang="es-CL" sz="1300" dirty="0"/>
                    </a:p>
                  </a:txBody>
                  <a:tcPr anchor="ctr"/>
                </a:tc>
                <a:tc>
                  <a:txBody>
                    <a:bodyPr/>
                    <a:lstStyle/>
                    <a:p>
                      <a:pPr marL="0" marR="0" lvl="0" indent="0" algn="ctr" defTabSz="914296" rtl="0" eaLnBrk="1" fontAlgn="t" latinLnBrk="0" hangingPunct="1">
                        <a:lnSpc>
                          <a:spcPct val="100000"/>
                        </a:lnSpc>
                        <a:spcBef>
                          <a:spcPts val="0"/>
                        </a:spcBef>
                        <a:spcAft>
                          <a:spcPts val="0"/>
                        </a:spcAft>
                        <a:buClrTx/>
                        <a:buSzTx/>
                        <a:buFontTx/>
                        <a:buNone/>
                        <a:tabLst/>
                        <a:defRPr/>
                      </a:pPr>
                      <a:r>
                        <a:rPr lang="es-ES" sz="1300" dirty="0" smtClean="0"/>
                        <a:t>1.7.0</a:t>
                      </a:r>
                    </a:p>
                    <a:p>
                      <a:pPr marL="0" marR="0" lvl="0" indent="0" algn="ctr" defTabSz="914296" rtl="0" eaLnBrk="1" fontAlgn="t" latinLnBrk="0" hangingPunct="1">
                        <a:lnSpc>
                          <a:spcPct val="100000"/>
                        </a:lnSpc>
                        <a:spcBef>
                          <a:spcPts val="0"/>
                        </a:spcBef>
                        <a:spcAft>
                          <a:spcPts val="0"/>
                        </a:spcAft>
                        <a:buClrTx/>
                        <a:buSzTx/>
                        <a:buFontTx/>
                        <a:buNone/>
                        <a:tabLst/>
                        <a:defRPr/>
                      </a:pPr>
                      <a:r>
                        <a:rPr lang="es-ES" sz="1300" dirty="0" smtClean="0"/>
                        <a:t>27 de febrero de 2014</a:t>
                      </a:r>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i="0" kern="1200" dirty="0" smtClean="0">
                          <a:solidFill>
                            <a:schemeClr val="tx1"/>
                          </a:solidFill>
                          <a:effectLst/>
                          <a:latin typeface="+mn-lt"/>
                          <a:ea typeface="+mn-ea"/>
                          <a:cs typeface="+mn-cs"/>
                        </a:rPr>
                        <a:t>0.53.0</a:t>
                      </a:r>
                    </a:p>
                    <a:p>
                      <a:pPr marL="0" marR="0" lvl="0" indent="0" algn="ctr" defTabSz="914296" rtl="0" eaLnBrk="1" fontAlgn="auto" latinLnBrk="0" hangingPunct="1">
                        <a:lnSpc>
                          <a:spcPct val="100000"/>
                        </a:lnSpc>
                        <a:spcBef>
                          <a:spcPts val="0"/>
                        </a:spcBef>
                        <a:spcAft>
                          <a:spcPts val="0"/>
                        </a:spcAft>
                        <a:buClrTx/>
                        <a:buSzTx/>
                        <a:buFontTx/>
                        <a:buNone/>
                        <a:tabLst/>
                        <a:defRPr/>
                      </a:pPr>
                      <a:r>
                        <a:rPr lang="es-CL" sz="1300" b="0" i="0" kern="1200" dirty="0" smtClean="0">
                          <a:solidFill>
                            <a:schemeClr val="tx1"/>
                          </a:solidFill>
                          <a:effectLst/>
                          <a:latin typeface="+mn-lt"/>
                          <a:ea typeface="+mn-ea"/>
                          <a:cs typeface="+mn-cs"/>
                        </a:rPr>
                        <a:t>14 de</a:t>
                      </a:r>
                      <a:r>
                        <a:rPr lang="es-CL" sz="1300" b="0" i="0" kern="1200" baseline="0" dirty="0" smtClean="0">
                          <a:solidFill>
                            <a:schemeClr val="tx1"/>
                          </a:solidFill>
                          <a:effectLst/>
                          <a:latin typeface="+mn-lt"/>
                          <a:ea typeface="+mn-ea"/>
                          <a:cs typeface="+mn-cs"/>
                        </a:rPr>
                        <a:t> Diciembre</a:t>
                      </a:r>
                      <a:r>
                        <a:rPr lang="es-CL" sz="1300" b="0" i="0" kern="1200" dirty="0" smtClean="0">
                          <a:solidFill>
                            <a:schemeClr val="tx1"/>
                          </a:solidFill>
                          <a:effectLst/>
                          <a:latin typeface="+mn-lt"/>
                          <a:ea typeface="+mn-ea"/>
                          <a:cs typeface="+mn-cs"/>
                        </a:rPr>
                        <a:t> 2015</a:t>
                      </a:r>
                      <a:endParaRPr lang="es-CL" sz="1300" dirty="0" smtClean="0"/>
                    </a:p>
                  </a:txBody>
                  <a:tcPr anchor="ctr"/>
                </a:tc>
                <a:extLst>
                  <a:ext uri="{0D108BD9-81ED-4DB2-BD59-A6C34878D82A}">
                    <a16:rowId xmlns:a16="http://schemas.microsoft.com/office/drawing/2014/main" val="1244660330"/>
                  </a:ext>
                </a:extLst>
              </a:tr>
            </a:tbl>
          </a:graphicData>
        </a:graphic>
      </p:graphicFrame>
    </p:spTree>
    <p:extLst>
      <p:ext uri="{BB962C8B-B14F-4D97-AF65-F5344CB8AC3E}">
        <p14:creationId xmlns:p14="http://schemas.microsoft.com/office/powerpoint/2010/main" val="3166983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883" y="1190219"/>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194" y="996256"/>
            <a:ext cx="1044561" cy="1273583"/>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2.2 Datos en </a:t>
            </a:r>
            <a:r>
              <a:rPr lang="es-CL" sz="2800" dirty="0" err="1" smtClean="0">
                <a:solidFill>
                  <a:schemeClr val="tx2">
                    <a:lumMod val="60000"/>
                    <a:lumOff val="40000"/>
                  </a:schemeClr>
                </a:solidFill>
              </a:rPr>
              <a:t>Github</a:t>
            </a:r>
            <a:endParaRPr lang="es-CL" sz="2800" dirty="0">
              <a:solidFill>
                <a:schemeClr val="tx2">
                  <a:lumMod val="60000"/>
                  <a:lumOff val="40000"/>
                </a:schemeClr>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056404"/>
            <a:ext cx="1124841" cy="1095875"/>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3847166187"/>
              </p:ext>
            </p:extLst>
          </p:nvPr>
        </p:nvGraphicFramePr>
        <p:xfrm>
          <a:off x="450475" y="2324280"/>
          <a:ext cx="8301043" cy="1960880"/>
        </p:xfrm>
        <a:graphic>
          <a:graphicData uri="http://schemas.openxmlformats.org/drawingml/2006/table">
            <a:tbl>
              <a:tblPr firstRow="1" bandRow="1">
                <a:tableStyleId>{BDBED569-4797-4DF1-A0F4-6AAB3CD982D8}</a:tableStyleId>
              </a:tblPr>
              <a:tblGrid>
                <a:gridCol w="1596202">
                  <a:extLst>
                    <a:ext uri="{9D8B030D-6E8A-4147-A177-3AD203B41FA5}">
                      <a16:colId xmlns:a16="http://schemas.microsoft.com/office/drawing/2014/main" val="4064075392"/>
                    </a:ext>
                  </a:extLst>
                </a:gridCol>
                <a:gridCol w="2198469">
                  <a:extLst>
                    <a:ext uri="{9D8B030D-6E8A-4147-A177-3AD203B41FA5}">
                      <a16:colId xmlns:a16="http://schemas.microsoft.com/office/drawing/2014/main" val="849924122"/>
                    </a:ext>
                  </a:extLst>
                </a:gridCol>
                <a:gridCol w="2160240">
                  <a:extLst>
                    <a:ext uri="{9D8B030D-6E8A-4147-A177-3AD203B41FA5}">
                      <a16:colId xmlns:a16="http://schemas.microsoft.com/office/drawing/2014/main" val="4149441795"/>
                    </a:ext>
                  </a:extLst>
                </a:gridCol>
                <a:gridCol w="2346132">
                  <a:extLst>
                    <a:ext uri="{9D8B030D-6E8A-4147-A177-3AD203B41FA5}">
                      <a16:colId xmlns:a16="http://schemas.microsoft.com/office/drawing/2014/main" val="3106151172"/>
                    </a:ext>
                  </a:extLst>
                </a:gridCol>
              </a:tblGrid>
              <a:tr h="370840">
                <a:tc>
                  <a:txBody>
                    <a:bodyPr/>
                    <a:lstStyle/>
                    <a:p>
                      <a:r>
                        <a:rPr lang="es-CL" sz="1400" b="1" dirty="0" err="1" smtClean="0"/>
                        <a:t>Commits</a:t>
                      </a:r>
                      <a:endParaRPr lang="es-CL" sz="1400" b="1" dirty="0"/>
                    </a:p>
                  </a:txBody>
                  <a:tcP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400" b="0" dirty="0" smtClean="0"/>
                        <a:t>6454</a:t>
                      </a:r>
                    </a:p>
                  </a:txBody>
                  <a:tcPr anchor="ctr"/>
                </a:tc>
                <a:tc>
                  <a:txBody>
                    <a:bodyPr/>
                    <a:lstStyle/>
                    <a:p>
                      <a:pPr algn="ctr"/>
                      <a:r>
                        <a:rPr lang="es-CL" sz="1400" b="0" dirty="0" smtClean="0"/>
                        <a:t>2865</a:t>
                      </a:r>
                      <a:endParaRPr lang="es-CL" sz="1400" b="0" dirty="0"/>
                    </a:p>
                  </a:txBody>
                  <a:tcPr anchor="ctr"/>
                </a:tc>
                <a:tc>
                  <a:txBody>
                    <a:bodyPr/>
                    <a:lstStyle/>
                    <a:p>
                      <a:pPr algn="ctr"/>
                      <a:r>
                        <a:rPr lang="es-CL" sz="1400" b="0" dirty="0" smtClean="0"/>
                        <a:t>3908</a:t>
                      </a:r>
                      <a:endParaRPr lang="es-CL" sz="1400" b="0" dirty="0"/>
                    </a:p>
                  </a:txBody>
                  <a:tcPr anchor="ctr"/>
                </a:tc>
                <a:extLst>
                  <a:ext uri="{0D108BD9-81ED-4DB2-BD59-A6C34878D82A}">
                    <a16:rowId xmlns:a16="http://schemas.microsoft.com/office/drawing/2014/main" val="3121597947"/>
                  </a:ext>
                </a:extLst>
              </a:tr>
              <a:tr h="207612">
                <a:tc>
                  <a:txBody>
                    <a:bodyPr/>
                    <a:lstStyle/>
                    <a:p>
                      <a:r>
                        <a:rPr lang="es-CL" sz="1400" b="1" dirty="0" err="1" smtClean="0"/>
                        <a:t>Branches</a:t>
                      </a:r>
                      <a:endParaRPr lang="es-CL" sz="1400" b="1" dirty="0"/>
                    </a:p>
                  </a:txBody>
                  <a:tcPr anchor="ctr"/>
                </a:tc>
                <a:tc>
                  <a:txBody>
                    <a:bodyPr/>
                    <a:lstStyle/>
                    <a:p>
                      <a:pPr algn="ctr" fontAlgn="base"/>
                      <a:r>
                        <a:rPr lang="es-CL" sz="1400" dirty="0" smtClean="0"/>
                        <a:t>17</a:t>
                      </a:r>
                    </a:p>
                  </a:txBody>
                  <a:tcPr anchor="ctr"/>
                </a:tc>
                <a:tc>
                  <a:txBody>
                    <a:bodyPr/>
                    <a:lstStyle/>
                    <a:p>
                      <a:pPr algn="ctr"/>
                      <a:r>
                        <a:rPr lang="es-CL" sz="1400" dirty="0" smtClean="0"/>
                        <a:t>13</a:t>
                      </a:r>
                      <a:endParaRPr lang="es-CL" sz="1400" dirty="0"/>
                    </a:p>
                  </a:txBody>
                  <a:tcPr anchor="ctr"/>
                </a:tc>
                <a:tc>
                  <a:txBody>
                    <a:bodyPr/>
                    <a:lstStyle/>
                    <a:p>
                      <a:pPr algn="ctr"/>
                      <a:r>
                        <a:rPr lang="es-CL" sz="1400" dirty="0" smtClean="0"/>
                        <a:t>8</a:t>
                      </a:r>
                      <a:endParaRPr lang="es-CL" sz="1400" dirty="0"/>
                    </a:p>
                  </a:txBody>
                  <a:tcPr anchor="ctr"/>
                </a:tc>
                <a:extLst>
                  <a:ext uri="{0D108BD9-81ED-4DB2-BD59-A6C34878D82A}">
                    <a16:rowId xmlns:a16="http://schemas.microsoft.com/office/drawing/2014/main" val="4177858938"/>
                  </a:ext>
                </a:extLst>
              </a:tr>
              <a:tr h="118836">
                <a:tc>
                  <a:txBody>
                    <a:bodyPr/>
                    <a:lstStyle/>
                    <a:p>
                      <a:r>
                        <a:rPr lang="es-CL" sz="1400" b="1" dirty="0" err="1" smtClean="0"/>
                        <a:t>Releases</a:t>
                      </a:r>
                      <a:endParaRPr lang="es-CL" sz="1400" b="1" dirty="0"/>
                    </a:p>
                  </a:txBody>
                  <a:tcPr anchor="ctr"/>
                </a:tc>
                <a:tc>
                  <a:txBody>
                    <a:bodyPr/>
                    <a:lstStyle/>
                    <a:p>
                      <a:pPr algn="ctr"/>
                      <a:r>
                        <a:rPr lang="es-CL" sz="1400" dirty="0" smtClean="0"/>
                        <a:t>190</a:t>
                      </a:r>
                      <a:endParaRPr lang="es-CL" sz="1400" dirty="0"/>
                    </a:p>
                  </a:txBody>
                  <a:tcPr anchor="ctr"/>
                </a:tc>
                <a:tc>
                  <a:txBody>
                    <a:bodyPr/>
                    <a:lstStyle/>
                    <a:p>
                      <a:pPr algn="ctr"/>
                      <a:r>
                        <a:rPr lang="es-CL" sz="1400" dirty="0" smtClean="0"/>
                        <a:t>73</a:t>
                      </a:r>
                      <a:endParaRPr lang="es-CL" sz="1400" dirty="0"/>
                    </a:p>
                  </a:txBody>
                  <a:tcPr anchor="ctr"/>
                </a:tc>
                <a:tc>
                  <a:txBody>
                    <a:bodyPr/>
                    <a:lstStyle/>
                    <a:p>
                      <a:pPr algn="ctr"/>
                      <a:r>
                        <a:rPr lang="es-CL" sz="1400" dirty="0" smtClean="0"/>
                        <a:t>161</a:t>
                      </a:r>
                      <a:endParaRPr lang="es-CL" sz="1400" dirty="0"/>
                    </a:p>
                  </a:txBody>
                  <a:tcPr anchor="ctr"/>
                </a:tc>
                <a:extLst>
                  <a:ext uri="{0D108BD9-81ED-4DB2-BD59-A6C34878D82A}">
                    <a16:rowId xmlns:a16="http://schemas.microsoft.com/office/drawing/2014/main" val="2046886879"/>
                  </a:ext>
                </a:extLst>
              </a:tr>
              <a:tr h="0">
                <a:tc>
                  <a:txBody>
                    <a:bodyPr/>
                    <a:lstStyle/>
                    <a:p>
                      <a:r>
                        <a:rPr lang="es-CL" sz="1400" b="1" dirty="0" err="1" smtClean="0"/>
                        <a:t>Contribuitors</a:t>
                      </a:r>
                      <a:endParaRPr lang="es-CL" sz="1400" b="1" dirty="0"/>
                    </a:p>
                  </a:txBody>
                  <a:tcPr anchor="ctr"/>
                </a:tc>
                <a:tc>
                  <a:txBody>
                    <a:bodyPr/>
                    <a:lstStyle/>
                    <a:p>
                      <a:pPr algn="ctr"/>
                      <a:r>
                        <a:rPr lang="es-CL" sz="1400" b="0" i="0" u="none" strike="noStrike" kern="1200" dirty="0" smtClean="0">
                          <a:solidFill>
                            <a:schemeClr val="tx1"/>
                          </a:solidFill>
                          <a:effectLst/>
                          <a:latin typeface="+mn-lt"/>
                          <a:ea typeface="+mn-ea"/>
                          <a:cs typeface="+mn-cs"/>
                        </a:rPr>
                        <a:t>185</a:t>
                      </a:r>
                      <a:endParaRPr lang="es-CL" sz="1400" dirty="0"/>
                    </a:p>
                  </a:txBody>
                  <a:tcPr anchor="ctr"/>
                </a:tc>
                <a:tc>
                  <a:txBody>
                    <a:bodyPr/>
                    <a:lstStyle/>
                    <a:p>
                      <a:pPr algn="ctr"/>
                      <a:r>
                        <a:rPr lang="es-CL" sz="1400" dirty="0" smtClean="0"/>
                        <a:t>218</a:t>
                      </a:r>
                      <a:endParaRPr lang="es-CL" sz="1400" dirty="0"/>
                    </a:p>
                  </a:txBody>
                  <a:tcPr anchor="ctr"/>
                </a:tc>
                <a:tc>
                  <a:txBody>
                    <a:bodyPr/>
                    <a:lstStyle/>
                    <a:p>
                      <a:pPr algn="ctr"/>
                      <a:r>
                        <a:rPr lang="es-CL" sz="1400" dirty="0" smtClean="0"/>
                        <a:t>158</a:t>
                      </a:r>
                      <a:endParaRPr lang="es-CL" sz="1400" dirty="0"/>
                    </a:p>
                  </a:txBody>
                  <a:tcPr anchor="ctr"/>
                </a:tc>
                <a:extLst>
                  <a:ext uri="{0D108BD9-81ED-4DB2-BD59-A6C34878D82A}">
                    <a16:rowId xmlns:a16="http://schemas.microsoft.com/office/drawing/2014/main" val="2956590541"/>
                  </a:ext>
                </a:extLst>
              </a:tr>
              <a:tr h="0">
                <a:tc>
                  <a:txBody>
                    <a:bodyPr/>
                    <a:lstStyle/>
                    <a:p>
                      <a:r>
                        <a:rPr lang="es-CL" sz="1400" b="1" dirty="0" err="1" smtClean="0"/>
                        <a:t>Stars</a:t>
                      </a:r>
                      <a:endParaRPr lang="es-CL" sz="1400" b="1" dirty="0"/>
                    </a:p>
                  </a:txBody>
                  <a:tcPr anchor="ctr"/>
                </a:tc>
                <a:tc>
                  <a:txBody>
                    <a:bodyPr/>
                    <a:lstStyle/>
                    <a:p>
                      <a:pPr algn="ctr"/>
                      <a:r>
                        <a:rPr lang="es-CL" sz="1400" dirty="0" smtClean="0"/>
                        <a:t>11475</a:t>
                      </a:r>
                      <a:endParaRPr lang="es-CL" sz="1400" dirty="0"/>
                    </a:p>
                  </a:txBody>
                  <a:tcPr anchor="ctr"/>
                </a:tc>
                <a:tc>
                  <a:txBody>
                    <a:bodyPr/>
                    <a:lstStyle/>
                    <a:p>
                      <a:pPr algn="ctr"/>
                      <a:r>
                        <a:rPr lang="es-CL" sz="1400" dirty="0" smtClean="0"/>
                        <a:t>15680</a:t>
                      </a:r>
                      <a:endParaRPr lang="es-CL" sz="1400" dirty="0"/>
                    </a:p>
                  </a:txBody>
                  <a:tcPr anchor="ctr"/>
                </a:tc>
                <a:tc>
                  <a:txBody>
                    <a:bodyPr/>
                    <a:lstStyle/>
                    <a:p>
                      <a:pPr algn="ctr"/>
                      <a:r>
                        <a:rPr lang="es-CL" sz="1400" dirty="0" smtClean="0"/>
                        <a:t>9388</a:t>
                      </a:r>
                      <a:endParaRPr lang="es-CL" sz="1400" dirty="0"/>
                    </a:p>
                  </a:txBody>
                  <a:tcPr anchor="ctr"/>
                </a:tc>
                <a:extLst>
                  <a:ext uri="{0D108BD9-81ED-4DB2-BD59-A6C34878D82A}">
                    <a16:rowId xmlns:a16="http://schemas.microsoft.com/office/drawing/2014/main" val="650149173"/>
                  </a:ext>
                </a:extLst>
              </a:tr>
              <a:tr h="370840">
                <a:tc>
                  <a:txBody>
                    <a:bodyPr/>
                    <a:lstStyle/>
                    <a:p>
                      <a:r>
                        <a:rPr lang="es-CL" sz="1400" b="1" dirty="0" smtClean="0"/>
                        <a:t>Forks</a:t>
                      </a:r>
                      <a:endParaRPr lang="es-CL" sz="1400" b="1" dirty="0"/>
                    </a:p>
                  </a:txBody>
                  <a:tcPr anchor="ctr"/>
                </a:tc>
                <a:tc>
                  <a:txBody>
                    <a:bodyPr/>
                    <a:lstStyle/>
                    <a:p>
                      <a:pPr algn="ctr"/>
                      <a:r>
                        <a:rPr lang="es-CL" sz="1400" b="0" i="0" kern="1200" dirty="0" smtClean="0">
                          <a:solidFill>
                            <a:schemeClr val="tx1"/>
                          </a:solidFill>
                          <a:effectLst/>
                          <a:latin typeface="+mn-lt"/>
                          <a:ea typeface="+mn-ea"/>
                          <a:cs typeface="+mn-cs"/>
                        </a:rPr>
                        <a:t>1953</a:t>
                      </a:r>
                      <a:endParaRPr lang="es-CL" sz="1400" dirty="0"/>
                    </a:p>
                  </a:txBody>
                  <a:tcPr anchor="ctr"/>
                </a:tc>
                <a:tc>
                  <a:txBody>
                    <a:bodyPr/>
                    <a:lstStyle/>
                    <a:p>
                      <a:pPr marL="0" marR="0" lvl="0" indent="0" algn="ctr" defTabSz="914296" rtl="0" eaLnBrk="1" fontAlgn="t" latinLnBrk="0" hangingPunct="1">
                        <a:lnSpc>
                          <a:spcPct val="100000"/>
                        </a:lnSpc>
                        <a:spcBef>
                          <a:spcPts val="0"/>
                        </a:spcBef>
                        <a:spcAft>
                          <a:spcPts val="0"/>
                        </a:spcAft>
                        <a:buClrTx/>
                        <a:buSzTx/>
                        <a:buFontTx/>
                        <a:buNone/>
                        <a:tabLst/>
                        <a:defRPr/>
                      </a:pPr>
                      <a:r>
                        <a:rPr lang="es-ES" sz="1400" dirty="0" smtClean="0"/>
                        <a:t>3465</a:t>
                      </a:r>
                    </a:p>
                  </a:txBody>
                  <a:tcPr anchor="ctr"/>
                </a:tc>
                <a:tc>
                  <a:txBody>
                    <a:bodyPr/>
                    <a:lstStyle/>
                    <a:p>
                      <a:pPr marL="0" marR="0" lvl="0" indent="0" algn="ctr" defTabSz="914296" rtl="0" eaLnBrk="1" fontAlgn="auto" latinLnBrk="0" hangingPunct="1">
                        <a:lnSpc>
                          <a:spcPct val="100000"/>
                        </a:lnSpc>
                        <a:spcBef>
                          <a:spcPts val="0"/>
                        </a:spcBef>
                        <a:spcAft>
                          <a:spcPts val="0"/>
                        </a:spcAft>
                        <a:buClrTx/>
                        <a:buSzTx/>
                        <a:buFontTx/>
                        <a:buNone/>
                        <a:tabLst/>
                        <a:defRPr/>
                      </a:pPr>
                      <a:r>
                        <a:rPr lang="es-CL" sz="1400" dirty="0" smtClean="0"/>
                        <a:t>1041</a:t>
                      </a:r>
                    </a:p>
                  </a:txBody>
                  <a:tcPr anchor="ctr"/>
                </a:tc>
                <a:extLst>
                  <a:ext uri="{0D108BD9-81ED-4DB2-BD59-A6C34878D82A}">
                    <a16:rowId xmlns:a16="http://schemas.microsoft.com/office/drawing/2014/main" val="1244660330"/>
                  </a:ext>
                </a:extLst>
              </a:tr>
            </a:tbl>
          </a:graphicData>
        </a:graphic>
      </p:graphicFrame>
    </p:spTree>
    <p:extLst>
      <p:ext uri="{BB962C8B-B14F-4D97-AF65-F5344CB8AC3E}">
        <p14:creationId xmlns:p14="http://schemas.microsoft.com/office/powerpoint/2010/main" val="289753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55" y="1603837"/>
            <a:ext cx="955508" cy="1096884"/>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02" y="2924944"/>
            <a:ext cx="1044561" cy="1273583"/>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Como elegir un Preprocesador CSS</a:t>
            </a:r>
            <a:endParaRPr lang="es-CL" sz="2800" dirty="0">
              <a:solidFill>
                <a:schemeClr val="tx2">
                  <a:lumMod val="60000"/>
                  <a:lumOff val="40000"/>
                </a:schemeClr>
              </a:solidFill>
            </a:endParaRPr>
          </a:p>
        </p:txBody>
      </p:sp>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355" y="4422750"/>
            <a:ext cx="1124841" cy="1095875"/>
          </a:xfrm>
          <a:prstGeom prst="rect">
            <a:avLst/>
          </a:prstGeom>
        </p:spPr>
      </p:pic>
      <p:sp>
        <p:nvSpPr>
          <p:cNvPr id="2" name="Rectángulo 1"/>
          <p:cNvSpPr/>
          <p:nvPr/>
        </p:nvSpPr>
        <p:spPr>
          <a:xfrm>
            <a:off x="1935196" y="1419120"/>
            <a:ext cx="6698052" cy="1200329"/>
          </a:xfrm>
          <a:prstGeom prst="rect">
            <a:avLst/>
          </a:prstGeom>
        </p:spPr>
        <p:txBody>
          <a:bodyPr wrap="none">
            <a:spAutoFit/>
          </a:bodyPr>
          <a:lstStyle/>
          <a:p>
            <a:pPr marL="285750" indent="-285750" fontAlgn="base">
              <a:buFont typeface="Wingdings" panose="05000000000000000000" pitchFamily="2" charset="2"/>
              <a:buChar char="§"/>
            </a:pPr>
            <a:r>
              <a:rPr lang="es-ES" dirty="0" err="1" smtClean="0"/>
              <a:t>Frameworks</a:t>
            </a:r>
            <a:r>
              <a:rPr lang="es-ES" dirty="0" smtClean="0"/>
              <a:t> como </a:t>
            </a:r>
            <a:r>
              <a:rPr lang="es-ES" dirty="0" err="1" smtClean="0"/>
              <a:t>Boostrap</a:t>
            </a:r>
            <a:r>
              <a:rPr lang="es-ES" dirty="0" smtClean="0"/>
              <a:t> Twitter 4 y </a:t>
            </a:r>
            <a:r>
              <a:rPr lang="es-ES" dirty="0" err="1" smtClean="0"/>
              <a:t>Foundation</a:t>
            </a:r>
            <a:r>
              <a:rPr lang="es-ES" dirty="0" smtClean="0"/>
              <a:t>, han sido </a:t>
            </a:r>
          </a:p>
          <a:p>
            <a:pPr fontAlgn="base"/>
            <a:r>
              <a:rPr lang="es-ES" dirty="0"/>
              <a:t> </a:t>
            </a:r>
            <a:r>
              <a:rPr lang="es-ES" dirty="0" smtClean="0"/>
              <a:t>    creados en </a:t>
            </a:r>
            <a:r>
              <a:rPr lang="es-ES" dirty="0" err="1" smtClean="0"/>
              <a:t>Sass</a:t>
            </a:r>
            <a:r>
              <a:rPr lang="es-ES" dirty="0" smtClean="0"/>
              <a:t>.</a:t>
            </a:r>
          </a:p>
          <a:p>
            <a:pPr marL="285750" indent="-285750" fontAlgn="base">
              <a:buFont typeface="Wingdings" panose="05000000000000000000" pitchFamily="2" charset="2"/>
              <a:buChar char="§"/>
            </a:pPr>
            <a:r>
              <a:rPr lang="es-ES" dirty="0" smtClean="0"/>
              <a:t>SASS tiene su ultima versión publicada hace menos de un año.</a:t>
            </a:r>
          </a:p>
          <a:p>
            <a:pPr marL="285750" indent="-285750" fontAlgn="base">
              <a:buFont typeface="Wingdings" panose="05000000000000000000" pitchFamily="2" charset="2"/>
              <a:buChar char="§"/>
            </a:pPr>
            <a:r>
              <a:rPr lang="es-ES" dirty="0" smtClean="0"/>
              <a:t>La sintaxis de SASS permite que la codificación sea siempre menor</a:t>
            </a:r>
            <a:r>
              <a:rPr lang="es-ES" dirty="0"/>
              <a:t>.</a:t>
            </a:r>
            <a:endParaRPr lang="es-ES" dirty="0" smtClean="0"/>
          </a:p>
        </p:txBody>
      </p:sp>
    </p:spTree>
    <p:extLst>
      <p:ext uri="{BB962C8B-B14F-4D97-AF65-F5344CB8AC3E}">
        <p14:creationId xmlns:p14="http://schemas.microsoft.com/office/powerpoint/2010/main" val="3552374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spcBef>
                <a:spcPts val="0"/>
              </a:spcBef>
              <a:buClr>
                <a:schemeClr val="dk1"/>
              </a:buClr>
              <a:buSzPts val="1100"/>
            </a:pPr>
            <a:r>
              <a:rPr lang="es-CL" sz="4800" dirty="0">
                <a:solidFill>
                  <a:srgbClr val="FFFFFF"/>
                </a:solidFill>
                <a:latin typeface="Raleway"/>
                <a:ea typeface="Raleway"/>
                <a:cs typeface="Raleway"/>
                <a:sym typeface="Raleway"/>
              </a:rPr>
              <a:t>3</a:t>
            </a:r>
            <a:r>
              <a:rPr lang="es-CL" sz="4800" dirty="0" smtClean="0">
                <a:solidFill>
                  <a:srgbClr val="FFFFFF"/>
                </a:solidFill>
                <a:latin typeface="Raleway"/>
                <a:ea typeface="Raleway"/>
                <a:cs typeface="Raleway"/>
                <a:sym typeface="Raleway"/>
              </a:rPr>
              <a:t>. Sintaxis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290350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3.1 Sintaxis </a:t>
            </a:r>
            <a:r>
              <a:rPr lang="es-CL" sz="2400" dirty="0" smtClean="0"/>
              <a:t>General</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6" name="Imagen 5"/>
          <p:cNvPicPr>
            <a:picLocks noChangeAspect="1"/>
          </p:cNvPicPr>
          <p:nvPr/>
        </p:nvPicPr>
        <p:blipFill>
          <a:blip r:embed="rId3"/>
          <a:stretch>
            <a:fillRect/>
          </a:stretch>
        </p:blipFill>
        <p:spPr>
          <a:xfrm>
            <a:off x="1259632" y="1916335"/>
            <a:ext cx="2016224" cy="792585"/>
          </a:xfrm>
          <a:prstGeom prst="rect">
            <a:avLst/>
          </a:prstGeom>
        </p:spPr>
      </p:pic>
      <p:pic>
        <p:nvPicPr>
          <p:cNvPr id="7" name="Imagen 6"/>
          <p:cNvPicPr>
            <a:picLocks noChangeAspect="1"/>
          </p:cNvPicPr>
          <p:nvPr/>
        </p:nvPicPr>
        <p:blipFill>
          <a:blip r:embed="rId4"/>
          <a:stretch>
            <a:fillRect/>
          </a:stretch>
        </p:blipFill>
        <p:spPr>
          <a:xfrm>
            <a:off x="5364088" y="1960494"/>
            <a:ext cx="2505681" cy="720812"/>
          </a:xfrm>
          <a:prstGeom prst="rect">
            <a:avLst/>
          </a:prstGeom>
        </p:spPr>
      </p:pic>
      <p:sp>
        <p:nvSpPr>
          <p:cNvPr id="9" name="Rectángulo 8"/>
          <p:cNvSpPr/>
          <p:nvPr/>
        </p:nvSpPr>
        <p:spPr>
          <a:xfrm>
            <a:off x="1891080" y="1417697"/>
            <a:ext cx="665567" cy="430887"/>
          </a:xfrm>
          <a:prstGeom prst="rect">
            <a:avLst/>
          </a:prstGeom>
        </p:spPr>
        <p:txBody>
          <a:bodyPr wrap="none">
            <a:spAutoFit/>
          </a:bodyPr>
          <a:lstStyle/>
          <a:p>
            <a:r>
              <a:rPr lang="es-CL" sz="2200" dirty="0" err="1" smtClean="0">
                <a:solidFill>
                  <a:schemeClr val="accent6">
                    <a:lumMod val="75000"/>
                  </a:schemeClr>
                </a:solidFill>
              </a:rPr>
              <a:t>Less</a:t>
            </a:r>
            <a:endParaRPr lang="es-CL" sz="2200" dirty="0">
              <a:solidFill>
                <a:schemeClr val="accent6">
                  <a:lumMod val="75000"/>
                </a:schemeClr>
              </a:solidFill>
            </a:endParaRPr>
          </a:p>
        </p:txBody>
      </p:sp>
      <p:sp>
        <p:nvSpPr>
          <p:cNvPr id="12" name="Rectángulo 11"/>
          <p:cNvSpPr/>
          <p:nvPr/>
        </p:nvSpPr>
        <p:spPr>
          <a:xfrm>
            <a:off x="6084168" y="1437901"/>
            <a:ext cx="670376" cy="430887"/>
          </a:xfrm>
          <a:prstGeom prst="rect">
            <a:avLst/>
          </a:prstGeom>
        </p:spPr>
        <p:txBody>
          <a:bodyPr wrap="none">
            <a:spAutoFit/>
          </a:bodyPr>
          <a:lstStyle/>
          <a:p>
            <a:r>
              <a:rPr lang="es-CL" sz="2200" dirty="0" err="1" smtClean="0">
                <a:solidFill>
                  <a:schemeClr val="accent6">
                    <a:lumMod val="75000"/>
                  </a:schemeClr>
                </a:solidFill>
              </a:rPr>
              <a:t>Sass</a:t>
            </a:r>
            <a:endParaRPr lang="es-CL" sz="2200" dirty="0">
              <a:solidFill>
                <a:schemeClr val="accent6">
                  <a:lumMod val="75000"/>
                </a:schemeClr>
              </a:solidFill>
            </a:endParaRPr>
          </a:p>
        </p:txBody>
      </p:sp>
      <p:pic>
        <p:nvPicPr>
          <p:cNvPr id="10" name="Imagen 9"/>
          <p:cNvPicPr>
            <a:picLocks noChangeAspect="1"/>
          </p:cNvPicPr>
          <p:nvPr/>
        </p:nvPicPr>
        <p:blipFill>
          <a:blip r:embed="rId5"/>
          <a:stretch>
            <a:fillRect/>
          </a:stretch>
        </p:blipFill>
        <p:spPr>
          <a:xfrm>
            <a:off x="1907704" y="3270225"/>
            <a:ext cx="5300966" cy="2292310"/>
          </a:xfrm>
          <a:prstGeom prst="rect">
            <a:avLst/>
          </a:prstGeom>
        </p:spPr>
      </p:pic>
      <p:sp>
        <p:nvSpPr>
          <p:cNvPr id="15" name="Rectángulo 14"/>
          <p:cNvSpPr/>
          <p:nvPr/>
        </p:nvSpPr>
        <p:spPr>
          <a:xfrm>
            <a:off x="3851920" y="2839338"/>
            <a:ext cx="859531" cy="430887"/>
          </a:xfrm>
          <a:prstGeom prst="rect">
            <a:avLst/>
          </a:prstGeom>
        </p:spPr>
        <p:txBody>
          <a:bodyPr wrap="none">
            <a:spAutoFit/>
          </a:bodyPr>
          <a:lstStyle/>
          <a:p>
            <a:r>
              <a:rPr lang="es-CL" sz="2200" dirty="0" err="1" smtClean="0">
                <a:solidFill>
                  <a:schemeClr val="accent6">
                    <a:lumMod val="75000"/>
                  </a:schemeClr>
                </a:solidFill>
              </a:rPr>
              <a:t>Stylus</a:t>
            </a:r>
            <a:endParaRPr lang="es-CL" sz="2200" dirty="0">
              <a:solidFill>
                <a:schemeClr val="accent6">
                  <a:lumMod val="75000"/>
                </a:schemeClr>
              </a:solidFill>
            </a:endParaRPr>
          </a:p>
        </p:txBody>
      </p:sp>
      <p:sp>
        <p:nvSpPr>
          <p:cNvPr id="17" name="Rectángulo 16"/>
          <p:cNvSpPr/>
          <p:nvPr/>
        </p:nvSpPr>
        <p:spPr>
          <a:xfrm>
            <a:off x="483999" y="913934"/>
            <a:ext cx="8403183" cy="307777"/>
          </a:xfrm>
          <a:prstGeom prst="rect">
            <a:avLst/>
          </a:prstGeom>
        </p:spPr>
        <p:txBody>
          <a:bodyPr wrap="square">
            <a:spAutoFit/>
          </a:bodyPr>
          <a:lstStyle/>
          <a:p>
            <a:r>
              <a:rPr lang="es-ES" sz="1400" dirty="0" smtClean="0">
                <a:solidFill>
                  <a:srgbClr val="444444"/>
                </a:solidFill>
                <a:latin typeface="Roboto"/>
              </a:rPr>
              <a:t>Esta es la sintaxis estándar usada en las etiquetas </a:t>
            </a:r>
            <a:r>
              <a:rPr lang="es-ES" sz="1400" dirty="0" err="1" smtClean="0">
                <a:solidFill>
                  <a:srgbClr val="444444"/>
                </a:solidFill>
                <a:latin typeface="Roboto"/>
              </a:rPr>
              <a:t>html</a:t>
            </a:r>
            <a:r>
              <a:rPr lang="es-ES" sz="1400" dirty="0" smtClean="0">
                <a:solidFill>
                  <a:srgbClr val="444444"/>
                </a:solidFill>
                <a:latin typeface="Roboto"/>
              </a:rPr>
              <a:t> que trae HTML por defecto.</a:t>
            </a:r>
            <a:endParaRPr lang="es-CL" sz="1400" dirty="0"/>
          </a:p>
        </p:txBody>
      </p:sp>
    </p:spTree>
    <p:extLst>
      <p:ext uri="{BB962C8B-B14F-4D97-AF65-F5344CB8AC3E}">
        <p14:creationId xmlns:p14="http://schemas.microsoft.com/office/powerpoint/2010/main" val="349322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097" y="377254"/>
            <a:ext cx="7995074" cy="663600"/>
          </a:xfrm>
        </p:spPr>
        <p:txBody>
          <a:bodyPr>
            <a:normAutofit/>
          </a:bodyPr>
          <a:lstStyle/>
          <a:p>
            <a:r>
              <a:rPr lang="es-CL" sz="2400" dirty="0" smtClean="0"/>
              <a:t>3.2 Sintaxis de Variables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9" name="Rectángulo 8"/>
          <p:cNvSpPr/>
          <p:nvPr/>
        </p:nvSpPr>
        <p:spPr>
          <a:xfrm>
            <a:off x="1763204" y="1557953"/>
            <a:ext cx="665567" cy="430887"/>
          </a:xfrm>
          <a:prstGeom prst="rect">
            <a:avLst/>
          </a:prstGeom>
        </p:spPr>
        <p:txBody>
          <a:bodyPr wrap="none">
            <a:spAutoFit/>
          </a:bodyPr>
          <a:lstStyle/>
          <a:p>
            <a:r>
              <a:rPr lang="es-CL" sz="2200" dirty="0" err="1" smtClean="0">
                <a:solidFill>
                  <a:schemeClr val="accent6">
                    <a:lumMod val="75000"/>
                  </a:schemeClr>
                </a:solidFill>
              </a:rPr>
              <a:t>Less</a:t>
            </a:r>
            <a:endParaRPr lang="es-CL" sz="2200" dirty="0">
              <a:solidFill>
                <a:schemeClr val="accent6">
                  <a:lumMod val="75000"/>
                </a:schemeClr>
              </a:solidFill>
            </a:endParaRPr>
          </a:p>
        </p:txBody>
      </p:sp>
      <p:sp>
        <p:nvSpPr>
          <p:cNvPr id="12" name="Rectángulo 11"/>
          <p:cNvSpPr/>
          <p:nvPr/>
        </p:nvSpPr>
        <p:spPr>
          <a:xfrm>
            <a:off x="6412605" y="1557953"/>
            <a:ext cx="670376" cy="430887"/>
          </a:xfrm>
          <a:prstGeom prst="rect">
            <a:avLst/>
          </a:prstGeom>
        </p:spPr>
        <p:txBody>
          <a:bodyPr wrap="none">
            <a:spAutoFit/>
          </a:bodyPr>
          <a:lstStyle/>
          <a:p>
            <a:r>
              <a:rPr lang="es-CL" sz="2200" dirty="0" err="1" smtClean="0">
                <a:solidFill>
                  <a:schemeClr val="accent6">
                    <a:lumMod val="75000"/>
                  </a:schemeClr>
                </a:solidFill>
              </a:rPr>
              <a:t>Sass</a:t>
            </a:r>
            <a:endParaRPr lang="es-CL" sz="2200" dirty="0">
              <a:solidFill>
                <a:schemeClr val="accent6">
                  <a:lumMod val="75000"/>
                </a:schemeClr>
              </a:solidFill>
            </a:endParaRPr>
          </a:p>
        </p:txBody>
      </p:sp>
      <p:sp>
        <p:nvSpPr>
          <p:cNvPr id="15" name="Rectángulo 14"/>
          <p:cNvSpPr/>
          <p:nvPr/>
        </p:nvSpPr>
        <p:spPr>
          <a:xfrm>
            <a:off x="4139952" y="3934217"/>
            <a:ext cx="859531" cy="430887"/>
          </a:xfrm>
          <a:prstGeom prst="rect">
            <a:avLst/>
          </a:prstGeom>
        </p:spPr>
        <p:txBody>
          <a:bodyPr wrap="none">
            <a:spAutoFit/>
          </a:bodyPr>
          <a:lstStyle/>
          <a:p>
            <a:r>
              <a:rPr lang="es-CL" sz="2200" dirty="0" err="1" smtClean="0">
                <a:solidFill>
                  <a:schemeClr val="accent6">
                    <a:lumMod val="75000"/>
                  </a:schemeClr>
                </a:solidFill>
              </a:rPr>
              <a:t>Stylus</a:t>
            </a:r>
            <a:endParaRPr lang="es-CL" sz="2200" dirty="0">
              <a:solidFill>
                <a:schemeClr val="accent6">
                  <a:lumMod val="75000"/>
                </a:schemeClr>
              </a:solidFill>
            </a:endParaRPr>
          </a:p>
        </p:txBody>
      </p:sp>
      <p:sp>
        <p:nvSpPr>
          <p:cNvPr id="14" name="Rectángulo 13"/>
          <p:cNvSpPr/>
          <p:nvPr/>
        </p:nvSpPr>
        <p:spPr>
          <a:xfrm>
            <a:off x="467097" y="819302"/>
            <a:ext cx="8150622" cy="703847"/>
          </a:xfrm>
          <a:prstGeom prst="rect">
            <a:avLst/>
          </a:prstGeom>
        </p:spPr>
        <p:txBody>
          <a:bodyPr wrap="square">
            <a:spAutoFit/>
          </a:bodyPr>
          <a:lstStyle/>
          <a:p>
            <a:pPr>
              <a:lnSpc>
                <a:spcPct val="150000"/>
              </a:lnSpc>
            </a:pPr>
            <a:r>
              <a:rPr lang="es-ES" sz="1400" dirty="0">
                <a:solidFill>
                  <a:srgbClr val="444444"/>
                </a:solidFill>
                <a:latin typeface="Roboto"/>
              </a:rPr>
              <a:t>Las variables pueden ser declaradas y utilizadas a lo largo de la hoja de </a:t>
            </a:r>
            <a:r>
              <a:rPr lang="es-ES" sz="1400" dirty="0" smtClean="0">
                <a:solidFill>
                  <a:srgbClr val="444444"/>
                </a:solidFill>
                <a:latin typeface="Roboto"/>
              </a:rPr>
              <a:t>estilos, esto permite mejorar el mantenimiento de las aplicaciones:</a:t>
            </a:r>
            <a:endParaRPr lang="es-CL" sz="1400" dirty="0"/>
          </a:p>
        </p:txBody>
      </p:sp>
      <p:pic>
        <p:nvPicPr>
          <p:cNvPr id="18" name="Imagen 17"/>
          <p:cNvPicPr>
            <a:picLocks noChangeAspect="1"/>
          </p:cNvPicPr>
          <p:nvPr/>
        </p:nvPicPr>
        <p:blipFill>
          <a:blip r:embed="rId3"/>
          <a:stretch>
            <a:fillRect/>
          </a:stretch>
        </p:blipFill>
        <p:spPr>
          <a:xfrm>
            <a:off x="4926705" y="2010720"/>
            <a:ext cx="3846992" cy="1923496"/>
          </a:xfrm>
          <a:prstGeom prst="rect">
            <a:avLst/>
          </a:prstGeom>
        </p:spPr>
      </p:pic>
      <p:pic>
        <p:nvPicPr>
          <p:cNvPr id="19" name="Imagen 18"/>
          <p:cNvPicPr>
            <a:picLocks noChangeAspect="1"/>
          </p:cNvPicPr>
          <p:nvPr/>
        </p:nvPicPr>
        <p:blipFill>
          <a:blip r:embed="rId4"/>
          <a:stretch>
            <a:fillRect/>
          </a:stretch>
        </p:blipFill>
        <p:spPr>
          <a:xfrm>
            <a:off x="431356" y="1988840"/>
            <a:ext cx="3646233" cy="2006575"/>
          </a:xfrm>
          <a:prstGeom prst="rect">
            <a:avLst/>
          </a:prstGeom>
        </p:spPr>
      </p:pic>
      <p:pic>
        <p:nvPicPr>
          <p:cNvPr id="20" name="Imagen 19"/>
          <p:cNvPicPr>
            <a:picLocks noChangeAspect="1"/>
          </p:cNvPicPr>
          <p:nvPr/>
        </p:nvPicPr>
        <p:blipFill>
          <a:blip r:embed="rId5"/>
          <a:stretch>
            <a:fillRect/>
          </a:stretch>
        </p:blipFill>
        <p:spPr>
          <a:xfrm>
            <a:off x="2987824" y="4421787"/>
            <a:ext cx="3589711" cy="1923497"/>
          </a:xfrm>
          <a:prstGeom prst="rect">
            <a:avLst/>
          </a:prstGeom>
        </p:spPr>
      </p:pic>
    </p:spTree>
    <p:extLst>
      <p:ext uri="{BB962C8B-B14F-4D97-AF65-F5344CB8AC3E}">
        <p14:creationId xmlns:p14="http://schemas.microsoft.com/office/powerpoint/2010/main" val="13050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3.3 Sintaxis de Elementos Anidados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 name="Imagen 4"/>
          <p:cNvPicPr>
            <a:picLocks noChangeAspect="1"/>
          </p:cNvPicPr>
          <p:nvPr/>
        </p:nvPicPr>
        <p:blipFill>
          <a:blip r:embed="rId3"/>
          <a:stretch>
            <a:fillRect/>
          </a:stretch>
        </p:blipFill>
        <p:spPr>
          <a:xfrm>
            <a:off x="4954191" y="2299121"/>
            <a:ext cx="3530578" cy="2819472"/>
          </a:xfrm>
          <a:prstGeom prst="rect">
            <a:avLst/>
          </a:prstGeom>
        </p:spPr>
      </p:pic>
      <p:sp>
        <p:nvSpPr>
          <p:cNvPr id="7" name="Rectángulo 6"/>
          <p:cNvSpPr/>
          <p:nvPr/>
        </p:nvSpPr>
        <p:spPr>
          <a:xfrm>
            <a:off x="5188551" y="1809452"/>
            <a:ext cx="1577676" cy="430887"/>
          </a:xfrm>
          <a:prstGeom prst="rect">
            <a:avLst/>
          </a:prstGeom>
        </p:spPr>
        <p:txBody>
          <a:bodyPr wrap="none">
            <a:spAutoFit/>
          </a:bodyPr>
          <a:lstStyle/>
          <a:p>
            <a:r>
              <a:rPr lang="es-CL" sz="2200" dirty="0" err="1" smtClean="0">
                <a:solidFill>
                  <a:schemeClr val="accent6">
                    <a:lumMod val="75000"/>
                  </a:schemeClr>
                </a:solidFill>
              </a:rPr>
              <a:t>Less</a:t>
            </a:r>
            <a:r>
              <a:rPr lang="es-CL" sz="2200" dirty="0" smtClean="0">
                <a:solidFill>
                  <a:schemeClr val="accent6">
                    <a:lumMod val="75000"/>
                  </a:schemeClr>
                </a:solidFill>
              </a:rPr>
              <a:t> </a:t>
            </a:r>
            <a:r>
              <a:rPr lang="es-CL" sz="2200" dirty="0" smtClean="0">
                <a:solidFill>
                  <a:schemeClr val="accent6">
                    <a:lumMod val="75000"/>
                  </a:schemeClr>
                </a:solidFill>
              </a:rPr>
              <a:t>/ </a:t>
            </a:r>
            <a:r>
              <a:rPr lang="es-CL" sz="2200" dirty="0" err="1" smtClean="0">
                <a:solidFill>
                  <a:schemeClr val="accent6">
                    <a:lumMod val="75000"/>
                  </a:schemeClr>
                </a:solidFill>
              </a:rPr>
              <a:t>Stylus</a:t>
            </a:r>
            <a:endParaRPr lang="es-CL" sz="2200" dirty="0"/>
          </a:p>
        </p:txBody>
      </p:sp>
      <p:sp>
        <p:nvSpPr>
          <p:cNvPr id="14" name="Rectángulo 13"/>
          <p:cNvSpPr/>
          <p:nvPr/>
        </p:nvSpPr>
        <p:spPr>
          <a:xfrm>
            <a:off x="1228111" y="1808291"/>
            <a:ext cx="2063385" cy="430887"/>
          </a:xfrm>
          <a:prstGeom prst="rect">
            <a:avLst/>
          </a:prstGeom>
        </p:spPr>
        <p:txBody>
          <a:bodyPr wrap="none">
            <a:spAutoFit/>
          </a:bodyPr>
          <a:lstStyle/>
          <a:p>
            <a:r>
              <a:rPr lang="es-CL" sz="2200" dirty="0" smtClean="0">
                <a:solidFill>
                  <a:schemeClr val="accent6">
                    <a:lumMod val="75000"/>
                  </a:schemeClr>
                </a:solidFill>
              </a:rPr>
              <a:t>HTML sin Anidar</a:t>
            </a:r>
            <a:endParaRPr lang="es-CL" sz="2200" dirty="0"/>
          </a:p>
        </p:txBody>
      </p:sp>
      <p:sp>
        <p:nvSpPr>
          <p:cNvPr id="17" name="Rectángulo 16"/>
          <p:cNvSpPr/>
          <p:nvPr/>
        </p:nvSpPr>
        <p:spPr>
          <a:xfrm>
            <a:off x="489248" y="1004752"/>
            <a:ext cx="8073375" cy="738664"/>
          </a:xfrm>
          <a:prstGeom prst="rect">
            <a:avLst/>
          </a:prstGeom>
        </p:spPr>
        <p:txBody>
          <a:bodyPr wrap="square">
            <a:spAutoFit/>
          </a:bodyPr>
          <a:lstStyle/>
          <a:p>
            <a:pPr>
              <a:lnSpc>
                <a:spcPct val="150000"/>
              </a:lnSpc>
            </a:pPr>
            <a:r>
              <a:rPr lang="es-ES" sz="1400" dirty="0" smtClean="0">
                <a:solidFill>
                  <a:srgbClr val="444444"/>
                </a:solidFill>
                <a:latin typeface="Roboto"/>
              </a:rPr>
              <a:t>Al generar código CSS, muchas veces existen múltiples elementos con el mismo padre, por lo cual se debe escribir su nombre en todos los hijos, en los preprocesadores, esto no es necesario:</a:t>
            </a:r>
            <a:endParaRPr lang="es-CL" sz="1400" dirty="0"/>
          </a:p>
        </p:txBody>
      </p:sp>
      <p:pic>
        <p:nvPicPr>
          <p:cNvPr id="10" name="Imagen 9"/>
          <p:cNvPicPr>
            <a:picLocks noChangeAspect="1"/>
          </p:cNvPicPr>
          <p:nvPr/>
        </p:nvPicPr>
        <p:blipFill>
          <a:blip r:embed="rId4"/>
          <a:stretch>
            <a:fillRect/>
          </a:stretch>
        </p:blipFill>
        <p:spPr>
          <a:xfrm>
            <a:off x="868071" y="2318877"/>
            <a:ext cx="3104372" cy="2812941"/>
          </a:xfrm>
          <a:prstGeom prst="rect">
            <a:avLst/>
          </a:prstGeom>
        </p:spPr>
      </p:pic>
      <p:sp>
        <p:nvSpPr>
          <p:cNvPr id="11" name="Rectángulo 10"/>
          <p:cNvSpPr/>
          <p:nvPr/>
        </p:nvSpPr>
        <p:spPr>
          <a:xfrm>
            <a:off x="1259632" y="5435684"/>
            <a:ext cx="7221242" cy="646331"/>
          </a:xfrm>
          <a:prstGeom prst="rect">
            <a:avLst/>
          </a:prstGeom>
        </p:spPr>
        <p:txBody>
          <a:bodyPr wrap="square">
            <a:spAutoFit/>
          </a:bodyPr>
          <a:lstStyle/>
          <a:p>
            <a:r>
              <a:rPr lang="es-ES" dirty="0" smtClean="0">
                <a:solidFill>
                  <a:schemeClr val="accent6">
                    <a:lumMod val="75000"/>
                  </a:schemeClr>
                </a:solidFill>
              </a:rPr>
              <a:t>En LESS se usan los corchetes y los ; mientras que </a:t>
            </a:r>
            <a:r>
              <a:rPr lang="es-ES" dirty="0" err="1" smtClean="0">
                <a:solidFill>
                  <a:schemeClr val="accent6">
                    <a:lumMod val="75000"/>
                  </a:schemeClr>
                </a:solidFill>
              </a:rPr>
              <a:t>Stylus</a:t>
            </a:r>
            <a:r>
              <a:rPr lang="es-ES" dirty="0" smtClean="0">
                <a:solidFill>
                  <a:schemeClr val="accent6">
                    <a:lumMod val="75000"/>
                  </a:schemeClr>
                </a:solidFill>
              </a:rPr>
              <a:t> puedes usarlos o no usarlos</a:t>
            </a:r>
            <a:endParaRPr lang="es-CL" dirty="0">
              <a:solidFill>
                <a:schemeClr val="accent6">
                  <a:lumMod val="75000"/>
                </a:schemeClr>
              </a:solidFill>
            </a:endParaRPr>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405" y="5403791"/>
            <a:ext cx="572500" cy="572500"/>
          </a:xfrm>
          <a:prstGeom prst="rect">
            <a:avLst/>
          </a:prstGeom>
        </p:spPr>
      </p:pic>
    </p:spTree>
    <p:extLst>
      <p:ext uri="{BB962C8B-B14F-4D97-AF65-F5344CB8AC3E}">
        <p14:creationId xmlns:p14="http://schemas.microsoft.com/office/powerpoint/2010/main" val="1754656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3.3 Sintaxis de Elementos Anidados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Rectángulo 6"/>
          <p:cNvSpPr/>
          <p:nvPr/>
        </p:nvSpPr>
        <p:spPr>
          <a:xfrm>
            <a:off x="5220072" y="1990001"/>
            <a:ext cx="1582484" cy="430887"/>
          </a:xfrm>
          <a:prstGeom prst="rect">
            <a:avLst/>
          </a:prstGeom>
        </p:spPr>
        <p:txBody>
          <a:bodyPr wrap="none">
            <a:spAutoFit/>
          </a:bodyPr>
          <a:lstStyle/>
          <a:p>
            <a:r>
              <a:rPr lang="es-CL" sz="2200" dirty="0" err="1" smtClean="0">
                <a:solidFill>
                  <a:schemeClr val="accent6">
                    <a:lumMod val="75000"/>
                  </a:schemeClr>
                </a:solidFill>
              </a:rPr>
              <a:t>Sass</a:t>
            </a:r>
            <a:r>
              <a:rPr lang="es-CL" sz="2200" dirty="0" smtClean="0">
                <a:solidFill>
                  <a:schemeClr val="accent6">
                    <a:lumMod val="75000"/>
                  </a:schemeClr>
                </a:solidFill>
              </a:rPr>
              <a:t> </a:t>
            </a:r>
            <a:r>
              <a:rPr lang="es-CL" sz="2200" dirty="0" smtClean="0">
                <a:solidFill>
                  <a:schemeClr val="accent6">
                    <a:lumMod val="75000"/>
                  </a:schemeClr>
                </a:solidFill>
              </a:rPr>
              <a:t>/ </a:t>
            </a:r>
            <a:r>
              <a:rPr lang="es-CL" sz="2200" dirty="0" err="1" smtClean="0">
                <a:solidFill>
                  <a:schemeClr val="accent6">
                    <a:lumMod val="75000"/>
                  </a:schemeClr>
                </a:solidFill>
              </a:rPr>
              <a:t>Stylus</a:t>
            </a:r>
            <a:endParaRPr lang="es-CL" sz="2200" dirty="0"/>
          </a:p>
        </p:txBody>
      </p:sp>
      <p:sp>
        <p:nvSpPr>
          <p:cNvPr id="14" name="Rectángulo 13"/>
          <p:cNvSpPr/>
          <p:nvPr/>
        </p:nvSpPr>
        <p:spPr>
          <a:xfrm>
            <a:off x="1259632" y="1988840"/>
            <a:ext cx="2063385" cy="430887"/>
          </a:xfrm>
          <a:prstGeom prst="rect">
            <a:avLst/>
          </a:prstGeom>
        </p:spPr>
        <p:txBody>
          <a:bodyPr wrap="none">
            <a:spAutoFit/>
          </a:bodyPr>
          <a:lstStyle/>
          <a:p>
            <a:r>
              <a:rPr lang="es-CL" sz="2200" dirty="0" smtClean="0">
                <a:solidFill>
                  <a:schemeClr val="accent6">
                    <a:lumMod val="75000"/>
                  </a:schemeClr>
                </a:solidFill>
              </a:rPr>
              <a:t>HTML sin Anidar</a:t>
            </a:r>
            <a:endParaRPr lang="es-CL" sz="2200" dirty="0"/>
          </a:p>
        </p:txBody>
      </p:sp>
      <p:sp>
        <p:nvSpPr>
          <p:cNvPr id="17" name="Rectángulo 16"/>
          <p:cNvSpPr/>
          <p:nvPr/>
        </p:nvSpPr>
        <p:spPr>
          <a:xfrm>
            <a:off x="489248" y="1004752"/>
            <a:ext cx="8073375" cy="738664"/>
          </a:xfrm>
          <a:prstGeom prst="rect">
            <a:avLst/>
          </a:prstGeom>
        </p:spPr>
        <p:txBody>
          <a:bodyPr wrap="square">
            <a:spAutoFit/>
          </a:bodyPr>
          <a:lstStyle/>
          <a:p>
            <a:pPr>
              <a:lnSpc>
                <a:spcPct val="150000"/>
              </a:lnSpc>
            </a:pPr>
            <a:r>
              <a:rPr lang="es-ES" sz="1400" dirty="0" smtClean="0">
                <a:solidFill>
                  <a:srgbClr val="444444"/>
                </a:solidFill>
                <a:latin typeface="Roboto"/>
              </a:rPr>
              <a:t>Al generar código CSS, muchas veces existen múltiples elementos con el mismo padre, por lo cual se debe escribir su nombre en todos los hijos, en los preprocesadores, esto no es necesario:</a:t>
            </a:r>
            <a:endParaRPr lang="es-CL" sz="1400" dirty="0"/>
          </a:p>
        </p:txBody>
      </p:sp>
      <p:pic>
        <p:nvPicPr>
          <p:cNvPr id="3" name="Imagen 2"/>
          <p:cNvPicPr>
            <a:picLocks noChangeAspect="1"/>
          </p:cNvPicPr>
          <p:nvPr/>
        </p:nvPicPr>
        <p:blipFill>
          <a:blip r:embed="rId3"/>
          <a:stretch>
            <a:fillRect/>
          </a:stretch>
        </p:blipFill>
        <p:spPr>
          <a:xfrm>
            <a:off x="4932040" y="2539590"/>
            <a:ext cx="3240360" cy="1536666"/>
          </a:xfrm>
          <a:prstGeom prst="rect">
            <a:avLst/>
          </a:prstGeom>
        </p:spPr>
      </p:pic>
      <p:pic>
        <p:nvPicPr>
          <p:cNvPr id="6" name="Imagen 5"/>
          <p:cNvPicPr>
            <a:picLocks noChangeAspect="1"/>
          </p:cNvPicPr>
          <p:nvPr/>
        </p:nvPicPr>
        <p:blipFill>
          <a:blip r:embed="rId4"/>
          <a:stretch>
            <a:fillRect/>
          </a:stretch>
        </p:blipFill>
        <p:spPr>
          <a:xfrm>
            <a:off x="962586" y="2564904"/>
            <a:ext cx="3393390" cy="3125811"/>
          </a:xfrm>
          <a:prstGeom prst="rect">
            <a:avLst/>
          </a:prstGeom>
        </p:spPr>
      </p:pic>
    </p:spTree>
    <p:extLst>
      <p:ext uri="{BB962C8B-B14F-4D97-AF65-F5344CB8AC3E}">
        <p14:creationId xmlns:p14="http://schemas.microsoft.com/office/powerpoint/2010/main" val="3687916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3.4 </a:t>
            </a:r>
            <a:r>
              <a:rPr lang="es-CL" sz="2400" dirty="0" err="1" smtClean="0"/>
              <a:t>Mixins</a:t>
            </a:r>
            <a:r>
              <a:rPr lang="es-CL" sz="2400" dirty="0" smtClean="0"/>
              <a:t> en </a:t>
            </a:r>
            <a:r>
              <a:rPr lang="es-CL" sz="2400" dirty="0" err="1" smtClean="0"/>
              <a:t>Less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585435" y="1269922"/>
            <a:ext cx="665567" cy="430887"/>
          </a:xfrm>
          <a:prstGeom prst="rect">
            <a:avLst/>
          </a:prstGeom>
        </p:spPr>
        <p:txBody>
          <a:bodyPr wrap="none">
            <a:spAutoFit/>
          </a:bodyPr>
          <a:lstStyle/>
          <a:p>
            <a:r>
              <a:rPr lang="es-CL" sz="2200" dirty="0" err="1" smtClean="0">
                <a:solidFill>
                  <a:schemeClr val="accent6">
                    <a:lumMod val="75000"/>
                  </a:schemeClr>
                </a:solidFill>
              </a:rPr>
              <a:t>Less</a:t>
            </a:r>
            <a:endParaRPr lang="es-CL" sz="2200" dirty="0"/>
          </a:p>
        </p:txBody>
      </p:sp>
      <p:pic>
        <p:nvPicPr>
          <p:cNvPr id="5" name="Imagen 4"/>
          <p:cNvPicPr>
            <a:picLocks noChangeAspect="1"/>
          </p:cNvPicPr>
          <p:nvPr/>
        </p:nvPicPr>
        <p:blipFill>
          <a:blip r:embed="rId3"/>
          <a:stretch>
            <a:fillRect/>
          </a:stretch>
        </p:blipFill>
        <p:spPr>
          <a:xfrm>
            <a:off x="5004048" y="1844824"/>
            <a:ext cx="3458570" cy="3390219"/>
          </a:xfrm>
          <a:prstGeom prst="rect">
            <a:avLst/>
          </a:prstGeom>
        </p:spPr>
      </p:pic>
      <p:sp>
        <p:nvSpPr>
          <p:cNvPr id="9" name="Rectángulo 8"/>
          <p:cNvSpPr/>
          <p:nvPr/>
        </p:nvSpPr>
        <p:spPr>
          <a:xfrm>
            <a:off x="4972527" y="1475492"/>
            <a:ext cx="1584088" cy="369332"/>
          </a:xfrm>
          <a:prstGeom prst="rect">
            <a:avLst/>
          </a:prstGeom>
        </p:spPr>
        <p:txBody>
          <a:bodyPr wrap="none">
            <a:spAutoFit/>
          </a:bodyPr>
          <a:lstStyle/>
          <a:p>
            <a:r>
              <a:rPr lang="es-CL" dirty="0">
                <a:solidFill>
                  <a:srgbClr val="00B050"/>
                </a:solidFill>
              </a:rPr>
              <a:t>CSS Compilado</a:t>
            </a:r>
          </a:p>
        </p:txBody>
      </p:sp>
      <p:pic>
        <p:nvPicPr>
          <p:cNvPr id="6" name="Imagen 5"/>
          <p:cNvPicPr>
            <a:picLocks noChangeAspect="1"/>
          </p:cNvPicPr>
          <p:nvPr/>
        </p:nvPicPr>
        <p:blipFill>
          <a:blip r:embed="rId4"/>
          <a:stretch>
            <a:fillRect/>
          </a:stretch>
        </p:blipFill>
        <p:spPr>
          <a:xfrm>
            <a:off x="611560" y="1844824"/>
            <a:ext cx="3323447" cy="3240361"/>
          </a:xfrm>
          <a:prstGeom prst="rect">
            <a:avLst/>
          </a:prstGeom>
        </p:spPr>
      </p:pic>
      <p:sp>
        <p:nvSpPr>
          <p:cNvPr id="11" name="Rectángulo 10"/>
          <p:cNvSpPr/>
          <p:nvPr/>
        </p:nvSpPr>
        <p:spPr>
          <a:xfrm>
            <a:off x="4972527" y="5477350"/>
            <a:ext cx="4572000" cy="507831"/>
          </a:xfrm>
          <a:prstGeom prst="rect">
            <a:avLst/>
          </a:prstGeom>
        </p:spPr>
        <p:txBody>
          <a:bodyPr>
            <a:spAutoFit/>
          </a:bodyPr>
          <a:lstStyle/>
          <a:p>
            <a:pPr>
              <a:lnSpc>
                <a:spcPct val="150000"/>
              </a:lnSpc>
            </a:pPr>
            <a:r>
              <a:rPr lang="es-ES" dirty="0" smtClean="0">
                <a:solidFill>
                  <a:schemeClr val="accent6">
                    <a:lumMod val="75000"/>
                  </a:schemeClr>
                </a:solidFill>
              </a:rPr>
              <a:t>En </a:t>
            </a:r>
            <a:r>
              <a:rPr lang="es-ES" dirty="0" err="1" smtClean="0">
                <a:solidFill>
                  <a:schemeClr val="accent6">
                    <a:lumMod val="75000"/>
                  </a:schemeClr>
                </a:solidFill>
              </a:rPr>
              <a:t>Less</a:t>
            </a:r>
            <a:r>
              <a:rPr lang="es-ES" dirty="0" smtClean="0">
                <a:solidFill>
                  <a:schemeClr val="accent6">
                    <a:lumMod val="75000"/>
                  </a:schemeClr>
                </a:solidFill>
              </a:rPr>
              <a:t> </a:t>
            </a:r>
            <a:r>
              <a:rPr lang="es-ES" dirty="0" smtClean="0">
                <a:solidFill>
                  <a:schemeClr val="accent6">
                    <a:lumMod val="75000"/>
                  </a:schemeClr>
                </a:solidFill>
              </a:rPr>
              <a:t>se usan los corchetes y los ;</a:t>
            </a:r>
            <a:endParaRPr lang="es-CL" dirty="0">
              <a:solidFill>
                <a:schemeClr val="accent6">
                  <a:lumMod val="75000"/>
                </a:schemeClr>
              </a:solidFill>
            </a:endParaRPr>
          </a:p>
        </p:txBody>
      </p:sp>
      <p:pic>
        <p:nvPicPr>
          <p:cNvPr id="12" name="Imagen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5373216"/>
            <a:ext cx="572500" cy="572500"/>
          </a:xfrm>
          <a:prstGeom prst="rect">
            <a:avLst/>
          </a:prstGeom>
        </p:spPr>
      </p:pic>
    </p:spTree>
    <p:extLst>
      <p:ext uri="{BB962C8B-B14F-4D97-AF65-F5344CB8AC3E}">
        <p14:creationId xmlns:p14="http://schemas.microsoft.com/office/powerpoint/2010/main" val="1503009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781528" y="1400433"/>
            <a:ext cx="7422525" cy="4476839"/>
          </a:xfrm>
          <a:prstGeom prst="rect">
            <a:avLst/>
          </a:prstGeom>
        </p:spPr>
        <p:txBody>
          <a:bodyPr spcFirstLastPara="1" wrap="square" lIns="121886" tIns="121886" rIns="121886" bIns="121886" anchor="t" anchorCtr="0">
            <a:noAutofit/>
          </a:bodyPr>
          <a:lstStyle/>
          <a:p>
            <a:pPr marL="609531" indent="-425401">
              <a:buSzPts val="1900"/>
              <a:buAutoNum type="arabicPeriod"/>
            </a:pPr>
            <a:r>
              <a:rPr lang="es-CL" sz="1800" dirty="0">
                <a:solidFill>
                  <a:srgbClr val="000000"/>
                </a:solidFill>
                <a:latin typeface="+mj-lt"/>
              </a:rPr>
              <a:t>¿Qué </a:t>
            </a:r>
            <a:r>
              <a:rPr lang="es-CL" sz="1800" dirty="0" smtClean="0">
                <a:solidFill>
                  <a:srgbClr val="000000"/>
                </a:solidFill>
                <a:latin typeface="+mj-lt"/>
              </a:rPr>
              <a:t>son los preprocesadores CSS?</a:t>
            </a:r>
          </a:p>
          <a:p>
            <a:pPr marL="609531" indent="-425401">
              <a:buSzPts val="1900"/>
              <a:buAutoNum type="arabicPeriod"/>
            </a:pPr>
            <a:r>
              <a:rPr lang="es-CL" sz="1800" dirty="0" smtClean="0">
                <a:solidFill>
                  <a:srgbClr val="000000"/>
                </a:solidFill>
                <a:latin typeface="+mj-lt"/>
              </a:rPr>
              <a:t>Preprocesadores populares en el mercado</a:t>
            </a:r>
            <a:endParaRPr lang="es-CL" sz="1800" dirty="0">
              <a:solidFill>
                <a:srgbClr val="000000"/>
              </a:solidFill>
              <a:latin typeface="+mj-lt"/>
            </a:endParaRPr>
          </a:p>
          <a:p>
            <a:pPr marL="609531" indent="-425401">
              <a:buSzPts val="1900"/>
              <a:buFont typeface="Arial" panose="020B0604020202020204" pitchFamily="34" charset="0"/>
              <a:buAutoNum type="arabicPeriod"/>
            </a:pPr>
            <a:r>
              <a:rPr lang="es-CL" sz="1800" dirty="0" smtClean="0">
                <a:solidFill>
                  <a:srgbClr val="000000"/>
                </a:solidFill>
                <a:latin typeface="+mj-lt"/>
              </a:rPr>
              <a:t>Sobre LESS</a:t>
            </a:r>
            <a:endParaRPr lang="es-CL" sz="1800" dirty="0">
              <a:solidFill>
                <a:srgbClr val="000000"/>
              </a:solidFill>
            </a:endParaRPr>
          </a:p>
          <a:p>
            <a:pPr marL="609531" indent="-425401">
              <a:buSzPts val="1900"/>
              <a:buAutoNum type="arabicPeriod"/>
            </a:pPr>
            <a:r>
              <a:rPr lang="es-CL" sz="1800" dirty="0" smtClean="0">
                <a:solidFill>
                  <a:schemeClr val="tx1"/>
                </a:solidFill>
                <a:ea typeface="Raleway"/>
                <a:cs typeface="Raleway"/>
                <a:sym typeface="Raleway"/>
              </a:rPr>
              <a:t>Sintaxis de LESS</a:t>
            </a:r>
          </a:p>
          <a:p>
            <a:pPr marL="609531" indent="-425401">
              <a:buSzPts val="1900"/>
              <a:buAutoNum type="arabicPeriod"/>
            </a:pPr>
            <a:r>
              <a:rPr lang="es-CL" sz="1800" dirty="0" smtClean="0">
                <a:solidFill>
                  <a:schemeClr val="tx1"/>
                </a:solidFill>
                <a:latin typeface="+mj-lt"/>
                <a:ea typeface="Raleway"/>
                <a:cs typeface="Raleway"/>
                <a:sym typeface="Raleway"/>
              </a:rPr>
              <a:t>Sobre SASS</a:t>
            </a:r>
          </a:p>
          <a:p>
            <a:pPr marL="609531" indent="-425401">
              <a:buSzPts val="1900"/>
              <a:buAutoNum type="arabicPeriod"/>
            </a:pPr>
            <a:r>
              <a:rPr lang="es-CL" sz="1800" dirty="0" smtClean="0">
                <a:solidFill>
                  <a:schemeClr val="tx1"/>
                </a:solidFill>
                <a:latin typeface="+mj-lt"/>
                <a:ea typeface="Raleway"/>
                <a:cs typeface="Raleway"/>
                <a:sym typeface="Raleway"/>
              </a:rPr>
              <a:t>Sintaxis de SASS</a:t>
            </a:r>
          </a:p>
          <a:p>
            <a:pPr marL="609531" indent="-425401">
              <a:buSzPts val="1900"/>
              <a:buFont typeface="Arial" panose="020B0604020202020204" pitchFamily="34" charset="0"/>
              <a:buAutoNum type="arabicPeriod"/>
            </a:pPr>
            <a:r>
              <a:rPr lang="es-CL" sz="1800" dirty="0">
                <a:solidFill>
                  <a:srgbClr val="000000"/>
                </a:solidFill>
              </a:rPr>
              <a:t>¿Que necesito saber para usar los preprocesadores</a:t>
            </a:r>
            <a:r>
              <a:rPr lang="es-CL" sz="1800" dirty="0" smtClean="0">
                <a:solidFill>
                  <a:srgbClr val="000000"/>
                </a:solidFill>
              </a:rPr>
              <a:t>?</a:t>
            </a:r>
            <a:endParaRPr lang="es-CL" sz="1800" dirty="0" smtClean="0">
              <a:solidFill>
                <a:schemeClr val="tx1"/>
              </a:solidFill>
              <a:latin typeface="+mj-lt"/>
              <a:ea typeface="Raleway"/>
              <a:cs typeface="Raleway"/>
              <a:sym typeface="Raleway"/>
            </a:endParaRPr>
          </a:p>
          <a:p>
            <a:pPr marL="609531" indent="-425401">
              <a:buSzPts val="1900"/>
              <a:buFont typeface="Arial" panose="020B0604020202020204" pitchFamily="34" charset="0"/>
              <a:buAutoNum type="arabicPeriod"/>
            </a:pPr>
            <a:r>
              <a:rPr lang="es-CL" sz="1800" dirty="0" smtClean="0">
                <a:solidFill>
                  <a:srgbClr val="000000"/>
                </a:solidFill>
              </a:rPr>
              <a:t>Compiladores para los preprocesadores</a:t>
            </a:r>
          </a:p>
          <a:p>
            <a:pPr marL="609531" indent="-425401">
              <a:buSzPts val="1900"/>
              <a:buFont typeface="Arial" panose="020B0604020202020204" pitchFamily="34" charset="0"/>
              <a:buAutoNum type="arabicPeriod"/>
            </a:pPr>
            <a:r>
              <a:rPr lang="es-CL" sz="1800" dirty="0" smtClean="0">
                <a:solidFill>
                  <a:srgbClr val="000000"/>
                </a:solidFill>
              </a:rPr>
              <a:t>Ejemplo 1: Proyecto usando </a:t>
            </a:r>
            <a:r>
              <a:rPr lang="es-CL" sz="1800" dirty="0" err="1" smtClean="0">
                <a:solidFill>
                  <a:srgbClr val="000000"/>
                </a:solidFill>
              </a:rPr>
              <a:t>framework</a:t>
            </a:r>
            <a:r>
              <a:rPr lang="es-CL" sz="1800" dirty="0" smtClean="0">
                <a:solidFill>
                  <a:srgbClr val="000000"/>
                </a:solidFill>
              </a:rPr>
              <a:t> </a:t>
            </a:r>
            <a:r>
              <a:rPr lang="es-CL" sz="1800" dirty="0" err="1" smtClean="0">
                <a:solidFill>
                  <a:srgbClr val="000000"/>
                </a:solidFill>
              </a:rPr>
              <a:t>VueJS</a:t>
            </a:r>
            <a:r>
              <a:rPr lang="es-CL" sz="1800" dirty="0" smtClean="0">
                <a:solidFill>
                  <a:srgbClr val="000000"/>
                </a:solidFill>
              </a:rPr>
              <a:t> y </a:t>
            </a:r>
            <a:r>
              <a:rPr lang="es-CL" sz="1800" dirty="0" err="1" smtClean="0">
                <a:solidFill>
                  <a:srgbClr val="000000"/>
                </a:solidFill>
              </a:rPr>
              <a:t>AngularJs</a:t>
            </a:r>
            <a:endParaRPr lang="es-CL" sz="1800" dirty="0" smtClean="0">
              <a:solidFill>
                <a:srgbClr val="000000"/>
              </a:solidFill>
            </a:endParaRPr>
          </a:p>
          <a:p>
            <a:pPr marL="609531" indent="-425401">
              <a:buSzPts val="1900"/>
              <a:buAutoNum type="arabicPeriod"/>
            </a:pPr>
            <a:r>
              <a:rPr lang="es-CL" sz="1800" dirty="0" smtClean="0">
                <a:solidFill>
                  <a:srgbClr val="000000"/>
                </a:solidFill>
                <a:latin typeface="+mj-lt"/>
              </a:rPr>
              <a:t>Ejemplo 2: Proyecto básico sin uso de </a:t>
            </a:r>
            <a:r>
              <a:rPr lang="es-CL" sz="1800" dirty="0" err="1" smtClean="0">
                <a:solidFill>
                  <a:srgbClr val="000000"/>
                </a:solidFill>
                <a:latin typeface="+mj-lt"/>
              </a:rPr>
              <a:t>frameworks</a:t>
            </a:r>
            <a:endParaRPr lang="es-CL" sz="1800" dirty="0">
              <a:solidFill>
                <a:srgbClr val="000000"/>
              </a:solidFill>
              <a:latin typeface="+mj-lt"/>
            </a:endParaRPr>
          </a:p>
          <a:p>
            <a:pPr marL="609531" indent="-425401">
              <a:buSzPts val="1900"/>
              <a:buAutoNum type="arabicPeriod"/>
            </a:pPr>
            <a:r>
              <a:rPr lang="es-CL" sz="1800" dirty="0" smtClean="0">
                <a:solidFill>
                  <a:srgbClr val="000000"/>
                </a:solidFill>
                <a:latin typeface="+mj-lt"/>
              </a:rPr>
              <a:t>Ejemplo 3: Proyecto .NET Core usando LESS y SASS</a:t>
            </a:r>
            <a:endParaRPr lang="es-CL" sz="1800" dirty="0">
              <a:solidFill>
                <a:srgbClr val="000000"/>
              </a:solidFill>
              <a:latin typeface="+mj-lt"/>
            </a:endParaRPr>
          </a:p>
        </p:txBody>
      </p:sp>
      <p:sp>
        <p:nvSpPr>
          <p:cNvPr id="383" name="Shape 383"/>
          <p:cNvSpPr txBox="1">
            <a:spLocks noGrp="1"/>
          </p:cNvSpPr>
          <p:nvPr>
            <p:ph type="title"/>
          </p:nvPr>
        </p:nvSpPr>
        <p:spPr>
          <a:xfrm>
            <a:off x="781534" y="618757"/>
            <a:ext cx="7848116" cy="663600"/>
          </a:xfrm>
          <a:prstGeom prst="rect">
            <a:avLst/>
          </a:prstGeom>
        </p:spPr>
        <p:txBody>
          <a:bodyPr spcFirstLastPara="1" wrap="square" lIns="121886" tIns="121886" rIns="121886" bIns="121886" anchor="t" anchorCtr="0">
            <a:noAutofit/>
          </a:bodyPr>
          <a:lstStyle/>
          <a:p>
            <a:r>
              <a:rPr lang="es-CL" sz="4000" dirty="0"/>
              <a:t>Agenda</a:t>
            </a:r>
            <a:endParaRPr dirty="0"/>
          </a:p>
        </p:txBody>
      </p:sp>
    </p:spTree>
    <p:extLst>
      <p:ext uri="{BB962C8B-B14F-4D97-AF65-F5344CB8AC3E}">
        <p14:creationId xmlns:p14="http://schemas.microsoft.com/office/powerpoint/2010/main" val="3060602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3.4 </a:t>
            </a:r>
            <a:r>
              <a:rPr lang="es-CL" sz="2400" dirty="0" err="1" smtClean="0"/>
              <a:t>Mixins</a:t>
            </a:r>
            <a:r>
              <a:rPr lang="es-CL" sz="2400" dirty="0" smtClean="0"/>
              <a:t> en </a:t>
            </a:r>
            <a:r>
              <a:rPr lang="es-CL" sz="2400" dirty="0" err="1" smtClean="0"/>
              <a:t>Sass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492249" y="1628800"/>
            <a:ext cx="670376" cy="430887"/>
          </a:xfrm>
          <a:prstGeom prst="rect">
            <a:avLst/>
          </a:prstGeom>
        </p:spPr>
        <p:txBody>
          <a:bodyPr wrap="none">
            <a:spAutoFit/>
          </a:bodyPr>
          <a:lstStyle/>
          <a:p>
            <a:r>
              <a:rPr lang="es-CL" sz="2200" dirty="0" err="1" smtClean="0">
                <a:solidFill>
                  <a:schemeClr val="accent6">
                    <a:lumMod val="75000"/>
                  </a:schemeClr>
                </a:solidFill>
              </a:rPr>
              <a:t>Sass</a:t>
            </a:r>
            <a:endParaRPr lang="es-CL" sz="2200" dirty="0"/>
          </a:p>
        </p:txBody>
      </p:sp>
      <p:sp>
        <p:nvSpPr>
          <p:cNvPr id="12" name="Rectángulo 11"/>
          <p:cNvSpPr/>
          <p:nvPr/>
        </p:nvSpPr>
        <p:spPr>
          <a:xfrm>
            <a:off x="492248" y="831917"/>
            <a:ext cx="8112200" cy="738664"/>
          </a:xfrm>
          <a:prstGeom prst="rect">
            <a:avLst/>
          </a:prstGeom>
        </p:spPr>
        <p:txBody>
          <a:bodyPr wrap="square">
            <a:spAutoFit/>
          </a:bodyPr>
          <a:lstStyle/>
          <a:p>
            <a:pPr>
              <a:lnSpc>
                <a:spcPct val="150000"/>
              </a:lnSpc>
            </a:pPr>
            <a:r>
              <a:rPr lang="es-ES" sz="1400" dirty="0">
                <a:latin typeface="+mj-lt"/>
              </a:rPr>
              <a:t>Los “</a:t>
            </a:r>
            <a:r>
              <a:rPr lang="es-ES" sz="1400" dirty="0" err="1">
                <a:latin typeface="+mj-lt"/>
              </a:rPr>
              <a:t>mixins</a:t>
            </a:r>
            <a:r>
              <a:rPr lang="es-ES" sz="1400" dirty="0">
                <a:latin typeface="+mj-lt"/>
              </a:rPr>
              <a:t>” son </a:t>
            </a:r>
            <a:r>
              <a:rPr lang="es-ES" sz="1400" dirty="0" smtClean="0">
                <a:latin typeface="+mj-lt"/>
              </a:rPr>
              <a:t>como</a:t>
            </a:r>
            <a:r>
              <a:rPr lang="es-ES" sz="1400" dirty="0">
                <a:latin typeface="+mj-lt"/>
              </a:rPr>
              <a:t> </a:t>
            </a:r>
            <a:r>
              <a:rPr lang="es-ES" sz="1400" dirty="0" smtClean="0">
                <a:latin typeface="+mj-lt"/>
              </a:rPr>
              <a:t>funciones </a:t>
            </a:r>
            <a:r>
              <a:rPr lang="es-ES" sz="1400" dirty="0">
                <a:latin typeface="+mj-lt"/>
              </a:rPr>
              <a:t>de un lenguaje de programación, </a:t>
            </a:r>
            <a:r>
              <a:rPr lang="es-ES" sz="1400" dirty="0" smtClean="0">
                <a:latin typeface="+mj-lt"/>
              </a:rPr>
              <a:t>estas permiten ser usadas en las declaraciones CSS, cuantas veces sean necesarias:</a:t>
            </a:r>
            <a:endParaRPr lang="es-CL" sz="1400" dirty="0">
              <a:latin typeface="+mj-lt"/>
            </a:endParaRPr>
          </a:p>
        </p:txBody>
      </p:sp>
      <p:pic>
        <p:nvPicPr>
          <p:cNvPr id="5" name="Imagen 4"/>
          <p:cNvPicPr>
            <a:picLocks noChangeAspect="1"/>
          </p:cNvPicPr>
          <p:nvPr/>
        </p:nvPicPr>
        <p:blipFill>
          <a:blip r:embed="rId3"/>
          <a:stretch>
            <a:fillRect/>
          </a:stretch>
        </p:blipFill>
        <p:spPr>
          <a:xfrm>
            <a:off x="611560" y="2204864"/>
            <a:ext cx="3528392" cy="2895391"/>
          </a:xfrm>
          <a:prstGeom prst="rect">
            <a:avLst/>
          </a:prstGeom>
        </p:spPr>
      </p:pic>
      <p:pic>
        <p:nvPicPr>
          <p:cNvPr id="6" name="Imagen 5"/>
          <p:cNvPicPr>
            <a:picLocks noChangeAspect="1"/>
          </p:cNvPicPr>
          <p:nvPr/>
        </p:nvPicPr>
        <p:blipFill>
          <a:blip r:embed="rId4"/>
          <a:stretch>
            <a:fillRect/>
          </a:stretch>
        </p:blipFill>
        <p:spPr>
          <a:xfrm>
            <a:off x="4716016" y="2204863"/>
            <a:ext cx="2880320" cy="2928729"/>
          </a:xfrm>
          <a:prstGeom prst="rect">
            <a:avLst/>
          </a:prstGeom>
        </p:spPr>
      </p:pic>
      <p:sp>
        <p:nvSpPr>
          <p:cNvPr id="7" name="Rectángulo 6"/>
          <p:cNvSpPr/>
          <p:nvPr/>
        </p:nvSpPr>
        <p:spPr>
          <a:xfrm>
            <a:off x="4572088" y="1659577"/>
            <a:ext cx="1584088" cy="369332"/>
          </a:xfrm>
          <a:prstGeom prst="rect">
            <a:avLst/>
          </a:prstGeom>
        </p:spPr>
        <p:txBody>
          <a:bodyPr wrap="none">
            <a:spAutoFit/>
          </a:bodyPr>
          <a:lstStyle/>
          <a:p>
            <a:r>
              <a:rPr lang="es-CL" dirty="0">
                <a:solidFill>
                  <a:srgbClr val="00B050"/>
                </a:solidFill>
              </a:rPr>
              <a:t>CSS Compilado</a:t>
            </a:r>
          </a:p>
        </p:txBody>
      </p:sp>
      <p:sp>
        <p:nvSpPr>
          <p:cNvPr id="9" name="Rectángulo 8"/>
          <p:cNvSpPr/>
          <p:nvPr/>
        </p:nvSpPr>
        <p:spPr>
          <a:xfrm>
            <a:off x="4716016" y="5502102"/>
            <a:ext cx="4572000" cy="507831"/>
          </a:xfrm>
          <a:prstGeom prst="rect">
            <a:avLst/>
          </a:prstGeom>
        </p:spPr>
        <p:txBody>
          <a:bodyPr>
            <a:spAutoFit/>
          </a:bodyPr>
          <a:lstStyle/>
          <a:p>
            <a:pPr>
              <a:lnSpc>
                <a:spcPct val="150000"/>
              </a:lnSpc>
            </a:pPr>
            <a:r>
              <a:rPr lang="es-ES" dirty="0" smtClean="0">
                <a:solidFill>
                  <a:schemeClr val="accent6">
                    <a:lumMod val="75000"/>
                  </a:schemeClr>
                </a:solidFill>
              </a:rPr>
              <a:t>En SASS no se usan los corchetes y los ;</a:t>
            </a:r>
            <a:endParaRPr lang="es-CL" dirty="0">
              <a:solidFill>
                <a:schemeClr val="accent6">
                  <a:lumMod val="75000"/>
                </a:schemeClr>
              </a:solidFill>
            </a:endParaRPr>
          </a:p>
        </p:txBody>
      </p:sp>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2098" y="5445224"/>
            <a:ext cx="572500" cy="572500"/>
          </a:xfrm>
          <a:prstGeom prst="rect">
            <a:avLst/>
          </a:prstGeom>
        </p:spPr>
      </p:pic>
    </p:spTree>
    <p:extLst>
      <p:ext uri="{BB962C8B-B14F-4D97-AF65-F5344CB8AC3E}">
        <p14:creationId xmlns:p14="http://schemas.microsoft.com/office/powerpoint/2010/main" val="3078056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3.5 Herencia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689410" y="1608528"/>
            <a:ext cx="859531" cy="430887"/>
          </a:xfrm>
          <a:prstGeom prst="rect">
            <a:avLst/>
          </a:prstGeom>
        </p:spPr>
        <p:txBody>
          <a:bodyPr wrap="none">
            <a:spAutoFit/>
          </a:bodyPr>
          <a:lstStyle/>
          <a:p>
            <a:r>
              <a:rPr lang="es-CL" sz="2200" dirty="0" err="1" smtClean="0">
                <a:solidFill>
                  <a:schemeClr val="accent6">
                    <a:lumMod val="75000"/>
                  </a:schemeClr>
                </a:solidFill>
              </a:rPr>
              <a:t>Stylus</a:t>
            </a:r>
            <a:endParaRPr lang="es-CL" sz="2200" dirty="0"/>
          </a:p>
        </p:txBody>
      </p:sp>
      <p:pic>
        <p:nvPicPr>
          <p:cNvPr id="5" name="Imagen 4"/>
          <p:cNvPicPr>
            <a:picLocks noChangeAspect="1"/>
          </p:cNvPicPr>
          <p:nvPr/>
        </p:nvPicPr>
        <p:blipFill>
          <a:blip r:embed="rId3"/>
          <a:stretch>
            <a:fillRect/>
          </a:stretch>
        </p:blipFill>
        <p:spPr>
          <a:xfrm>
            <a:off x="2596720" y="707267"/>
            <a:ext cx="2743828" cy="2664296"/>
          </a:xfrm>
          <a:prstGeom prst="rect">
            <a:avLst/>
          </a:prstGeom>
        </p:spPr>
      </p:pic>
      <p:pic>
        <p:nvPicPr>
          <p:cNvPr id="6" name="Imagen 5"/>
          <p:cNvPicPr>
            <a:picLocks noChangeAspect="1"/>
          </p:cNvPicPr>
          <p:nvPr/>
        </p:nvPicPr>
        <p:blipFill>
          <a:blip r:embed="rId4"/>
          <a:stretch>
            <a:fillRect/>
          </a:stretch>
        </p:blipFill>
        <p:spPr>
          <a:xfrm>
            <a:off x="5703721" y="702549"/>
            <a:ext cx="2586997" cy="2683168"/>
          </a:xfrm>
          <a:prstGeom prst="rect">
            <a:avLst/>
          </a:prstGeom>
        </p:spPr>
      </p:pic>
      <p:pic>
        <p:nvPicPr>
          <p:cNvPr id="9" name="Imagen 8"/>
          <p:cNvPicPr>
            <a:picLocks noChangeAspect="1"/>
          </p:cNvPicPr>
          <p:nvPr/>
        </p:nvPicPr>
        <p:blipFill>
          <a:blip r:embed="rId5"/>
          <a:stretch>
            <a:fillRect/>
          </a:stretch>
        </p:blipFill>
        <p:spPr>
          <a:xfrm>
            <a:off x="2596720" y="3674166"/>
            <a:ext cx="2833666" cy="2777665"/>
          </a:xfrm>
          <a:prstGeom prst="rect">
            <a:avLst/>
          </a:prstGeom>
        </p:spPr>
      </p:pic>
      <p:sp>
        <p:nvSpPr>
          <p:cNvPr id="10" name="Rectángulo 9"/>
          <p:cNvSpPr/>
          <p:nvPr/>
        </p:nvSpPr>
        <p:spPr>
          <a:xfrm>
            <a:off x="290753" y="4600250"/>
            <a:ext cx="1584088" cy="369332"/>
          </a:xfrm>
          <a:prstGeom prst="rect">
            <a:avLst/>
          </a:prstGeom>
        </p:spPr>
        <p:txBody>
          <a:bodyPr wrap="none">
            <a:spAutoFit/>
          </a:bodyPr>
          <a:lstStyle/>
          <a:p>
            <a:r>
              <a:rPr lang="es-CL" dirty="0">
                <a:solidFill>
                  <a:srgbClr val="00B050"/>
                </a:solidFill>
              </a:rPr>
              <a:t>CSS Compilado</a:t>
            </a:r>
          </a:p>
        </p:txBody>
      </p:sp>
      <p:sp>
        <p:nvSpPr>
          <p:cNvPr id="11" name="Rectángulo 10"/>
          <p:cNvSpPr/>
          <p:nvPr/>
        </p:nvSpPr>
        <p:spPr>
          <a:xfrm>
            <a:off x="5708265" y="4138585"/>
            <a:ext cx="3106596" cy="923330"/>
          </a:xfrm>
          <a:prstGeom prst="rect">
            <a:avLst/>
          </a:prstGeom>
        </p:spPr>
        <p:txBody>
          <a:bodyPr wrap="square">
            <a:spAutoFit/>
          </a:bodyPr>
          <a:lstStyle/>
          <a:p>
            <a:r>
              <a:rPr lang="es-ES" dirty="0" err="1" smtClean="0">
                <a:solidFill>
                  <a:schemeClr val="accent6">
                    <a:lumMod val="75000"/>
                  </a:schemeClr>
                </a:solidFill>
              </a:rPr>
              <a:t>Stylus</a:t>
            </a:r>
            <a:r>
              <a:rPr lang="es-ES" dirty="0" smtClean="0">
                <a:solidFill>
                  <a:schemeClr val="accent6">
                    <a:lumMod val="75000"/>
                  </a:schemeClr>
                </a:solidFill>
              </a:rPr>
              <a:t> es menos restrictivo,</a:t>
            </a:r>
          </a:p>
          <a:p>
            <a:r>
              <a:rPr lang="es-ES" dirty="0" smtClean="0">
                <a:solidFill>
                  <a:schemeClr val="accent6">
                    <a:lumMod val="75000"/>
                  </a:schemeClr>
                </a:solidFill>
              </a:rPr>
              <a:t>En el puedes usar ambas</a:t>
            </a:r>
          </a:p>
          <a:p>
            <a:r>
              <a:rPr lang="es-ES" dirty="0" smtClean="0">
                <a:solidFill>
                  <a:schemeClr val="accent6">
                    <a:lumMod val="75000"/>
                  </a:schemeClr>
                </a:solidFill>
              </a:rPr>
              <a:t>formas.</a:t>
            </a:r>
            <a:endParaRPr lang="es-CL" dirty="0">
              <a:solidFill>
                <a:schemeClr val="accent6">
                  <a:lumMod val="75000"/>
                </a:schemeClr>
              </a:solidFill>
            </a:endParaRPr>
          </a:p>
        </p:txBody>
      </p:sp>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1071" y="4314000"/>
            <a:ext cx="572500" cy="572500"/>
          </a:xfrm>
          <a:prstGeom prst="rect">
            <a:avLst/>
          </a:prstGeom>
        </p:spPr>
      </p:pic>
      <p:sp>
        <p:nvSpPr>
          <p:cNvPr id="7" name="Rectángulo 6"/>
          <p:cNvSpPr/>
          <p:nvPr/>
        </p:nvSpPr>
        <p:spPr>
          <a:xfrm>
            <a:off x="2596720" y="306604"/>
            <a:ext cx="987771" cy="369332"/>
          </a:xfrm>
          <a:prstGeom prst="rect">
            <a:avLst/>
          </a:prstGeom>
        </p:spPr>
        <p:txBody>
          <a:bodyPr wrap="none">
            <a:spAutoFit/>
          </a:bodyPr>
          <a:lstStyle/>
          <a:p>
            <a:r>
              <a:rPr lang="es-CL" dirty="0" smtClean="0">
                <a:solidFill>
                  <a:schemeClr val="accent6">
                    <a:lumMod val="75000"/>
                  </a:schemeClr>
                </a:solidFill>
              </a:rPr>
              <a:t>Sin ; y { }</a:t>
            </a:r>
            <a:endParaRPr lang="es-CL" dirty="0"/>
          </a:p>
        </p:txBody>
      </p:sp>
      <p:sp>
        <p:nvSpPr>
          <p:cNvPr id="13" name="Rectángulo 12"/>
          <p:cNvSpPr/>
          <p:nvPr/>
        </p:nvSpPr>
        <p:spPr>
          <a:xfrm>
            <a:off x="5785884" y="284187"/>
            <a:ext cx="1074333" cy="369332"/>
          </a:xfrm>
          <a:prstGeom prst="rect">
            <a:avLst/>
          </a:prstGeom>
        </p:spPr>
        <p:txBody>
          <a:bodyPr wrap="none">
            <a:spAutoFit/>
          </a:bodyPr>
          <a:lstStyle/>
          <a:p>
            <a:r>
              <a:rPr lang="es-CL" dirty="0" smtClean="0">
                <a:solidFill>
                  <a:schemeClr val="accent6">
                    <a:lumMod val="75000"/>
                  </a:schemeClr>
                </a:solidFill>
              </a:rPr>
              <a:t>Con ; y { }</a:t>
            </a:r>
            <a:endParaRPr lang="es-CL" dirty="0"/>
          </a:p>
        </p:txBody>
      </p:sp>
    </p:spTree>
    <p:extLst>
      <p:ext uri="{BB962C8B-B14F-4D97-AF65-F5344CB8AC3E}">
        <p14:creationId xmlns:p14="http://schemas.microsoft.com/office/powerpoint/2010/main" val="2091439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3.5 </a:t>
            </a:r>
            <a:r>
              <a:rPr lang="es-CL" sz="2400" dirty="0" smtClean="0"/>
              <a:t>Herencia en </a:t>
            </a:r>
            <a:r>
              <a:rPr lang="es-CL" sz="2400" dirty="0" err="1" smtClean="0"/>
              <a:t>Sass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492249" y="1412776"/>
            <a:ext cx="670376" cy="430887"/>
          </a:xfrm>
          <a:prstGeom prst="rect">
            <a:avLst/>
          </a:prstGeom>
        </p:spPr>
        <p:txBody>
          <a:bodyPr wrap="none">
            <a:spAutoFit/>
          </a:bodyPr>
          <a:lstStyle/>
          <a:p>
            <a:r>
              <a:rPr lang="es-CL" sz="2200" dirty="0" err="1" smtClean="0">
                <a:solidFill>
                  <a:schemeClr val="accent6">
                    <a:lumMod val="75000"/>
                  </a:schemeClr>
                </a:solidFill>
              </a:rPr>
              <a:t>Sass</a:t>
            </a:r>
            <a:endParaRPr lang="es-CL" sz="2200" dirty="0"/>
          </a:p>
        </p:txBody>
      </p:sp>
      <p:sp>
        <p:nvSpPr>
          <p:cNvPr id="10" name="Rectángulo 9"/>
          <p:cNvSpPr/>
          <p:nvPr/>
        </p:nvSpPr>
        <p:spPr>
          <a:xfrm>
            <a:off x="4619181" y="1485944"/>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pic>
        <p:nvPicPr>
          <p:cNvPr id="3" name="Imagen 2"/>
          <p:cNvPicPr>
            <a:picLocks noChangeAspect="1"/>
          </p:cNvPicPr>
          <p:nvPr/>
        </p:nvPicPr>
        <p:blipFill>
          <a:blip r:embed="rId3"/>
          <a:stretch>
            <a:fillRect/>
          </a:stretch>
        </p:blipFill>
        <p:spPr>
          <a:xfrm>
            <a:off x="611559" y="2060848"/>
            <a:ext cx="3201631" cy="3240360"/>
          </a:xfrm>
          <a:prstGeom prst="rect">
            <a:avLst/>
          </a:prstGeom>
        </p:spPr>
      </p:pic>
      <p:pic>
        <p:nvPicPr>
          <p:cNvPr id="5" name="Imagen 4"/>
          <p:cNvPicPr>
            <a:picLocks noChangeAspect="1"/>
          </p:cNvPicPr>
          <p:nvPr/>
        </p:nvPicPr>
        <p:blipFill>
          <a:blip r:embed="rId4"/>
          <a:stretch>
            <a:fillRect/>
          </a:stretch>
        </p:blipFill>
        <p:spPr>
          <a:xfrm>
            <a:off x="4486136" y="2060848"/>
            <a:ext cx="3254216" cy="3031145"/>
          </a:xfrm>
          <a:prstGeom prst="rect">
            <a:avLst/>
          </a:prstGeom>
        </p:spPr>
      </p:pic>
    </p:spTree>
    <p:extLst>
      <p:ext uri="{BB962C8B-B14F-4D97-AF65-F5344CB8AC3E}">
        <p14:creationId xmlns:p14="http://schemas.microsoft.com/office/powerpoint/2010/main" val="23081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3.5 </a:t>
            </a:r>
            <a:r>
              <a:rPr lang="es-CL" sz="2400" dirty="0" smtClean="0"/>
              <a:t>Herencia en </a:t>
            </a:r>
            <a:r>
              <a:rPr lang="es-CL" sz="2400" dirty="0" err="1" smtClean="0"/>
              <a:t>Less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782089" y="1497873"/>
            <a:ext cx="665567" cy="430887"/>
          </a:xfrm>
          <a:prstGeom prst="rect">
            <a:avLst/>
          </a:prstGeom>
        </p:spPr>
        <p:txBody>
          <a:bodyPr wrap="none">
            <a:spAutoFit/>
          </a:bodyPr>
          <a:lstStyle/>
          <a:p>
            <a:r>
              <a:rPr lang="es-CL" sz="2200" dirty="0" err="1" smtClean="0">
                <a:solidFill>
                  <a:schemeClr val="accent6">
                    <a:lumMod val="75000"/>
                  </a:schemeClr>
                </a:solidFill>
              </a:rPr>
              <a:t>Less</a:t>
            </a:r>
            <a:endParaRPr lang="es-CL" sz="2200" dirty="0"/>
          </a:p>
        </p:txBody>
      </p:sp>
      <p:sp>
        <p:nvSpPr>
          <p:cNvPr id="10" name="Rectángulo 9"/>
          <p:cNvSpPr/>
          <p:nvPr/>
        </p:nvSpPr>
        <p:spPr>
          <a:xfrm>
            <a:off x="4716016" y="1497873"/>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pic>
        <p:nvPicPr>
          <p:cNvPr id="7" name="Imagen 6"/>
          <p:cNvPicPr>
            <a:picLocks noChangeAspect="1"/>
          </p:cNvPicPr>
          <p:nvPr/>
        </p:nvPicPr>
        <p:blipFill>
          <a:blip r:embed="rId3"/>
          <a:stretch>
            <a:fillRect/>
          </a:stretch>
        </p:blipFill>
        <p:spPr>
          <a:xfrm>
            <a:off x="4860032" y="1983890"/>
            <a:ext cx="2808312" cy="3452114"/>
          </a:xfrm>
          <a:prstGeom prst="rect">
            <a:avLst/>
          </a:prstGeom>
        </p:spPr>
      </p:pic>
      <p:pic>
        <p:nvPicPr>
          <p:cNvPr id="9" name="Imagen 8"/>
          <p:cNvPicPr>
            <a:picLocks noChangeAspect="1"/>
          </p:cNvPicPr>
          <p:nvPr/>
        </p:nvPicPr>
        <p:blipFill>
          <a:blip r:embed="rId4"/>
          <a:stretch>
            <a:fillRect/>
          </a:stretch>
        </p:blipFill>
        <p:spPr>
          <a:xfrm>
            <a:off x="782089" y="1985026"/>
            <a:ext cx="3017426" cy="3172166"/>
          </a:xfrm>
          <a:prstGeom prst="rect">
            <a:avLst/>
          </a:prstGeom>
        </p:spPr>
      </p:pic>
    </p:spTree>
    <p:extLst>
      <p:ext uri="{BB962C8B-B14F-4D97-AF65-F5344CB8AC3E}">
        <p14:creationId xmlns:p14="http://schemas.microsoft.com/office/powerpoint/2010/main" val="351520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3.6 Importando Archivos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782089" y="1497873"/>
            <a:ext cx="2095445" cy="430887"/>
          </a:xfrm>
          <a:prstGeom prst="rect">
            <a:avLst/>
          </a:prstGeom>
        </p:spPr>
        <p:txBody>
          <a:bodyPr wrap="none">
            <a:spAutoFit/>
          </a:bodyPr>
          <a:lstStyle/>
          <a:p>
            <a:r>
              <a:rPr lang="es-CL" sz="2200" dirty="0" err="1" smtClean="0">
                <a:solidFill>
                  <a:schemeClr val="accent6">
                    <a:lumMod val="75000"/>
                  </a:schemeClr>
                </a:solidFill>
              </a:rPr>
              <a:t>Sass</a:t>
            </a:r>
            <a:r>
              <a:rPr lang="es-CL" sz="2200" dirty="0" smtClean="0">
                <a:solidFill>
                  <a:schemeClr val="accent6">
                    <a:lumMod val="75000"/>
                  </a:schemeClr>
                </a:solidFill>
              </a:rPr>
              <a:t>, </a:t>
            </a:r>
            <a:r>
              <a:rPr lang="es-CL" sz="2200" dirty="0" err="1" smtClean="0">
                <a:solidFill>
                  <a:schemeClr val="accent6">
                    <a:lumMod val="75000"/>
                  </a:schemeClr>
                </a:solidFill>
              </a:rPr>
              <a:t>Less</a:t>
            </a:r>
            <a:r>
              <a:rPr lang="es-CL" sz="2200" dirty="0" smtClean="0">
                <a:solidFill>
                  <a:schemeClr val="accent6">
                    <a:lumMod val="75000"/>
                  </a:schemeClr>
                </a:solidFill>
              </a:rPr>
              <a:t>, </a:t>
            </a:r>
            <a:r>
              <a:rPr lang="es-CL" sz="2200" dirty="0" err="1" smtClean="0">
                <a:solidFill>
                  <a:schemeClr val="accent6">
                    <a:lumMod val="75000"/>
                  </a:schemeClr>
                </a:solidFill>
              </a:rPr>
              <a:t>Stylus</a:t>
            </a:r>
            <a:endParaRPr lang="es-CL" sz="2200" dirty="0"/>
          </a:p>
        </p:txBody>
      </p:sp>
      <p:sp>
        <p:nvSpPr>
          <p:cNvPr id="10" name="Rectángulo 9"/>
          <p:cNvSpPr/>
          <p:nvPr/>
        </p:nvSpPr>
        <p:spPr>
          <a:xfrm>
            <a:off x="4860032" y="1497872"/>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pic>
        <p:nvPicPr>
          <p:cNvPr id="6" name="Imagen 5"/>
          <p:cNvPicPr>
            <a:picLocks noChangeAspect="1"/>
          </p:cNvPicPr>
          <p:nvPr/>
        </p:nvPicPr>
        <p:blipFill>
          <a:blip r:embed="rId3"/>
          <a:stretch>
            <a:fillRect/>
          </a:stretch>
        </p:blipFill>
        <p:spPr>
          <a:xfrm>
            <a:off x="782089" y="2204864"/>
            <a:ext cx="2779256" cy="3168352"/>
          </a:xfrm>
          <a:prstGeom prst="rect">
            <a:avLst/>
          </a:prstGeom>
        </p:spPr>
      </p:pic>
      <p:pic>
        <p:nvPicPr>
          <p:cNvPr id="7" name="Imagen 6"/>
          <p:cNvPicPr>
            <a:picLocks noChangeAspect="1"/>
          </p:cNvPicPr>
          <p:nvPr/>
        </p:nvPicPr>
        <p:blipFill>
          <a:blip r:embed="rId4"/>
          <a:stretch>
            <a:fillRect/>
          </a:stretch>
        </p:blipFill>
        <p:spPr>
          <a:xfrm>
            <a:off x="4830945" y="2060848"/>
            <a:ext cx="2909407" cy="2032199"/>
          </a:xfrm>
          <a:prstGeom prst="rect">
            <a:avLst/>
          </a:prstGeom>
        </p:spPr>
      </p:pic>
      <p:sp>
        <p:nvSpPr>
          <p:cNvPr id="9" name="Rectángulo 8"/>
          <p:cNvSpPr/>
          <p:nvPr/>
        </p:nvSpPr>
        <p:spPr>
          <a:xfrm>
            <a:off x="4932040" y="2492896"/>
            <a:ext cx="2808312" cy="72008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ángulo 11"/>
          <p:cNvSpPr/>
          <p:nvPr/>
        </p:nvSpPr>
        <p:spPr>
          <a:xfrm>
            <a:off x="4932040" y="3212813"/>
            <a:ext cx="2808312" cy="88023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13" name="Conector recto de flecha 12"/>
          <p:cNvCxnSpPr/>
          <p:nvPr/>
        </p:nvCxnSpPr>
        <p:spPr>
          <a:xfrm>
            <a:off x="3347864" y="2924944"/>
            <a:ext cx="148308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3376951" y="3645024"/>
            <a:ext cx="1453994" cy="1008112"/>
          </a:xfrm>
          <a:prstGeom prst="straightConnector1">
            <a:avLst/>
          </a:prstGeom>
          <a:ln>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44772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3.7 Operaciones Matemáticas </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Rectángulo 13"/>
          <p:cNvSpPr/>
          <p:nvPr/>
        </p:nvSpPr>
        <p:spPr>
          <a:xfrm>
            <a:off x="452438" y="1718140"/>
            <a:ext cx="1475084" cy="430887"/>
          </a:xfrm>
          <a:prstGeom prst="rect">
            <a:avLst/>
          </a:prstGeom>
        </p:spPr>
        <p:txBody>
          <a:bodyPr wrap="none">
            <a:spAutoFit/>
          </a:bodyPr>
          <a:lstStyle/>
          <a:p>
            <a:r>
              <a:rPr lang="es-CL" sz="2200" dirty="0" err="1" smtClean="0">
                <a:solidFill>
                  <a:schemeClr val="accent6">
                    <a:lumMod val="75000"/>
                  </a:schemeClr>
                </a:solidFill>
              </a:rPr>
              <a:t>Less</a:t>
            </a:r>
            <a:r>
              <a:rPr lang="es-CL" sz="2200" dirty="0" smtClean="0">
                <a:solidFill>
                  <a:schemeClr val="accent6">
                    <a:lumMod val="75000"/>
                  </a:schemeClr>
                </a:solidFill>
              </a:rPr>
              <a:t>, </a:t>
            </a:r>
            <a:r>
              <a:rPr lang="es-CL" sz="2200" dirty="0" err="1" smtClean="0">
                <a:solidFill>
                  <a:schemeClr val="accent6">
                    <a:lumMod val="75000"/>
                  </a:schemeClr>
                </a:solidFill>
              </a:rPr>
              <a:t>Stylus</a:t>
            </a:r>
            <a:endParaRPr lang="es-CL" sz="2200" dirty="0"/>
          </a:p>
        </p:txBody>
      </p:sp>
      <p:sp>
        <p:nvSpPr>
          <p:cNvPr id="5" name="Rectángulo 4"/>
          <p:cNvSpPr/>
          <p:nvPr/>
        </p:nvSpPr>
        <p:spPr>
          <a:xfrm>
            <a:off x="597139" y="1028870"/>
            <a:ext cx="8208912" cy="461665"/>
          </a:xfrm>
          <a:prstGeom prst="rect">
            <a:avLst/>
          </a:prstGeom>
        </p:spPr>
        <p:txBody>
          <a:bodyPr wrap="square">
            <a:spAutoFit/>
          </a:bodyPr>
          <a:lstStyle/>
          <a:p>
            <a:pPr>
              <a:lnSpc>
                <a:spcPct val="150000"/>
              </a:lnSpc>
            </a:pPr>
            <a:r>
              <a:rPr lang="es-ES" sz="1600" dirty="0" smtClean="0">
                <a:solidFill>
                  <a:srgbClr val="444444"/>
                </a:solidFill>
                <a:latin typeface="+mj-lt"/>
              </a:rPr>
              <a:t>SASS, LESS </a:t>
            </a:r>
            <a:r>
              <a:rPr lang="es-ES" sz="1600" dirty="0">
                <a:solidFill>
                  <a:srgbClr val="444444"/>
                </a:solidFill>
                <a:latin typeface="+mj-lt"/>
              </a:rPr>
              <a:t>y </a:t>
            </a:r>
            <a:r>
              <a:rPr lang="es-ES" sz="1600" dirty="0" err="1">
                <a:solidFill>
                  <a:srgbClr val="444444"/>
                </a:solidFill>
                <a:latin typeface="+mj-lt"/>
              </a:rPr>
              <a:t>Stylus</a:t>
            </a:r>
            <a:r>
              <a:rPr lang="es-ES" sz="1600" dirty="0">
                <a:solidFill>
                  <a:srgbClr val="444444"/>
                </a:solidFill>
                <a:latin typeface="+mj-lt"/>
              </a:rPr>
              <a:t> permiten hacer operaciones matemáticas de la misma forma. </a:t>
            </a:r>
            <a:endParaRPr lang="es-CL" sz="1600" dirty="0">
              <a:latin typeface="+mj-lt"/>
            </a:endParaRPr>
          </a:p>
        </p:txBody>
      </p:sp>
      <p:sp>
        <p:nvSpPr>
          <p:cNvPr id="11" name="Rectángulo 10"/>
          <p:cNvSpPr/>
          <p:nvPr/>
        </p:nvSpPr>
        <p:spPr>
          <a:xfrm>
            <a:off x="5290298" y="3991198"/>
            <a:ext cx="4572000" cy="923330"/>
          </a:xfrm>
          <a:prstGeom prst="rect">
            <a:avLst/>
          </a:prstGeom>
        </p:spPr>
        <p:txBody>
          <a:bodyPr>
            <a:spAutoFit/>
          </a:bodyPr>
          <a:lstStyle/>
          <a:p>
            <a:r>
              <a:rPr lang="es-CL" dirty="0">
                <a:solidFill>
                  <a:srgbClr val="444444"/>
                </a:solidFill>
                <a:latin typeface="Roboto"/>
              </a:rPr>
              <a:t>5</a:t>
            </a:r>
            <a:r>
              <a:rPr lang="es-CL" dirty="0" smtClean="0">
                <a:solidFill>
                  <a:srgbClr val="444444"/>
                </a:solidFill>
                <a:latin typeface="Roboto"/>
              </a:rPr>
              <a:t>0</a:t>
            </a:r>
            <a:r>
              <a:rPr lang="es-CL" b="1" dirty="0" smtClean="0">
                <a:solidFill>
                  <a:srgbClr val="444444"/>
                </a:solidFill>
                <a:latin typeface="Roboto"/>
              </a:rPr>
              <a:t>px</a:t>
            </a:r>
            <a:r>
              <a:rPr lang="es-CL" dirty="0">
                <a:solidFill>
                  <a:srgbClr val="444444"/>
                </a:solidFill>
                <a:latin typeface="Roboto"/>
              </a:rPr>
              <a:t> + </a:t>
            </a:r>
            <a:r>
              <a:rPr lang="es-CL" dirty="0" smtClean="0">
                <a:solidFill>
                  <a:srgbClr val="444444"/>
                </a:solidFill>
                <a:latin typeface="Roboto"/>
              </a:rPr>
              <a:t>20</a:t>
            </a:r>
            <a:r>
              <a:rPr lang="es-CL" b="1" dirty="0" smtClean="0">
                <a:solidFill>
                  <a:srgbClr val="444444"/>
                </a:solidFill>
                <a:latin typeface="Roboto"/>
              </a:rPr>
              <a:t>em </a:t>
            </a:r>
            <a:r>
              <a:rPr lang="es-CL" b="1" dirty="0">
                <a:solidFill>
                  <a:srgbClr val="444444"/>
                </a:solidFill>
                <a:latin typeface="Roboto"/>
              </a:rPr>
              <a:t>= </a:t>
            </a:r>
            <a:r>
              <a:rPr lang="es-CL" b="1" dirty="0" smtClean="0">
                <a:solidFill>
                  <a:srgbClr val="444444"/>
                </a:solidFill>
                <a:latin typeface="Roboto"/>
              </a:rPr>
              <a:t>70px </a:t>
            </a:r>
            <a:r>
              <a:rPr lang="es-CL" b="1" dirty="0">
                <a:solidFill>
                  <a:srgbClr val="444444"/>
                </a:solidFill>
                <a:latin typeface="Roboto"/>
              </a:rPr>
              <a:t>(?)</a:t>
            </a:r>
            <a:endParaRPr lang="es-CL" dirty="0">
              <a:solidFill>
                <a:srgbClr val="444444"/>
              </a:solidFill>
              <a:latin typeface="Roboto"/>
            </a:endParaRPr>
          </a:p>
          <a:p>
            <a:r>
              <a:rPr lang="es-CL" dirty="0"/>
              <a:t/>
            </a:r>
            <a:br>
              <a:rPr lang="es-CL" dirty="0"/>
            </a:br>
            <a:endParaRPr lang="es-CL" dirty="0"/>
          </a:p>
        </p:txBody>
      </p:sp>
      <p:sp>
        <p:nvSpPr>
          <p:cNvPr id="12" name="Rectángulo 11"/>
          <p:cNvSpPr/>
          <p:nvPr/>
        </p:nvSpPr>
        <p:spPr>
          <a:xfrm>
            <a:off x="467544" y="3935420"/>
            <a:ext cx="1479892" cy="430887"/>
          </a:xfrm>
          <a:prstGeom prst="rect">
            <a:avLst/>
          </a:prstGeom>
        </p:spPr>
        <p:txBody>
          <a:bodyPr wrap="none">
            <a:spAutoFit/>
          </a:bodyPr>
          <a:lstStyle/>
          <a:p>
            <a:r>
              <a:rPr lang="es-CL" sz="2200" dirty="0" err="1" smtClean="0">
                <a:solidFill>
                  <a:schemeClr val="accent6">
                    <a:lumMod val="75000"/>
                  </a:schemeClr>
                </a:solidFill>
              </a:rPr>
              <a:t>Sass</a:t>
            </a:r>
            <a:r>
              <a:rPr lang="es-CL" sz="2200" dirty="0" smtClean="0">
                <a:solidFill>
                  <a:schemeClr val="accent6">
                    <a:lumMod val="75000"/>
                  </a:schemeClr>
                </a:solidFill>
              </a:rPr>
              <a:t>, </a:t>
            </a:r>
            <a:r>
              <a:rPr lang="es-CL" sz="2200" dirty="0" err="1" smtClean="0">
                <a:solidFill>
                  <a:schemeClr val="accent6">
                    <a:lumMod val="75000"/>
                  </a:schemeClr>
                </a:solidFill>
              </a:rPr>
              <a:t>Stylus</a:t>
            </a:r>
            <a:endParaRPr lang="es-CL" sz="2200" dirty="0"/>
          </a:p>
        </p:txBody>
      </p:sp>
      <p:pic>
        <p:nvPicPr>
          <p:cNvPr id="13" name="Imagen 12"/>
          <p:cNvPicPr>
            <a:picLocks noChangeAspect="1"/>
          </p:cNvPicPr>
          <p:nvPr/>
        </p:nvPicPr>
        <p:blipFill>
          <a:blip r:embed="rId3"/>
          <a:stretch>
            <a:fillRect/>
          </a:stretch>
        </p:blipFill>
        <p:spPr>
          <a:xfrm>
            <a:off x="471563" y="2311766"/>
            <a:ext cx="2520280" cy="1406051"/>
          </a:xfrm>
          <a:prstGeom prst="rect">
            <a:avLst/>
          </a:prstGeom>
        </p:spPr>
      </p:pic>
      <p:sp>
        <p:nvSpPr>
          <p:cNvPr id="15" name="Rectángulo 14"/>
          <p:cNvSpPr/>
          <p:nvPr/>
        </p:nvSpPr>
        <p:spPr>
          <a:xfrm>
            <a:off x="5717555" y="4517892"/>
            <a:ext cx="3106596" cy="1477328"/>
          </a:xfrm>
          <a:prstGeom prst="rect">
            <a:avLst/>
          </a:prstGeom>
        </p:spPr>
        <p:txBody>
          <a:bodyPr wrap="square">
            <a:spAutoFit/>
          </a:bodyPr>
          <a:lstStyle/>
          <a:p>
            <a:pPr algn="just"/>
            <a:r>
              <a:rPr lang="es-ES" dirty="0" err="1" smtClean="0">
                <a:solidFill>
                  <a:schemeClr val="accent6">
                    <a:lumMod val="75000"/>
                  </a:schemeClr>
                </a:solidFill>
              </a:rPr>
              <a:t>Less</a:t>
            </a:r>
            <a:r>
              <a:rPr lang="es-ES" dirty="0" smtClean="0">
                <a:solidFill>
                  <a:schemeClr val="accent6">
                    <a:lumMod val="75000"/>
                  </a:schemeClr>
                </a:solidFill>
              </a:rPr>
              <a:t> y </a:t>
            </a:r>
            <a:r>
              <a:rPr lang="es-ES" dirty="0" err="1" smtClean="0">
                <a:solidFill>
                  <a:schemeClr val="accent6">
                    <a:lumMod val="75000"/>
                  </a:schemeClr>
                </a:solidFill>
              </a:rPr>
              <a:t>Stylus</a:t>
            </a:r>
            <a:r>
              <a:rPr lang="es-ES" dirty="0" smtClean="0">
                <a:solidFill>
                  <a:schemeClr val="accent6">
                    <a:lumMod val="75000"/>
                  </a:schemeClr>
                </a:solidFill>
              </a:rPr>
              <a:t> son menos restrictivos en caso de que las unidades de medida no sean iguales, mientras que SASS arroja un error.</a:t>
            </a:r>
            <a:endParaRPr lang="es-CL" dirty="0">
              <a:solidFill>
                <a:schemeClr val="accent6">
                  <a:lumMod val="75000"/>
                </a:schemeClr>
              </a:solidFill>
            </a:endParaRPr>
          </a:p>
        </p:txBody>
      </p:sp>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4048" y="4970306"/>
            <a:ext cx="572500" cy="572500"/>
          </a:xfrm>
          <a:prstGeom prst="rect">
            <a:avLst/>
          </a:prstGeom>
        </p:spPr>
      </p:pic>
      <p:sp>
        <p:nvSpPr>
          <p:cNvPr id="18" name="Rectángulo 17"/>
          <p:cNvSpPr/>
          <p:nvPr/>
        </p:nvSpPr>
        <p:spPr>
          <a:xfrm>
            <a:off x="5436096" y="3504533"/>
            <a:ext cx="2261196" cy="430887"/>
          </a:xfrm>
          <a:prstGeom prst="rect">
            <a:avLst/>
          </a:prstGeom>
        </p:spPr>
        <p:txBody>
          <a:bodyPr wrap="none">
            <a:spAutoFit/>
          </a:bodyPr>
          <a:lstStyle/>
          <a:p>
            <a:r>
              <a:rPr lang="es-CL" sz="2200" dirty="0">
                <a:solidFill>
                  <a:srgbClr val="00B050"/>
                </a:solidFill>
              </a:rPr>
              <a:t>¿</a:t>
            </a:r>
            <a:r>
              <a:rPr lang="es-CL" sz="2200" dirty="0" smtClean="0">
                <a:solidFill>
                  <a:srgbClr val="00B050"/>
                </a:solidFill>
              </a:rPr>
              <a:t>Que sucederá si?</a:t>
            </a:r>
            <a:endParaRPr lang="es-CL" sz="2200" dirty="0">
              <a:solidFill>
                <a:srgbClr val="00B050"/>
              </a:solidFill>
            </a:endParaRPr>
          </a:p>
        </p:txBody>
      </p:sp>
      <p:pic>
        <p:nvPicPr>
          <p:cNvPr id="10" name="Imagen 9"/>
          <p:cNvPicPr>
            <a:picLocks noChangeAspect="1"/>
          </p:cNvPicPr>
          <p:nvPr/>
        </p:nvPicPr>
        <p:blipFill>
          <a:blip r:embed="rId5"/>
          <a:stretch>
            <a:fillRect/>
          </a:stretch>
        </p:blipFill>
        <p:spPr>
          <a:xfrm>
            <a:off x="549524" y="4517892"/>
            <a:ext cx="2364357" cy="1283871"/>
          </a:xfrm>
          <a:prstGeom prst="rect">
            <a:avLst/>
          </a:prstGeom>
        </p:spPr>
      </p:pic>
      <p:pic>
        <p:nvPicPr>
          <p:cNvPr id="19" name="Imagen 18"/>
          <p:cNvPicPr>
            <a:picLocks noChangeAspect="1"/>
          </p:cNvPicPr>
          <p:nvPr/>
        </p:nvPicPr>
        <p:blipFill>
          <a:blip r:embed="rId6"/>
          <a:stretch>
            <a:fillRect/>
          </a:stretch>
        </p:blipFill>
        <p:spPr>
          <a:xfrm>
            <a:off x="5290298" y="2149027"/>
            <a:ext cx="2098055" cy="1394516"/>
          </a:xfrm>
          <a:prstGeom prst="rect">
            <a:avLst/>
          </a:prstGeom>
        </p:spPr>
      </p:pic>
      <p:sp>
        <p:nvSpPr>
          <p:cNvPr id="20" name="Rectángulo 19"/>
          <p:cNvSpPr/>
          <p:nvPr/>
        </p:nvSpPr>
        <p:spPr>
          <a:xfrm>
            <a:off x="4981817" y="1670237"/>
            <a:ext cx="1891865" cy="430887"/>
          </a:xfrm>
          <a:prstGeom prst="rect">
            <a:avLst/>
          </a:prstGeom>
        </p:spPr>
        <p:txBody>
          <a:bodyPr wrap="none">
            <a:spAutoFit/>
          </a:bodyPr>
          <a:lstStyle/>
          <a:p>
            <a:r>
              <a:rPr lang="es-CL" sz="2200" dirty="0" smtClean="0">
                <a:solidFill>
                  <a:srgbClr val="00B050"/>
                </a:solidFill>
              </a:rPr>
              <a:t>CSS Compilado</a:t>
            </a:r>
            <a:endParaRPr lang="es-CL" sz="2200" dirty="0">
              <a:solidFill>
                <a:srgbClr val="00B050"/>
              </a:solidFill>
            </a:endParaRPr>
          </a:p>
        </p:txBody>
      </p:sp>
    </p:spTree>
    <p:extLst>
      <p:ext uri="{BB962C8B-B14F-4D97-AF65-F5344CB8AC3E}">
        <p14:creationId xmlns:p14="http://schemas.microsoft.com/office/powerpoint/2010/main" val="3522762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smtClean="0">
                <a:solidFill>
                  <a:srgbClr val="FFFFFF"/>
                </a:solidFill>
                <a:latin typeface="Raleway"/>
                <a:ea typeface="Raleway"/>
                <a:cs typeface="Raleway"/>
                <a:sym typeface="Raleway"/>
              </a:rPr>
              <a:t>4. Practica</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2600773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a:t>Practicando con </a:t>
            </a:r>
            <a:r>
              <a:rPr lang="es-CL" sz="2400" dirty="0" err="1"/>
              <a:t>Less</a:t>
            </a:r>
            <a:r>
              <a:rPr lang="es-CL" sz="2400" dirty="0"/>
              <a:t> usando un Browser</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 name="Rectángulo 4"/>
          <p:cNvSpPr/>
          <p:nvPr/>
        </p:nvSpPr>
        <p:spPr>
          <a:xfrm>
            <a:off x="683568" y="1988840"/>
            <a:ext cx="8208912" cy="2308324"/>
          </a:xfrm>
          <a:prstGeom prst="rect">
            <a:avLst/>
          </a:prstGeom>
        </p:spPr>
        <p:txBody>
          <a:bodyPr wrap="square">
            <a:spAutoFit/>
          </a:bodyPr>
          <a:lstStyle/>
          <a:p>
            <a:pPr>
              <a:lnSpc>
                <a:spcPct val="150000"/>
              </a:lnSpc>
            </a:pPr>
            <a:r>
              <a:rPr lang="es-ES" sz="1600" b="1" dirty="0" smtClean="0">
                <a:solidFill>
                  <a:schemeClr val="accent1">
                    <a:lumMod val="75000"/>
                  </a:schemeClr>
                </a:solidFill>
                <a:latin typeface="+mj-lt"/>
              </a:rPr>
              <a:t>Ver como usar dentro de un proyecto Less.JS</a:t>
            </a:r>
            <a:endParaRPr lang="es-ES" sz="1600" dirty="0">
              <a:solidFill>
                <a:schemeClr val="accent1">
                  <a:lumMod val="75000"/>
                </a:schemeClr>
              </a:solidFill>
              <a:latin typeface="+mj-lt"/>
            </a:endParaRPr>
          </a:p>
          <a:p>
            <a:pPr marL="342900" indent="-342900">
              <a:lnSpc>
                <a:spcPct val="150000"/>
              </a:lnSpc>
              <a:buAutoNum type="arabicParenR"/>
            </a:pPr>
            <a:r>
              <a:rPr lang="es-ES" sz="1600" dirty="0" smtClean="0">
                <a:solidFill>
                  <a:srgbClr val="444444"/>
                </a:solidFill>
                <a:latin typeface="+mj-lt"/>
              </a:rPr>
              <a:t>Colocar script de </a:t>
            </a:r>
            <a:r>
              <a:rPr lang="es-ES" sz="1600" dirty="0" err="1" smtClean="0">
                <a:solidFill>
                  <a:srgbClr val="444444"/>
                </a:solidFill>
                <a:latin typeface="+mj-lt"/>
              </a:rPr>
              <a:t>Less</a:t>
            </a:r>
            <a:r>
              <a:rPr lang="es-ES" sz="1600" dirty="0" smtClean="0">
                <a:solidFill>
                  <a:srgbClr val="444444"/>
                </a:solidFill>
                <a:latin typeface="+mj-lt"/>
              </a:rPr>
              <a:t> dentro de nuestro HTML</a:t>
            </a:r>
          </a:p>
          <a:p>
            <a:pPr marL="342900" indent="-342900">
              <a:lnSpc>
                <a:spcPct val="150000"/>
              </a:lnSpc>
              <a:buAutoNum type="arabicParenR"/>
            </a:pPr>
            <a:r>
              <a:rPr lang="es-ES" sz="1600" dirty="0" smtClean="0">
                <a:solidFill>
                  <a:srgbClr val="444444"/>
                </a:solidFill>
                <a:latin typeface="+mj-lt"/>
              </a:rPr>
              <a:t>Configurar directiva </a:t>
            </a:r>
            <a:r>
              <a:rPr lang="es-ES" sz="1600" dirty="0" err="1" smtClean="0">
                <a:solidFill>
                  <a:srgbClr val="444444"/>
                </a:solidFill>
                <a:latin typeface="+mj-lt"/>
              </a:rPr>
              <a:t>watch</a:t>
            </a:r>
            <a:r>
              <a:rPr lang="es-ES" sz="1600" dirty="0" smtClean="0">
                <a:solidFill>
                  <a:srgbClr val="444444"/>
                </a:solidFill>
                <a:latin typeface="+mj-lt"/>
              </a:rPr>
              <a:t> para ver cambios en vivo</a:t>
            </a:r>
          </a:p>
          <a:p>
            <a:pPr marL="342900" indent="-342900">
              <a:lnSpc>
                <a:spcPct val="150000"/>
              </a:lnSpc>
              <a:buAutoNum type="arabicParenR"/>
            </a:pPr>
            <a:r>
              <a:rPr lang="es-ES" sz="1600" dirty="0" smtClean="0">
                <a:solidFill>
                  <a:srgbClr val="444444"/>
                </a:solidFill>
                <a:latin typeface="+mj-lt"/>
              </a:rPr>
              <a:t>Colocar proyecto dentro de </a:t>
            </a:r>
            <a:r>
              <a:rPr lang="es-ES" sz="1600" dirty="0" err="1" smtClean="0">
                <a:solidFill>
                  <a:srgbClr val="444444"/>
                </a:solidFill>
                <a:latin typeface="+mj-lt"/>
              </a:rPr>
              <a:t>Xampp</a:t>
            </a:r>
            <a:r>
              <a:rPr lang="es-ES" sz="1600" dirty="0">
                <a:solidFill>
                  <a:srgbClr val="444444"/>
                </a:solidFill>
                <a:latin typeface="+mj-lt"/>
              </a:rPr>
              <a:t> </a:t>
            </a:r>
            <a:r>
              <a:rPr lang="es-ES" sz="1600" dirty="0" smtClean="0">
                <a:solidFill>
                  <a:srgbClr val="444444"/>
                </a:solidFill>
                <a:latin typeface="+mj-lt"/>
              </a:rPr>
              <a:t>(Servidor Local)</a:t>
            </a:r>
          </a:p>
          <a:p>
            <a:pPr marL="342900" indent="-342900">
              <a:lnSpc>
                <a:spcPct val="150000"/>
              </a:lnSpc>
              <a:buAutoNum type="arabicParenR"/>
            </a:pPr>
            <a:r>
              <a:rPr lang="es-ES" sz="1600" dirty="0" smtClean="0">
                <a:solidFill>
                  <a:srgbClr val="444444"/>
                </a:solidFill>
                <a:latin typeface="+mj-lt"/>
              </a:rPr>
              <a:t>Colocar nuestro proyecto en la carpeta </a:t>
            </a:r>
            <a:r>
              <a:rPr lang="es-ES" sz="1600" dirty="0" err="1" smtClean="0">
                <a:solidFill>
                  <a:srgbClr val="444444"/>
                </a:solidFill>
                <a:latin typeface="+mj-lt"/>
              </a:rPr>
              <a:t>xampp</a:t>
            </a:r>
            <a:r>
              <a:rPr lang="es-ES" sz="1600" dirty="0" smtClean="0">
                <a:solidFill>
                  <a:srgbClr val="444444"/>
                </a:solidFill>
                <a:latin typeface="+mj-lt"/>
              </a:rPr>
              <a:t>/</a:t>
            </a:r>
            <a:r>
              <a:rPr lang="es-ES" sz="1600" dirty="0" err="1" smtClean="0">
                <a:solidFill>
                  <a:srgbClr val="444444"/>
                </a:solidFill>
                <a:latin typeface="+mj-lt"/>
              </a:rPr>
              <a:t>htdocs</a:t>
            </a:r>
            <a:endParaRPr lang="es-ES" sz="1600" dirty="0" smtClean="0">
              <a:solidFill>
                <a:srgbClr val="444444"/>
              </a:solidFill>
              <a:latin typeface="+mj-lt"/>
            </a:endParaRPr>
          </a:p>
          <a:p>
            <a:pPr marL="342900" indent="-342900">
              <a:lnSpc>
                <a:spcPct val="150000"/>
              </a:lnSpc>
              <a:buAutoNum type="arabicParenR"/>
            </a:pPr>
            <a:r>
              <a:rPr lang="es-ES" sz="1600" dirty="0" smtClean="0">
                <a:solidFill>
                  <a:srgbClr val="444444"/>
                </a:solidFill>
                <a:latin typeface="+mj-lt"/>
              </a:rPr>
              <a:t>Abrir en </a:t>
            </a:r>
            <a:r>
              <a:rPr lang="es-ES" sz="1600" dirty="0">
                <a:solidFill>
                  <a:srgbClr val="444444"/>
                </a:solidFill>
                <a:latin typeface="+mj-lt"/>
              </a:rPr>
              <a:t>el navegador e ir a </a:t>
            </a:r>
            <a:r>
              <a:rPr lang="es-ES" sz="1600" dirty="0" smtClean="0">
                <a:solidFill>
                  <a:srgbClr val="444444"/>
                </a:solidFill>
                <a:latin typeface="+mj-lt"/>
              </a:rPr>
              <a:t>index-less.html</a:t>
            </a:r>
            <a:endParaRPr lang="es-CL" sz="1600" dirty="0">
              <a:latin typeface="+mj-lt"/>
            </a:endParaRPr>
          </a:p>
        </p:txBody>
      </p:sp>
      <p:pic>
        <p:nvPicPr>
          <p:cNvPr id="23" name="Imagen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2132856"/>
            <a:ext cx="1968014" cy="2399505"/>
          </a:xfrm>
          <a:prstGeom prst="rect">
            <a:avLst/>
          </a:prstGeom>
        </p:spPr>
      </p:pic>
    </p:spTree>
    <p:extLst>
      <p:ext uri="{BB962C8B-B14F-4D97-AF65-F5344CB8AC3E}">
        <p14:creationId xmlns:p14="http://schemas.microsoft.com/office/powerpoint/2010/main" val="2303446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Practicando con </a:t>
            </a:r>
            <a:r>
              <a:rPr lang="es-CL" sz="2400" dirty="0" err="1" smtClean="0"/>
              <a:t>Less</a:t>
            </a:r>
            <a:r>
              <a:rPr lang="es-CL" sz="2400" dirty="0" smtClean="0"/>
              <a:t> usando </a:t>
            </a:r>
            <a:r>
              <a:rPr lang="es-CL" sz="2400" dirty="0" err="1" smtClean="0"/>
              <a:t>GUIs</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Rectángulo 2"/>
          <p:cNvSpPr/>
          <p:nvPr/>
        </p:nvSpPr>
        <p:spPr>
          <a:xfrm>
            <a:off x="6241276" y="2556276"/>
            <a:ext cx="1970091" cy="369332"/>
          </a:xfrm>
          <a:prstGeom prst="rect">
            <a:avLst/>
          </a:prstGeom>
        </p:spPr>
        <p:txBody>
          <a:bodyPr wrap="none">
            <a:spAutoFit/>
          </a:bodyPr>
          <a:lstStyle/>
          <a:p>
            <a:r>
              <a:rPr lang="es-CL" dirty="0"/>
              <a:t>http://winless.org/</a:t>
            </a:r>
          </a:p>
        </p:txBody>
      </p:sp>
      <p:sp>
        <p:nvSpPr>
          <p:cNvPr id="6" name="Rectángulo 5"/>
          <p:cNvSpPr/>
          <p:nvPr/>
        </p:nvSpPr>
        <p:spPr>
          <a:xfrm>
            <a:off x="452438" y="973171"/>
            <a:ext cx="2529860" cy="46487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err="1">
                <a:solidFill>
                  <a:schemeClr val="accent1">
                    <a:lumMod val="75000"/>
                  </a:schemeClr>
                </a:solidFill>
              </a:rPr>
              <a:t>WinLess</a:t>
            </a:r>
            <a:endParaRPr lang="es-ES" dirty="0">
              <a:solidFill>
                <a:schemeClr val="accent1">
                  <a:lumMod val="75000"/>
                </a:schemeClr>
              </a:solidFill>
            </a:endParaRPr>
          </a:p>
        </p:txBody>
      </p:sp>
      <p:sp>
        <p:nvSpPr>
          <p:cNvPr id="7" name="Rectángulo 6"/>
          <p:cNvSpPr/>
          <p:nvPr/>
        </p:nvSpPr>
        <p:spPr>
          <a:xfrm>
            <a:off x="454983" y="1475919"/>
            <a:ext cx="4840680" cy="830997"/>
          </a:xfrm>
          <a:prstGeom prst="rect">
            <a:avLst/>
          </a:prstGeom>
        </p:spPr>
        <p:txBody>
          <a:bodyPr wrap="square">
            <a:spAutoFit/>
          </a:bodyPr>
          <a:lstStyle/>
          <a:p>
            <a:pPr>
              <a:lnSpc>
                <a:spcPct val="150000"/>
              </a:lnSpc>
            </a:pPr>
            <a:r>
              <a:rPr lang="es-ES" sz="1600" dirty="0" err="1" smtClean="0">
                <a:solidFill>
                  <a:srgbClr val="444444"/>
                </a:solidFill>
              </a:rPr>
              <a:t>WinLess</a:t>
            </a:r>
            <a:r>
              <a:rPr lang="es-ES" sz="1600" dirty="0" smtClean="0">
                <a:solidFill>
                  <a:srgbClr val="444444"/>
                </a:solidFill>
              </a:rPr>
              <a:t> es una </a:t>
            </a:r>
            <a:r>
              <a:rPr lang="es-ES" sz="1600" dirty="0" err="1" smtClean="0">
                <a:solidFill>
                  <a:srgbClr val="444444"/>
                </a:solidFill>
              </a:rPr>
              <a:t>Intefaz</a:t>
            </a:r>
            <a:r>
              <a:rPr lang="es-ES" sz="1600" dirty="0" smtClean="0">
                <a:solidFill>
                  <a:srgbClr val="444444"/>
                </a:solidFill>
              </a:rPr>
              <a:t> Gráfica usada para compilar nuestros archivos .</a:t>
            </a:r>
            <a:r>
              <a:rPr lang="es-ES" sz="1600" dirty="0" err="1" smtClean="0">
                <a:solidFill>
                  <a:srgbClr val="444444"/>
                </a:solidFill>
              </a:rPr>
              <a:t>less</a:t>
            </a:r>
            <a:endParaRPr lang="es-ES" sz="1600" dirty="0">
              <a:solidFill>
                <a:srgbClr val="444444"/>
              </a:solidFill>
            </a:endParaRPr>
          </a:p>
        </p:txBody>
      </p:sp>
      <p:sp>
        <p:nvSpPr>
          <p:cNvPr id="13" name="Rectángulo 12"/>
          <p:cNvSpPr/>
          <p:nvPr/>
        </p:nvSpPr>
        <p:spPr>
          <a:xfrm>
            <a:off x="467544" y="2449274"/>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52438" y="2920666"/>
            <a:ext cx="7635771"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Seleccionar la carpeta de los proyectos los cuales deseamos compilar</a:t>
            </a:r>
          </a:p>
          <a:p>
            <a:pPr marL="285750" indent="-285750">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nSpc>
                <a:spcPct val="150000"/>
              </a:lnSpc>
              <a:buFont typeface="Arial" panose="020B0604020202020204" pitchFamily="34" charset="0"/>
              <a:buChar char="•"/>
            </a:pPr>
            <a:r>
              <a:rPr lang="es-ES" sz="1600" dirty="0" smtClean="0">
                <a:solidFill>
                  <a:srgbClr val="444444"/>
                </a:solidFill>
              </a:rPr>
              <a:t>Compilar por defecto si cambian nuestros archivos.</a:t>
            </a:r>
            <a:endParaRPr lang="es-ES" sz="1600" dirty="0">
              <a:solidFill>
                <a:srgbClr val="444444"/>
              </a:solidFill>
            </a:endParaRPr>
          </a:p>
        </p:txBody>
      </p:sp>
      <p:sp>
        <p:nvSpPr>
          <p:cNvPr id="16" name="Rectángulo 15"/>
          <p:cNvSpPr/>
          <p:nvPr/>
        </p:nvSpPr>
        <p:spPr>
          <a:xfrm>
            <a:off x="473466" y="4100527"/>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52438" y="4532052"/>
            <a:ext cx="7650938" cy="1162113"/>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a:t>
            </a:r>
            <a:r>
              <a:rPr lang="es-ES" sz="1600" dirty="0" err="1" smtClean="0">
                <a:solidFill>
                  <a:srgbClr val="444444"/>
                </a:solidFill>
              </a:rPr>
              <a:t>WinLess</a:t>
            </a:r>
            <a:endParaRPr lang="es-ES" sz="1600" dirty="0" smtClean="0">
              <a:solidFill>
                <a:srgbClr val="444444"/>
              </a:solidFill>
            </a:endParaRP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pic>
        <p:nvPicPr>
          <p:cNvPr id="9" name="Imagen 8"/>
          <p:cNvPicPr>
            <a:picLocks noChangeAspect="1"/>
          </p:cNvPicPr>
          <p:nvPr/>
        </p:nvPicPr>
        <p:blipFill>
          <a:blip r:embed="rId3"/>
          <a:stretch>
            <a:fillRect/>
          </a:stretch>
        </p:blipFill>
        <p:spPr>
          <a:xfrm>
            <a:off x="5689377" y="518448"/>
            <a:ext cx="3112021" cy="1958743"/>
          </a:xfrm>
          <a:prstGeom prst="rect">
            <a:avLst/>
          </a:prstGeom>
        </p:spPr>
      </p:pic>
    </p:spTree>
    <p:extLst>
      <p:ext uri="{BB962C8B-B14F-4D97-AF65-F5344CB8AC3E}">
        <p14:creationId xmlns:p14="http://schemas.microsoft.com/office/powerpoint/2010/main" val="288586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Practicando con SASS usando Scout-App</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 name="Rectángulo 2"/>
          <p:cNvSpPr/>
          <p:nvPr/>
        </p:nvSpPr>
        <p:spPr>
          <a:xfrm>
            <a:off x="6531257" y="3107284"/>
            <a:ext cx="2067682" cy="369332"/>
          </a:xfrm>
          <a:prstGeom prst="rect">
            <a:avLst/>
          </a:prstGeom>
        </p:spPr>
        <p:txBody>
          <a:bodyPr wrap="none">
            <a:spAutoFit/>
          </a:bodyPr>
          <a:lstStyle/>
          <a:p>
            <a:r>
              <a:rPr lang="es-CL" dirty="0"/>
              <a:t>http://scout-app.io/</a:t>
            </a:r>
          </a:p>
        </p:txBody>
      </p:sp>
      <p:sp>
        <p:nvSpPr>
          <p:cNvPr id="6" name="Rectángulo 5"/>
          <p:cNvSpPr/>
          <p:nvPr/>
        </p:nvSpPr>
        <p:spPr>
          <a:xfrm>
            <a:off x="486138" y="961968"/>
            <a:ext cx="2732286" cy="50783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smtClean="0">
                <a:solidFill>
                  <a:schemeClr val="accent1">
                    <a:lumMod val="75000"/>
                  </a:schemeClr>
                </a:solidFill>
              </a:rPr>
              <a:t>Scout-App</a:t>
            </a:r>
            <a:endParaRPr lang="es-ES" dirty="0">
              <a:solidFill>
                <a:schemeClr val="accent1">
                  <a:lumMod val="75000"/>
                </a:schemeClr>
              </a:solidFill>
            </a:endParaRPr>
          </a:p>
        </p:txBody>
      </p:sp>
      <p:sp>
        <p:nvSpPr>
          <p:cNvPr id="7" name="Rectángulo 6"/>
          <p:cNvSpPr/>
          <p:nvPr/>
        </p:nvSpPr>
        <p:spPr>
          <a:xfrm>
            <a:off x="516911" y="1466130"/>
            <a:ext cx="5720480" cy="584775"/>
          </a:xfrm>
          <a:prstGeom prst="rect">
            <a:avLst/>
          </a:prstGeom>
        </p:spPr>
        <p:txBody>
          <a:bodyPr wrap="square">
            <a:spAutoFit/>
          </a:bodyPr>
          <a:lstStyle/>
          <a:p>
            <a:r>
              <a:rPr lang="es-ES" sz="1600" dirty="0" smtClean="0">
                <a:solidFill>
                  <a:srgbClr val="444444"/>
                </a:solidFill>
              </a:rPr>
              <a:t>Scout-app es una </a:t>
            </a:r>
            <a:r>
              <a:rPr lang="es-ES" sz="1600" dirty="0" err="1" smtClean="0">
                <a:solidFill>
                  <a:srgbClr val="444444"/>
                </a:solidFill>
              </a:rPr>
              <a:t>Intefaz</a:t>
            </a:r>
            <a:r>
              <a:rPr lang="es-ES" sz="1600" dirty="0" smtClean="0">
                <a:solidFill>
                  <a:srgbClr val="444444"/>
                </a:solidFill>
              </a:rPr>
              <a:t> Gráfica usada para compilar nuestros archivos .</a:t>
            </a:r>
            <a:r>
              <a:rPr lang="es-ES" sz="1600" dirty="0" err="1" smtClean="0">
                <a:solidFill>
                  <a:srgbClr val="444444"/>
                </a:solidFill>
              </a:rPr>
              <a:t>sass</a:t>
            </a:r>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Scout-App</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pic>
        <p:nvPicPr>
          <p:cNvPr id="12" name="Picture 4" descr="English (Windows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716" y="908107"/>
            <a:ext cx="2654764" cy="21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508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8616" y="1844824"/>
            <a:ext cx="7858800" cy="1865700"/>
          </a:xfrm>
          <a:prstGeom prst="rect">
            <a:avLst/>
          </a:prstGeom>
          <a:noFill/>
          <a:ln>
            <a:noFill/>
          </a:ln>
        </p:spPr>
        <p:txBody>
          <a:bodyPr spcFirstLastPara="1" wrap="square" lIns="121886" tIns="121886" rIns="121886" bIns="121886" anchor="t" anchorCtr="0">
            <a:noAutofit/>
          </a:bodyPr>
          <a:lstStyle/>
          <a:p>
            <a:pPr algn="l">
              <a:spcBef>
                <a:spcPts val="0"/>
              </a:spcBef>
              <a:buClr>
                <a:schemeClr val="dk1"/>
              </a:buClr>
              <a:buSzPts val="1100"/>
            </a:pPr>
            <a:r>
              <a:rPr lang="es-CL" sz="4800" dirty="0" smtClean="0">
                <a:solidFill>
                  <a:srgbClr val="FFFFFF"/>
                </a:solidFill>
                <a:latin typeface="Raleway"/>
                <a:ea typeface="Raleway"/>
                <a:cs typeface="Raleway"/>
                <a:sym typeface="Raleway"/>
              </a:rPr>
              <a:t>1. ¿Qué son los Preprocesadores CSS?</a:t>
            </a:r>
            <a:endParaRPr sz="7200" dirty="0">
              <a:solidFill>
                <a:srgbClr val="FFFFFF"/>
              </a:solidFill>
              <a:latin typeface="Raleway"/>
              <a:ea typeface="Raleway"/>
              <a:cs typeface="Raleway"/>
              <a:sym typeface="Raleway"/>
            </a:endParaRP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1961570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Practicando con SASS usando Koala</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86138" y="961968"/>
            <a:ext cx="2274469" cy="464871"/>
          </a:xfrm>
          <a:prstGeom prst="rect">
            <a:avLst/>
          </a:prstGeom>
        </p:spPr>
        <p:txBody>
          <a:bodyPr wrap="none">
            <a:spAutoFit/>
          </a:bodyPr>
          <a:lstStyle/>
          <a:p>
            <a:pPr>
              <a:lnSpc>
                <a:spcPct val="150000"/>
              </a:lnSpc>
            </a:pPr>
            <a:r>
              <a:rPr lang="es-ES" b="1" dirty="0">
                <a:solidFill>
                  <a:schemeClr val="accent1">
                    <a:lumMod val="75000"/>
                  </a:schemeClr>
                </a:solidFill>
              </a:rPr>
              <a:t>Practica usando </a:t>
            </a:r>
            <a:r>
              <a:rPr lang="es-ES" b="1" dirty="0" smtClean="0">
                <a:solidFill>
                  <a:schemeClr val="accent1">
                    <a:lumMod val="75000"/>
                  </a:schemeClr>
                </a:solidFill>
              </a:rPr>
              <a:t>Koala</a:t>
            </a:r>
            <a:endParaRPr lang="es-ES" dirty="0">
              <a:solidFill>
                <a:schemeClr val="accent1">
                  <a:lumMod val="75000"/>
                </a:schemeClr>
              </a:solidFill>
            </a:endParaRPr>
          </a:p>
        </p:txBody>
      </p:sp>
      <p:sp>
        <p:nvSpPr>
          <p:cNvPr id="7" name="Rectángulo 6"/>
          <p:cNvSpPr/>
          <p:nvPr/>
        </p:nvSpPr>
        <p:spPr>
          <a:xfrm>
            <a:off x="516911" y="1466130"/>
            <a:ext cx="5720480" cy="584775"/>
          </a:xfrm>
          <a:prstGeom prst="rect">
            <a:avLst/>
          </a:prstGeom>
        </p:spPr>
        <p:txBody>
          <a:bodyPr wrap="square">
            <a:spAutoFit/>
          </a:bodyPr>
          <a:lstStyle/>
          <a:p>
            <a:r>
              <a:rPr lang="es-ES" sz="1600" dirty="0" smtClean="0">
                <a:solidFill>
                  <a:srgbClr val="444444"/>
                </a:solidFill>
              </a:rPr>
              <a:t>Koala es una </a:t>
            </a:r>
            <a:r>
              <a:rPr lang="es-ES" sz="1600" dirty="0" err="1" smtClean="0">
                <a:solidFill>
                  <a:srgbClr val="444444"/>
                </a:solidFill>
              </a:rPr>
              <a:t>Intefaz</a:t>
            </a:r>
            <a:r>
              <a:rPr lang="es-ES" sz="1600" dirty="0" smtClean="0">
                <a:solidFill>
                  <a:srgbClr val="444444"/>
                </a:solidFill>
              </a:rPr>
              <a:t> Gráfica usada para compilar nuestros </a:t>
            </a:r>
          </a:p>
          <a:p>
            <a:r>
              <a:rPr lang="es-ES" sz="1600" dirty="0" smtClean="0">
                <a:solidFill>
                  <a:srgbClr val="444444"/>
                </a:solidFill>
              </a:rPr>
              <a:t>archivos SASS y LESS</a:t>
            </a:r>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a:t>
            </a:r>
          </a:p>
          <a:p>
            <a:pPr algn="just">
              <a:lnSpc>
                <a:spcPct val="150000"/>
              </a:lnSpc>
            </a:pPr>
            <a:r>
              <a:rPr lang="es-ES" sz="1600" dirty="0">
                <a:solidFill>
                  <a:srgbClr val="444444"/>
                </a:solidFill>
              </a:rPr>
              <a:t> </a:t>
            </a:r>
            <a:r>
              <a:rPr lang="es-ES" sz="1600" dirty="0" smtClean="0">
                <a:solidFill>
                  <a:srgbClr val="444444"/>
                </a:solidFill>
              </a:rPr>
              <a:t>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Koala</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sp>
        <p:nvSpPr>
          <p:cNvPr id="5" name="Rectángulo 4"/>
          <p:cNvSpPr/>
          <p:nvPr/>
        </p:nvSpPr>
        <p:spPr>
          <a:xfrm>
            <a:off x="6315070" y="3101115"/>
            <a:ext cx="2285562" cy="369332"/>
          </a:xfrm>
          <a:prstGeom prst="rect">
            <a:avLst/>
          </a:prstGeom>
        </p:spPr>
        <p:txBody>
          <a:bodyPr wrap="none">
            <a:spAutoFit/>
          </a:bodyPr>
          <a:lstStyle/>
          <a:p>
            <a:r>
              <a:rPr lang="es-CL" dirty="0"/>
              <a:t>http://koala-app.com/</a:t>
            </a:r>
          </a:p>
        </p:txBody>
      </p:sp>
      <p:pic>
        <p:nvPicPr>
          <p:cNvPr id="6146" name="Picture 2" descr="Resultado de imagen para koala g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01" y="1099436"/>
            <a:ext cx="3054657" cy="188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01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4" name="3 Título"/>
          <p:cNvSpPr>
            <a:spLocks noGrp="1"/>
          </p:cNvSpPr>
          <p:nvPr>
            <p:ph type="title"/>
          </p:nvPr>
        </p:nvSpPr>
        <p:spPr>
          <a:xfrm>
            <a:off x="467544" y="404664"/>
            <a:ext cx="7995074" cy="663600"/>
          </a:xfrm>
        </p:spPr>
        <p:txBody>
          <a:bodyPr>
            <a:normAutofit/>
          </a:bodyPr>
          <a:lstStyle/>
          <a:p>
            <a:r>
              <a:rPr lang="es-CL" sz="2400" dirty="0" smtClean="0"/>
              <a:t>Practica de SASS, LESS y </a:t>
            </a:r>
            <a:r>
              <a:rPr lang="es-CL" sz="2400" dirty="0" err="1" smtClean="0"/>
              <a:t>Stylus</a:t>
            </a:r>
            <a:r>
              <a:rPr lang="es-CL" sz="2400" dirty="0" smtClean="0"/>
              <a:t> </a:t>
            </a:r>
            <a:r>
              <a:rPr lang="es-CL" sz="2400" dirty="0" err="1" smtClean="0"/>
              <a:t>úsando</a:t>
            </a:r>
            <a:r>
              <a:rPr lang="es-CL" sz="2400" dirty="0" smtClean="0"/>
              <a:t> NPM</a:t>
            </a:r>
            <a:endParaRPr lang="es-CL" sz="2400" dirty="0">
              <a:solidFill>
                <a:srgbClr val="000000"/>
              </a:solidFill>
            </a:endParaRPr>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2" name="AutoShape 2" descr="Resultado de imagen para NgModules"/>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Rectángulo 5"/>
          <p:cNvSpPr/>
          <p:nvPr/>
        </p:nvSpPr>
        <p:spPr>
          <a:xfrm>
            <a:off x="486138" y="961968"/>
            <a:ext cx="2216119" cy="507831"/>
          </a:xfrm>
          <a:prstGeom prst="rect">
            <a:avLst/>
          </a:prstGeom>
        </p:spPr>
        <p:txBody>
          <a:bodyPr wrap="none">
            <a:spAutoFit/>
          </a:bodyPr>
          <a:lstStyle/>
          <a:p>
            <a:pPr>
              <a:lnSpc>
                <a:spcPct val="150000"/>
              </a:lnSpc>
            </a:pPr>
            <a:r>
              <a:rPr lang="es-ES" b="1" dirty="0" smtClean="0">
                <a:solidFill>
                  <a:schemeClr val="accent1">
                    <a:lumMod val="75000"/>
                  </a:schemeClr>
                </a:solidFill>
              </a:rPr>
              <a:t>Uso de </a:t>
            </a:r>
            <a:r>
              <a:rPr lang="es-ES" b="1" dirty="0" err="1" smtClean="0">
                <a:solidFill>
                  <a:schemeClr val="accent1">
                    <a:lumMod val="75000"/>
                  </a:schemeClr>
                </a:solidFill>
              </a:rPr>
              <a:t>Less</a:t>
            </a:r>
            <a:r>
              <a:rPr lang="es-ES" b="1" dirty="0" smtClean="0">
                <a:solidFill>
                  <a:schemeClr val="accent1">
                    <a:lumMod val="75000"/>
                  </a:schemeClr>
                </a:solidFill>
              </a:rPr>
              <a:t> con NPM</a:t>
            </a:r>
            <a:endParaRPr lang="es-ES" dirty="0">
              <a:solidFill>
                <a:schemeClr val="accent1">
                  <a:lumMod val="75000"/>
                </a:schemeClr>
              </a:solidFill>
            </a:endParaRPr>
          </a:p>
        </p:txBody>
      </p:sp>
      <p:sp>
        <p:nvSpPr>
          <p:cNvPr id="7" name="Rectángulo 6"/>
          <p:cNvSpPr/>
          <p:nvPr/>
        </p:nvSpPr>
        <p:spPr>
          <a:xfrm>
            <a:off x="482712" y="1609722"/>
            <a:ext cx="5720480" cy="830997"/>
          </a:xfrm>
          <a:prstGeom prst="rect">
            <a:avLst/>
          </a:prstGeom>
        </p:spPr>
        <p:txBody>
          <a:bodyPr wrap="square">
            <a:spAutoFit/>
          </a:bodyPr>
          <a:lstStyle/>
          <a:p>
            <a:r>
              <a:rPr lang="es-ES" sz="1600" dirty="0">
                <a:solidFill>
                  <a:srgbClr val="444444"/>
                </a:solidFill>
              </a:rPr>
              <a:t>$ </a:t>
            </a:r>
            <a:r>
              <a:rPr lang="es-ES" sz="1600" dirty="0" err="1">
                <a:solidFill>
                  <a:srgbClr val="444444"/>
                </a:solidFill>
              </a:rPr>
              <a:t>npm</a:t>
            </a:r>
            <a:r>
              <a:rPr lang="es-ES" sz="1600" dirty="0">
                <a:solidFill>
                  <a:srgbClr val="444444"/>
                </a:solidFill>
              </a:rPr>
              <a:t> </a:t>
            </a:r>
            <a:r>
              <a:rPr lang="es-ES" sz="1600" dirty="0" err="1">
                <a:solidFill>
                  <a:srgbClr val="444444"/>
                </a:solidFill>
              </a:rPr>
              <a:t>install</a:t>
            </a:r>
            <a:r>
              <a:rPr lang="es-ES" sz="1600" dirty="0">
                <a:solidFill>
                  <a:srgbClr val="444444"/>
                </a:solidFill>
              </a:rPr>
              <a:t> [-g] </a:t>
            </a:r>
            <a:r>
              <a:rPr lang="es-ES" sz="1600" dirty="0" err="1" smtClean="0">
                <a:solidFill>
                  <a:srgbClr val="444444"/>
                </a:solidFill>
              </a:rPr>
              <a:t>lessc-each</a:t>
            </a:r>
            <a:endParaRPr lang="es-ES" sz="1600" dirty="0" smtClean="0">
              <a:solidFill>
                <a:srgbClr val="444444"/>
              </a:solidFill>
            </a:endParaRPr>
          </a:p>
          <a:p>
            <a:r>
              <a:rPr lang="es-ES" sz="1600" dirty="0" smtClean="0">
                <a:solidFill>
                  <a:srgbClr val="444444"/>
                </a:solidFill>
              </a:rPr>
              <a:t>$ </a:t>
            </a:r>
            <a:r>
              <a:rPr lang="es-ES" sz="1600" dirty="0" err="1" smtClean="0">
                <a:solidFill>
                  <a:srgbClr val="444444"/>
                </a:solidFill>
              </a:rPr>
              <a:t>lessc-each</a:t>
            </a:r>
            <a:r>
              <a:rPr lang="es-ES" sz="1600" dirty="0" smtClean="0">
                <a:solidFill>
                  <a:srgbClr val="444444"/>
                </a:solidFill>
              </a:rPr>
              <a:t>  </a:t>
            </a:r>
            <a:r>
              <a:rPr lang="es-ES" sz="1600" dirty="0" err="1">
                <a:solidFill>
                  <a:srgbClr val="444444"/>
                </a:solidFill>
              </a:rPr>
              <a:t>dir</a:t>
            </a:r>
            <a:r>
              <a:rPr lang="es-ES" sz="1600" dirty="0">
                <a:solidFill>
                  <a:srgbClr val="444444"/>
                </a:solidFill>
              </a:rPr>
              <a:t>-input  </a:t>
            </a:r>
            <a:r>
              <a:rPr lang="es-ES" sz="1600" dirty="0" err="1">
                <a:solidFill>
                  <a:srgbClr val="444444"/>
                </a:solidFill>
              </a:rPr>
              <a:t>dir-ouput</a:t>
            </a:r>
            <a:endParaRPr lang="es-ES" sz="1600" dirty="0" smtClean="0">
              <a:solidFill>
                <a:srgbClr val="444444"/>
              </a:solidFill>
            </a:endParaRPr>
          </a:p>
          <a:p>
            <a:endParaRPr lang="es-ES" sz="1600" dirty="0">
              <a:solidFill>
                <a:srgbClr val="444444"/>
              </a:solidFill>
            </a:endParaRPr>
          </a:p>
        </p:txBody>
      </p:sp>
      <p:sp>
        <p:nvSpPr>
          <p:cNvPr id="13" name="Rectángulo 12"/>
          <p:cNvSpPr/>
          <p:nvPr/>
        </p:nvSpPr>
        <p:spPr>
          <a:xfrm>
            <a:off x="486138" y="1996192"/>
            <a:ext cx="1425775" cy="464871"/>
          </a:xfrm>
          <a:prstGeom prst="rect">
            <a:avLst/>
          </a:prstGeom>
        </p:spPr>
        <p:txBody>
          <a:bodyPr wrap="none">
            <a:spAutoFit/>
          </a:bodyPr>
          <a:lstStyle/>
          <a:p>
            <a:pPr>
              <a:lnSpc>
                <a:spcPct val="150000"/>
              </a:lnSpc>
            </a:pPr>
            <a:r>
              <a:rPr lang="es-ES" b="1" dirty="0" smtClean="0">
                <a:solidFill>
                  <a:schemeClr val="accent1">
                    <a:lumMod val="75000"/>
                  </a:schemeClr>
                </a:solidFill>
              </a:rPr>
              <a:t>Nos permite:</a:t>
            </a:r>
            <a:endParaRPr lang="es-ES" dirty="0">
              <a:solidFill>
                <a:schemeClr val="accent1">
                  <a:lumMod val="75000"/>
                </a:schemeClr>
              </a:solidFill>
            </a:endParaRPr>
          </a:p>
        </p:txBody>
      </p:sp>
      <p:sp>
        <p:nvSpPr>
          <p:cNvPr id="14" name="Rectángulo 13"/>
          <p:cNvSpPr/>
          <p:nvPr/>
        </p:nvSpPr>
        <p:spPr>
          <a:xfrm>
            <a:off x="427086" y="2383001"/>
            <a:ext cx="5528864" cy="1938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ES" sz="1600" dirty="0" smtClean="0">
                <a:solidFill>
                  <a:srgbClr val="444444"/>
                </a:solidFill>
              </a:rPr>
              <a:t>Seleccionar la carpeta de los proyectos los cuales  </a:t>
            </a:r>
          </a:p>
          <a:p>
            <a:pPr algn="just">
              <a:lnSpc>
                <a:spcPct val="150000"/>
              </a:lnSpc>
            </a:pPr>
            <a:r>
              <a:rPr lang="es-ES" sz="1600" dirty="0">
                <a:solidFill>
                  <a:srgbClr val="444444"/>
                </a:solidFill>
              </a:rPr>
              <a:t> </a:t>
            </a:r>
            <a:r>
              <a:rPr lang="es-ES" sz="1600" dirty="0" smtClean="0">
                <a:solidFill>
                  <a:srgbClr val="444444"/>
                </a:solidFill>
              </a:rPr>
              <a:t>     deseamos compilar</a:t>
            </a:r>
          </a:p>
          <a:p>
            <a:pPr marL="285750" indent="-285750" algn="just">
              <a:lnSpc>
                <a:spcPct val="150000"/>
              </a:lnSpc>
              <a:buFont typeface="Arial" panose="020B0604020202020204" pitchFamily="34" charset="0"/>
              <a:buChar char="•"/>
            </a:pPr>
            <a:r>
              <a:rPr lang="es-ES" sz="1600" dirty="0" smtClean="0">
                <a:solidFill>
                  <a:srgbClr val="444444"/>
                </a:solidFill>
              </a:rPr>
              <a:t>Minimizar los archivos finales</a:t>
            </a:r>
          </a:p>
          <a:p>
            <a:pPr marL="285750" indent="-285750" algn="just">
              <a:lnSpc>
                <a:spcPct val="150000"/>
              </a:lnSpc>
              <a:buFont typeface="Arial" panose="020B0604020202020204" pitchFamily="34" charset="0"/>
              <a:buChar char="•"/>
            </a:pPr>
            <a:r>
              <a:rPr lang="es-ES" sz="1600" dirty="0" smtClean="0">
                <a:solidFill>
                  <a:srgbClr val="444444"/>
                </a:solidFill>
              </a:rPr>
              <a:t>Al hacer un cambio tienes que manualmente volverlo a ejecutar.</a:t>
            </a:r>
            <a:endParaRPr lang="es-ES" sz="1600" dirty="0">
              <a:solidFill>
                <a:srgbClr val="444444"/>
              </a:solidFill>
            </a:endParaRPr>
          </a:p>
        </p:txBody>
      </p:sp>
      <p:sp>
        <p:nvSpPr>
          <p:cNvPr id="16" name="Rectángulo 15"/>
          <p:cNvSpPr/>
          <p:nvPr/>
        </p:nvSpPr>
        <p:spPr>
          <a:xfrm>
            <a:off x="482712" y="4221088"/>
            <a:ext cx="1003801" cy="464871"/>
          </a:xfrm>
          <a:prstGeom prst="rect">
            <a:avLst/>
          </a:prstGeom>
        </p:spPr>
        <p:txBody>
          <a:bodyPr wrap="none">
            <a:spAutoFit/>
          </a:bodyPr>
          <a:lstStyle/>
          <a:p>
            <a:pPr>
              <a:lnSpc>
                <a:spcPct val="150000"/>
              </a:lnSpc>
            </a:pPr>
            <a:r>
              <a:rPr lang="es-ES" b="1" dirty="0" smtClean="0">
                <a:solidFill>
                  <a:schemeClr val="accent1">
                    <a:lumMod val="75000"/>
                  </a:schemeClr>
                </a:solidFill>
              </a:rPr>
              <a:t>Practica:</a:t>
            </a:r>
            <a:endParaRPr lang="es-ES" dirty="0">
              <a:solidFill>
                <a:schemeClr val="accent1">
                  <a:lumMod val="75000"/>
                </a:schemeClr>
              </a:solidFill>
            </a:endParaRPr>
          </a:p>
        </p:txBody>
      </p:sp>
      <p:sp>
        <p:nvSpPr>
          <p:cNvPr id="10" name="Rectángulo 9"/>
          <p:cNvSpPr/>
          <p:nvPr/>
        </p:nvSpPr>
        <p:spPr>
          <a:xfrm>
            <a:off x="467544" y="4628743"/>
            <a:ext cx="8111911"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s-ES" sz="1600" dirty="0" smtClean="0">
                <a:solidFill>
                  <a:srgbClr val="444444"/>
                </a:solidFill>
              </a:rPr>
              <a:t>Agregar una carpeta al Programa Koala</a:t>
            </a:r>
          </a:p>
          <a:p>
            <a:pPr marL="285750" indent="-285750">
              <a:lnSpc>
                <a:spcPct val="150000"/>
              </a:lnSpc>
              <a:buFont typeface="Arial" panose="020B0604020202020204" pitchFamily="34" charset="0"/>
              <a:buChar char="•"/>
            </a:pPr>
            <a:r>
              <a:rPr lang="es-ES" sz="1600" dirty="0" smtClean="0">
                <a:solidFill>
                  <a:srgbClr val="444444"/>
                </a:solidFill>
              </a:rPr>
              <a:t>Compilar nuestros archivos usando la herramienta</a:t>
            </a:r>
          </a:p>
          <a:p>
            <a:pPr marL="285750" indent="-285750">
              <a:lnSpc>
                <a:spcPct val="150000"/>
              </a:lnSpc>
              <a:buFont typeface="Arial" panose="020B0604020202020204" pitchFamily="34" charset="0"/>
              <a:buChar char="•"/>
            </a:pPr>
            <a:r>
              <a:rPr lang="es-ES" sz="1600" dirty="0" smtClean="0">
                <a:solidFill>
                  <a:srgbClr val="444444"/>
                </a:solidFill>
              </a:rPr>
              <a:t>Comprobar los cambios en nuestro navegador.</a:t>
            </a:r>
            <a:endParaRPr lang="es-ES" sz="1600" dirty="0">
              <a:solidFill>
                <a:srgbClr val="444444"/>
              </a:solidFill>
            </a:endParaRPr>
          </a:p>
        </p:txBody>
      </p:sp>
    </p:spTree>
    <p:extLst>
      <p:ext uri="{BB962C8B-B14F-4D97-AF65-F5344CB8AC3E}">
        <p14:creationId xmlns:p14="http://schemas.microsoft.com/office/powerpoint/2010/main" val="3856409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19006303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311703" y="1216535"/>
            <a:ext cx="8520525" cy="3933300"/>
          </a:xfrm>
          <a:prstGeom prst="rect">
            <a:avLst/>
          </a:prstGeom>
        </p:spPr>
        <p:txBody>
          <a:bodyPr spcFirstLastPara="1" wrap="square" lIns="121886" tIns="121886" rIns="121886" bIns="121886" anchor="b" anchorCtr="0">
            <a:noAutofit/>
          </a:bodyPr>
          <a:lstStyle/>
          <a:p>
            <a:pPr>
              <a:spcBef>
                <a:spcPts val="0"/>
              </a:spcBef>
            </a:pPr>
            <a:r>
              <a:rPr lang="es-CL" dirty="0">
                <a:solidFill>
                  <a:srgbClr val="0070C0"/>
                </a:solidFill>
              </a:rPr>
              <a:t>¡Muchas gracias!</a:t>
            </a:r>
            <a:endParaRPr dirty="0">
              <a:solidFill>
                <a:srgbClr val="0070C0"/>
              </a:solidFill>
            </a:endParaRPr>
          </a:p>
          <a:p>
            <a:pPr>
              <a:spcBef>
                <a:spcPts val="0"/>
              </a:spcBef>
            </a:pPr>
            <a:endParaRPr sz="4000" i="1" dirty="0"/>
          </a:p>
          <a:p>
            <a:pPr>
              <a:spcBef>
                <a:spcPts val="0"/>
              </a:spcBef>
            </a:pPr>
            <a:endParaRPr sz="4000" i="1" dirty="0"/>
          </a:p>
        </p:txBody>
      </p:sp>
    </p:spTree>
    <p:extLst>
      <p:ext uri="{BB962C8B-B14F-4D97-AF65-F5344CB8AC3E}">
        <p14:creationId xmlns:p14="http://schemas.microsoft.com/office/powerpoint/2010/main" val="2179159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346360" y="1456606"/>
            <a:ext cx="5374638" cy="3240360"/>
          </a:xfrm>
          <a:prstGeom prst="rect">
            <a:avLst/>
          </a:prstGeom>
        </p:spPr>
        <p:txBody>
          <a:bodyPr spcFirstLastPara="1" wrap="square" lIns="121900" tIns="121900" rIns="121900" bIns="121900" anchor="t" anchorCtr="0">
            <a:noAutofit/>
          </a:bodyPr>
          <a:lstStyle/>
          <a:p>
            <a:pPr marL="95250" indent="0" algn="just" fontAlgn="base">
              <a:buNone/>
            </a:pPr>
            <a:r>
              <a:rPr lang="es-CL" sz="1600" dirty="0">
                <a:solidFill>
                  <a:schemeClr val="tx1"/>
                </a:solidFill>
              </a:rPr>
              <a:t>Actualmente para crear sitios web atractivos, responsivos, y con las características que deseamos, usamos archivos CSS o  </a:t>
            </a:r>
            <a:r>
              <a:rPr lang="es-CL" sz="1600" dirty="0" err="1">
                <a:solidFill>
                  <a:schemeClr val="tx1"/>
                </a:solidFill>
              </a:rPr>
              <a:t>Cascading</a:t>
            </a:r>
            <a:r>
              <a:rPr lang="es-CL" sz="1600" dirty="0">
                <a:solidFill>
                  <a:schemeClr val="tx1"/>
                </a:solidFill>
              </a:rPr>
              <a:t> </a:t>
            </a:r>
            <a:r>
              <a:rPr lang="es-CL" sz="1600" dirty="0" err="1" smtClean="0">
                <a:solidFill>
                  <a:schemeClr val="tx1"/>
                </a:solidFill>
              </a:rPr>
              <a:t>Stylesheets</a:t>
            </a:r>
            <a:r>
              <a:rPr lang="es-CL" sz="1600" dirty="0" smtClean="0">
                <a:solidFill>
                  <a:schemeClr val="tx1"/>
                </a:solidFill>
              </a:rPr>
              <a:t>. Generalmente empleamos una gran cantidad de código en estos archivos para dar el estilo que deseamos a nuestros proyectos</a:t>
            </a:r>
            <a:endParaRPr lang="es-CL" sz="1600" dirty="0">
              <a:solidFill>
                <a:schemeClr val="tx1"/>
              </a:solidFill>
            </a:endParaRPr>
          </a:p>
          <a:p>
            <a:pPr algn="just" fontAlgn="base"/>
            <a:endParaRPr lang="es-CL" sz="1600" b="1" dirty="0">
              <a:solidFill>
                <a:srgbClr val="000000"/>
              </a:solidFill>
              <a:latin typeface="Calibri" panose="020F0502020204030204" pitchFamily="34" charset="0"/>
            </a:endParaRPr>
          </a:p>
          <a:p>
            <a:pPr marL="95250" indent="0" algn="just" fontAlgn="base">
              <a:buNone/>
            </a:pPr>
            <a:r>
              <a:rPr lang="es-CL" sz="1600" b="1" dirty="0" smtClean="0">
                <a:solidFill>
                  <a:srgbClr val="000000"/>
                </a:solidFill>
                <a:latin typeface="Calibri" panose="020F0502020204030204" pitchFamily="34" charset="0"/>
              </a:rPr>
              <a:t>Los Preprocesadores CSS </a:t>
            </a:r>
            <a:r>
              <a:rPr lang="es-CL" sz="1600" dirty="0" smtClean="0">
                <a:solidFill>
                  <a:srgbClr val="000000"/>
                </a:solidFill>
                <a:latin typeface="Calibri" panose="020F0502020204030204" pitchFamily="34" charset="0"/>
              </a:rPr>
              <a:t>extienden las funcionabilidades del CSS tradicional permitiéndonos colocar variables, </a:t>
            </a:r>
            <a:r>
              <a:rPr lang="es-CL" sz="1600" dirty="0" err="1" smtClean="0">
                <a:solidFill>
                  <a:srgbClr val="000000"/>
                </a:solidFill>
                <a:latin typeface="Calibri" panose="020F0502020204030204" pitchFamily="34" charset="0"/>
              </a:rPr>
              <a:t>mixins</a:t>
            </a:r>
            <a:r>
              <a:rPr lang="es-CL" sz="1600" dirty="0" smtClean="0">
                <a:solidFill>
                  <a:srgbClr val="000000"/>
                </a:solidFill>
                <a:latin typeface="Calibri" panose="020F0502020204030204" pitchFamily="34" charset="0"/>
              </a:rPr>
              <a:t>, funciones predeterminadas y propias y reutilizar de una mejor forma nuestro código CSS. </a:t>
            </a:r>
            <a:endParaRPr lang="es-CL" sz="1600" dirty="0">
              <a:solidFill>
                <a:srgbClr val="000000"/>
              </a:solidFill>
              <a:latin typeface="Calibri" panose="020F0502020204030204" pitchFamily="34" charset="0"/>
            </a:endParaRPr>
          </a:p>
          <a:p>
            <a:pPr marL="95239" indent="0">
              <a:buNone/>
            </a:pPr>
            <a:endParaRPr lang="es-CL" sz="1500" b="1" dirty="0">
              <a:solidFill>
                <a:schemeClr val="tx1"/>
              </a:solidFill>
            </a:endParaRPr>
          </a:p>
          <a:p>
            <a:pPr marL="0" indent="0">
              <a:buNone/>
            </a:pPr>
            <a:endParaRPr lang="es-CL" sz="1400" dirty="0">
              <a:solidFill>
                <a:srgbClr val="000000"/>
              </a:solidFill>
            </a:endParaRPr>
          </a:p>
          <a:p>
            <a:pPr marL="0" marR="0" lvl="0" indent="0" algn="l" rtl="0">
              <a:lnSpc>
                <a:spcPct val="100000"/>
              </a:lnSpc>
              <a:spcBef>
                <a:spcPts val="400"/>
              </a:spcBef>
              <a:spcAft>
                <a:spcPts val="0"/>
              </a:spcAft>
              <a:buNone/>
            </a:pPr>
            <a:endParaRPr sz="1400" dirty="0" smtClean="0">
              <a:solidFill>
                <a:schemeClr val="dk1"/>
              </a:solidFill>
            </a:endParaRPr>
          </a:p>
          <a:p>
            <a:pPr marL="254000" lvl="0" indent="-114300" rtl="0">
              <a:spcBef>
                <a:spcPts val="400"/>
              </a:spcBef>
              <a:spcAft>
                <a:spcPts val="0"/>
              </a:spcAft>
              <a:buNone/>
            </a:pPr>
            <a:endParaRPr sz="1400" dirty="0"/>
          </a:p>
        </p:txBody>
      </p:sp>
      <p:sp>
        <p:nvSpPr>
          <p:cNvPr id="4" name="3 Título"/>
          <p:cNvSpPr>
            <a:spLocks noGrp="1"/>
          </p:cNvSpPr>
          <p:nvPr>
            <p:ph type="title"/>
          </p:nvPr>
        </p:nvSpPr>
        <p:spPr>
          <a:xfrm>
            <a:off x="345281" y="476672"/>
            <a:ext cx="7390863" cy="663600"/>
          </a:xfrm>
        </p:spPr>
        <p:txBody>
          <a:bodyPr>
            <a:normAutofit/>
          </a:bodyPr>
          <a:lstStyle/>
          <a:p>
            <a:r>
              <a:rPr lang="es-CL" sz="2800" dirty="0" smtClean="0"/>
              <a:t>1. ¿</a:t>
            </a:r>
            <a:r>
              <a:rPr lang="es-ES" sz="2800" dirty="0"/>
              <a:t>Qué son los preprocesadores de CSS</a:t>
            </a:r>
            <a:r>
              <a:rPr lang="es-CL" sz="2800" dirty="0" smtClean="0"/>
              <a:t>?</a:t>
            </a:r>
            <a:endParaRPr lang="es-CL" sz="2800" dirty="0"/>
          </a:p>
        </p:txBody>
      </p:sp>
      <p:sp>
        <p:nvSpPr>
          <p:cNvPr id="8" name="AutoShape 2" descr="Resultado de imagen para angular"/>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Tree>
    <p:extLst>
      <p:ext uri="{BB962C8B-B14F-4D97-AF65-F5344CB8AC3E}">
        <p14:creationId xmlns:p14="http://schemas.microsoft.com/office/powerpoint/2010/main" val="2213420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11560" y="1340768"/>
            <a:ext cx="8192025" cy="4342471"/>
          </a:xfrm>
          <a:prstGeom prst="rect">
            <a:avLst/>
          </a:prstGeom>
        </p:spPr>
        <p:txBody>
          <a:bodyPr spcFirstLastPara="1" wrap="square" lIns="121886" tIns="121886" rIns="121886" bIns="121886" anchor="t" anchorCtr="0">
            <a:noAutofit/>
          </a:bodyPr>
          <a:lstStyle/>
          <a:p>
            <a:pPr marL="95239" indent="0" fontAlgn="base">
              <a:buNone/>
            </a:pPr>
            <a:r>
              <a:rPr lang="es-ES" sz="1600" dirty="0" smtClean="0">
                <a:solidFill>
                  <a:schemeClr val="tx1"/>
                </a:solidFill>
              </a:rPr>
              <a:t>Utilizar</a:t>
            </a:r>
            <a:r>
              <a:rPr lang="es-ES" sz="1600" dirty="0">
                <a:solidFill>
                  <a:schemeClr val="tx1"/>
                </a:solidFill>
              </a:rPr>
              <a:t> </a:t>
            </a:r>
            <a:r>
              <a:rPr lang="es-ES" sz="1600" b="1" dirty="0">
                <a:solidFill>
                  <a:schemeClr val="tx1"/>
                </a:solidFill>
              </a:rPr>
              <a:t>preprocesadores CSS</a:t>
            </a:r>
            <a:r>
              <a:rPr lang="es-ES" sz="1600" dirty="0">
                <a:solidFill>
                  <a:schemeClr val="tx1"/>
                </a:solidFill>
              </a:rPr>
              <a:t> para desarrollar el diseño </a:t>
            </a:r>
            <a:r>
              <a:rPr lang="es-ES" sz="1600" dirty="0" smtClean="0">
                <a:solidFill>
                  <a:schemeClr val="tx1"/>
                </a:solidFill>
              </a:rPr>
              <a:t>de un </a:t>
            </a:r>
            <a:r>
              <a:rPr lang="es-ES" sz="1600" dirty="0">
                <a:solidFill>
                  <a:schemeClr val="tx1"/>
                </a:solidFill>
              </a:rPr>
              <a:t>proyecto web </a:t>
            </a:r>
            <a:r>
              <a:rPr lang="es-ES" sz="1600" dirty="0" smtClean="0">
                <a:solidFill>
                  <a:schemeClr val="tx1"/>
                </a:solidFill>
              </a:rPr>
              <a:t>nos permite extender y mejorar los tiempos de codificación general.</a:t>
            </a:r>
            <a:endParaRPr lang="es-ES" sz="1600" dirty="0">
              <a:solidFill>
                <a:schemeClr val="tx1"/>
              </a:solidFill>
            </a:endParaRPr>
          </a:p>
          <a:p>
            <a:pPr marL="95239" indent="0" fontAlgn="base">
              <a:buNone/>
            </a:pPr>
            <a:endParaRPr lang="es-ES" sz="1600" dirty="0">
              <a:solidFill>
                <a:schemeClr val="tx1"/>
              </a:solidFill>
            </a:endParaRPr>
          </a:p>
          <a:p>
            <a:pPr fontAlgn="base"/>
            <a:r>
              <a:rPr lang="es-ES" sz="1600" dirty="0" smtClean="0">
                <a:solidFill>
                  <a:schemeClr val="tx1"/>
                </a:solidFill>
              </a:rPr>
              <a:t>Permite reutilizar código </a:t>
            </a:r>
            <a:r>
              <a:rPr lang="es-ES" sz="1600" dirty="0" err="1" smtClean="0">
                <a:solidFill>
                  <a:schemeClr val="tx1"/>
                </a:solidFill>
              </a:rPr>
              <a:t>css</a:t>
            </a:r>
            <a:endParaRPr lang="es-ES" sz="1600" dirty="0">
              <a:solidFill>
                <a:schemeClr val="tx1"/>
              </a:solidFill>
            </a:endParaRPr>
          </a:p>
          <a:p>
            <a:pPr fontAlgn="base"/>
            <a:r>
              <a:rPr lang="es-ES" sz="1600" dirty="0" smtClean="0">
                <a:solidFill>
                  <a:schemeClr val="tx1"/>
                </a:solidFill>
              </a:rPr>
              <a:t>Separa el código </a:t>
            </a:r>
            <a:r>
              <a:rPr lang="es-ES" sz="1600" dirty="0" err="1" smtClean="0">
                <a:solidFill>
                  <a:schemeClr val="tx1"/>
                </a:solidFill>
              </a:rPr>
              <a:t>css</a:t>
            </a:r>
            <a:r>
              <a:rPr lang="es-ES" sz="1600" dirty="0" smtClean="0">
                <a:solidFill>
                  <a:schemeClr val="tx1"/>
                </a:solidFill>
              </a:rPr>
              <a:t> que esta en </a:t>
            </a:r>
            <a:r>
              <a:rPr lang="es-ES" sz="1600" dirty="0">
                <a:solidFill>
                  <a:schemeClr val="tx1"/>
                </a:solidFill>
              </a:rPr>
              <a:t>desarrollo </a:t>
            </a:r>
            <a:r>
              <a:rPr lang="es-ES" sz="1600" dirty="0" smtClean="0">
                <a:solidFill>
                  <a:schemeClr val="tx1"/>
                </a:solidFill>
              </a:rPr>
              <a:t>del de </a:t>
            </a:r>
            <a:r>
              <a:rPr lang="es-ES" sz="1600" dirty="0">
                <a:solidFill>
                  <a:schemeClr val="tx1"/>
                </a:solidFill>
              </a:rPr>
              <a:t>producción</a:t>
            </a:r>
          </a:p>
          <a:p>
            <a:pPr fontAlgn="base"/>
            <a:r>
              <a:rPr lang="es-ES" sz="1600" dirty="0">
                <a:solidFill>
                  <a:schemeClr val="tx1"/>
                </a:solidFill>
              </a:rPr>
              <a:t>Permite crear </a:t>
            </a:r>
            <a:r>
              <a:rPr lang="es-ES" sz="1600" dirty="0" smtClean="0">
                <a:solidFill>
                  <a:schemeClr val="tx1"/>
                </a:solidFill>
              </a:rPr>
              <a:t>variables utilizables en todo el documento</a:t>
            </a:r>
            <a:endParaRPr lang="es-ES" sz="1600" dirty="0">
              <a:solidFill>
                <a:schemeClr val="tx1"/>
              </a:solidFill>
            </a:endParaRPr>
          </a:p>
          <a:p>
            <a:pPr fontAlgn="base"/>
            <a:r>
              <a:rPr lang="es-ES" sz="1600" dirty="0">
                <a:solidFill>
                  <a:schemeClr val="tx1"/>
                </a:solidFill>
              </a:rPr>
              <a:t>Permite crear </a:t>
            </a:r>
            <a:r>
              <a:rPr lang="es-ES" sz="1600" dirty="0" err="1" smtClean="0">
                <a:solidFill>
                  <a:schemeClr val="tx1"/>
                </a:solidFill>
              </a:rPr>
              <a:t>mixins</a:t>
            </a:r>
            <a:r>
              <a:rPr lang="es-ES" sz="1600" dirty="0" smtClean="0">
                <a:solidFill>
                  <a:schemeClr val="tx1"/>
                </a:solidFill>
              </a:rPr>
              <a:t> </a:t>
            </a:r>
            <a:endParaRPr lang="es-ES" sz="1600" dirty="0">
              <a:solidFill>
                <a:schemeClr val="tx1"/>
              </a:solidFill>
            </a:endParaRPr>
          </a:p>
          <a:p>
            <a:pPr fontAlgn="base"/>
            <a:r>
              <a:rPr lang="es-ES" sz="1600" dirty="0">
                <a:solidFill>
                  <a:schemeClr val="tx1"/>
                </a:solidFill>
              </a:rPr>
              <a:t>Permite crear </a:t>
            </a:r>
            <a:r>
              <a:rPr lang="es-ES" sz="1600" dirty="0" smtClean="0">
                <a:solidFill>
                  <a:schemeClr val="tx1"/>
                </a:solidFill>
              </a:rPr>
              <a:t>funciones utilizables en todo el documento</a:t>
            </a:r>
            <a:endParaRPr lang="es-ES" sz="1600" dirty="0">
              <a:solidFill>
                <a:schemeClr val="tx1"/>
              </a:solidFill>
            </a:endParaRPr>
          </a:p>
          <a:p>
            <a:pPr fontAlgn="base"/>
            <a:r>
              <a:rPr lang="es-ES" sz="1600" dirty="0">
                <a:solidFill>
                  <a:schemeClr val="tx1"/>
                </a:solidFill>
              </a:rPr>
              <a:t>Permite realizar operaciones matemáticas (+ - * </a:t>
            </a:r>
            <a:r>
              <a:rPr lang="es-ES" sz="1600" dirty="0" smtClean="0">
                <a:solidFill>
                  <a:schemeClr val="tx1"/>
                </a:solidFill>
              </a:rPr>
              <a:t>/) </a:t>
            </a:r>
          </a:p>
          <a:p>
            <a:pPr fontAlgn="base"/>
            <a:r>
              <a:rPr lang="es-ES" sz="1600" dirty="0" smtClean="0">
                <a:solidFill>
                  <a:schemeClr val="tx1"/>
                </a:solidFill>
              </a:rPr>
              <a:t>Permite </a:t>
            </a:r>
            <a:r>
              <a:rPr lang="es-ES" sz="1600" dirty="0">
                <a:solidFill>
                  <a:schemeClr val="tx1"/>
                </a:solidFill>
              </a:rPr>
              <a:t>crear </a:t>
            </a:r>
            <a:r>
              <a:rPr lang="es-ES" sz="1600" dirty="0" smtClean="0">
                <a:solidFill>
                  <a:schemeClr val="tx1"/>
                </a:solidFill>
              </a:rPr>
              <a:t>declaraciones </a:t>
            </a:r>
            <a:r>
              <a:rPr lang="es-ES" sz="1600" dirty="0" err="1" smtClean="0">
                <a:solidFill>
                  <a:schemeClr val="tx1"/>
                </a:solidFill>
              </a:rPr>
              <a:t>css</a:t>
            </a:r>
            <a:r>
              <a:rPr lang="es-ES" sz="1600" dirty="0" smtClean="0">
                <a:solidFill>
                  <a:schemeClr val="tx1"/>
                </a:solidFill>
              </a:rPr>
              <a:t> anidadas para ahorrar código.</a:t>
            </a:r>
            <a:endParaRPr lang="es-CL" sz="1600" dirty="0">
              <a:solidFill>
                <a:schemeClr val="tx1"/>
              </a:solidFill>
            </a:endParaRPr>
          </a:p>
          <a:p>
            <a:pPr marL="419052" indent="-285717">
              <a:lnSpc>
                <a:spcPct val="150000"/>
              </a:lnSpc>
              <a:buClr>
                <a:schemeClr val="dk1"/>
              </a:buClr>
              <a:buSzPts val="2700"/>
              <a:buFontTx/>
              <a:buChar char="-"/>
            </a:pPr>
            <a:r>
              <a:rPr lang="es-CL" sz="1600" dirty="0" smtClean="0">
                <a:solidFill>
                  <a:schemeClr val="tx1">
                    <a:lumMod val="50000"/>
                  </a:schemeClr>
                </a:solidFill>
              </a:rPr>
              <a:t>Permite incluir archivos </a:t>
            </a:r>
            <a:r>
              <a:rPr lang="es-CL" sz="1600" dirty="0" err="1" smtClean="0">
                <a:solidFill>
                  <a:schemeClr val="tx1">
                    <a:lumMod val="50000"/>
                  </a:schemeClr>
                </a:solidFill>
              </a:rPr>
              <a:t>preprocesados</a:t>
            </a:r>
            <a:r>
              <a:rPr lang="es-CL" sz="1600" dirty="0" smtClean="0">
                <a:solidFill>
                  <a:schemeClr val="tx1">
                    <a:lumMod val="50000"/>
                  </a:schemeClr>
                </a:solidFill>
              </a:rPr>
              <a:t> dentro de otros.</a:t>
            </a:r>
            <a:endParaRPr sz="1600" dirty="0">
              <a:solidFill>
                <a:schemeClr val="tx1">
                  <a:lumMod val="50000"/>
                </a:schemeClr>
              </a:solidFill>
            </a:endParaRPr>
          </a:p>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83568" y="652248"/>
            <a:ext cx="6470775" cy="663600"/>
          </a:xfrm>
        </p:spPr>
        <p:txBody>
          <a:bodyPr>
            <a:normAutofit/>
          </a:bodyPr>
          <a:lstStyle/>
          <a:p>
            <a:r>
              <a:rPr lang="es-CL" sz="2800" dirty="0" smtClean="0"/>
              <a:t>1.2 Beneficios de usarlos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362632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83568" y="1340768"/>
            <a:ext cx="8192025" cy="4342471"/>
          </a:xfrm>
          <a:prstGeom prst="rect">
            <a:avLst/>
          </a:prstGeom>
        </p:spPr>
        <p:txBody>
          <a:bodyPr spcFirstLastPara="1" wrap="square" lIns="121886" tIns="121886" rIns="121886" bIns="121886" anchor="t" anchorCtr="0">
            <a:noAutofit/>
          </a:bodyPr>
          <a:lstStyle/>
          <a:p>
            <a:pPr marL="0" indent="0">
              <a:buNone/>
            </a:pPr>
            <a:endParaRPr sz="2700" dirty="0">
              <a:solidFill>
                <a:schemeClr val="dk1"/>
              </a:solidFill>
            </a:endParaRPr>
          </a:p>
          <a:p>
            <a:pPr marL="253971" indent="-114287">
              <a:buNone/>
            </a:pPr>
            <a:endParaRPr sz="2700" dirty="0"/>
          </a:p>
        </p:txBody>
      </p:sp>
      <p:sp>
        <p:nvSpPr>
          <p:cNvPr id="4" name="3 Título"/>
          <p:cNvSpPr>
            <a:spLocks noGrp="1"/>
          </p:cNvSpPr>
          <p:nvPr>
            <p:ph type="title"/>
          </p:nvPr>
        </p:nvSpPr>
        <p:spPr>
          <a:xfrm>
            <a:off x="683568" y="652248"/>
            <a:ext cx="7272808" cy="663600"/>
          </a:xfrm>
        </p:spPr>
        <p:txBody>
          <a:bodyPr>
            <a:noAutofit/>
          </a:bodyPr>
          <a:lstStyle/>
          <a:p>
            <a:r>
              <a:rPr lang="es-CL" sz="2800" dirty="0" smtClean="0"/>
              <a:t>1.3 Esquema general de los preprocesadores</a:t>
            </a:r>
            <a:endParaRPr lang="es-CL" sz="2800" dirty="0"/>
          </a:p>
        </p:txBody>
      </p:sp>
      <p:sp>
        <p:nvSpPr>
          <p:cNvPr id="8" name="AutoShape 2" descr="Resultado de imagen para angular"/>
          <p:cNvSpPr>
            <a:spLocks noChangeAspect="1" noChangeArrowheads="1"/>
          </p:cNvSpPr>
          <p:nvPr/>
        </p:nvSpPr>
        <p:spPr bwMode="auto">
          <a:xfrm>
            <a:off x="116681" y="-144461"/>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
        <p:nvSpPr>
          <p:cNvPr id="3" name="Rectángulo 2"/>
          <p:cNvSpPr/>
          <p:nvPr/>
        </p:nvSpPr>
        <p:spPr>
          <a:xfrm>
            <a:off x="683568" y="1340768"/>
            <a:ext cx="7848872" cy="369332"/>
          </a:xfrm>
          <a:prstGeom prst="rect">
            <a:avLst/>
          </a:prstGeom>
        </p:spPr>
        <p:txBody>
          <a:bodyPr wrap="square">
            <a:spAutoFit/>
          </a:bodyPr>
          <a:lstStyle/>
          <a:p>
            <a:pPr marL="95239" indent="0" fontAlgn="base">
              <a:buNone/>
            </a:pPr>
            <a:r>
              <a:rPr lang="es-ES" dirty="0" smtClean="0"/>
              <a:t>El siguiente es el flujo general que ocurre cuando usamos un preprocesador CSS.</a:t>
            </a:r>
            <a:endParaRPr lang="es-E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536" y="2276872"/>
            <a:ext cx="6288788" cy="2952328"/>
          </a:xfrm>
          <a:prstGeom prst="rect">
            <a:avLst/>
          </a:prstGeom>
        </p:spPr>
      </p:pic>
      <p:sp>
        <p:nvSpPr>
          <p:cNvPr id="5" name="Rectángulo 4"/>
          <p:cNvSpPr/>
          <p:nvPr/>
        </p:nvSpPr>
        <p:spPr>
          <a:xfrm>
            <a:off x="1241869" y="5203575"/>
            <a:ext cx="1800200" cy="369332"/>
          </a:xfrm>
          <a:prstGeom prst="rect">
            <a:avLst/>
          </a:prstGeom>
        </p:spPr>
        <p:txBody>
          <a:bodyPr wrap="square">
            <a:spAutoFit/>
          </a:bodyPr>
          <a:lstStyle/>
          <a:p>
            <a:pPr marL="95239" indent="0" fontAlgn="base">
              <a:buNone/>
            </a:pPr>
            <a:r>
              <a:rPr lang="es-ES" dirty="0" smtClean="0">
                <a:solidFill>
                  <a:schemeClr val="accent5">
                    <a:lumMod val="75000"/>
                  </a:schemeClr>
                </a:solidFill>
              </a:rPr>
              <a:t>Archivos .SCSS</a:t>
            </a:r>
            <a:endParaRPr lang="es-ES" dirty="0">
              <a:solidFill>
                <a:schemeClr val="accent5">
                  <a:lumMod val="75000"/>
                </a:schemeClr>
              </a:solidFill>
            </a:endParaRPr>
          </a:p>
        </p:txBody>
      </p:sp>
      <p:sp>
        <p:nvSpPr>
          <p:cNvPr id="9" name="Rectángulo 8"/>
          <p:cNvSpPr/>
          <p:nvPr/>
        </p:nvSpPr>
        <p:spPr>
          <a:xfrm>
            <a:off x="3573233" y="2351989"/>
            <a:ext cx="2412693" cy="646331"/>
          </a:xfrm>
          <a:prstGeom prst="rect">
            <a:avLst/>
          </a:prstGeom>
        </p:spPr>
        <p:txBody>
          <a:bodyPr wrap="square">
            <a:spAutoFit/>
          </a:bodyPr>
          <a:lstStyle/>
          <a:p>
            <a:pPr marL="95239" indent="0" algn="ctr" fontAlgn="base">
              <a:buNone/>
            </a:pPr>
            <a:r>
              <a:rPr lang="es-ES" dirty="0" smtClean="0">
                <a:solidFill>
                  <a:schemeClr val="accent5">
                    <a:lumMod val="75000"/>
                  </a:schemeClr>
                </a:solidFill>
              </a:rPr>
              <a:t>Archivo Principal .SCSS que será procesado</a:t>
            </a:r>
            <a:endParaRPr lang="es-ES" dirty="0">
              <a:solidFill>
                <a:schemeClr val="accent5">
                  <a:lumMod val="75000"/>
                </a:schemeClr>
              </a:solidFill>
            </a:endParaRPr>
          </a:p>
        </p:txBody>
      </p:sp>
      <p:sp>
        <p:nvSpPr>
          <p:cNvPr id="11" name="Rectángulo 10"/>
          <p:cNvSpPr/>
          <p:nvPr/>
        </p:nvSpPr>
        <p:spPr>
          <a:xfrm>
            <a:off x="5985651" y="2628988"/>
            <a:ext cx="2028083" cy="369332"/>
          </a:xfrm>
          <a:prstGeom prst="rect">
            <a:avLst/>
          </a:prstGeom>
        </p:spPr>
        <p:txBody>
          <a:bodyPr wrap="square">
            <a:spAutoFit/>
          </a:bodyPr>
          <a:lstStyle/>
          <a:p>
            <a:pPr marL="95239" indent="0" algn="ctr" fontAlgn="base">
              <a:buNone/>
            </a:pPr>
            <a:r>
              <a:rPr lang="es-ES" dirty="0" smtClean="0">
                <a:solidFill>
                  <a:schemeClr val="accent6">
                    <a:lumMod val="75000"/>
                  </a:schemeClr>
                </a:solidFill>
              </a:rPr>
              <a:t>CSS Resultante</a:t>
            </a:r>
            <a:endParaRPr lang="es-ES" dirty="0">
              <a:solidFill>
                <a:schemeClr val="accent6">
                  <a:lumMod val="75000"/>
                </a:schemeClr>
              </a:solidFill>
            </a:endParaRPr>
          </a:p>
        </p:txBody>
      </p:sp>
      <p:sp>
        <p:nvSpPr>
          <p:cNvPr id="12" name="Rectángulo 11"/>
          <p:cNvSpPr/>
          <p:nvPr/>
        </p:nvSpPr>
        <p:spPr>
          <a:xfrm>
            <a:off x="4674051" y="4934985"/>
            <a:ext cx="2412693" cy="646331"/>
          </a:xfrm>
          <a:prstGeom prst="rect">
            <a:avLst/>
          </a:prstGeom>
        </p:spPr>
        <p:txBody>
          <a:bodyPr wrap="square">
            <a:spAutoFit/>
          </a:bodyPr>
          <a:lstStyle/>
          <a:p>
            <a:pPr marL="95239" indent="0" algn="ctr" fontAlgn="base">
              <a:buNone/>
            </a:pPr>
            <a:r>
              <a:rPr lang="es-ES" b="1" dirty="0" smtClean="0">
                <a:solidFill>
                  <a:schemeClr val="accent3">
                    <a:lumMod val="75000"/>
                  </a:schemeClr>
                </a:solidFill>
              </a:rPr>
              <a:t>Compilación de Archivo .SCSS</a:t>
            </a:r>
            <a:endParaRPr lang="es-ES" b="1" dirty="0">
              <a:solidFill>
                <a:schemeClr val="accent3">
                  <a:lumMod val="75000"/>
                </a:schemeClr>
              </a:solidFill>
            </a:endParaRPr>
          </a:p>
        </p:txBody>
      </p:sp>
      <p:cxnSp>
        <p:nvCxnSpPr>
          <p:cNvPr id="13" name="Conector recto de flecha 12"/>
          <p:cNvCxnSpPr/>
          <p:nvPr/>
        </p:nvCxnSpPr>
        <p:spPr>
          <a:xfrm flipV="1">
            <a:off x="5839321" y="4149080"/>
            <a:ext cx="0" cy="7075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7062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ctrTitle" idx="4294967295"/>
          </p:nvPr>
        </p:nvSpPr>
        <p:spPr>
          <a:xfrm>
            <a:off x="642611" y="2333567"/>
            <a:ext cx="7858800" cy="1865700"/>
          </a:xfrm>
          <a:prstGeom prst="rect">
            <a:avLst/>
          </a:prstGeom>
          <a:noFill/>
          <a:ln>
            <a:noFill/>
          </a:ln>
        </p:spPr>
        <p:txBody>
          <a:bodyPr spcFirstLastPara="1" wrap="square" lIns="121886" tIns="121886" rIns="121886" bIns="121886" anchor="t" anchorCtr="0">
            <a:noAutofit/>
          </a:bodyPr>
          <a:lstStyle/>
          <a:p>
            <a:pPr marL="184130" algn="l">
              <a:buSzPts val="1900"/>
            </a:pPr>
            <a:r>
              <a:rPr lang="es-CL" sz="4800" dirty="0" smtClean="0">
                <a:solidFill>
                  <a:schemeClr val="bg1"/>
                </a:solidFill>
              </a:rPr>
              <a:t>2. Preprocesadores </a:t>
            </a:r>
            <a:r>
              <a:rPr lang="es-CL" sz="4800" dirty="0">
                <a:solidFill>
                  <a:schemeClr val="bg1"/>
                </a:solidFill>
              </a:rPr>
              <a:t>populares en el mercado</a:t>
            </a:r>
          </a:p>
        </p:txBody>
      </p:sp>
      <p:sp>
        <p:nvSpPr>
          <p:cNvPr id="2" name="AutoShape 2" descr="https://web123.com.au/wp-content/uploads/2016/10/G-SUITE-LOGOS.png"/>
          <p:cNvSpPr>
            <a:spLocks noChangeAspect="1" noChangeArrowheads="1"/>
          </p:cNvSpPr>
          <p:nvPr/>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0" tIns="45715" rIns="91430" bIns="45715" numCol="1" anchor="t" anchorCtr="0" compatLnSpc="1">
            <a:prstTxWarp prst="textNoShape">
              <a:avLst/>
            </a:prstTxWarp>
          </a:bodyPr>
          <a:lstStyle/>
          <a:p>
            <a:endParaRPr lang="es-CL"/>
          </a:p>
        </p:txBody>
      </p:sp>
    </p:spTree>
    <p:extLst>
      <p:ext uri="{BB962C8B-B14F-4D97-AF65-F5344CB8AC3E}">
        <p14:creationId xmlns:p14="http://schemas.microsoft.com/office/powerpoint/2010/main" val="1595398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0" y="1196751"/>
            <a:ext cx="1376252" cy="1579881"/>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SASS</a:t>
            </a:r>
            <a:endParaRPr lang="es-CL" sz="2800" dirty="0">
              <a:solidFill>
                <a:schemeClr val="tx2">
                  <a:lumMod val="60000"/>
                  <a:lumOff val="40000"/>
                </a:schemeClr>
              </a:solidFill>
            </a:endParaRPr>
          </a:p>
        </p:txBody>
      </p:sp>
      <p:sp>
        <p:nvSpPr>
          <p:cNvPr id="3" name="Rectángulo 2"/>
          <p:cNvSpPr/>
          <p:nvPr/>
        </p:nvSpPr>
        <p:spPr>
          <a:xfrm>
            <a:off x="2771800" y="776678"/>
            <a:ext cx="6030416" cy="3293209"/>
          </a:xfrm>
          <a:prstGeom prst="rect">
            <a:avLst/>
          </a:prstGeom>
        </p:spPr>
        <p:txBody>
          <a:bodyPr wrap="square">
            <a:spAutoFit/>
          </a:bodyPr>
          <a:lstStyle/>
          <a:p>
            <a:pPr marL="285750" indent="-285750" algn="just">
              <a:buFont typeface="Wingdings" panose="05000000000000000000" pitchFamily="2" charset="2"/>
              <a:buChar char="§"/>
            </a:pPr>
            <a:r>
              <a:rPr lang="es-ES" sz="1600" dirty="0" smtClean="0">
                <a:solidFill>
                  <a:srgbClr val="212121"/>
                </a:solidFill>
                <a:latin typeface="+mj-lt"/>
              </a:rPr>
              <a:t>Es </a:t>
            </a:r>
            <a:r>
              <a:rPr lang="es-ES" sz="1600" dirty="0">
                <a:solidFill>
                  <a:srgbClr val="212121"/>
                </a:solidFill>
                <a:latin typeface="+mj-lt"/>
              </a:rPr>
              <a:t>un preprocesador CSS escrito originalmente en </a:t>
            </a:r>
            <a:r>
              <a:rPr lang="es-ES" sz="1600" b="1" dirty="0">
                <a:solidFill>
                  <a:srgbClr val="212121"/>
                </a:solidFill>
                <a:latin typeface="+mj-lt"/>
              </a:rPr>
              <a:t>Ruby</a:t>
            </a:r>
            <a:r>
              <a:rPr lang="es-ES" sz="1600" dirty="0">
                <a:solidFill>
                  <a:srgbClr val="212121"/>
                </a:solidFill>
                <a:latin typeface="+mj-lt"/>
              </a:rPr>
              <a:t>, </a:t>
            </a:r>
            <a:r>
              <a:rPr lang="es-ES" sz="1600" dirty="0" smtClean="0">
                <a:solidFill>
                  <a:srgbClr val="212121"/>
                </a:solidFill>
                <a:latin typeface="+mj-lt"/>
              </a:rPr>
              <a:t>con nuevas implementaciones para otras plataformas, ejemplo para </a:t>
            </a:r>
            <a:r>
              <a:rPr lang="es-ES" sz="1600" b="1" dirty="0" err="1" smtClean="0">
                <a:solidFill>
                  <a:srgbClr val="212121"/>
                </a:solidFill>
                <a:latin typeface="+mj-lt"/>
              </a:rPr>
              <a:t>NodeJS</a:t>
            </a:r>
            <a:endParaRPr lang="es-ES" sz="1600" b="1" dirty="0" smtClean="0">
              <a:solidFill>
                <a:srgbClr val="212121"/>
              </a:solidFill>
              <a:latin typeface="+mj-lt"/>
            </a:endParaRP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Existen dos sintaxis que son  SASS y SCSS, siendo la primera la mas actual, ambas pueden ser usadas, en este curso nos enfocaremos en la primera.</a:t>
            </a:r>
          </a:p>
          <a:p>
            <a:pPr marL="285750" indent="-285750" algn="just">
              <a:buFont typeface="Wingdings" panose="05000000000000000000" pitchFamily="2" charset="2"/>
              <a:buChar char="§"/>
            </a:pPr>
            <a:endParaRPr lang="es-ES" sz="1600" dirty="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.SCSS fue un lenguaje basado en el CSS estándar por lo cual usa una sintaxis muy parecida.</a:t>
            </a:r>
          </a:p>
          <a:p>
            <a:pPr marL="285750" indent="-285750" algn="just">
              <a:buFont typeface="Wingdings" panose="05000000000000000000" pitchFamily="2" charset="2"/>
              <a:buChar char="§"/>
            </a:pPr>
            <a:endParaRPr lang="es-ES" sz="1600" dirty="0" smtClean="0">
              <a:solidFill>
                <a:srgbClr val="212121"/>
              </a:solidFill>
              <a:latin typeface="+mj-lt"/>
            </a:endParaRPr>
          </a:p>
          <a:p>
            <a:pPr marL="285750" indent="-285750" algn="just">
              <a:buFont typeface="Wingdings" panose="05000000000000000000" pitchFamily="2" charset="2"/>
              <a:buChar char="§"/>
            </a:pPr>
            <a:r>
              <a:rPr lang="es-ES" sz="1600" dirty="0" smtClean="0">
                <a:solidFill>
                  <a:srgbClr val="212121"/>
                </a:solidFill>
                <a:latin typeface="+mj-lt"/>
              </a:rPr>
              <a:t>Puede ser instalado usando Ruby, o usando </a:t>
            </a:r>
            <a:r>
              <a:rPr lang="es-ES" sz="1600" dirty="0" err="1" smtClean="0">
                <a:solidFill>
                  <a:srgbClr val="212121"/>
                </a:solidFill>
                <a:latin typeface="+mj-lt"/>
              </a:rPr>
              <a:t>Nodejs</a:t>
            </a:r>
            <a:r>
              <a:rPr lang="es-ES" sz="1600" dirty="0" smtClean="0">
                <a:solidFill>
                  <a:srgbClr val="212121"/>
                </a:solidFill>
                <a:latin typeface="+mj-lt"/>
              </a:rPr>
              <a:t> </a:t>
            </a:r>
            <a:r>
              <a:rPr lang="es-ES" sz="1600" dirty="0" err="1" smtClean="0">
                <a:solidFill>
                  <a:srgbClr val="212121"/>
                </a:solidFill>
                <a:latin typeface="+mj-lt"/>
              </a:rPr>
              <a:t>via</a:t>
            </a:r>
            <a:r>
              <a:rPr lang="es-ES" sz="1600" dirty="0" smtClean="0">
                <a:solidFill>
                  <a:srgbClr val="212121"/>
                </a:solidFill>
                <a:latin typeface="+mj-lt"/>
              </a:rPr>
              <a:t> </a:t>
            </a:r>
            <a:r>
              <a:rPr lang="es-ES" sz="1600" dirty="0" err="1" smtClean="0">
                <a:solidFill>
                  <a:srgbClr val="212121"/>
                </a:solidFill>
                <a:latin typeface="+mj-lt"/>
              </a:rPr>
              <a:t>npm</a:t>
            </a:r>
            <a:r>
              <a:rPr lang="es-ES" sz="1600" dirty="0" smtClean="0">
                <a:solidFill>
                  <a:srgbClr val="212121"/>
                </a:solidFill>
                <a:latin typeface="+mj-lt"/>
              </a:rPr>
              <a:t>.</a:t>
            </a:r>
          </a:p>
          <a:p>
            <a:pPr marL="285750" indent="-285750" algn="just">
              <a:buFont typeface="Wingdings" panose="05000000000000000000" pitchFamily="2" charset="2"/>
              <a:buChar char="§"/>
            </a:pPr>
            <a:endParaRPr lang="es-ES" sz="1600" dirty="0" smtClean="0">
              <a:solidFill>
                <a:srgbClr val="212121"/>
              </a:solidFill>
              <a:latin typeface="+mj-lt"/>
            </a:endParaRPr>
          </a:p>
        </p:txBody>
      </p:sp>
      <p:sp>
        <p:nvSpPr>
          <p:cNvPr id="14" name="Rectángulo 13"/>
          <p:cNvSpPr/>
          <p:nvPr/>
        </p:nvSpPr>
        <p:spPr>
          <a:xfrm>
            <a:off x="2761608" y="4039177"/>
            <a:ext cx="2926635" cy="430887"/>
          </a:xfrm>
          <a:prstGeom prst="rect">
            <a:avLst/>
          </a:prstGeom>
        </p:spPr>
        <p:txBody>
          <a:bodyPr wrap="none">
            <a:spAutoFit/>
          </a:bodyPr>
          <a:lstStyle/>
          <a:p>
            <a:pPr algn="r"/>
            <a:r>
              <a:rPr lang="es-CL" sz="2200" dirty="0" smtClean="0">
                <a:solidFill>
                  <a:schemeClr val="accent1">
                    <a:lumMod val="75000"/>
                  </a:schemeClr>
                </a:solidFill>
              </a:rPr>
              <a:t>Instalación en Servidor:</a:t>
            </a:r>
          </a:p>
        </p:txBody>
      </p:sp>
      <p:sp>
        <p:nvSpPr>
          <p:cNvPr id="15" name="Rectángulo 14"/>
          <p:cNvSpPr/>
          <p:nvPr/>
        </p:nvSpPr>
        <p:spPr>
          <a:xfrm>
            <a:off x="2850156" y="4472239"/>
            <a:ext cx="6030416" cy="584775"/>
          </a:xfrm>
          <a:prstGeom prst="rect">
            <a:avLst/>
          </a:prstGeom>
        </p:spPr>
        <p:txBody>
          <a:bodyPr wrap="square">
            <a:spAutoFit/>
          </a:bodyPr>
          <a:lstStyle/>
          <a:p>
            <a:pPr marL="285750" indent="-285750">
              <a:buFont typeface="Wingdings" panose="05000000000000000000" pitchFamily="2" charset="2"/>
              <a:buChar char="§"/>
            </a:pPr>
            <a:r>
              <a:rPr lang="es-ES" sz="1600" dirty="0">
                <a:solidFill>
                  <a:srgbClr val="212121"/>
                </a:solidFill>
              </a:rPr>
              <a:t>Descarga Ruby desde </a:t>
            </a:r>
            <a:r>
              <a:rPr lang="es-CL" sz="1600" dirty="0">
                <a:hlinkClick r:id="rId4"/>
              </a:rPr>
              <a:t>http://rubyinstaller.org/</a:t>
            </a:r>
            <a:r>
              <a:rPr lang="es-CL" sz="1600" dirty="0"/>
              <a:t> e </a:t>
            </a:r>
            <a:r>
              <a:rPr lang="es-CL" sz="1600" dirty="0" smtClean="0"/>
              <a:t>instálalo</a:t>
            </a:r>
            <a:endParaRPr lang="es-ES" sz="1600" dirty="0" smtClean="0">
              <a:solidFill>
                <a:srgbClr val="212121"/>
              </a:solidFill>
              <a:latin typeface="+mj-lt"/>
            </a:endParaRPr>
          </a:p>
          <a:p>
            <a:pPr marL="285750" indent="-285750">
              <a:buFont typeface="Wingdings" panose="05000000000000000000" pitchFamily="2" charset="2"/>
              <a:buChar char="§"/>
            </a:pPr>
            <a:r>
              <a:rPr lang="es-CL" sz="1600" dirty="0" smtClean="0">
                <a:latin typeface="+mj-lt"/>
              </a:rPr>
              <a:t>Vía consola escribe el comando: </a:t>
            </a:r>
            <a:r>
              <a:rPr lang="es-CL" sz="1600" b="1" dirty="0" err="1" smtClean="0">
                <a:latin typeface="+mj-lt"/>
              </a:rPr>
              <a:t>gem</a:t>
            </a:r>
            <a:r>
              <a:rPr lang="es-CL" sz="1600" b="1" dirty="0" smtClean="0">
                <a:latin typeface="+mj-lt"/>
              </a:rPr>
              <a:t> </a:t>
            </a:r>
            <a:r>
              <a:rPr lang="es-CL" sz="1600" b="1" dirty="0" err="1">
                <a:latin typeface="+mj-lt"/>
              </a:rPr>
              <a:t>install</a:t>
            </a:r>
            <a:r>
              <a:rPr lang="es-CL" sz="1600" b="1" dirty="0">
                <a:latin typeface="+mj-lt"/>
              </a:rPr>
              <a:t> </a:t>
            </a:r>
            <a:r>
              <a:rPr lang="es-CL" sz="1600" b="1" dirty="0" err="1" smtClean="0">
                <a:latin typeface="+mj-lt"/>
              </a:rPr>
              <a:t>sass</a:t>
            </a:r>
            <a:endParaRPr lang="es-CL" sz="1600" dirty="0">
              <a:latin typeface="+mj-lt"/>
            </a:endParaRPr>
          </a:p>
        </p:txBody>
      </p:sp>
      <p:sp>
        <p:nvSpPr>
          <p:cNvPr id="16" name="Rectángulo 15"/>
          <p:cNvSpPr/>
          <p:nvPr/>
        </p:nvSpPr>
        <p:spPr>
          <a:xfrm>
            <a:off x="2761608" y="5145773"/>
            <a:ext cx="2444259" cy="430887"/>
          </a:xfrm>
          <a:prstGeom prst="rect">
            <a:avLst/>
          </a:prstGeom>
        </p:spPr>
        <p:txBody>
          <a:bodyPr wrap="none">
            <a:spAutoFit/>
          </a:bodyPr>
          <a:lstStyle/>
          <a:p>
            <a:pPr algn="r"/>
            <a:r>
              <a:rPr lang="es-CL" sz="2200" dirty="0" smtClean="0">
                <a:solidFill>
                  <a:schemeClr val="accent1">
                    <a:lumMod val="75000"/>
                  </a:schemeClr>
                </a:solidFill>
              </a:rPr>
              <a:t>Forma de Compilar:</a:t>
            </a:r>
          </a:p>
        </p:txBody>
      </p:sp>
      <p:sp>
        <p:nvSpPr>
          <p:cNvPr id="17" name="Rectángulo 16"/>
          <p:cNvSpPr/>
          <p:nvPr/>
        </p:nvSpPr>
        <p:spPr>
          <a:xfrm>
            <a:off x="2831293" y="5479770"/>
            <a:ext cx="6283537" cy="369332"/>
          </a:xfrm>
          <a:prstGeom prst="rect">
            <a:avLst/>
          </a:prstGeom>
        </p:spPr>
        <p:txBody>
          <a:bodyPr wrap="square">
            <a:spAutoFit/>
          </a:bodyPr>
          <a:lstStyle/>
          <a:p>
            <a:r>
              <a:rPr lang="es-CL" sz="1400" dirty="0">
                <a:solidFill>
                  <a:srgbClr val="212121"/>
                </a:solidFill>
                <a:latin typeface="arial" panose="020B0604020202020204" pitchFamily="34" charset="0"/>
              </a:rPr>
              <a:t>Vía consola para compilar usamos: </a:t>
            </a:r>
            <a:r>
              <a:rPr lang="es-CL" b="1" dirty="0" err="1" smtClean="0"/>
              <a:t>sass</a:t>
            </a:r>
            <a:r>
              <a:rPr lang="es-CL" b="1" dirty="0" smtClean="0"/>
              <a:t> </a:t>
            </a:r>
            <a:r>
              <a:rPr lang="es-CL" b="1" dirty="0" err="1" smtClean="0"/>
              <a:t>miarchivo.scss</a:t>
            </a:r>
            <a:endParaRPr lang="es-CL" sz="1400" b="1" dirty="0"/>
          </a:p>
        </p:txBody>
      </p:sp>
      <p:sp>
        <p:nvSpPr>
          <p:cNvPr id="19" name="Rectángulo 18"/>
          <p:cNvSpPr/>
          <p:nvPr/>
        </p:nvSpPr>
        <p:spPr>
          <a:xfrm>
            <a:off x="230250" y="2560488"/>
            <a:ext cx="1949124" cy="553998"/>
          </a:xfrm>
          <a:prstGeom prst="rect">
            <a:avLst/>
          </a:prstGeom>
        </p:spPr>
        <p:txBody>
          <a:bodyPr wrap="none">
            <a:spAutoFit/>
          </a:bodyPr>
          <a:lstStyle/>
          <a:p>
            <a:pPr algn="ctr"/>
            <a:r>
              <a:rPr lang="es-ES" sz="1500" b="1" dirty="0">
                <a:solidFill>
                  <a:schemeClr val="accent1">
                    <a:lumMod val="75000"/>
                  </a:schemeClr>
                </a:solidFill>
              </a:rPr>
              <a:t>Extensión de Archivo: </a:t>
            </a:r>
          </a:p>
          <a:p>
            <a:pPr algn="ctr"/>
            <a:r>
              <a:rPr lang="es-ES" sz="1500" b="1" dirty="0" smtClean="0">
                <a:solidFill>
                  <a:srgbClr val="212121"/>
                </a:solidFill>
              </a:rPr>
              <a:t>.</a:t>
            </a:r>
            <a:r>
              <a:rPr lang="es-ES" sz="1500" b="1" dirty="0" err="1">
                <a:solidFill>
                  <a:srgbClr val="212121"/>
                </a:solidFill>
              </a:rPr>
              <a:t>sass</a:t>
            </a:r>
            <a:r>
              <a:rPr lang="es-ES" sz="1500" b="1" dirty="0">
                <a:solidFill>
                  <a:srgbClr val="212121"/>
                </a:solidFill>
              </a:rPr>
              <a:t> y </a:t>
            </a:r>
            <a:r>
              <a:rPr lang="es-ES" sz="1500" b="1" dirty="0" err="1" smtClean="0">
                <a:solidFill>
                  <a:srgbClr val="212121"/>
                </a:solidFill>
              </a:rPr>
              <a:t>scss</a:t>
            </a:r>
            <a:endParaRPr lang="es-ES" sz="1500" b="1" dirty="0">
              <a:solidFill>
                <a:srgbClr val="212121"/>
              </a:solidFill>
            </a:endParaRPr>
          </a:p>
        </p:txBody>
      </p:sp>
    </p:spTree>
    <p:extLst>
      <p:ext uri="{BB962C8B-B14F-4D97-AF65-F5344CB8AC3E}">
        <p14:creationId xmlns:p14="http://schemas.microsoft.com/office/powerpoint/2010/main" val="294244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86" y="862633"/>
            <a:ext cx="1656184" cy="2019306"/>
          </a:xfrm>
          <a:prstGeom prst="rect">
            <a:avLst/>
          </a:prstGeom>
        </p:spPr>
      </p:pic>
      <p:sp>
        <p:nvSpPr>
          <p:cNvPr id="4" name="3 Título"/>
          <p:cNvSpPr>
            <a:spLocks noGrp="1"/>
          </p:cNvSpPr>
          <p:nvPr>
            <p:ph type="title"/>
          </p:nvPr>
        </p:nvSpPr>
        <p:spPr>
          <a:xfrm>
            <a:off x="603460" y="332656"/>
            <a:ext cx="7995074" cy="663600"/>
          </a:xfrm>
        </p:spPr>
        <p:txBody>
          <a:bodyPr>
            <a:normAutofit/>
          </a:bodyPr>
          <a:lstStyle/>
          <a:p>
            <a:r>
              <a:rPr lang="es-CL" sz="2800" dirty="0" smtClean="0">
                <a:solidFill>
                  <a:schemeClr val="tx2">
                    <a:lumMod val="60000"/>
                    <a:lumOff val="40000"/>
                  </a:schemeClr>
                </a:solidFill>
              </a:rPr>
              <a:t>Sobre </a:t>
            </a:r>
            <a:r>
              <a:rPr lang="es-CL" sz="2800" dirty="0" err="1" smtClean="0">
                <a:solidFill>
                  <a:schemeClr val="tx2">
                    <a:lumMod val="60000"/>
                    <a:lumOff val="40000"/>
                  </a:schemeClr>
                </a:solidFill>
              </a:rPr>
              <a:t>Less</a:t>
            </a:r>
            <a:endParaRPr lang="es-CL" sz="2800" dirty="0">
              <a:solidFill>
                <a:schemeClr val="tx2">
                  <a:lumMod val="60000"/>
                  <a:lumOff val="40000"/>
                </a:schemeClr>
              </a:solidFill>
            </a:endParaRPr>
          </a:p>
        </p:txBody>
      </p:sp>
      <p:sp>
        <p:nvSpPr>
          <p:cNvPr id="7" name="Rectángulo 6"/>
          <p:cNvSpPr/>
          <p:nvPr/>
        </p:nvSpPr>
        <p:spPr>
          <a:xfrm>
            <a:off x="2699792" y="775655"/>
            <a:ext cx="6030416" cy="1815882"/>
          </a:xfrm>
          <a:prstGeom prst="rect">
            <a:avLst/>
          </a:prstGeom>
        </p:spPr>
        <p:txBody>
          <a:bodyPr wrap="square">
            <a:spAutoFit/>
          </a:bodyPr>
          <a:lstStyle/>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Es </a:t>
            </a:r>
            <a:r>
              <a:rPr lang="es-ES" sz="1400" dirty="0">
                <a:solidFill>
                  <a:srgbClr val="212121"/>
                </a:solidFill>
                <a:latin typeface="arial" panose="020B0604020202020204" pitchFamily="34" charset="0"/>
              </a:rPr>
              <a:t>un preprocesador CSS </a:t>
            </a:r>
            <a:r>
              <a:rPr lang="es-ES" sz="1400" dirty="0" smtClean="0">
                <a:solidFill>
                  <a:srgbClr val="212121"/>
                </a:solidFill>
                <a:latin typeface="arial" panose="020B0604020202020204" pitchFamily="34" charset="0"/>
              </a:rPr>
              <a:t>ejecutable en el cliente (Browser )y en el servidor.</a:t>
            </a:r>
          </a:p>
          <a:p>
            <a:pPr algn="just"/>
            <a:endParaRPr lang="es-ES" sz="1400" dirty="0" smtClean="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Fue influenciado por SASS para su creación</a:t>
            </a:r>
          </a:p>
          <a:p>
            <a:pPr marL="285750" indent="-285750" algn="just">
              <a:buFont typeface="Wingdings" panose="05000000000000000000" pitchFamily="2" charset="2"/>
              <a:buChar char="§"/>
            </a:pPr>
            <a:endParaRPr lang="es-ES" sz="1400" dirty="0">
              <a:solidFill>
                <a:srgbClr val="212121"/>
              </a:solidFill>
              <a:latin typeface="arial" panose="020B0604020202020204" pitchFamily="34" charset="0"/>
            </a:endParaRPr>
          </a:p>
          <a:p>
            <a:pPr marL="285750" indent="-285750" algn="just">
              <a:buFont typeface="Wingdings" panose="05000000000000000000" pitchFamily="2" charset="2"/>
              <a:buChar char="§"/>
            </a:pPr>
            <a:r>
              <a:rPr lang="es-ES" sz="1400" dirty="0" smtClean="0">
                <a:solidFill>
                  <a:srgbClr val="212121"/>
                </a:solidFill>
                <a:latin typeface="arial" panose="020B0604020202020204" pitchFamily="34" charset="0"/>
              </a:rPr>
              <a:t>Su diferencia principal con otros preprocesadores es que permite la compilación en tiempo real vía less.js en el navegador.</a:t>
            </a:r>
          </a:p>
          <a:p>
            <a:pPr marL="285750" indent="-285750" algn="just">
              <a:buFont typeface="Wingdings" panose="05000000000000000000" pitchFamily="2" charset="2"/>
              <a:buChar char="§"/>
            </a:pPr>
            <a:endParaRPr lang="es-ES" sz="1400" b="1" dirty="0" smtClean="0">
              <a:solidFill>
                <a:srgbClr val="212121"/>
              </a:solidFill>
              <a:latin typeface="arial" panose="020B0604020202020204" pitchFamily="34" charset="0"/>
            </a:endParaRPr>
          </a:p>
        </p:txBody>
      </p:sp>
      <p:sp>
        <p:nvSpPr>
          <p:cNvPr id="8" name="Rectángulo 7"/>
          <p:cNvSpPr/>
          <p:nvPr/>
        </p:nvSpPr>
        <p:spPr>
          <a:xfrm>
            <a:off x="2629500" y="3747745"/>
            <a:ext cx="2926635" cy="430887"/>
          </a:xfrm>
          <a:prstGeom prst="rect">
            <a:avLst/>
          </a:prstGeom>
        </p:spPr>
        <p:txBody>
          <a:bodyPr wrap="none">
            <a:spAutoFit/>
          </a:bodyPr>
          <a:lstStyle/>
          <a:p>
            <a:pPr algn="r"/>
            <a:r>
              <a:rPr lang="es-CL" sz="2200" dirty="0" smtClean="0">
                <a:solidFill>
                  <a:schemeClr val="accent1">
                    <a:lumMod val="75000"/>
                  </a:schemeClr>
                </a:solidFill>
              </a:rPr>
              <a:t>Instalación en Servidor:</a:t>
            </a:r>
          </a:p>
        </p:txBody>
      </p:sp>
      <p:sp>
        <p:nvSpPr>
          <p:cNvPr id="12" name="Rectángulo 11"/>
          <p:cNvSpPr/>
          <p:nvPr/>
        </p:nvSpPr>
        <p:spPr>
          <a:xfrm>
            <a:off x="2718048" y="4180807"/>
            <a:ext cx="6030416" cy="584775"/>
          </a:xfrm>
          <a:prstGeom prst="rect">
            <a:avLst/>
          </a:prstGeom>
        </p:spPr>
        <p:txBody>
          <a:bodyPr wrap="square">
            <a:spAutoFit/>
          </a:bodyPr>
          <a:lstStyle/>
          <a:p>
            <a:pPr marL="285750" indent="-285750">
              <a:buFont typeface="Wingdings" panose="05000000000000000000" pitchFamily="2" charset="2"/>
              <a:buChar char="§"/>
            </a:pPr>
            <a:r>
              <a:rPr lang="es-ES" sz="1600" dirty="0" smtClean="0">
                <a:solidFill>
                  <a:srgbClr val="212121"/>
                </a:solidFill>
                <a:latin typeface="+mj-lt"/>
              </a:rPr>
              <a:t>Descarga </a:t>
            </a:r>
            <a:r>
              <a:rPr lang="es-ES" sz="1600" dirty="0" err="1" smtClean="0">
                <a:solidFill>
                  <a:srgbClr val="212121"/>
                </a:solidFill>
                <a:latin typeface="+mj-lt"/>
              </a:rPr>
              <a:t>NodeJs</a:t>
            </a:r>
            <a:r>
              <a:rPr lang="es-ES" sz="1600" dirty="0">
                <a:solidFill>
                  <a:srgbClr val="212121"/>
                </a:solidFill>
                <a:latin typeface="+mj-lt"/>
              </a:rPr>
              <a:t> </a:t>
            </a:r>
            <a:r>
              <a:rPr lang="es-ES" sz="1600" dirty="0" smtClean="0">
                <a:solidFill>
                  <a:srgbClr val="212121"/>
                </a:solidFill>
                <a:latin typeface="+mj-lt"/>
              </a:rPr>
              <a:t>desde </a:t>
            </a:r>
            <a:r>
              <a:rPr lang="es-CL" sz="1600" dirty="0" smtClean="0">
                <a:latin typeface="+mj-lt"/>
                <a:hlinkClick r:id="rId4"/>
              </a:rPr>
              <a:t>https</a:t>
            </a:r>
            <a:r>
              <a:rPr lang="es-CL" sz="1600" dirty="0">
                <a:latin typeface="+mj-lt"/>
                <a:hlinkClick r:id="rId4"/>
              </a:rPr>
              <a:t>://nodejs.org/es</a:t>
            </a:r>
            <a:r>
              <a:rPr lang="es-CL" sz="1600" dirty="0" smtClean="0">
                <a:latin typeface="+mj-lt"/>
                <a:hlinkClick r:id="rId4"/>
              </a:rPr>
              <a:t>/</a:t>
            </a:r>
            <a:r>
              <a:rPr lang="es-CL" sz="1600" dirty="0" smtClean="0">
                <a:latin typeface="+mj-lt"/>
              </a:rPr>
              <a:t> e instálalo</a:t>
            </a:r>
          </a:p>
          <a:p>
            <a:pPr marL="285750" indent="-285750">
              <a:buFont typeface="Wingdings" panose="05000000000000000000" pitchFamily="2" charset="2"/>
              <a:buChar char="§"/>
            </a:pPr>
            <a:r>
              <a:rPr lang="es-CL" sz="1600" dirty="0" err="1" smtClean="0">
                <a:latin typeface="+mj-lt"/>
              </a:rPr>
              <a:t>Via</a:t>
            </a:r>
            <a:r>
              <a:rPr lang="es-CL" sz="1600" dirty="0" smtClean="0">
                <a:latin typeface="+mj-lt"/>
              </a:rPr>
              <a:t> consola escribe el comando: </a:t>
            </a:r>
            <a:r>
              <a:rPr lang="es-CL" sz="1600" b="1" dirty="0">
                <a:latin typeface="+mj-lt"/>
              </a:rPr>
              <a:t>npm </a:t>
            </a:r>
            <a:r>
              <a:rPr lang="es-CL" sz="1600" b="1" dirty="0" err="1">
                <a:latin typeface="+mj-lt"/>
              </a:rPr>
              <a:t>install</a:t>
            </a:r>
            <a:r>
              <a:rPr lang="es-CL" sz="1600" b="1" dirty="0">
                <a:latin typeface="+mj-lt"/>
              </a:rPr>
              <a:t> </a:t>
            </a:r>
            <a:r>
              <a:rPr lang="es-CL" sz="1600" b="1" dirty="0" err="1" smtClean="0">
                <a:latin typeface="+mj-lt"/>
              </a:rPr>
              <a:t>less</a:t>
            </a:r>
            <a:r>
              <a:rPr lang="es-CL" sz="1600" b="1" dirty="0" smtClean="0">
                <a:latin typeface="+mj-lt"/>
              </a:rPr>
              <a:t> </a:t>
            </a:r>
            <a:r>
              <a:rPr lang="es-CL" sz="1600" b="1" dirty="0">
                <a:latin typeface="+mj-lt"/>
              </a:rPr>
              <a:t>–</a:t>
            </a:r>
            <a:r>
              <a:rPr lang="es-CL" sz="1600" b="1" dirty="0" smtClean="0">
                <a:latin typeface="+mj-lt"/>
              </a:rPr>
              <a:t>g</a:t>
            </a:r>
            <a:endParaRPr lang="es-CL" sz="1600" dirty="0">
              <a:latin typeface="+mj-lt"/>
            </a:endParaRPr>
          </a:p>
        </p:txBody>
      </p:sp>
      <p:sp>
        <p:nvSpPr>
          <p:cNvPr id="13" name="Rectángulo 12"/>
          <p:cNvSpPr/>
          <p:nvPr/>
        </p:nvSpPr>
        <p:spPr>
          <a:xfrm>
            <a:off x="2646123" y="4878548"/>
            <a:ext cx="2444259" cy="430887"/>
          </a:xfrm>
          <a:prstGeom prst="rect">
            <a:avLst/>
          </a:prstGeom>
        </p:spPr>
        <p:txBody>
          <a:bodyPr wrap="none">
            <a:spAutoFit/>
          </a:bodyPr>
          <a:lstStyle/>
          <a:p>
            <a:pPr algn="r"/>
            <a:r>
              <a:rPr lang="es-CL" sz="2200" dirty="0" smtClean="0">
                <a:solidFill>
                  <a:schemeClr val="accent1">
                    <a:lumMod val="75000"/>
                  </a:schemeClr>
                </a:solidFill>
              </a:rPr>
              <a:t>Forma de Compilar:</a:t>
            </a:r>
          </a:p>
        </p:txBody>
      </p:sp>
      <p:sp>
        <p:nvSpPr>
          <p:cNvPr id="18" name="Rectángulo 17"/>
          <p:cNvSpPr/>
          <p:nvPr/>
        </p:nvSpPr>
        <p:spPr>
          <a:xfrm>
            <a:off x="2699792" y="2503284"/>
            <a:ext cx="4868192" cy="430887"/>
          </a:xfrm>
          <a:prstGeom prst="rect">
            <a:avLst/>
          </a:prstGeom>
        </p:spPr>
        <p:txBody>
          <a:bodyPr wrap="none">
            <a:spAutoFit/>
          </a:bodyPr>
          <a:lstStyle/>
          <a:p>
            <a:r>
              <a:rPr lang="es-CL" sz="2200" dirty="0" smtClean="0">
                <a:solidFill>
                  <a:schemeClr val="accent1">
                    <a:lumMod val="75000"/>
                  </a:schemeClr>
                </a:solidFill>
              </a:rPr>
              <a:t>Instalación para compilación en Browser:</a:t>
            </a:r>
          </a:p>
        </p:txBody>
      </p:sp>
      <p:sp>
        <p:nvSpPr>
          <p:cNvPr id="19" name="Rectángulo 18"/>
          <p:cNvSpPr/>
          <p:nvPr/>
        </p:nvSpPr>
        <p:spPr>
          <a:xfrm>
            <a:off x="2657557" y="3171681"/>
            <a:ext cx="6750496" cy="338554"/>
          </a:xfrm>
          <a:prstGeom prst="rect">
            <a:avLst/>
          </a:prstGeom>
        </p:spPr>
        <p:txBody>
          <a:bodyPr wrap="square">
            <a:spAutoFit/>
          </a:bodyPr>
          <a:lstStyle/>
          <a:p>
            <a:r>
              <a:rPr lang="fr-FR" sz="1600" dirty="0">
                <a:solidFill>
                  <a:srgbClr val="00358A"/>
                </a:solidFill>
                <a:latin typeface="+mj-lt"/>
              </a:rPr>
              <a:t>&lt;</a:t>
            </a:r>
            <a:r>
              <a:rPr lang="fr-FR" sz="1600" dirty="0">
                <a:solidFill>
                  <a:srgbClr val="0078BD"/>
                </a:solidFill>
                <a:latin typeface="+mj-lt"/>
              </a:rPr>
              <a:t>script</a:t>
            </a:r>
            <a:r>
              <a:rPr lang="fr-FR" sz="1600" dirty="0">
                <a:solidFill>
                  <a:srgbClr val="00358A"/>
                </a:solidFill>
                <a:latin typeface="+mj-lt"/>
              </a:rPr>
              <a:t> </a:t>
            </a:r>
            <a:r>
              <a:rPr lang="fr-FR" sz="1600" dirty="0">
                <a:solidFill>
                  <a:srgbClr val="D64F00"/>
                </a:solidFill>
                <a:latin typeface="+mj-lt"/>
              </a:rPr>
              <a:t>src</a:t>
            </a:r>
            <a:r>
              <a:rPr lang="fr-FR" sz="1600" dirty="0">
                <a:solidFill>
                  <a:srgbClr val="00358A"/>
                </a:solidFill>
                <a:latin typeface="+mj-lt"/>
              </a:rPr>
              <a:t>=</a:t>
            </a:r>
            <a:r>
              <a:rPr lang="fr-FR" sz="1600" dirty="0">
                <a:solidFill>
                  <a:srgbClr val="4C8A00"/>
                </a:solidFill>
                <a:latin typeface="+mj-lt"/>
              </a:rPr>
              <a:t>"less.js"</a:t>
            </a:r>
            <a:r>
              <a:rPr lang="fr-FR" sz="1600" dirty="0">
                <a:solidFill>
                  <a:srgbClr val="00358A"/>
                </a:solidFill>
                <a:latin typeface="+mj-lt"/>
              </a:rPr>
              <a:t> </a:t>
            </a:r>
            <a:r>
              <a:rPr lang="fr-FR" sz="1600" dirty="0">
                <a:solidFill>
                  <a:srgbClr val="D64F00"/>
                </a:solidFill>
                <a:latin typeface="+mj-lt"/>
              </a:rPr>
              <a:t>type</a:t>
            </a:r>
            <a:r>
              <a:rPr lang="fr-FR" sz="1600" dirty="0">
                <a:solidFill>
                  <a:srgbClr val="00358A"/>
                </a:solidFill>
                <a:latin typeface="+mj-lt"/>
              </a:rPr>
              <a:t>=</a:t>
            </a:r>
            <a:r>
              <a:rPr lang="fr-FR" sz="1600" dirty="0">
                <a:solidFill>
                  <a:srgbClr val="4C8A00"/>
                </a:solidFill>
                <a:latin typeface="+mj-lt"/>
              </a:rPr>
              <a:t>"text/javascript"</a:t>
            </a:r>
            <a:r>
              <a:rPr lang="fr-FR" sz="1600" dirty="0">
                <a:solidFill>
                  <a:srgbClr val="00358A"/>
                </a:solidFill>
                <a:latin typeface="+mj-lt"/>
              </a:rPr>
              <a:t>&gt;&lt;/</a:t>
            </a:r>
            <a:r>
              <a:rPr lang="fr-FR" sz="1600" dirty="0">
                <a:solidFill>
                  <a:srgbClr val="0078BD"/>
                </a:solidFill>
                <a:latin typeface="+mj-lt"/>
              </a:rPr>
              <a:t>script</a:t>
            </a:r>
            <a:r>
              <a:rPr lang="fr-FR" sz="1600" dirty="0" smtClean="0">
                <a:solidFill>
                  <a:srgbClr val="00358A"/>
                </a:solidFill>
                <a:latin typeface="+mj-lt"/>
              </a:rPr>
              <a:t>&gt;</a:t>
            </a:r>
            <a:endParaRPr lang="es-CL" sz="1600" dirty="0">
              <a:latin typeface="+mj-lt"/>
            </a:endParaRPr>
          </a:p>
        </p:txBody>
      </p:sp>
      <p:sp>
        <p:nvSpPr>
          <p:cNvPr id="20" name="Rectángulo 19"/>
          <p:cNvSpPr/>
          <p:nvPr/>
        </p:nvSpPr>
        <p:spPr>
          <a:xfrm>
            <a:off x="2699791" y="2889982"/>
            <a:ext cx="6820234" cy="338554"/>
          </a:xfrm>
          <a:prstGeom prst="rect">
            <a:avLst/>
          </a:prstGeom>
        </p:spPr>
        <p:txBody>
          <a:bodyPr wrap="square">
            <a:spAutoFit/>
          </a:bodyPr>
          <a:lstStyle/>
          <a:p>
            <a:r>
              <a:rPr lang="en-US" sz="1600" dirty="0">
                <a:solidFill>
                  <a:srgbClr val="00358A"/>
                </a:solidFill>
                <a:latin typeface="+mj-lt"/>
              </a:rPr>
              <a:t>&lt;</a:t>
            </a:r>
            <a:r>
              <a:rPr lang="en-US" sz="1600" dirty="0">
                <a:solidFill>
                  <a:srgbClr val="0078BD"/>
                </a:solidFill>
                <a:latin typeface="+mj-lt"/>
              </a:rPr>
              <a:t>link</a:t>
            </a:r>
            <a:r>
              <a:rPr lang="en-US" sz="1600" dirty="0">
                <a:solidFill>
                  <a:srgbClr val="00358A"/>
                </a:solidFill>
                <a:latin typeface="+mj-lt"/>
              </a:rPr>
              <a:t> </a:t>
            </a:r>
            <a:r>
              <a:rPr lang="en-US" sz="1600" dirty="0" err="1">
                <a:solidFill>
                  <a:srgbClr val="D64F00"/>
                </a:solidFill>
                <a:latin typeface="+mj-lt"/>
              </a:rPr>
              <a:t>rel</a:t>
            </a:r>
            <a:r>
              <a:rPr lang="en-US" sz="1600" dirty="0">
                <a:solidFill>
                  <a:srgbClr val="00358A"/>
                </a:solidFill>
                <a:latin typeface="+mj-lt"/>
              </a:rPr>
              <a:t>=</a:t>
            </a:r>
            <a:r>
              <a:rPr lang="en-US" sz="1600" dirty="0">
                <a:solidFill>
                  <a:srgbClr val="4C8A00"/>
                </a:solidFill>
                <a:latin typeface="+mj-lt"/>
              </a:rPr>
              <a:t>"stylesheet/less"</a:t>
            </a:r>
            <a:r>
              <a:rPr lang="en-US" sz="1600" dirty="0">
                <a:solidFill>
                  <a:srgbClr val="00358A"/>
                </a:solidFill>
                <a:latin typeface="+mj-lt"/>
              </a:rPr>
              <a:t> </a:t>
            </a:r>
            <a:r>
              <a:rPr lang="en-US" sz="1600" dirty="0">
                <a:solidFill>
                  <a:srgbClr val="D64F00"/>
                </a:solidFill>
                <a:latin typeface="+mj-lt"/>
              </a:rPr>
              <a:t>type</a:t>
            </a:r>
            <a:r>
              <a:rPr lang="en-US" sz="1600" dirty="0">
                <a:solidFill>
                  <a:srgbClr val="00358A"/>
                </a:solidFill>
                <a:latin typeface="+mj-lt"/>
              </a:rPr>
              <a:t>=</a:t>
            </a:r>
            <a:r>
              <a:rPr lang="en-US" sz="1600" dirty="0">
                <a:solidFill>
                  <a:srgbClr val="4C8A00"/>
                </a:solidFill>
                <a:latin typeface="+mj-lt"/>
              </a:rPr>
              <a:t>"text/</a:t>
            </a:r>
            <a:r>
              <a:rPr lang="en-US" sz="1600" dirty="0" err="1">
                <a:solidFill>
                  <a:srgbClr val="4C8A00"/>
                </a:solidFill>
                <a:latin typeface="+mj-lt"/>
              </a:rPr>
              <a:t>css</a:t>
            </a:r>
            <a:r>
              <a:rPr lang="en-US" sz="1600" dirty="0">
                <a:solidFill>
                  <a:srgbClr val="4C8A00"/>
                </a:solidFill>
                <a:latin typeface="+mj-lt"/>
              </a:rPr>
              <a:t>"</a:t>
            </a:r>
            <a:r>
              <a:rPr lang="en-US" sz="1600" dirty="0">
                <a:solidFill>
                  <a:srgbClr val="00358A"/>
                </a:solidFill>
                <a:latin typeface="+mj-lt"/>
              </a:rPr>
              <a:t> </a:t>
            </a:r>
            <a:r>
              <a:rPr lang="en-US" sz="1600" dirty="0" err="1">
                <a:solidFill>
                  <a:srgbClr val="D64F00"/>
                </a:solidFill>
                <a:latin typeface="+mj-lt"/>
              </a:rPr>
              <a:t>href</a:t>
            </a:r>
            <a:r>
              <a:rPr lang="en-US" sz="1600" dirty="0">
                <a:solidFill>
                  <a:srgbClr val="00358A"/>
                </a:solidFill>
                <a:latin typeface="+mj-lt"/>
              </a:rPr>
              <a:t>=</a:t>
            </a:r>
            <a:r>
              <a:rPr lang="en-US" sz="1600" dirty="0">
                <a:solidFill>
                  <a:srgbClr val="4C8A00"/>
                </a:solidFill>
                <a:latin typeface="+mj-lt"/>
              </a:rPr>
              <a:t>"</a:t>
            </a:r>
            <a:r>
              <a:rPr lang="en-US" sz="1600" dirty="0" err="1">
                <a:solidFill>
                  <a:srgbClr val="4C8A00"/>
                </a:solidFill>
                <a:latin typeface="+mj-lt"/>
              </a:rPr>
              <a:t>styles.less</a:t>
            </a:r>
            <a:r>
              <a:rPr lang="en-US" sz="1600" dirty="0">
                <a:solidFill>
                  <a:srgbClr val="4C8A00"/>
                </a:solidFill>
                <a:latin typeface="+mj-lt"/>
              </a:rPr>
              <a:t>"</a:t>
            </a:r>
            <a:r>
              <a:rPr lang="en-US" sz="1600" dirty="0">
                <a:solidFill>
                  <a:srgbClr val="00358A"/>
                </a:solidFill>
                <a:latin typeface="+mj-lt"/>
              </a:rPr>
              <a:t> /&gt;</a:t>
            </a:r>
            <a:endParaRPr lang="es-CL" sz="1600" dirty="0">
              <a:latin typeface="+mj-lt"/>
            </a:endParaRPr>
          </a:p>
        </p:txBody>
      </p:sp>
      <p:sp>
        <p:nvSpPr>
          <p:cNvPr id="6" name="Rectángulo 5"/>
          <p:cNvSpPr/>
          <p:nvPr/>
        </p:nvSpPr>
        <p:spPr>
          <a:xfrm>
            <a:off x="2699792" y="5291916"/>
            <a:ext cx="6283537" cy="369332"/>
          </a:xfrm>
          <a:prstGeom prst="rect">
            <a:avLst/>
          </a:prstGeom>
        </p:spPr>
        <p:txBody>
          <a:bodyPr wrap="square">
            <a:spAutoFit/>
          </a:bodyPr>
          <a:lstStyle/>
          <a:p>
            <a:r>
              <a:rPr lang="es-CL" sz="1400" dirty="0">
                <a:solidFill>
                  <a:srgbClr val="212121"/>
                </a:solidFill>
                <a:latin typeface="arial" panose="020B0604020202020204" pitchFamily="34" charset="0"/>
              </a:rPr>
              <a:t>Vía consola para compilar usamos: </a:t>
            </a:r>
            <a:r>
              <a:rPr lang="es-CL" b="1" dirty="0" err="1"/>
              <a:t>lessc</a:t>
            </a:r>
            <a:r>
              <a:rPr lang="es-CL" b="1" dirty="0"/>
              <a:t> </a:t>
            </a:r>
            <a:r>
              <a:rPr lang="es-CL" b="1" dirty="0" err="1"/>
              <a:t>miarchivo.less</a:t>
            </a:r>
            <a:r>
              <a:rPr lang="es-CL" b="1" dirty="0"/>
              <a:t> miarchivo.css </a:t>
            </a:r>
            <a:endParaRPr lang="es-CL" sz="1400" b="1" dirty="0"/>
          </a:p>
        </p:txBody>
      </p:sp>
      <p:sp>
        <p:nvSpPr>
          <p:cNvPr id="22" name="Rectángulo 21"/>
          <p:cNvSpPr/>
          <p:nvPr/>
        </p:nvSpPr>
        <p:spPr>
          <a:xfrm>
            <a:off x="230250" y="2560488"/>
            <a:ext cx="1949124" cy="553998"/>
          </a:xfrm>
          <a:prstGeom prst="rect">
            <a:avLst/>
          </a:prstGeom>
        </p:spPr>
        <p:txBody>
          <a:bodyPr wrap="none">
            <a:spAutoFit/>
          </a:bodyPr>
          <a:lstStyle/>
          <a:p>
            <a:pPr algn="ctr"/>
            <a:r>
              <a:rPr lang="es-ES" sz="1500" b="1" dirty="0">
                <a:solidFill>
                  <a:schemeClr val="accent1">
                    <a:lumMod val="75000"/>
                  </a:schemeClr>
                </a:solidFill>
              </a:rPr>
              <a:t>Extensión de Archivo: </a:t>
            </a:r>
          </a:p>
          <a:p>
            <a:pPr algn="ctr"/>
            <a:r>
              <a:rPr lang="es-ES" sz="1500" b="1" dirty="0" smtClean="0">
                <a:solidFill>
                  <a:srgbClr val="212121"/>
                </a:solidFill>
              </a:rPr>
              <a:t>.</a:t>
            </a:r>
            <a:r>
              <a:rPr lang="es-ES" sz="1500" b="1" dirty="0" err="1" smtClean="0">
                <a:solidFill>
                  <a:srgbClr val="212121"/>
                </a:solidFill>
              </a:rPr>
              <a:t>less</a:t>
            </a:r>
            <a:endParaRPr lang="es-ES" sz="1500" b="1" dirty="0">
              <a:solidFill>
                <a:srgbClr val="212121"/>
              </a:solidFill>
            </a:endParaRPr>
          </a:p>
        </p:txBody>
      </p:sp>
    </p:spTree>
    <p:extLst>
      <p:ext uri="{BB962C8B-B14F-4D97-AF65-F5344CB8AC3E}">
        <p14:creationId xmlns:p14="http://schemas.microsoft.com/office/powerpoint/2010/main" val="1885498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6395</TotalTime>
  <Words>1606</Words>
  <Application>Microsoft Office PowerPoint</Application>
  <PresentationFormat>Presentación en pantalla (4:3)</PresentationFormat>
  <Paragraphs>290</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Arial</vt:lpstr>
      <vt:lpstr>Calibri</vt:lpstr>
      <vt:lpstr>Raleway</vt:lpstr>
      <vt:lpstr>Roboto</vt:lpstr>
      <vt:lpstr>Wingdings</vt:lpstr>
      <vt:lpstr>Tema de Office</vt:lpstr>
      <vt:lpstr>Preprocesadores CSS</vt:lpstr>
      <vt:lpstr>Agenda</vt:lpstr>
      <vt:lpstr>1. ¿Qué son los Preprocesadores CSS?</vt:lpstr>
      <vt:lpstr>1. ¿Qué son los preprocesadores de CSS?</vt:lpstr>
      <vt:lpstr>1.2 Beneficios de usarlos</vt:lpstr>
      <vt:lpstr>1.3 Esquema general de los preprocesadores</vt:lpstr>
      <vt:lpstr>2. Preprocesadores populares en el mercado</vt:lpstr>
      <vt:lpstr>Sobre SASS</vt:lpstr>
      <vt:lpstr>Sobre Less</vt:lpstr>
      <vt:lpstr>Sobre Stylus</vt:lpstr>
      <vt:lpstr>2. Preprocesadores populares en el mercado</vt:lpstr>
      <vt:lpstr>2.2 Datos en Github</vt:lpstr>
      <vt:lpstr>Como elegir un Preprocesador CSS</vt:lpstr>
      <vt:lpstr>3. Sintaxis</vt:lpstr>
      <vt:lpstr>3.1 Sintaxis General</vt:lpstr>
      <vt:lpstr>3.2 Sintaxis de Variables</vt:lpstr>
      <vt:lpstr>3.3 Sintaxis de Elementos Anidados</vt:lpstr>
      <vt:lpstr>3.3 Sintaxis de Elementos Anidados</vt:lpstr>
      <vt:lpstr>3.4 Mixins en Less</vt:lpstr>
      <vt:lpstr>3.4 Mixins en Sass</vt:lpstr>
      <vt:lpstr>3.5 Herencia</vt:lpstr>
      <vt:lpstr>3.5 Herencia en Sass</vt:lpstr>
      <vt:lpstr>3.5 Herencia en Less</vt:lpstr>
      <vt:lpstr>3.6 Importando Archivos</vt:lpstr>
      <vt:lpstr>3.7 Operaciones Matemáticas </vt:lpstr>
      <vt:lpstr>4. Practica</vt:lpstr>
      <vt:lpstr>Practicando con Less usando un Browser</vt:lpstr>
      <vt:lpstr>Practicando con Less usando GUIs</vt:lpstr>
      <vt:lpstr>Practicando con SASS usando Scout-App</vt:lpstr>
      <vt:lpstr>Practicando con SASS usando Koala</vt:lpstr>
      <vt:lpstr>Practica de SASS, LESS y Stylus úsando NPM</vt:lpstr>
      <vt:lpstr>Presentación de PowerPoint</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dc:title>
  <dc:creator>Javier Padron Rodriguez</dc:creator>
  <cp:lastModifiedBy>Padron, Javier</cp:lastModifiedBy>
  <cp:revision>200</cp:revision>
  <dcterms:created xsi:type="dcterms:W3CDTF">2018-06-04T13:05:54Z</dcterms:created>
  <dcterms:modified xsi:type="dcterms:W3CDTF">2018-08-21T20:31:44Z</dcterms:modified>
</cp:coreProperties>
</file>