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42" r:id="rId5"/>
    <p:sldId id="359" r:id="rId6"/>
    <p:sldId id="375" r:id="rId7"/>
    <p:sldId id="383" r:id="rId8"/>
    <p:sldId id="365" r:id="rId9"/>
    <p:sldId id="385" r:id="rId10"/>
    <p:sldId id="377" r:id="rId11"/>
    <p:sldId id="386" r:id="rId12"/>
    <p:sldId id="387" r:id="rId13"/>
    <p:sldId id="390" r:id="rId14"/>
    <p:sldId id="388" r:id="rId15"/>
    <p:sldId id="389" r:id="rId16"/>
    <p:sldId id="372"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showGuides="1">
      <p:cViewPr varScale="1">
        <p:scale>
          <a:sx n="105" d="100"/>
          <a:sy n="105" d="100"/>
        </p:scale>
        <p:origin x="77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10/13/2024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10/13/2024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Good evening, everyone. Today, we'll be presenting our Graduation Rates Analysis Project focused on Maricopa County high schools for the year 2023. We initially considered taking a data engineering approach, but we ultimately decided to focus on the data visualization track. This allowed us to analyze and present the data in a way that highlights key trends, gaps, and distributions, which can inform educational decision-makers</a:t>
            </a:r>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DE41F-729C-8FEA-15CC-7232C1F59B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F2B0CA-07E1-8B4A-8FB6-B29DE167D2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F7FF27-A86E-13A8-2ECC-DCF1797408CE}"/>
              </a:ext>
            </a:extLst>
          </p:cNvPr>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provide a visual overview, we created an interactive map highlighting the schools across Maricopa County, with markers representing the graduation rate distributions. This map allows users to see geographic trends at a glance, such as [mention any noticeable patterns</a:t>
            </a:r>
            <a:endParaRPr lang="en-US" dirty="0"/>
          </a:p>
        </p:txBody>
      </p:sp>
      <p:sp>
        <p:nvSpPr>
          <p:cNvPr id="4" name="Slide Number Placeholder 3">
            <a:extLst>
              <a:ext uri="{FF2B5EF4-FFF2-40B4-BE49-F238E27FC236}">
                <a16:creationId xmlns:a16="http://schemas.microsoft.com/office/drawing/2014/main" id="{7E903184-AB28-DF0B-911E-C23EC997DEB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141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99839-4D5D-4C9F-CBD6-3D834943E9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C6F7CA-C040-B772-ABE1-5CCACA3F9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DAC677-86B9-B501-991F-F1F95516CA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5AF5E5-2733-AF62-DC64-8783DA08F16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7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B0D02-015D-9263-FC3C-D334535EF4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5BDE4-9498-792D-A2F4-190BE4E7B5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E672F-DF02-5193-BD41-839E8BD9FC1D}"/>
              </a:ext>
            </a:extLst>
          </p:cNvPr>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 also focused on identifying schools that showed the largest gaps between subgroups. Schools like [name schools] had significant variations in graduation rates among different demographics, indicating areas where targeted interventions might be needed."</a:t>
            </a:r>
            <a:endParaRPr lang="en-US" dirty="0"/>
          </a:p>
        </p:txBody>
      </p:sp>
      <p:sp>
        <p:nvSpPr>
          <p:cNvPr id="4" name="Slide Number Placeholder 3">
            <a:extLst>
              <a:ext uri="{FF2B5EF4-FFF2-40B4-BE49-F238E27FC236}">
                <a16:creationId xmlns:a16="http://schemas.microsoft.com/office/drawing/2014/main" id="{0A3FB9D8-2498-9FE0-2E31-2E217805F6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1658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In summary, our analysis of the 2023 graduation rates across Maricopa County high schools provided valuable insights into overall performance, subgroup variations, and disparities among different schools. We identified schools excelling in graduation rates, showcasing practices that could be adopted by others, as well as those facing challenges that indicate areas for targeted improvement.</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The analysis highlighted significant gaps between subgroups, suggesting that more focused efforts are needed to ensure equitable educational outcomes. By identifying these trends and distributions, we aim to inform educational decision-makers, helping them to allocate resources and implement strategies that improve graduation rates across all schools.</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Our findings underscore the importance of data-driven approaches in understanding and addressing educational challenges, paving the way for informed strategies that can lead to a brighter future for students in Maricopa County</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85282-841B-1F6C-8C93-D24B258891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2BF13A-9336-2388-00B3-9021363B48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F4FEE8-2FC6-A056-DBB5-852A8BF77D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569CD2-F5E4-14EA-597E-B45AD1EE2DC2}"/>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3898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main objective of this project was to analyze the 2023 graduation rates in Arizona schools, specifically focusing on Maricopa County. We aimed to identify schools with the highest and lowest graduation rates, perform subgroup analysis across demographics like gender, and highlight any significant trends or gaps that could guide future educational strategies."</a:t>
            </a:r>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We utilized various tools and platforms for this project:</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SQL for data querying and analysis,</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Python &amp; </a:t>
            </a:r>
            <a:r>
              <a:rPr lang="en-US" sz="1800" dirty="0" err="1">
                <a:effectLst/>
                <a:latin typeface="Aptos" panose="020B0004020202020204" pitchFamily="34" charset="0"/>
                <a:ea typeface="Aptos" panose="020B0004020202020204" pitchFamily="34" charset="0"/>
                <a:cs typeface="Times New Roman" panose="02020603050405020304" pitchFamily="18" charset="0"/>
              </a:rPr>
              <a:t>Jupyter</a:t>
            </a:r>
            <a:r>
              <a:rPr lang="en-US" sz="1800" dirty="0">
                <a:effectLst/>
                <a:latin typeface="Aptos" panose="020B0004020202020204" pitchFamily="34" charset="0"/>
                <a:ea typeface="Aptos" panose="020B0004020202020204" pitchFamily="34" charset="0"/>
                <a:cs typeface="Times New Roman" panose="02020603050405020304" pitchFamily="18" charset="0"/>
              </a:rPr>
              <a:t> Notebooks for advanced analysis and optional visualizations,</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PostgreSQL served as our database management system,</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And we used OpenStreetMap along with Matplotlib for map and charts visualization."</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45322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68E40-581E-ECC9-8713-2BB8BD71B8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299928-76BD-7B9A-A54B-890227FBFE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5741F1-4E4D-5000-9A30-3E9519EA4B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5AF4CF-F2EB-06C2-FD91-4F40988B47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319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83B23-A642-2A8A-5C52-A265E22BAE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0C9195-4C71-517F-8AFC-C98CA91EFA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B7B178-70B7-4A3D-D769-C97C491CB7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6C68A8-0CB3-8C49-49BB-9FF103F6D6E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348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FEA84-8807-8728-95D8-2F6D984827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57EB37-4D38-6F43-5B48-A3AC40454D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98A2D-499B-63B4-BB95-222E1F44202B}"/>
              </a:ext>
            </a:extLst>
          </p:cNvPr>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For our first question, we found that the overall graduation rate across all schools in Maricopa County was 75%. We also identified the top-performing schools, such as Shadow Ridge and Mountain Ridge and those with lower graduation rates, like Arizona Preparatory Academy and Ombudsman charter Metro."</a:t>
            </a:r>
            <a:endParaRPr lang="en-US" dirty="0"/>
          </a:p>
        </p:txBody>
      </p:sp>
      <p:sp>
        <p:nvSpPr>
          <p:cNvPr id="4" name="Slide Number Placeholder 3">
            <a:extLst>
              <a:ext uri="{FF2B5EF4-FFF2-40B4-BE49-F238E27FC236}">
                <a16:creationId xmlns:a16="http://schemas.microsoft.com/office/drawing/2014/main" id="{99431395-BE55-86A5-6DB6-9BAA186ED55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338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aviereyes21.github.io/16-Project_3/"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azed.gov/sites/default/files/2024/01/4Year_Grad_Rate_Cohort2023_publish%5B1%5D.xlsx"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Project 3</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Graduation Rates Analysis Project – MARICOPA COUNTY, Az </a:t>
            </a:r>
          </a:p>
          <a:p>
            <a:r>
              <a:rPr lang="en-US" dirty="0"/>
              <a:t>High Schools (2023)</a:t>
            </a:r>
          </a:p>
          <a:p>
            <a:r>
              <a:rPr lang="en-US" sz="1400" dirty="0"/>
              <a:t>Priscilla Miller</a:t>
            </a:r>
          </a:p>
          <a:p>
            <a:r>
              <a:rPr lang="en-US" sz="1400" dirty="0"/>
              <a:t>Javier Reyes Hernandez</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149E7-B349-FF9C-BF78-7C8FD4C2B3E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1C849D9-DB16-1AEC-BDDA-A1553D78726C}"/>
              </a:ext>
            </a:extLst>
          </p:cNvPr>
          <p:cNvSpPr>
            <a:spLocks noGrp="1"/>
          </p:cNvSpPr>
          <p:nvPr>
            <p:ph type="title"/>
          </p:nvPr>
        </p:nvSpPr>
        <p:spPr>
          <a:xfrm>
            <a:off x="727068" y="238641"/>
            <a:ext cx="10515601" cy="480494"/>
          </a:xfrm>
        </p:spPr>
        <p:txBody>
          <a:bodyPr anchor="b">
            <a:normAutofit fontScale="90000"/>
          </a:bodyPr>
          <a:lstStyle/>
          <a:p>
            <a:r>
              <a:rPr lang="en-US" dirty="0"/>
              <a:t>Interactive map</a:t>
            </a:r>
          </a:p>
        </p:txBody>
      </p:sp>
      <p:sp>
        <p:nvSpPr>
          <p:cNvPr id="16" name="Slide Number Placeholder 4">
            <a:extLst>
              <a:ext uri="{FF2B5EF4-FFF2-40B4-BE49-F238E27FC236}">
                <a16:creationId xmlns:a16="http://schemas.microsoft.com/office/drawing/2014/main" id="{735F0436-EBA7-5E08-FDAC-5457516694C0}"/>
              </a:ext>
            </a:extLst>
          </p:cNvPr>
          <p:cNvSpPr>
            <a:spLocks noGrp="1"/>
          </p:cNvSpPr>
          <p:nvPr>
            <p:ph type="sldNum" sz="quarter" idx="12"/>
          </p:nvPr>
        </p:nvSpPr>
        <p:spPr>
          <a:xfrm>
            <a:off x="9140971" y="6254234"/>
            <a:ext cx="2743200" cy="365125"/>
          </a:xfrm>
        </p:spPr>
        <p:txBody>
          <a:bodyPr/>
          <a:lstStyle/>
          <a:p>
            <a:pPr>
              <a:spcAft>
                <a:spcPts val="600"/>
              </a:spcAft>
            </a:pPr>
            <a:fld id="{FE024F78-56A6-7740-B68D-8D4D026EDF3F}" type="slidenum">
              <a:rPr lang="en-US" smtClean="0"/>
              <a:pPr>
                <a:spcAft>
                  <a:spcPts val="600"/>
                </a:spcAft>
              </a:pPr>
              <a:t>10</a:t>
            </a:fld>
            <a:endParaRPr lang="en-US"/>
          </a:p>
        </p:txBody>
      </p:sp>
      <p:sp>
        <p:nvSpPr>
          <p:cNvPr id="3" name="Rectangle 2" hidden="1">
            <a:extLst>
              <a:ext uri="{FF2B5EF4-FFF2-40B4-BE49-F238E27FC236}">
                <a16:creationId xmlns:a16="http://schemas.microsoft.com/office/drawing/2014/main" id="{C70F2A50-858A-3DCA-570B-817738D6137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Content Placeholder 2">
            <a:extLst>
              <a:ext uri="{FF2B5EF4-FFF2-40B4-BE49-F238E27FC236}">
                <a16:creationId xmlns:a16="http://schemas.microsoft.com/office/drawing/2014/main" id="{F5028B11-8F50-0ED6-F736-29220D5B46D3}"/>
              </a:ext>
            </a:extLst>
          </p:cNvPr>
          <p:cNvSpPr txBox="1">
            <a:spLocks/>
          </p:cNvSpPr>
          <p:nvPr/>
        </p:nvSpPr>
        <p:spPr>
          <a:xfrm>
            <a:off x="1317171" y="827317"/>
            <a:ext cx="9925498" cy="5987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Which schools show the largest gaps between subgroups?</a:t>
            </a:r>
            <a:endParaRPr lang="en-US" sz="3600" dirty="0"/>
          </a:p>
        </p:txBody>
      </p:sp>
      <p:sp>
        <p:nvSpPr>
          <p:cNvPr id="2" name="TextBox 1">
            <a:extLst>
              <a:ext uri="{FF2B5EF4-FFF2-40B4-BE49-F238E27FC236}">
                <a16:creationId xmlns:a16="http://schemas.microsoft.com/office/drawing/2014/main" id="{FF1626EB-F011-AFBC-575F-EE3ED828C290}"/>
              </a:ext>
            </a:extLst>
          </p:cNvPr>
          <p:cNvSpPr txBox="1"/>
          <p:nvPr/>
        </p:nvSpPr>
        <p:spPr>
          <a:xfrm>
            <a:off x="3890955" y="3435292"/>
            <a:ext cx="4410090" cy="461665"/>
          </a:xfrm>
          <a:prstGeom prst="rect">
            <a:avLst/>
          </a:prstGeom>
          <a:noFill/>
        </p:spPr>
        <p:txBody>
          <a:bodyPr wrap="square" rtlCol="0">
            <a:spAutoFit/>
          </a:bodyPr>
          <a:lstStyle/>
          <a:p>
            <a:r>
              <a:rPr lang="en-US" sz="2400" b="1" dirty="0">
                <a:solidFill>
                  <a:schemeClr val="bg1"/>
                </a:solidFill>
                <a:hlinkClick r:id="rId3"/>
              </a:rPr>
              <a:t>Maricopa County Map</a:t>
            </a:r>
            <a:endParaRPr lang="en-US" sz="2400" b="1" dirty="0">
              <a:solidFill>
                <a:schemeClr val="bg1"/>
              </a:solidFill>
            </a:endParaRPr>
          </a:p>
        </p:txBody>
      </p:sp>
    </p:spTree>
    <p:extLst>
      <p:ext uri="{BB962C8B-B14F-4D97-AF65-F5344CB8AC3E}">
        <p14:creationId xmlns:p14="http://schemas.microsoft.com/office/powerpoint/2010/main" val="334329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61657-51B0-33FE-D0EE-E4385346299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9536B6C-1C78-372B-E684-6343CBCF2540}"/>
              </a:ext>
            </a:extLst>
          </p:cNvPr>
          <p:cNvSpPr>
            <a:spLocks noGrp="1"/>
          </p:cNvSpPr>
          <p:nvPr>
            <p:ph type="title"/>
          </p:nvPr>
        </p:nvSpPr>
        <p:spPr>
          <a:xfrm>
            <a:off x="727068" y="238641"/>
            <a:ext cx="10515601" cy="480494"/>
          </a:xfrm>
        </p:spPr>
        <p:txBody>
          <a:bodyPr anchor="b">
            <a:normAutofit fontScale="90000"/>
          </a:bodyPr>
          <a:lstStyle/>
          <a:p>
            <a:r>
              <a:rPr lang="en-US" dirty="0"/>
              <a:t>Results</a:t>
            </a:r>
          </a:p>
        </p:txBody>
      </p:sp>
      <p:sp>
        <p:nvSpPr>
          <p:cNvPr id="16" name="Slide Number Placeholder 4">
            <a:extLst>
              <a:ext uri="{FF2B5EF4-FFF2-40B4-BE49-F238E27FC236}">
                <a16:creationId xmlns:a16="http://schemas.microsoft.com/office/drawing/2014/main" id="{034C7389-A2DD-9E92-B401-E32486C6ED5E}"/>
              </a:ext>
            </a:extLst>
          </p:cNvPr>
          <p:cNvSpPr>
            <a:spLocks noGrp="1"/>
          </p:cNvSpPr>
          <p:nvPr>
            <p:ph type="sldNum" sz="quarter" idx="12"/>
          </p:nvPr>
        </p:nvSpPr>
        <p:spPr>
          <a:xfrm>
            <a:off x="9140971" y="6254234"/>
            <a:ext cx="2743200" cy="365125"/>
          </a:xfrm>
        </p:spPr>
        <p:txBody>
          <a:bodyPr/>
          <a:lstStyle/>
          <a:p>
            <a:pPr>
              <a:spcAft>
                <a:spcPts val="600"/>
              </a:spcAft>
            </a:pPr>
            <a:fld id="{FE024F78-56A6-7740-B68D-8D4D026EDF3F}" type="slidenum">
              <a:rPr lang="en-US" smtClean="0"/>
              <a:pPr>
                <a:spcAft>
                  <a:spcPts val="600"/>
                </a:spcAft>
              </a:pPr>
              <a:t>11</a:t>
            </a:fld>
            <a:endParaRPr lang="en-US"/>
          </a:p>
        </p:txBody>
      </p:sp>
      <p:sp>
        <p:nvSpPr>
          <p:cNvPr id="3" name="Rectangle 2" hidden="1">
            <a:extLst>
              <a:ext uri="{FF2B5EF4-FFF2-40B4-BE49-F238E27FC236}">
                <a16:creationId xmlns:a16="http://schemas.microsoft.com/office/drawing/2014/main" id="{581B1817-FF37-DE61-1453-DAE08F7EBB44}"/>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Content Placeholder 2">
            <a:extLst>
              <a:ext uri="{FF2B5EF4-FFF2-40B4-BE49-F238E27FC236}">
                <a16:creationId xmlns:a16="http://schemas.microsoft.com/office/drawing/2014/main" id="{B559B313-592F-4951-CE8D-DA10E2BA0DDB}"/>
              </a:ext>
            </a:extLst>
          </p:cNvPr>
          <p:cNvSpPr txBox="1">
            <a:spLocks/>
          </p:cNvSpPr>
          <p:nvPr/>
        </p:nvSpPr>
        <p:spPr>
          <a:xfrm>
            <a:off x="1317171" y="805544"/>
            <a:ext cx="9925498" cy="51162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How does the graduation rate vary by subgroups?</a:t>
            </a:r>
          </a:p>
        </p:txBody>
      </p:sp>
      <p:pic>
        <p:nvPicPr>
          <p:cNvPr id="4" name="Picture 3">
            <a:extLst>
              <a:ext uri="{FF2B5EF4-FFF2-40B4-BE49-F238E27FC236}">
                <a16:creationId xmlns:a16="http://schemas.microsoft.com/office/drawing/2014/main" id="{DB351C9B-1059-19A1-9473-99A9CD752F47}"/>
              </a:ext>
            </a:extLst>
          </p:cNvPr>
          <p:cNvPicPr>
            <a:picLocks noChangeAspect="1"/>
          </p:cNvPicPr>
          <p:nvPr/>
        </p:nvPicPr>
        <p:blipFill>
          <a:blip r:embed="rId3"/>
          <a:stretch>
            <a:fillRect/>
          </a:stretch>
        </p:blipFill>
        <p:spPr>
          <a:xfrm>
            <a:off x="650868" y="1317171"/>
            <a:ext cx="10668000" cy="5323122"/>
          </a:xfrm>
          <a:prstGeom prst="rect">
            <a:avLst/>
          </a:prstGeom>
        </p:spPr>
      </p:pic>
    </p:spTree>
    <p:extLst>
      <p:ext uri="{BB962C8B-B14F-4D97-AF65-F5344CB8AC3E}">
        <p14:creationId xmlns:p14="http://schemas.microsoft.com/office/powerpoint/2010/main" val="164930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65EE3-715B-9598-807A-7CD3BDF23C2F}"/>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89C3E33-7C35-22A8-7776-0708BA25A47D}"/>
              </a:ext>
            </a:extLst>
          </p:cNvPr>
          <p:cNvSpPr>
            <a:spLocks noGrp="1"/>
          </p:cNvSpPr>
          <p:nvPr>
            <p:ph type="title"/>
          </p:nvPr>
        </p:nvSpPr>
        <p:spPr>
          <a:xfrm>
            <a:off x="727068" y="238641"/>
            <a:ext cx="10515601" cy="480494"/>
          </a:xfrm>
        </p:spPr>
        <p:txBody>
          <a:bodyPr anchor="b">
            <a:normAutofit fontScale="90000"/>
          </a:bodyPr>
          <a:lstStyle/>
          <a:p>
            <a:r>
              <a:rPr lang="en-US" dirty="0"/>
              <a:t>Results</a:t>
            </a:r>
          </a:p>
        </p:txBody>
      </p:sp>
      <p:sp>
        <p:nvSpPr>
          <p:cNvPr id="16" name="Slide Number Placeholder 4">
            <a:extLst>
              <a:ext uri="{FF2B5EF4-FFF2-40B4-BE49-F238E27FC236}">
                <a16:creationId xmlns:a16="http://schemas.microsoft.com/office/drawing/2014/main" id="{44C33D10-A2B7-C195-33BF-0618F4CC7E43}"/>
              </a:ext>
            </a:extLst>
          </p:cNvPr>
          <p:cNvSpPr>
            <a:spLocks noGrp="1"/>
          </p:cNvSpPr>
          <p:nvPr>
            <p:ph type="sldNum" sz="quarter" idx="12"/>
          </p:nvPr>
        </p:nvSpPr>
        <p:spPr>
          <a:xfrm>
            <a:off x="9140971" y="6254234"/>
            <a:ext cx="2743200" cy="365125"/>
          </a:xfrm>
        </p:spPr>
        <p:txBody>
          <a:bodyPr/>
          <a:lstStyle/>
          <a:p>
            <a:pPr>
              <a:spcAft>
                <a:spcPts val="600"/>
              </a:spcAft>
            </a:pPr>
            <a:fld id="{FE024F78-56A6-7740-B68D-8D4D026EDF3F}" type="slidenum">
              <a:rPr lang="en-US" smtClean="0"/>
              <a:pPr>
                <a:spcAft>
                  <a:spcPts val="600"/>
                </a:spcAft>
              </a:pPr>
              <a:t>12</a:t>
            </a:fld>
            <a:endParaRPr lang="en-US"/>
          </a:p>
        </p:txBody>
      </p:sp>
      <p:sp>
        <p:nvSpPr>
          <p:cNvPr id="3" name="Rectangle 2" hidden="1">
            <a:extLst>
              <a:ext uri="{FF2B5EF4-FFF2-40B4-BE49-F238E27FC236}">
                <a16:creationId xmlns:a16="http://schemas.microsoft.com/office/drawing/2014/main" id="{680AB92F-DC3A-DE21-2671-3B396140CBD1}"/>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Content Placeholder 2">
            <a:extLst>
              <a:ext uri="{FF2B5EF4-FFF2-40B4-BE49-F238E27FC236}">
                <a16:creationId xmlns:a16="http://schemas.microsoft.com/office/drawing/2014/main" id="{4FFA68B6-F5B1-C861-66E9-90452502D40E}"/>
              </a:ext>
            </a:extLst>
          </p:cNvPr>
          <p:cNvSpPr txBox="1">
            <a:spLocks/>
          </p:cNvSpPr>
          <p:nvPr/>
        </p:nvSpPr>
        <p:spPr>
          <a:xfrm>
            <a:off x="1317171" y="805544"/>
            <a:ext cx="9925498" cy="5987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Which schools show the largest gaps between subgroups?</a:t>
            </a:r>
            <a:endParaRPr lang="en-US" sz="3600" dirty="0"/>
          </a:p>
        </p:txBody>
      </p:sp>
      <p:pic>
        <p:nvPicPr>
          <p:cNvPr id="5" name="Picture 4">
            <a:extLst>
              <a:ext uri="{FF2B5EF4-FFF2-40B4-BE49-F238E27FC236}">
                <a16:creationId xmlns:a16="http://schemas.microsoft.com/office/drawing/2014/main" id="{98F188E1-283D-10A3-6D57-E82F7F5308C5}"/>
              </a:ext>
            </a:extLst>
          </p:cNvPr>
          <p:cNvPicPr>
            <a:picLocks noChangeAspect="1"/>
          </p:cNvPicPr>
          <p:nvPr/>
        </p:nvPicPr>
        <p:blipFill>
          <a:blip r:embed="rId3"/>
          <a:stretch>
            <a:fillRect/>
          </a:stretch>
        </p:blipFill>
        <p:spPr>
          <a:xfrm>
            <a:off x="424543" y="1394569"/>
            <a:ext cx="11103428" cy="5060660"/>
          </a:xfrm>
          <a:prstGeom prst="rect">
            <a:avLst/>
          </a:prstGeom>
        </p:spPr>
      </p:pic>
    </p:spTree>
    <p:extLst>
      <p:ext uri="{BB962C8B-B14F-4D97-AF65-F5344CB8AC3E}">
        <p14:creationId xmlns:p14="http://schemas.microsoft.com/office/powerpoint/2010/main" val="289720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Conclusion</a:t>
            </a:r>
          </a:p>
        </p:txBody>
      </p:sp>
      <p:sp>
        <p:nvSpPr>
          <p:cNvPr id="4" name="Title 1">
            <a:extLst>
              <a:ext uri="{FF2B5EF4-FFF2-40B4-BE49-F238E27FC236}">
                <a16:creationId xmlns:a16="http://schemas.microsoft.com/office/drawing/2014/main" id="{22B92737-4F46-FD3C-92A6-E364027AA5EE}"/>
              </a:ext>
            </a:extLst>
          </p:cNvPr>
          <p:cNvSpPr txBox="1">
            <a:spLocks/>
          </p:cNvSpPr>
          <p:nvPr/>
        </p:nvSpPr>
        <p:spPr>
          <a:xfrm>
            <a:off x="838200" y="2898648"/>
            <a:ext cx="10515599" cy="31446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300" baseline="0">
                <a:solidFill>
                  <a:schemeClr val="accent3"/>
                </a:solidFill>
                <a:latin typeface="+mj-lt"/>
                <a:ea typeface="+mj-ea"/>
                <a:cs typeface="Biome" panose="020B0503030204020804" pitchFamily="34" charset="0"/>
              </a:defRPr>
            </a:lvl1pPr>
          </a:lstStyle>
          <a:p>
            <a:endParaRPr lang="en-US" sz="1400" dirty="0"/>
          </a:p>
        </p:txBody>
      </p:sp>
    </p:spTree>
    <p:extLst>
      <p:ext uri="{BB962C8B-B14F-4D97-AF65-F5344CB8AC3E}">
        <p14:creationId xmlns:p14="http://schemas.microsoft.com/office/powerpoint/2010/main" val="239546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a:extLst>
            <a:ext uri="{FF2B5EF4-FFF2-40B4-BE49-F238E27FC236}">
              <a16:creationId xmlns:a16="http://schemas.microsoft.com/office/drawing/2014/main" id="{22C9B6AF-6337-1031-6FBD-BA4B3691CF73}"/>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26D82264-83D9-2C1C-70BD-B78216DD2C31}"/>
              </a:ext>
            </a:extLst>
          </p:cNvPr>
          <p:cNvSpPr>
            <a:spLocks noGrp="1"/>
          </p:cNvSpPr>
          <p:nvPr>
            <p:ph type="title"/>
          </p:nvPr>
        </p:nvSpPr>
        <p:spPr>
          <a:xfrm>
            <a:off x="835831" y="173735"/>
            <a:ext cx="4409514" cy="2203704"/>
          </a:xfrm>
        </p:spPr>
        <p:txBody>
          <a:bodyPr/>
          <a:lstStyle/>
          <a:p>
            <a:r>
              <a:rPr lang="en-US" dirty="0"/>
              <a:t>References</a:t>
            </a:r>
          </a:p>
        </p:txBody>
      </p:sp>
      <p:sp>
        <p:nvSpPr>
          <p:cNvPr id="4" name="Title 1">
            <a:extLst>
              <a:ext uri="{FF2B5EF4-FFF2-40B4-BE49-F238E27FC236}">
                <a16:creationId xmlns:a16="http://schemas.microsoft.com/office/drawing/2014/main" id="{515218F4-9282-083F-4C79-D0696566921D}"/>
              </a:ext>
            </a:extLst>
          </p:cNvPr>
          <p:cNvSpPr txBox="1">
            <a:spLocks/>
          </p:cNvSpPr>
          <p:nvPr/>
        </p:nvSpPr>
        <p:spPr>
          <a:xfrm>
            <a:off x="1164771" y="2111392"/>
            <a:ext cx="10515599" cy="22037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300" baseline="0">
                <a:solidFill>
                  <a:schemeClr val="accent3"/>
                </a:solidFill>
                <a:latin typeface="+mj-lt"/>
                <a:ea typeface="+mj-ea"/>
                <a:cs typeface="Biome" panose="020B0503030204020804" pitchFamily="34" charset="0"/>
              </a:defRPr>
            </a:lvl1pPr>
          </a:lstStyle>
          <a:p>
            <a:r>
              <a:rPr lang="en-US" sz="2400" dirty="0"/>
              <a:t>Arizona Department of Education.(2024). </a:t>
            </a:r>
            <a:r>
              <a:rPr lang="en-US" sz="2400" b="0" i="0" u="sng" dirty="0">
                <a:solidFill>
                  <a:srgbClr val="012169"/>
                </a:solidFill>
                <a:effectLst/>
                <a:latin typeface="Roboto" panose="02000000000000000000" pitchFamily="2" charset="0"/>
                <a:hlinkClick r:id="rId3"/>
              </a:rPr>
              <a:t>Cohort 2023 Four Year Graduation Rate Data</a:t>
            </a:r>
            <a:r>
              <a:rPr lang="en-US" sz="2400" b="0" i="0" u="sng" dirty="0">
                <a:solidFill>
                  <a:srgbClr val="012169"/>
                </a:solidFill>
                <a:effectLst/>
                <a:latin typeface="Roboto" panose="02000000000000000000" pitchFamily="2" charset="0"/>
              </a:rPr>
              <a:t>.</a:t>
            </a:r>
            <a:r>
              <a:rPr lang="en-US" sz="1800" b="0" i="0" dirty="0">
                <a:solidFill>
                  <a:srgbClr val="012169"/>
                </a:solidFill>
                <a:effectLst/>
                <a:latin typeface="Roboto" panose="02000000000000000000" pitchFamily="2" charset="0"/>
              </a:rPr>
              <a:t>.</a:t>
            </a:r>
            <a:r>
              <a:rPr lang="en-US" sz="1800" b="0" i="0" dirty="0">
                <a:solidFill>
                  <a:schemeClr val="bg1"/>
                </a:solidFill>
                <a:effectLst/>
                <a:latin typeface="Roboto" panose="02000000000000000000" pitchFamily="2" charset="0"/>
              </a:rPr>
              <a:t>(Https://www.azed.gov/sites/default/files/2024/01/4Year_Grad_Rate_Cohort2023_publish%5B1%5D.xlsx)</a:t>
            </a:r>
          </a:p>
          <a:p>
            <a:endParaRPr lang="en-US" sz="2400" dirty="0"/>
          </a:p>
        </p:txBody>
      </p:sp>
    </p:spTree>
    <p:extLst>
      <p:ext uri="{BB962C8B-B14F-4D97-AF65-F5344CB8AC3E}">
        <p14:creationId xmlns:p14="http://schemas.microsoft.com/office/powerpoint/2010/main" val="84074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Introduction</a:t>
            </a:r>
          </a:p>
          <a:p>
            <a:r>
              <a:rPr lang="en-US" dirty="0"/>
              <a:t>Tools and Platforms</a:t>
            </a:r>
          </a:p>
          <a:p>
            <a:r>
              <a:rPr lang="en-US" dirty="0"/>
              <a:t>Datasets Overview</a:t>
            </a:r>
          </a:p>
          <a:p>
            <a:r>
              <a:rPr lang="en-US" dirty="0"/>
              <a:t>Key Analytical Questions</a:t>
            </a:r>
          </a:p>
          <a:p>
            <a:r>
              <a:rPr lang="en-US" dirty="0"/>
              <a:t>Query Results and Visualizations</a:t>
            </a:r>
          </a:p>
          <a:p>
            <a:r>
              <a:rPr lang="en-US" dirty="0"/>
              <a:t>Conclusion</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Introduction</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Analyze the 2023 graduation rates in Arizona schools</a:t>
            </a:r>
          </a:p>
          <a:p>
            <a:r>
              <a:rPr lang="en-US" dirty="0"/>
              <a:t>Focus schools on Highest and Lowest graduation rates</a:t>
            </a:r>
          </a:p>
          <a:p>
            <a:r>
              <a:rPr lang="en-US" dirty="0"/>
              <a:t>Identify trends, gaps, and distributions to inform educational decision makers.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Rectangle 1">
            <a:extLst>
              <a:ext uri="{FF2B5EF4-FFF2-40B4-BE49-F238E27FC236}">
                <a16:creationId xmlns:a16="http://schemas.microsoft.com/office/drawing/2014/main" id="{F71449C0-79D3-0B40-B395-33DE7203B1F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Analyze the 2023 graduation rates in Arizona schools.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Focus on subgroup analysis (gender and other 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Identify trends, gaps, and distributions to inform educational decisions. </a:t>
            </a:r>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0700-5498-1621-D988-CEA8640CC88F}"/>
              </a:ext>
            </a:extLst>
          </p:cNvPr>
          <p:cNvSpPr>
            <a:spLocks noGrp="1"/>
          </p:cNvSpPr>
          <p:nvPr>
            <p:ph type="title"/>
          </p:nvPr>
        </p:nvSpPr>
        <p:spPr/>
        <p:txBody>
          <a:bodyPr/>
          <a:lstStyle/>
          <a:p>
            <a:r>
              <a:rPr lang="en-US" dirty="0"/>
              <a:t>Tools and platforms	</a:t>
            </a:r>
          </a:p>
        </p:txBody>
      </p:sp>
      <p:sp>
        <p:nvSpPr>
          <p:cNvPr id="3" name="Content Placeholder 2">
            <a:extLst>
              <a:ext uri="{FF2B5EF4-FFF2-40B4-BE49-F238E27FC236}">
                <a16:creationId xmlns:a16="http://schemas.microsoft.com/office/drawing/2014/main" id="{38C0B2AB-DA7D-CD9C-06EB-A6C2A2711A22}"/>
              </a:ext>
            </a:extLst>
          </p:cNvPr>
          <p:cNvSpPr>
            <a:spLocks noGrp="1"/>
          </p:cNvSpPr>
          <p:nvPr>
            <p:ph sz="quarter" idx="31"/>
          </p:nvPr>
        </p:nvSpPr>
        <p:spPr/>
        <p:txBody>
          <a:bodyPr/>
          <a:lstStyle/>
          <a:p>
            <a:r>
              <a:rPr lang="en-US" dirty="0"/>
              <a:t>SQL: Used for data querying and analysis</a:t>
            </a:r>
          </a:p>
          <a:p>
            <a:r>
              <a:rPr lang="en-US" dirty="0"/>
              <a:t>Python &amp; </a:t>
            </a:r>
            <a:r>
              <a:rPr lang="en-US" dirty="0" err="1"/>
              <a:t>Jupyter</a:t>
            </a:r>
            <a:r>
              <a:rPr lang="en-US" dirty="0"/>
              <a:t> Notebooks: For advanced analysis and optional visualizations.</a:t>
            </a:r>
          </a:p>
          <a:p>
            <a:r>
              <a:rPr lang="en-US" dirty="0"/>
              <a:t>Database: </a:t>
            </a:r>
            <a:r>
              <a:rPr lang="en-US" dirty="0" err="1"/>
              <a:t>PostreSQL</a:t>
            </a:r>
            <a:r>
              <a:rPr lang="en-US" dirty="0"/>
              <a:t> served as our database management system</a:t>
            </a:r>
          </a:p>
          <a:p>
            <a:r>
              <a:rPr lang="en-US" dirty="0" err="1"/>
              <a:t>Openstreetmap</a:t>
            </a:r>
            <a:r>
              <a:rPr lang="en-US" dirty="0"/>
              <a:t>, Matplotlib. For map and charts visualization.</a:t>
            </a:r>
          </a:p>
        </p:txBody>
      </p:sp>
      <p:sp>
        <p:nvSpPr>
          <p:cNvPr id="4" name="Slide Number Placeholder 3">
            <a:extLst>
              <a:ext uri="{FF2B5EF4-FFF2-40B4-BE49-F238E27FC236}">
                <a16:creationId xmlns:a16="http://schemas.microsoft.com/office/drawing/2014/main" id="{1603C026-A623-6096-AB1A-1BB036019F0B}"/>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380899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733562" y="433906"/>
            <a:ext cx="10515601" cy="1327464"/>
          </a:xfrm>
        </p:spPr>
        <p:txBody>
          <a:bodyPr anchor="b">
            <a:normAutofit/>
          </a:bodyPr>
          <a:lstStyle/>
          <a:p>
            <a:r>
              <a:rPr lang="en-US" dirty="0"/>
              <a:t>Datasets overview</a:t>
            </a:r>
          </a:p>
        </p:txBody>
      </p:sp>
      <p:sp>
        <p:nvSpPr>
          <p:cNvPr id="14" name="Content Placeholder 3">
            <a:extLst>
              <a:ext uri="{FF2B5EF4-FFF2-40B4-BE49-F238E27FC236}">
                <a16:creationId xmlns:a16="http://schemas.microsoft.com/office/drawing/2014/main" id="{79AE4F12-C243-5825-34C6-2E1D1187A461}"/>
              </a:ext>
            </a:extLst>
          </p:cNvPr>
          <p:cNvSpPr>
            <a:spLocks noGrp="1"/>
          </p:cNvSpPr>
          <p:nvPr>
            <p:ph sz="quarter" idx="37"/>
          </p:nvPr>
        </p:nvSpPr>
        <p:spPr>
          <a:xfrm>
            <a:off x="8392160" y="3886200"/>
            <a:ext cx="2856865" cy="1835308"/>
          </a:xfrm>
        </p:spPr>
        <p:txBody>
          <a:bodyPr/>
          <a:lstStyle/>
          <a:p>
            <a:r>
              <a:rPr lang="en-US" dirty="0"/>
              <a:t>First, created an ERD to create a SQL database from Excel data sheets. </a:t>
            </a:r>
          </a:p>
        </p:txBody>
      </p:sp>
      <p:sp>
        <p:nvSpPr>
          <p:cNvPr id="16" name="Slide Number Placeholder 4">
            <a:extLst>
              <a:ext uri="{FF2B5EF4-FFF2-40B4-BE49-F238E27FC236}">
                <a16:creationId xmlns:a16="http://schemas.microsoft.com/office/drawing/2014/main" id="{9CEF3C1C-6960-1409-A9F8-1F3FC038E143}"/>
              </a:ext>
            </a:extLst>
          </p:cNvPr>
          <p:cNvSpPr>
            <a:spLocks noGrp="1"/>
          </p:cNvSpPr>
          <p:nvPr>
            <p:ph type="sldNum" sz="quarter" idx="12"/>
          </p:nvPr>
        </p:nvSpPr>
        <p:spPr>
          <a:xfrm>
            <a:off x="9140971" y="6254234"/>
            <a:ext cx="2743200" cy="365125"/>
          </a:xfrm>
        </p:spPr>
        <p:txBody>
          <a:bodyPr/>
          <a:lstStyle/>
          <a:p>
            <a:pPr>
              <a:spcAft>
                <a:spcPts val="600"/>
              </a:spcAft>
            </a:pPr>
            <a:fld id="{FE024F78-56A6-7740-B68D-8D4D026EDF3F}" type="slidenum">
              <a:rPr lang="en-US" smtClean="0"/>
              <a:pPr>
                <a:spcAft>
                  <a:spcPts val="600"/>
                </a:spcAft>
              </a:pPr>
              <a:t>5</a:t>
            </a:fld>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4" name="Picture 3">
            <a:extLst>
              <a:ext uri="{FF2B5EF4-FFF2-40B4-BE49-F238E27FC236}">
                <a16:creationId xmlns:a16="http://schemas.microsoft.com/office/drawing/2014/main" id="{BE4278DC-0134-9429-E13E-E855CDADBD27}"/>
              </a:ext>
            </a:extLst>
          </p:cNvPr>
          <p:cNvPicPr>
            <a:picLocks noChangeAspect="1"/>
          </p:cNvPicPr>
          <p:nvPr/>
        </p:nvPicPr>
        <p:blipFill>
          <a:blip r:embed="rId3"/>
          <a:stretch>
            <a:fillRect/>
          </a:stretch>
        </p:blipFill>
        <p:spPr>
          <a:xfrm>
            <a:off x="1290807" y="1991123"/>
            <a:ext cx="5018067" cy="4612761"/>
          </a:xfrm>
          <a:prstGeom prst="rect">
            <a:avLst/>
          </a:prstGeom>
        </p:spPr>
      </p:pic>
    </p:spTree>
    <p:extLst>
      <p:ext uri="{BB962C8B-B14F-4D97-AF65-F5344CB8AC3E}">
        <p14:creationId xmlns:p14="http://schemas.microsoft.com/office/powerpoint/2010/main" val="133073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98414-28B6-38D1-C5B5-8AF2901ABB81}"/>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3A86337-AD0A-058C-34E4-D12C7C8285C7}"/>
              </a:ext>
            </a:extLst>
          </p:cNvPr>
          <p:cNvSpPr>
            <a:spLocks noGrp="1"/>
          </p:cNvSpPr>
          <p:nvPr>
            <p:ph type="title"/>
          </p:nvPr>
        </p:nvSpPr>
        <p:spPr>
          <a:xfrm>
            <a:off x="733562" y="433906"/>
            <a:ext cx="10515601" cy="1327464"/>
          </a:xfrm>
        </p:spPr>
        <p:txBody>
          <a:bodyPr anchor="b">
            <a:normAutofit/>
          </a:bodyPr>
          <a:lstStyle/>
          <a:p>
            <a:r>
              <a:rPr lang="en-US" dirty="0"/>
              <a:t>Datasets overview</a:t>
            </a:r>
          </a:p>
        </p:txBody>
      </p:sp>
      <p:sp>
        <p:nvSpPr>
          <p:cNvPr id="14" name="Content Placeholder 3">
            <a:extLst>
              <a:ext uri="{FF2B5EF4-FFF2-40B4-BE49-F238E27FC236}">
                <a16:creationId xmlns:a16="http://schemas.microsoft.com/office/drawing/2014/main" id="{80BD2128-C613-5D40-F09C-33CC8A75BF86}"/>
              </a:ext>
            </a:extLst>
          </p:cNvPr>
          <p:cNvSpPr>
            <a:spLocks noGrp="1"/>
          </p:cNvSpPr>
          <p:nvPr>
            <p:ph sz="quarter" idx="37"/>
          </p:nvPr>
        </p:nvSpPr>
        <p:spPr>
          <a:xfrm>
            <a:off x="8392160" y="2940627"/>
            <a:ext cx="2856865" cy="3483467"/>
          </a:xfrm>
        </p:spPr>
        <p:txBody>
          <a:bodyPr/>
          <a:lstStyle/>
          <a:p>
            <a:r>
              <a:rPr lang="en-US" dirty="0"/>
              <a:t>We then proceeded to clean the data by removing asterisks, dropping columns that we thought weren’t needed for our analysis and exported to CSV.</a:t>
            </a:r>
          </a:p>
          <a:p>
            <a:r>
              <a:rPr lang="en-US" dirty="0"/>
              <a:t>Once in CSV we entered coded to delete Zeros.</a:t>
            </a:r>
          </a:p>
        </p:txBody>
      </p:sp>
      <p:sp>
        <p:nvSpPr>
          <p:cNvPr id="16" name="Slide Number Placeholder 4">
            <a:extLst>
              <a:ext uri="{FF2B5EF4-FFF2-40B4-BE49-F238E27FC236}">
                <a16:creationId xmlns:a16="http://schemas.microsoft.com/office/drawing/2014/main" id="{3901E8B3-C3BC-1A69-CCD3-0D37A6A6213F}"/>
              </a:ext>
            </a:extLst>
          </p:cNvPr>
          <p:cNvSpPr>
            <a:spLocks noGrp="1"/>
          </p:cNvSpPr>
          <p:nvPr>
            <p:ph type="sldNum" sz="quarter" idx="12"/>
          </p:nvPr>
        </p:nvSpPr>
        <p:spPr>
          <a:xfrm>
            <a:off x="9140971" y="6254234"/>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3" name="Rectangle 2" hidden="1">
            <a:extLst>
              <a:ext uri="{FF2B5EF4-FFF2-40B4-BE49-F238E27FC236}">
                <a16:creationId xmlns:a16="http://schemas.microsoft.com/office/drawing/2014/main" id="{E33A0642-65F9-1B17-2903-25CC4679F674}"/>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5" name="Picture 4">
            <a:extLst>
              <a:ext uri="{FF2B5EF4-FFF2-40B4-BE49-F238E27FC236}">
                <a16:creationId xmlns:a16="http://schemas.microsoft.com/office/drawing/2014/main" id="{D93CD8CF-3D10-DBE7-A945-9CDCDD1F4DFE}"/>
              </a:ext>
            </a:extLst>
          </p:cNvPr>
          <p:cNvPicPr>
            <a:picLocks noChangeAspect="1"/>
          </p:cNvPicPr>
          <p:nvPr/>
        </p:nvPicPr>
        <p:blipFill>
          <a:blip r:embed="rId3"/>
          <a:stretch>
            <a:fillRect/>
          </a:stretch>
        </p:blipFill>
        <p:spPr>
          <a:xfrm>
            <a:off x="942975" y="2621140"/>
            <a:ext cx="6210838" cy="3215919"/>
          </a:xfrm>
          <a:prstGeom prst="rect">
            <a:avLst/>
          </a:prstGeom>
        </p:spPr>
      </p:pic>
    </p:spTree>
    <p:extLst>
      <p:ext uri="{BB962C8B-B14F-4D97-AF65-F5344CB8AC3E}">
        <p14:creationId xmlns:p14="http://schemas.microsoft.com/office/powerpoint/2010/main" val="400484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KEY ANALYTICAL QUESTIONS</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10435631" cy="3723753"/>
          </a:xfrm>
        </p:spPr>
        <p:txBody>
          <a:bodyPr/>
          <a:lstStyle/>
          <a:p>
            <a:r>
              <a:rPr lang="en-US" dirty="0"/>
              <a:t>Overall Graduation Rate: What is the overall graduation rate across all schools for Maricopa County in 2023?</a:t>
            </a:r>
          </a:p>
          <a:p>
            <a:r>
              <a:rPr lang="en-US" dirty="0"/>
              <a:t>Top Schools: Which schools had the highest graduation rates?</a:t>
            </a:r>
          </a:p>
          <a:p>
            <a:r>
              <a:rPr lang="en-US" dirty="0"/>
              <a:t>Lowest Schools: Which schools had the lowest graduation rates?</a:t>
            </a:r>
          </a:p>
          <a:p>
            <a:r>
              <a:rPr lang="en-US" dirty="0"/>
              <a:t>Graduation Rate by Subgroup: How does the graduation rate vary by subgroups?</a:t>
            </a:r>
          </a:p>
          <a:p>
            <a:r>
              <a:rPr lang="en-US" dirty="0"/>
              <a:t>Gaps in Graduation Rates: Which schools show the largest gaps between subgroups?</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A6A07-2AE5-D289-F920-5AAEF688C64A}"/>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3227290-B764-DD57-CD54-447D8919F2DD}"/>
              </a:ext>
            </a:extLst>
          </p:cNvPr>
          <p:cNvSpPr>
            <a:spLocks noGrp="1"/>
          </p:cNvSpPr>
          <p:nvPr>
            <p:ph type="title"/>
          </p:nvPr>
        </p:nvSpPr>
        <p:spPr>
          <a:xfrm>
            <a:off x="733562" y="433906"/>
            <a:ext cx="10515601" cy="1327464"/>
          </a:xfrm>
        </p:spPr>
        <p:txBody>
          <a:bodyPr anchor="b">
            <a:normAutofit/>
          </a:bodyPr>
          <a:lstStyle/>
          <a:p>
            <a:r>
              <a:rPr lang="en-US" dirty="0"/>
              <a:t>SQL Queries</a:t>
            </a:r>
          </a:p>
        </p:txBody>
      </p:sp>
      <p:sp>
        <p:nvSpPr>
          <p:cNvPr id="14" name="Content Placeholder 3">
            <a:extLst>
              <a:ext uri="{FF2B5EF4-FFF2-40B4-BE49-F238E27FC236}">
                <a16:creationId xmlns:a16="http://schemas.microsoft.com/office/drawing/2014/main" id="{E25AB8D3-DD40-7650-C56C-550EDDA09CEB}"/>
              </a:ext>
            </a:extLst>
          </p:cNvPr>
          <p:cNvSpPr>
            <a:spLocks noGrp="1"/>
          </p:cNvSpPr>
          <p:nvPr>
            <p:ph sz="quarter" idx="37"/>
          </p:nvPr>
        </p:nvSpPr>
        <p:spPr>
          <a:xfrm>
            <a:off x="9228057" y="3353870"/>
            <a:ext cx="2856865" cy="1652487"/>
          </a:xfrm>
        </p:spPr>
        <p:txBody>
          <a:bodyPr/>
          <a:lstStyle/>
          <a:p>
            <a:r>
              <a:rPr lang="en-US" dirty="0"/>
              <a:t>We then used PostgreSQL and queried the database</a:t>
            </a:r>
          </a:p>
        </p:txBody>
      </p:sp>
      <p:sp>
        <p:nvSpPr>
          <p:cNvPr id="16" name="Slide Number Placeholder 4">
            <a:extLst>
              <a:ext uri="{FF2B5EF4-FFF2-40B4-BE49-F238E27FC236}">
                <a16:creationId xmlns:a16="http://schemas.microsoft.com/office/drawing/2014/main" id="{4D7548FD-B94B-4336-65C8-0ECE9086B7FF}"/>
              </a:ext>
            </a:extLst>
          </p:cNvPr>
          <p:cNvSpPr>
            <a:spLocks noGrp="1"/>
          </p:cNvSpPr>
          <p:nvPr>
            <p:ph type="sldNum" sz="quarter" idx="12"/>
          </p:nvPr>
        </p:nvSpPr>
        <p:spPr>
          <a:xfrm>
            <a:off x="9140971" y="6254234"/>
            <a:ext cx="2743200" cy="365125"/>
          </a:xfrm>
        </p:spPr>
        <p:txBody>
          <a:bodyPr/>
          <a:lstStyle/>
          <a:p>
            <a:pPr>
              <a:spcAft>
                <a:spcPts val="600"/>
              </a:spcAft>
            </a:pPr>
            <a:fld id="{FE024F78-56A6-7740-B68D-8D4D026EDF3F}" type="slidenum">
              <a:rPr lang="en-US" smtClean="0"/>
              <a:pPr>
                <a:spcAft>
                  <a:spcPts val="600"/>
                </a:spcAft>
              </a:pPr>
              <a:t>8</a:t>
            </a:fld>
            <a:endParaRPr lang="en-US"/>
          </a:p>
        </p:txBody>
      </p:sp>
      <p:sp>
        <p:nvSpPr>
          <p:cNvPr id="3" name="Rectangle 2" hidden="1">
            <a:extLst>
              <a:ext uri="{FF2B5EF4-FFF2-40B4-BE49-F238E27FC236}">
                <a16:creationId xmlns:a16="http://schemas.microsoft.com/office/drawing/2014/main" id="{DF44C837-EDDE-E955-BEF9-DAE39EB6C653}"/>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4" name="Picture 3">
            <a:extLst>
              <a:ext uri="{FF2B5EF4-FFF2-40B4-BE49-F238E27FC236}">
                <a16:creationId xmlns:a16="http://schemas.microsoft.com/office/drawing/2014/main" id="{CD239EA0-7D9F-B9A6-84CD-D5B93EF319C9}"/>
              </a:ext>
            </a:extLst>
          </p:cNvPr>
          <p:cNvPicPr>
            <a:picLocks noChangeAspect="1"/>
          </p:cNvPicPr>
          <p:nvPr/>
        </p:nvPicPr>
        <p:blipFill>
          <a:blip r:embed="rId3"/>
          <a:stretch>
            <a:fillRect/>
          </a:stretch>
        </p:blipFill>
        <p:spPr>
          <a:xfrm>
            <a:off x="272311" y="2680454"/>
            <a:ext cx="8664691" cy="3177815"/>
          </a:xfrm>
          <a:prstGeom prst="rect">
            <a:avLst/>
          </a:prstGeom>
        </p:spPr>
      </p:pic>
    </p:spTree>
    <p:extLst>
      <p:ext uri="{BB962C8B-B14F-4D97-AF65-F5344CB8AC3E}">
        <p14:creationId xmlns:p14="http://schemas.microsoft.com/office/powerpoint/2010/main" val="247625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39730-F96F-1FDD-56FA-764DF115DA2D}"/>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2639464C-995B-7E3D-533A-2284C2922358}"/>
              </a:ext>
            </a:extLst>
          </p:cNvPr>
          <p:cNvSpPr>
            <a:spLocks noGrp="1"/>
          </p:cNvSpPr>
          <p:nvPr>
            <p:ph type="title"/>
          </p:nvPr>
        </p:nvSpPr>
        <p:spPr>
          <a:xfrm>
            <a:off x="727068" y="238641"/>
            <a:ext cx="10515601" cy="480494"/>
          </a:xfrm>
        </p:spPr>
        <p:txBody>
          <a:bodyPr anchor="b">
            <a:normAutofit fontScale="90000"/>
          </a:bodyPr>
          <a:lstStyle/>
          <a:p>
            <a:r>
              <a:rPr lang="en-US" dirty="0"/>
              <a:t>Results</a:t>
            </a:r>
          </a:p>
        </p:txBody>
      </p:sp>
      <p:sp>
        <p:nvSpPr>
          <p:cNvPr id="16" name="Slide Number Placeholder 4">
            <a:extLst>
              <a:ext uri="{FF2B5EF4-FFF2-40B4-BE49-F238E27FC236}">
                <a16:creationId xmlns:a16="http://schemas.microsoft.com/office/drawing/2014/main" id="{1AF85A87-15EE-AA55-1E7F-0460D95C1D09}"/>
              </a:ext>
            </a:extLst>
          </p:cNvPr>
          <p:cNvSpPr>
            <a:spLocks noGrp="1"/>
          </p:cNvSpPr>
          <p:nvPr>
            <p:ph type="sldNum" sz="quarter" idx="12"/>
          </p:nvPr>
        </p:nvSpPr>
        <p:spPr>
          <a:xfrm>
            <a:off x="9140971" y="6254234"/>
            <a:ext cx="2743200" cy="365125"/>
          </a:xfrm>
        </p:spPr>
        <p:txBody>
          <a:bodyPr/>
          <a:lstStyle/>
          <a:p>
            <a:pPr>
              <a:spcAft>
                <a:spcPts val="600"/>
              </a:spcAft>
            </a:pPr>
            <a:fld id="{FE024F78-56A6-7740-B68D-8D4D026EDF3F}" type="slidenum">
              <a:rPr lang="en-US" smtClean="0"/>
              <a:pPr>
                <a:spcAft>
                  <a:spcPts val="600"/>
                </a:spcAft>
              </a:pPr>
              <a:t>9</a:t>
            </a:fld>
            <a:endParaRPr lang="en-US"/>
          </a:p>
        </p:txBody>
      </p:sp>
      <p:sp>
        <p:nvSpPr>
          <p:cNvPr id="3" name="Rectangle 2" hidden="1">
            <a:extLst>
              <a:ext uri="{FF2B5EF4-FFF2-40B4-BE49-F238E27FC236}">
                <a16:creationId xmlns:a16="http://schemas.microsoft.com/office/drawing/2014/main" id="{13E72374-D662-8115-2850-99284731FDF0}"/>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Content Placeholder 2">
            <a:extLst>
              <a:ext uri="{FF2B5EF4-FFF2-40B4-BE49-F238E27FC236}">
                <a16:creationId xmlns:a16="http://schemas.microsoft.com/office/drawing/2014/main" id="{BCC484D0-371C-F69E-D6D3-1928033E3F5B}"/>
              </a:ext>
            </a:extLst>
          </p:cNvPr>
          <p:cNvSpPr txBox="1">
            <a:spLocks/>
          </p:cNvSpPr>
          <p:nvPr/>
        </p:nvSpPr>
        <p:spPr>
          <a:xfrm>
            <a:off x="1317171" y="805543"/>
            <a:ext cx="9925498" cy="124097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 2023, what was the overall graduation rate across all schools for Maricopa County in 2023?</a:t>
            </a:r>
          </a:p>
          <a:p>
            <a:r>
              <a:rPr lang="en-US" sz="2400" dirty="0"/>
              <a:t>Which schools had the highest &amp; lowest graduation rates?</a:t>
            </a:r>
          </a:p>
        </p:txBody>
      </p:sp>
      <p:pic>
        <p:nvPicPr>
          <p:cNvPr id="12" name="Picture 11">
            <a:extLst>
              <a:ext uri="{FF2B5EF4-FFF2-40B4-BE49-F238E27FC236}">
                <a16:creationId xmlns:a16="http://schemas.microsoft.com/office/drawing/2014/main" id="{6F745345-4215-2B38-A3A7-B982DF7BE4A3}"/>
              </a:ext>
            </a:extLst>
          </p:cNvPr>
          <p:cNvPicPr>
            <a:picLocks noChangeAspect="1"/>
          </p:cNvPicPr>
          <p:nvPr/>
        </p:nvPicPr>
        <p:blipFill>
          <a:blip r:embed="rId3"/>
          <a:stretch>
            <a:fillRect/>
          </a:stretch>
        </p:blipFill>
        <p:spPr>
          <a:xfrm>
            <a:off x="418608" y="2184135"/>
            <a:ext cx="11354784" cy="4435224"/>
          </a:xfrm>
          <a:prstGeom prst="rect">
            <a:avLst/>
          </a:prstGeom>
        </p:spPr>
      </p:pic>
    </p:spTree>
    <p:extLst>
      <p:ext uri="{BB962C8B-B14F-4D97-AF65-F5344CB8AC3E}">
        <p14:creationId xmlns:p14="http://schemas.microsoft.com/office/powerpoint/2010/main" val="1212850803"/>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{D4B851F5-708F-4DFC-A0D5-3C593F5C0AE4}tf11936837_win32</Template>
  <TotalTime>2985</TotalTime>
  <Words>871</Words>
  <Application>Microsoft Office PowerPoint</Application>
  <PresentationFormat>Widescreen</PresentationFormat>
  <Paragraphs>89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Arial Nova</vt:lpstr>
      <vt:lpstr>Biome</vt:lpstr>
      <vt:lpstr>Calibri</vt:lpstr>
      <vt:lpstr>Roboto</vt:lpstr>
      <vt:lpstr>Custom</vt:lpstr>
      <vt:lpstr>Project 3</vt:lpstr>
      <vt:lpstr>Agenda</vt:lpstr>
      <vt:lpstr>Introduction</vt:lpstr>
      <vt:lpstr>Tools and platforms </vt:lpstr>
      <vt:lpstr>Datasets overview</vt:lpstr>
      <vt:lpstr>Datasets overview</vt:lpstr>
      <vt:lpstr>KEY ANALYTICAL QUESTIONS</vt:lpstr>
      <vt:lpstr>SQL Queries</vt:lpstr>
      <vt:lpstr>Results</vt:lpstr>
      <vt:lpstr>Interactive map</vt:lpstr>
      <vt:lpstr>Results</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Javier Reyes Hernandez</dc:creator>
  <cp:lastModifiedBy>Javier Reyes Hernandez</cp:lastModifiedBy>
  <cp:revision>11</cp:revision>
  <dcterms:created xsi:type="dcterms:W3CDTF">2024-10-09T21:05:12Z</dcterms:created>
  <dcterms:modified xsi:type="dcterms:W3CDTF">2024-10-14T02:44:23Z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