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7"/>
  </p:notesMasterIdLst>
  <p:sldIdLst>
    <p:sldId id="322" r:id="rId2"/>
    <p:sldId id="326" r:id="rId3"/>
    <p:sldId id="323" r:id="rId4"/>
    <p:sldId id="324" r:id="rId5"/>
    <p:sldId id="325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ónimo" initials="J" lastIdx="7" clrIdx="0">
    <p:extLst>
      <p:ext uri="{19B8F6BF-5375-455C-9EA6-DF929625EA0E}">
        <p15:presenceInfo xmlns:p15="http://schemas.microsoft.com/office/powerpoint/2012/main" userId="c4c274cba0763b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881" autoAdjust="0"/>
  </p:normalViewPr>
  <p:slideViewPr>
    <p:cSldViewPr snapToGrid="0">
      <p:cViewPr varScale="1">
        <p:scale>
          <a:sx n="63" d="100"/>
          <a:sy n="63" d="100"/>
        </p:scale>
        <p:origin x="4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3CF7F-43A9-47D6-91FF-BA5180C0F220}" type="datetimeFigureOut">
              <a:rPr lang="es-AR" smtClean="0"/>
              <a:t>13/05/2021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37E9-0EB9-40A2-9151-4E0F7C6C7D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28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7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5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443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7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03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7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3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8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8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77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dirty="0"/>
              <a:t>Continuamos con HTML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23041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9FD9AC-A208-41EF-9CD4-53CE0F11BCBD}"/>
              </a:ext>
            </a:extLst>
          </p:cNvPr>
          <p:cNvSpPr txBox="1"/>
          <p:nvPr/>
        </p:nvSpPr>
        <p:spPr>
          <a:xfrm>
            <a:off x="213360" y="581716"/>
            <a:ext cx="1176528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Ejercicio parte 2</a:t>
            </a:r>
          </a:p>
          <a:p>
            <a:pPr algn="ctr"/>
            <a:endParaRPr lang="es-AR" sz="3800" dirty="0"/>
          </a:p>
          <a:p>
            <a:r>
              <a:rPr lang="es-AR" sz="2800" dirty="0"/>
              <a:t>El </a:t>
            </a:r>
            <a:r>
              <a:rPr lang="es-AR" sz="2800" dirty="0" err="1"/>
              <a:t>header</a:t>
            </a:r>
            <a:r>
              <a:rPr lang="es-AR" sz="2800" dirty="0"/>
              <a:t> deberá tener:</a:t>
            </a:r>
          </a:p>
          <a:p>
            <a:pPr algn="ctr"/>
            <a:endParaRPr lang="es-AR" sz="3800" dirty="0"/>
          </a:p>
          <a:p>
            <a:pPr algn="l"/>
            <a:r>
              <a:rPr lang="es-AR" sz="2100" b="0" i="0" u="none" strike="noStrike" baseline="0" dirty="0">
                <a:latin typeface="ArialMT"/>
              </a:rPr>
              <a:t>● </a:t>
            </a:r>
            <a:r>
              <a:rPr lang="es-AR" sz="2100" b="0" i="0" u="none" strike="noStrike" baseline="0" dirty="0">
                <a:latin typeface="OpenSans-Regular"/>
              </a:rPr>
              <a:t>Logo</a:t>
            </a:r>
          </a:p>
          <a:p>
            <a:pPr algn="l"/>
            <a:r>
              <a:rPr lang="es-AR" sz="2100" b="0" i="0" u="none" strike="noStrike" baseline="0" dirty="0">
                <a:latin typeface="ArialMT"/>
              </a:rPr>
              <a:t>● </a:t>
            </a:r>
            <a:r>
              <a:rPr lang="es-AR" sz="2100" b="0" i="0" u="none" strike="noStrike" baseline="0" dirty="0">
                <a:latin typeface="OpenSans-Regular"/>
              </a:rPr>
              <a:t>Lugar para poner la barra de búsqueda</a:t>
            </a:r>
          </a:p>
          <a:p>
            <a:pPr algn="l"/>
            <a:r>
              <a:rPr lang="es-AR" sz="2100" b="0" i="0" u="none" strike="noStrike" baseline="0" dirty="0">
                <a:latin typeface="ArialMT"/>
              </a:rPr>
              <a:t>● </a:t>
            </a:r>
            <a:r>
              <a:rPr lang="es-AR" sz="2100" b="0" i="0" u="none" strike="noStrike" baseline="0" dirty="0" err="1">
                <a:latin typeface="OpenSans-Regular"/>
              </a:rPr>
              <a:t>Comprá</a:t>
            </a:r>
            <a:r>
              <a:rPr lang="es-AR" sz="2100" b="0" i="0" u="none" strike="noStrike" baseline="0" dirty="0">
                <a:latin typeface="OpenSans-Regular"/>
              </a:rPr>
              <a:t> en cuotas y sin tarjeta de crédito</a:t>
            </a:r>
          </a:p>
          <a:p>
            <a:pPr algn="l"/>
            <a:r>
              <a:rPr lang="es-AR" sz="2100" b="0" i="0" u="none" strike="noStrike" baseline="0" dirty="0">
                <a:latin typeface="ArialMT"/>
              </a:rPr>
              <a:t>● </a:t>
            </a:r>
            <a:r>
              <a:rPr lang="es-AR" sz="2100" b="0" i="0" u="none" strike="noStrike" baseline="0" dirty="0">
                <a:latin typeface="OpenSans-Regular"/>
              </a:rPr>
              <a:t>Barra de navegación que posea las siguientes opciones (en el orden que decidas):</a:t>
            </a:r>
          </a:p>
          <a:p>
            <a:pPr lvl="1"/>
            <a:r>
              <a:rPr lang="es-AR" sz="2100" b="0" i="0" u="none" strike="noStrike" baseline="0" dirty="0">
                <a:latin typeface="ArialMT"/>
              </a:rPr>
              <a:t>○ </a:t>
            </a:r>
            <a:r>
              <a:rPr lang="es-AR" sz="2100" b="0" i="0" u="none" strike="noStrike" baseline="0" dirty="0">
                <a:latin typeface="OpenSans-Regular"/>
              </a:rPr>
              <a:t>Ofertas</a:t>
            </a:r>
          </a:p>
          <a:p>
            <a:pPr lvl="1"/>
            <a:r>
              <a:rPr lang="es-AR" sz="2100" b="0" i="0" u="none" strike="noStrike" baseline="0" dirty="0">
                <a:latin typeface="ArialMT"/>
              </a:rPr>
              <a:t>○ </a:t>
            </a:r>
            <a:r>
              <a:rPr lang="es-AR" sz="2100" b="0" i="0" u="none" strike="noStrike" baseline="0" dirty="0">
                <a:latin typeface="OpenSans-Regular"/>
              </a:rPr>
              <a:t>Tiendas Oficiales</a:t>
            </a:r>
          </a:p>
          <a:p>
            <a:pPr lvl="1"/>
            <a:r>
              <a:rPr lang="es-AR" sz="2100" b="0" i="0" u="none" strike="noStrike" baseline="0" dirty="0">
                <a:latin typeface="ArialMT"/>
              </a:rPr>
              <a:t>○ </a:t>
            </a:r>
            <a:r>
              <a:rPr lang="es-AR" sz="2100" b="0" i="0" u="none" strike="noStrike" baseline="0" dirty="0">
                <a:latin typeface="OpenSans-Regular"/>
              </a:rPr>
              <a:t>Vender</a:t>
            </a:r>
          </a:p>
          <a:p>
            <a:pPr lvl="1"/>
            <a:r>
              <a:rPr lang="es-AR" sz="2100" b="0" i="0" u="none" strike="noStrike" baseline="0" dirty="0">
                <a:latin typeface="ArialMT"/>
              </a:rPr>
              <a:t>○ </a:t>
            </a:r>
            <a:r>
              <a:rPr lang="es-AR" sz="2100" b="0" i="0" u="none" strike="noStrike" baseline="0" dirty="0">
                <a:latin typeface="OpenSans-Regular"/>
              </a:rPr>
              <a:t>Ayuda</a:t>
            </a:r>
          </a:p>
          <a:p>
            <a:pPr lvl="1"/>
            <a:r>
              <a:rPr lang="es-AR" sz="2100" b="0" i="0" u="none" strike="noStrike" baseline="0" dirty="0">
                <a:latin typeface="ArialMT"/>
              </a:rPr>
              <a:t>○ </a:t>
            </a:r>
            <a:r>
              <a:rPr lang="es-AR" sz="2100" b="0" i="0" u="none" strike="noStrike" baseline="0" dirty="0" err="1">
                <a:latin typeface="OpenSans-Regular"/>
              </a:rPr>
              <a:t>Creá</a:t>
            </a:r>
            <a:r>
              <a:rPr lang="es-AR" sz="2100" b="0" i="0" u="none" strike="noStrike" baseline="0" dirty="0">
                <a:latin typeface="OpenSans-Regular"/>
              </a:rPr>
              <a:t> tu cuenta</a:t>
            </a:r>
          </a:p>
          <a:p>
            <a:pPr lvl="1"/>
            <a:r>
              <a:rPr lang="es-AR" sz="2100" b="0" i="0" u="none" strike="noStrike" baseline="0" dirty="0">
                <a:latin typeface="ArialMT"/>
              </a:rPr>
              <a:t>○ </a:t>
            </a:r>
            <a:r>
              <a:rPr lang="es-AR" sz="2100" b="0" i="0" u="none" strike="noStrike" baseline="0" dirty="0" err="1">
                <a:latin typeface="OpenSans-Regular"/>
              </a:rPr>
              <a:t>Ingresá</a:t>
            </a:r>
            <a:endParaRPr lang="es-AR" sz="2100" b="0" i="0" u="none" strike="noStrike" baseline="0" dirty="0">
              <a:latin typeface="OpenSans-Regular"/>
            </a:endParaRPr>
          </a:p>
          <a:p>
            <a:pPr lvl="1"/>
            <a:r>
              <a:rPr lang="es-AR" sz="2100" b="0" i="0" u="none" strike="noStrike" baseline="0" dirty="0">
                <a:latin typeface="ArialMT"/>
              </a:rPr>
              <a:t>○ </a:t>
            </a:r>
            <a:r>
              <a:rPr lang="es-AR" sz="2100" b="0" i="0" u="none" strike="noStrike" baseline="0" dirty="0">
                <a:latin typeface="OpenSans-Regular"/>
              </a:rPr>
              <a:t>Mis compras</a:t>
            </a:r>
            <a:endParaRPr lang="es-AR" sz="2100" dirty="0"/>
          </a:p>
          <a:p>
            <a:endParaRPr lang="es-AR" sz="2500" dirty="0"/>
          </a:p>
          <a:p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254378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dirty="0"/>
          </a:p>
          <a:p>
            <a:pPr algn="ctr"/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689EB1-28FC-4137-B252-2917D105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1613725"/>
            <a:ext cx="4914900" cy="45815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706006-53B9-41ED-8E3F-1DD735DE71D9}"/>
              </a:ext>
            </a:extLst>
          </p:cNvPr>
          <p:cNvSpPr txBox="1"/>
          <p:nvPr/>
        </p:nvSpPr>
        <p:spPr>
          <a:xfrm>
            <a:off x="957834" y="528533"/>
            <a:ext cx="1068019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100" dirty="0"/>
              <a:t>Muestra de ejemplo</a:t>
            </a:r>
          </a:p>
        </p:txBody>
      </p:sp>
    </p:spTree>
    <p:extLst>
      <p:ext uri="{BB962C8B-B14F-4D97-AF65-F5344CB8AC3E}">
        <p14:creationId xmlns:p14="http://schemas.microsoft.com/office/powerpoint/2010/main" val="413508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99FD9AC-A208-41EF-9CD4-53CE0F11BCBD}"/>
              </a:ext>
            </a:extLst>
          </p:cNvPr>
          <p:cNvSpPr txBox="1"/>
          <p:nvPr/>
        </p:nvSpPr>
        <p:spPr>
          <a:xfrm>
            <a:off x="201168" y="1203508"/>
            <a:ext cx="533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sz="3800" dirty="0"/>
          </a:p>
          <a:p>
            <a:pPr algn="l"/>
            <a:endParaRPr lang="es-AR" sz="1800" b="0" i="0" u="none" strike="noStrike" baseline="0" dirty="0">
              <a:latin typeface="OpenSans-Regular"/>
            </a:endParaRPr>
          </a:p>
          <a:p>
            <a:pPr algn="l"/>
            <a:r>
              <a:rPr lang="es-AR" sz="1800" b="1" i="0" u="none" strike="noStrike" baseline="0" dirty="0">
                <a:latin typeface="Arial-BoldMT"/>
              </a:rPr>
              <a:t>● </a:t>
            </a:r>
            <a:r>
              <a:rPr lang="es-AR" sz="1800" b="1" i="0" u="none" strike="noStrike" baseline="0" dirty="0">
                <a:latin typeface="OpenSans-Bold"/>
              </a:rPr>
              <a:t>Basado en tu última visita </a:t>
            </a:r>
            <a:br>
              <a:rPr lang="es-AR" sz="1800" b="1" i="0" u="none" strike="noStrike" baseline="0" dirty="0">
                <a:latin typeface="OpenSans-Bold"/>
              </a:rPr>
            </a:br>
            <a:endParaRPr lang="es-AR" sz="1800" b="1" i="0" u="none" strike="noStrike" baseline="0" dirty="0">
              <a:latin typeface="OpenSans-Bold"/>
            </a:endParaRPr>
          </a:p>
          <a:p>
            <a:pPr algn="l"/>
            <a:r>
              <a:rPr lang="es-AR" sz="1700" i="0" u="none" strike="noStrike" baseline="0" dirty="0">
                <a:latin typeface="OpenSans-Bold"/>
              </a:rPr>
              <a:t>Imagen de producto</a:t>
            </a:r>
          </a:p>
          <a:p>
            <a:pPr algn="l"/>
            <a:r>
              <a:rPr lang="es-AR" sz="1700" dirty="0">
                <a:latin typeface="OpenSans-Bold"/>
              </a:rPr>
              <a:t>Precio de producto</a:t>
            </a:r>
          </a:p>
          <a:p>
            <a:pPr algn="l"/>
            <a:r>
              <a:rPr lang="es-AR" sz="1700" i="0" u="none" strike="noStrike" baseline="0" dirty="0">
                <a:latin typeface="OpenSans-Bold"/>
              </a:rPr>
              <a:t>Porcentaje de descuento (si tiene)</a:t>
            </a:r>
            <a:endParaRPr lang="es-AR" sz="1700" i="0" u="none" strike="noStrike" baseline="0" dirty="0">
              <a:latin typeface="OpenSans-Regular"/>
            </a:endParaRPr>
          </a:p>
          <a:p>
            <a:pPr algn="l"/>
            <a:r>
              <a:rPr lang="es-AR" sz="1700" dirty="0">
                <a:latin typeface="OpenSans-Regular"/>
              </a:rPr>
              <a:t>Nombre de producto</a:t>
            </a:r>
          </a:p>
          <a:p>
            <a:pPr algn="l"/>
            <a:endParaRPr lang="es-AR" sz="1700" b="0" i="0" u="none" strike="noStrike" baseline="0" dirty="0">
              <a:latin typeface="OpenSans-Regular"/>
            </a:endParaRPr>
          </a:p>
          <a:p>
            <a:pPr algn="l"/>
            <a:r>
              <a:rPr lang="es-AR" sz="1700" dirty="0">
                <a:latin typeface="OpenSans-Regular"/>
              </a:rPr>
              <a:t>Ejemplos:</a:t>
            </a:r>
          </a:p>
          <a:p>
            <a:pPr algn="l"/>
            <a:endParaRPr lang="es-AR" sz="1700" b="0" i="0" u="none" strike="noStrike" baseline="0" dirty="0">
              <a:latin typeface="OpenSans-Regular"/>
            </a:endParaRPr>
          </a:p>
          <a:p>
            <a:pPr algn="l"/>
            <a:r>
              <a:rPr lang="es-AR" sz="1700" b="0" i="0" u="none" strike="noStrike" baseline="0" dirty="0">
                <a:latin typeface="OpenSans-Regular"/>
              </a:rPr>
              <a:t>imagen de MacBook</a:t>
            </a:r>
          </a:p>
          <a:p>
            <a:pPr algn="l"/>
            <a:r>
              <a:rPr lang="es-AR" sz="1700" b="0" i="0" u="none" strike="noStrike" baseline="0" dirty="0">
                <a:latin typeface="OpenSans-Regular"/>
              </a:rPr>
              <a:t>$230.000</a:t>
            </a:r>
          </a:p>
          <a:p>
            <a:pPr algn="l"/>
            <a:r>
              <a:rPr lang="es-AR" sz="1700" b="0" i="0" u="none" strike="noStrike" baseline="0" dirty="0">
                <a:latin typeface="OpenSans-Regular"/>
              </a:rPr>
              <a:t>20% off</a:t>
            </a:r>
          </a:p>
          <a:p>
            <a:pPr algn="l"/>
            <a:r>
              <a:rPr lang="es-AR" sz="1700" b="0" i="0" u="none" strike="noStrike" baseline="0" dirty="0">
                <a:latin typeface="OpenSans-Regular"/>
              </a:rPr>
              <a:t>MacBook Pro 2019</a:t>
            </a:r>
          </a:p>
          <a:p>
            <a:pPr algn="l"/>
            <a:endParaRPr lang="es-AR" sz="1700" b="0" i="0" u="none" strike="noStrike" baseline="0" dirty="0">
              <a:latin typeface="OpenSans-Regular"/>
            </a:endParaRPr>
          </a:p>
          <a:p>
            <a:pPr algn="l"/>
            <a:r>
              <a:rPr lang="es-AR" sz="1700" b="0" i="0" u="none" strike="noStrike" baseline="0" dirty="0">
                <a:latin typeface="OpenSans-Regular"/>
              </a:rPr>
              <a:t>imagen del Samsung Galaxy</a:t>
            </a:r>
          </a:p>
          <a:p>
            <a:pPr algn="l"/>
            <a:r>
              <a:rPr lang="es-AR" sz="1700" b="0" i="0" u="none" strike="noStrike" baseline="0" dirty="0">
                <a:latin typeface="OpenSans-Regular"/>
              </a:rPr>
              <a:t>$70.500</a:t>
            </a:r>
          </a:p>
          <a:p>
            <a:pPr algn="l"/>
            <a:r>
              <a:rPr lang="es-AR" sz="1700" b="0" i="0" u="none" strike="noStrike" baseline="0" dirty="0">
                <a:latin typeface="OpenSans-Regular"/>
              </a:rPr>
              <a:t>10% off</a:t>
            </a:r>
          </a:p>
          <a:p>
            <a:pPr algn="l"/>
            <a:r>
              <a:rPr lang="es-AR" sz="1700" b="0" i="0" u="none" strike="noStrike" baseline="0" dirty="0">
                <a:latin typeface="OpenSans-Regular"/>
              </a:rPr>
              <a:t>Samsung Galaxy S10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0DB1AEB-A370-4654-B51B-676CA40F51B2}"/>
              </a:ext>
            </a:extLst>
          </p:cNvPr>
          <p:cNvSpPr txBox="1"/>
          <p:nvPr/>
        </p:nvSpPr>
        <p:spPr>
          <a:xfrm>
            <a:off x="201168" y="434066"/>
            <a:ext cx="117896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400" dirty="0"/>
              <a:t>Ejercicio parte 3</a:t>
            </a:r>
          </a:p>
          <a:p>
            <a:pPr algn="ctr"/>
            <a:endParaRPr lang="es-AR" sz="2800" dirty="0"/>
          </a:p>
          <a:p>
            <a:pPr algn="ctr"/>
            <a:r>
              <a:rPr lang="es-AR" sz="2600" dirty="0"/>
              <a:t>El </a:t>
            </a:r>
            <a:r>
              <a:rPr lang="es-AR" sz="2600" dirty="0" err="1"/>
              <a:t>main</a:t>
            </a:r>
            <a:r>
              <a:rPr lang="es-AR" sz="2600" dirty="0"/>
              <a:t> deberá tener dos secciones con información de productos: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DBD4E4-23D7-401D-B22E-E41B151CC21F}"/>
              </a:ext>
            </a:extLst>
          </p:cNvPr>
          <p:cNvSpPr txBox="1"/>
          <p:nvPr/>
        </p:nvSpPr>
        <p:spPr>
          <a:xfrm>
            <a:off x="7532370" y="1503590"/>
            <a:ext cx="5334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sz="3800" dirty="0"/>
          </a:p>
          <a:p>
            <a:pPr algn="l"/>
            <a:r>
              <a:rPr lang="es-AR" sz="1800" b="1" i="0" u="none" strike="noStrike" baseline="0" dirty="0">
                <a:latin typeface="Arial-BoldMT"/>
              </a:rPr>
              <a:t>● </a:t>
            </a:r>
            <a:r>
              <a:rPr lang="es-AR" sz="1800" b="1" i="0" u="none" strike="noStrike" baseline="0" dirty="0">
                <a:latin typeface="OpenSans-Bold"/>
              </a:rPr>
              <a:t>Sección de Ofertas</a:t>
            </a:r>
          </a:p>
          <a:p>
            <a:pPr algn="l"/>
            <a:endParaRPr lang="es-AR" sz="1800" b="1" i="0" u="none" strike="noStrike" baseline="0" dirty="0">
              <a:latin typeface="OpenSans-Bold"/>
            </a:endParaRPr>
          </a:p>
          <a:p>
            <a:pPr algn="l"/>
            <a:r>
              <a:rPr lang="es-AR" sz="1700" i="0" u="none" strike="noStrike" baseline="0" dirty="0">
                <a:latin typeface="OpenSans-Bold"/>
              </a:rPr>
              <a:t>Imagen de producto</a:t>
            </a:r>
          </a:p>
          <a:p>
            <a:pPr algn="l"/>
            <a:r>
              <a:rPr lang="es-AR" sz="1700" dirty="0">
                <a:latin typeface="OpenSans-Bold"/>
              </a:rPr>
              <a:t>Precio de producto</a:t>
            </a:r>
          </a:p>
          <a:p>
            <a:pPr algn="l"/>
            <a:r>
              <a:rPr lang="es-AR" sz="1700" i="0" u="none" strike="noStrike" baseline="0" dirty="0">
                <a:latin typeface="OpenSans-Bold"/>
              </a:rPr>
              <a:t>Porcentaje de descuento (si tiene)</a:t>
            </a:r>
            <a:endParaRPr lang="es-AR" sz="1700" i="0" u="none" strike="noStrike" baseline="0" dirty="0">
              <a:latin typeface="OpenSans-Regular"/>
            </a:endParaRPr>
          </a:p>
          <a:p>
            <a:pPr algn="l"/>
            <a:r>
              <a:rPr lang="es-AR" sz="1700" dirty="0">
                <a:latin typeface="OpenSans-Regular"/>
              </a:rPr>
              <a:t>Nombre de producto</a:t>
            </a:r>
          </a:p>
          <a:p>
            <a:pPr algn="l"/>
            <a:endParaRPr lang="es-AR" sz="1700" b="0" i="0" u="none" strike="noStrike" baseline="0" dirty="0">
              <a:latin typeface="OpenSans-Regular"/>
            </a:endParaRPr>
          </a:p>
          <a:p>
            <a:pPr algn="l"/>
            <a:r>
              <a:rPr lang="es-AR" sz="1700" dirty="0">
                <a:latin typeface="OpenSans-Regular"/>
              </a:rPr>
              <a:t>Ejemplos:</a:t>
            </a:r>
          </a:p>
          <a:p>
            <a:pPr algn="l"/>
            <a:endParaRPr lang="es-AR" sz="1700" b="0" i="0" u="none" strike="noStrike" baseline="0" dirty="0">
              <a:latin typeface="OpenSans-Regular"/>
            </a:endParaRPr>
          </a:p>
          <a:p>
            <a:pPr algn="l"/>
            <a:r>
              <a:rPr lang="es-AR" sz="1700" b="0" i="0" u="none" strike="noStrike" baseline="0" dirty="0">
                <a:latin typeface="OpenSans-Regular"/>
              </a:rPr>
              <a:t>imagen de MacBook</a:t>
            </a:r>
          </a:p>
          <a:p>
            <a:pPr algn="l"/>
            <a:r>
              <a:rPr lang="es-AR" sz="1700" b="0" i="0" u="none" strike="noStrike" baseline="0" dirty="0">
                <a:latin typeface="OpenSans-Regular"/>
              </a:rPr>
              <a:t>$230.000</a:t>
            </a:r>
          </a:p>
          <a:p>
            <a:pPr algn="l"/>
            <a:r>
              <a:rPr lang="es-AR" sz="1700" b="0" i="0" u="none" strike="noStrike" baseline="0" dirty="0">
                <a:latin typeface="OpenSans-Regular"/>
              </a:rPr>
              <a:t>20% off</a:t>
            </a:r>
          </a:p>
          <a:p>
            <a:pPr algn="l"/>
            <a:r>
              <a:rPr lang="es-AR" sz="1700" b="0" i="0" u="none" strike="noStrike" baseline="0" dirty="0">
                <a:latin typeface="OpenSans-Regular"/>
              </a:rPr>
              <a:t>MacBook Pro 2019</a:t>
            </a:r>
          </a:p>
          <a:p>
            <a:pPr algn="l"/>
            <a:endParaRPr lang="es-AR" sz="1700" b="0" i="0" u="none" strike="noStrike" baseline="0" dirty="0">
              <a:latin typeface="OpenSans-Regular"/>
            </a:endParaRPr>
          </a:p>
          <a:p>
            <a:pPr algn="l"/>
            <a:r>
              <a:rPr lang="es-AR" sz="1700" b="0" i="0" u="none" strike="noStrike" baseline="0" dirty="0">
                <a:latin typeface="OpenSans-Regular"/>
              </a:rPr>
              <a:t>imagen del Samsung Galaxy</a:t>
            </a:r>
          </a:p>
          <a:p>
            <a:pPr algn="l"/>
            <a:r>
              <a:rPr lang="es-AR" sz="1700" b="0" i="0" u="none" strike="noStrike" baseline="0" dirty="0">
                <a:latin typeface="OpenSans-Regular"/>
              </a:rPr>
              <a:t>$70.500</a:t>
            </a:r>
          </a:p>
          <a:p>
            <a:pPr algn="l"/>
            <a:r>
              <a:rPr lang="es-AR" sz="1700" b="0" i="0" u="none" strike="noStrike" baseline="0" dirty="0">
                <a:latin typeface="OpenSans-Regular"/>
              </a:rPr>
              <a:t>10% off</a:t>
            </a:r>
          </a:p>
          <a:p>
            <a:r>
              <a:rPr lang="es-AR" sz="1700" b="0" i="0" u="none" strike="noStrike" baseline="0" dirty="0">
                <a:latin typeface="OpenSans-Regular"/>
              </a:rPr>
              <a:t>Samsung Galaxy S10</a:t>
            </a:r>
          </a:p>
          <a:p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261712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706006-53B9-41ED-8E3F-1DD735DE71D9}"/>
              </a:ext>
            </a:extLst>
          </p:cNvPr>
          <p:cNvSpPr txBox="1"/>
          <p:nvPr/>
        </p:nvSpPr>
        <p:spPr>
          <a:xfrm>
            <a:off x="957834" y="528533"/>
            <a:ext cx="65280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100" dirty="0"/>
              <a:t>Muestra de ejemplo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16858E-B003-4A66-987C-CEBE62F0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297472"/>
            <a:ext cx="3276981" cy="637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1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99FD9AC-A208-41EF-9CD4-53CE0F11BCBD}"/>
              </a:ext>
            </a:extLst>
          </p:cNvPr>
          <p:cNvSpPr txBox="1"/>
          <p:nvPr/>
        </p:nvSpPr>
        <p:spPr>
          <a:xfrm>
            <a:off x="201168" y="1880616"/>
            <a:ext cx="533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sz="3800" dirty="0"/>
          </a:p>
          <a:p>
            <a:pPr algn="l"/>
            <a:endParaRPr lang="es-AR" sz="1800" b="0" i="0" u="none" strike="noStrike" baseline="0" dirty="0">
              <a:latin typeface="OpenSans-Regular"/>
            </a:endParaRPr>
          </a:p>
          <a:p>
            <a:pPr algn="l"/>
            <a:r>
              <a:rPr lang="es-AR" sz="1800" b="1" i="0" u="none" strike="noStrike" baseline="0" dirty="0">
                <a:latin typeface="Arial-BoldMT"/>
              </a:rPr>
              <a:t>● </a:t>
            </a:r>
            <a:r>
              <a:rPr lang="es-AR" sz="1800" b="1" i="0" u="none" strike="noStrike" baseline="0" dirty="0" err="1">
                <a:latin typeface="OpenSans-Bold"/>
              </a:rPr>
              <a:t>Pagá</a:t>
            </a:r>
            <a:r>
              <a:rPr lang="es-AR" sz="1800" b="1" i="0" u="none" strike="noStrike" baseline="0" dirty="0">
                <a:latin typeface="OpenSans-Bold"/>
              </a:rPr>
              <a:t> con tarjeta o efectivo</a:t>
            </a:r>
          </a:p>
          <a:p>
            <a:pPr algn="l"/>
            <a:br>
              <a:rPr lang="es-AR" sz="1800" b="1" i="0" u="none" strike="noStrike" baseline="0" dirty="0">
                <a:latin typeface="OpenSans-Bold"/>
              </a:rPr>
            </a:br>
            <a:r>
              <a:rPr lang="es-AR" sz="1800" b="0" i="0" u="none" strike="noStrike" baseline="0" dirty="0">
                <a:latin typeface="OpenSans-Regular"/>
              </a:rPr>
              <a:t>Con Mercado Liebre Cash, </a:t>
            </a:r>
            <a:r>
              <a:rPr lang="es-AR" sz="1800" b="0" i="0" u="none" strike="noStrike" baseline="0" dirty="0" err="1">
                <a:latin typeface="OpenSans-Regular"/>
              </a:rPr>
              <a:t>tenés</a:t>
            </a:r>
            <a:r>
              <a:rPr lang="es-AR" sz="1800" b="0" i="0" u="none" strike="noStrike" baseline="0" dirty="0">
                <a:latin typeface="OpenSans-Regular"/>
              </a:rPr>
              <a:t> cuotas sin interés con tarjeta o efectivo en puntos de pago. ¡Y siempre es seguro!</a:t>
            </a:r>
          </a:p>
          <a:p>
            <a:pPr algn="l"/>
            <a:endParaRPr lang="es-AR" dirty="0">
              <a:latin typeface="OpenSans-Regular"/>
            </a:endParaRPr>
          </a:p>
          <a:p>
            <a:pPr algn="l"/>
            <a:r>
              <a:rPr lang="es-AR" sz="1600" b="1" i="0" u="none" strike="noStrike" baseline="0" dirty="0">
                <a:latin typeface="Arial-BoldMT"/>
              </a:rPr>
              <a:t>● </a:t>
            </a:r>
            <a:r>
              <a:rPr lang="es-AR" sz="1800" b="1" i="0" u="none" strike="noStrike" baseline="0" dirty="0">
                <a:latin typeface="OpenSans-Bold"/>
              </a:rPr>
              <a:t>Envío gratis desde $ 2.500</a:t>
            </a:r>
            <a:endParaRPr lang="es-AR" sz="1600" b="1" i="0" u="none" strike="noStrike" baseline="0" dirty="0">
              <a:latin typeface="OpenSans-Bold"/>
            </a:endParaRPr>
          </a:p>
          <a:p>
            <a:pPr algn="l"/>
            <a:br>
              <a:rPr lang="es-AR" sz="1600" b="1" i="0" u="none" strike="noStrike" baseline="0" dirty="0">
                <a:latin typeface="OpenSans-Bold"/>
              </a:rPr>
            </a:br>
            <a:r>
              <a:rPr lang="es-AR" sz="1800" b="0" i="0" u="none" strike="noStrike" baseline="0" dirty="0">
                <a:latin typeface="OpenSans-Regular"/>
              </a:rPr>
              <a:t>Solo por estar registrad@ en Mercado Liebre </a:t>
            </a:r>
            <a:r>
              <a:rPr lang="es-AR" sz="1800" b="0" i="0" u="none" strike="noStrike" baseline="0" dirty="0" err="1">
                <a:latin typeface="OpenSans-Regular"/>
              </a:rPr>
              <a:t>tenés</a:t>
            </a:r>
            <a:r>
              <a:rPr lang="es-AR" sz="1800" b="0" i="0" u="none" strike="noStrike" baseline="0" dirty="0">
                <a:latin typeface="OpenSans-Regular"/>
              </a:rPr>
              <a:t> envíos gratis en miles de productos. Es un beneficio de Mercado Puntos.</a:t>
            </a:r>
          </a:p>
          <a:p>
            <a:pPr algn="l"/>
            <a:endParaRPr lang="es-AR" dirty="0">
              <a:latin typeface="OpenSans-Regular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0DB1AEB-A370-4654-B51B-676CA40F51B2}"/>
              </a:ext>
            </a:extLst>
          </p:cNvPr>
          <p:cNvSpPr txBox="1"/>
          <p:nvPr/>
        </p:nvSpPr>
        <p:spPr>
          <a:xfrm>
            <a:off x="201168" y="434066"/>
            <a:ext cx="117896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400" dirty="0"/>
              <a:t>Ejercicio parte 4</a:t>
            </a:r>
          </a:p>
          <a:p>
            <a:pPr algn="ctr"/>
            <a:endParaRPr lang="es-AR" sz="2800" dirty="0"/>
          </a:p>
          <a:p>
            <a:pPr algn="ctr"/>
            <a:r>
              <a:rPr lang="es-AR" sz="2600" dirty="0"/>
              <a:t>El </a:t>
            </a:r>
            <a:r>
              <a:rPr lang="es-AR" sz="2600" dirty="0" err="1"/>
              <a:t>footer</a:t>
            </a:r>
            <a:r>
              <a:rPr lang="es-AR" sz="2600" dirty="0"/>
              <a:t> deberá tener las siguientes secciones: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DBD4E4-23D7-401D-B22E-E41B151CC21F}"/>
              </a:ext>
            </a:extLst>
          </p:cNvPr>
          <p:cNvSpPr txBox="1"/>
          <p:nvPr/>
        </p:nvSpPr>
        <p:spPr>
          <a:xfrm>
            <a:off x="6096000" y="2171415"/>
            <a:ext cx="677037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dirty="0"/>
          </a:p>
          <a:p>
            <a:pPr algn="ctr"/>
            <a:endParaRPr lang="es-AR" dirty="0"/>
          </a:p>
          <a:p>
            <a:pPr algn="l"/>
            <a:r>
              <a:rPr lang="es-AR" b="1" i="0" u="none" strike="noStrike" baseline="0" dirty="0">
                <a:latin typeface="Arial-BoldMT"/>
              </a:rPr>
              <a:t>● </a:t>
            </a:r>
            <a:r>
              <a:rPr lang="es-AR" sz="1800" b="1" i="0" u="none" strike="noStrike" baseline="0" dirty="0">
                <a:latin typeface="OpenSans-Bold"/>
              </a:rPr>
              <a:t>Seguridad, de principio a fin</a:t>
            </a:r>
            <a:endParaRPr lang="es-AR" b="1" i="0" u="none" strike="noStrike" baseline="0" dirty="0">
              <a:latin typeface="OpenSans-Bold"/>
            </a:endParaRPr>
          </a:p>
          <a:p>
            <a:pPr algn="l"/>
            <a:br>
              <a:rPr lang="es-AR" b="1" i="0" u="none" strike="noStrike" baseline="0" dirty="0">
                <a:latin typeface="OpenSans-Bold"/>
              </a:rPr>
            </a:br>
            <a:r>
              <a:rPr lang="es-AR" sz="1800" b="0" i="0" u="none" strike="noStrike" baseline="0" dirty="0">
                <a:latin typeface="OpenSans-Regular"/>
              </a:rPr>
              <a:t>¿No te gusta? ¡</a:t>
            </a:r>
            <a:r>
              <a:rPr lang="es-AR" sz="1800" b="0" i="0" u="none" strike="noStrike" baseline="0" dirty="0" err="1">
                <a:latin typeface="OpenSans-Regular"/>
              </a:rPr>
              <a:t>Devolvelo</a:t>
            </a:r>
            <a:r>
              <a:rPr lang="es-AR" sz="1800" b="0" i="0" u="none" strike="noStrike" baseline="0" dirty="0">
                <a:latin typeface="OpenSans-Regular"/>
              </a:rPr>
              <a:t>! En Mercado Liebre, no hay nada que no puedas hacer, porque estás siempre </a:t>
            </a:r>
            <a:r>
              <a:rPr lang="es-AR" sz="1800" b="0" i="0" u="none" strike="noStrike" baseline="0" dirty="0" err="1">
                <a:latin typeface="OpenSans-Regular"/>
              </a:rPr>
              <a:t>protegid</a:t>
            </a:r>
            <a:r>
              <a:rPr lang="es-AR" sz="1800" b="0" i="0" u="none" strike="noStrike" baseline="0" dirty="0">
                <a:latin typeface="OpenSans-Regular"/>
              </a:rPr>
              <a:t>@.</a:t>
            </a:r>
          </a:p>
          <a:p>
            <a:pPr algn="l"/>
            <a:endParaRPr lang="es-AR" sz="1600" b="0" i="0" u="none" strike="noStrike" baseline="0" dirty="0">
              <a:latin typeface="OpenSans-Regular"/>
            </a:endParaRPr>
          </a:p>
          <a:p>
            <a:pPr algn="l"/>
            <a:endParaRPr lang="es-AR" sz="1700" b="0" i="0" u="none" strike="noStrike" baseline="0" dirty="0">
              <a:latin typeface="OpenSans-Regular"/>
            </a:endParaRPr>
          </a:p>
          <a:p>
            <a:pPr algn="l"/>
            <a:r>
              <a:rPr lang="es-AR" sz="1600" b="1" i="0" u="none" strike="noStrike" baseline="0" dirty="0">
                <a:latin typeface="Arial-BoldMT"/>
              </a:rPr>
              <a:t>● </a:t>
            </a:r>
            <a:r>
              <a:rPr lang="es-AR" sz="1800" b="1" i="0" u="none" strike="noStrike" baseline="0" dirty="0">
                <a:latin typeface="OpenSans-Bold"/>
              </a:rPr>
              <a:t>Copyright © 1999-2020 </a:t>
            </a:r>
            <a:r>
              <a:rPr lang="es-AR" sz="1800" b="1" i="0" u="none" strike="noStrike" baseline="0" dirty="0" err="1">
                <a:latin typeface="OpenSans-Bold"/>
              </a:rPr>
              <a:t>MercadoLiebre</a:t>
            </a:r>
            <a:r>
              <a:rPr lang="es-AR" sz="1800" b="1" i="0" u="none" strike="noStrike" baseline="0" dirty="0">
                <a:latin typeface="OpenSans-Bold"/>
              </a:rPr>
              <a:t> S.R.L.</a:t>
            </a:r>
            <a:br>
              <a:rPr lang="es-AR" sz="1600" b="1" i="0" u="none" strike="noStrike" baseline="0" dirty="0">
                <a:latin typeface="OpenSans-Bold"/>
              </a:rPr>
            </a:br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269913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706006-53B9-41ED-8E3F-1DD735DE71D9}"/>
              </a:ext>
            </a:extLst>
          </p:cNvPr>
          <p:cNvSpPr txBox="1"/>
          <p:nvPr/>
        </p:nvSpPr>
        <p:spPr>
          <a:xfrm>
            <a:off x="2831972" y="392446"/>
            <a:ext cx="65280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100" dirty="0"/>
              <a:t>Muestra de 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071ADA-0F71-42A1-B7EE-049723D6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6" y="1384744"/>
            <a:ext cx="51911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7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62912" y="1243786"/>
            <a:ext cx="836371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500" dirty="0"/>
              <a:t>Atributos más usados:</a:t>
            </a:r>
          </a:p>
          <a:p>
            <a:pPr algn="ctr"/>
            <a:endParaRPr lang="es-AR" sz="4500" dirty="0"/>
          </a:p>
          <a:p>
            <a:r>
              <a:rPr lang="es-AR" sz="3800" dirty="0" err="1"/>
              <a:t>name</a:t>
            </a:r>
            <a:r>
              <a:rPr lang="es-AR" sz="3800" dirty="0"/>
              <a:t> (referencia particular)</a:t>
            </a:r>
          </a:p>
          <a:p>
            <a:r>
              <a:rPr lang="es-AR" sz="3800" dirty="0"/>
              <a:t>Id (referencia particular única) #</a:t>
            </a:r>
          </a:p>
          <a:p>
            <a:r>
              <a:rPr lang="es-AR" sz="3800" dirty="0" err="1"/>
              <a:t>class</a:t>
            </a:r>
            <a:r>
              <a:rPr lang="es-AR" sz="3800" dirty="0"/>
              <a:t> (referencia grupal) .</a:t>
            </a:r>
          </a:p>
          <a:p>
            <a:r>
              <a:rPr lang="es-AR" sz="3800" dirty="0" err="1"/>
              <a:t>value</a:t>
            </a:r>
            <a:r>
              <a:rPr lang="es-AR" sz="3800" dirty="0"/>
              <a:t> (valor)</a:t>
            </a:r>
          </a:p>
          <a:p>
            <a:r>
              <a:rPr lang="es-AR" sz="3800" dirty="0" err="1"/>
              <a:t>for</a:t>
            </a:r>
            <a:r>
              <a:rPr lang="es-AR" sz="3800" dirty="0"/>
              <a:t> (solo </a:t>
            </a:r>
            <a:r>
              <a:rPr lang="es-AR" sz="3800" dirty="0" err="1"/>
              <a:t>label</a:t>
            </a:r>
            <a:r>
              <a:rPr lang="es-AR" sz="3800" dirty="0"/>
              <a:t>)</a:t>
            </a:r>
          </a:p>
          <a:p>
            <a:endParaRPr lang="es-AR" sz="3800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513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F9010F2-3E2D-4364-87C6-5563A64DBCC9}"/>
              </a:ext>
            </a:extLst>
          </p:cNvPr>
          <p:cNvSpPr txBox="1"/>
          <p:nvPr/>
        </p:nvSpPr>
        <p:spPr>
          <a:xfrm>
            <a:off x="341376" y="312165"/>
            <a:ext cx="68884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Listas</a:t>
            </a:r>
          </a:p>
          <a:p>
            <a:endParaRPr lang="es-AR" sz="2000" dirty="0"/>
          </a:p>
          <a:p>
            <a:r>
              <a:rPr lang="es-AR" sz="2400" b="1" dirty="0"/>
              <a:t>&lt;</a:t>
            </a:r>
            <a:r>
              <a:rPr lang="es-AR" sz="2400" b="1" dirty="0" err="1"/>
              <a:t>ol</a:t>
            </a:r>
            <a:r>
              <a:rPr lang="es-AR" sz="2400" b="1" dirty="0"/>
              <a:t>&gt;  </a:t>
            </a:r>
            <a:r>
              <a:rPr lang="es-AR" sz="2400" b="1" dirty="0">
                <a:sym typeface="Wingdings" panose="05000000000000000000" pitchFamily="2" charset="2"/>
              </a:rPr>
              <a:t> </a:t>
            </a:r>
            <a:r>
              <a:rPr lang="es-AR" sz="2400" dirty="0">
                <a:sym typeface="Wingdings" panose="05000000000000000000" pitchFamily="2" charset="2"/>
              </a:rPr>
              <a:t>lista ordenada</a:t>
            </a:r>
          </a:p>
          <a:p>
            <a:r>
              <a:rPr lang="es-AR" sz="2400" b="1" dirty="0">
                <a:sym typeface="Wingdings" panose="05000000000000000000" pitchFamily="2" charset="2"/>
              </a:rPr>
              <a:t>&lt;</a:t>
            </a:r>
            <a:r>
              <a:rPr lang="es-AR" sz="2400" b="1" dirty="0" err="1">
                <a:sym typeface="Wingdings" panose="05000000000000000000" pitchFamily="2" charset="2"/>
              </a:rPr>
              <a:t>ul</a:t>
            </a:r>
            <a:r>
              <a:rPr lang="es-AR" sz="2400" b="1" dirty="0">
                <a:sym typeface="Wingdings" panose="05000000000000000000" pitchFamily="2" charset="2"/>
              </a:rPr>
              <a:t>&gt;  </a:t>
            </a:r>
            <a:r>
              <a:rPr lang="es-AR" sz="2400" dirty="0">
                <a:sym typeface="Wingdings" panose="05000000000000000000" pitchFamily="2" charset="2"/>
              </a:rPr>
              <a:t> lista no ordenada</a:t>
            </a:r>
          </a:p>
          <a:p>
            <a:r>
              <a:rPr lang="es-AR" sz="2400" b="1" dirty="0">
                <a:sym typeface="Wingdings" panose="05000000000000000000" pitchFamily="2" charset="2"/>
              </a:rPr>
              <a:t>&lt;</a:t>
            </a:r>
            <a:r>
              <a:rPr lang="es-AR" sz="2400" b="1" dirty="0" err="1">
                <a:sym typeface="Wingdings" panose="05000000000000000000" pitchFamily="2" charset="2"/>
              </a:rPr>
              <a:t>li</a:t>
            </a:r>
            <a:r>
              <a:rPr lang="es-AR" sz="2400" b="1" dirty="0">
                <a:sym typeface="Wingdings" panose="05000000000000000000" pitchFamily="2" charset="2"/>
              </a:rPr>
              <a:t>&gt;   </a:t>
            </a:r>
            <a:r>
              <a:rPr lang="es-AR" sz="2400" dirty="0">
                <a:sym typeface="Wingdings" panose="05000000000000000000" pitchFamily="2" charset="2"/>
              </a:rPr>
              <a:t> </a:t>
            </a:r>
            <a:r>
              <a:rPr lang="es-AR" sz="2400" dirty="0" err="1">
                <a:sym typeface="Wingdings" panose="05000000000000000000" pitchFamily="2" charset="2"/>
              </a:rPr>
              <a:t>item</a:t>
            </a:r>
            <a:r>
              <a:rPr lang="es-AR" sz="2400" dirty="0">
                <a:sym typeface="Wingdings" panose="05000000000000000000" pitchFamily="2" charset="2"/>
              </a:rPr>
              <a:t> de lista</a:t>
            </a:r>
            <a:endParaRPr lang="es-AR" sz="2400" dirty="0"/>
          </a:p>
        </p:txBody>
      </p:sp>
      <p:graphicFrame>
        <p:nvGraphicFramePr>
          <p:cNvPr id="5" name="Google Shape;215;p10">
            <a:extLst>
              <a:ext uri="{FF2B5EF4-FFF2-40B4-BE49-F238E27FC236}">
                <a16:creationId xmlns:a16="http://schemas.microsoft.com/office/drawing/2014/main" id="{8D60C830-4BDF-4806-B795-BC29FCB782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74595"/>
              </p:ext>
            </p:extLst>
          </p:nvPr>
        </p:nvGraphicFramePr>
        <p:xfrm>
          <a:off x="512064" y="3533384"/>
          <a:ext cx="2310600" cy="15257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7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&lt;ul&gt;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&lt;li&gt;</a:t>
                      </a:r>
                      <a:r>
                        <a:rPr lang="en-GB" sz="14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Empresa</a:t>
                      </a: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&lt;/li&gt;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&lt;li&gt;</a:t>
                      </a:r>
                      <a:r>
                        <a:rPr lang="en-GB" sz="14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Producto</a:t>
                      </a: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&lt;/li&gt;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&lt;li&gt;</a:t>
                      </a:r>
                      <a:r>
                        <a:rPr lang="en-GB" sz="14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Servicios</a:t>
                      </a: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&lt;/li&gt;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&lt;li&gt;</a:t>
                      </a:r>
                      <a:r>
                        <a:rPr lang="en-GB" sz="14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Contacto</a:t>
                      </a: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&lt;/li&gt;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&lt;/ul&gt;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216;p10">
            <a:extLst>
              <a:ext uri="{FF2B5EF4-FFF2-40B4-BE49-F238E27FC236}">
                <a16:creationId xmlns:a16="http://schemas.microsoft.com/office/drawing/2014/main" id="{76677C31-41CF-4541-A86E-2111FC48F90C}"/>
              </a:ext>
            </a:extLst>
          </p:cNvPr>
          <p:cNvSpPr txBox="1"/>
          <p:nvPr/>
        </p:nvSpPr>
        <p:spPr>
          <a:xfrm>
            <a:off x="512064" y="2558309"/>
            <a:ext cx="7257900" cy="1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dirty="0" err="1">
                <a:latin typeface="Didact Gothic"/>
                <a:ea typeface="Didact Gothic"/>
                <a:cs typeface="Didact Gothic"/>
                <a:sym typeface="Didact Gothic"/>
              </a:rPr>
              <a:t>Viñetas</a:t>
            </a:r>
            <a:r>
              <a:rPr lang="en-GB" sz="1600" b="1" dirty="0">
                <a:latin typeface="Didact Gothic"/>
                <a:ea typeface="Didact Gothic"/>
                <a:cs typeface="Didact Gothic"/>
                <a:sym typeface="Didact Gothic"/>
              </a:rPr>
              <a:t> (no </a:t>
            </a:r>
            <a:r>
              <a:rPr lang="en-GB" sz="1600" b="1" dirty="0" err="1">
                <a:latin typeface="Didact Gothic"/>
                <a:ea typeface="Didact Gothic"/>
                <a:cs typeface="Didact Gothic"/>
                <a:sym typeface="Didact Gothic"/>
              </a:rPr>
              <a:t>ordenadas</a:t>
            </a:r>
            <a:r>
              <a:rPr lang="en-GB" sz="1600" b="1" dirty="0">
                <a:latin typeface="Didact Gothic"/>
                <a:ea typeface="Didact Gothic"/>
                <a:cs typeface="Didact Gothic"/>
                <a:sym typeface="Didact Gothic"/>
              </a:rPr>
              <a:t>)                        </a:t>
            </a:r>
            <a:r>
              <a:rPr lang="en-GB" sz="1600" b="1" dirty="0" err="1">
                <a:latin typeface="Didact Gothic"/>
                <a:ea typeface="Didact Gothic"/>
                <a:cs typeface="Didact Gothic"/>
                <a:sym typeface="Didact Gothic"/>
              </a:rPr>
              <a:t>Númericas</a:t>
            </a:r>
            <a:r>
              <a:rPr lang="en-GB" sz="1600" b="1" dirty="0">
                <a:latin typeface="Didact Gothic"/>
                <a:ea typeface="Didact Gothic"/>
                <a:cs typeface="Didact Gothic"/>
                <a:sym typeface="Didact Gothic"/>
              </a:rPr>
              <a:t> (</a:t>
            </a:r>
            <a:r>
              <a:rPr lang="en-GB" sz="1600" b="1" dirty="0" err="1">
                <a:latin typeface="Didact Gothic"/>
                <a:ea typeface="Didact Gothic"/>
                <a:cs typeface="Didact Gothic"/>
                <a:sym typeface="Didact Gothic"/>
              </a:rPr>
              <a:t>ordenadas</a:t>
            </a:r>
            <a:r>
              <a:rPr lang="en-GB" sz="1600" b="1" dirty="0"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  <a:br>
              <a:rPr lang="en-GB" sz="16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</a:br>
            <a:endParaRPr sz="1800" b="1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" name="Google Shape;217;p10">
            <a:extLst>
              <a:ext uri="{FF2B5EF4-FFF2-40B4-BE49-F238E27FC236}">
                <a16:creationId xmlns:a16="http://schemas.microsoft.com/office/drawing/2014/main" id="{38720E81-A8AC-4D10-ABFA-794924CE662B}"/>
              </a:ext>
            </a:extLst>
          </p:cNvPr>
          <p:cNvSpPr txBox="1"/>
          <p:nvPr/>
        </p:nvSpPr>
        <p:spPr>
          <a:xfrm>
            <a:off x="444475" y="5184183"/>
            <a:ext cx="2310600" cy="15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-GB" sz="16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Empresa</a:t>
            </a:r>
            <a:endParaRPr sz="16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-GB" sz="16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Producto</a:t>
            </a:r>
            <a:endParaRPr sz="16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-GB" sz="16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Servicios</a:t>
            </a:r>
            <a:endParaRPr sz="16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-GB" sz="16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Contacto</a:t>
            </a:r>
            <a:br>
              <a:rPr lang="en-GB" sz="16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</a:br>
            <a:endParaRPr sz="1600" b="1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Google Shape;218;p10">
            <a:extLst>
              <a:ext uri="{FF2B5EF4-FFF2-40B4-BE49-F238E27FC236}">
                <a16:creationId xmlns:a16="http://schemas.microsoft.com/office/drawing/2014/main" id="{E28B1A9C-F4E2-410C-891A-91E923FEED51}"/>
              </a:ext>
            </a:extLst>
          </p:cNvPr>
          <p:cNvSpPr txBox="1"/>
          <p:nvPr/>
        </p:nvSpPr>
        <p:spPr>
          <a:xfrm>
            <a:off x="7144512" y="3328416"/>
            <a:ext cx="4949952" cy="310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Un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atributo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usado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en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listas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es el type.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Puede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tener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los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valores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circle, square, disc.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Veamos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para que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sirven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!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GB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GB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Tener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en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cuenta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que </a:t>
            </a:r>
            <a:br>
              <a:rPr lang="en-GB" dirty="0">
                <a:latin typeface="Lato"/>
                <a:ea typeface="Lato"/>
                <a:cs typeface="Lato"/>
                <a:sym typeface="Lato"/>
              </a:rPr>
            </a:b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pueden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existir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listas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anidadas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!</a:t>
            </a:r>
            <a:endParaRPr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" name="Google Shape;219;p10">
            <a:extLst>
              <a:ext uri="{FF2B5EF4-FFF2-40B4-BE49-F238E27FC236}">
                <a16:creationId xmlns:a16="http://schemas.microsoft.com/office/drawing/2014/main" id="{F9F8974C-D8D4-4C62-98CB-D7E7E5A613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514525"/>
              </p:ext>
            </p:extLst>
          </p:nvPr>
        </p:nvGraphicFramePr>
        <p:xfrm>
          <a:off x="3604931" y="3530038"/>
          <a:ext cx="2310600" cy="152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ol</a:t>
                      </a: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&lt;li&gt;</a:t>
                      </a:r>
                      <a:r>
                        <a:rPr lang="en-GB" sz="14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Empresa</a:t>
                      </a: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&lt;/li&gt;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&lt;li&gt;</a:t>
                      </a:r>
                      <a:r>
                        <a:rPr lang="en-GB" sz="14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Producto</a:t>
                      </a: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&lt;/li&gt;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&lt;li&gt;</a:t>
                      </a:r>
                      <a:r>
                        <a:rPr lang="en-GB" sz="14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Servicios</a:t>
                      </a: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&lt;/li&gt;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&lt;li&gt;</a:t>
                      </a:r>
                      <a:r>
                        <a:rPr lang="en-GB" sz="14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Contacto</a:t>
                      </a: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&lt;/li&gt;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ol</a:t>
                      </a:r>
                      <a:r>
                        <a:rPr lang="en-GB" sz="14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220;p10">
            <a:extLst>
              <a:ext uri="{FF2B5EF4-FFF2-40B4-BE49-F238E27FC236}">
                <a16:creationId xmlns:a16="http://schemas.microsoft.com/office/drawing/2014/main" id="{67351763-7EEE-49E0-92EF-D96C5EAAA291}"/>
              </a:ext>
            </a:extLst>
          </p:cNvPr>
          <p:cNvSpPr txBox="1"/>
          <p:nvPr/>
        </p:nvSpPr>
        <p:spPr>
          <a:xfrm>
            <a:off x="3604931" y="5184183"/>
            <a:ext cx="2310600" cy="15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Didact Gothic"/>
                <a:ea typeface="Didact Gothic"/>
                <a:cs typeface="Didact Gothic"/>
                <a:sym typeface="Didact Gothic"/>
              </a:rPr>
              <a:t>1.</a:t>
            </a:r>
            <a:r>
              <a:rPr lang="en-GB" sz="1600" dirty="0">
                <a:latin typeface="Didact Gothic"/>
                <a:ea typeface="Didact Gothic"/>
                <a:cs typeface="Didact Gothic"/>
                <a:sym typeface="Didact Gothic"/>
              </a:rPr>
              <a:t>     </a:t>
            </a:r>
            <a:r>
              <a:rPr lang="en-GB" sz="16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Empresa</a:t>
            </a:r>
            <a:endParaRPr sz="16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Didact Gothic"/>
                <a:ea typeface="Didact Gothic"/>
                <a:cs typeface="Didact Gothic"/>
                <a:sym typeface="Didact Gothic"/>
              </a:rPr>
              <a:t>2.</a:t>
            </a:r>
            <a:r>
              <a:rPr lang="en-GB" sz="1600" dirty="0">
                <a:latin typeface="Didact Gothic"/>
                <a:ea typeface="Didact Gothic"/>
                <a:cs typeface="Didact Gothic"/>
                <a:sym typeface="Didact Gothic"/>
              </a:rPr>
              <a:t>     </a:t>
            </a:r>
            <a:r>
              <a:rPr lang="en-GB" sz="16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Producto</a:t>
            </a:r>
            <a:endParaRPr sz="16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Didact Gothic"/>
                <a:ea typeface="Didact Gothic"/>
                <a:cs typeface="Didact Gothic"/>
                <a:sym typeface="Didact Gothic"/>
              </a:rPr>
              <a:t>3.</a:t>
            </a:r>
            <a:r>
              <a:rPr lang="en-GB" sz="1600" dirty="0">
                <a:latin typeface="Didact Gothic"/>
                <a:ea typeface="Didact Gothic"/>
                <a:cs typeface="Didact Gothic"/>
                <a:sym typeface="Didact Gothic"/>
              </a:rPr>
              <a:t>     </a:t>
            </a:r>
            <a:r>
              <a:rPr lang="en-GB" sz="16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Servicios</a:t>
            </a:r>
            <a:endParaRPr sz="16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Didact Gothic"/>
                <a:ea typeface="Didact Gothic"/>
                <a:cs typeface="Didact Gothic"/>
                <a:sym typeface="Didact Gothic"/>
              </a:rPr>
              <a:t>4.</a:t>
            </a:r>
            <a:r>
              <a:rPr lang="en-GB" sz="1600" dirty="0">
                <a:latin typeface="Didact Gothic"/>
                <a:ea typeface="Didact Gothic"/>
                <a:cs typeface="Didact Gothic"/>
                <a:sym typeface="Didact Gothic"/>
              </a:rPr>
              <a:t>     </a:t>
            </a:r>
            <a:r>
              <a:rPr lang="en-GB" sz="16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Contacto</a:t>
            </a:r>
            <a:br>
              <a:rPr lang="en-GB" sz="16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</a:br>
            <a:endParaRPr sz="1600" b="1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5362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F9010F2-3E2D-4364-87C6-5563A64DBCC9}"/>
              </a:ext>
            </a:extLst>
          </p:cNvPr>
          <p:cNvSpPr txBox="1"/>
          <p:nvPr/>
        </p:nvSpPr>
        <p:spPr>
          <a:xfrm>
            <a:off x="341376" y="312165"/>
            <a:ext cx="94853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Tablas</a:t>
            </a:r>
          </a:p>
          <a:p>
            <a:endParaRPr lang="es-AR" sz="2000" dirty="0"/>
          </a:p>
          <a:p>
            <a:r>
              <a:rPr lang="es-AR" sz="2400" b="1" dirty="0"/>
              <a:t>&lt;table&gt;  </a:t>
            </a:r>
            <a:r>
              <a:rPr lang="es-AR" sz="2400" b="1" dirty="0">
                <a:sym typeface="Wingdings" panose="05000000000000000000" pitchFamily="2" charset="2"/>
              </a:rPr>
              <a:t> </a:t>
            </a:r>
            <a:r>
              <a:rPr lang="es-AR" sz="2400" dirty="0">
                <a:sym typeface="Wingdings" panose="05000000000000000000" pitchFamily="2" charset="2"/>
              </a:rPr>
              <a:t>inicio tabla</a:t>
            </a:r>
          </a:p>
          <a:p>
            <a:r>
              <a:rPr lang="es-AR" sz="2400" b="1" dirty="0">
                <a:sym typeface="Wingdings" panose="05000000000000000000" pitchFamily="2" charset="2"/>
              </a:rPr>
              <a:t>&lt;</a:t>
            </a:r>
            <a:r>
              <a:rPr lang="es-AR" sz="2400" b="1" dirty="0" err="1">
                <a:sym typeface="Wingdings" panose="05000000000000000000" pitchFamily="2" charset="2"/>
              </a:rPr>
              <a:t>tr</a:t>
            </a:r>
            <a:r>
              <a:rPr lang="es-AR" sz="2400" b="1" dirty="0">
                <a:sym typeface="Wingdings" panose="05000000000000000000" pitchFamily="2" charset="2"/>
              </a:rPr>
              <a:t>&gt;         </a:t>
            </a:r>
            <a:r>
              <a:rPr lang="es-AR" sz="2400" dirty="0">
                <a:sym typeface="Wingdings" panose="05000000000000000000" pitchFamily="2" charset="2"/>
              </a:rPr>
              <a:t> inicio de fila</a:t>
            </a:r>
          </a:p>
          <a:p>
            <a:r>
              <a:rPr lang="es-AR" sz="2400" b="1" dirty="0">
                <a:sym typeface="Wingdings" panose="05000000000000000000" pitchFamily="2" charset="2"/>
              </a:rPr>
              <a:t>&lt;</a:t>
            </a:r>
            <a:r>
              <a:rPr lang="es-AR" sz="2400" b="1" dirty="0" err="1">
                <a:sym typeface="Wingdings" panose="05000000000000000000" pitchFamily="2" charset="2"/>
              </a:rPr>
              <a:t>td</a:t>
            </a:r>
            <a:r>
              <a:rPr lang="es-AR" sz="2400" b="1" dirty="0">
                <a:sym typeface="Wingdings" panose="05000000000000000000" pitchFamily="2" charset="2"/>
              </a:rPr>
              <a:t>&gt;        </a:t>
            </a:r>
            <a:r>
              <a:rPr lang="es-AR" sz="2400" dirty="0">
                <a:sym typeface="Wingdings" panose="05000000000000000000" pitchFamily="2" charset="2"/>
              </a:rPr>
              <a:t> inicio de celda</a:t>
            </a:r>
          </a:p>
          <a:p>
            <a:r>
              <a:rPr lang="es-AR" sz="2400" b="1" dirty="0">
                <a:sym typeface="Wingdings" panose="05000000000000000000" pitchFamily="2" charset="2"/>
              </a:rPr>
              <a:t>&lt;</a:t>
            </a:r>
            <a:r>
              <a:rPr lang="es-AR" sz="2400" b="1" dirty="0" err="1">
                <a:sym typeface="Wingdings" panose="05000000000000000000" pitchFamily="2" charset="2"/>
              </a:rPr>
              <a:t>th</a:t>
            </a:r>
            <a:r>
              <a:rPr lang="es-AR" sz="2400" b="1" dirty="0">
                <a:sym typeface="Wingdings" panose="05000000000000000000" pitchFamily="2" charset="2"/>
              </a:rPr>
              <a:t>&gt;        </a:t>
            </a:r>
            <a:r>
              <a:rPr lang="es-AR" sz="2400" dirty="0">
                <a:sym typeface="Wingdings" panose="05000000000000000000" pitchFamily="2" charset="2"/>
              </a:rPr>
              <a:t> indica los títulos de cada columna (primera fila)</a:t>
            </a:r>
            <a:endParaRPr lang="es-AR" sz="2400" dirty="0"/>
          </a:p>
        </p:txBody>
      </p:sp>
      <p:sp>
        <p:nvSpPr>
          <p:cNvPr id="8" name="Google Shape;218;p10">
            <a:extLst>
              <a:ext uri="{FF2B5EF4-FFF2-40B4-BE49-F238E27FC236}">
                <a16:creationId xmlns:a16="http://schemas.microsoft.com/office/drawing/2014/main" id="{E28B1A9C-F4E2-410C-891A-91E923FEED51}"/>
              </a:ext>
            </a:extLst>
          </p:cNvPr>
          <p:cNvSpPr txBox="1"/>
          <p:nvPr/>
        </p:nvSpPr>
        <p:spPr>
          <a:xfrm>
            <a:off x="5230368" y="3328416"/>
            <a:ext cx="6864096" cy="310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GB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Mencionamos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tres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atributos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que se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pueden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utilizar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en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&lt;table&gt;: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GB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* border: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Cuantos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bordes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recubren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la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tabla</a:t>
            </a:r>
            <a:endParaRPr lang="en-GB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* cellpadding: Espacio de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distancia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(px)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en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el interior de la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tabla</a:t>
            </a:r>
            <a:endParaRPr lang="en-GB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*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cellspacing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: Espacio de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distancia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(px)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en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el exterior de la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tabla</a:t>
            </a:r>
            <a:endParaRPr lang="en-GB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GB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u="none" strike="noStrike" cap="none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" name="Google Shape;259;g9a38b5c719_1_619">
            <a:extLst>
              <a:ext uri="{FF2B5EF4-FFF2-40B4-BE49-F238E27FC236}">
                <a16:creationId xmlns:a16="http://schemas.microsoft.com/office/drawing/2014/main" id="{F280B1F9-CACB-45EB-8D80-B56695880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181466"/>
              </p:ext>
            </p:extLst>
          </p:nvPr>
        </p:nvGraphicFramePr>
        <p:xfrm>
          <a:off x="443059" y="3082036"/>
          <a:ext cx="4263054" cy="3601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63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8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&lt;table&gt;  </a:t>
                      </a:r>
                      <a:endParaRPr sz="19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&lt;tr&gt;&lt;!-- </a:t>
                      </a:r>
                      <a:r>
                        <a:rPr lang="en-GB" sz="19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inicio</a:t>
                      </a: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de fila--&gt;   </a:t>
                      </a:r>
                      <a:endParaRPr sz="19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&lt;td&gt;Fila 1 - </a:t>
                      </a:r>
                      <a:r>
                        <a:rPr lang="en-GB" sz="19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Columna</a:t>
                      </a: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1&lt;/td&gt;   </a:t>
                      </a:r>
                      <a:endParaRPr sz="19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&lt;td&gt;Fila 1 - </a:t>
                      </a:r>
                      <a:r>
                        <a:rPr lang="en-GB" sz="19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Columna</a:t>
                      </a: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2&lt;/td&gt;   </a:t>
                      </a:r>
                      <a:endParaRPr sz="19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&lt;td&gt;Fila 1 - </a:t>
                      </a:r>
                      <a:r>
                        <a:rPr lang="en-GB" sz="19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Columna</a:t>
                      </a: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3&lt;/td&gt;  </a:t>
                      </a:r>
                      <a:endParaRPr sz="19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&lt;/tr&gt;&lt;!-- </a:t>
                      </a:r>
                      <a:r>
                        <a:rPr lang="en-GB" sz="19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cierre</a:t>
                      </a: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de fila --&gt;  </a:t>
                      </a:r>
                      <a:endParaRPr sz="19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&lt;tr&gt;&lt;!-- </a:t>
                      </a:r>
                      <a:r>
                        <a:rPr lang="en-GB" sz="19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inicio</a:t>
                      </a: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de </a:t>
                      </a:r>
                      <a:r>
                        <a:rPr lang="en-GB" sz="19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otra</a:t>
                      </a: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fila--&gt;   </a:t>
                      </a:r>
                      <a:endParaRPr sz="19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&lt;td&gt;Fila 2 - </a:t>
                      </a:r>
                      <a:r>
                        <a:rPr lang="en-GB" sz="19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Columna</a:t>
                      </a: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1&lt;/td&gt;   </a:t>
                      </a:r>
                      <a:endParaRPr sz="19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&lt;td&gt;Fila 2 - </a:t>
                      </a:r>
                      <a:r>
                        <a:rPr lang="en-GB" sz="19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Columna</a:t>
                      </a: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2&lt;/td&gt;   </a:t>
                      </a:r>
                      <a:endParaRPr sz="19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&lt;td&gt;Fila 2 - </a:t>
                      </a:r>
                      <a:r>
                        <a:rPr lang="en-GB" sz="19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Columna</a:t>
                      </a: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3&lt;/td&gt;  </a:t>
                      </a:r>
                      <a:endParaRPr sz="19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&lt;/tr&gt;&lt;!-- </a:t>
                      </a:r>
                      <a:r>
                        <a:rPr lang="en-GB" sz="19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cierre</a:t>
                      </a: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de la </a:t>
                      </a:r>
                      <a:r>
                        <a:rPr lang="en-GB" sz="1900" u="none" strike="noStrike" cap="none" dirty="0" err="1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segunda</a:t>
                      </a: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fila --&gt; </a:t>
                      </a:r>
                      <a:endParaRPr sz="19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900" u="none" strike="noStrike" cap="none" dirty="0">
                          <a:solidFill>
                            <a:schemeClr val="tx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&lt;/table&gt;</a:t>
                      </a:r>
                      <a:endParaRPr sz="1900" u="none" strike="noStrike" cap="none" dirty="0">
                        <a:solidFill>
                          <a:schemeClr val="tx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87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F9010F2-3E2D-4364-87C6-5563A64DBCC9}"/>
              </a:ext>
            </a:extLst>
          </p:cNvPr>
          <p:cNvSpPr txBox="1"/>
          <p:nvPr/>
        </p:nvSpPr>
        <p:spPr>
          <a:xfrm>
            <a:off x="341376" y="312165"/>
            <a:ext cx="117530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Formularios</a:t>
            </a:r>
          </a:p>
          <a:p>
            <a:endParaRPr lang="es-AR" sz="2000" dirty="0"/>
          </a:p>
          <a:p>
            <a:r>
              <a:rPr lang="es-AR" sz="2100" dirty="0"/>
              <a:t>Un formulario es un contenedor de distintos elementos, generalmente destinado para enviar todos los datos, en grupo, introducimos en estos elementos.</a:t>
            </a:r>
          </a:p>
          <a:p>
            <a:endParaRPr lang="es-AR" sz="2100" dirty="0"/>
          </a:p>
          <a:p>
            <a:endParaRPr lang="es-AR" sz="2100" dirty="0"/>
          </a:p>
          <a:p>
            <a:r>
              <a:rPr lang="es-AR" sz="2400" b="1" dirty="0"/>
              <a:t>&lt;</a:t>
            </a:r>
            <a:r>
              <a:rPr lang="es-AR" sz="2400" b="1" dirty="0" err="1"/>
              <a:t>form</a:t>
            </a:r>
            <a:r>
              <a:rPr lang="es-AR" sz="2400" b="1" dirty="0"/>
              <a:t>&gt;</a:t>
            </a:r>
          </a:p>
        </p:txBody>
      </p:sp>
      <p:sp>
        <p:nvSpPr>
          <p:cNvPr id="8" name="Google Shape;218;p10">
            <a:extLst>
              <a:ext uri="{FF2B5EF4-FFF2-40B4-BE49-F238E27FC236}">
                <a16:creationId xmlns:a16="http://schemas.microsoft.com/office/drawing/2014/main" id="{E28B1A9C-F4E2-410C-891A-91E923FEED51}"/>
              </a:ext>
            </a:extLst>
          </p:cNvPr>
          <p:cNvSpPr txBox="1"/>
          <p:nvPr/>
        </p:nvSpPr>
        <p:spPr>
          <a:xfrm>
            <a:off x="5230368" y="3273552"/>
            <a:ext cx="6864096" cy="310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GB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u="none" strike="noStrike" cap="none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" name="Google Shape;373;p30">
            <a:extLst>
              <a:ext uri="{FF2B5EF4-FFF2-40B4-BE49-F238E27FC236}">
                <a16:creationId xmlns:a16="http://schemas.microsoft.com/office/drawing/2014/main" id="{E5E8FF83-E578-4321-9DF8-A36463B379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378883"/>
              </p:ext>
            </p:extLst>
          </p:nvPr>
        </p:nvGraphicFramePr>
        <p:xfrm>
          <a:off x="341376" y="3651635"/>
          <a:ext cx="6571488" cy="241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284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n-GB" sz="2100" u="none" strike="noStrike" cap="none" dirty="0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form</a:t>
                      </a: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2100" u="none" strike="noStrike" cap="none" dirty="0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</a:t>
                      </a:r>
                      <a:r>
                        <a:rPr lang="en-GB" sz="2100" u="none" strike="noStrike" cap="none" dirty="0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label</a:t>
                      </a: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-GB" sz="2100" u="none" strike="noStrike" cap="none" dirty="0">
                          <a:solidFill>
                            <a:srgbClr val="FF99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for</a:t>
                      </a: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</a:t>
                      </a:r>
                      <a:r>
                        <a:rPr lang="en-GB" sz="2100" u="none" strike="noStrike" cap="none" dirty="0">
                          <a:solidFill>
                            <a:srgbClr val="93C47D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“</a:t>
                      </a:r>
                      <a:r>
                        <a:rPr lang="en-GB" sz="2100" u="none" strike="noStrike" cap="none" dirty="0" err="1">
                          <a:solidFill>
                            <a:srgbClr val="93C47D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descripcionNombre</a:t>
                      </a:r>
                      <a:r>
                        <a:rPr lang="en-GB" sz="2100" u="none" strike="noStrike" cap="none" dirty="0">
                          <a:solidFill>
                            <a:srgbClr val="93C47D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"</a:t>
                      </a: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r>
                        <a:rPr lang="en-GB" sz="2100" u="none" strike="noStrike" cap="none" dirty="0" err="1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Nombre</a:t>
                      </a: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:&lt;/</a:t>
                      </a:r>
                      <a:r>
                        <a:rPr lang="en-GB" sz="2100" u="none" strike="noStrike" cap="none" dirty="0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label</a:t>
                      </a: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	</a:t>
                      </a:r>
                      <a:endParaRPr sz="2100" u="none" strike="noStrike" cap="none" dirty="0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</a:t>
                      </a:r>
                      <a:r>
                        <a:rPr lang="en-GB" sz="2100" u="none" strike="noStrike" cap="none" dirty="0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input</a:t>
                      </a: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-GB" sz="2100" u="none" strike="noStrike" cap="none" dirty="0">
                          <a:solidFill>
                            <a:srgbClr val="FF99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name</a:t>
                      </a: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</a:t>
                      </a:r>
                      <a:r>
                        <a:rPr lang="en-GB" sz="2100" u="none" strike="noStrike" cap="none" dirty="0">
                          <a:solidFill>
                            <a:srgbClr val="93C47D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"</a:t>
                      </a:r>
                      <a:r>
                        <a:rPr lang="en-GB" sz="2100" u="none" strike="noStrike" cap="none" dirty="0" err="1">
                          <a:solidFill>
                            <a:srgbClr val="93C47D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nombrePersona</a:t>
                      </a:r>
                      <a:r>
                        <a:rPr lang="en-GB" sz="2100" u="none" strike="noStrike" cap="none" dirty="0">
                          <a:solidFill>
                            <a:srgbClr val="93C47D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"</a:t>
                      </a: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/&gt;</a:t>
                      </a:r>
                      <a:endParaRPr sz="2100" u="none" strike="noStrike" cap="none" dirty="0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</a:t>
                      </a:r>
                      <a:r>
                        <a:rPr lang="en-GB" sz="2100" u="none" strike="noStrike" cap="none" dirty="0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form</a:t>
                      </a: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GB" sz="2100" u="none" strike="noStrike" cap="none" dirty="0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100" u="none" strike="noStrike" cap="none" dirty="0">
                        <a:solidFill>
                          <a:srgbClr val="666666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77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99CA42A-9A03-4C36-83D5-78F800E6BC95}"/>
              </a:ext>
            </a:extLst>
          </p:cNvPr>
          <p:cNvSpPr txBox="1"/>
          <p:nvPr/>
        </p:nvSpPr>
        <p:spPr>
          <a:xfrm>
            <a:off x="7107936" y="3640025"/>
            <a:ext cx="4986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Probemos en un input los siguientes valores en el atributo </a:t>
            </a:r>
            <a:r>
              <a:rPr lang="es-AR" dirty="0" err="1"/>
              <a:t>type</a:t>
            </a:r>
            <a:r>
              <a:rPr lang="es-AR" dirty="0"/>
              <a:t>:</a:t>
            </a:r>
          </a:p>
          <a:p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/>
              <a:t>radio</a:t>
            </a:r>
          </a:p>
          <a:p>
            <a:pPr marL="285750" indent="-285750">
              <a:buFontTx/>
              <a:buChar char="-"/>
            </a:pPr>
            <a:r>
              <a:rPr lang="es-AR" dirty="0" err="1"/>
              <a:t>checkbox</a:t>
            </a:r>
            <a:endParaRPr lang="es-AR" dirty="0"/>
          </a:p>
          <a:p>
            <a:endParaRPr lang="es-AR" dirty="0"/>
          </a:p>
          <a:p>
            <a:r>
              <a:rPr lang="es-AR" dirty="0"/>
              <a:t>Probar también el </a:t>
            </a:r>
            <a:r>
              <a:rPr lang="es-AR" dirty="0" err="1"/>
              <a:t>menu</a:t>
            </a:r>
            <a:r>
              <a:rPr lang="es-AR" dirty="0"/>
              <a:t> desplegable con las etiquetas </a:t>
            </a:r>
          </a:p>
          <a:p>
            <a:r>
              <a:rPr lang="es-AR" dirty="0"/>
              <a:t>&lt;</a:t>
            </a:r>
            <a:r>
              <a:rPr lang="es-AR" dirty="0" err="1"/>
              <a:t>select</a:t>
            </a:r>
            <a:r>
              <a:rPr lang="es-AR" dirty="0"/>
              <a:t>&gt; y &lt;</a:t>
            </a:r>
            <a:r>
              <a:rPr lang="es-AR" dirty="0" err="1"/>
              <a:t>option</a:t>
            </a:r>
            <a:r>
              <a:rPr lang="es-A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706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F9010F2-3E2D-4364-87C6-5563A64DBCC9}"/>
              </a:ext>
            </a:extLst>
          </p:cNvPr>
          <p:cNvSpPr txBox="1"/>
          <p:nvPr/>
        </p:nvSpPr>
        <p:spPr>
          <a:xfrm>
            <a:off x="341376" y="475488"/>
            <a:ext cx="1175308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Enlaces</a:t>
            </a:r>
          </a:p>
          <a:p>
            <a:endParaRPr lang="es-AR" sz="2000" dirty="0"/>
          </a:p>
          <a:p>
            <a:r>
              <a:rPr lang="es-AR" sz="2400" b="1" dirty="0"/>
              <a:t>&lt;a&gt; </a:t>
            </a:r>
            <a:r>
              <a:rPr lang="es-AR" sz="2400" b="1" dirty="0">
                <a:sym typeface="Wingdings" panose="05000000000000000000" pitchFamily="2" charset="2"/>
              </a:rPr>
              <a:t> </a:t>
            </a:r>
            <a:r>
              <a:rPr lang="es-AR" sz="2400" dirty="0">
                <a:sym typeface="Wingdings" panose="05000000000000000000" pitchFamily="2" charset="2"/>
              </a:rPr>
              <a:t>enlace de referencia. La referencia se impone con el atributo </a:t>
            </a:r>
            <a:r>
              <a:rPr lang="es-AR" sz="2400" dirty="0" err="1">
                <a:sym typeface="Wingdings" panose="05000000000000000000" pitchFamily="2" charset="2"/>
              </a:rPr>
              <a:t>href</a:t>
            </a:r>
            <a:r>
              <a:rPr lang="es-AR" sz="2400" dirty="0">
                <a:sym typeface="Wingdings" panose="05000000000000000000" pitchFamily="2" charset="2"/>
              </a:rPr>
              <a:t>. </a:t>
            </a:r>
          </a:p>
          <a:p>
            <a:endParaRPr lang="es-AR" sz="2400" dirty="0">
              <a:sym typeface="Wingdings" panose="05000000000000000000" pitchFamily="2" charset="2"/>
            </a:endParaRPr>
          </a:p>
          <a:p>
            <a:r>
              <a:rPr lang="es-AR" sz="2300" dirty="0">
                <a:sym typeface="Wingdings" panose="05000000000000000000" pitchFamily="2" charset="2"/>
              </a:rPr>
              <a:t>Pueden referenciarnos a una página externa, a una página interna o a una sección de nuestra página</a:t>
            </a:r>
          </a:p>
          <a:p>
            <a:endParaRPr lang="es-AR" sz="2400" dirty="0">
              <a:sym typeface="Wingdings" panose="05000000000000000000" pitchFamily="2" charset="2"/>
            </a:endParaRPr>
          </a:p>
          <a:p>
            <a:endParaRPr lang="es-AR" sz="2400" dirty="0"/>
          </a:p>
        </p:txBody>
      </p:sp>
      <p:sp>
        <p:nvSpPr>
          <p:cNvPr id="8" name="Google Shape;218;p10">
            <a:extLst>
              <a:ext uri="{FF2B5EF4-FFF2-40B4-BE49-F238E27FC236}">
                <a16:creationId xmlns:a16="http://schemas.microsoft.com/office/drawing/2014/main" id="{E28B1A9C-F4E2-410C-891A-91E923FEED51}"/>
              </a:ext>
            </a:extLst>
          </p:cNvPr>
          <p:cNvSpPr txBox="1"/>
          <p:nvPr/>
        </p:nvSpPr>
        <p:spPr>
          <a:xfrm>
            <a:off x="5230368" y="3273552"/>
            <a:ext cx="6864096" cy="310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GB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u="none" strike="noStrike" cap="none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6543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F9010F2-3E2D-4364-87C6-5563A64DBCC9}"/>
              </a:ext>
            </a:extLst>
          </p:cNvPr>
          <p:cNvSpPr txBox="1"/>
          <p:nvPr/>
        </p:nvSpPr>
        <p:spPr>
          <a:xfrm>
            <a:off x="219456" y="304800"/>
            <a:ext cx="11753088" cy="814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ym typeface="Wingdings" panose="05000000000000000000" pitchFamily="2" charset="2"/>
              </a:rPr>
              <a:t>Multimedia</a:t>
            </a:r>
          </a:p>
          <a:p>
            <a:endParaRPr lang="es-AR" sz="2500" dirty="0">
              <a:sym typeface="Wingdings" panose="05000000000000000000" pitchFamily="2" charset="2"/>
            </a:endParaRPr>
          </a:p>
          <a:p>
            <a:r>
              <a:rPr lang="es-AR" sz="2400" b="1" dirty="0">
                <a:sym typeface="Wingdings" panose="05000000000000000000" pitchFamily="2" charset="2"/>
              </a:rPr>
              <a:t>&lt;</a:t>
            </a:r>
            <a:r>
              <a:rPr lang="es-AR" sz="2400" b="1" dirty="0" err="1">
                <a:sym typeface="Wingdings" panose="05000000000000000000" pitchFamily="2" charset="2"/>
              </a:rPr>
              <a:t>img</a:t>
            </a:r>
            <a:r>
              <a:rPr lang="es-AR" sz="2400" b="1" dirty="0">
                <a:sym typeface="Wingdings" panose="05000000000000000000" pitchFamily="2" charset="2"/>
              </a:rPr>
              <a:t>&gt;     </a:t>
            </a:r>
            <a:r>
              <a:rPr lang="es-AR" sz="2400" dirty="0">
                <a:sym typeface="Wingdings" panose="05000000000000000000" pitchFamily="2" charset="2"/>
              </a:rPr>
              <a:t> Para mostrar una imagen, para referenciar se usa el atributo </a:t>
            </a:r>
            <a:r>
              <a:rPr lang="es-AR" sz="2400" dirty="0" err="1">
                <a:sym typeface="Wingdings" panose="05000000000000000000" pitchFamily="2" charset="2"/>
              </a:rPr>
              <a:t>src</a:t>
            </a:r>
            <a:endParaRPr lang="es-AR" sz="2400" dirty="0">
              <a:sym typeface="Wingdings" panose="05000000000000000000" pitchFamily="2" charset="2"/>
            </a:endParaRPr>
          </a:p>
          <a:p>
            <a:endParaRPr lang="es-AR" sz="2400" dirty="0">
              <a:sym typeface="Wingdings" panose="05000000000000000000" pitchFamily="2" charset="2"/>
            </a:endParaRPr>
          </a:p>
          <a:p>
            <a:r>
              <a:rPr lang="es-AR" sz="2400" b="1" dirty="0">
                <a:sym typeface="Wingdings" panose="05000000000000000000" pitchFamily="2" charset="2"/>
              </a:rPr>
              <a:t>&lt;audio&gt;  </a:t>
            </a:r>
            <a:r>
              <a:rPr lang="es-AR" sz="2400" dirty="0">
                <a:sym typeface="Wingdings" panose="05000000000000000000" pitchFamily="2" charset="2"/>
              </a:rPr>
              <a:t> Para mostrar un audio, para referenciar se usa el atributo </a:t>
            </a:r>
            <a:r>
              <a:rPr lang="es-AR" sz="2400" dirty="0" err="1">
                <a:sym typeface="Wingdings" panose="05000000000000000000" pitchFamily="2" charset="2"/>
              </a:rPr>
              <a:t>src</a:t>
            </a:r>
            <a:r>
              <a:rPr lang="es-AR" sz="2400" dirty="0">
                <a:sym typeface="Wingdings" panose="05000000000000000000" pitchFamily="2" charset="2"/>
              </a:rPr>
              <a:t>.</a:t>
            </a:r>
          </a:p>
          <a:p>
            <a:endParaRPr lang="es-AR" sz="2400" dirty="0">
              <a:sym typeface="Wingdings" panose="05000000000000000000" pitchFamily="2" charset="2"/>
            </a:endParaRPr>
          </a:p>
          <a:p>
            <a:r>
              <a:rPr lang="es-AR" sz="2400" b="1" dirty="0">
                <a:sym typeface="Wingdings" panose="05000000000000000000" pitchFamily="2" charset="2"/>
              </a:rPr>
              <a:t>&lt;video&gt;  </a:t>
            </a:r>
            <a:r>
              <a:rPr lang="es-AR" sz="2400" dirty="0">
                <a:sym typeface="Wingdings" panose="05000000000000000000" pitchFamily="2" charset="2"/>
              </a:rPr>
              <a:t> Para mostrar un video, para referenciar se usa el atributo </a:t>
            </a:r>
            <a:r>
              <a:rPr lang="es-AR" sz="2400" dirty="0" err="1">
                <a:sym typeface="Wingdings" panose="05000000000000000000" pitchFamily="2" charset="2"/>
              </a:rPr>
              <a:t>src</a:t>
            </a:r>
            <a:r>
              <a:rPr lang="es-AR" sz="2400" dirty="0">
                <a:sym typeface="Wingdings" panose="05000000000000000000" pitchFamily="2" charset="2"/>
              </a:rPr>
              <a:t>.</a:t>
            </a:r>
          </a:p>
          <a:p>
            <a:endParaRPr lang="es-AR" sz="2400" dirty="0">
              <a:sym typeface="Wingdings" panose="05000000000000000000" pitchFamily="2" charset="2"/>
            </a:endParaRPr>
          </a:p>
          <a:p>
            <a:r>
              <a:rPr lang="es-AR" sz="2400" b="1" dirty="0">
                <a:sym typeface="Wingdings" panose="05000000000000000000" pitchFamily="2" charset="2"/>
              </a:rPr>
              <a:t>&lt;</a:t>
            </a:r>
            <a:r>
              <a:rPr lang="es-AR" sz="2400" b="1" dirty="0" err="1">
                <a:sym typeface="Wingdings" panose="05000000000000000000" pitchFamily="2" charset="2"/>
              </a:rPr>
              <a:t>iframe</a:t>
            </a:r>
            <a:r>
              <a:rPr lang="es-AR" sz="2400" b="1" dirty="0">
                <a:sym typeface="Wingdings" panose="05000000000000000000" pitchFamily="2" charset="2"/>
              </a:rPr>
              <a:t>&gt; </a:t>
            </a:r>
            <a:r>
              <a:rPr lang="es-AR" sz="2400" dirty="0">
                <a:sym typeface="Wingdings" panose="05000000000000000000" pitchFamily="2" charset="2"/>
              </a:rPr>
              <a:t> Para mostrar un </a:t>
            </a:r>
            <a:r>
              <a:rPr lang="es-AR" sz="2400" dirty="0" err="1">
                <a:sym typeface="Wingdings" panose="05000000000000000000" pitchFamily="2" charset="2"/>
              </a:rPr>
              <a:t>html</a:t>
            </a:r>
            <a:r>
              <a:rPr lang="es-AR" sz="2400" dirty="0">
                <a:sym typeface="Wingdings" panose="05000000000000000000" pitchFamily="2" charset="2"/>
              </a:rPr>
              <a:t>, para referenciar se usa el atributo </a:t>
            </a:r>
            <a:r>
              <a:rPr lang="es-AR" sz="2400" dirty="0" err="1">
                <a:sym typeface="Wingdings" panose="05000000000000000000" pitchFamily="2" charset="2"/>
              </a:rPr>
              <a:t>src</a:t>
            </a:r>
            <a:r>
              <a:rPr lang="es-AR" sz="2400" dirty="0">
                <a:sym typeface="Wingdings" panose="05000000000000000000" pitchFamily="2" charset="2"/>
              </a:rPr>
              <a:t>.</a:t>
            </a:r>
          </a:p>
          <a:p>
            <a:endParaRPr lang="es-AR" sz="2400" dirty="0">
              <a:sym typeface="Wingdings" panose="05000000000000000000" pitchFamily="2" charset="2"/>
            </a:endParaRPr>
          </a:p>
          <a:p>
            <a:endParaRPr lang="es-AR" sz="2400" dirty="0">
              <a:sym typeface="Wingdings" panose="05000000000000000000" pitchFamily="2" charset="2"/>
            </a:endParaRPr>
          </a:p>
          <a:p>
            <a:r>
              <a:rPr lang="es-AR" sz="2000" dirty="0">
                <a:sym typeface="Wingdings" panose="05000000000000000000" pitchFamily="2" charset="2"/>
              </a:rPr>
              <a:t>Algunos atributos de audio o video son:</a:t>
            </a:r>
          </a:p>
          <a:p>
            <a:endParaRPr lang="es-A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AR" sz="2000" b="1" dirty="0" err="1">
                <a:sym typeface="Wingdings" panose="05000000000000000000" pitchFamily="2" charset="2"/>
              </a:rPr>
              <a:t>controls</a:t>
            </a:r>
            <a:r>
              <a:rPr lang="es-AR" sz="2000" dirty="0">
                <a:sym typeface="Wingdings" panose="05000000000000000000" pitchFamily="2" charset="2"/>
              </a:rPr>
              <a:t> para que aparezcan los controles de operación</a:t>
            </a:r>
          </a:p>
          <a:p>
            <a:pPr marL="342900" indent="-342900">
              <a:buFontTx/>
              <a:buChar char="-"/>
            </a:pPr>
            <a:r>
              <a:rPr lang="es-AR" sz="2000" b="1" dirty="0" err="1">
                <a:sym typeface="Wingdings" panose="05000000000000000000" pitchFamily="2" charset="2"/>
              </a:rPr>
              <a:t>loop</a:t>
            </a:r>
            <a:r>
              <a:rPr lang="es-AR" sz="2000" dirty="0">
                <a:sym typeface="Wingdings" panose="05000000000000000000" pitchFamily="2" charset="2"/>
              </a:rPr>
              <a:t> para que se reproduzca automáticamente de nuevo una vez finalizado</a:t>
            </a:r>
          </a:p>
          <a:p>
            <a:pPr marL="342900" indent="-342900">
              <a:buFontTx/>
              <a:buChar char="-"/>
            </a:pPr>
            <a:endParaRPr lang="es-AR" sz="2000" dirty="0">
              <a:sym typeface="Wingdings" panose="05000000000000000000" pitchFamily="2" charset="2"/>
            </a:endParaRPr>
          </a:p>
          <a:p>
            <a:r>
              <a:rPr lang="es-AR" sz="2000" dirty="0">
                <a:sym typeface="Wingdings" panose="05000000000000000000" pitchFamily="2" charset="2"/>
              </a:rPr>
              <a:t>También en todos podemos usar los atributos </a:t>
            </a:r>
            <a:r>
              <a:rPr lang="es-AR" sz="2000" b="1" dirty="0" err="1">
                <a:sym typeface="Wingdings" panose="05000000000000000000" pitchFamily="2" charset="2"/>
              </a:rPr>
              <a:t>width</a:t>
            </a:r>
            <a:r>
              <a:rPr lang="es-AR" sz="2000" dirty="0">
                <a:sym typeface="Wingdings" panose="05000000000000000000" pitchFamily="2" charset="2"/>
              </a:rPr>
              <a:t> y </a:t>
            </a:r>
            <a:r>
              <a:rPr lang="es-AR" sz="2000" b="1" dirty="0" err="1">
                <a:sym typeface="Wingdings" panose="05000000000000000000" pitchFamily="2" charset="2"/>
              </a:rPr>
              <a:t>height</a:t>
            </a:r>
            <a:r>
              <a:rPr lang="es-AR" sz="2000" dirty="0">
                <a:sym typeface="Wingdings" panose="05000000000000000000" pitchFamily="2" charset="2"/>
              </a:rPr>
              <a:t> para definir las medidas</a:t>
            </a:r>
          </a:p>
          <a:p>
            <a:pPr marL="342900" indent="-342900">
              <a:buFontTx/>
              <a:buChar char="-"/>
            </a:pPr>
            <a:endParaRPr lang="es-AR" sz="2000" dirty="0">
              <a:sym typeface="Wingdings" panose="05000000000000000000" pitchFamily="2" charset="2"/>
            </a:endParaRPr>
          </a:p>
          <a:p>
            <a:endParaRPr lang="es-AR" sz="2000" dirty="0">
              <a:sym typeface="Wingdings" panose="05000000000000000000" pitchFamily="2" charset="2"/>
            </a:endParaRPr>
          </a:p>
          <a:p>
            <a:endParaRPr lang="es-AR" sz="2000" dirty="0">
              <a:sym typeface="Wingdings" panose="05000000000000000000" pitchFamily="2" charset="2"/>
            </a:endParaRPr>
          </a:p>
          <a:p>
            <a:endParaRPr lang="es-AR" sz="2300" dirty="0">
              <a:sym typeface="Wingdings" panose="05000000000000000000" pitchFamily="2" charset="2"/>
            </a:endParaRPr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90907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9FD9AC-A208-41EF-9CD4-53CE0F11BCBD}"/>
              </a:ext>
            </a:extLst>
          </p:cNvPr>
          <p:cNvSpPr txBox="1"/>
          <p:nvPr/>
        </p:nvSpPr>
        <p:spPr>
          <a:xfrm>
            <a:off x="981456" y="2751892"/>
            <a:ext cx="102290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Trabajo individual Mercado Liebre</a:t>
            </a:r>
          </a:p>
        </p:txBody>
      </p:sp>
    </p:spTree>
    <p:extLst>
      <p:ext uri="{BB962C8B-B14F-4D97-AF65-F5344CB8AC3E}">
        <p14:creationId xmlns:p14="http://schemas.microsoft.com/office/powerpoint/2010/main" val="111146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9FD9AC-A208-41EF-9CD4-53CE0F11BCBD}"/>
              </a:ext>
            </a:extLst>
          </p:cNvPr>
          <p:cNvSpPr txBox="1"/>
          <p:nvPr/>
        </p:nvSpPr>
        <p:spPr>
          <a:xfrm>
            <a:off x="182880" y="862132"/>
            <a:ext cx="1176528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Ejercicio parte 1</a:t>
            </a:r>
          </a:p>
          <a:p>
            <a:pPr algn="ctr"/>
            <a:endParaRPr lang="es-AR" sz="3800" dirty="0"/>
          </a:p>
          <a:p>
            <a:pPr algn="ctr"/>
            <a:endParaRPr lang="es-AR" sz="3800" dirty="0"/>
          </a:p>
          <a:p>
            <a:pPr marL="457200" indent="-457200">
              <a:buAutoNum type="arabicParenR"/>
            </a:pPr>
            <a:r>
              <a:rPr lang="es-AR" sz="2500" dirty="0"/>
              <a:t>Crear la estructura de un proyecto </a:t>
            </a:r>
            <a:r>
              <a:rPr lang="es-AR" sz="2500" dirty="0" err="1"/>
              <a:t>express</a:t>
            </a:r>
            <a:r>
              <a:rPr lang="es-AR" sz="2500" dirty="0"/>
              <a:t> y levantar un servidor</a:t>
            </a:r>
          </a:p>
          <a:p>
            <a:pPr marL="457200" indent="-457200">
              <a:buAutoNum type="arabicParenR"/>
            </a:pPr>
            <a:endParaRPr lang="es-AR" sz="2500" dirty="0"/>
          </a:p>
          <a:p>
            <a:pPr marL="457200" indent="-457200">
              <a:buAutoNum type="arabicParenR"/>
            </a:pPr>
            <a:r>
              <a:rPr lang="es-AR" sz="2500" dirty="0"/>
              <a:t>Copiar las imágenes que recibiste en su carpeta del proyecto “</a:t>
            </a:r>
            <a:r>
              <a:rPr lang="es-AR" sz="2500" dirty="0" err="1"/>
              <a:t>img</a:t>
            </a:r>
            <a:r>
              <a:rPr lang="es-AR" sz="2500" dirty="0"/>
              <a:t>”</a:t>
            </a:r>
          </a:p>
          <a:p>
            <a:pPr marL="457200" indent="-457200">
              <a:buAutoNum type="arabicParenR"/>
            </a:pPr>
            <a:endParaRPr lang="es-AR" sz="2500" dirty="0"/>
          </a:p>
          <a:p>
            <a:pPr marL="457200" indent="-457200">
              <a:buAutoNum type="arabicParenR"/>
            </a:pPr>
            <a:r>
              <a:rPr lang="es-AR" sz="2500" dirty="0"/>
              <a:t>Crear un archivo home.html con la estructura </a:t>
            </a:r>
            <a:r>
              <a:rPr lang="es-AR" sz="2500" dirty="0" err="1"/>
              <a:t>html</a:t>
            </a:r>
            <a:r>
              <a:rPr lang="es-AR" sz="2500" dirty="0"/>
              <a:t> necesaria. </a:t>
            </a:r>
          </a:p>
          <a:p>
            <a:r>
              <a:rPr lang="es-AR" sz="2500" dirty="0"/>
              <a:t>	El mismo deberá tener las secciones </a:t>
            </a:r>
            <a:r>
              <a:rPr lang="es-AR" sz="2500" dirty="0" err="1"/>
              <a:t>header</a:t>
            </a:r>
            <a:r>
              <a:rPr lang="es-AR" sz="2500" dirty="0"/>
              <a:t>, </a:t>
            </a:r>
            <a:r>
              <a:rPr lang="es-AR" sz="2500" dirty="0" err="1"/>
              <a:t>main</a:t>
            </a:r>
            <a:r>
              <a:rPr lang="es-AR" sz="2500" dirty="0"/>
              <a:t> y </a:t>
            </a:r>
            <a:r>
              <a:rPr lang="es-AR" sz="2500" dirty="0" err="1"/>
              <a:t>footer</a:t>
            </a:r>
            <a:r>
              <a:rPr lang="es-AR" sz="2500" dirty="0"/>
              <a:t>.</a:t>
            </a:r>
          </a:p>
          <a:p>
            <a:endParaRPr lang="es-AR" sz="2500" dirty="0"/>
          </a:p>
          <a:p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4245509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5718</TotalTime>
  <Words>969</Words>
  <Application>Microsoft Office PowerPoint</Application>
  <PresentationFormat>Panorámica</PresentationFormat>
  <Paragraphs>193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6" baseType="lpstr">
      <vt:lpstr>Arial</vt:lpstr>
      <vt:lpstr>Arial-BoldMT</vt:lpstr>
      <vt:lpstr>ArialMT</vt:lpstr>
      <vt:lpstr>Calibri</vt:lpstr>
      <vt:lpstr>Century Gothic</vt:lpstr>
      <vt:lpstr>Didact Gothic</vt:lpstr>
      <vt:lpstr>Lato</vt:lpstr>
      <vt:lpstr>OpenSans-Bold</vt:lpstr>
      <vt:lpstr>OpenSans-Regular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Jerónimo</dc:creator>
  <cp:lastModifiedBy>Jerónimo</cp:lastModifiedBy>
  <cp:revision>418</cp:revision>
  <dcterms:created xsi:type="dcterms:W3CDTF">2021-03-08T01:52:35Z</dcterms:created>
  <dcterms:modified xsi:type="dcterms:W3CDTF">2021-05-14T02:04:17Z</dcterms:modified>
</cp:coreProperties>
</file>