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2" r:id="rId20"/>
    <p:sldId id="279" r:id="rId21"/>
    <p:sldId id="277" r:id="rId22"/>
    <p:sldId id="281" r:id="rId23"/>
    <p:sldId id="276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ónimo" initials="J" lastIdx="6" clrIdx="0">
    <p:extLst>
      <p:ext uri="{19B8F6BF-5375-455C-9EA6-DF929625EA0E}">
        <p15:presenceInfo xmlns:p15="http://schemas.microsoft.com/office/powerpoint/2012/main" userId="c4c274cba0763b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881" autoAdjust="0"/>
  </p:normalViewPr>
  <p:slideViewPr>
    <p:cSldViewPr snapToGrid="0">
      <p:cViewPr varScale="1">
        <p:scale>
          <a:sx n="63" d="100"/>
          <a:sy n="63" d="100"/>
        </p:scale>
        <p:origin x="4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3CF7F-43A9-47D6-91FF-BA5180C0F220}" type="datetimeFigureOut">
              <a:rPr lang="es-AR" smtClean="0"/>
              <a:t>18/05/2021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37E9-0EB9-40A2-9151-4E0F7C6C7D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28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7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5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443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7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03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7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3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8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8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77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8969381/what-is-the-difference-between-display-inline-and-display-inline-block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vinpowell.co/article/positition-fixed-vs-sticky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" TargetMode="External"/><Relationship Id="rId7" Type="http://schemas.openxmlformats.org/officeDocument/2006/relationships/hyperlink" Target="https://www.htmldog.com/references/css/properties/transition-delay/" TargetMode="External"/><Relationship Id="rId2" Type="http://schemas.openxmlformats.org/officeDocument/2006/relationships/hyperlink" Target="http://w3.unpocodetodo.info/css3/chuletacss3.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republic.com/css-reference/css3-properties.php" TargetMode="External"/><Relationship Id="rId5" Type="http://schemas.openxmlformats.org/officeDocument/2006/relationships/hyperlink" Target="https://developer.mozilla.org/es/docs/Web/CSS/CSS_Properties_Reference" TargetMode="External"/><Relationship Id="rId4" Type="http://schemas.openxmlformats.org/officeDocument/2006/relationships/hyperlink" Target="https://css-tricks.com/almanac/propertie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icons?d=gallery&amp;m=free" TargetMode="External"/><Relationship Id="rId2" Type="http://schemas.openxmlformats.org/officeDocument/2006/relationships/hyperlink" Target="https://drive.google.com/file/d/1c1MqhN6a77eVXoQ7hJpzBoG1OPTqA-Ad/view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992630" y="2836530"/>
            <a:ext cx="82067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dirty="0"/>
              <a:t>4.3 CSS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604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962095-BB3F-4C5C-A544-E80B209B36FE}"/>
              </a:ext>
            </a:extLst>
          </p:cNvPr>
          <p:cNvSpPr txBox="1"/>
          <p:nvPr/>
        </p:nvSpPr>
        <p:spPr>
          <a:xfrm>
            <a:off x="219457" y="446717"/>
            <a:ext cx="6278880" cy="195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Sintaxis y terminología en CSS</a:t>
            </a:r>
          </a:p>
          <a:p>
            <a:endParaRPr lang="es-AR" sz="3200" dirty="0"/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br>
              <a:rPr lang="en-GB" sz="2600" b="1" dirty="0">
                <a:latin typeface="Didact Gothic"/>
                <a:sym typeface="Didact Gothic"/>
              </a:rPr>
            </a:br>
            <a:endParaRPr lang="en-GB" sz="2600" b="1" dirty="0">
              <a:latin typeface="Didact Gothic"/>
              <a:sym typeface="Didact Gothic"/>
            </a:endParaRPr>
          </a:p>
        </p:txBody>
      </p:sp>
      <p:graphicFrame>
        <p:nvGraphicFramePr>
          <p:cNvPr id="3" name="Google Shape;469;p33">
            <a:extLst>
              <a:ext uri="{FF2B5EF4-FFF2-40B4-BE49-F238E27FC236}">
                <a16:creationId xmlns:a16="http://schemas.microsoft.com/office/drawing/2014/main" id="{CC1D02FB-1B38-42B1-A84C-4CDFB73712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796800"/>
              </p:ext>
            </p:extLst>
          </p:nvPr>
        </p:nvGraphicFramePr>
        <p:xfrm>
          <a:off x="4434461" y="3295699"/>
          <a:ext cx="3139436" cy="1452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39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89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2100" u="none" strike="noStrike" cap="none" dirty="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-GB" sz="2100" dirty="0" err="1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imagenes</a:t>
                      </a:r>
                      <a:r>
                        <a:rPr lang="en-GB" sz="2100" u="none" strike="noStrike" cap="none" dirty="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2100" u="none" strike="noStrike" cap="none" dirty="0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2100" u="none" strike="noStrike" cap="none" dirty="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/* </a:t>
                      </a:r>
                      <a:r>
                        <a:rPr lang="en-GB" sz="2100" u="none" strike="noStrike" cap="none" dirty="0" err="1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codigo</a:t>
                      </a:r>
                      <a:r>
                        <a:rPr lang="en-GB" sz="2100" u="none" strike="noStrike" cap="none" dirty="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 */</a:t>
                      </a:r>
                      <a:endParaRPr sz="2100" u="none" strike="noStrike" cap="none" dirty="0">
                        <a:solidFill>
                          <a:srgbClr val="99999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2100" u="none" strike="noStrike" cap="none" dirty="0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470;p33">
            <a:extLst>
              <a:ext uri="{FF2B5EF4-FFF2-40B4-BE49-F238E27FC236}">
                <a16:creationId xmlns:a16="http://schemas.microsoft.com/office/drawing/2014/main" id="{CB3C3D43-75D9-488B-8532-36F731558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551360"/>
              </p:ext>
            </p:extLst>
          </p:nvPr>
        </p:nvGraphicFramePr>
        <p:xfrm>
          <a:off x="499849" y="3271792"/>
          <a:ext cx="2940959" cy="1452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0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04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2100" dirty="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#idImgCasa1</a:t>
                      </a:r>
                      <a:r>
                        <a:rPr lang="en-GB" sz="2100" u="none" strike="noStrike" cap="none" dirty="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2100" u="none" strike="noStrike" cap="none" dirty="0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2100" u="none" strike="noStrike" cap="none" dirty="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/* </a:t>
                      </a:r>
                      <a:r>
                        <a:rPr lang="en-GB" sz="2100" u="none" strike="noStrike" cap="none" dirty="0" err="1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codigo</a:t>
                      </a:r>
                      <a:r>
                        <a:rPr lang="en-GB" sz="2100" u="none" strike="noStrike" cap="none" dirty="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 */</a:t>
                      </a:r>
                      <a:endParaRPr sz="2100" u="none" strike="noStrike" cap="none" dirty="0">
                        <a:solidFill>
                          <a:srgbClr val="99999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2100" u="none" strike="noStrike" cap="none" dirty="0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7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471;p33">
            <a:extLst>
              <a:ext uri="{FF2B5EF4-FFF2-40B4-BE49-F238E27FC236}">
                <a16:creationId xmlns:a16="http://schemas.microsoft.com/office/drawing/2014/main" id="{944B1818-0668-45F6-A924-948EB7B2A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415387"/>
              </p:ext>
            </p:extLst>
          </p:nvPr>
        </p:nvGraphicFramePr>
        <p:xfrm>
          <a:off x="8220073" y="3295699"/>
          <a:ext cx="3645407" cy="1452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45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42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2100" u="none" strike="noStrike" cap="none" dirty="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-GB" sz="2100" u="none" strike="noStrike" cap="none" dirty="0" err="1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img</a:t>
                      </a:r>
                      <a:r>
                        <a:rPr lang="en-GB" sz="2100" u="none" strike="noStrike" cap="none" dirty="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[name=</a:t>
                      </a:r>
                      <a:r>
                        <a:rPr lang="en-GB" sz="2100" dirty="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imagenCasa1]</a:t>
                      </a:r>
                      <a:r>
                        <a:rPr lang="en-GB" sz="2100" u="none" strike="noStrike" cap="none" dirty="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2100" u="none" strike="noStrike" cap="none" dirty="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/* </a:t>
                      </a:r>
                      <a:r>
                        <a:rPr lang="en-GB" sz="2100" u="none" strike="noStrike" cap="none" dirty="0" err="1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codigo</a:t>
                      </a:r>
                      <a:r>
                        <a:rPr lang="en-GB" sz="2100" u="none" strike="noStrike" cap="none" dirty="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 */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21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37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472;p33">
            <a:extLst>
              <a:ext uri="{FF2B5EF4-FFF2-40B4-BE49-F238E27FC236}">
                <a16:creationId xmlns:a16="http://schemas.microsoft.com/office/drawing/2014/main" id="{9D6118D2-E592-4240-BC2E-6632727FEEF3}"/>
              </a:ext>
            </a:extLst>
          </p:cNvPr>
          <p:cNvSpPr txBox="1"/>
          <p:nvPr/>
        </p:nvSpPr>
        <p:spPr>
          <a:xfrm>
            <a:off x="219457" y="2405074"/>
            <a:ext cx="11646023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11430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lang="en-GB" sz="2600" b="1" dirty="0">
                <a:latin typeface="Lato"/>
                <a:ea typeface="Lato"/>
                <a:cs typeface="Lato"/>
                <a:sym typeface="Lato"/>
              </a:rPr>
              <a:t>   id                                      class                                    name</a:t>
            </a:r>
            <a:endParaRPr sz="2600" b="1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4961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BB09A0-FC86-4197-A203-E24C3F9C1726}"/>
              </a:ext>
            </a:extLst>
          </p:cNvPr>
          <p:cNvSpPr txBox="1"/>
          <p:nvPr/>
        </p:nvSpPr>
        <p:spPr>
          <a:xfrm>
            <a:off x="219457" y="446717"/>
            <a:ext cx="6278880" cy="195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Sintaxis y terminología en CSS</a:t>
            </a:r>
          </a:p>
          <a:p>
            <a:endParaRPr lang="es-AR" sz="3200" dirty="0"/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br>
              <a:rPr lang="en-GB" sz="2600" b="1" dirty="0">
                <a:latin typeface="Didact Gothic"/>
                <a:sym typeface="Didact Gothic"/>
              </a:rPr>
            </a:br>
            <a:endParaRPr lang="en-GB" sz="2600" b="1" dirty="0">
              <a:latin typeface="Didact Gothic"/>
              <a:sym typeface="Didact Gothic"/>
            </a:endParaRPr>
          </a:p>
        </p:txBody>
      </p:sp>
      <p:sp>
        <p:nvSpPr>
          <p:cNvPr id="3" name="Google Shape;527;p47">
            <a:extLst>
              <a:ext uri="{FF2B5EF4-FFF2-40B4-BE49-F238E27FC236}">
                <a16:creationId xmlns:a16="http://schemas.microsoft.com/office/drawing/2014/main" id="{F97D3CC6-8A29-4B10-8D54-62C354E3F672}"/>
              </a:ext>
            </a:extLst>
          </p:cNvPr>
          <p:cNvSpPr txBox="1"/>
          <p:nvPr/>
        </p:nvSpPr>
        <p:spPr>
          <a:xfrm>
            <a:off x="238600" y="1419324"/>
            <a:ext cx="11295032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Cuando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reglas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distintas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apuntan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al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mismo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objeto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  <a:endParaRPr sz="21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Si son </a:t>
            </a:r>
            <a:r>
              <a:rPr lang="en-GB" sz="2100" b="1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propiedades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100" b="1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distintas</a:t>
            </a:r>
            <a:r>
              <a:rPr lang="en-GB" sz="21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se suman (se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combinan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). </a:t>
            </a:r>
            <a:endParaRPr sz="21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Si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tienen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alguna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100" b="1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propiedad</a:t>
            </a:r>
            <a:r>
              <a:rPr lang="en-GB" sz="21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100" b="1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repetida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-GB" sz="21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solo una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queda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b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</a:br>
            <a:endParaRPr lang="en-GB" sz="21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GB" sz="21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GB" sz="21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Y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si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dos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selectores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contienen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el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mismo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tipo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de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identificador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,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cuál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sera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tomado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para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estilos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?</a:t>
            </a:r>
          </a:p>
          <a:p>
            <a:pPr marL="1270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GB" sz="2100" dirty="0">
                <a:latin typeface="Didact Gothic"/>
                <a:ea typeface="Didact Gothic"/>
                <a:cs typeface="Didact Gothic"/>
                <a:sym typeface="Didact Gothic"/>
              </a:rPr>
              <a:t>Se </a:t>
            </a:r>
            <a:r>
              <a:rPr lang="en-GB" sz="2100" dirty="0" err="1">
                <a:latin typeface="Didact Gothic"/>
                <a:ea typeface="Didact Gothic"/>
                <a:cs typeface="Didact Gothic"/>
                <a:sym typeface="Didact Gothic"/>
              </a:rPr>
              <a:t>puede</a:t>
            </a:r>
            <a:r>
              <a:rPr lang="en-GB" sz="21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100" dirty="0" err="1">
                <a:latin typeface="Didact Gothic"/>
                <a:ea typeface="Didact Gothic"/>
                <a:cs typeface="Didact Gothic"/>
                <a:sym typeface="Didact Gothic"/>
              </a:rPr>
              <a:t>llamar</a:t>
            </a:r>
            <a:r>
              <a:rPr lang="en-GB" sz="2100" dirty="0">
                <a:latin typeface="Didact Gothic"/>
                <a:ea typeface="Didact Gothic"/>
                <a:cs typeface="Didact Gothic"/>
                <a:sym typeface="Didact Gothic"/>
              </a:rPr>
              <a:t> un selector con </a:t>
            </a:r>
            <a:r>
              <a:rPr lang="en-GB" sz="2100" dirty="0" err="1">
                <a:latin typeface="Didact Gothic"/>
                <a:ea typeface="Didact Gothic"/>
                <a:cs typeface="Didact Gothic"/>
                <a:sym typeface="Didact Gothic"/>
              </a:rPr>
              <a:t>varios</a:t>
            </a:r>
            <a:r>
              <a:rPr lang="en-GB" sz="21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100" dirty="0" err="1">
                <a:latin typeface="Didact Gothic"/>
                <a:ea typeface="Didact Gothic"/>
                <a:cs typeface="Didact Gothic"/>
                <a:sym typeface="Didact Gothic"/>
              </a:rPr>
              <a:t>identificadores</a:t>
            </a:r>
            <a:r>
              <a:rPr lang="en-GB" sz="2100" dirty="0">
                <a:latin typeface="Didact Gothic"/>
                <a:ea typeface="Didact Gothic"/>
                <a:cs typeface="Didact Gothic"/>
                <a:sym typeface="Didact Gothic"/>
              </a:rPr>
              <a:t>?</a:t>
            </a:r>
            <a:br>
              <a:rPr lang="en-GB" sz="2100" dirty="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n-GB" sz="21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</a:p>
          <a:p>
            <a:pPr marL="1270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GB" sz="21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!important 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Wingdings" panose="05000000000000000000" pitchFamily="2" charset="2"/>
              </a:rPr>
              <a:t> Salta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Wingdings" panose="05000000000000000000" pitchFamily="2" charset="2"/>
              </a:rPr>
              <a:t>cualquier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Wingdings" panose="05000000000000000000" pitchFamily="2" charset="2"/>
              </a:rPr>
              <a:t>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Wingdings" panose="05000000000000000000" pitchFamily="2" charset="2"/>
              </a:rPr>
              <a:t>orden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Wingdings" panose="05000000000000000000" pitchFamily="2" charset="2"/>
              </a:rPr>
              <a:t> para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Wingdings" panose="05000000000000000000" pitchFamily="2" charset="2"/>
              </a:rPr>
              <a:t>tomar</a:t>
            </a:r>
            <a:r>
              <a:rPr lang="en-GB" sz="2100" b="0" i="0" u="none" strike="noStrike" cap="none" dirty="0">
                <a:latin typeface="Didact Gothic"/>
                <a:ea typeface="Didact Gothic"/>
                <a:cs typeface="Didact Gothic"/>
                <a:sym typeface="Wingdings" panose="05000000000000000000" pitchFamily="2" charset="2"/>
              </a:rPr>
              <a:t> el </a:t>
            </a:r>
            <a:r>
              <a:rPr lang="en-GB" sz="2100" b="0" i="0" u="none" strike="noStrike" cap="none" dirty="0" err="1">
                <a:latin typeface="Didact Gothic"/>
                <a:ea typeface="Didact Gothic"/>
                <a:cs typeface="Didact Gothic"/>
                <a:sym typeface="Wingdings" panose="05000000000000000000" pitchFamily="2" charset="2"/>
              </a:rPr>
              <a:t>valor</a:t>
            </a:r>
            <a:endParaRPr sz="21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" name="Google Shape;528;p47">
            <a:extLst>
              <a:ext uri="{FF2B5EF4-FFF2-40B4-BE49-F238E27FC236}">
                <a16:creationId xmlns:a16="http://schemas.microsoft.com/office/drawing/2014/main" id="{D36BC210-9475-4E1E-9C52-F19EBE628413}"/>
              </a:ext>
            </a:extLst>
          </p:cNvPr>
          <p:cNvSpPr txBox="1"/>
          <p:nvPr/>
        </p:nvSpPr>
        <p:spPr>
          <a:xfrm>
            <a:off x="1251590" y="3377681"/>
            <a:ext cx="4214613" cy="568200"/>
          </a:xfrm>
          <a:prstGeom prst="rect">
            <a:avLst/>
          </a:prstGeom>
          <a:noFill/>
          <a:ln w="19050" cap="flat" cmpd="sng">
            <a:solidFill>
              <a:srgbClr val="E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1" u="none" strike="noStrike" cap="none" dirty="0">
                <a:latin typeface="Anton"/>
                <a:ea typeface="Anton"/>
                <a:cs typeface="Anton"/>
                <a:sym typeface="Anton"/>
              </a:rPr>
              <a:t>ID &gt; Class &gt; </a:t>
            </a:r>
            <a:r>
              <a:rPr lang="en-GB" sz="3000" i="1" dirty="0">
                <a:latin typeface="Anton"/>
                <a:ea typeface="Anton"/>
                <a:cs typeface="Anton"/>
                <a:sym typeface="Anton"/>
              </a:rPr>
              <a:t>Tag</a:t>
            </a:r>
            <a:endParaRPr sz="3000" b="0" i="1" u="none" strike="noStrike" cap="none" dirty="0"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59456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4B59E74-EBC8-4F1C-B067-E236C4DAD0CE}"/>
              </a:ext>
            </a:extLst>
          </p:cNvPr>
          <p:cNvSpPr txBox="1"/>
          <p:nvPr/>
        </p:nvSpPr>
        <p:spPr>
          <a:xfrm>
            <a:off x="219457" y="446717"/>
            <a:ext cx="6278880" cy="195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Propiedades CSS</a:t>
            </a:r>
          </a:p>
          <a:p>
            <a:endParaRPr lang="es-AR" sz="3200" dirty="0"/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br>
              <a:rPr lang="en-GB" sz="2600" b="1" dirty="0">
                <a:latin typeface="Didact Gothic"/>
                <a:sym typeface="Didact Gothic"/>
              </a:rPr>
            </a:br>
            <a:endParaRPr lang="en-GB" sz="2600" b="1" dirty="0">
              <a:latin typeface="Didact Gothic"/>
              <a:sym typeface="Didact Gothic"/>
            </a:endParaRPr>
          </a:p>
        </p:txBody>
      </p:sp>
      <p:sp>
        <p:nvSpPr>
          <p:cNvPr id="3" name="Google Shape;527;p47">
            <a:extLst>
              <a:ext uri="{FF2B5EF4-FFF2-40B4-BE49-F238E27FC236}">
                <a16:creationId xmlns:a16="http://schemas.microsoft.com/office/drawing/2014/main" id="{B38D9DB2-2C2D-49FC-80C3-F1A1C60F3245}"/>
              </a:ext>
            </a:extLst>
          </p:cNvPr>
          <p:cNvSpPr txBox="1"/>
          <p:nvPr/>
        </p:nvSpPr>
        <p:spPr>
          <a:xfrm>
            <a:off x="238600" y="1419324"/>
            <a:ext cx="3345848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c</a:t>
            </a:r>
            <a:r>
              <a:rPr lang="es-AR" sz="25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olor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Por nombre del color </a:t>
            </a: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Por valor hexadecimal</a:t>
            </a: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Por valores en paleta RGB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font-size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Porcentaje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Pixeles</a:t>
            </a:r>
          </a:p>
        </p:txBody>
      </p:sp>
      <p:sp>
        <p:nvSpPr>
          <p:cNvPr id="4" name="Google Shape;527;p47">
            <a:extLst>
              <a:ext uri="{FF2B5EF4-FFF2-40B4-BE49-F238E27FC236}">
                <a16:creationId xmlns:a16="http://schemas.microsoft.com/office/drawing/2014/main" id="{54F2A623-9918-4C4C-BCB4-2FAE2E9AA2E3}"/>
              </a:ext>
            </a:extLst>
          </p:cNvPr>
          <p:cNvSpPr txBox="1"/>
          <p:nvPr/>
        </p:nvSpPr>
        <p:spPr>
          <a:xfrm>
            <a:off x="4085176" y="1431515"/>
            <a:ext cx="3345848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background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-c</a:t>
            </a:r>
            <a:r>
              <a:rPr lang="es-AR" sz="25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olor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Por nombre del color </a:t>
            </a: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Por valor hexadecimal</a:t>
            </a: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Por valores en paleta RGB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font-weight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bold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normal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" name="Google Shape;527;p47">
            <a:extLst>
              <a:ext uri="{FF2B5EF4-FFF2-40B4-BE49-F238E27FC236}">
                <a16:creationId xmlns:a16="http://schemas.microsoft.com/office/drawing/2014/main" id="{045CF7C0-A875-4897-AB14-DF3C1B44ABF7}"/>
              </a:ext>
            </a:extLst>
          </p:cNvPr>
          <p:cNvSpPr txBox="1"/>
          <p:nvPr/>
        </p:nvSpPr>
        <p:spPr>
          <a:xfrm>
            <a:off x="8273128" y="1419322"/>
            <a:ext cx="3345848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font-family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impact</a:t>
            </a: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Comic Sans MS</a:t>
            </a: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sans-serif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font-style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italic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normal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opacity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  <a:endParaRPr lang="es-AR" b="1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Valor entre 0 a 1 </a:t>
            </a:r>
          </a:p>
        </p:txBody>
      </p:sp>
    </p:spTree>
    <p:extLst>
      <p:ext uri="{BB962C8B-B14F-4D97-AF65-F5344CB8AC3E}">
        <p14:creationId xmlns:p14="http://schemas.microsoft.com/office/powerpoint/2010/main" val="276831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82ACB0F-8230-4654-885F-83F82EA0E124}"/>
              </a:ext>
            </a:extLst>
          </p:cNvPr>
          <p:cNvSpPr txBox="1"/>
          <p:nvPr/>
        </p:nvSpPr>
        <p:spPr>
          <a:xfrm>
            <a:off x="219457" y="446717"/>
            <a:ext cx="6278880" cy="195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Propiedades CSS</a:t>
            </a:r>
          </a:p>
          <a:p>
            <a:endParaRPr lang="es-AR" sz="3200" dirty="0"/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br>
              <a:rPr lang="en-GB" sz="2600" b="1" dirty="0">
                <a:latin typeface="Didact Gothic"/>
                <a:sym typeface="Didact Gothic"/>
              </a:rPr>
            </a:br>
            <a:endParaRPr lang="en-GB" sz="2600" b="1" dirty="0">
              <a:latin typeface="Didact Gothic"/>
              <a:sym typeface="Didact Gothic"/>
            </a:endParaRPr>
          </a:p>
        </p:txBody>
      </p:sp>
      <p:sp>
        <p:nvSpPr>
          <p:cNvPr id="3" name="Google Shape;527;p47">
            <a:extLst>
              <a:ext uri="{FF2B5EF4-FFF2-40B4-BE49-F238E27FC236}">
                <a16:creationId xmlns:a16="http://schemas.microsoft.com/office/drawing/2014/main" id="{D259C13D-9A92-4196-8120-21F744BDD152}"/>
              </a:ext>
            </a:extLst>
          </p:cNvPr>
          <p:cNvSpPr txBox="1"/>
          <p:nvPr/>
        </p:nvSpPr>
        <p:spPr>
          <a:xfrm>
            <a:off x="238600" y="1419324"/>
            <a:ext cx="3345848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text-align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left</a:t>
            </a: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right</a:t>
            </a: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center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justify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text-decoration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line-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through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overline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underline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" name="Google Shape;527;p47">
            <a:extLst>
              <a:ext uri="{FF2B5EF4-FFF2-40B4-BE49-F238E27FC236}">
                <a16:creationId xmlns:a16="http://schemas.microsoft.com/office/drawing/2014/main" id="{28831708-3229-4CF9-8E66-C01EBABD2B88}"/>
              </a:ext>
            </a:extLst>
          </p:cNvPr>
          <p:cNvSpPr txBox="1"/>
          <p:nvPr/>
        </p:nvSpPr>
        <p:spPr>
          <a:xfrm>
            <a:off x="4085176" y="1419323"/>
            <a:ext cx="3345848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text-transform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uppercase</a:t>
            </a: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lowercase</a:t>
            </a: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capitalize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letter-spacing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Valor en pixeles</a:t>
            </a:r>
          </a:p>
        </p:txBody>
      </p:sp>
      <p:sp>
        <p:nvSpPr>
          <p:cNvPr id="5" name="Google Shape;527;p47">
            <a:extLst>
              <a:ext uri="{FF2B5EF4-FFF2-40B4-BE49-F238E27FC236}">
                <a16:creationId xmlns:a16="http://schemas.microsoft.com/office/drawing/2014/main" id="{B6423331-4B29-41B0-8052-10DAE4EA5645}"/>
              </a:ext>
            </a:extLst>
          </p:cNvPr>
          <p:cNvSpPr txBox="1"/>
          <p:nvPr/>
        </p:nvSpPr>
        <p:spPr>
          <a:xfrm>
            <a:off x="8273128" y="1419322"/>
            <a:ext cx="3345848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line-</a:t>
            </a: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heigth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Valor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númerico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Char char="-"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word-spacing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Valor en pixeles</a:t>
            </a:r>
          </a:p>
        </p:txBody>
      </p:sp>
    </p:spTree>
    <p:extLst>
      <p:ext uri="{BB962C8B-B14F-4D97-AF65-F5344CB8AC3E}">
        <p14:creationId xmlns:p14="http://schemas.microsoft.com/office/powerpoint/2010/main" val="379171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F63D4C3-DCF5-4075-A5C3-03FCB13E3657}"/>
              </a:ext>
            </a:extLst>
          </p:cNvPr>
          <p:cNvSpPr txBox="1"/>
          <p:nvPr/>
        </p:nvSpPr>
        <p:spPr>
          <a:xfrm>
            <a:off x="219457" y="446717"/>
            <a:ext cx="6278880" cy="195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Propiedades CSS</a:t>
            </a:r>
          </a:p>
          <a:p>
            <a:endParaRPr lang="es-AR" sz="3200" dirty="0"/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br>
              <a:rPr lang="en-GB" sz="2600" b="1" dirty="0">
                <a:latin typeface="Didact Gothic"/>
                <a:sym typeface="Didact Gothic"/>
              </a:rPr>
            </a:br>
            <a:endParaRPr lang="en-GB" sz="2600" b="1" dirty="0">
              <a:latin typeface="Didact Gothic"/>
              <a:sym typeface="Didact Gothic"/>
            </a:endParaRPr>
          </a:p>
        </p:txBody>
      </p:sp>
      <p:sp>
        <p:nvSpPr>
          <p:cNvPr id="3" name="Google Shape;527;p47">
            <a:extLst>
              <a:ext uri="{FF2B5EF4-FFF2-40B4-BE49-F238E27FC236}">
                <a16:creationId xmlns:a16="http://schemas.microsoft.com/office/drawing/2014/main" id="{63439906-72CD-4A1A-8306-9F44717E4454}"/>
              </a:ext>
            </a:extLst>
          </p:cNvPr>
          <p:cNvSpPr txBox="1"/>
          <p:nvPr/>
        </p:nvSpPr>
        <p:spPr>
          <a:xfrm>
            <a:off x="238600" y="1419324"/>
            <a:ext cx="3345848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margin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Valor en pixeles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(top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right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bottom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left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height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Valor en pixeles</a:t>
            </a:r>
          </a:p>
        </p:txBody>
      </p:sp>
      <p:sp>
        <p:nvSpPr>
          <p:cNvPr id="4" name="Google Shape;527;p47">
            <a:extLst>
              <a:ext uri="{FF2B5EF4-FFF2-40B4-BE49-F238E27FC236}">
                <a16:creationId xmlns:a16="http://schemas.microsoft.com/office/drawing/2014/main" id="{1CB8911A-FDB3-4104-990E-AE34E2E61128}"/>
              </a:ext>
            </a:extLst>
          </p:cNvPr>
          <p:cNvSpPr txBox="1"/>
          <p:nvPr/>
        </p:nvSpPr>
        <p:spPr>
          <a:xfrm>
            <a:off x="4085176" y="1419323"/>
            <a:ext cx="3345848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padding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Valor en pixeles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(top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right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bottom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left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width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Valor en pixeles</a:t>
            </a:r>
          </a:p>
        </p:txBody>
      </p:sp>
      <p:sp>
        <p:nvSpPr>
          <p:cNvPr id="5" name="Google Shape;527;p47">
            <a:extLst>
              <a:ext uri="{FF2B5EF4-FFF2-40B4-BE49-F238E27FC236}">
                <a16:creationId xmlns:a16="http://schemas.microsoft.com/office/drawing/2014/main" id="{DC64A076-7F0B-4AA5-BD52-1EC79BE50FF5}"/>
              </a:ext>
            </a:extLst>
          </p:cNvPr>
          <p:cNvSpPr txBox="1"/>
          <p:nvPr/>
        </p:nvSpPr>
        <p:spPr>
          <a:xfrm>
            <a:off x="8273128" y="1419322"/>
            <a:ext cx="3345848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background-image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url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(“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urlimagen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”)</a:t>
            </a: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Char char="-"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cursor: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copy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help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pointer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all-scroll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983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4E6B212-25D8-4A5E-AB6A-A8F204A49E5E}"/>
              </a:ext>
            </a:extLst>
          </p:cNvPr>
          <p:cNvSpPr txBox="1"/>
          <p:nvPr/>
        </p:nvSpPr>
        <p:spPr>
          <a:xfrm>
            <a:off x="219457" y="446717"/>
            <a:ext cx="6278880" cy="195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Propiedades CSS</a:t>
            </a:r>
          </a:p>
          <a:p>
            <a:endParaRPr lang="es-AR" sz="3200" dirty="0"/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br>
              <a:rPr lang="en-GB" sz="2600" b="1" dirty="0">
                <a:latin typeface="Didact Gothic"/>
                <a:sym typeface="Didact Gothic"/>
              </a:rPr>
            </a:br>
            <a:endParaRPr lang="en-GB" sz="2600" b="1" dirty="0">
              <a:latin typeface="Didact Gothic"/>
              <a:sym typeface="Didact Gothic"/>
            </a:endParaRPr>
          </a:p>
        </p:txBody>
      </p:sp>
      <p:sp>
        <p:nvSpPr>
          <p:cNvPr id="3" name="Google Shape;527;p47">
            <a:extLst>
              <a:ext uri="{FF2B5EF4-FFF2-40B4-BE49-F238E27FC236}">
                <a16:creationId xmlns:a16="http://schemas.microsoft.com/office/drawing/2014/main" id="{38B81FD3-2F4F-4DB6-88FC-9AF019E6207F}"/>
              </a:ext>
            </a:extLst>
          </p:cNvPr>
          <p:cNvSpPr txBox="1"/>
          <p:nvPr/>
        </p:nvSpPr>
        <p:spPr>
          <a:xfrm>
            <a:off x="238600" y="1419324"/>
            <a:ext cx="3345848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border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(top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right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bottom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left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* Valor de tipo borde (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dotted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,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dashed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,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solid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* Grosor (en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px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* Color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" name="Google Shape;527;p47">
            <a:extLst>
              <a:ext uri="{FF2B5EF4-FFF2-40B4-BE49-F238E27FC236}">
                <a16:creationId xmlns:a16="http://schemas.microsoft.com/office/drawing/2014/main" id="{B5D4B29F-A11F-41F1-8CB9-05A9E64DDEE0}"/>
              </a:ext>
            </a:extLst>
          </p:cNvPr>
          <p:cNvSpPr txBox="1"/>
          <p:nvPr/>
        </p:nvSpPr>
        <p:spPr>
          <a:xfrm>
            <a:off x="4085176" y="1419323"/>
            <a:ext cx="3345848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display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Valor (block,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inline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,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none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,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inline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-block)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n-GB" sz="1800" i="1" u="sng" dirty="0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2"/>
              </a:rPr>
              <a:t>https://stackoverflow.com/questions/8969381/what-is-the-difference-between-display-inline-and-display-inline-block</a:t>
            </a:r>
            <a:r>
              <a:rPr lang="en-GB" sz="1800" i="1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" name="Google Shape;527;p47">
            <a:extLst>
              <a:ext uri="{FF2B5EF4-FFF2-40B4-BE49-F238E27FC236}">
                <a16:creationId xmlns:a16="http://schemas.microsoft.com/office/drawing/2014/main" id="{C612C037-3EE0-4844-9857-98E4B268DCA1}"/>
              </a:ext>
            </a:extLst>
          </p:cNvPr>
          <p:cNvSpPr txBox="1"/>
          <p:nvPr/>
        </p:nvSpPr>
        <p:spPr>
          <a:xfrm>
            <a:off x="8607552" y="1309594"/>
            <a:ext cx="3345848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visibility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hidden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float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left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right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052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75A70B6-EDF0-4E1D-BB86-39786C10A155}"/>
              </a:ext>
            </a:extLst>
          </p:cNvPr>
          <p:cNvSpPr txBox="1"/>
          <p:nvPr/>
        </p:nvSpPr>
        <p:spPr>
          <a:xfrm>
            <a:off x="219457" y="446717"/>
            <a:ext cx="6278880" cy="195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Propiedades CSS</a:t>
            </a:r>
          </a:p>
          <a:p>
            <a:endParaRPr lang="es-AR" sz="3200" dirty="0"/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br>
              <a:rPr lang="en-GB" sz="2600" b="1" dirty="0">
                <a:latin typeface="Didact Gothic"/>
                <a:sym typeface="Didact Gothic"/>
              </a:rPr>
            </a:br>
            <a:endParaRPr lang="en-GB" sz="2600" b="1" dirty="0">
              <a:latin typeface="Didact Gothic"/>
              <a:sym typeface="Didact Gothic"/>
            </a:endParaRPr>
          </a:p>
        </p:txBody>
      </p:sp>
      <p:sp>
        <p:nvSpPr>
          <p:cNvPr id="7" name="Google Shape;527;p47">
            <a:extLst>
              <a:ext uri="{FF2B5EF4-FFF2-40B4-BE49-F238E27FC236}">
                <a16:creationId xmlns:a16="http://schemas.microsoft.com/office/drawing/2014/main" id="{8742A46F-9B4B-4B6A-B1F7-F6C273C4E7AD}"/>
              </a:ext>
            </a:extLst>
          </p:cNvPr>
          <p:cNvSpPr txBox="1"/>
          <p:nvPr/>
        </p:nvSpPr>
        <p:spPr>
          <a:xfrm>
            <a:off x="238600" y="1419324"/>
            <a:ext cx="3540920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position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fixed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sticky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n-GB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https://www.kevinpowell.co/article/positition-fixed-vs-sticky/</a:t>
            </a:r>
            <a:r>
              <a:rPr lang="en-GB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background-attachment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fixed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scroll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</a:b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Google Shape;527;p47">
            <a:extLst>
              <a:ext uri="{FF2B5EF4-FFF2-40B4-BE49-F238E27FC236}">
                <a16:creationId xmlns:a16="http://schemas.microsoft.com/office/drawing/2014/main" id="{30A04FE2-01F1-4AD5-A274-AC84CF6CA97E}"/>
              </a:ext>
            </a:extLst>
          </p:cNvPr>
          <p:cNvSpPr txBox="1"/>
          <p:nvPr/>
        </p:nvSpPr>
        <p:spPr>
          <a:xfrm>
            <a:off x="4423076" y="1425895"/>
            <a:ext cx="3345848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transform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rotate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(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Numerodeg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);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rotateX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(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Numerodeg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);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rotateY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(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Numerodeg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);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rotateZ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(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Numerodeg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);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" name="Google Shape;527;p47">
            <a:extLst>
              <a:ext uri="{FF2B5EF4-FFF2-40B4-BE49-F238E27FC236}">
                <a16:creationId xmlns:a16="http://schemas.microsoft.com/office/drawing/2014/main" id="{E3A4C705-C9CD-4A14-93BC-5FF1B1159343}"/>
              </a:ext>
            </a:extLst>
          </p:cNvPr>
          <p:cNvSpPr txBox="1"/>
          <p:nvPr/>
        </p:nvSpPr>
        <p:spPr>
          <a:xfrm>
            <a:off x="8156448" y="1309594"/>
            <a:ext cx="3796952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max-width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 / min-</a:t>
            </a: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width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max-height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 / min-</a:t>
            </a: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height</a:t>
            </a:r>
            <a:r>
              <a:rPr lang="es-AR" sz="2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Valor en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px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 o otra unidad de medida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AR" sz="28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Google Shape;527;p47">
            <a:extLst>
              <a:ext uri="{FF2B5EF4-FFF2-40B4-BE49-F238E27FC236}">
                <a16:creationId xmlns:a16="http://schemas.microsoft.com/office/drawing/2014/main" id="{21912C42-A94C-4091-B0DE-0AFCC03A4969}"/>
              </a:ext>
            </a:extLst>
          </p:cNvPr>
          <p:cNvSpPr txBox="1"/>
          <p:nvPr/>
        </p:nvSpPr>
        <p:spPr>
          <a:xfrm>
            <a:off x="4423076" y="4217386"/>
            <a:ext cx="3796952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background-repeat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repeat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-x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repeat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-y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repeat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AR" sz="28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Google Shape;527;p47">
            <a:extLst>
              <a:ext uri="{FF2B5EF4-FFF2-40B4-BE49-F238E27FC236}">
                <a16:creationId xmlns:a16="http://schemas.microsoft.com/office/drawing/2014/main" id="{DBD2BF6D-7DB3-4299-BACD-4CBA213A6CB6}"/>
              </a:ext>
            </a:extLst>
          </p:cNvPr>
          <p:cNvSpPr txBox="1"/>
          <p:nvPr/>
        </p:nvSpPr>
        <p:spPr>
          <a:xfrm>
            <a:off x="8186072" y="4217385"/>
            <a:ext cx="3796952" cy="487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background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-position: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left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/center/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right</a:t>
            </a:r>
            <a:r>
              <a:rPr lang="es-AR" dirty="0">
                <a:latin typeface="Didact Gothic"/>
                <a:ea typeface="Didact Gothic"/>
                <a:cs typeface="Didact Gothic"/>
                <a:sym typeface="Didact Gothic"/>
              </a:rPr>
              <a:t> top/center/</a:t>
            </a:r>
            <a:r>
              <a:rPr lang="es-AR" dirty="0" err="1">
                <a:latin typeface="Didact Gothic"/>
                <a:ea typeface="Didact Gothic"/>
                <a:cs typeface="Didact Gothic"/>
                <a:sym typeface="Didact Gothic"/>
              </a:rPr>
              <a:t>bottom</a:t>
            </a: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AR" sz="28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AR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62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0718427-72D6-4EC6-A473-1FEE9DC0A40A}"/>
              </a:ext>
            </a:extLst>
          </p:cNvPr>
          <p:cNvSpPr txBox="1"/>
          <p:nvPr/>
        </p:nvSpPr>
        <p:spPr>
          <a:xfrm>
            <a:off x="219456" y="446717"/>
            <a:ext cx="7656575" cy="195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Referencias de propiedades CSS</a:t>
            </a:r>
          </a:p>
          <a:p>
            <a:endParaRPr lang="es-AR" sz="3200" dirty="0"/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br>
              <a:rPr lang="en-GB" sz="2600" b="1" dirty="0">
                <a:latin typeface="Didact Gothic"/>
                <a:sym typeface="Didact Gothic"/>
              </a:rPr>
            </a:br>
            <a:endParaRPr lang="en-GB" sz="2600" b="1" dirty="0">
              <a:latin typeface="Didact Gothic"/>
              <a:sym typeface="Didact Gothic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A6813B6-0BEE-4F0F-8A5A-813EF51F4B94}"/>
              </a:ext>
            </a:extLst>
          </p:cNvPr>
          <p:cNvSpPr txBox="1"/>
          <p:nvPr/>
        </p:nvSpPr>
        <p:spPr>
          <a:xfrm>
            <a:off x="219456" y="1658113"/>
            <a:ext cx="114604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hlinkClick r:id="rId2"/>
              </a:rPr>
              <a:t>http://w3.unpocodetodo.info/css3/chuletacss3.php</a:t>
            </a:r>
            <a:r>
              <a:rPr lang="es-AR" sz="2400" dirty="0"/>
              <a:t> </a:t>
            </a:r>
          </a:p>
          <a:p>
            <a:endParaRPr lang="es-AR" sz="2400" dirty="0"/>
          </a:p>
          <a:p>
            <a:r>
              <a:rPr lang="es-AR" sz="2400" dirty="0">
                <a:hlinkClick r:id="rId3"/>
              </a:rPr>
              <a:t>https://www.w3schools.com/cssref/</a:t>
            </a:r>
            <a:r>
              <a:rPr lang="es-AR" sz="2400" dirty="0"/>
              <a:t> </a:t>
            </a:r>
          </a:p>
          <a:p>
            <a:endParaRPr lang="es-AR" sz="2400" dirty="0"/>
          </a:p>
          <a:p>
            <a:r>
              <a:rPr lang="es-AR" sz="2400" dirty="0">
                <a:hlinkClick r:id="rId4"/>
              </a:rPr>
              <a:t>https://css-tricks.com/almanac/properties/</a:t>
            </a:r>
            <a:r>
              <a:rPr lang="es-AR" sz="2400" dirty="0"/>
              <a:t> </a:t>
            </a:r>
          </a:p>
          <a:p>
            <a:endParaRPr lang="es-AR" sz="2400" dirty="0"/>
          </a:p>
          <a:p>
            <a:r>
              <a:rPr lang="es-AR" sz="2400" dirty="0">
                <a:hlinkClick r:id="rId5"/>
              </a:rPr>
              <a:t>https://developer.mozilla.org/es/docs/Web/CSS/CSS_Properties_Reference</a:t>
            </a:r>
            <a:endParaRPr lang="es-AR" sz="2400" dirty="0"/>
          </a:p>
          <a:p>
            <a:r>
              <a:rPr lang="es-AR" sz="2400" dirty="0"/>
              <a:t> </a:t>
            </a:r>
          </a:p>
          <a:p>
            <a:r>
              <a:rPr lang="es-AR" sz="2400" dirty="0">
                <a:hlinkClick r:id="rId6"/>
              </a:rPr>
              <a:t>https://www.tutorialrepublic.com/css-reference/css3-properties.php</a:t>
            </a:r>
            <a:r>
              <a:rPr lang="es-AR" sz="2400" dirty="0"/>
              <a:t> </a:t>
            </a:r>
          </a:p>
          <a:p>
            <a:endParaRPr lang="es-AR" sz="2400" dirty="0"/>
          </a:p>
          <a:p>
            <a:r>
              <a:rPr lang="es-AR" sz="2400" dirty="0">
                <a:hlinkClick r:id="rId7"/>
              </a:rPr>
              <a:t>https://www.htmldog.com/references/css/properties/transition-delay/</a:t>
            </a:r>
            <a:r>
              <a:rPr lang="es-A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625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0;p36">
            <a:extLst>
              <a:ext uri="{FF2B5EF4-FFF2-40B4-BE49-F238E27FC236}">
                <a16:creationId xmlns:a16="http://schemas.microsoft.com/office/drawing/2014/main" id="{D23992B8-C2FC-45EA-9FF5-4D217654D9CB}"/>
              </a:ext>
            </a:extLst>
          </p:cNvPr>
          <p:cNvSpPr txBox="1"/>
          <p:nvPr/>
        </p:nvSpPr>
        <p:spPr>
          <a:xfrm>
            <a:off x="426721" y="609600"/>
            <a:ext cx="10582655" cy="448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35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Acciones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3500" b="1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Hover</a:t>
            </a:r>
            <a:r>
              <a:rPr lang="es-AR" sz="35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AR" sz="30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(cuando apoyo el mouse)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35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Focus </a:t>
            </a:r>
            <a:r>
              <a:rPr lang="es-AR" sz="30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(cuando hago foco en el elemento)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sz="3500" b="1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Ejemplos: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sz="2500" b="1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h1:hover{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   color: </a:t>
            </a: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green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AR" sz="2500" b="1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Input:focus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   </a:t>
            </a:r>
            <a:r>
              <a:rPr lang="es-AR" sz="2500" b="1" dirty="0" err="1">
                <a:latin typeface="Didact Gothic"/>
                <a:ea typeface="Didact Gothic"/>
                <a:cs typeface="Didact Gothic"/>
                <a:sym typeface="Didact Gothic"/>
              </a:rPr>
              <a:t>background</a:t>
            </a: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-color: blue;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2500" b="1" dirty="0"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16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7877EE-AECA-47B7-9485-87A7798D7ED1}"/>
              </a:ext>
            </a:extLst>
          </p:cNvPr>
          <p:cNvSpPr txBox="1"/>
          <p:nvPr/>
        </p:nvSpPr>
        <p:spPr>
          <a:xfrm>
            <a:off x="219457" y="446717"/>
            <a:ext cx="6278880" cy="343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Unidades de medida</a:t>
            </a:r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br>
              <a:rPr lang="en-GB" sz="2600" b="1" dirty="0">
                <a:latin typeface="Didact Gothic"/>
                <a:sym typeface="Didact Gothic"/>
              </a:rPr>
            </a:br>
            <a:endParaRPr lang="en-GB" sz="2600" b="1" dirty="0">
              <a:latin typeface="Didact Gothic"/>
              <a:sym typeface="Didact Gothic"/>
            </a:endParaRPr>
          </a:p>
        </p:txBody>
      </p:sp>
      <p:sp>
        <p:nvSpPr>
          <p:cNvPr id="3" name="Google Shape;640;p36">
            <a:extLst>
              <a:ext uri="{FF2B5EF4-FFF2-40B4-BE49-F238E27FC236}">
                <a16:creationId xmlns:a16="http://schemas.microsoft.com/office/drawing/2014/main" id="{62E20A90-8ED2-4046-870F-F5292B0ED756}"/>
              </a:ext>
            </a:extLst>
          </p:cNvPr>
          <p:cNvSpPr txBox="1"/>
          <p:nvPr/>
        </p:nvSpPr>
        <p:spPr>
          <a:xfrm>
            <a:off x="219457" y="1584960"/>
            <a:ext cx="10582655" cy="448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Absolutas</a:t>
            </a: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600"/>
              <a:buFont typeface="Didact Gothic"/>
              <a:buChar char="●"/>
            </a:pPr>
            <a:r>
              <a:rPr lang="en-GB" sz="23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Px (pixels):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La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unidad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que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usa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las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pantallas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Relativas</a:t>
            </a: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600"/>
              <a:buFont typeface="Didact Gothic"/>
              <a:buChar char="●"/>
            </a:pPr>
            <a:r>
              <a:rPr lang="en-GB" sz="23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Rem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Relativa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a la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configuración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de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tamaño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de la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raíz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(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etiqueta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html)</a:t>
            </a: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600"/>
              <a:buFont typeface="Didact Gothic"/>
              <a:buChar char="●"/>
            </a:pPr>
            <a:r>
              <a:rPr lang="en-GB" sz="2300" b="1" dirty="0" err="1">
                <a:latin typeface="Didact Gothic"/>
                <a:ea typeface="Didact Gothic"/>
                <a:cs typeface="Didact Gothic"/>
                <a:sym typeface="Didact Gothic"/>
              </a:rPr>
              <a:t>Em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Relativa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a la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configuración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de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tamaño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del padre</a:t>
            </a:r>
            <a:endParaRPr sz="23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600"/>
              <a:buFont typeface="Didact Gothic"/>
              <a:buChar char="●"/>
            </a:pPr>
            <a:r>
              <a:rPr lang="en-GB" sz="2300" b="1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Porcentaje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  <a:r>
              <a:rPr lang="es-AR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Siempre se basa en el padre o raíz del documento</a:t>
            </a: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600"/>
            </a:pPr>
            <a:endParaRPr lang="en-GB" sz="23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600"/>
            </a:pPr>
            <a:endParaRPr lang="en-GB" sz="23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FFBC"/>
              </a:buClr>
              <a:buSzPts val="1600"/>
            </a:pP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¿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Cuál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es el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problema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con la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unidad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de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medida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 de los </a:t>
            </a:r>
            <a:r>
              <a:rPr lang="en-GB" sz="2300" b="0" i="0" u="none" strike="noStrike" cap="none" dirty="0" err="1">
                <a:latin typeface="Didact Gothic"/>
                <a:ea typeface="Didact Gothic"/>
                <a:cs typeface="Didact Gothic"/>
                <a:sym typeface="Didact Gothic"/>
              </a:rPr>
              <a:t>pixeles</a:t>
            </a:r>
            <a:r>
              <a:rPr lang="en-GB" sz="2300" b="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?</a:t>
            </a:r>
            <a:endParaRPr sz="2300" b="0" i="0" u="none" strike="noStrike" cap="none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532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2C6667-0B10-4C93-9A75-581449646671}"/>
              </a:ext>
            </a:extLst>
          </p:cNvPr>
          <p:cNvSpPr txBox="1"/>
          <p:nvPr/>
        </p:nvSpPr>
        <p:spPr>
          <a:xfrm>
            <a:off x="219456" y="678365"/>
            <a:ext cx="11753087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CSS </a:t>
            </a:r>
            <a:r>
              <a:rPr lang="es-AR" sz="2200" dirty="0"/>
              <a:t>(</a:t>
            </a:r>
            <a:r>
              <a:rPr lang="es-AR" sz="2400" i="0" dirty="0" err="1">
                <a:effectLst/>
                <a:latin typeface="arial" panose="020B0604020202020204" pitchFamily="34" charset="0"/>
              </a:rPr>
              <a:t>Cascading</a:t>
            </a:r>
            <a:r>
              <a:rPr lang="es-AR" sz="2400" i="0" dirty="0">
                <a:effectLst/>
                <a:latin typeface="arial" panose="020B0604020202020204" pitchFamily="34" charset="0"/>
              </a:rPr>
              <a:t> Style </a:t>
            </a:r>
            <a:r>
              <a:rPr lang="es-AR" sz="2400" i="0" dirty="0" err="1">
                <a:effectLst/>
                <a:latin typeface="arial" panose="020B0604020202020204" pitchFamily="34" charset="0"/>
              </a:rPr>
              <a:t>Sheets</a:t>
            </a:r>
            <a:r>
              <a:rPr lang="es-AR" sz="2200" b="0" i="0" dirty="0">
                <a:effectLst/>
                <a:latin typeface="arial" panose="020B0604020202020204" pitchFamily="34" charset="0"/>
              </a:rPr>
              <a:t>)</a:t>
            </a:r>
            <a:r>
              <a:rPr lang="es-AR" sz="2200" dirty="0"/>
              <a:t> </a:t>
            </a:r>
            <a:r>
              <a:rPr lang="es-AR" sz="3200" dirty="0"/>
              <a:t>es un “lenguaje” de estilos</a:t>
            </a:r>
          </a:p>
          <a:p>
            <a:pPr algn="ctr"/>
            <a:endParaRPr lang="es-AR" sz="3200" dirty="0"/>
          </a:p>
          <a:p>
            <a:r>
              <a:rPr lang="es-AR" sz="220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D</a:t>
            </a:r>
            <a:r>
              <a:rPr lang="es-AR" sz="2200" dirty="0">
                <a:latin typeface="Didact Gothic"/>
                <a:ea typeface="Didact Gothic"/>
                <a:cs typeface="Didact Gothic"/>
                <a:sym typeface="Didact Gothic"/>
              </a:rPr>
              <a:t>etermina los estilos de un documento web. </a:t>
            </a:r>
          </a:p>
          <a:p>
            <a:r>
              <a:rPr lang="es-AR" sz="2200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Es decir, la estética del documento. Sus colores, sus tamaños, sus animaciones, sus efectos, su ocupación, su posición, entre otros.</a:t>
            </a:r>
            <a:endParaRPr lang="es-AR" sz="2200" dirty="0"/>
          </a:p>
          <a:p>
            <a:pPr algn="ctr"/>
            <a:endParaRPr lang="es-AR" sz="2300" dirty="0"/>
          </a:p>
          <a:p>
            <a:pPr algn="ctr"/>
            <a:endParaRPr lang="es-AR" sz="2300" dirty="0"/>
          </a:p>
          <a:p>
            <a:r>
              <a:rPr lang="es-AR" sz="2400" dirty="0"/>
              <a:t>¿Qué diferencia tiene de un lenguaje de programación?</a:t>
            </a:r>
          </a:p>
          <a:p>
            <a:endParaRPr lang="es-AR" sz="2400" dirty="0"/>
          </a:p>
          <a:p>
            <a:r>
              <a:rPr lang="es-AR" sz="2400" dirty="0"/>
              <a:t>¿Cuál es su extensión?</a:t>
            </a:r>
          </a:p>
          <a:p>
            <a:endParaRPr lang="es-AR" sz="2400" dirty="0"/>
          </a:p>
          <a:p>
            <a:r>
              <a:rPr lang="es-AR" sz="2400" dirty="0"/>
              <a:t>¿Cómo se relaciona con un HTML?</a:t>
            </a:r>
          </a:p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2307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7A359FE-0C1F-4BFB-A1DF-F7F1BCD3C318}"/>
              </a:ext>
            </a:extLst>
          </p:cNvPr>
          <p:cNvSpPr txBox="1"/>
          <p:nvPr/>
        </p:nvSpPr>
        <p:spPr>
          <a:xfrm>
            <a:off x="0" y="1863132"/>
            <a:ext cx="396106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Iconos</a:t>
            </a:r>
          </a:p>
          <a:p>
            <a:pPr algn="ctr"/>
            <a:endParaRPr lang="es-AR" sz="3800" b="1" dirty="0">
              <a:latin typeface="+mj-lt"/>
            </a:endParaRPr>
          </a:p>
          <a:p>
            <a:pPr algn="ctr"/>
            <a:r>
              <a:rPr lang="es-AR" sz="3400" b="1" dirty="0" err="1">
                <a:latin typeface="+mj-lt"/>
              </a:rPr>
              <a:t>Fontawesome</a:t>
            </a:r>
            <a:endParaRPr lang="es-AR" sz="3400" b="1" dirty="0">
              <a:latin typeface="+mj-lt"/>
            </a:endParaRPr>
          </a:p>
          <a:p>
            <a:pPr algn="ctr"/>
            <a:r>
              <a:rPr lang="es-AR" sz="3400" b="1" dirty="0" err="1">
                <a:latin typeface="+mj-lt"/>
              </a:rPr>
              <a:t>Materialize</a:t>
            </a:r>
            <a:r>
              <a:rPr lang="es-AR" sz="3400" b="1" dirty="0">
                <a:latin typeface="+mj-lt"/>
              </a:rPr>
              <a:t> CSS</a:t>
            </a:r>
          </a:p>
          <a:p>
            <a:pPr algn="ctr"/>
            <a:r>
              <a:rPr lang="es-AR" sz="3400" b="1" dirty="0">
                <a:latin typeface="+mj-lt"/>
              </a:rPr>
              <a:t>FLAT ICON</a:t>
            </a:r>
            <a:endParaRPr lang="es-AR" sz="3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33EBEC-2F5F-4083-9A15-E8762B1E3917}"/>
              </a:ext>
            </a:extLst>
          </p:cNvPr>
          <p:cNvSpPr txBox="1"/>
          <p:nvPr/>
        </p:nvSpPr>
        <p:spPr>
          <a:xfrm>
            <a:off x="7498080" y="1856500"/>
            <a:ext cx="458285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Librerías de estilos</a:t>
            </a:r>
            <a:endParaRPr lang="es-AR" sz="3800" dirty="0">
              <a:latin typeface="+mj-lt"/>
            </a:endParaRPr>
          </a:p>
          <a:p>
            <a:pPr algn="ctr"/>
            <a:endParaRPr lang="es-AR" sz="3800" b="1" dirty="0"/>
          </a:p>
          <a:p>
            <a:pPr algn="ctr"/>
            <a:r>
              <a:rPr lang="es-AR" sz="3400" b="1" dirty="0"/>
              <a:t>Bootstrap</a:t>
            </a:r>
          </a:p>
          <a:p>
            <a:pPr algn="ctr"/>
            <a:r>
              <a:rPr lang="es-AR" sz="3400" b="1" dirty="0"/>
              <a:t>Material-UI</a:t>
            </a:r>
          </a:p>
          <a:p>
            <a:pPr algn="ctr"/>
            <a:r>
              <a:rPr lang="es-AR" sz="3400" b="1" i="0" dirty="0">
                <a:effectLst/>
                <a:latin typeface="+mj-lt"/>
              </a:rPr>
              <a:t>ZURB </a:t>
            </a:r>
            <a:r>
              <a:rPr lang="es-AR" sz="3400" b="1" i="0" dirty="0" err="1">
                <a:effectLst/>
                <a:latin typeface="+mj-lt"/>
              </a:rPr>
              <a:t>Foundation</a:t>
            </a:r>
            <a:endParaRPr lang="es-AR" sz="3400" b="1" dirty="0">
              <a:latin typeface="+mj-lt"/>
            </a:endParaRPr>
          </a:p>
          <a:p>
            <a:pPr algn="ctr"/>
            <a:r>
              <a:rPr lang="es-AR" sz="3400" b="1" i="0" cap="all" dirty="0">
                <a:effectLst/>
                <a:latin typeface="+mj-lt"/>
              </a:rPr>
              <a:t>BULMA</a:t>
            </a:r>
          </a:p>
          <a:p>
            <a:pPr algn="ctr"/>
            <a:r>
              <a:rPr lang="es-AR" sz="3400" b="1" i="0" dirty="0" err="1">
                <a:effectLst/>
                <a:latin typeface="+mj-lt"/>
              </a:rPr>
              <a:t>UIkit</a:t>
            </a:r>
            <a:endParaRPr lang="es-AR" sz="3400" b="1" i="0" cap="all" dirty="0">
              <a:effectLst/>
              <a:latin typeface="+mj-lt"/>
            </a:endParaRPr>
          </a:p>
          <a:p>
            <a:pPr algn="ctr"/>
            <a:r>
              <a:rPr lang="es-AR" sz="3400" b="1" cap="all" dirty="0">
                <a:latin typeface="+mj-lt"/>
              </a:rPr>
              <a:t>PURE CSS</a:t>
            </a:r>
          </a:p>
          <a:p>
            <a:pPr algn="ctr"/>
            <a:r>
              <a:rPr lang="es-AR" sz="3400" b="1" cap="all" dirty="0" err="1">
                <a:latin typeface="+mj-lt"/>
              </a:rPr>
              <a:t>Normalize</a:t>
            </a:r>
            <a:r>
              <a:rPr lang="es-AR" sz="3400" b="1" cap="all" dirty="0">
                <a:latin typeface="+mj-lt"/>
              </a:rPr>
              <a:t> </a:t>
            </a:r>
            <a:r>
              <a:rPr lang="es-AR" sz="3400" b="1" cap="all" dirty="0" err="1">
                <a:latin typeface="+mj-lt"/>
              </a:rPr>
              <a:t>css</a:t>
            </a:r>
            <a:endParaRPr lang="es-AR" sz="3400" b="1" dirty="0">
              <a:latin typeface="+mj-lt"/>
            </a:endParaRPr>
          </a:p>
          <a:p>
            <a:pPr algn="ctr"/>
            <a:endParaRPr lang="es-AR" sz="35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0237E09-8076-4A02-BB57-E15C99D5767E}"/>
              </a:ext>
            </a:extLst>
          </p:cNvPr>
          <p:cNvSpPr txBox="1"/>
          <p:nvPr/>
        </p:nvSpPr>
        <p:spPr>
          <a:xfrm>
            <a:off x="2365248" y="316992"/>
            <a:ext cx="701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/>
              <a:t>Algunos extras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15CF48-BEBD-4D0B-9912-266DF18B8F4E}"/>
              </a:ext>
            </a:extLst>
          </p:cNvPr>
          <p:cNvSpPr txBox="1"/>
          <p:nvPr/>
        </p:nvSpPr>
        <p:spPr>
          <a:xfrm>
            <a:off x="3749040" y="1856500"/>
            <a:ext cx="396106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Animaciones</a:t>
            </a:r>
          </a:p>
          <a:p>
            <a:pPr algn="ctr"/>
            <a:endParaRPr lang="es-AR" sz="3800" b="1" dirty="0">
              <a:latin typeface="+mj-lt"/>
            </a:endParaRPr>
          </a:p>
          <a:p>
            <a:pPr algn="ctr"/>
            <a:r>
              <a:rPr lang="es-AR" sz="3400" b="1" dirty="0">
                <a:latin typeface="+mj-lt"/>
              </a:rPr>
              <a:t>animate.css</a:t>
            </a:r>
          </a:p>
        </p:txBody>
      </p:sp>
    </p:spTree>
    <p:extLst>
      <p:ext uri="{BB962C8B-B14F-4D97-AF65-F5344CB8AC3E}">
        <p14:creationId xmlns:p14="http://schemas.microsoft.com/office/powerpoint/2010/main" val="4110000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5627F52-A2A1-4815-A40C-E2C6419A5E7C}"/>
              </a:ext>
            </a:extLst>
          </p:cNvPr>
          <p:cNvSpPr txBox="1"/>
          <p:nvPr/>
        </p:nvSpPr>
        <p:spPr>
          <a:xfrm>
            <a:off x="981456" y="2751892"/>
            <a:ext cx="102290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Trabajo individual Mercado Liebre (continuación)</a:t>
            </a:r>
          </a:p>
        </p:txBody>
      </p:sp>
    </p:spTree>
    <p:extLst>
      <p:ext uri="{BB962C8B-B14F-4D97-AF65-F5344CB8AC3E}">
        <p14:creationId xmlns:p14="http://schemas.microsoft.com/office/powerpoint/2010/main" val="772902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49CA26D-923B-4606-B7EE-4D061AA5A563}"/>
              </a:ext>
            </a:extLst>
          </p:cNvPr>
          <p:cNvSpPr txBox="1"/>
          <p:nvPr/>
        </p:nvSpPr>
        <p:spPr>
          <a:xfrm>
            <a:off x="182880" y="862132"/>
            <a:ext cx="1176528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Ejercicio parte 1</a:t>
            </a:r>
          </a:p>
          <a:p>
            <a:pPr algn="ctr"/>
            <a:endParaRPr lang="es-AR" sz="3800" dirty="0"/>
          </a:p>
          <a:p>
            <a:pPr algn="ctr"/>
            <a:endParaRPr lang="es-AR" sz="3800" dirty="0"/>
          </a:p>
          <a:p>
            <a:pPr algn="ctr"/>
            <a:endParaRPr lang="es-AR" sz="3800" dirty="0"/>
          </a:p>
          <a:p>
            <a:r>
              <a:rPr lang="es-AR" sz="2500" dirty="0"/>
              <a:t>Modificar el </a:t>
            </a:r>
            <a:r>
              <a:rPr lang="es-AR" sz="2500" dirty="0" err="1"/>
              <a:t>header</a:t>
            </a:r>
            <a:r>
              <a:rPr lang="es-AR" sz="2500" dirty="0"/>
              <a:t>, de nuestro HTML, en cuanto a elementos y estética, es decir modificar en HTML y CSS. Para esto tendremos que trabajar cada elemento que contenga el </a:t>
            </a:r>
            <a:r>
              <a:rPr lang="es-AR" sz="2500" dirty="0" err="1"/>
              <a:t>header</a:t>
            </a:r>
            <a:r>
              <a:rPr lang="es-AR" sz="2500" dirty="0"/>
              <a:t> (</a:t>
            </a:r>
            <a:r>
              <a:rPr lang="es-AR" sz="2500" dirty="0" err="1"/>
              <a:t>navbar</a:t>
            </a:r>
            <a:r>
              <a:rPr lang="es-AR" sz="2500" dirty="0"/>
              <a:t>, </a:t>
            </a:r>
            <a:r>
              <a:rPr lang="es-AR" sz="2500" dirty="0" err="1"/>
              <a:t>login</a:t>
            </a:r>
            <a:r>
              <a:rPr lang="es-AR" sz="2500" dirty="0"/>
              <a:t> bar, </a:t>
            </a:r>
            <a:r>
              <a:rPr lang="es-AR" sz="2500" dirty="0" err="1"/>
              <a:t>search</a:t>
            </a:r>
            <a:r>
              <a:rPr lang="es-AR" sz="2500" dirty="0"/>
              <a:t> bar) para que quede similar a la muestra de ejemplo.</a:t>
            </a:r>
          </a:p>
          <a:p>
            <a:endParaRPr lang="es-AR" sz="2500" dirty="0"/>
          </a:p>
          <a:p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1553178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FCB3E2-5423-4BD3-9448-1AA94C61CD2B}"/>
              </a:ext>
            </a:extLst>
          </p:cNvPr>
          <p:cNvSpPr txBox="1"/>
          <p:nvPr/>
        </p:nvSpPr>
        <p:spPr>
          <a:xfrm>
            <a:off x="213360" y="471988"/>
            <a:ext cx="117652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Utilizar estos estilos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433569-F909-455D-8FA4-810BA0A0B75D}"/>
              </a:ext>
            </a:extLst>
          </p:cNvPr>
          <p:cNvSpPr txBox="1"/>
          <p:nvPr/>
        </p:nvSpPr>
        <p:spPr>
          <a:xfrm>
            <a:off x="798576" y="1529216"/>
            <a:ext cx="465734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b="1" dirty="0"/>
              <a:t>Paleta de colores</a:t>
            </a:r>
          </a:p>
          <a:p>
            <a:pPr algn="ctr"/>
            <a:endParaRPr lang="es-AR" sz="1800" dirty="0"/>
          </a:p>
          <a:p>
            <a:pPr algn="ctr"/>
            <a:r>
              <a:rPr lang="es-AR" sz="1800" dirty="0"/>
              <a:t>Amarillo: #EAC926; </a:t>
            </a:r>
          </a:p>
          <a:p>
            <a:pPr algn="ctr"/>
            <a:r>
              <a:rPr lang="es-AR" sz="1800" dirty="0"/>
              <a:t>Azul: #03264C; </a:t>
            </a:r>
          </a:p>
          <a:p>
            <a:pPr algn="ctr"/>
            <a:r>
              <a:rPr lang="es-AR" sz="1800" dirty="0"/>
              <a:t>Celeste: #1259c3; </a:t>
            </a:r>
          </a:p>
          <a:p>
            <a:pPr algn="ctr"/>
            <a:r>
              <a:rPr lang="es-AR" sz="1800" dirty="0"/>
              <a:t>Gris oscuro: #666; </a:t>
            </a:r>
          </a:p>
          <a:p>
            <a:pPr algn="ctr"/>
            <a:r>
              <a:rPr lang="es-AR" sz="1800" dirty="0"/>
              <a:t>Gris claro: #ebebeb; </a:t>
            </a:r>
          </a:p>
          <a:p>
            <a:pPr algn="ctr"/>
            <a:r>
              <a:rPr lang="es-AR" sz="1800" dirty="0"/>
              <a:t>Verde: #39b54a; </a:t>
            </a:r>
          </a:p>
          <a:p>
            <a:pPr algn="ctr"/>
            <a:endParaRPr lang="es-AR" dirty="0"/>
          </a:p>
          <a:p>
            <a:pPr algn="ctr"/>
            <a:endParaRPr lang="es-AR" sz="1800" dirty="0"/>
          </a:p>
          <a:p>
            <a:pPr algn="ctr"/>
            <a:r>
              <a:rPr lang="es-AR" b="1" dirty="0"/>
              <a:t>Tipografías</a:t>
            </a:r>
            <a:r>
              <a:rPr lang="es-AR" dirty="0"/>
              <a:t> </a:t>
            </a:r>
          </a:p>
          <a:p>
            <a:pPr algn="ctr"/>
            <a:endParaRPr lang="es-AR" dirty="0"/>
          </a:p>
          <a:p>
            <a:pPr algn="ctr"/>
            <a:r>
              <a:rPr lang="es-AR" dirty="0"/>
              <a:t>Familia: '</a:t>
            </a:r>
            <a:r>
              <a:rPr lang="es-AR" dirty="0" err="1"/>
              <a:t>Roboto</a:t>
            </a:r>
            <a:r>
              <a:rPr lang="es-AR" dirty="0"/>
              <a:t>’</a:t>
            </a:r>
          </a:p>
          <a:p>
            <a:pPr algn="ctr"/>
            <a:endParaRPr lang="es-AR" sz="1800" dirty="0"/>
          </a:p>
          <a:p>
            <a:pPr algn="ctr"/>
            <a:r>
              <a:rPr lang="es-AR" dirty="0"/>
              <a:t>Para saber como cargarla:</a:t>
            </a:r>
          </a:p>
          <a:p>
            <a:pPr algn="ctr"/>
            <a:r>
              <a:rPr lang="es-AR" sz="1500" dirty="0">
                <a:hlinkClick r:id="rId2"/>
              </a:rPr>
              <a:t>https://drive.google.com/file/d/1c1MqhN6a77eVXoQ7hJpzBoG1OPTqA-Ad/view</a:t>
            </a:r>
            <a:r>
              <a:rPr lang="es-AR" sz="1500" dirty="0"/>
              <a:t> </a:t>
            </a:r>
          </a:p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595BBC-5BE4-475E-ACC4-E70503892F6B}"/>
              </a:ext>
            </a:extLst>
          </p:cNvPr>
          <p:cNvSpPr txBox="1"/>
          <p:nvPr/>
        </p:nvSpPr>
        <p:spPr>
          <a:xfrm>
            <a:off x="6827520" y="1526608"/>
            <a:ext cx="3779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Tamaños Tipográficos </a:t>
            </a:r>
          </a:p>
          <a:p>
            <a:endParaRPr lang="es-AR" dirty="0"/>
          </a:p>
          <a:p>
            <a:r>
              <a:rPr lang="es-AR" dirty="0"/>
              <a:t>Cuerpos de texto: 12px </a:t>
            </a:r>
          </a:p>
          <a:p>
            <a:r>
              <a:rPr lang="es-AR" dirty="0"/>
              <a:t>Titulares (Visita/Ofertas): 24px </a:t>
            </a:r>
          </a:p>
          <a:p>
            <a:r>
              <a:rPr lang="es-AR" dirty="0"/>
              <a:t>Precios: 18px </a:t>
            </a:r>
          </a:p>
          <a:p>
            <a:r>
              <a:rPr lang="es-AR" dirty="0"/>
              <a:t>Descuentos: 16px</a:t>
            </a:r>
          </a:p>
          <a:p>
            <a:r>
              <a:rPr lang="es-AR" dirty="0"/>
              <a:t>Descripciones: 16px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CD3B45-2CCD-4817-9EDC-7B18F021298D}"/>
              </a:ext>
            </a:extLst>
          </p:cNvPr>
          <p:cNvSpPr txBox="1"/>
          <p:nvPr/>
        </p:nvSpPr>
        <p:spPr>
          <a:xfrm>
            <a:off x="6827520" y="4184711"/>
            <a:ext cx="37795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Iconos</a:t>
            </a:r>
          </a:p>
          <a:p>
            <a:endParaRPr lang="es-AR" dirty="0"/>
          </a:p>
          <a:p>
            <a:r>
              <a:rPr lang="es-AR" dirty="0" err="1"/>
              <a:t>Fontawesome</a:t>
            </a:r>
            <a:endParaRPr lang="es-AR" dirty="0"/>
          </a:p>
          <a:p>
            <a:endParaRPr lang="es-AR" sz="1500" dirty="0"/>
          </a:p>
          <a:p>
            <a:r>
              <a:rPr lang="es-AR" sz="1500" dirty="0">
                <a:hlinkClick r:id="rId3"/>
              </a:rPr>
              <a:t>https://fontawesome.com/icons?d=gallery&amp;m=free</a:t>
            </a:r>
            <a:r>
              <a:rPr lang="es-AR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3408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739142BD-445E-4C24-A501-781FA3D0E070}"/>
              </a:ext>
            </a:extLst>
          </p:cNvPr>
          <p:cNvSpPr txBox="1"/>
          <p:nvPr/>
        </p:nvSpPr>
        <p:spPr>
          <a:xfrm>
            <a:off x="957834" y="528533"/>
            <a:ext cx="1068019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100" dirty="0"/>
              <a:t>Muestra de ejemplo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89FED1-C841-44D8-8AC4-F0826CDD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698" y="1536910"/>
            <a:ext cx="4462463" cy="48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39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49CA26D-923B-4606-B7EE-4D061AA5A563}"/>
              </a:ext>
            </a:extLst>
          </p:cNvPr>
          <p:cNvSpPr txBox="1"/>
          <p:nvPr/>
        </p:nvSpPr>
        <p:spPr>
          <a:xfrm>
            <a:off x="182880" y="862132"/>
            <a:ext cx="1176528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Ejercicio parte 2</a:t>
            </a:r>
          </a:p>
          <a:p>
            <a:pPr algn="ctr"/>
            <a:endParaRPr lang="es-AR" sz="4800" dirty="0"/>
          </a:p>
          <a:p>
            <a:r>
              <a:rPr lang="es-AR" sz="2500" dirty="0"/>
              <a:t>Modificar el pie de pagina (</a:t>
            </a:r>
            <a:r>
              <a:rPr lang="es-AR" sz="2500" dirty="0" err="1"/>
              <a:t>footer</a:t>
            </a:r>
            <a:r>
              <a:rPr lang="es-AR" sz="2500" dirty="0"/>
              <a:t>) de nuestro sitio web. </a:t>
            </a:r>
          </a:p>
          <a:p>
            <a:r>
              <a:rPr lang="es-AR" sz="2500" dirty="0"/>
              <a:t>Trabajar cada elemento del mismo para mejorarlo en cuanto a estética.</a:t>
            </a:r>
          </a:p>
          <a:p>
            <a:r>
              <a:rPr lang="es-AR" sz="2500" dirty="0"/>
              <a:t>Tener en consideración los estilos anteriormente brindados.</a:t>
            </a:r>
          </a:p>
          <a:p>
            <a:endParaRPr lang="es-AR" sz="2500" dirty="0"/>
          </a:p>
          <a:p>
            <a:r>
              <a:rPr lang="es-AR" sz="2500" dirty="0"/>
              <a:t>Dentro del mismo deben cumplirse las siguientes consignas:</a:t>
            </a:r>
          </a:p>
          <a:p>
            <a:endParaRPr lang="es-AR" sz="2500" dirty="0"/>
          </a:p>
          <a:p>
            <a:pPr marL="342900" indent="-342900">
              <a:buFontTx/>
              <a:buChar char="-"/>
            </a:pPr>
            <a:r>
              <a:rPr lang="es-AR" sz="2500" dirty="0"/>
              <a:t>El contenido de todos los artículos debe estar centrado</a:t>
            </a:r>
          </a:p>
          <a:p>
            <a:pPr marL="342900" indent="-342900">
              <a:buFontTx/>
              <a:buChar char="-"/>
            </a:pPr>
            <a:endParaRPr lang="es-AR" sz="2500" dirty="0"/>
          </a:p>
          <a:p>
            <a:pPr marL="342900" indent="-342900">
              <a:buFontTx/>
              <a:buChar char="-"/>
            </a:pPr>
            <a:r>
              <a:rPr lang="es-AR" sz="2500" dirty="0"/>
              <a:t>Los iconos deben tener un tamaño de 2em y un margen inferior de 10px (este margen genera una separación de 10 pixeles)</a:t>
            </a:r>
          </a:p>
          <a:p>
            <a:endParaRPr lang="es-AR" sz="2500" dirty="0"/>
          </a:p>
          <a:p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388424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739142BD-445E-4C24-A501-781FA3D0E070}"/>
              </a:ext>
            </a:extLst>
          </p:cNvPr>
          <p:cNvSpPr txBox="1"/>
          <p:nvPr/>
        </p:nvSpPr>
        <p:spPr>
          <a:xfrm>
            <a:off x="957834" y="528533"/>
            <a:ext cx="1068019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100" dirty="0"/>
              <a:t>Muestra de 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D681F5-C76A-43FE-B4A0-96276EB8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1297077"/>
            <a:ext cx="3150108" cy="542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8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01;g9d686c9bbb_0_97">
            <a:extLst>
              <a:ext uri="{FF2B5EF4-FFF2-40B4-BE49-F238E27FC236}">
                <a16:creationId xmlns:a16="http://schemas.microsoft.com/office/drawing/2014/main" id="{A4178DE5-BD14-4992-83DA-3D06824DBF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43456" y="1033398"/>
            <a:ext cx="9144000" cy="4791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57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65;p18">
            <a:extLst>
              <a:ext uri="{FF2B5EF4-FFF2-40B4-BE49-F238E27FC236}">
                <a16:creationId xmlns:a16="http://schemas.microsoft.com/office/drawing/2014/main" id="{21E3EB88-43BE-4077-B0B0-4AFD7FF81D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22203"/>
          <a:stretch/>
        </p:blipFill>
        <p:spPr>
          <a:xfrm>
            <a:off x="6096000" y="416051"/>
            <a:ext cx="5587629" cy="6025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66;p18">
            <a:extLst>
              <a:ext uri="{FF2B5EF4-FFF2-40B4-BE49-F238E27FC236}">
                <a16:creationId xmlns:a16="http://schemas.microsoft.com/office/drawing/2014/main" id="{D06B7192-470F-4775-B118-2E60B119AC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09" y="416052"/>
            <a:ext cx="5333516" cy="6025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485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71;p19">
            <a:extLst>
              <a:ext uri="{FF2B5EF4-FFF2-40B4-BE49-F238E27FC236}">
                <a16:creationId xmlns:a16="http://schemas.microsoft.com/office/drawing/2014/main" id="{A215DED4-0871-4AD4-B64B-F70EE65497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4640" y="560832"/>
            <a:ext cx="4966478" cy="5728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73;p19">
            <a:extLst>
              <a:ext uri="{FF2B5EF4-FFF2-40B4-BE49-F238E27FC236}">
                <a16:creationId xmlns:a16="http://schemas.microsoft.com/office/drawing/2014/main" id="{9CF65BA8-A716-4BFA-93B5-0FDCDC0DDB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882" y="560832"/>
            <a:ext cx="5710190" cy="5752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1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F339321-268F-41DC-BDFC-386C23CF405C}"/>
              </a:ext>
            </a:extLst>
          </p:cNvPr>
          <p:cNvSpPr txBox="1"/>
          <p:nvPr/>
        </p:nvSpPr>
        <p:spPr>
          <a:xfrm>
            <a:off x="219456" y="446717"/>
            <a:ext cx="11350751" cy="809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Formas de insertar código CSS</a:t>
            </a:r>
          </a:p>
          <a:p>
            <a:endParaRPr lang="es-AR" sz="2500" dirty="0"/>
          </a:p>
          <a:p>
            <a:r>
              <a:rPr lang="es-AR" sz="2100" b="1" dirty="0"/>
              <a:t>Forma 1</a:t>
            </a:r>
            <a:r>
              <a:rPr lang="es-AR" sz="2100" dirty="0"/>
              <a:t>: Dentro de la etiqueta &lt;head&gt; de un HTML utilizamos la etiqueta </a:t>
            </a:r>
            <a:r>
              <a:rPr lang="es-AR" sz="2100" b="1" dirty="0"/>
              <a:t>&lt;</a:t>
            </a:r>
            <a:r>
              <a:rPr lang="es-AR" sz="2100" b="1" dirty="0" err="1"/>
              <a:t>style</a:t>
            </a:r>
            <a:r>
              <a:rPr lang="es-AR" sz="2100" b="1" dirty="0"/>
              <a:t>&gt;</a:t>
            </a:r>
          </a:p>
          <a:p>
            <a:endParaRPr lang="es-AR" sz="2500" dirty="0"/>
          </a:p>
          <a:p>
            <a:pPr marL="0" marR="0" indent="0" algn="l" rtl="0" fontAlgn="t">
              <a:spcBef>
                <a:spcPts val="0"/>
              </a:spcBef>
              <a:spcAft>
                <a:spcPts val="0"/>
              </a:spcAft>
            </a:pP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0" i="0" u="none" strike="noStrike" dirty="0">
                <a:solidFill>
                  <a:srgbClr val="E0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/* </a:t>
            </a:r>
            <a:r>
              <a:rPr lang="en-GB" sz="2000" b="0" i="0" u="none" strike="noStrike" dirty="0" err="1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comentario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 CSS, </a:t>
            </a:r>
            <a:r>
              <a:rPr lang="en-GB" sz="2000" b="0" i="0" u="none" strike="noStrike" dirty="0" err="1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0" i="0" u="none" strike="noStrike" dirty="0" err="1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este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0" i="0" u="none" strike="noStrike" dirty="0" err="1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lugar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0" i="0" u="none" strike="noStrike" dirty="0" err="1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el </a:t>
            </a:r>
            <a:r>
              <a:rPr lang="en-GB" sz="2000" b="0" i="0" u="none" strike="noStrike" dirty="0" err="1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CSS, */</a:t>
            </a:r>
            <a:endParaRPr lang="es-AR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fontAlgn="t">
              <a:spcBef>
                <a:spcPts val="0"/>
              </a:spcBef>
              <a:spcAft>
                <a:spcPts val="0"/>
              </a:spcAft>
            </a:pP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2000" b="0" i="0" u="none" strike="noStrike" dirty="0">
                <a:solidFill>
                  <a:srgbClr val="E0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s-AR" sz="2000" b="0" i="0" u="none" strike="noStrike" dirty="0">
              <a:effectLst/>
              <a:latin typeface="Arial" panose="020B0604020202020204" pitchFamily="34" charset="0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endParaRPr lang="en-GB" sz="2500" b="1" dirty="0">
              <a:latin typeface="Didact Gothic"/>
              <a:sym typeface="Didact Gothic"/>
            </a:endParaRPr>
          </a:p>
          <a:p>
            <a:r>
              <a:rPr lang="es-AR" sz="2100" b="1" dirty="0"/>
              <a:t>Forma 2</a:t>
            </a:r>
            <a:r>
              <a:rPr lang="es-AR" sz="2100" dirty="0"/>
              <a:t>: Dentro de una etiqueta HTML utilizamos el atributo </a:t>
            </a:r>
            <a:r>
              <a:rPr lang="es-AR" sz="2100" b="1" dirty="0" err="1"/>
              <a:t>style</a:t>
            </a:r>
            <a:endParaRPr lang="es-AR" sz="2100" b="1" dirty="0"/>
          </a:p>
          <a:p>
            <a:endParaRPr lang="es-AR" sz="2100" b="1" dirty="0"/>
          </a:p>
          <a:p>
            <a:pPr marL="0" marR="0" indent="0" algn="l" rtl="0" fontAlgn="t">
              <a:spcBef>
                <a:spcPts val="0"/>
              </a:spcBef>
              <a:spcAft>
                <a:spcPts val="0"/>
              </a:spcAft>
            </a:pP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0" i="0" u="none" strike="noStrike" dirty="0">
                <a:solidFill>
                  <a:srgbClr val="E0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&gt;Un </a:t>
            </a:r>
            <a:r>
              <a:rPr lang="en-GB" sz="2000" b="0" i="0" u="none" strike="noStrike" dirty="0" err="1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encabezado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sin </a:t>
            </a:r>
            <a:r>
              <a:rPr lang="en-GB" sz="2000" b="0" i="0" u="none" strike="noStrike" dirty="0" err="1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formato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2000" b="0" i="0" u="none" strike="noStrike" dirty="0">
                <a:solidFill>
                  <a:srgbClr val="E0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s-AR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fontAlgn="t">
              <a:spcBef>
                <a:spcPts val="0"/>
              </a:spcBef>
              <a:spcAft>
                <a:spcPts val="0"/>
              </a:spcAft>
            </a:pP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0" i="0" u="none" strike="noStrike" dirty="0">
                <a:solidFill>
                  <a:srgbClr val="E0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0" i="0" u="none" strike="noStrike" dirty="0">
                <a:solidFill>
                  <a:srgbClr val="FF99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000" b="0" i="0" u="none" strike="noStrike" dirty="0">
                <a:solidFill>
                  <a:srgbClr val="93C4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"CODIGO CSS"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&gt;H2 con </a:t>
            </a:r>
            <a:r>
              <a:rPr lang="en-GB" sz="2000" b="0" i="0" u="none" strike="noStrike" dirty="0" err="1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formato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CSS&lt;/</a:t>
            </a:r>
            <a:r>
              <a:rPr lang="en-GB" sz="2000" b="0" i="0" u="none" strike="noStrike" dirty="0">
                <a:solidFill>
                  <a:srgbClr val="E0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0" i="0" u="none" strike="noStrike" dirty="0">
                <a:solidFill>
                  <a:srgbClr val="E0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 b="0" i="0" u="none" strike="noStrike" dirty="0">
                <a:solidFill>
                  <a:srgbClr val="FF99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000" b="0" i="0" u="none" strike="noStrike" dirty="0">
                <a:solidFill>
                  <a:srgbClr val="93C4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"CODIGO CSS"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2000" b="0" i="0" u="none" strike="noStrike" dirty="0" err="1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Párrafo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con </a:t>
            </a:r>
            <a:r>
              <a:rPr lang="en-GB" sz="2000" b="0" i="0" u="none" strike="noStrike" dirty="0" err="1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formato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CSS&lt;/</a:t>
            </a:r>
            <a:r>
              <a:rPr lang="en-GB" sz="2000" b="0" i="0" u="none" strike="noStrike" dirty="0">
                <a:solidFill>
                  <a:srgbClr val="E0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s-AR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fontAlgn="t">
              <a:spcBef>
                <a:spcPts val="0"/>
              </a:spcBef>
              <a:spcAft>
                <a:spcPts val="0"/>
              </a:spcAft>
            </a:pP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0" i="0" u="none" strike="noStrike" dirty="0">
                <a:solidFill>
                  <a:srgbClr val="E0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2000" b="0" i="0" u="none" strike="noStrike" dirty="0" err="1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párrafo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sin </a:t>
            </a:r>
            <a:r>
              <a:rPr lang="en-GB" sz="2000" b="0" i="0" u="none" strike="noStrike" dirty="0" err="1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formato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2000" b="0" i="0" u="none" strike="noStrike" dirty="0">
                <a:solidFill>
                  <a:srgbClr val="E0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s-AR" sz="2000" dirty="0">
              <a:solidFill>
                <a:srgbClr val="D9D9D9"/>
              </a:solidFill>
              <a:latin typeface="Arial" panose="020B0604020202020204" pitchFamily="3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indent="0" algn="l" rtl="0" fontAlgn="t">
              <a:spcBef>
                <a:spcPts val="0"/>
              </a:spcBef>
              <a:spcAft>
                <a:spcPts val="0"/>
              </a:spcAft>
            </a:pPr>
            <a:endParaRPr lang="es-AR" sz="2500" b="1" dirty="0">
              <a:solidFill>
                <a:srgbClr val="D9D9D9"/>
              </a:solidFill>
              <a:latin typeface="Arial" panose="020B0604020202020204" pitchFamily="34" charset="0"/>
              <a:sym typeface="Didact Gothic"/>
            </a:endParaRPr>
          </a:p>
          <a:p>
            <a:pPr fontAlgn="t"/>
            <a:r>
              <a:rPr lang="es-AR" sz="2100" b="1" dirty="0"/>
              <a:t>Forma 3</a:t>
            </a:r>
            <a:r>
              <a:rPr lang="es-AR" sz="2100" dirty="0"/>
              <a:t>: Importamos un archivo </a:t>
            </a:r>
            <a:r>
              <a:rPr lang="es-AR" sz="2100" dirty="0" err="1"/>
              <a:t>css</a:t>
            </a:r>
            <a:r>
              <a:rPr lang="es-AR" sz="2100" dirty="0"/>
              <a:t> dentro de la etiqueta &lt;head&gt; de un HTML</a:t>
            </a:r>
          </a:p>
          <a:p>
            <a:pPr fontAlgn="t"/>
            <a:endParaRPr lang="en-GB" sz="2400" u="none" strike="noStrike" cap="none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fontAlgn="t"/>
            <a:r>
              <a:rPr lang="en-GB" sz="2000" u="none" strike="noStrike" cap="none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u="none" strike="noStrike" cap="none" dirty="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GB" sz="2000" u="none" strike="noStrike" cap="none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u="none" strike="noStrike" cap="none" dirty="0" err="1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-GB" sz="2000" u="none" strike="noStrike" cap="none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u="none" strike="noStrike" cap="none" dirty="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n-GB" sz="2000" u="none" strike="noStrike" cap="none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u="none" strike="noStrike" cap="none" dirty="0" err="1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2000" u="none" strike="noStrike" cap="none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u="none" strike="noStrike" cap="none" dirty="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"archivo.css"</a:t>
            </a:r>
            <a:r>
              <a:rPr lang="en-GB" sz="2000" u="none" strike="noStrike" cap="none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fontAlgn="t"/>
            <a:endParaRPr lang="es-AR" sz="2100" b="1" dirty="0"/>
          </a:p>
          <a:p>
            <a:pPr marL="0" marR="0" indent="0" algn="l" rtl="0" fontAlgn="t">
              <a:spcBef>
                <a:spcPts val="0"/>
              </a:spcBef>
              <a:spcAft>
                <a:spcPts val="0"/>
              </a:spcAft>
            </a:pPr>
            <a:endParaRPr lang="en-GB" sz="4000" b="1" dirty="0">
              <a:latin typeface="Didact Gothic"/>
              <a:sym typeface="Didact Gothic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br>
              <a:rPr lang="en-GB" sz="2600" b="1" dirty="0">
                <a:latin typeface="Didact Gothic"/>
                <a:sym typeface="Didact Gothic"/>
              </a:rPr>
            </a:br>
            <a:endParaRPr lang="en-GB" sz="2600" b="1" dirty="0">
              <a:latin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2060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1893F88-FDFC-4326-A5B2-F67DDAFE135B}"/>
              </a:ext>
            </a:extLst>
          </p:cNvPr>
          <p:cNvSpPr txBox="1"/>
          <p:nvPr/>
        </p:nvSpPr>
        <p:spPr>
          <a:xfrm>
            <a:off x="219456" y="446717"/>
            <a:ext cx="10497311" cy="643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Sintaxis y terminología en CSS</a:t>
            </a:r>
          </a:p>
          <a:p>
            <a:endParaRPr lang="es-AR" sz="3200" dirty="0"/>
          </a:p>
          <a:p>
            <a:endParaRPr lang="es-AR" sz="2700" dirty="0"/>
          </a:p>
          <a:p>
            <a:br>
              <a:rPr lang="es-AR" sz="2700" dirty="0"/>
            </a:br>
            <a:endParaRPr lang="es-AR" sz="2700" dirty="0"/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r>
              <a:rPr lang="en-GB" sz="26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Selector {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r>
              <a:rPr lang="en-GB" sz="2600" b="1" dirty="0">
                <a:latin typeface="Didact Gothic"/>
                <a:ea typeface="Didact Gothic"/>
                <a:cs typeface="Didact Gothic"/>
                <a:sym typeface="Didact Gothic"/>
              </a:rPr>
              <a:t>	propiedad1: </a:t>
            </a:r>
            <a:r>
              <a:rPr lang="en-GB" sz="2600" b="1" dirty="0" err="1">
                <a:latin typeface="Didact Gothic"/>
                <a:ea typeface="Didact Gothic"/>
                <a:cs typeface="Didact Gothic"/>
                <a:sym typeface="Didact Gothic"/>
              </a:rPr>
              <a:t>valor</a:t>
            </a:r>
            <a:r>
              <a:rPr lang="en-GB" sz="2600" b="1" dirty="0"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r>
              <a:rPr lang="en-GB" sz="2600" b="1" dirty="0">
                <a:latin typeface="Didact Gothic"/>
                <a:ea typeface="Didact Gothic"/>
                <a:cs typeface="Didact Gothic"/>
                <a:sym typeface="Didact Gothic"/>
              </a:rPr>
              <a:t>	propiedad2: </a:t>
            </a:r>
            <a:r>
              <a:rPr lang="en-GB" sz="2600" b="1" dirty="0" err="1">
                <a:latin typeface="Didact Gothic"/>
                <a:ea typeface="Didact Gothic"/>
                <a:cs typeface="Didact Gothic"/>
                <a:sym typeface="Didact Gothic"/>
              </a:rPr>
              <a:t>valor</a:t>
            </a:r>
            <a:r>
              <a:rPr lang="en-GB" sz="2600" b="1" dirty="0"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r>
              <a:rPr lang="en-GB" sz="2600" b="1" i="0" u="none" strike="noStrike" cap="none" dirty="0">
                <a:latin typeface="Didact Gothic"/>
                <a:ea typeface="Didact Gothic"/>
                <a:cs typeface="Didact Gothic"/>
                <a:sym typeface="Didact Gothic"/>
              </a:rPr>
              <a:t>};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endParaRPr lang="en-GB" sz="2600" b="1" dirty="0">
              <a:latin typeface="Didact Gothic"/>
              <a:sym typeface="Didact Gothic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r>
              <a:rPr lang="en-GB" sz="2600" dirty="0">
                <a:latin typeface="Didact Gothic"/>
                <a:sym typeface="Didact Gothic"/>
              </a:rPr>
              <a:t>Selector: Es el </a:t>
            </a:r>
            <a:r>
              <a:rPr lang="en-GB" sz="2600" dirty="0" err="1">
                <a:latin typeface="Didact Gothic"/>
                <a:sym typeface="Didact Gothic"/>
              </a:rPr>
              <a:t>elemento</a:t>
            </a:r>
            <a:r>
              <a:rPr lang="en-GB" sz="2600" dirty="0">
                <a:latin typeface="Didact Gothic"/>
                <a:sym typeface="Didact Gothic"/>
              </a:rPr>
              <a:t> al que le </a:t>
            </a:r>
            <a:r>
              <a:rPr lang="en-GB" sz="2600" dirty="0" err="1">
                <a:latin typeface="Didact Gothic"/>
                <a:sym typeface="Didact Gothic"/>
              </a:rPr>
              <a:t>aplicamos</a:t>
            </a:r>
            <a:r>
              <a:rPr lang="en-GB" sz="2600" dirty="0">
                <a:latin typeface="Didact Gothic"/>
                <a:sym typeface="Didact Gothic"/>
              </a:rPr>
              <a:t> el </a:t>
            </a:r>
            <a:r>
              <a:rPr lang="en-GB" sz="2600" dirty="0" err="1">
                <a:latin typeface="Didact Gothic"/>
                <a:sym typeface="Didact Gothic"/>
              </a:rPr>
              <a:t>estilo</a:t>
            </a:r>
            <a:endParaRPr lang="en-GB" sz="2600" dirty="0">
              <a:latin typeface="Didact Gothic"/>
              <a:sym typeface="Didact Gothic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r>
              <a:rPr lang="en-GB" sz="2600" dirty="0" err="1">
                <a:latin typeface="Didact Gothic"/>
                <a:sym typeface="Didact Gothic"/>
              </a:rPr>
              <a:t>Propiedad</a:t>
            </a:r>
            <a:r>
              <a:rPr lang="en-GB" sz="2600" dirty="0">
                <a:latin typeface="Didact Gothic"/>
                <a:sym typeface="Didact Gothic"/>
              </a:rPr>
              <a:t>: Que </a:t>
            </a:r>
            <a:r>
              <a:rPr lang="en-GB" sz="2600" dirty="0" err="1">
                <a:latin typeface="Didact Gothic"/>
                <a:sym typeface="Didact Gothic"/>
              </a:rPr>
              <a:t>tipo</a:t>
            </a:r>
            <a:r>
              <a:rPr lang="en-GB" sz="2600" dirty="0">
                <a:latin typeface="Didact Gothic"/>
                <a:sym typeface="Didact Gothic"/>
              </a:rPr>
              <a:t> de </a:t>
            </a:r>
            <a:r>
              <a:rPr lang="en-GB" sz="2600" dirty="0" err="1">
                <a:latin typeface="Didact Gothic"/>
                <a:sym typeface="Didact Gothic"/>
              </a:rPr>
              <a:t>estilo</a:t>
            </a:r>
            <a:r>
              <a:rPr lang="en-GB" sz="2600" dirty="0">
                <a:latin typeface="Didact Gothic"/>
                <a:sym typeface="Didact Gothic"/>
              </a:rPr>
              <a:t> le </a:t>
            </a:r>
            <a:r>
              <a:rPr lang="en-GB" sz="2600" dirty="0" err="1">
                <a:latin typeface="Didact Gothic"/>
                <a:sym typeface="Didact Gothic"/>
              </a:rPr>
              <a:t>aplicamos</a:t>
            </a:r>
            <a:endParaRPr lang="en-GB" sz="2600" dirty="0">
              <a:latin typeface="Didact Gothic"/>
              <a:sym typeface="Didact Gothic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r>
              <a:rPr lang="en-GB" sz="2600" dirty="0" err="1">
                <a:latin typeface="Didact Gothic"/>
                <a:sym typeface="Didact Gothic"/>
              </a:rPr>
              <a:t>Valor</a:t>
            </a:r>
            <a:r>
              <a:rPr lang="en-GB" sz="2600" dirty="0">
                <a:latin typeface="Didact Gothic"/>
                <a:sym typeface="Didact Gothic"/>
              </a:rPr>
              <a:t>: </a:t>
            </a:r>
            <a:r>
              <a:rPr lang="en-GB" sz="2600" dirty="0" err="1">
                <a:latin typeface="Didact Gothic"/>
                <a:sym typeface="Didact Gothic"/>
              </a:rPr>
              <a:t>Cual</a:t>
            </a:r>
            <a:r>
              <a:rPr lang="en-GB" sz="2600" dirty="0">
                <a:latin typeface="Didact Gothic"/>
                <a:sym typeface="Didact Gothic"/>
              </a:rPr>
              <a:t> de las </a:t>
            </a:r>
            <a:r>
              <a:rPr lang="en-GB" sz="2600" dirty="0" err="1">
                <a:latin typeface="Didact Gothic"/>
                <a:sym typeface="Didact Gothic"/>
              </a:rPr>
              <a:t>posibilidades</a:t>
            </a:r>
            <a:r>
              <a:rPr lang="en-GB" sz="2600" dirty="0">
                <a:latin typeface="Didact Gothic"/>
                <a:sym typeface="Didact Gothic"/>
              </a:rPr>
              <a:t> de ese </a:t>
            </a:r>
            <a:r>
              <a:rPr lang="en-GB" sz="2600" dirty="0" err="1">
                <a:latin typeface="Didact Gothic"/>
                <a:sym typeface="Didact Gothic"/>
              </a:rPr>
              <a:t>tipo</a:t>
            </a:r>
            <a:r>
              <a:rPr lang="en-GB" sz="2600" dirty="0">
                <a:latin typeface="Didact Gothic"/>
                <a:sym typeface="Didact Gothic"/>
              </a:rPr>
              <a:t> de </a:t>
            </a:r>
            <a:r>
              <a:rPr lang="en-GB" sz="2600" dirty="0" err="1">
                <a:latin typeface="Didact Gothic"/>
                <a:sym typeface="Didact Gothic"/>
              </a:rPr>
              <a:t>estilo</a:t>
            </a:r>
            <a:r>
              <a:rPr lang="en-GB" sz="2600" dirty="0">
                <a:latin typeface="Didact Gothic"/>
                <a:sym typeface="Didact Gothic"/>
              </a:rPr>
              <a:t> </a:t>
            </a:r>
            <a:r>
              <a:rPr lang="en-GB" sz="2600" dirty="0" err="1">
                <a:latin typeface="Didact Gothic"/>
                <a:sym typeface="Didact Gothic"/>
              </a:rPr>
              <a:t>seleccionamos</a:t>
            </a:r>
            <a:br>
              <a:rPr lang="en-GB" sz="2600" dirty="0">
                <a:latin typeface="Didact Gothic"/>
                <a:sym typeface="Didact Gothic"/>
              </a:rPr>
            </a:br>
            <a:endParaRPr lang="en-GB" sz="2600" dirty="0">
              <a:latin typeface="Didact Gothic"/>
              <a:sym typeface="Didact Gothic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7E3AC6-911E-41CE-80E9-2C36CD47B4E1}"/>
              </a:ext>
            </a:extLst>
          </p:cNvPr>
          <p:cNvSpPr txBox="1"/>
          <p:nvPr/>
        </p:nvSpPr>
        <p:spPr>
          <a:xfrm>
            <a:off x="7132320" y="1816608"/>
            <a:ext cx="4035552" cy="266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r>
              <a:rPr lang="en-GB" sz="2600" dirty="0" err="1">
                <a:latin typeface="Didact Gothic" panose="020B0604020202020204" charset="0"/>
                <a:sym typeface="Didact Gothic"/>
              </a:rPr>
              <a:t>Ejemplo</a:t>
            </a:r>
            <a:r>
              <a:rPr lang="en-GB" sz="2600" dirty="0">
                <a:latin typeface="Didact Gothic" panose="020B0604020202020204" charset="0"/>
                <a:sym typeface="Didact Gothic"/>
              </a:rPr>
              <a:t>:</a:t>
            </a:r>
            <a:endParaRPr lang="en-GB" sz="2700" dirty="0">
              <a:latin typeface="Didact Gothic" panose="020B0604020202020204" charset="0"/>
              <a:sym typeface="Didact Gothic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br>
              <a:rPr lang="en-GB" sz="2600" b="1" dirty="0">
                <a:latin typeface="Didact Gothic" panose="020B0604020202020204" charset="0"/>
                <a:sym typeface="Didact Gothic"/>
              </a:rPr>
            </a:br>
            <a:r>
              <a:rPr lang="en-GB" sz="2600" b="1" dirty="0">
                <a:latin typeface="Didact Gothic" panose="020B0604020202020204" charset="0"/>
                <a:sym typeface="Didact Gothic"/>
              </a:rPr>
              <a:t>h1 {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r>
              <a:rPr lang="en-GB" sz="2600" b="1" dirty="0">
                <a:latin typeface="Didact Gothic" panose="020B0604020202020204" charset="0"/>
                <a:sym typeface="Didact Gothic"/>
              </a:rPr>
              <a:t>	</a:t>
            </a:r>
            <a:r>
              <a:rPr lang="en-GB" sz="2600" b="1" dirty="0" err="1">
                <a:latin typeface="Didact Gothic" panose="020B0604020202020204" charset="0"/>
                <a:sym typeface="Didact Gothic"/>
              </a:rPr>
              <a:t>color</a:t>
            </a:r>
            <a:r>
              <a:rPr lang="en-GB" sz="2600" b="1" dirty="0">
                <a:latin typeface="Didact Gothic" panose="020B0604020202020204" charset="0"/>
                <a:sym typeface="Didact Gothic"/>
              </a:rPr>
              <a:t>: red;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r>
              <a:rPr lang="en-GB" sz="2600" b="1" dirty="0">
                <a:latin typeface="Didact Gothic" panose="020B0604020202020204" charset="0"/>
                <a:sym typeface="Didact Gothic"/>
              </a:rPr>
              <a:t>}</a:t>
            </a:r>
            <a:endParaRPr lang="es-AR" sz="2600" b="1" dirty="0">
              <a:latin typeface="Didact Gothic" panose="020B060402020202020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129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BC3B230-F661-4DEE-BFB3-A2E028A436E7}"/>
              </a:ext>
            </a:extLst>
          </p:cNvPr>
          <p:cNvSpPr txBox="1"/>
          <p:nvPr/>
        </p:nvSpPr>
        <p:spPr>
          <a:xfrm>
            <a:off x="219456" y="446717"/>
            <a:ext cx="11033759" cy="612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Sintaxis y terminología en CSS</a:t>
            </a:r>
          </a:p>
          <a:p>
            <a:endParaRPr lang="es-AR" sz="3200" dirty="0"/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r>
              <a:rPr lang="es-AR" sz="2700" dirty="0">
                <a:sym typeface="Didact Gothic"/>
              </a:rPr>
              <a:t>Selectores padres e hijos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br>
              <a:rPr lang="en-GB" sz="2600" b="1" dirty="0">
                <a:latin typeface="Didact Gothic" panose="020B0604020202020204" charset="0"/>
                <a:sym typeface="Didact Gothic"/>
              </a:rPr>
            </a:br>
            <a:r>
              <a:rPr lang="en-GB" sz="2600" b="1" dirty="0">
                <a:latin typeface="Didact Gothic" panose="020B0604020202020204" charset="0"/>
                <a:sym typeface="Didact Gothic"/>
              </a:rPr>
              <a:t>h1 p {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r>
              <a:rPr lang="en-GB" sz="2600" b="1" dirty="0">
                <a:latin typeface="Didact Gothic" panose="020B0604020202020204" charset="0"/>
                <a:sym typeface="Didact Gothic"/>
              </a:rPr>
              <a:t>	</a:t>
            </a:r>
            <a:r>
              <a:rPr lang="en-GB" sz="2600" b="1" dirty="0" err="1">
                <a:latin typeface="Didact Gothic" panose="020B0604020202020204" charset="0"/>
                <a:sym typeface="Didact Gothic"/>
              </a:rPr>
              <a:t>color</a:t>
            </a:r>
            <a:r>
              <a:rPr lang="en-GB" sz="2600" b="1" dirty="0">
                <a:latin typeface="Didact Gothic" panose="020B0604020202020204" charset="0"/>
                <a:sym typeface="Didact Gothic"/>
              </a:rPr>
              <a:t>: red;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r>
              <a:rPr lang="en-GB" sz="2600" b="1" dirty="0">
                <a:latin typeface="Didact Gothic" panose="020B0604020202020204" charset="0"/>
                <a:sym typeface="Didact Gothic"/>
              </a:rPr>
              <a:t>}</a:t>
            </a:r>
            <a:endParaRPr lang="es-AR" sz="2600" b="1" dirty="0">
              <a:latin typeface="Didact Gothic" panose="020B0604020202020204" charset="0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endParaRPr lang="en-GB" sz="2600" b="1" dirty="0">
              <a:latin typeface="Didact Gothic"/>
              <a:sym typeface="Didact Gothic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endParaRPr lang="en-GB" sz="2600" b="1" dirty="0">
              <a:latin typeface="Didact Gothic"/>
              <a:sym typeface="Didact Gothic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r>
              <a:rPr lang="en-GB" sz="2600" dirty="0">
                <a:latin typeface="Didact Gothic"/>
                <a:sym typeface="Didact Gothic"/>
              </a:rPr>
              <a:t>h1 es el selector padre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r>
              <a:rPr lang="en-GB" sz="2600" dirty="0">
                <a:latin typeface="Didact Gothic"/>
                <a:sym typeface="Didact Gothic"/>
              </a:rPr>
              <a:t>p   es el selector </a:t>
            </a:r>
            <a:r>
              <a:rPr lang="en-GB" sz="2600" dirty="0" err="1">
                <a:latin typeface="Didact Gothic"/>
                <a:sym typeface="Didact Gothic"/>
              </a:rPr>
              <a:t>hijo</a:t>
            </a:r>
            <a:endParaRPr lang="en-GB" sz="2600" dirty="0">
              <a:latin typeface="Didact Gothic"/>
              <a:sym typeface="Didact Gothic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endParaRPr lang="en-GB" sz="2600" dirty="0">
              <a:latin typeface="Didact Gothic"/>
              <a:sym typeface="Didact Gothic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r>
              <a:rPr lang="en-GB" sz="2600" dirty="0" err="1">
                <a:latin typeface="Didact Gothic"/>
                <a:sym typeface="Didact Gothic"/>
              </a:rPr>
              <a:t>Mientras</a:t>
            </a:r>
            <a:r>
              <a:rPr lang="en-GB" sz="2600" dirty="0">
                <a:latin typeface="Didact Gothic"/>
                <a:sym typeface="Didact Gothic"/>
              </a:rPr>
              <a:t> </a:t>
            </a:r>
            <a:r>
              <a:rPr lang="en-GB" sz="2600" dirty="0" err="1">
                <a:latin typeface="Didact Gothic"/>
                <a:sym typeface="Didact Gothic"/>
              </a:rPr>
              <a:t>más</a:t>
            </a:r>
            <a:r>
              <a:rPr lang="en-GB" sz="2600" dirty="0">
                <a:latin typeface="Didact Gothic"/>
                <a:sym typeface="Didact Gothic"/>
              </a:rPr>
              <a:t> </a:t>
            </a:r>
            <a:r>
              <a:rPr lang="en-GB" sz="2600" dirty="0" err="1">
                <a:latin typeface="Didact Gothic"/>
                <a:sym typeface="Didact Gothic"/>
              </a:rPr>
              <a:t>especificos</a:t>
            </a:r>
            <a:r>
              <a:rPr lang="en-GB" sz="2600" dirty="0">
                <a:latin typeface="Didact Gothic"/>
                <a:sym typeface="Didact Gothic"/>
              </a:rPr>
              <a:t> </a:t>
            </a:r>
            <a:r>
              <a:rPr lang="en-GB" sz="2600" dirty="0" err="1">
                <a:latin typeface="Didact Gothic"/>
                <a:sym typeface="Didact Gothic"/>
              </a:rPr>
              <a:t>seamos</a:t>
            </a:r>
            <a:r>
              <a:rPr lang="en-GB" sz="2600" dirty="0">
                <a:latin typeface="Didact Gothic"/>
                <a:sym typeface="Didact Gothic"/>
              </a:rPr>
              <a:t> </a:t>
            </a:r>
            <a:r>
              <a:rPr lang="en-GB" sz="2600" dirty="0" err="1">
                <a:latin typeface="Didact Gothic"/>
                <a:sym typeface="Didact Gothic"/>
              </a:rPr>
              <a:t>será</a:t>
            </a:r>
            <a:r>
              <a:rPr lang="en-GB" sz="2600" dirty="0">
                <a:latin typeface="Didact Gothic"/>
                <a:sym typeface="Didact Gothic"/>
              </a:rPr>
              <a:t> </a:t>
            </a:r>
            <a:r>
              <a:rPr lang="en-GB" sz="2600" dirty="0" err="1">
                <a:latin typeface="Didact Gothic"/>
                <a:sym typeface="Didact Gothic"/>
              </a:rPr>
              <a:t>mejor</a:t>
            </a:r>
            <a:endParaRPr lang="en-GB" sz="2600" dirty="0">
              <a:latin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4343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17C1A-CAF5-4ADA-A3DC-E061892E4C6B}"/>
              </a:ext>
            </a:extLst>
          </p:cNvPr>
          <p:cNvSpPr txBox="1"/>
          <p:nvPr/>
        </p:nvSpPr>
        <p:spPr>
          <a:xfrm>
            <a:off x="219457" y="446717"/>
            <a:ext cx="6278880" cy="195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Sintaxis y terminología en CSS</a:t>
            </a:r>
          </a:p>
          <a:p>
            <a:endParaRPr lang="es-AR" sz="3200" dirty="0"/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</a:pPr>
            <a:br>
              <a:rPr lang="en-GB" sz="2600" b="1" dirty="0">
                <a:latin typeface="Didact Gothic"/>
                <a:sym typeface="Didact Gothic"/>
              </a:rPr>
            </a:br>
            <a:endParaRPr lang="en-GB" sz="2600" b="1" dirty="0">
              <a:latin typeface="Didact Gothic"/>
              <a:sym typeface="Didact Gothic"/>
            </a:endParaRPr>
          </a:p>
        </p:txBody>
      </p:sp>
      <p:sp>
        <p:nvSpPr>
          <p:cNvPr id="3" name="Google Shape;458;p32">
            <a:extLst>
              <a:ext uri="{FF2B5EF4-FFF2-40B4-BE49-F238E27FC236}">
                <a16:creationId xmlns:a16="http://schemas.microsoft.com/office/drawing/2014/main" id="{447D4374-F39F-45D2-A596-023C6F07F45C}"/>
              </a:ext>
            </a:extLst>
          </p:cNvPr>
          <p:cNvSpPr txBox="1"/>
          <p:nvPr/>
        </p:nvSpPr>
        <p:spPr>
          <a:xfrm>
            <a:off x="547038" y="1284574"/>
            <a:ext cx="10791522" cy="557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      id: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Referencia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única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de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elemento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o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componente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en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HTML</a:t>
            </a:r>
            <a:b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</a:br>
            <a:endParaRPr sz="23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GB" sz="20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      class: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Referencia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a un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grupo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de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elementos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o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componentes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en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HTML</a:t>
            </a:r>
            <a:b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</a:br>
            <a:endParaRPr lang="en-GB" sz="23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      name: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Nombre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de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elemento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o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componente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en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HTML (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puede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 no ser </a:t>
            </a:r>
            <a:r>
              <a:rPr lang="en-GB" sz="2300" dirty="0" err="1">
                <a:latin typeface="Didact Gothic"/>
                <a:ea typeface="Didact Gothic"/>
                <a:cs typeface="Didact Gothic"/>
                <a:sym typeface="Didact Gothic"/>
              </a:rPr>
              <a:t>único</a:t>
            </a:r>
            <a:r>
              <a:rPr lang="en-GB" sz="2300" dirty="0"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  <a:endParaRPr sz="2300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4" name="Google Shape;460;p32">
            <a:extLst>
              <a:ext uri="{FF2B5EF4-FFF2-40B4-BE49-F238E27FC236}">
                <a16:creationId xmlns:a16="http://schemas.microsoft.com/office/drawing/2014/main" id="{DCB48FCA-9C9D-4D99-8EB6-578836B819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399558"/>
              </p:ext>
            </p:extLst>
          </p:nvPr>
        </p:nvGraphicFramePr>
        <p:xfrm>
          <a:off x="1167137" y="2017504"/>
          <a:ext cx="6736575" cy="797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20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-GB" sz="2000" u="none" strike="noStrike" cap="none" dirty="0" err="1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img</a:t>
                      </a:r>
                      <a:r>
                        <a:rPr lang="en-GB" sz="2000" u="none" strike="noStrike" cap="none" dirty="0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2000" u="none" strike="noStrike" cap="none" dirty="0" err="1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n-GB" sz="20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GB" sz="2000" u="none" strike="noStrike" cap="none" dirty="0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"casa.jpg"</a:t>
                      </a:r>
                      <a:r>
                        <a:rPr lang="en-GB" sz="2000" u="none" strike="noStrike" cap="none" dirty="0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2000" dirty="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n-GB" sz="20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GB" sz="2000" u="none" strike="noStrike" cap="none" dirty="0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</a:t>
                      </a:r>
                      <a:r>
                        <a:rPr lang="en-GB" sz="2000" dirty="0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Img</a:t>
                      </a:r>
                      <a:r>
                        <a:rPr lang="en-GB" sz="2000" u="none" strike="noStrike" cap="none" dirty="0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Casa</a:t>
                      </a:r>
                      <a:r>
                        <a:rPr lang="en-GB" sz="2000" dirty="0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GB" sz="2000" u="none" strike="noStrike" cap="none" dirty="0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r>
                        <a:rPr lang="en-GB" sz="2000" u="none" strike="noStrike" cap="none" dirty="0">
                          <a:solidFill>
                            <a:srgbClr val="EFEFE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20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strike="noStrike" cap="none" dirty="0"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461;p32">
            <a:extLst>
              <a:ext uri="{FF2B5EF4-FFF2-40B4-BE49-F238E27FC236}">
                <a16:creationId xmlns:a16="http://schemas.microsoft.com/office/drawing/2014/main" id="{26CEA037-CC3C-4A7F-89FF-6FB5B9086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861167"/>
              </p:ext>
            </p:extLst>
          </p:nvPr>
        </p:nvGraphicFramePr>
        <p:xfrm>
          <a:off x="1167137" y="3789967"/>
          <a:ext cx="6736575" cy="797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20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-GB" sz="2000" u="none" strike="noStrike" cap="none" dirty="0" err="1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img</a:t>
                      </a:r>
                      <a:r>
                        <a:rPr lang="en-GB" sz="2000" u="none" strike="noStrike" cap="none" dirty="0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2000" u="none" strike="noStrike" cap="none" dirty="0" err="1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n-GB" sz="20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GB" sz="2000" u="none" strike="noStrike" cap="none" dirty="0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"casa.jpg"</a:t>
                      </a:r>
                      <a:r>
                        <a:rPr lang="en-GB" sz="2000" u="none" strike="noStrike" cap="none" dirty="0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2000" dirty="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20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GB" sz="2000" u="none" strike="noStrike" cap="none" dirty="0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GB" sz="2000" dirty="0" err="1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imagenes</a:t>
                      </a:r>
                      <a:r>
                        <a:rPr lang="en-GB" sz="2000" u="none" strike="noStrike" cap="none" dirty="0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r>
                        <a:rPr lang="en-GB" sz="2000" u="none" strike="noStrike" cap="none" dirty="0">
                          <a:solidFill>
                            <a:srgbClr val="EFEFE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20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strike="noStrike" cap="none" dirty="0"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462;p32">
            <a:extLst>
              <a:ext uri="{FF2B5EF4-FFF2-40B4-BE49-F238E27FC236}">
                <a16:creationId xmlns:a16="http://schemas.microsoft.com/office/drawing/2014/main" id="{7351D610-5ECC-4AB0-B616-A1E37C167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959894"/>
              </p:ext>
            </p:extLst>
          </p:nvPr>
        </p:nvGraphicFramePr>
        <p:xfrm>
          <a:off x="1167137" y="5644203"/>
          <a:ext cx="6736575" cy="797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20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-GB" sz="2000" u="none" strike="noStrike" cap="none" dirty="0" err="1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img</a:t>
                      </a:r>
                      <a:r>
                        <a:rPr lang="en-GB" sz="2000" u="none" strike="noStrike" cap="none" dirty="0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2000" u="none" strike="noStrike" cap="none" dirty="0" err="1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n-GB" sz="20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GB" sz="2000" u="none" strike="noStrike" cap="none" dirty="0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"casa.jpg"</a:t>
                      </a:r>
                      <a:r>
                        <a:rPr lang="en-GB" sz="2000" u="none" strike="noStrike" cap="none" dirty="0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2000" dirty="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-GB" sz="20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GB" sz="2000" u="none" strike="noStrike" cap="none" dirty="0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GB" sz="2000" dirty="0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-GB" sz="2000" u="none" strike="noStrike" cap="none" dirty="0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magenCasa1" </a:t>
                      </a:r>
                      <a:r>
                        <a:rPr lang="en-GB" sz="2000" u="none" strike="noStrike" cap="none" dirty="0">
                          <a:solidFill>
                            <a:srgbClr val="EFEFE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2000" u="none" strike="noStrike" cap="none" dirty="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strike="noStrike" cap="none" dirty="0"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089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6893</TotalTime>
  <Words>1332</Words>
  <Application>Microsoft Office PowerPoint</Application>
  <PresentationFormat>Panorámica</PresentationFormat>
  <Paragraphs>343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Anton</vt:lpstr>
      <vt:lpstr>Arial</vt:lpstr>
      <vt:lpstr>Arial</vt:lpstr>
      <vt:lpstr>Calibri</vt:lpstr>
      <vt:lpstr>Century Gothic</vt:lpstr>
      <vt:lpstr>Consolas</vt:lpstr>
      <vt:lpstr>Didact Gothic</vt:lpstr>
      <vt:lpstr>Lato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Jerónimo</dc:creator>
  <cp:lastModifiedBy>Jerónimo</cp:lastModifiedBy>
  <cp:revision>415</cp:revision>
  <dcterms:created xsi:type="dcterms:W3CDTF">2021-03-08T01:52:35Z</dcterms:created>
  <dcterms:modified xsi:type="dcterms:W3CDTF">2021-05-19T01:27:02Z</dcterms:modified>
</cp:coreProperties>
</file>