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6"/>
  </p:notesMasterIdLst>
  <p:sldIdLst>
    <p:sldId id="259" r:id="rId2"/>
    <p:sldId id="260" r:id="rId3"/>
    <p:sldId id="258" r:id="rId4"/>
    <p:sldId id="261" r:id="rId5"/>
    <p:sldId id="263" r:id="rId6"/>
    <p:sldId id="257" r:id="rId7"/>
    <p:sldId id="262" r:id="rId8"/>
    <p:sldId id="267" r:id="rId9"/>
    <p:sldId id="265" r:id="rId10"/>
    <p:sldId id="266" r:id="rId11"/>
    <p:sldId id="268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ónimo" initials="J" lastIdx="6" clrIdx="0">
    <p:extLst>
      <p:ext uri="{19B8F6BF-5375-455C-9EA6-DF929625EA0E}">
        <p15:presenceInfo xmlns:p15="http://schemas.microsoft.com/office/powerpoint/2012/main" userId="c4c274cba0763b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881" autoAdjust="0"/>
  </p:normalViewPr>
  <p:slideViewPr>
    <p:cSldViewPr snapToGrid="0">
      <p:cViewPr varScale="1">
        <p:scale>
          <a:sx n="63" d="100"/>
          <a:sy n="63" d="100"/>
        </p:scale>
        <p:origin x="4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3CF7F-43A9-47D6-91FF-BA5180C0F220}" type="datetimeFigureOut">
              <a:rPr lang="es-AR" smtClean="0"/>
              <a:t>20/05/2021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37E9-0EB9-40A2-9151-4E0F7C6C7D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28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7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5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443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7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03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7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3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8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8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7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77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dirty="0"/>
              <a:t>4.4 Diseño </a:t>
            </a:r>
            <a:r>
              <a:rPr lang="es-AR" sz="4500" dirty="0" err="1"/>
              <a:t>Responsive</a:t>
            </a:r>
            <a:endParaRPr lang="es-AR" sz="4500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149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28090F9-CF96-4374-9ADF-BAA738C27007}"/>
              </a:ext>
            </a:extLst>
          </p:cNvPr>
          <p:cNvSpPr txBox="1"/>
          <p:nvPr/>
        </p:nvSpPr>
        <p:spPr>
          <a:xfrm>
            <a:off x="957834" y="528533"/>
            <a:ext cx="1068019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100" dirty="0"/>
              <a:t>Muestra de ejemplo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E0A1D6-A8E5-401A-A5E9-F905771C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292" y="1238631"/>
            <a:ext cx="33432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424DBD0-69E1-42B8-BB40-50916A40233A}"/>
              </a:ext>
            </a:extLst>
          </p:cNvPr>
          <p:cNvSpPr txBox="1"/>
          <p:nvPr/>
        </p:nvSpPr>
        <p:spPr>
          <a:xfrm>
            <a:off x="121920" y="640913"/>
            <a:ext cx="117652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Ejercicio parte 2</a:t>
            </a:r>
          </a:p>
          <a:p>
            <a:pPr algn="ctr"/>
            <a:endParaRPr lang="es-AR" sz="3800" dirty="0"/>
          </a:p>
          <a:p>
            <a:r>
              <a:rPr lang="es-AR" sz="2200" dirty="0"/>
              <a:t>Implementar los cortes:</a:t>
            </a:r>
          </a:p>
          <a:p>
            <a:pPr algn="l"/>
            <a:r>
              <a:rPr lang="es-AR" sz="2100" b="0" i="0" u="none" strike="noStrike" baseline="0" dirty="0">
                <a:latin typeface="OpenSans-Regular"/>
              </a:rPr>
              <a:t>Navegación en </a:t>
            </a:r>
            <a:r>
              <a:rPr lang="es-AR" sz="2100" b="0" i="0" u="none" strike="noStrike" baseline="0" dirty="0" err="1">
                <a:latin typeface="OpenSans-Regular"/>
              </a:rPr>
              <a:t>tablets</a:t>
            </a:r>
            <a:r>
              <a:rPr lang="es-AR" sz="2100" b="0" i="0" u="none" strike="noStrike" baseline="0" dirty="0">
                <a:latin typeface="OpenSans-Regular"/>
              </a:rPr>
              <a:t> (ancho mínimo 361 </a:t>
            </a:r>
            <a:r>
              <a:rPr lang="es-AR" sz="2100" b="0" i="0" u="none" strike="noStrike" baseline="0" dirty="0" err="1">
                <a:latin typeface="OpenSans-Regular"/>
              </a:rPr>
              <a:t>px</a:t>
            </a:r>
            <a:r>
              <a:rPr lang="es-AR" sz="2100" b="0" i="0" u="none" strike="noStrike" baseline="0" dirty="0">
                <a:latin typeface="OpenSans-Regular"/>
              </a:rPr>
              <a:t>)</a:t>
            </a:r>
          </a:p>
          <a:p>
            <a:pPr algn="l"/>
            <a:r>
              <a:rPr lang="es-AR" sz="2100" b="0" i="0" u="none" strike="noStrike" baseline="0" dirty="0">
                <a:latin typeface="OpenSans-Regular"/>
              </a:rPr>
              <a:t>Navegación en desktop (ancho mínimo 769 </a:t>
            </a:r>
            <a:r>
              <a:rPr lang="es-AR" sz="2100" b="0" i="0" u="none" strike="noStrike" baseline="0" dirty="0" err="1">
                <a:latin typeface="OpenSans-Regular"/>
              </a:rPr>
              <a:t>px</a:t>
            </a:r>
            <a:r>
              <a:rPr lang="es-AR" sz="2100" b="0" i="0" u="none" strike="noStrike" baseline="0" dirty="0">
                <a:latin typeface="OpenSans-Regular"/>
              </a:rPr>
              <a:t>)</a:t>
            </a:r>
            <a:br>
              <a:rPr lang="es-AR" sz="2100" b="0" i="0" u="none" strike="noStrike" baseline="0" dirty="0">
                <a:latin typeface="OpenSans-Regular"/>
              </a:rPr>
            </a:br>
            <a:endParaRPr lang="es-AR" sz="2100" b="0" i="0" u="none" strike="noStrike" baseline="0" dirty="0">
              <a:latin typeface="OpenSans-Regular"/>
            </a:endParaRPr>
          </a:p>
          <a:p>
            <a:pPr algn="l"/>
            <a:endParaRPr lang="es-AR" sz="2100" dirty="0">
              <a:latin typeface="OpenSans-Regular"/>
            </a:endParaRPr>
          </a:p>
          <a:p>
            <a:pPr algn="l"/>
            <a:r>
              <a:rPr lang="es-AR" sz="2100" dirty="0">
                <a:latin typeface="OpenSans-Regular"/>
              </a:rPr>
              <a:t>En el caso de </a:t>
            </a:r>
            <a:r>
              <a:rPr lang="es-AR" sz="2100" dirty="0" err="1">
                <a:latin typeface="OpenSans-Regular"/>
              </a:rPr>
              <a:t>mobile</a:t>
            </a:r>
            <a:r>
              <a:rPr lang="es-AR" sz="2100" dirty="0">
                <a:latin typeface="OpenSans-Regular"/>
              </a:rPr>
              <a:t> la descripción no se vera</a:t>
            </a:r>
          </a:p>
          <a:p>
            <a:pPr algn="l"/>
            <a:endParaRPr lang="es-AR" sz="2100" dirty="0">
              <a:latin typeface="OpenSans-Regular"/>
            </a:endParaRPr>
          </a:p>
          <a:p>
            <a:pPr algn="l"/>
            <a:r>
              <a:rPr lang="es-AR" sz="2100" dirty="0">
                <a:latin typeface="OpenSans-Regular"/>
              </a:rPr>
              <a:t>Para los </a:t>
            </a:r>
            <a:r>
              <a:rPr lang="es-AR" sz="2100" dirty="0" err="1">
                <a:latin typeface="OpenSans-Regular"/>
              </a:rPr>
              <a:t>dipositivos</a:t>
            </a:r>
            <a:r>
              <a:rPr lang="es-AR" sz="2100" dirty="0">
                <a:latin typeface="OpenSans-Regular"/>
              </a:rPr>
              <a:t> </a:t>
            </a:r>
            <a:r>
              <a:rPr lang="es-AR" sz="2100" dirty="0" err="1">
                <a:latin typeface="OpenSans-Regular"/>
              </a:rPr>
              <a:t>tablets</a:t>
            </a:r>
            <a:r>
              <a:rPr lang="es-AR" sz="2100" dirty="0">
                <a:latin typeface="OpenSans-Regular"/>
              </a:rPr>
              <a:t> o superiores agregar box-</a:t>
            </a:r>
            <a:r>
              <a:rPr lang="es-AR" sz="2100" dirty="0" err="1">
                <a:latin typeface="OpenSans-Regular"/>
              </a:rPr>
              <a:t>shadow</a:t>
            </a:r>
            <a:r>
              <a:rPr lang="es-AR" sz="2100" dirty="0">
                <a:latin typeface="OpenSans-Regular"/>
              </a:rPr>
              <a:t>. De la forma:</a:t>
            </a:r>
          </a:p>
          <a:p>
            <a:pPr algn="l"/>
            <a:endParaRPr lang="es-AR" sz="2100" dirty="0">
              <a:latin typeface="OpenSans-Regular"/>
            </a:endParaRPr>
          </a:p>
          <a:p>
            <a:pPr algn="l"/>
            <a:r>
              <a:rPr lang="es-AR" sz="1800" b="0" i="0" u="none" strike="noStrike" baseline="0" dirty="0">
                <a:solidFill>
                  <a:srgbClr val="9DDDFF"/>
                </a:solidFill>
                <a:latin typeface="Consolas" panose="020B0609020204030204" pitchFamily="49" charset="0"/>
              </a:rPr>
              <a:t>box-</a:t>
            </a:r>
            <a:r>
              <a:rPr lang="es-AR" sz="1800" b="0" i="0" u="none" strike="noStrike" baseline="0" dirty="0" err="1">
                <a:solidFill>
                  <a:srgbClr val="9DDDFF"/>
                </a:solidFill>
                <a:latin typeface="Consolas" panose="020B0609020204030204" pitchFamily="49" charset="0"/>
              </a:rPr>
              <a:t>shadow</a:t>
            </a:r>
            <a:r>
              <a:rPr lang="es-AR" sz="1800" b="0" i="0" u="none" strike="noStrike" baseline="0" dirty="0">
                <a:solidFill>
                  <a:srgbClr val="9DDDFF"/>
                </a:solidFill>
                <a:latin typeface="Consolas" panose="020B0609020204030204" pitchFamily="49" charset="0"/>
              </a:rPr>
              <a:t> </a:t>
            </a:r>
            <a:r>
              <a:rPr lang="es-AR" sz="1800" b="0" i="0" u="none" strike="noStrike" baseline="0" dirty="0">
                <a:solidFill>
                  <a:srgbClr val="D5D5D5"/>
                </a:solidFill>
                <a:latin typeface="Consolas" panose="020B0609020204030204" pitchFamily="49" charset="0"/>
              </a:rPr>
              <a:t>: </a:t>
            </a:r>
            <a:r>
              <a:rPr lang="es-AR" sz="1800" b="0" i="0" u="none" strike="noStrike" baseline="0" dirty="0">
                <a:solidFill>
                  <a:srgbClr val="B6CFA9"/>
                </a:solidFill>
                <a:latin typeface="Consolas" panose="020B0609020204030204" pitchFamily="49" charset="0"/>
              </a:rPr>
              <a:t>0px </a:t>
            </a:r>
            <a:r>
              <a:rPr lang="es-AR" sz="1800" b="0" i="0" u="none" strike="noStrike" baseline="0" dirty="0" err="1">
                <a:solidFill>
                  <a:srgbClr val="B6CFA9"/>
                </a:solidFill>
                <a:latin typeface="Consolas" panose="020B0609020204030204" pitchFamily="49" charset="0"/>
              </a:rPr>
              <a:t>0px</a:t>
            </a:r>
            <a:r>
              <a:rPr lang="es-AR" sz="1800" b="0" i="0" u="none" strike="noStrike" baseline="0" dirty="0">
                <a:solidFill>
                  <a:srgbClr val="B6CFA9"/>
                </a:solidFill>
                <a:latin typeface="Consolas" panose="020B0609020204030204" pitchFamily="49" charset="0"/>
              </a:rPr>
              <a:t> 10px </a:t>
            </a:r>
            <a:r>
              <a:rPr lang="es-AR" sz="1800" b="0" i="0" u="none" strike="noStrike" baseline="0" dirty="0" err="1">
                <a:solidFill>
                  <a:srgbClr val="DDDDAB"/>
                </a:solidFill>
                <a:latin typeface="Consolas" panose="020B0609020204030204" pitchFamily="49" charset="0"/>
              </a:rPr>
              <a:t>rgb</a:t>
            </a:r>
            <a:r>
              <a:rPr lang="es-AR" sz="1800" b="0" i="0" u="none" strike="noStrike" baseline="0" dirty="0">
                <a:solidFill>
                  <a:srgbClr val="DDDDAB"/>
                </a:solidFill>
                <a:latin typeface="Consolas" panose="020B0609020204030204" pitchFamily="49" charset="0"/>
              </a:rPr>
              <a:t> </a:t>
            </a:r>
            <a:r>
              <a:rPr lang="es-AR" sz="1800" b="0" i="0" u="none" strike="noStrike" baseline="0" dirty="0">
                <a:solidFill>
                  <a:srgbClr val="D5D5D5"/>
                </a:solidFill>
                <a:latin typeface="Consolas" panose="020B0609020204030204" pitchFamily="49" charset="0"/>
              </a:rPr>
              <a:t>( </a:t>
            </a:r>
            <a:r>
              <a:rPr lang="es-AR" sz="1800" b="0" i="0" u="none" strike="noStrike" baseline="0" dirty="0">
                <a:solidFill>
                  <a:srgbClr val="B6CFA9"/>
                </a:solidFill>
                <a:latin typeface="Consolas" panose="020B0609020204030204" pitchFamily="49" charset="0"/>
              </a:rPr>
              <a:t>100 </a:t>
            </a:r>
            <a:r>
              <a:rPr lang="es-AR" sz="1800" b="0" i="0" u="none" strike="noStrike" baseline="0" dirty="0">
                <a:solidFill>
                  <a:srgbClr val="D5D5D5"/>
                </a:solidFill>
                <a:latin typeface="Consolas" panose="020B0609020204030204" pitchFamily="49" charset="0"/>
              </a:rPr>
              <a:t>, </a:t>
            </a:r>
            <a:r>
              <a:rPr lang="es-AR" sz="1800" b="0" i="0" u="none" strike="noStrike" baseline="0" dirty="0">
                <a:solidFill>
                  <a:srgbClr val="B6CFA9"/>
                </a:solidFill>
                <a:latin typeface="Consolas" panose="020B0609020204030204" pitchFamily="49" charset="0"/>
              </a:rPr>
              <a:t>100 </a:t>
            </a:r>
            <a:r>
              <a:rPr lang="es-AR" sz="1800" b="0" i="0" u="none" strike="noStrike" baseline="0" dirty="0">
                <a:solidFill>
                  <a:srgbClr val="D5D5D5"/>
                </a:solidFill>
                <a:latin typeface="Consolas" panose="020B0609020204030204" pitchFamily="49" charset="0"/>
              </a:rPr>
              <a:t>, </a:t>
            </a:r>
            <a:r>
              <a:rPr lang="es-AR" sz="1800" b="0" i="0" u="none" strike="noStrike" baseline="0" dirty="0">
                <a:solidFill>
                  <a:srgbClr val="B6CFA9"/>
                </a:solidFill>
                <a:latin typeface="Consolas" panose="020B0609020204030204" pitchFamily="49" charset="0"/>
              </a:rPr>
              <a:t>100 </a:t>
            </a:r>
            <a:r>
              <a:rPr lang="es-AR" sz="1800" b="0" i="0" u="none" strike="noStrike" baseline="0" dirty="0">
                <a:solidFill>
                  <a:srgbClr val="D5D5D5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s-AR" dirty="0">
              <a:solidFill>
                <a:srgbClr val="D5D5D5"/>
              </a:solidFill>
              <a:latin typeface="Consolas" panose="020B0609020204030204" pitchFamily="49" charset="0"/>
            </a:endParaRPr>
          </a:p>
          <a:p>
            <a:pPr algn="l"/>
            <a:r>
              <a:rPr lang="es-AR" sz="2100" b="0" i="0" u="none" strike="noStrike" baseline="0" dirty="0">
                <a:latin typeface="OpenSans-Regular"/>
              </a:rPr>
              <a:t>Para el </a:t>
            </a:r>
            <a:r>
              <a:rPr lang="es-AR" sz="2100" b="0" i="0" u="none" strike="noStrike" baseline="0" dirty="0" err="1">
                <a:latin typeface="OpenSans-Regular"/>
              </a:rPr>
              <a:t>header</a:t>
            </a:r>
            <a:r>
              <a:rPr lang="es-AR" sz="2100" dirty="0">
                <a:latin typeface="OpenSans-Regular"/>
              </a:rPr>
              <a:t>, en la versión </a:t>
            </a:r>
            <a:r>
              <a:rPr lang="es-AR" sz="2100" dirty="0" err="1">
                <a:latin typeface="OpenSans-Regular"/>
              </a:rPr>
              <a:t>mobile</a:t>
            </a:r>
            <a:r>
              <a:rPr lang="es-AR" sz="2100" dirty="0">
                <a:latin typeface="OpenSans-Regular"/>
              </a:rPr>
              <a:t> ocultar el </a:t>
            </a:r>
            <a:r>
              <a:rPr lang="es-AR" sz="2100" dirty="0" err="1">
                <a:latin typeface="OpenSans-Regular"/>
              </a:rPr>
              <a:t>site</a:t>
            </a:r>
            <a:r>
              <a:rPr lang="es-AR" sz="2100" dirty="0">
                <a:latin typeface="OpenSans-Regular"/>
              </a:rPr>
              <a:t> y </a:t>
            </a:r>
            <a:r>
              <a:rPr lang="es-AR" sz="2100" dirty="0" err="1">
                <a:latin typeface="OpenSans-Regular"/>
              </a:rPr>
              <a:t>login</a:t>
            </a:r>
            <a:r>
              <a:rPr lang="es-AR" sz="2100" dirty="0">
                <a:latin typeface="OpenSans-Regular"/>
              </a:rPr>
              <a:t> </a:t>
            </a:r>
            <a:r>
              <a:rPr lang="es-AR" sz="2100" dirty="0" err="1">
                <a:latin typeface="OpenSans-Regular"/>
              </a:rPr>
              <a:t>navbar</a:t>
            </a:r>
            <a:r>
              <a:rPr lang="es-AR" sz="2100" dirty="0">
                <a:latin typeface="OpenSans-Regular"/>
              </a:rPr>
              <a:t>. Y en las otras versiones mostrarlos pero ocultar la imagen del </a:t>
            </a:r>
            <a:r>
              <a:rPr lang="es-AR" sz="2100" dirty="0" err="1">
                <a:latin typeface="OpenSans-Regular"/>
              </a:rPr>
              <a:t>menu</a:t>
            </a:r>
            <a:r>
              <a:rPr lang="es-AR" sz="2100" dirty="0">
                <a:latin typeface="OpenSans-Regular"/>
              </a:rPr>
              <a:t> hamburguesa.</a:t>
            </a:r>
          </a:p>
        </p:txBody>
      </p:sp>
    </p:spTree>
    <p:extLst>
      <p:ext uri="{BB962C8B-B14F-4D97-AF65-F5344CB8AC3E}">
        <p14:creationId xmlns:p14="http://schemas.microsoft.com/office/powerpoint/2010/main" val="50130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28090F9-CF96-4374-9ADF-BAA738C27007}"/>
              </a:ext>
            </a:extLst>
          </p:cNvPr>
          <p:cNvSpPr txBox="1"/>
          <p:nvPr/>
        </p:nvSpPr>
        <p:spPr>
          <a:xfrm>
            <a:off x="957834" y="528533"/>
            <a:ext cx="1068019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100" dirty="0"/>
              <a:t>Muestra de ejemplo </a:t>
            </a:r>
            <a:r>
              <a:rPr lang="es-AR" sz="3100" dirty="0" err="1"/>
              <a:t>mobile</a:t>
            </a:r>
            <a:endParaRPr lang="es-AR" sz="3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AC5D30-9939-47B8-A92F-0EE336CB9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320" y="1418411"/>
            <a:ext cx="7829359" cy="51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3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28090F9-CF96-4374-9ADF-BAA738C27007}"/>
              </a:ext>
            </a:extLst>
          </p:cNvPr>
          <p:cNvSpPr txBox="1"/>
          <p:nvPr/>
        </p:nvSpPr>
        <p:spPr>
          <a:xfrm>
            <a:off x="957834" y="528533"/>
            <a:ext cx="1068019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100" dirty="0"/>
              <a:t>Muestra de ejemplo desktop y </a:t>
            </a:r>
            <a:r>
              <a:rPr lang="es-AR" sz="3100" dirty="0" err="1"/>
              <a:t>tablet</a:t>
            </a:r>
            <a:endParaRPr lang="es-AR" sz="31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CED9F1-761A-4DF2-85F9-4B8400DC0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670304"/>
            <a:ext cx="4772025" cy="20383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C2048F1-CA0A-4258-80CC-B0FDEC163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778" y="1670304"/>
            <a:ext cx="4074244" cy="49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4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B43483D-9E5B-46D2-BE36-B9C38173B124}"/>
              </a:ext>
            </a:extLst>
          </p:cNvPr>
          <p:cNvSpPr txBox="1"/>
          <p:nvPr/>
        </p:nvSpPr>
        <p:spPr>
          <a:xfrm>
            <a:off x="743712" y="2061225"/>
            <a:ext cx="1070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500" dirty="0"/>
              <a:t>SPRINT 2</a:t>
            </a:r>
          </a:p>
          <a:p>
            <a:endParaRPr lang="es-AR" sz="4500" dirty="0"/>
          </a:p>
          <a:p>
            <a:r>
              <a:rPr lang="es-AR" sz="3000" dirty="0"/>
              <a:t>Fecha de entrega: 31/05</a:t>
            </a:r>
          </a:p>
        </p:txBody>
      </p:sp>
    </p:spTree>
    <p:extLst>
      <p:ext uri="{BB962C8B-B14F-4D97-AF65-F5344CB8AC3E}">
        <p14:creationId xmlns:p14="http://schemas.microsoft.com/office/powerpoint/2010/main" val="316585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29" y="897827"/>
            <a:ext cx="82067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dirty="0"/>
              <a:t>Caja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8757FC-CF92-4145-AF26-A2AF50265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76" y="2335068"/>
            <a:ext cx="6302373" cy="381735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58DB8C5-4E33-4212-9A8C-06498180C541}"/>
              </a:ext>
            </a:extLst>
          </p:cNvPr>
          <p:cNvSpPr txBox="1"/>
          <p:nvPr/>
        </p:nvSpPr>
        <p:spPr>
          <a:xfrm>
            <a:off x="8058912" y="3600830"/>
            <a:ext cx="371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Con la propiedad box-</a:t>
            </a:r>
            <a:r>
              <a:rPr lang="es-AR" dirty="0" err="1"/>
              <a:t>sizing</a:t>
            </a:r>
            <a:r>
              <a:rPr lang="es-AR" dirty="0"/>
              <a:t> podemos indicar en que se basa nuestro ancho total</a:t>
            </a:r>
          </a:p>
        </p:txBody>
      </p:sp>
    </p:spTree>
    <p:extLst>
      <p:ext uri="{BB962C8B-B14F-4D97-AF65-F5344CB8AC3E}">
        <p14:creationId xmlns:p14="http://schemas.microsoft.com/office/powerpoint/2010/main" val="299294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354FEAF-5971-44A5-B870-4103015A959B}"/>
              </a:ext>
            </a:extLst>
          </p:cNvPr>
          <p:cNvSpPr txBox="1"/>
          <p:nvPr/>
        </p:nvSpPr>
        <p:spPr>
          <a:xfrm>
            <a:off x="195072" y="302359"/>
            <a:ext cx="11570208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Consolas" panose="020B0609020204030204" pitchFamily="49" charset="0"/>
              </a:rPr>
              <a:t>¿</a:t>
            </a:r>
            <a:r>
              <a:rPr lang="en-US" sz="2000" dirty="0" err="1">
                <a:latin typeface="Consolas" panose="020B0609020204030204" pitchFamily="49" charset="0"/>
              </a:rPr>
              <a:t>Qué</a:t>
            </a:r>
            <a:r>
              <a:rPr lang="en-US" sz="2000" dirty="0">
                <a:latin typeface="Consolas" panose="020B0609020204030204" pitchFamily="49" charset="0"/>
              </a:rPr>
              <a:t> es el </a:t>
            </a:r>
            <a:r>
              <a:rPr lang="en-US" sz="2000" dirty="0" err="1">
                <a:latin typeface="Consolas" panose="020B0609020204030204" pitchFamily="49" charset="0"/>
              </a:rPr>
              <a:t>diseño</a:t>
            </a:r>
            <a:r>
              <a:rPr lang="en-US" sz="2000" dirty="0">
                <a:latin typeface="Consolas" panose="020B0609020204030204" pitchFamily="49" charset="0"/>
              </a:rPr>
              <a:t> responsive y para que </a:t>
            </a:r>
            <a:r>
              <a:rPr lang="en-US" sz="2000" dirty="0" err="1">
                <a:latin typeface="Consolas" panose="020B0609020204030204" pitchFamily="49" charset="0"/>
              </a:rPr>
              <a:t>sirve</a:t>
            </a:r>
            <a:r>
              <a:rPr lang="en-US" sz="2000" dirty="0">
                <a:latin typeface="Consolas" panose="020B0609020204030204" pitchFamily="49" charset="0"/>
              </a:rPr>
              <a:t>?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¿</a:t>
            </a:r>
            <a:r>
              <a:rPr lang="en-US" sz="2000" dirty="0" err="1">
                <a:latin typeface="Consolas" panose="020B0609020204030204" pitchFamily="49" charset="0"/>
              </a:rPr>
              <a:t>Cómo</a:t>
            </a:r>
            <a:r>
              <a:rPr lang="en-US" sz="2000" dirty="0">
                <a:latin typeface="Consolas" panose="020B0609020204030204" pitchFamily="49" charset="0"/>
              </a:rPr>
              <a:t> se </a:t>
            </a:r>
            <a:r>
              <a:rPr lang="en-US" sz="2000" dirty="0" err="1">
                <a:latin typeface="Consolas" panose="020B0609020204030204" pitchFamily="49" charset="0"/>
              </a:rPr>
              <a:t>logra</a:t>
            </a:r>
            <a:r>
              <a:rPr lang="en-US" sz="2000" dirty="0">
                <a:latin typeface="Consolas" panose="020B0609020204030204" pitchFamily="49" charset="0"/>
              </a:rPr>
              <a:t> el </a:t>
            </a:r>
            <a:r>
              <a:rPr lang="en-US" sz="2000" dirty="0" err="1">
                <a:latin typeface="Consolas" panose="020B0609020204030204" pitchFamily="49" charset="0"/>
              </a:rPr>
              <a:t>diseño</a:t>
            </a:r>
            <a:r>
              <a:rPr lang="en-US" sz="2000" dirty="0">
                <a:latin typeface="Consolas" panose="020B0609020204030204" pitchFamily="49" charset="0"/>
              </a:rPr>
              <a:t> responsive?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*********************************************************************************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Código que indica al </a:t>
            </a:r>
            <a:r>
              <a:rPr lang="en-US" sz="2000" dirty="0" err="1">
                <a:latin typeface="Consolas" panose="020B0609020204030204" pitchFamily="49" charset="0"/>
              </a:rPr>
              <a:t>navegador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como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manejar</a:t>
            </a:r>
            <a:r>
              <a:rPr lang="en-US" sz="2000" dirty="0">
                <a:latin typeface="Consolas" panose="020B0609020204030204" pitchFamily="49" charset="0"/>
              </a:rPr>
              <a:t> las </a:t>
            </a:r>
            <a:r>
              <a:rPr lang="en-US" sz="2000" dirty="0" err="1">
                <a:latin typeface="Consolas" panose="020B0609020204030204" pitchFamily="49" charset="0"/>
              </a:rPr>
              <a:t>dimensiones</a:t>
            </a:r>
            <a:r>
              <a:rPr lang="en-US" sz="2000" dirty="0">
                <a:latin typeface="Consolas" panose="020B0609020204030204" pitchFamily="49" charset="0"/>
              </a:rPr>
              <a:t> y </a:t>
            </a:r>
            <a:r>
              <a:rPr lang="en-US" sz="2000" dirty="0" err="1">
                <a:latin typeface="Consolas" panose="020B0609020204030204" pitchFamily="49" charset="0"/>
              </a:rPr>
              <a:t>escalas</a:t>
            </a:r>
            <a:r>
              <a:rPr lang="en-US" sz="2000" dirty="0">
                <a:latin typeface="Consolas" panose="020B0609020204030204" pitchFamily="49" charset="0"/>
              </a:rPr>
              <a:t> de la </a:t>
            </a:r>
            <a:r>
              <a:rPr lang="en-US" sz="2000" dirty="0" err="1">
                <a:latin typeface="Consolas" panose="020B0609020204030204" pitchFamily="49" charset="0"/>
              </a:rPr>
              <a:t>pagina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en</a:t>
            </a:r>
            <a:r>
              <a:rPr lang="en-US" sz="2000" dirty="0">
                <a:latin typeface="Consolas" panose="020B0609020204030204" pitchFamily="49" charset="0"/>
              </a:rPr>
              <a:t> base al </a:t>
            </a:r>
            <a:r>
              <a:rPr lang="en-US" sz="2000" dirty="0" err="1">
                <a:latin typeface="Consolas" panose="020B0609020204030204" pitchFamily="49" charset="0"/>
              </a:rPr>
              <a:t>dispositivo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utilizado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algn="l"/>
            <a:endParaRPr lang="en-US" sz="2000" b="0" i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*********************************************************************************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l"/>
            <a:endParaRPr lang="en-US" sz="2000" b="1" i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********************************************************************************* 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Tambien se </a:t>
            </a:r>
            <a:r>
              <a:rPr lang="en-US" sz="2000" i="0" dirty="0" err="1">
                <a:effectLst/>
                <a:latin typeface="Consolas" panose="020B0609020204030204" pitchFamily="49" charset="0"/>
              </a:rPr>
              <a:t>utiliza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effectLst/>
                <a:latin typeface="Consolas" panose="020B0609020204030204" pitchFamily="49" charset="0"/>
              </a:rPr>
              <a:t>en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effectLst/>
                <a:latin typeface="Consolas" panose="020B0609020204030204" pitchFamily="49" charset="0"/>
              </a:rPr>
              <a:t>css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 el </a:t>
            </a:r>
            <a:r>
              <a:rPr lang="en-US" sz="2000" i="0" dirty="0" err="1">
                <a:effectLst/>
                <a:latin typeface="Consolas" panose="020B0609020204030204" pitchFamily="49" charset="0"/>
              </a:rPr>
              <a:t>código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 @media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r>
              <a:rPr lang="en-US" sz="2000" i="0" dirty="0" err="1">
                <a:effectLst/>
                <a:latin typeface="Consolas" panose="020B0609020204030204" pitchFamily="49" charset="0"/>
              </a:rPr>
              <a:t>Ejemplos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r>
              <a:rPr lang="en-US" sz="1600" i="0" dirty="0">
                <a:effectLst/>
                <a:latin typeface="Consolas" panose="020B0609020204030204" pitchFamily="49" charset="0"/>
              </a:rPr>
              <a:t>@media only screen and (min-width: 600px) {}</a:t>
            </a:r>
          </a:p>
          <a:p>
            <a:r>
              <a:rPr lang="en-US" sz="1600" i="0" dirty="0">
                <a:effectLst/>
                <a:latin typeface="Consolas" panose="020B0609020204030204" pitchFamily="49" charset="0"/>
              </a:rPr>
              <a:t>@media only screen and (max-width: 600px) and (min-width: 400px) and (orientation: landscape) {}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*********************************************************************************</a:t>
            </a:r>
            <a:endParaRPr lang="en-US" sz="200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3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78A074D-9047-4681-AAB5-4607E9A471F2}"/>
              </a:ext>
            </a:extLst>
          </p:cNvPr>
          <p:cNvSpPr txBox="1"/>
          <p:nvPr/>
        </p:nvSpPr>
        <p:spPr>
          <a:xfrm>
            <a:off x="219457" y="446717"/>
            <a:ext cx="6278880" cy="343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Unidades de medida</a:t>
            </a:r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br>
              <a:rPr lang="en-GB" sz="2600" b="1" dirty="0">
                <a:latin typeface="Didact Gothic"/>
                <a:sym typeface="Didact Gothic"/>
              </a:rPr>
            </a:br>
            <a:endParaRPr lang="en-GB" sz="2600" b="1" dirty="0">
              <a:latin typeface="Didact Gothic"/>
              <a:sym typeface="Didact Gothic"/>
            </a:endParaRPr>
          </a:p>
        </p:txBody>
      </p:sp>
      <p:sp>
        <p:nvSpPr>
          <p:cNvPr id="6" name="Google Shape;640;p36">
            <a:extLst>
              <a:ext uri="{FF2B5EF4-FFF2-40B4-BE49-F238E27FC236}">
                <a16:creationId xmlns:a16="http://schemas.microsoft.com/office/drawing/2014/main" id="{B851CE28-D77D-45EA-9729-8C4BE8EC9D52}"/>
              </a:ext>
            </a:extLst>
          </p:cNvPr>
          <p:cNvSpPr txBox="1"/>
          <p:nvPr/>
        </p:nvSpPr>
        <p:spPr>
          <a:xfrm>
            <a:off x="85345" y="1584960"/>
            <a:ext cx="12106656" cy="448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Absolutas</a:t>
            </a: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600"/>
              <a:buFont typeface="Didact Gothic"/>
              <a:buChar char="●"/>
            </a:pPr>
            <a:r>
              <a:rPr lang="en-GB" sz="23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Px (pixels):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La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unidad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que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usa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las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pantallas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Relativas</a:t>
            </a: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indent="-330200">
              <a:buClr>
                <a:srgbClr val="3DFFBC"/>
              </a:buClr>
              <a:buSzPts val="1600"/>
              <a:buFont typeface="Didact Gothic"/>
              <a:buChar char="●"/>
            </a:pPr>
            <a:r>
              <a:rPr lang="en-GB" sz="2300" b="1" dirty="0">
                <a:latin typeface="Didact Gothic"/>
                <a:ea typeface="Didact Gothic"/>
                <a:cs typeface="Didact Gothic"/>
                <a:sym typeface="Didact Gothic"/>
              </a:rPr>
              <a:t>r</a:t>
            </a:r>
            <a:r>
              <a:rPr lang="en-GB" sz="23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em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Relativa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a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configuración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de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tamaño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de la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raíz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(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etiqueta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html),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multiplica</a:t>
            </a:r>
            <a:r>
              <a:rPr lang="pt-BR" sz="23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pt-BR" sz="2300" dirty="0" err="1">
                <a:latin typeface="Didact Gothic"/>
                <a:ea typeface="Didact Gothic"/>
                <a:cs typeface="Didact Gothic"/>
                <a:sym typeface="Didact Gothic"/>
              </a:rPr>
              <a:t>px</a:t>
            </a:r>
            <a:r>
              <a:rPr lang="pt-BR" sz="2300" dirty="0">
                <a:latin typeface="Didact Gothic"/>
                <a:ea typeface="Didact Gothic"/>
                <a:cs typeface="Didact Gothic"/>
                <a:sym typeface="Didact Gothic"/>
              </a:rPr>
              <a:t> de </a:t>
            </a:r>
            <a:r>
              <a:rPr lang="pt-BR" sz="2300" dirty="0" err="1">
                <a:latin typeface="Didact Gothic"/>
                <a:ea typeface="Didact Gothic"/>
                <a:cs typeface="Didact Gothic"/>
                <a:sym typeface="Didact Gothic"/>
              </a:rPr>
              <a:t>html</a:t>
            </a:r>
            <a:r>
              <a:rPr lang="pt-BR" sz="2300" dirty="0">
                <a:latin typeface="Didact Gothic"/>
                <a:ea typeface="Didact Gothic"/>
                <a:cs typeface="Didact Gothic"/>
                <a:sym typeface="Didact Gothic"/>
              </a:rPr>
              <a:t> por em.</a:t>
            </a: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600"/>
              <a:buFont typeface="Didact Gothic"/>
              <a:buChar char="●"/>
            </a:pPr>
            <a:r>
              <a:rPr lang="en-GB" sz="2300" b="1" dirty="0" err="1">
                <a:latin typeface="Didact Gothic"/>
                <a:ea typeface="Didact Gothic"/>
                <a:cs typeface="Didact Gothic"/>
                <a:sym typeface="Didact Gothic"/>
              </a:rPr>
              <a:t>em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: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Relativa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 a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configuración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de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tamaño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del padre,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multiplica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px de padre por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em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600"/>
              <a:buFont typeface="Didact Gothic"/>
              <a:buChar char="●"/>
            </a:pPr>
            <a:r>
              <a:rPr lang="en-GB" sz="2300" b="1" dirty="0" err="1">
                <a:latin typeface="Didact Gothic"/>
                <a:ea typeface="Didact Gothic"/>
                <a:cs typeface="Didact Gothic"/>
                <a:sym typeface="Didact Gothic"/>
              </a:rPr>
              <a:t>vw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: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Relativa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a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configuracion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de ancho del viewport, es un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porcentaje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del ancho del viewport.</a:t>
            </a:r>
          </a:p>
          <a:p>
            <a:pPr marL="457200" indent="-330200">
              <a:buClr>
                <a:srgbClr val="3DFFBC"/>
              </a:buClr>
              <a:buSzPts val="1600"/>
              <a:buFont typeface="Didact Gothic"/>
              <a:buChar char="●"/>
            </a:pPr>
            <a:r>
              <a:rPr lang="en-GB" sz="2300" b="1" dirty="0" err="1">
                <a:latin typeface="Didact Gothic"/>
                <a:ea typeface="Didact Gothic"/>
                <a:cs typeface="Didact Gothic"/>
                <a:sym typeface="Didact Gothic"/>
              </a:rPr>
              <a:t>vh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: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Relativa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a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configuracion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de largo del viewport, es un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porcentaje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del largo del viewport</a:t>
            </a:r>
            <a:endParaRPr sz="23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600"/>
              <a:buFont typeface="Didact Gothic"/>
              <a:buChar char="●"/>
            </a:pPr>
            <a:r>
              <a:rPr lang="en-GB" sz="2300" b="1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Porcentaje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 </a:t>
            </a:r>
            <a:r>
              <a:rPr lang="es-AR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Siempre se basa en el padre o raíz del documento</a:t>
            </a: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600"/>
            </a:pPr>
            <a:endParaRPr lang="en-GB" sz="23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600"/>
            </a:pPr>
            <a:endParaRPr lang="en-GB" sz="23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600"/>
            </a:pP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¿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Cuál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es el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problema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con la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unidad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de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medida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de los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pixeles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?</a:t>
            </a: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433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74109C-296E-4E14-8433-BDED6735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43" y="1416558"/>
            <a:ext cx="8724656" cy="432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4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0;p36">
            <a:extLst>
              <a:ext uri="{FF2B5EF4-FFF2-40B4-BE49-F238E27FC236}">
                <a16:creationId xmlns:a16="http://schemas.microsoft.com/office/drawing/2014/main" id="{BD0FC3B7-DE36-434B-BA1E-CCA50E3532C3}"/>
              </a:ext>
            </a:extLst>
          </p:cNvPr>
          <p:cNvSpPr txBox="1"/>
          <p:nvPr/>
        </p:nvSpPr>
        <p:spPr>
          <a:xfrm>
            <a:off x="237744" y="838200"/>
            <a:ext cx="11716511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sz="5500" b="0" i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5500" b="0" i="0" dirty="0">
                <a:effectLst/>
                <a:latin typeface="Consolas" panose="020B0609020204030204" pitchFamily="49" charset="0"/>
              </a:rPr>
              <a:t>  BOOTSTRAP</a:t>
            </a:r>
          </a:p>
          <a:p>
            <a:pPr algn="l"/>
            <a:endParaRPr lang="en-US" sz="5500" dirty="0">
              <a:latin typeface="Consolas" panose="020B0609020204030204" pitchFamily="49" charset="0"/>
            </a:endParaRPr>
          </a:p>
          <a:p>
            <a:pPr algn="l"/>
            <a:endParaRPr lang="en-US" sz="5500" b="0" i="0" dirty="0">
              <a:effectLst/>
              <a:latin typeface="Consolas" panose="020B0609020204030204" pitchFamily="49" charset="0"/>
            </a:endParaRP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endParaRPr lang="en-US" sz="2000" b="0" i="0" dirty="0">
              <a:effectLst/>
              <a:latin typeface="Consolas" panose="020B0609020204030204" pitchFamily="49" charset="0"/>
            </a:endParaRPr>
          </a:p>
          <a:p>
            <a:pPr algn="l"/>
            <a:endParaRPr lang="en-US" sz="2000" b="0" i="0" dirty="0">
              <a:effectLst/>
              <a:latin typeface="Consolas" panose="020B0609020204030204" pitchFamily="49" charset="0"/>
            </a:endParaRPr>
          </a:p>
          <a:p>
            <a:br>
              <a:rPr lang="en-US" sz="2400" dirty="0"/>
            </a:b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D67540-C197-4633-95B9-03BCC66D6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028" y="640080"/>
            <a:ext cx="4640986" cy="30712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73446D4-7337-463D-8E26-C35E575A9806}"/>
              </a:ext>
            </a:extLst>
          </p:cNvPr>
          <p:cNvSpPr txBox="1"/>
          <p:nvPr/>
        </p:nvSpPr>
        <p:spPr>
          <a:xfrm>
            <a:off x="1658112" y="4967424"/>
            <a:ext cx="949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¿Qué es Bootstrap y que soluciones nos brinda?</a:t>
            </a:r>
          </a:p>
        </p:txBody>
      </p:sp>
    </p:spTree>
    <p:extLst>
      <p:ext uri="{BB962C8B-B14F-4D97-AF65-F5344CB8AC3E}">
        <p14:creationId xmlns:p14="http://schemas.microsoft.com/office/powerpoint/2010/main" val="261939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73446D4-7337-463D-8E26-C35E575A9806}"/>
              </a:ext>
            </a:extLst>
          </p:cNvPr>
          <p:cNvSpPr txBox="1"/>
          <p:nvPr/>
        </p:nvSpPr>
        <p:spPr>
          <a:xfrm>
            <a:off x="4297680" y="2512329"/>
            <a:ext cx="3596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500" dirty="0"/>
              <a:t>Mobile </a:t>
            </a:r>
            <a:r>
              <a:rPr lang="es-AR" sz="4500" dirty="0" err="1"/>
              <a:t>First</a:t>
            </a:r>
            <a:endParaRPr lang="es-AR" sz="4500" dirty="0"/>
          </a:p>
          <a:p>
            <a:r>
              <a:rPr lang="es-AR" sz="4500" dirty="0"/>
              <a:t>Mobile </a:t>
            </a:r>
            <a:r>
              <a:rPr lang="es-AR" sz="4500" dirty="0" err="1"/>
              <a:t>Last</a:t>
            </a:r>
            <a:endParaRPr lang="es-AR" sz="4500" dirty="0"/>
          </a:p>
        </p:txBody>
      </p:sp>
    </p:spTree>
    <p:extLst>
      <p:ext uri="{BB962C8B-B14F-4D97-AF65-F5344CB8AC3E}">
        <p14:creationId xmlns:p14="http://schemas.microsoft.com/office/powerpoint/2010/main" val="286954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BAE13B-B417-4FDC-81AC-F8D848AC2772}"/>
              </a:ext>
            </a:extLst>
          </p:cNvPr>
          <p:cNvSpPr txBox="1"/>
          <p:nvPr/>
        </p:nvSpPr>
        <p:spPr>
          <a:xfrm>
            <a:off x="213360" y="2413337"/>
            <a:ext cx="1176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sz="3800" dirty="0"/>
          </a:p>
          <a:p>
            <a:pPr algn="ctr"/>
            <a:r>
              <a:rPr lang="es-AR" sz="3800" dirty="0"/>
              <a:t>Continuación Ejercicio Mercado Liebre</a:t>
            </a:r>
            <a:endParaRPr lang="es-AR" sz="2500" dirty="0"/>
          </a:p>
          <a:p>
            <a:endParaRPr lang="es-AR" sz="2500" dirty="0"/>
          </a:p>
          <a:p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98136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424DBD0-69E1-42B8-BB40-50916A40233A}"/>
              </a:ext>
            </a:extLst>
          </p:cNvPr>
          <p:cNvSpPr txBox="1"/>
          <p:nvPr/>
        </p:nvSpPr>
        <p:spPr>
          <a:xfrm>
            <a:off x="121920" y="640913"/>
            <a:ext cx="1176528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Ejercicio parte 1</a:t>
            </a:r>
          </a:p>
          <a:p>
            <a:pPr algn="ctr"/>
            <a:endParaRPr lang="es-AR" sz="3800" dirty="0"/>
          </a:p>
          <a:p>
            <a:pPr marL="342900" indent="-342900">
              <a:buFontTx/>
              <a:buChar char="-"/>
            </a:pPr>
            <a:r>
              <a:rPr lang="es-AR" sz="2500" dirty="0"/>
              <a:t>Centrar la sección </a:t>
            </a:r>
            <a:r>
              <a:rPr lang="es-AR" sz="2500" dirty="0" err="1"/>
              <a:t>main</a:t>
            </a:r>
            <a:br>
              <a:rPr lang="es-AR" sz="2500" dirty="0"/>
            </a:br>
            <a:endParaRPr lang="es-AR" sz="2500" dirty="0"/>
          </a:p>
          <a:p>
            <a:pPr marL="342900" indent="-342900">
              <a:buFontTx/>
              <a:buChar char="-"/>
            </a:pPr>
            <a:r>
              <a:rPr lang="es-AR" sz="2500" dirty="0"/>
              <a:t>La sección </a:t>
            </a:r>
            <a:r>
              <a:rPr lang="es-AR" sz="2500" dirty="0" err="1"/>
              <a:t>main</a:t>
            </a:r>
            <a:r>
              <a:rPr lang="es-AR" sz="2500" dirty="0"/>
              <a:t> debe ocupar un 90% de la pantalla</a:t>
            </a:r>
            <a:br>
              <a:rPr lang="es-AR" sz="2500" dirty="0"/>
            </a:br>
            <a:endParaRPr lang="es-AR" sz="2500" dirty="0"/>
          </a:p>
          <a:p>
            <a:pPr marL="342900" indent="-342900">
              <a:buFontTx/>
              <a:buChar char="-"/>
            </a:pPr>
            <a:r>
              <a:rPr lang="es-AR" sz="2500" dirty="0"/>
              <a:t>El logo de </a:t>
            </a:r>
            <a:r>
              <a:rPr lang="es-AR" sz="2500" dirty="0" err="1"/>
              <a:t>envio</a:t>
            </a:r>
            <a:r>
              <a:rPr lang="es-AR" sz="2500" dirty="0"/>
              <a:t>, el precio, el porcentaje de descuento y la descripción del articulo deben estar dentro de una “caja” general por cada articulo</a:t>
            </a:r>
            <a:br>
              <a:rPr lang="es-AR" sz="2500" dirty="0"/>
            </a:br>
            <a:endParaRPr lang="es-AR" sz="2500" dirty="0"/>
          </a:p>
          <a:p>
            <a:pPr marL="342900" indent="-342900">
              <a:buFontTx/>
              <a:buChar char="-"/>
            </a:pPr>
            <a:r>
              <a:rPr lang="es-AR" sz="2500" dirty="0"/>
              <a:t>La caja general realizada debe tener borde superior de 1 pixel, línea solida y color </a:t>
            </a:r>
            <a:r>
              <a:rPr lang="es-AR" sz="2200" b="1" i="0" u="none" strike="noStrike" baseline="0" dirty="0">
                <a:latin typeface="OpenSans-Regular"/>
              </a:rPr>
              <a:t>#ebebeb</a:t>
            </a:r>
            <a:br>
              <a:rPr lang="es-AR" sz="2200" b="1" i="0" u="none" strike="noStrike" baseline="0" dirty="0">
                <a:latin typeface="OpenSans-Regular"/>
              </a:rPr>
            </a:br>
            <a:endParaRPr lang="es-AR" sz="2200" b="1" i="0" u="none" strike="noStrike" baseline="0" dirty="0">
              <a:latin typeface="OpenSans-Regular"/>
            </a:endParaRPr>
          </a:p>
          <a:p>
            <a:pPr marL="342900" indent="-342900">
              <a:buFontTx/>
              <a:buChar char="-"/>
            </a:pPr>
            <a:r>
              <a:rPr lang="es-AR" sz="2500" dirty="0"/>
              <a:t>La caja general realizada debe tener separado el contenido de sus bordes en 15 pixeles en cada uno de sus lados</a:t>
            </a:r>
          </a:p>
          <a:p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3746598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9506</TotalTime>
  <Words>459</Words>
  <Application>Microsoft Office PowerPoint</Application>
  <PresentationFormat>Panorámica</PresentationFormat>
  <Paragraphs>82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Didact Gothic</vt:lpstr>
      <vt:lpstr>OpenSans-Regular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Jerónimo</dc:creator>
  <cp:lastModifiedBy>Jerónimo</cp:lastModifiedBy>
  <cp:revision>446</cp:revision>
  <dcterms:created xsi:type="dcterms:W3CDTF">2021-03-08T01:52:35Z</dcterms:created>
  <dcterms:modified xsi:type="dcterms:W3CDTF">2021-05-21T01:24:27Z</dcterms:modified>
</cp:coreProperties>
</file>