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58" r:id="rId5"/>
    <p:sldId id="259" r:id="rId6"/>
    <p:sldId id="263" r:id="rId7"/>
    <p:sldId id="260" r:id="rId8"/>
    <p:sldId id="261"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417640-2980-4B64-9F56-D45391E17559}" type="datetimeFigureOut">
              <a:rPr lang="es-MX" smtClean="0"/>
              <a:t>15/12/2016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39777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0417640-2980-4B64-9F56-D45391E17559}" type="datetimeFigureOut">
              <a:rPr lang="es-MX" smtClean="0"/>
              <a:t>15/12/2016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267828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0417640-2980-4B64-9F56-D45391E17559}" type="datetimeFigureOut">
              <a:rPr lang="es-MX" smtClean="0"/>
              <a:t>15/12/2016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255187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417640-2980-4B64-9F56-D45391E17559}" type="datetimeFigureOut">
              <a:rPr lang="es-MX" smtClean="0"/>
              <a:t>15/12/2016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242341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417640-2980-4B64-9F56-D45391E17559}" type="datetimeFigureOut">
              <a:rPr lang="es-MX" smtClean="0"/>
              <a:t>15/12/2016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367291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A0417640-2980-4B64-9F56-D45391E17559}" type="datetimeFigureOut">
              <a:rPr lang="es-MX" smtClean="0"/>
              <a:t>15/12/2016</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204811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A0417640-2980-4B64-9F56-D45391E17559}" type="datetimeFigureOut">
              <a:rPr lang="es-MX" smtClean="0"/>
              <a:t>15/12/2016</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174267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A0417640-2980-4B64-9F56-D45391E17559}" type="datetimeFigureOut">
              <a:rPr lang="es-MX" smtClean="0"/>
              <a:t>15/12/2016</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403167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0417640-2980-4B64-9F56-D45391E17559}" type="datetimeFigureOut">
              <a:rPr lang="es-MX" smtClean="0"/>
              <a:t>15/12/2016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10843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0417640-2980-4B64-9F56-D45391E17559}" type="datetimeFigureOut">
              <a:rPr lang="es-MX" smtClean="0"/>
              <a:t>15/12/2016</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254392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0417640-2980-4B64-9F56-D45391E17559}" type="datetimeFigureOut">
              <a:rPr lang="es-MX" smtClean="0"/>
              <a:t>15/12/2016</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943C6A78-AEE1-4F2A-BC5D-B9BFC5B3D3F2}" type="slidenum">
              <a:rPr lang="es-MX" smtClean="0"/>
              <a:t>‹Nº›</a:t>
            </a:fld>
            <a:endParaRPr lang="es-MX"/>
          </a:p>
        </p:txBody>
      </p:sp>
    </p:spTree>
    <p:extLst>
      <p:ext uri="{BB962C8B-B14F-4D97-AF65-F5344CB8AC3E}">
        <p14:creationId xmlns:p14="http://schemas.microsoft.com/office/powerpoint/2010/main" val="200333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0417640-2980-4B64-9F56-D45391E17559}" type="datetimeFigureOut">
              <a:rPr lang="es-MX" smtClean="0"/>
              <a:t>15/12/2016</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43C6A78-AEE1-4F2A-BC5D-B9BFC5B3D3F2}" type="slidenum">
              <a:rPr lang="es-MX" smtClean="0"/>
              <a:t>‹Nº›</a:t>
            </a:fld>
            <a:endParaRPr lang="es-MX"/>
          </a:p>
        </p:txBody>
      </p:sp>
    </p:spTree>
    <p:extLst>
      <p:ext uri="{BB962C8B-B14F-4D97-AF65-F5344CB8AC3E}">
        <p14:creationId xmlns:p14="http://schemas.microsoft.com/office/powerpoint/2010/main" val="3328844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5">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Event Time</a:t>
            </a:r>
            <a:endParaRPr lang="es-MX" dirty="0"/>
          </a:p>
        </p:txBody>
      </p:sp>
      <p:sp>
        <p:nvSpPr>
          <p:cNvPr id="3" name="Subtítulo 2"/>
          <p:cNvSpPr>
            <a:spLocks noGrp="1"/>
          </p:cNvSpPr>
          <p:nvPr>
            <p:ph type="subTitle" idx="1"/>
          </p:nvPr>
        </p:nvSpPr>
        <p:spPr/>
        <p:txBody>
          <a:bodyPr/>
          <a:lstStyle/>
          <a:p>
            <a:r>
              <a:rPr lang="es-MX" dirty="0" smtClean="0"/>
              <a:t>Organización de eventos</a:t>
            </a:r>
            <a:endParaRPr lang="es-MX" dirty="0"/>
          </a:p>
        </p:txBody>
      </p:sp>
    </p:spTree>
    <p:extLst>
      <p:ext uri="{BB962C8B-B14F-4D97-AF65-F5344CB8AC3E}">
        <p14:creationId xmlns:p14="http://schemas.microsoft.com/office/powerpoint/2010/main" val="87260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Resumen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endParaRPr lang="es-MX" dirty="0"/>
          </a:p>
          <a:p>
            <a:r>
              <a:rPr lang="es-MX" dirty="0"/>
              <a:t>El presente sistema tiene la función de hacer más accesible la calendarización y manejo de eventos sociales, además de aprovechar las tecnologías y servicios web.</a:t>
            </a:r>
          </a:p>
          <a:p>
            <a:r>
              <a:rPr lang="es-MX" dirty="0"/>
              <a:t>En forma general se tomara contacto con diversos organizadores de eventos o prestadores de servicios acercándole nuestra plataforma web dándole la capacidad de llevar toda su infraestructura de organización a una tecnología la cual conllevara un beneficio ya que nuestro sistema permitirá:</a:t>
            </a:r>
          </a:p>
          <a:p>
            <a:pPr lvl="0"/>
            <a:r>
              <a:rPr lang="es-MX" dirty="0"/>
              <a:t>Creación y manejo de cuentas para organizadores de eventos para el aislamiento de cada uno, evitara confusiones al almacenar más de un organizador.</a:t>
            </a:r>
          </a:p>
          <a:p>
            <a:pPr lvl="0"/>
            <a:r>
              <a:rPr lang="es-MX" dirty="0"/>
              <a:t>Creación y manejo de eventos asignados cada uno a un organizador especifico y al mismo tiempo correspondiéndoles un lugar y fecha en especial para cada uno de esta manera evitar que los eventos lleguen a un conflicto en su congregación, amenizando de esta manera la forma de llevar una agenda para los organizadores.</a:t>
            </a:r>
          </a:p>
          <a:p>
            <a:pPr lvl="0"/>
            <a:r>
              <a:rPr lang="es-MX" dirty="0"/>
              <a:t>Creación y manejo de participantes en los eventos aunándole la característica de permitir diferenciar los participantes que cuente con el grado de no asociado y socio (pagado), esta función da la capacidad de llevar un monitoreo de la asistencia a determinado evento además de un control de los descuentos y diversos beneficios de una manera automatizada o en su caso más accesible y simplificada.</a:t>
            </a:r>
          </a:p>
          <a:p>
            <a:pPr lvl="0"/>
            <a:r>
              <a:rPr lang="es-MX" dirty="0"/>
              <a:t>Se tomara parte del sistema para la creación de elementos de administración que serán lo que se les denomina cotidianamente como súper usuarios los cuales aparte de llevar un control sobre los usuarios del sistema, monitoreando el uso correcto de este, tendrán la posibilidad de auxiliar a los usuarios que presenten alguna complicación o no sean tan ávidos en el manejo de estas tecnologías.</a:t>
            </a:r>
          </a:p>
          <a:p>
            <a:endParaRPr lang="es-MX" dirty="0"/>
          </a:p>
        </p:txBody>
      </p:sp>
    </p:spTree>
    <p:extLst>
      <p:ext uri="{BB962C8B-B14F-4D97-AF65-F5344CB8AC3E}">
        <p14:creationId xmlns:p14="http://schemas.microsoft.com/office/powerpoint/2010/main" val="164512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8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Requerimientos del sistema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97129766"/>
              </p:ext>
            </p:extLst>
          </p:nvPr>
        </p:nvGraphicFramePr>
        <p:xfrm>
          <a:off x="4133462" y="1017038"/>
          <a:ext cx="6830008" cy="4446723"/>
        </p:xfrm>
        <a:graphic>
          <a:graphicData uri="http://schemas.openxmlformats.org/drawingml/2006/table">
            <a:tbl>
              <a:tblPr firstRow="1" firstCol="1" bandRow="1">
                <a:tableStyleId>{5C22544A-7EE6-4342-B048-85BDC9FD1C3A}</a:tableStyleId>
              </a:tblPr>
              <a:tblGrid>
                <a:gridCol w="3415004"/>
                <a:gridCol w="3415004"/>
              </a:tblGrid>
              <a:tr h="310457">
                <a:tc gridSpan="2">
                  <a:txBody>
                    <a:bodyPr/>
                    <a:lstStyle/>
                    <a:p>
                      <a:pPr algn="ctr">
                        <a:lnSpc>
                          <a:spcPct val="107000"/>
                        </a:lnSpc>
                        <a:spcAft>
                          <a:spcPts val="0"/>
                        </a:spcAft>
                      </a:pPr>
                      <a:r>
                        <a:rPr lang="es-MX" sz="1200" dirty="0">
                          <a:effectLst/>
                        </a:rPr>
                        <a:t>Listado de Requerimientos de Sistema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r>
              <a:tr h="310457">
                <a:tc>
                  <a:txBody>
                    <a:bodyPr/>
                    <a:lstStyle/>
                    <a:p>
                      <a:pPr algn="ctr">
                        <a:lnSpc>
                          <a:spcPct val="107000"/>
                        </a:lnSpc>
                        <a:spcAft>
                          <a:spcPts val="0"/>
                        </a:spcAft>
                      </a:pPr>
                      <a:r>
                        <a:rPr lang="es-MX" sz="1200" dirty="0">
                          <a:effectLst/>
                        </a:rPr>
                        <a:t>ID</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200" dirty="0">
                          <a:effectLst/>
                        </a:rPr>
                        <a:t>Descripción</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35246">
                <a:tc>
                  <a:txBody>
                    <a:bodyPr/>
                    <a:lstStyle/>
                    <a:p>
                      <a:pPr algn="ctr">
                        <a:lnSpc>
                          <a:spcPct val="107000"/>
                        </a:lnSpc>
                        <a:spcAft>
                          <a:spcPts val="0"/>
                        </a:spcAft>
                      </a:pPr>
                      <a:r>
                        <a:rPr lang="es-MX" sz="1200">
                          <a:effectLst/>
                        </a:rPr>
                        <a:t>RS-1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200">
                          <a:effectLst/>
                        </a:rPr>
                        <a:t>La aplicación deberá poder ser accesible las 24 horas del día los 365 días del año.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35246">
                <a:tc>
                  <a:txBody>
                    <a:bodyPr/>
                    <a:lstStyle/>
                    <a:p>
                      <a:pPr algn="ctr">
                        <a:lnSpc>
                          <a:spcPct val="107000"/>
                        </a:lnSpc>
                        <a:spcAft>
                          <a:spcPts val="0"/>
                        </a:spcAft>
                      </a:pPr>
                      <a:r>
                        <a:rPr lang="es-MX" sz="1200" dirty="0">
                          <a:effectLst/>
                        </a:rPr>
                        <a:t>RS-2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200">
                          <a:effectLst/>
                        </a:rPr>
                        <a:t>La aplicación será accesible únicamente a través de internet.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284825">
                <a:tc>
                  <a:txBody>
                    <a:bodyPr/>
                    <a:lstStyle/>
                    <a:p>
                      <a:pPr algn="ctr">
                        <a:lnSpc>
                          <a:spcPct val="107000"/>
                        </a:lnSpc>
                        <a:spcAft>
                          <a:spcPts val="0"/>
                        </a:spcAft>
                      </a:pPr>
                      <a:r>
                        <a:rPr lang="es-MX" sz="1200">
                          <a:effectLst/>
                        </a:rPr>
                        <a:t>RS-3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200">
                          <a:effectLst/>
                        </a:rPr>
                        <a:t>Al tratarse de datos personales los perfiles de los usuarios, las comunicaciones deben producirse bajo una conexión segura y cifrada.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35246">
                <a:tc>
                  <a:txBody>
                    <a:bodyPr/>
                    <a:lstStyle/>
                    <a:p>
                      <a:pPr algn="ctr">
                        <a:lnSpc>
                          <a:spcPct val="107000"/>
                        </a:lnSpc>
                        <a:spcAft>
                          <a:spcPts val="0"/>
                        </a:spcAft>
                      </a:pPr>
                      <a:r>
                        <a:rPr lang="es-MX" sz="1200">
                          <a:effectLst/>
                        </a:rPr>
                        <a:t>RS-4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200">
                          <a:effectLst/>
                        </a:rPr>
                        <a:t>El sistema deberá soportar 20 usuarios concurrentes trabajando con la aplicación.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35246">
                <a:tc>
                  <a:txBody>
                    <a:bodyPr/>
                    <a:lstStyle/>
                    <a:p>
                      <a:pPr algn="ctr">
                        <a:lnSpc>
                          <a:spcPct val="107000"/>
                        </a:lnSpc>
                        <a:spcAft>
                          <a:spcPts val="0"/>
                        </a:spcAft>
                      </a:pPr>
                      <a:r>
                        <a:rPr lang="es-MX" sz="1200">
                          <a:effectLst/>
                        </a:rPr>
                        <a:t>RS-5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200" dirty="0">
                          <a:effectLst/>
                        </a:rPr>
                        <a:t>El tiempo de respuesta a cualquier petición no debe superar los 5 segundos.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93879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Objetivos</a:t>
            </a:r>
            <a:endParaRPr lang="es-MX" dirty="0"/>
          </a:p>
        </p:txBody>
      </p:sp>
      <p:sp>
        <p:nvSpPr>
          <p:cNvPr id="3" name="Marcador de contenido 2"/>
          <p:cNvSpPr>
            <a:spLocks noGrp="1"/>
          </p:cNvSpPr>
          <p:nvPr>
            <p:ph idx="1"/>
          </p:nvPr>
        </p:nvSpPr>
        <p:spPr/>
        <p:txBody>
          <a:bodyPr>
            <a:normAutofit/>
          </a:bodyPr>
          <a:lstStyle/>
          <a:p>
            <a:r>
              <a:rPr lang="es-MX" dirty="0"/>
              <a:t>Objetivo General:</a:t>
            </a:r>
          </a:p>
          <a:p>
            <a:pPr marL="0" lvl="0" indent="0">
              <a:buNone/>
            </a:pPr>
            <a:r>
              <a:rPr lang="es-MX" dirty="0" smtClean="0"/>
              <a:t>Crear </a:t>
            </a:r>
            <a:r>
              <a:rPr lang="es-MX" dirty="0"/>
              <a:t>un sistema web que permita la organización de eventos de divulgación </a:t>
            </a:r>
            <a:r>
              <a:rPr lang="es-MX" dirty="0" smtClean="0"/>
              <a:t>científica </a:t>
            </a:r>
            <a:r>
              <a:rPr lang="es-MX" dirty="0"/>
              <a:t>de una manera cómoda y accesible.</a:t>
            </a:r>
          </a:p>
          <a:p>
            <a:r>
              <a:rPr lang="es-MX" dirty="0"/>
              <a:t>Objetivos específicos:</a:t>
            </a:r>
          </a:p>
          <a:p>
            <a:pPr lvl="1"/>
            <a:r>
              <a:rPr lang="es-MX" dirty="0"/>
              <a:t>Diseñar el módulo de registro de usuarios (organizador, participante, administrador)</a:t>
            </a:r>
          </a:p>
          <a:p>
            <a:pPr lvl="1"/>
            <a:r>
              <a:rPr lang="es-MX" dirty="0"/>
              <a:t>Delimitar y generar los módulos para cada diferente tipo de evento.</a:t>
            </a:r>
          </a:p>
          <a:p>
            <a:pPr lvl="1"/>
            <a:r>
              <a:rPr lang="es-MX" dirty="0"/>
              <a:t>Delimitar y generar los módulos para cada diferente tipo de participante.</a:t>
            </a:r>
          </a:p>
          <a:p>
            <a:pPr lvl="1"/>
            <a:r>
              <a:rPr lang="es-MX" dirty="0"/>
              <a:t>Generar los módulos de registro.</a:t>
            </a:r>
          </a:p>
          <a:p>
            <a:pPr lvl="1"/>
            <a:r>
              <a:rPr lang="es-MX" dirty="0"/>
              <a:t>Generar los módulos de pago.</a:t>
            </a:r>
          </a:p>
          <a:p>
            <a:pPr lvl="1"/>
            <a:r>
              <a:rPr lang="es-MX" dirty="0"/>
              <a:t>Implementarlo en una plataforma web</a:t>
            </a:r>
            <a:r>
              <a:rPr lang="es-MX" dirty="0" smtClean="0"/>
              <a:t>.</a:t>
            </a:r>
            <a:r>
              <a:rPr lang="es-MX" dirty="0"/>
              <a:t/>
            </a:r>
            <a:br>
              <a:rPr lang="es-MX" dirty="0"/>
            </a:br>
            <a:r>
              <a:rPr lang="es-MX" dirty="0"/>
              <a:t> </a:t>
            </a:r>
          </a:p>
          <a:p>
            <a:endParaRPr lang="es-MX" dirty="0"/>
          </a:p>
        </p:txBody>
      </p:sp>
    </p:spTree>
    <p:extLst>
      <p:ext uri="{BB962C8B-B14F-4D97-AF65-F5344CB8AC3E}">
        <p14:creationId xmlns:p14="http://schemas.microsoft.com/office/powerpoint/2010/main" val="998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Metodología</a:t>
            </a:r>
            <a:endParaRPr lang="es-MX" dirty="0"/>
          </a:p>
        </p:txBody>
      </p:sp>
      <p:sp>
        <p:nvSpPr>
          <p:cNvPr id="3" name="Marcador de contenido 2"/>
          <p:cNvSpPr>
            <a:spLocks noGrp="1"/>
          </p:cNvSpPr>
          <p:nvPr>
            <p:ph idx="1"/>
          </p:nvPr>
        </p:nvSpPr>
        <p:spPr/>
        <p:txBody>
          <a:bodyPr>
            <a:normAutofit fontScale="92500" lnSpcReduction="20000"/>
          </a:bodyPr>
          <a:lstStyle/>
          <a:p>
            <a:r>
              <a:rPr lang="es-MX" dirty="0"/>
              <a:t>Hemos optado por utilizar una metodología “V” ya que se adapta lo mejor posible a nuestras necesidades y talentos, principalmente a que podemos realizar constantes pruebas a medida que se van desarrollando partes del sistema y así dándonos la posibilidad de realizar cambios inmediatamente que podemos reflejar con la misma prontitud de manera expansiva a los demás niveles, esto representa una ventaja sumamente grande ya que tampoco contábamos con un tiempo demasiado basto para una metodología que requiriera un tiempo más extenso, agregando como punto decisivo el que la metodología nos permite aprender tanto de las herramientas que estamos utilizando como del uso de una metodología en sí.</a:t>
            </a:r>
          </a:p>
          <a:p>
            <a:pPr marL="0" indent="0">
              <a:buNone/>
            </a:pPr>
            <a:r>
              <a:rPr lang="es-MX" dirty="0" smtClean="0"/>
              <a:t>	A </a:t>
            </a:r>
            <a:r>
              <a:rPr lang="es-MX" dirty="0"/>
              <a:t>manera de resumen:</a:t>
            </a:r>
          </a:p>
          <a:p>
            <a:pPr marL="0" indent="0">
              <a:buNone/>
            </a:pPr>
            <a:r>
              <a:rPr lang="es-MX" dirty="0" smtClean="0"/>
              <a:t>Características </a:t>
            </a:r>
            <a:r>
              <a:rPr lang="es-MX" dirty="0"/>
              <a:t>de la metodología	</a:t>
            </a:r>
            <a:r>
              <a:rPr lang="es-MX" dirty="0" smtClean="0"/>
              <a:t>	Lo </a:t>
            </a:r>
            <a:r>
              <a:rPr lang="es-MX" dirty="0"/>
              <a:t>que necesitamos</a:t>
            </a:r>
          </a:p>
          <a:p>
            <a:r>
              <a:rPr lang="es-MX" dirty="0"/>
              <a:t>Proyectos pequeños					</a:t>
            </a:r>
            <a:r>
              <a:rPr lang="es-MX" dirty="0" smtClean="0"/>
              <a:t>X</a:t>
            </a:r>
            <a:endParaRPr lang="es-MX" dirty="0"/>
          </a:p>
          <a:p>
            <a:r>
              <a:rPr lang="es-MX" dirty="0"/>
              <a:t>De 1 a 5 personas					</a:t>
            </a:r>
            <a:r>
              <a:rPr lang="es-MX" dirty="0" smtClean="0"/>
              <a:t>X</a:t>
            </a:r>
            <a:endParaRPr lang="es-MX" dirty="0"/>
          </a:p>
          <a:p>
            <a:r>
              <a:rPr lang="es-MX" dirty="0"/>
              <a:t>Ágil y </a:t>
            </a:r>
            <a:r>
              <a:rPr lang="es-MX" dirty="0" smtClean="0"/>
              <a:t>rápida</a:t>
            </a:r>
            <a:r>
              <a:rPr lang="es-MX" dirty="0"/>
              <a:t>						</a:t>
            </a:r>
            <a:r>
              <a:rPr lang="es-MX" dirty="0" smtClean="0"/>
              <a:t>X</a:t>
            </a:r>
            <a:endParaRPr lang="es-MX" dirty="0"/>
          </a:p>
          <a:p>
            <a:r>
              <a:rPr lang="es-MX" dirty="0"/>
              <a:t>Nunca usamos metodología antes				</a:t>
            </a:r>
            <a:r>
              <a:rPr lang="es-MX" dirty="0" smtClean="0"/>
              <a:t>X</a:t>
            </a:r>
            <a:endParaRPr lang="es-MX" dirty="0"/>
          </a:p>
          <a:p>
            <a:r>
              <a:rPr lang="es-MX" dirty="0"/>
              <a:t>Aprender en el desarrollo					</a:t>
            </a:r>
            <a:r>
              <a:rPr lang="es-MX" dirty="0" smtClean="0"/>
              <a:t>X</a:t>
            </a:r>
            <a:endParaRPr lang="es-MX" dirty="0"/>
          </a:p>
          <a:p>
            <a:endParaRPr lang="es-MX" dirty="0"/>
          </a:p>
        </p:txBody>
      </p:sp>
    </p:spTree>
    <p:extLst>
      <p:ext uri="{BB962C8B-B14F-4D97-AF65-F5344CB8AC3E}">
        <p14:creationId xmlns:p14="http://schemas.microsoft.com/office/powerpoint/2010/main" val="45884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8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relacional de base de datos</a:t>
            </a:r>
            <a:endParaRPr lang="es-MX"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3716" y="255373"/>
            <a:ext cx="8763527" cy="6476343"/>
          </a:xfrm>
        </p:spPr>
      </p:pic>
    </p:spTree>
    <p:extLst>
      <p:ext uri="{BB962C8B-B14F-4D97-AF65-F5344CB8AC3E}">
        <p14:creationId xmlns:p14="http://schemas.microsoft.com/office/powerpoint/2010/main" val="288750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8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Diagrama de Clases</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141" y="247136"/>
            <a:ext cx="8787017" cy="6351372"/>
          </a:xfrm>
        </p:spPr>
      </p:pic>
    </p:spTree>
    <p:extLst>
      <p:ext uri="{BB962C8B-B14F-4D97-AF65-F5344CB8AC3E}">
        <p14:creationId xmlns:p14="http://schemas.microsoft.com/office/powerpoint/2010/main" val="363820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8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Diagrama Casos de Uso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271" y="419877"/>
            <a:ext cx="7718263" cy="5906277"/>
          </a:xfrm>
        </p:spPr>
      </p:pic>
    </p:spTree>
    <p:extLst>
      <p:ext uri="{BB962C8B-B14F-4D97-AF65-F5344CB8AC3E}">
        <p14:creationId xmlns:p14="http://schemas.microsoft.com/office/powerpoint/2010/main" val="2824170212"/>
      </p:ext>
    </p:extLst>
  </p:cSld>
  <p:clrMapOvr>
    <a:masterClrMapping/>
  </p:clrMapOvr>
</p:sld>
</file>

<file path=ppt/theme/theme1.xml><?xml version="1.0" encoding="utf-8"?>
<a:theme xmlns:a="http://schemas.openxmlformats.org/drawingml/2006/main" name="Marco">
  <a:themeElements>
    <a:clrScheme name="Personalizado 2">
      <a:dk1>
        <a:srgbClr val="000000"/>
      </a:dk1>
      <a:lt1>
        <a:srgbClr val="FFFFFF"/>
      </a:lt1>
      <a:dk2>
        <a:srgbClr val="545454"/>
      </a:dk2>
      <a:lt2>
        <a:srgbClr val="BFBFBF"/>
      </a:lt2>
      <a:accent1>
        <a:srgbClr val="40BAD2"/>
      </a:accent1>
      <a:accent2>
        <a:srgbClr val="7030A0"/>
      </a:accent2>
      <a:accent3>
        <a:srgbClr val="90BB23"/>
      </a:accent3>
      <a:accent4>
        <a:srgbClr val="EE7008"/>
      </a:accent4>
      <a:accent5>
        <a:srgbClr val="542378"/>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18</TotalTime>
  <Words>591</Words>
  <Application>Microsoft Office PowerPoint</Application>
  <PresentationFormat>Panorámica</PresentationFormat>
  <Paragraphs>46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Calibri</vt:lpstr>
      <vt:lpstr>Corbel</vt:lpstr>
      <vt:lpstr>Times New Roman</vt:lpstr>
      <vt:lpstr>Wingdings 2</vt:lpstr>
      <vt:lpstr>Marco</vt:lpstr>
      <vt:lpstr>Event Time</vt:lpstr>
      <vt:lpstr>Resumen</vt:lpstr>
      <vt:lpstr>Requerimientos del sistema</vt:lpstr>
      <vt:lpstr>Objetivos</vt:lpstr>
      <vt:lpstr>Metodología</vt:lpstr>
      <vt:lpstr>Modelo relacional de base de datos</vt:lpstr>
      <vt:lpstr>Diagrama de Clases</vt:lpstr>
      <vt:lpstr>Diagrama Casos de Uso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Time</dc:title>
  <dc:creator>alumno</dc:creator>
  <cp:lastModifiedBy>alumno</cp:lastModifiedBy>
  <cp:revision>6</cp:revision>
  <dcterms:created xsi:type="dcterms:W3CDTF">2016-12-15T18:55:16Z</dcterms:created>
  <dcterms:modified xsi:type="dcterms:W3CDTF">2016-12-15T19:50:36Z</dcterms:modified>
</cp:coreProperties>
</file>