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2.xml" Type="http://schemas.openxmlformats.org/officeDocument/2006/relationships/slide" Id="rId39"/><Relationship Target="slides/slide31.xml" Type="http://schemas.openxmlformats.org/officeDocument/2006/relationships/slide" Id="rId38"/><Relationship Target="slides/slide30.xml" Type="http://schemas.openxmlformats.org/officeDocument/2006/relationships/slide" Id="rId37"/><Relationship Target="slides/slide12.xml" Type="http://schemas.openxmlformats.org/officeDocument/2006/relationships/slide" Id="rId19"/><Relationship Target="slides/slide29.xml" Type="http://schemas.openxmlformats.org/officeDocument/2006/relationships/slide" Id="rId36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23.xml" Type="http://schemas.openxmlformats.org/officeDocument/2006/relationships/slide" Id="rId30"/><Relationship Target="slides/slide5.xml" Type="http://schemas.openxmlformats.org/officeDocument/2006/relationships/slide" Id="rId12"/><Relationship Target="slides/slide24.xml" Type="http://schemas.openxmlformats.org/officeDocument/2006/relationships/slide" Id="rId31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40.xml" Type="http://schemas.openxmlformats.org/officeDocument/2006/relationships/slide" Id="rId47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presProps.xml" Type="http://schemas.openxmlformats.org/officeDocument/2006/relationships/presProps" Id="rId2"/><Relationship Target="slides/slide14.xml" Type="http://schemas.openxmlformats.org/officeDocument/2006/relationships/slide" Id="rId21"/><Relationship Target="slides/slide33.xml" Type="http://schemas.openxmlformats.org/officeDocument/2006/relationships/slide" Id="rId40"/><Relationship Target="theme/theme3.xml" Type="http://schemas.openxmlformats.org/officeDocument/2006/relationships/theme" Id="rId1"/><Relationship Target="slides/slide15.xml" Type="http://schemas.openxmlformats.org/officeDocument/2006/relationships/slide" Id="rId22"/><Relationship Target="slides/slide34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6.xml" Type="http://schemas.openxmlformats.org/officeDocument/2006/relationships/slide" Id="rId23"/><Relationship Target="slides/slide35.xml" Type="http://schemas.openxmlformats.org/officeDocument/2006/relationships/slide" Id="rId42"/><Relationship Target="tableStyles.xml" Type="http://schemas.openxmlformats.org/officeDocument/2006/relationships/tableStyles" Id="rId3"/><Relationship Target="slides/slide17.xml" Type="http://schemas.openxmlformats.org/officeDocument/2006/relationships/slide" Id="rId24"/><Relationship Target="slides/slide36.xml" Type="http://schemas.openxmlformats.org/officeDocument/2006/relationships/slide" Id="rId43"/><Relationship Target="slides/slide37.xml" Type="http://schemas.openxmlformats.org/officeDocument/2006/relationships/slide" Id="rId44"/><Relationship Target="slides/slide38.xml" Type="http://schemas.openxmlformats.org/officeDocument/2006/relationships/slide" Id="rId45"/><Relationship Target="slides/slide39.xml" Type="http://schemas.openxmlformats.org/officeDocument/2006/relationships/slide" Id="rId46"/><Relationship Target="slides/slide13.xml" Type="http://schemas.openxmlformats.org/officeDocument/2006/relationships/slide" Id="rId20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y="685800" x="380999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104" x="457646"/>
            <a:ext cy="871481" cx="300818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205104" x="3575223"/>
            <a:ext cy="4389220" cx="511112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076585" x="457646"/>
            <a:ext cy="3517738" cx="300818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263675" x="464343"/>
            <a:ext cy="1172021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40" x="457646"/>
            <a:ext cy="857250" cx="822870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151092" x="457646"/>
            <a:ext cy="479691" cx="403956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y="1630784" x="457646"/>
            <a:ext cy="2963540" cx="403956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y="1151092" x="4644554"/>
            <a:ext cy="479691" cx="404179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y="1630784" x="4644554"/>
            <a:ext cy="2963540" cx="404179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263675" x="464343"/>
            <a:ext cy="1172021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01564" x="464343"/>
            <a:ext cy="468808" cx="405407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y="1801564" x="4625578"/>
            <a:ext cy="468808" cx="405407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3305100" x="722188"/>
            <a:ext cy="1021332" cx="777217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2179959" x="722188"/>
            <a:ext cy="1125140" cx="777217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263675" x="464343"/>
            <a:ext cy="1172021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801564" x="464343"/>
            <a:ext cy="468808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y="1598135" x="685353"/>
            <a:ext cy="1102537" cx="7773293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y="2914984" x="1371823"/>
            <a:ext cy="1314338" cx="6400353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1pPr>
            <a:lvl2pPr algn="ctr" rtl="0" marR="0" indent="0" marL="292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2pPr>
            <a:lvl3pPr algn="ctr" rtl="0" marR="0" indent="0" marL="584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3pPr>
            <a:lvl4pPr algn="ctr" rtl="0" marR="0" indent="0" marL="889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4pPr>
            <a:lvl5pPr algn="ctr" rtl="0" marR="0" indent="0" marL="1181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5pPr>
            <a:lvl6pPr algn="ctr" rtl="0" marR="0" indent="0" marL="147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6pPr>
            <a:lvl7pPr algn="ctr" rtl="0" marR="0" indent="0" marL="1765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7pPr>
            <a:lvl8pPr algn="ctr" rtl="0" marR="0" indent="0" marL="2057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8pPr>
            <a:lvl9pPr algn="ctr" rtl="0" marR="0" indent="0" marL="2362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 rot="5400000">
            <a:off y="1437679" x="5509617"/>
            <a:ext cy="2053828" cx="4286250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 rot="5400000">
            <a:off y="-562570" x="1348382"/>
            <a:ext cy="6054327" cx="4286250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21468" x="464343"/>
            <a:ext cy="75009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71364" x="2800573"/>
            <a:ext cy="8215312" cx="3542853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3600617" x="1792634"/>
            <a:ext cy="425276" cx="548617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y="459600" x="1792634"/>
            <a:ext cy="3085765" cx="5486177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025894" x="1792634"/>
            <a:ext cy="603590" cx="548617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104" x="457646"/>
            <a:ext cy="871481" cx="300818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205104" x="3575223"/>
            <a:ext cy="4389220" cx="511112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076585" x="457646"/>
            <a:ext cy="3517738" cx="300818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321468" x="464343"/>
            <a:ext cy="75009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40" x="457646"/>
            <a:ext cy="857250" cx="822870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151092" x="457646"/>
            <a:ext cy="479691" cx="403956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y="1630784" x="457646"/>
            <a:ext cy="2963540" cx="403956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y="1151092" x="4644554"/>
            <a:ext cy="479691" cx="404179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y="1630784" x="4644554"/>
            <a:ext cy="2963540" cx="4041799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321468" x="464343"/>
            <a:ext cy="75009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064865" x="464343"/>
            <a:ext cy="3542853" cx="405407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y="1064865" x="4625578"/>
            <a:ext cy="3542853" cx="405407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3305100" x="722188"/>
            <a:ext cy="1021332" cx="777217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2179959" x="722188"/>
            <a:ext cy="1125140" cx="7772176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321468" x="464343"/>
            <a:ext cy="75009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064865" x="464343"/>
            <a:ext cy="354285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1598135" x="685353"/>
            <a:ext cy="1102537" cx="7773293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2914984" x="1371823"/>
            <a:ext cy="1314338" cx="6400353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1pPr>
            <a:lvl2pPr algn="ctr" rtl="0" marR="0" indent="0" marL="292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2pPr>
            <a:lvl3pPr algn="ctr" rtl="0" marR="0" indent="0" marL="584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3pPr>
            <a:lvl4pPr algn="ctr" rtl="0" marR="0" indent="0" marL="889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4pPr>
            <a:lvl5pPr algn="ctr" rtl="0" marR="0" indent="0" marL="1181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5pPr>
            <a:lvl6pPr algn="ctr" rtl="0" marR="0" indent="0" marL="147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6pPr>
            <a:lvl7pPr algn="ctr" rtl="0" marR="0" indent="0" marL="1765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7pPr>
            <a:lvl8pPr algn="ctr" rtl="0" marR="0" indent="0" marL="2057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8pPr>
            <a:lvl9pPr algn="ctr" rtl="0" marR="0" indent="0" marL="2362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 rot="5400000">
            <a:off y="1591716" x="6835675"/>
            <a:ext cy="2053828" cx="163413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y="-408533" x="2674441"/>
            <a:ext cy="6054327" cx="163413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263675" x="464343"/>
            <a:ext cy="1172021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292100">
              <a:spcBef>
                <a:spcPts val="0"/>
              </a:spcBef>
              <a:spcAft>
                <a:spcPts val="0"/>
              </a:spcAft>
              <a:defRPr/>
            </a:lvl6pPr>
            <a:lvl7pPr algn="l" rtl="0" marL="584200">
              <a:spcBef>
                <a:spcPts val="0"/>
              </a:spcBef>
              <a:spcAft>
                <a:spcPts val="0"/>
              </a:spcAft>
              <a:defRPr/>
            </a:lvl7pPr>
            <a:lvl8pPr algn="l" rtl="0" marL="889000">
              <a:spcBef>
                <a:spcPts val="0"/>
              </a:spcBef>
              <a:spcAft>
                <a:spcPts val="0"/>
              </a:spcAft>
              <a:defRPr/>
            </a:lvl8pPr>
            <a:lvl9pPr algn="l" rtl="0" marL="11811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y="-2071687" x="4337595"/>
            <a:ext cy="8215312" cx="468808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 marL="152400">
              <a:spcBef>
                <a:spcPts val="0"/>
              </a:spcBef>
              <a:spcAft>
                <a:spcPts val="0"/>
              </a:spcAft>
              <a:defRPr/>
            </a:lvl2pPr>
            <a:lvl3pPr algn="l" rtl="0" marL="292100">
              <a:spcBef>
                <a:spcPts val="0"/>
              </a:spcBef>
              <a:spcAft>
                <a:spcPts val="0"/>
              </a:spcAft>
              <a:defRPr/>
            </a:lvl3pPr>
            <a:lvl4pPr algn="l" rtl="0" marL="444500">
              <a:spcBef>
                <a:spcPts val="0"/>
              </a:spcBef>
              <a:spcAft>
                <a:spcPts val="0"/>
              </a:spcAft>
              <a:defRPr/>
            </a:lvl4pPr>
            <a:lvl5pPr algn="l" rtl="0" marL="584200">
              <a:spcBef>
                <a:spcPts val="0"/>
              </a:spcBef>
              <a:spcAft>
                <a:spcPts val="0"/>
              </a:spcAft>
              <a:defRPr/>
            </a:lvl5pPr>
            <a:lvl6pPr algn="l" rtl="0" marL="889000">
              <a:spcBef>
                <a:spcPts val="0"/>
              </a:spcBef>
              <a:spcAft>
                <a:spcPts val="0"/>
              </a:spcAft>
              <a:defRPr/>
            </a:lvl6pPr>
            <a:lvl7pPr algn="l" rtl="0" marL="1181100">
              <a:spcBef>
                <a:spcPts val="0"/>
              </a:spcBef>
              <a:spcAft>
                <a:spcPts val="0"/>
              </a:spcAft>
              <a:defRPr/>
            </a:lvl7pPr>
            <a:lvl8pPr algn="l" rtl="0" marL="1473200">
              <a:spcBef>
                <a:spcPts val="0"/>
              </a:spcBef>
              <a:spcAft>
                <a:spcPts val="0"/>
              </a:spcAft>
              <a:defRPr/>
            </a:lvl8pPr>
            <a:lvl9pPr algn="l" rtl="0" marL="17653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600617" x="1792634"/>
            <a:ext cy="425276" cx="548617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y="459600" x="1792634"/>
            <a:ext cy="3085765" cx="5486177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025894" x="1792634"/>
            <a:ext cy="603590" cx="5486177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rtl="0" indent="0" marL="0">
              <a:spcBef>
                <a:spcPts val="0"/>
              </a:spcBef>
              <a:buFont typeface="Helvetica Neue"/>
              <a:buNone/>
              <a:defRPr/>
            </a:lvl1pPr>
            <a:lvl2pPr rtl="0" indent="0" marL="292100">
              <a:spcBef>
                <a:spcPts val="0"/>
              </a:spcBef>
              <a:buFont typeface="Helvetica Neue"/>
              <a:buNone/>
              <a:defRPr/>
            </a:lvl2pPr>
            <a:lvl3pPr rtl="0" indent="0" marL="584200">
              <a:spcBef>
                <a:spcPts val="0"/>
              </a:spcBef>
              <a:buFont typeface="Helvetica Neue"/>
              <a:buNone/>
              <a:defRPr/>
            </a:lvl3pPr>
            <a:lvl4pPr rtl="0" indent="0" marL="889000">
              <a:spcBef>
                <a:spcPts val="0"/>
              </a:spcBef>
              <a:buFont typeface="Helvetica Neue"/>
              <a:buNone/>
              <a:defRPr/>
            </a:lvl4pPr>
            <a:lvl5pPr rtl="0" indent="0" marL="1181100">
              <a:spcBef>
                <a:spcPts val="0"/>
              </a:spcBef>
              <a:buFont typeface="Helvetica Neue"/>
              <a:buNone/>
              <a:defRPr/>
            </a:lvl5pPr>
            <a:lvl6pPr rtl="0" indent="0" marL="1473200">
              <a:spcBef>
                <a:spcPts val="0"/>
              </a:spcBef>
              <a:buFont typeface="Helvetica Neue"/>
              <a:buNone/>
              <a:defRPr/>
            </a:lvl6pPr>
            <a:lvl7pPr rtl="0" indent="0" marL="1765300">
              <a:spcBef>
                <a:spcPts val="0"/>
              </a:spcBef>
              <a:buFont typeface="Helvetica Neue"/>
              <a:buNone/>
              <a:defRPr/>
            </a:lvl7pPr>
            <a:lvl8pPr rtl="0" indent="0" marL="2057400">
              <a:spcBef>
                <a:spcPts val="0"/>
              </a:spcBef>
              <a:buFont typeface="Helvetica Neue"/>
              <a:buNone/>
              <a:defRPr/>
            </a:lvl8pPr>
            <a:lvl9pPr rtl="0" indent="0" marL="236220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19.xml" Type="http://schemas.openxmlformats.org/officeDocument/2006/relationships/slideLayout" Id="rId2"/><Relationship Target="../slideLayouts/slideLayout18.xml" Type="http://schemas.openxmlformats.org/officeDocument/2006/relationships/slideLayout" Id="rId1"/><Relationship Target="../slideLayouts/slideLayout27.xml" Type="http://schemas.openxmlformats.org/officeDocument/2006/relationships/slideLayout" Id="rId10"/><Relationship Target="../slideLayouts/slideLayout21.xml" Type="http://schemas.openxmlformats.org/officeDocument/2006/relationships/slideLayout" Id="rId4"/><Relationship Target="../slideLayouts/slideLayout28.xml" Type="http://schemas.openxmlformats.org/officeDocument/2006/relationships/slideLayout" Id="rId11"/><Relationship Target="../slideLayouts/slideLayout20.xml" Type="http://schemas.openxmlformats.org/officeDocument/2006/relationships/slideLayout" Id="rId3"/><Relationship Target="../slideLayouts/slideLayout26.xml" Type="http://schemas.openxmlformats.org/officeDocument/2006/relationships/slideLayout" Id="rId9"/><Relationship Target="../slideLayouts/slideLayout23.xml" Type="http://schemas.openxmlformats.org/officeDocument/2006/relationships/slideLayout" Id="rId6"/><Relationship Target="../slideLayouts/slideLayout22.xml" Type="http://schemas.openxmlformats.org/officeDocument/2006/relationships/slideLayout" Id="rId5"/><Relationship Target="../slideLayouts/slideLayout25.xml" Type="http://schemas.openxmlformats.org/officeDocument/2006/relationships/slideLayout" Id="rId8"/><Relationship Target="../slideLayouts/slideLayout24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263675" x="464343"/>
            <a:ext cy="1172021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algn="l" rtl="0" marR="0" indent="0" marL="29210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algn="l" rtl="0" marR="0" indent="0" marL="58420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algn="l" rtl="0" marR="0" indent="0" marL="88900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algn="l" rtl="0" marR="0" indent="0" marL="118110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801564" x="464343"/>
            <a:ext cy="468808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algn="l" rtl="0" marR="0" indent="0" marL="15240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algn="l" rtl="0" marR="0" indent="0" marL="29210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algn="l" rtl="0" marR="0" indent="0" marL="44450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algn="l" rtl="0" marR="0" indent="0" marL="58420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algn="l" rtl="0" marR="0" indent="0" marL="88900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algn="l" rtl="0" marR="0" indent="0" marL="118110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algn="l" rtl="0" marR="0" indent="0" marL="147320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algn="l" rtl="0" marR="0" indent="0" marL="176530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321468" x="464343"/>
            <a:ext cy="75009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algn="l" rtl="0" marR="0" indent="0" marL="29210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algn="l" rtl="0" marR="0" indent="0" marL="58420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algn="l" rtl="0" marR="0" indent="0" marL="88900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algn="l" rtl="0" marR="0" indent="0" marL="118110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064865" x="464343"/>
            <a:ext cy="3542853" cx="8215312"/>
          </a:xfrm>
          <a:prstGeom prst="rect">
            <a:avLst/>
          </a:prstGeom>
          <a:noFill/>
          <a:ln>
            <a:noFill/>
          </a:ln>
        </p:spPr>
        <p:txBody>
          <a:bodyPr bIns="58925" rIns="58925" lIns="58925" tIns="589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algn="l" rtl="0" marR="0" indent="0" marL="15240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algn="l" rtl="0" marR="0" indent="0" marL="29210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algn="l" rtl="0" marR="0" indent="0" marL="44450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algn="l" rtl="0" marR="0" indent="0" marL="58420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algn="l" rtl="0" marR="0" indent="0" marL="88900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algn="l" rtl="0" marR="0" indent="0" marL="118110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algn="l" rtl="0" marR="0" indent="0" marL="147320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algn="l" rtl="0" marR="0" indent="0" marL="176530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../media/image00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9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2.png" Type="http://schemas.openxmlformats.org/officeDocument/2006/relationships/image" Id="rId6"/><Relationship Target="../media/image11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9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github.com/nhpatt/arduino/blob/master/Speed/Speed.ino" Type="http://schemas.openxmlformats.org/officeDocument/2006/relationships/hyperlink" TargetMode="External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7.jp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github.com/nhpatt/arduino/blob/master/Knob/Knob.ino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github.com/nhpatt/arduino/blob/master/TwoServos/TwoServos.ino" Type="http://schemas.openxmlformats.org/officeDocument/2006/relationships/hyperlink" TargetMode="External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3.jp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www.youtube.com/watch?v=T1BKnpv0AxI&amp;feature=youtu.be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://playground.arduino.cc/Interfacing/Java" Type="http://schemas.openxmlformats.org/officeDocument/2006/relationships/hyperlink" TargetMode="External" Id="rId5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github.com/nhpatt/arduino/tree/master/TwitterWithArduino" Type="http://schemas.openxmlformats.org/officeDocument/2006/relationships/hyperlink" TargetMode="External" Id="rId6"/><Relationship Target="https://github.com/nhpatt/arduino/blob/master/SerialServo/SerialServo.ino" Type="http://schemas.openxmlformats.org/officeDocument/2006/relationships/hyperlink" TargetMode="External" Id="rId5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6.jp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5.jpg" Type="http://schemas.openxmlformats.org/officeDocument/2006/relationships/image" Id="rId5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://castilla.verkstad.cc/es/course-literature/tickle-robot-es/" Type="http://schemas.openxmlformats.org/officeDocument/2006/relationships/hyperlink" TargetMode="External" Id="rId5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://castilla.verkstad.cc/es/course-literature/cazador-de-luz/" Type="http://schemas.openxmlformats.org/officeDocument/2006/relationships/hyperlink" TargetMode="External" Id="rId5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://www.instructables.com/id/Cookies-adminitrator-box-Electronics-only/" Type="http://schemas.openxmlformats.org/officeDocument/2006/relationships/hyperlink" TargetMode="External" Id="rId6"/><Relationship Target="http://www.instructables.com/id/Real-Life-Playable-Version-Of-Flappy-Bird-Inside-A/" Type="http://schemas.openxmlformats.org/officeDocument/2006/relationships/hyperlink" TargetMode="External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../media/image00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8.png" Type="http://schemas.openxmlformats.org/officeDocument/2006/relationships/image" Id="rId6"/><Relationship Target="http://arduino.cc/en/Tutorial/InputPullupSerial" Type="http://schemas.openxmlformats.org/officeDocument/2006/relationships/hyperlink" TargetMode="External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8.png" Type="http://schemas.openxmlformats.org/officeDocument/2006/relationships/image" Id="rId6"/><Relationship Target="https://github.com/nhpatt/arduino/blob/master/InputPullup/InputPullup.ino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6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https://github.com/nhpatt/arduino/blob/master/Simon_Says/Simon_Says.ino" Type="http://schemas.openxmlformats.org/officeDocument/2006/relationships/hyperlink" TargetMode="External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10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-245305" x="0"/>
            <a:ext cy="4736699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05481" x="160734"/>
            <a:ext cy="1212205" cx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24736" x="6981899"/>
            <a:ext cy="1011287" cx="18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529025" x="7657207"/>
            <a:ext cy="227707" cx="86617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y="3573296" x="511250"/>
            <a:ext cy="1482300" cx="8215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48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Arduino - Semana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48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31 de Mayo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Servos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Dos tipos básicos: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Motores DC (corriente continua)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Motores paso a paso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9" name="Shape 18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76419" x="415225"/>
            <a:ext cy="1852625" cx="3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876424" x="3775080"/>
            <a:ext cy="1931774" cx="211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Servos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En Arduino: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Servos de 180 (+-10)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Servos continuos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86387" x="6105576"/>
            <a:ext cy="4007474" cx="225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Servo estándar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Fácil de conectar, marrón/negro a tierra, rojo a 5V, amarillo a digital.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Valores posibles de 0 a 180.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Servo estándar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#include &lt;Servo.h&gt;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Servo myServo;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setup -&gt; myServo.attach(PIN);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loop -&gt; myServo.write(VALUE);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Mueve el servo de 0 a 180º y vuelta.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Servos continuos (motores)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Servo continuo: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180 máxima velocidad en una dirección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0 máxima velocidad en dirección opuesta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3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Prueba las diferentes velocidades del motor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4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Controla la velocidad del servo con un potenciómetro.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Utiliza map para transformar los valores leídos del potenciómetro en el rango del servo (0-180).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436996" x="133945"/>
            <a:ext cy="749256" cx="649523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Agenda Cuarta Sesión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87" cx="18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7" cx="866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Simon Says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Servos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Serial.read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Coche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5F57"/>
              </a:buClr>
              <a:buFont typeface="Calibri"/>
              <a:buNone/>
            </a:pPr>
            <a:r>
              <a:t/>
            </a:r>
            <a:endParaRPr sz="1300">
              <a:solidFill>
                <a:srgbClr val="E95F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Utilizando 2 servos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Arduino va a tener problemas en trabajar con 2 servos a la vez.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>
                <a:solidFill>
                  <a:schemeClr val="dk1"/>
                </a:solidFill>
              </a:rPr>
              <a:t>No puede dar suficiente corriente.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Podemos hacer sólo un tipo de acción a la vez y desconectar el servo que no usemos.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myServo.detach();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5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Utiliza los 2 servos conectando y desconectando.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2 servos configurados (attach en setup)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detach 1 antes de usar 2 y viceversa.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5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80" name="Shape 2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Utilizando 2 servos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Podemos trabajar con más servos con una fuente externa, como las pilas.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Tierra común (ground de Arduino y ground de pilas)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Inputs de arduino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Voltaje de pilas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6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Utiliza los 2 servos directamente con pilas.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Matriz de leds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Matrix de 8x8 = 64 leds, 64 inputs?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Multiplexando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1 led encendido si fila apagada y columna encendida.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Matriz de leds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Un ejemplo: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13" name="Shape 3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86400" x="3065800"/>
            <a:ext cy="3865125" cx="50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7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Conectad los 16 pines y probad a encender leds individuales.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Serial read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Si os acordáis habíamos escrito por el puerto serie.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Vamos a leer del mismo.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8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Moved un servo (de 180º) dependiendo de un valor leído por el puerto serie.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Video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Montaje sencillo: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Leds con su resistencia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Pulsadores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Comunicación con Java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Interacción con el exterior a través del puerto serie.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Una posibilidad es </a:t>
            </a:r>
            <a:r>
              <a:rPr u="sng" sz="3000" lang="es">
                <a:solidFill>
                  <a:schemeClr val="hlink"/>
                </a:solidFill>
                <a:hlinkClick r:id="rId5"/>
              </a:rPr>
              <a:t>escritura desde Java</a:t>
            </a:r>
            <a:r>
              <a:rPr sz="3000" lang="es"/>
              <a:t> (multiplataforma).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Extensión de la JDK</a:t>
            </a:r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Librería RXTX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9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Pequeño programa que lee tweets (‘aos2k14’): http://bit.ly/1oUgu8B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Levantad una bandera con cada tweet nuevo…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 Arduino</a:t>
            </a:r>
            <a:r>
              <a:rPr sz="3000" lang="es"/>
              <a:t> y </a:t>
            </a:r>
            <a:r>
              <a:rPr u="sng" sz="3000" lang="es">
                <a:solidFill>
                  <a:schemeClr val="hlink"/>
                </a:solidFill>
                <a:hlinkClick r:id="rId6"/>
              </a:rPr>
              <a:t>código Java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9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62" name="Shape 36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9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71" name="Shape 37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Construyendo nuestro coche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Puntos a tener en cuenta: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Transmisión trasera.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1" marR="0" indent="-4191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3000" lang="es"/>
              <a:t>Rueda delantera de giro.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10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Go!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(Opcional) Tickle Robot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Tickle Robot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(Opcional) Cazador de luz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Cazador de luz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Semana 5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Más sensores?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Proyecto final?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Flappy Bird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6"/>
              </a:rPr>
              <a:t>Cookies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>
                <a:solidFill>
                  <a:schemeClr val="dk1"/>
                </a:solidFill>
              </a:rPr>
              <a:t>Competición?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6" name="Shape 41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960220" x="910828"/>
            <a:ext cy="2946899" cx="73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Pulsador típico (pull up | push down).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30" name="Shape 1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130912" x="814387"/>
            <a:ext cy="2695575" cx="6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1" name="Shape 42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-245305" x="0"/>
            <a:ext cy="4736699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05481" x="160734"/>
            <a:ext cy="1212300" cx="3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24736" x="6981899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4529025" x="7657207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type="title"/>
          </p:nvPr>
        </p:nvSpPr>
        <p:spPr>
          <a:xfrm>
            <a:off y="3573296" x="511250"/>
            <a:ext cy="1482300" cx="8215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48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Arduino - Semana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48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31 de Mayo 2014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y="1386300" x="415225"/>
            <a:ext cy="3342761" cx="3934419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Arduino tiene resistencias internas, que se pueden usar.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INPUT_PULLUP</a:t>
            </a:r>
            <a:r>
              <a:rPr sz="3000" lang="es"/>
              <a:t>.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387089" x="4349625"/>
            <a:ext cy="3274300" cx="43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y="1386300" x="415225"/>
            <a:ext cy="3342761" cx="3934419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Probadlo!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digitalRead() / Serial.println()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387089" x="4349625"/>
            <a:ext cy="3274300" cx="43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y="1386298" x="415225"/>
            <a:ext cy="3342761" cx="8085855"/>
          </a:xfrm>
          <a:custGeom>
            <a:pathLst>
              <a:path w="21599" extrusionOk="0" h="21600">
                <a:moveTo>
                  <a:pt y="0" x="0"/>
                </a:moveTo>
                <a:lnTo>
                  <a:pt y="0" x="21599"/>
                </a:lnTo>
                <a:lnTo>
                  <a:pt y="21600" x="21599"/>
                </a:lnTo>
                <a:lnTo>
                  <a:pt y="21600" x="0"/>
                </a:lnTo>
                <a:close/>
              </a:path>
            </a:pathLst>
          </a:custGeom>
          <a:noFill/>
          <a:ln>
            <a:noFill/>
          </a:ln>
        </p:spPr>
        <p:txBody>
          <a:bodyPr bIns="32750" rIns="32750" lIns="32750" tIns="32750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s"/>
              <a:t>Reutilizar el ground del pulsador en el led.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3000" lang="es">
                <a:solidFill>
                  <a:schemeClr val="hlink"/>
                </a:solidFill>
                <a:hlinkClick r:id="rId5"/>
              </a:rPr>
              <a:t>Código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436996" x="133945"/>
            <a:ext cy="749399" cx="649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9B98"/>
              </a:buClr>
              <a:buSzPct val="25000"/>
              <a:buFont typeface="Calibri"/>
              <a:buNone/>
            </a:pPr>
            <a:r>
              <a:rPr b="1" sz="3700" lang="es">
                <a:solidFill>
                  <a:srgbClr val="049B98"/>
                </a:solidFill>
                <a:latin typeface="Calibri"/>
                <a:ea typeface="Calibri"/>
                <a:cs typeface="Calibri"/>
                <a:sym typeface="Calibri"/>
              </a:rPr>
              <a:t>Simon Says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4736" x="7135935"/>
            <a:ext cy="1011299" cx="1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912444" x="8283400"/>
            <a:ext cy="227700" cx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36025" x="133950"/>
            <a:ext cy="3776426" cx="50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AAAAAA"/>
      </a:accent3>
      <a:accent4>
        <a:srgbClr val="000000"/>
      </a:accent4>
      <a:accent5>
        <a:srgbClr val="ABBADA"/>
      </a:accent5>
      <a:accent6>
        <a:srgbClr val="3B9AB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AAAAAA"/>
      </a:accent3>
      <a:accent4>
        <a:srgbClr val="000000"/>
      </a:accent4>
      <a:accent5>
        <a:srgbClr val="ABBADA"/>
      </a:accent5>
      <a:accent6>
        <a:srgbClr val="3B9AB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