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8" r:id="rId3"/>
    <p:sldId id="270" r:id="rId4"/>
    <p:sldId id="271" r:id="rId5"/>
    <p:sldId id="273" r:id="rId6"/>
    <p:sldId id="272" r:id="rId7"/>
    <p:sldId id="274" r:id="rId8"/>
    <p:sldId id="278" r:id="rId9"/>
    <p:sldId id="275" r:id="rId10"/>
    <p:sldId id="277" r:id="rId11"/>
    <p:sldId id="283" r:id="rId12"/>
    <p:sldId id="280" r:id="rId13"/>
    <p:sldId id="279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67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D008E"/>
    <a:srgbClr val="FFCC02"/>
    <a:srgbClr val="16286E"/>
    <a:srgbClr val="7BEBD8"/>
    <a:srgbClr val="8335E5"/>
    <a:srgbClr val="6B8DE1"/>
    <a:srgbClr val="6C92E1"/>
    <a:srgbClr val="6313DC"/>
    <a:srgbClr val="1E3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74" y="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21/06/2021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21/06/2021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43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CB996-CD22-4BBC-9BD8-D422A4A670AF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69469-E73C-4D84-894B-33B71544AD78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A0A6F-BECE-41EA-BF07-798F4132C9EF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4E8EF-BBD5-4328-B9AD-651CDE96AA78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CEF7A-A401-4FF2-808B-CF842632DA4F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82FAF-75BA-4122-805A-A75045D55CE9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C4E0-D24B-4FEB-8047-4C0D0110F0CE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CD4F-F723-4DE4-AF10-E28D68B82B2D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48780-B602-44CF-86FF-34AFCE04270A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502F7-479D-448B-8DD6-F7BE5FAA2482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21/06/2021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dolor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51C23-A637-412D-9C8D-85430131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628458"/>
            <a:ext cx="5601083" cy="5601083"/>
          </a:xfrm>
          <a:prstGeom prst="rect">
            <a:avLst/>
          </a:prstGeom>
        </p:spPr>
      </p:pic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053696" y="-2623531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rgbClr val="0D008E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rgbClr val="0D008E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rgbClr val="0D008E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67643" y="1487908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5400" b="1" dirty="0">
                <a:solidFill>
                  <a:srgbClr val="FFCC0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PROYECTO FINAL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2BB842-078D-492C-A4BD-86BD04FA914C}"/>
              </a:ext>
            </a:extLst>
          </p:cNvPr>
          <p:cNvSpPr txBox="1"/>
          <p:nvPr/>
        </p:nvSpPr>
        <p:spPr>
          <a:xfrm>
            <a:off x="7566898" y="4835176"/>
            <a:ext cx="411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Javier </a:t>
            </a:r>
            <a:r>
              <a:rPr lang="es-ES" sz="2800" b="1" dirty="0" err="1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Garralón</a:t>
            </a:r>
            <a:r>
              <a:rPr lang="es-ES" sz="2800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b="1" dirty="0" err="1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Mourín</a:t>
            </a:r>
            <a:endParaRPr lang="es-ES" sz="2800" b="1" dirty="0">
              <a:solidFill>
                <a:srgbClr val="FFCC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INSERTAR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63011D-429F-428F-B549-9710AEE5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451"/>
            <a:ext cx="10515600" cy="37606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EE5CB78-136E-4CE3-9AF1-A920706D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069" y="2294072"/>
            <a:ext cx="3320646" cy="1201603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B2FA773-D9B2-4F87-9EAB-EDCB94C346F7}"/>
              </a:ext>
            </a:extLst>
          </p:cNvPr>
          <p:cNvSpPr/>
          <p:nvPr/>
        </p:nvSpPr>
        <p:spPr>
          <a:xfrm>
            <a:off x="3571694" y="3495675"/>
            <a:ext cx="6353356" cy="952500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8181183-458D-4CF3-8EB0-E6314B1AD690}"/>
              </a:ext>
            </a:extLst>
          </p:cNvPr>
          <p:cNvSpPr/>
          <p:nvPr/>
        </p:nvSpPr>
        <p:spPr>
          <a:xfrm rot="5400000">
            <a:off x="3788648" y="3224762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267B70DD-AA87-4FDE-BD58-8B73E1473A9F}"/>
              </a:ext>
            </a:extLst>
          </p:cNvPr>
          <p:cNvSpPr/>
          <p:nvPr/>
        </p:nvSpPr>
        <p:spPr>
          <a:xfrm>
            <a:off x="3485969" y="4615647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91591724-F32A-4821-B54A-BA1FC438FE10}"/>
              </a:ext>
            </a:extLst>
          </p:cNvPr>
          <p:cNvSpPr/>
          <p:nvPr/>
        </p:nvSpPr>
        <p:spPr>
          <a:xfrm>
            <a:off x="4876619" y="5234772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25046C58-7EF7-4718-A4DD-565E7738761D}"/>
              </a:ext>
            </a:extLst>
          </p:cNvPr>
          <p:cNvSpPr/>
          <p:nvPr/>
        </p:nvSpPr>
        <p:spPr>
          <a:xfrm>
            <a:off x="7867469" y="5234772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8E0192E-56C0-4BEC-9B63-86486C1903E5}"/>
              </a:ext>
            </a:extLst>
          </p:cNvPr>
          <p:cNvSpPr/>
          <p:nvPr/>
        </p:nvSpPr>
        <p:spPr>
          <a:xfrm rot="16200000">
            <a:off x="6677866" y="5268717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47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INSERTAR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0A0357-64DE-44BA-9E58-6AEA2AE0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91" y="2221085"/>
            <a:ext cx="10511909" cy="33131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4B79C0-6879-4C0B-B45B-82DD6BAFA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37" y="2695575"/>
            <a:ext cx="900950" cy="105251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8644BD3-6D44-4FA8-B985-5E4F0EDC4371}"/>
              </a:ext>
            </a:extLst>
          </p:cNvPr>
          <p:cNvSpPr/>
          <p:nvPr/>
        </p:nvSpPr>
        <p:spPr>
          <a:xfrm rot="10800000">
            <a:off x="9932273" y="4072487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E66046C-FE78-406F-9BBF-E1E5AB9F7144}"/>
              </a:ext>
            </a:extLst>
          </p:cNvPr>
          <p:cNvSpPr/>
          <p:nvPr/>
        </p:nvSpPr>
        <p:spPr>
          <a:xfrm>
            <a:off x="3664234" y="4349254"/>
            <a:ext cx="6268039" cy="437662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7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INSERTAR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DD00C9-8A40-4E01-8FE9-AE4498A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1837341"/>
            <a:ext cx="8315325" cy="465553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5A88E3F-95D5-43A0-99E1-E86810201798}"/>
              </a:ext>
            </a:extLst>
          </p:cNvPr>
          <p:cNvSpPr/>
          <p:nvPr/>
        </p:nvSpPr>
        <p:spPr>
          <a:xfrm>
            <a:off x="3990794" y="3088600"/>
            <a:ext cx="5210356" cy="1369100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B6401E4-5EB6-4B7F-80C7-B7C017FCE58B}"/>
              </a:ext>
            </a:extLst>
          </p:cNvPr>
          <p:cNvSpPr/>
          <p:nvPr/>
        </p:nvSpPr>
        <p:spPr>
          <a:xfrm rot="16200000">
            <a:off x="6686369" y="3858875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C48CFA5-9EC7-4257-A668-1A19A65A2639}"/>
              </a:ext>
            </a:extLst>
          </p:cNvPr>
          <p:cNvSpPr/>
          <p:nvPr/>
        </p:nvSpPr>
        <p:spPr>
          <a:xfrm rot="16200000">
            <a:off x="4257313" y="3858874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635EC2F-3E66-4974-88B0-626D40F61A31}"/>
              </a:ext>
            </a:extLst>
          </p:cNvPr>
          <p:cNvSpPr/>
          <p:nvPr/>
        </p:nvSpPr>
        <p:spPr>
          <a:xfrm>
            <a:off x="3990794" y="4549715"/>
            <a:ext cx="5210356" cy="1369100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6091FD6-80CD-409B-A687-D8355FB583D5}"/>
              </a:ext>
            </a:extLst>
          </p:cNvPr>
          <p:cNvSpPr/>
          <p:nvPr/>
        </p:nvSpPr>
        <p:spPr>
          <a:xfrm rot="16200000">
            <a:off x="4257313" y="4935199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188F1AD9-FE8A-485C-A277-C2C3C8730F7A}"/>
              </a:ext>
            </a:extLst>
          </p:cNvPr>
          <p:cNvSpPr/>
          <p:nvPr/>
        </p:nvSpPr>
        <p:spPr>
          <a:xfrm rot="16200000">
            <a:off x="6521878" y="6476354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452AC73-8BB3-4F9E-8CAB-9D69AFA90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09" y="2254517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 LISTAR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DDD8172-BA2A-4240-8E07-ECD54122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914525"/>
            <a:ext cx="8753476" cy="41143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C541BA-F407-4EF1-961B-F8BAB159D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66" y="2181929"/>
            <a:ext cx="476714" cy="361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6DD285-8C79-4A0D-897E-38F899C9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047" y="2171700"/>
            <a:ext cx="358887" cy="3721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95A9017-549E-457B-B992-45F5758B4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132" y="2124779"/>
            <a:ext cx="449036" cy="419100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DD2E9C-8F80-4608-9FA3-93850DBF8A87}"/>
              </a:ext>
            </a:extLst>
          </p:cNvPr>
          <p:cNvSpPr/>
          <p:nvPr/>
        </p:nvSpPr>
        <p:spPr>
          <a:xfrm>
            <a:off x="5059476" y="2088475"/>
            <a:ext cx="1350850" cy="530900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EBF993B-8AB7-47D8-92C7-5ADBE4DC0C3B}"/>
              </a:ext>
            </a:extLst>
          </p:cNvPr>
          <p:cNvSpPr/>
          <p:nvPr/>
        </p:nvSpPr>
        <p:spPr>
          <a:xfrm>
            <a:off x="7600950" y="2943224"/>
            <a:ext cx="981075" cy="2238375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F7702D2-1ADB-43BF-8CC7-D9D98C0B1775}"/>
              </a:ext>
            </a:extLst>
          </p:cNvPr>
          <p:cNvSpPr/>
          <p:nvPr/>
        </p:nvSpPr>
        <p:spPr>
          <a:xfrm>
            <a:off x="4824588" y="2261909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3BD0A2D8-AF85-45D9-997D-69B2B55AC300}"/>
              </a:ext>
            </a:extLst>
          </p:cNvPr>
          <p:cNvSpPr/>
          <p:nvPr/>
        </p:nvSpPr>
        <p:spPr>
          <a:xfrm rot="10800000">
            <a:off x="8762819" y="3970395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0B2416A-4E8F-430C-ACCF-D98C49B8B242}"/>
              </a:ext>
            </a:extLst>
          </p:cNvPr>
          <p:cNvSpPr/>
          <p:nvPr/>
        </p:nvSpPr>
        <p:spPr>
          <a:xfrm rot="5400000">
            <a:off x="9412900" y="5175308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7BC4011-5ED4-4E9E-8A0E-B62A362A5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278" y="2116662"/>
            <a:ext cx="459318" cy="4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7EAD808-17CA-4398-BE44-0E93611F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66019"/>
            <a:ext cx="9582150" cy="4940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BÚSQUEDA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99575E-1F25-4223-98AA-4628C30A4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94" y="2408173"/>
            <a:ext cx="4277754" cy="86677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2E7CED4-94D8-4A98-AA0A-7206915CE7F2}"/>
              </a:ext>
            </a:extLst>
          </p:cNvPr>
          <p:cNvSpPr/>
          <p:nvPr/>
        </p:nvSpPr>
        <p:spPr>
          <a:xfrm>
            <a:off x="2524126" y="2142534"/>
            <a:ext cx="1733550" cy="252413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FA06248-992A-4602-B881-BB9EA9C58C54}"/>
              </a:ext>
            </a:extLst>
          </p:cNvPr>
          <p:cNvSpPr/>
          <p:nvPr/>
        </p:nvSpPr>
        <p:spPr>
          <a:xfrm>
            <a:off x="4562475" y="3305572"/>
            <a:ext cx="4204773" cy="404620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3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EDITAR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22EB63-DFD4-4B45-9A60-78E06DD1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3" y="1796000"/>
            <a:ext cx="10515600" cy="47284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1AE188-0E59-4A94-A887-109FB7DF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4" y="2360317"/>
            <a:ext cx="2524125" cy="79245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3FCEFF3-B4A8-476D-92DF-521C0783F135}"/>
              </a:ext>
            </a:extLst>
          </p:cNvPr>
          <p:cNvSpPr/>
          <p:nvPr/>
        </p:nvSpPr>
        <p:spPr>
          <a:xfrm>
            <a:off x="3500613" y="406821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770B5FD-C0E6-42B2-BB7F-88E6F03581E5}"/>
              </a:ext>
            </a:extLst>
          </p:cNvPr>
          <p:cNvSpPr/>
          <p:nvPr/>
        </p:nvSpPr>
        <p:spPr>
          <a:xfrm rot="10800000">
            <a:off x="9882363" y="5709959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72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1846711-D622-43C5-BB91-A4EF5115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8405"/>
            <a:ext cx="10515599" cy="43128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EDITAR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E2C5D56-ECD4-42FE-B697-85EA6236C56C}"/>
              </a:ext>
            </a:extLst>
          </p:cNvPr>
          <p:cNvSpPr/>
          <p:nvPr/>
        </p:nvSpPr>
        <p:spPr>
          <a:xfrm rot="10800000">
            <a:off x="9939513" y="4096786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7A31D8-6BA9-46E1-8814-BA60252FFC33}"/>
              </a:ext>
            </a:extLst>
          </p:cNvPr>
          <p:cNvSpPr/>
          <p:nvPr/>
        </p:nvSpPr>
        <p:spPr>
          <a:xfrm>
            <a:off x="3619500" y="4400946"/>
            <a:ext cx="6320013" cy="437753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023DE1-72CA-4FAE-B8EF-80625AF9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31" y="2381133"/>
            <a:ext cx="802394" cy="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1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EDITAR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22449D-84FE-43A2-86BD-9CB07336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86766"/>
            <a:ext cx="9601200" cy="49457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6E476E-C079-4817-B1F9-5D320B97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09" y="2235467"/>
            <a:ext cx="619125" cy="666750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E316126-9A02-47F4-B9EE-BA2244FA03E9}"/>
              </a:ext>
            </a:extLst>
          </p:cNvPr>
          <p:cNvSpPr/>
          <p:nvPr/>
        </p:nvSpPr>
        <p:spPr>
          <a:xfrm rot="10800000">
            <a:off x="8901288" y="383961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86EABC3-D800-4DD2-AFDD-057F7185B0B6}"/>
              </a:ext>
            </a:extLst>
          </p:cNvPr>
          <p:cNvSpPr/>
          <p:nvPr/>
        </p:nvSpPr>
        <p:spPr>
          <a:xfrm>
            <a:off x="4133851" y="3269845"/>
            <a:ext cx="4938888" cy="406805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0082FB-4C03-4F16-A288-5BE5A383D7DA}"/>
              </a:ext>
            </a:extLst>
          </p:cNvPr>
          <p:cNvSpPr/>
          <p:nvPr/>
        </p:nvSpPr>
        <p:spPr>
          <a:xfrm>
            <a:off x="4104159" y="4667557"/>
            <a:ext cx="4938888" cy="1171268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5EE9342-5465-4551-AF9F-5E6680AFA87D}"/>
              </a:ext>
            </a:extLst>
          </p:cNvPr>
          <p:cNvSpPr/>
          <p:nvPr/>
        </p:nvSpPr>
        <p:spPr>
          <a:xfrm>
            <a:off x="4133851" y="6193664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00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FACTURAS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AF82BA-4FBB-44A9-BCC6-1454A535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229"/>
            <a:ext cx="10515600" cy="38741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44D79A-77D6-43FE-8A19-BFA41AB555CE}"/>
              </a:ext>
            </a:extLst>
          </p:cNvPr>
          <p:cNvSpPr/>
          <p:nvPr/>
        </p:nvSpPr>
        <p:spPr>
          <a:xfrm>
            <a:off x="4448176" y="3860395"/>
            <a:ext cx="4448174" cy="463955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B7FD42F-F2D8-40B3-B89C-4AA298C87BC9}"/>
              </a:ext>
            </a:extLst>
          </p:cNvPr>
          <p:cNvSpPr/>
          <p:nvPr/>
        </p:nvSpPr>
        <p:spPr>
          <a:xfrm>
            <a:off x="8629651" y="4587386"/>
            <a:ext cx="1057274" cy="1549162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1CED18E-1CD1-49E2-9DA4-0072E22ED436}"/>
              </a:ext>
            </a:extLst>
          </p:cNvPr>
          <p:cNvSpPr/>
          <p:nvPr/>
        </p:nvSpPr>
        <p:spPr>
          <a:xfrm rot="16200000">
            <a:off x="8791575" y="6178692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304D333-8C6F-4FF8-B025-3C500C0F163D}"/>
              </a:ext>
            </a:extLst>
          </p:cNvPr>
          <p:cNvSpPr/>
          <p:nvPr/>
        </p:nvSpPr>
        <p:spPr>
          <a:xfrm rot="16200000">
            <a:off x="9377538" y="6178692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5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VER FACTURA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C2CE3C-0E36-4111-8BA9-F119E8D59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7"/>
          <a:stretch/>
        </p:blipFill>
        <p:spPr>
          <a:xfrm>
            <a:off x="1508185" y="2236952"/>
            <a:ext cx="9071034" cy="4071891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3714253-8600-4BD2-9C04-D5C5EB3727A5}"/>
              </a:ext>
            </a:extLst>
          </p:cNvPr>
          <p:cNvSpPr/>
          <p:nvPr/>
        </p:nvSpPr>
        <p:spPr>
          <a:xfrm>
            <a:off x="5353051" y="2869795"/>
            <a:ext cx="1476374" cy="559205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5762943-AC3D-4791-B925-DDE3FF16C77A}"/>
              </a:ext>
            </a:extLst>
          </p:cNvPr>
          <p:cNvSpPr/>
          <p:nvPr/>
        </p:nvSpPr>
        <p:spPr>
          <a:xfrm>
            <a:off x="5353051" y="3612888"/>
            <a:ext cx="2828924" cy="406805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A408F56-8419-46B0-BBD6-2DA0F44E2115}"/>
              </a:ext>
            </a:extLst>
          </p:cNvPr>
          <p:cNvSpPr/>
          <p:nvPr/>
        </p:nvSpPr>
        <p:spPr>
          <a:xfrm rot="16200000">
            <a:off x="7839075" y="4143517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6CDC505-FC8C-480E-A264-D7969B195E82}"/>
              </a:ext>
            </a:extLst>
          </p:cNvPr>
          <p:cNvSpPr/>
          <p:nvPr/>
        </p:nvSpPr>
        <p:spPr>
          <a:xfrm>
            <a:off x="7534275" y="2676285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8E3FC93-C3CB-4242-A9DD-D8EAE607275E}"/>
              </a:ext>
            </a:extLst>
          </p:cNvPr>
          <p:cNvSpPr/>
          <p:nvPr/>
        </p:nvSpPr>
        <p:spPr>
          <a:xfrm>
            <a:off x="6267450" y="2583984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17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EC6F9-C451-42F1-849E-6B511930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rgbClr val="0D008E"/>
                </a:solidFill>
              </a:rPr>
              <a:t>Aplicación de gestión interna para una empresa de muebles ficticia.</a:t>
            </a:r>
          </a:p>
          <a:p>
            <a:r>
              <a:rPr lang="es-ES" dirty="0">
                <a:solidFill>
                  <a:srgbClr val="0D008E"/>
                </a:solidFill>
              </a:rPr>
              <a:t>La capacidad de realizar pedidos a tiendas de la franquicia de diferentes productos a diferentes proveedores y generar facturas automáticamente.</a:t>
            </a:r>
          </a:p>
          <a:p>
            <a:r>
              <a:rPr lang="es-ES" dirty="0">
                <a:solidFill>
                  <a:srgbClr val="0D008E"/>
                </a:solidFill>
              </a:rPr>
              <a:t>Usuarios con diferentes permisos.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0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INFORMACIÓN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371403-5591-4D5E-A4E1-EC34FA7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969524"/>
            <a:ext cx="9001125" cy="43393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C2EB8CC-27EF-41FB-8E18-CD2D798F60B7}"/>
              </a:ext>
            </a:extLst>
          </p:cNvPr>
          <p:cNvSpPr/>
          <p:nvPr/>
        </p:nvSpPr>
        <p:spPr>
          <a:xfrm rot="10800000">
            <a:off x="8191500" y="3628527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8568454-493C-4A2D-A2DC-70CE57725A26}"/>
              </a:ext>
            </a:extLst>
          </p:cNvPr>
          <p:cNvSpPr/>
          <p:nvPr/>
        </p:nvSpPr>
        <p:spPr>
          <a:xfrm>
            <a:off x="2781300" y="4975057"/>
            <a:ext cx="7815261" cy="1435268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13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dolor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51C23-A637-412D-9C8D-854301313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628458"/>
            <a:ext cx="5601083" cy="5601083"/>
          </a:xfrm>
          <a:prstGeom prst="rect">
            <a:avLst/>
          </a:prstGeom>
        </p:spPr>
      </p:pic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053696" y="-2623532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solidFill>
              <a:srgbClr val="0D008E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solidFill>
              <a:srgbClr val="0D008E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solidFill>
              <a:srgbClr val="0D008E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967643" y="286205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5400" b="1" dirty="0">
                <a:solidFill>
                  <a:srgbClr val="FFCC0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2500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¿POR QUÉ LA IDEA?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EC6F9-C451-42F1-849E-6B511930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rgbClr val="0D008E"/>
                </a:solidFill>
              </a:rPr>
              <a:t>Proyecto de las prácticas.</a:t>
            </a:r>
          </a:p>
          <a:p>
            <a:r>
              <a:rPr lang="es-ES" dirty="0">
                <a:solidFill>
                  <a:srgbClr val="0D008E"/>
                </a:solidFill>
              </a:rPr>
              <a:t>Lenguajes aprendidos durante el curso.</a:t>
            </a:r>
          </a:p>
          <a:p>
            <a:r>
              <a:rPr lang="es-ES" dirty="0">
                <a:solidFill>
                  <a:srgbClr val="0D008E"/>
                </a:solidFill>
              </a:rPr>
              <a:t>Proyectos anteriores del curso.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LENGUAJES UTILIZADOS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E40BA50-3861-4A88-B672-2EE7C7132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43773"/>
              </p:ext>
            </p:extLst>
          </p:nvPr>
        </p:nvGraphicFramePr>
        <p:xfrm>
          <a:off x="838200" y="1927719"/>
          <a:ext cx="3461504" cy="4400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1504">
                  <a:extLst>
                    <a:ext uri="{9D8B030D-6E8A-4147-A177-3AD203B41FA5}">
                      <a16:colId xmlns:a16="http://schemas.microsoft.com/office/drawing/2014/main" val="689455335"/>
                    </a:ext>
                  </a:extLst>
                </a:gridCol>
              </a:tblGrid>
              <a:tr h="228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rgbClr val="FFCC00"/>
                          </a:solidFill>
                          <a:effectLst/>
                        </a:rPr>
                        <a:t>FRONTEND</a:t>
                      </a:r>
                      <a:endParaRPr lang="en-GB" sz="2000" dirty="0">
                        <a:solidFill>
                          <a:srgbClr val="FFCC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D0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74932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HTML5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54211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CSS3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29243"/>
                  </a:ext>
                </a:extLst>
              </a:tr>
              <a:tr h="650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JAVASCRIPT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20322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BOOTSTRAP 4.5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25473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FONT AWESOME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377546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JQUERY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627318"/>
                  </a:ext>
                </a:extLst>
              </a:tr>
            </a:tbl>
          </a:graphicData>
        </a:graphic>
      </p:graphicFrame>
      <p:pic>
        <p:nvPicPr>
          <p:cNvPr id="2055" name="Imagen 8" descr="https://www.w3.org/html/logo/downloads/HTML5_Logo_32.png">
            <a:extLst>
              <a:ext uri="{FF2B5EF4-FFF2-40B4-BE49-F238E27FC236}">
                <a16:creationId xmlns:a16="http://schemas.microsoft.com/office/drawing/2014/main" id="{0211060D-D8B4-4E8D-95AC-CA4EF6A3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80" y="2424819"/>
            <a:ext cx="350373" cy="3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n 10" descr="Bootstrap 5! What has changed?. Bootstrap is a powerful front-end… | by  Eyüp Sercan Uygur | Medium">
            <a:extLst>
              <a:ext uri="{FF2B5EF4-FFF2-40B4-BE49-F238E27FC236}">
                <a16:creationId xmlns:a16="http://schemas.microsoft.com/office/drawing/2014/main" id="{01901B3C-27EB-437C-8F77-4DD5DAB6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83" y="4419647"/>
            <a:ext cx="424297" cy="3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Imagen 12" descr="https://www.jasoft.org/Blog/image.axd?picture=/2017/css3logo.png">
            <a:extLst>
              <a:ext uri="{FF2B5EF4-FFF2-40B4-BE49-F238E27FC236}">
                <a16:creationId xmlns:a16="http://schemas.microsoft.com/office/drawing/2014/main" id="{8B06F630-5DBE-469C-8AC1-F2624EC0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80" y="3095255"/>
            <a:ext cx="350374" cy="3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n 14" descr="Archivo:Unofficial JavaScript logo 2.svg - Wikipedia, la enciclopedia libre">
            <a:extLst>
              <a:ext uri="{FF2B5EF4-FFF2-40B4-BE49-F238E27FC236}">
                <a16:creationId xmlns:a16="http://schemas.microsoft.com/office/drawing/2014/main" id="{9145CC1B-3F3F-4412-BB6E-3632AE71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00" y="3786476"/>
            <a:ext cx="347161" cy="3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15" descr="Font Awesome 5 logo black.svg">
            <a:extLst>
              <a:ext uri="{FF2B5EF4-FFF2-40B4-BE49-F238E27FC236}">
                <a16:creationId xmlns:a16="http://schemas.microsoft.com/office/drawing/2014/main" id="{70130E0D-3407-4B04-BA25-BB8CCD8C2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17" b="-87978"/>
          <a:stretch>
            <a:fillRect/>
          </a:stretch>
        </p:blipFill>
        <p:spPr bwMode="auto">
          <a:xfrm>
            <a:off x="1475152" y="5149567"/>
            <a:ext cx="347161" cy="6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16" descr="kazzylen-jquery-logo-png–800 | KAZZYLEN">
            <a:extLst>
              <a:ext uri="{FF2B5EF4-FFF2-40B4-BE49-F238E27FC236}">
                <a16:creationId xmlns:a16="http://schemas.microsoft.com/office/drawing/2014/main" id="{C91615B9-CC9B-456A-96BC-9A7B3C329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13" y="5780507"/>
            <a:ext cx="350375" cy="34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E93A4D9-D3F5-4DC2-98A8-25E72E6A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1032"/>
              </p:ext>
            </p:extLst>
          </p:nvPr>
        </p:nvGraphicFramePr>
        <p:xfrm>
          <a:off x="4365248" y="1927719"/>
          <a:ext cx="3461504" cy="3715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1504">
                  <a:extLst>
                    <a:ext uri="{9D8B030D-6E8A-4147-A177-3AD203B41FA5}">
                      <a16:colId xmlns:a16="http://schemas.microsoft.com/office/drawing/2014/main" val="689455335"/>
                    </a:ext>
                  </a:extLst>
                </a:gridCol>
              </a:tblGrid>
              <a:tr h="228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rgbClr val="FFCC00"/>
                          </a:solidFill>
                          <a:effectLst/>
                        </a:rPr>
                        <a:t>BACKEND</a:t>
                      </a:r>
                      <a:endParaRPr lang="en-GB" sz="2000" dirty="0">
                        <a:solidFill>
                          <a:srgbClr val="FFCC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D0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74932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PHP 7.4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54211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MYSQL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29243"/>
                  </a:ext>
                </a:extLst>
              </a:tr>
              <a:tr h="6504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miarroba.com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20322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FPDF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25473"/>
                  </a:ext>
                </a:extLst>
              </a:tr>
              <a:tr h="4723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HIGHCHARTS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377546"/>
                  </a:ext>
                </a:extLst>
              </a:tr>
            </a:tbl>
          </a:graphicData>
        </a:graphic>
      </p:graphicFrame>
      <p:pic>
        <p:nvPicPr>
          <p:cNvPr id="16" name="Imagen 15" descr="PHP logotipo PNG">
            <a:extLst>
              <a:ext uri="{FF2B5EF4-FFF2-40B4-BE49-F238E27FC236}">
                <a16:creationId xmlns:a16="http://schemas.microsoft.com/office/drawing/2014/main" id="{0192E59D-25A3-40EE-88C4-B7B8ED3E01E2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17" y="2390215"/>
            <a:ext cx="414020" cy="41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 descr="Logotipo de MySQL PNG">
            <a:extLst>
              <a:ext uri="{FF2B5EF4-FFF2-40B4-BE49-F238E27FC236}">
                <a16:creationId xmlns:a16="http://schemas.microsoft.com/office/drawing/2014/main" id="{61129728-6C82-4B00-A180-58F0A7CF9CEA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98" y="3059721"/>
            <a:ext cx="491939" cy="41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https://miarroba.st/206/websnap/default.png">
            <a:extLst>
              <a:ext uri="{FF2B5EF4-FFF2-40B4-BE49-F238E27FC236}">
                <a16:creationId xmlns:a16="http://schemas.microsoft.com/office/drawing/2014/main" id="{BC99166D-65DF-4036-87EA-95349A6654B1}"/>
              </a:ext>
            </a:extLst>
          </p:cNvPr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17831" r="17816" b="18693"/>
          <a:stretch/>
        </p:blipFill>
        <p:spPr bwMode="auto">
          <a:xfrm>
            <a:off x="5150015" y="3786476"/>
            <a:ext cx="337571" cy="3416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08ED728-895A-4453-B66F-7CEF8C4D83DA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80" y="4419647"/>
            <a:ext cx="562057" cy="3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Logo Highcharts PNG transparente - StickPNG">
            <a:extLst>
              <a:ext uri="{FF2B5EF4-FFF2-40B4-BE49-F238E27FC236}">
                <a16:creationId xmlns:a16="http://schemas.microsoft.com/office/drawing/2014/main" id="{61F99065-94A6-474D-983D-3331FB3B275A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80" y="5117300"/>
            <a:ext cx="372887" cy="3462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2EF64ACF-2CC2-4344-95DE-48001B61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31730"/>
              </p:ext>
            </p:extLst>
          </p:nvPr>
        </p:nvGraphicFramePr>
        <p:xfrm>
          <a:off x="7898341" y="1927720"/>
          <a:ext cx="3461504" cy="3704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1504">
                  <a:extLst>
                    <a:ext uri="{9D8B030D-6E8A-4147-A177-3AD203B41FA5}">
                      <a16:colId xmlns:a16="http://schemas.microsoft.com/office/drawing/2014/main" val="689455335"/>
                    </a:ext>
                  </a:extLst>
                </a:gridCol>
              </a:tblGrid>
              <a:tr h="3099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FFCC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OTRAS HERRAMIENTAS</a:t>
                      </a:r>
                    </a:p>
                  </a:txBody>
                  <a:tcPr marL="68580" marR="68580" marT="0" marB="0">
                    <a:solidFill>
                      <a:srgbClr val="0D0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74932"/>
                  </a:ext>
                </a:extLst>
              </a:tr>
              <a:tr h="663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VISUAL STUDIO CODE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54211"/>
                  </a:ext>
                </a:extLst>
              </a:tr>
              <a:tr h="67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XAMPP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29243"/>
                  </a:ext>
                </a:extLst>
              </a:tr>
              <a:tr h="639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FILEZILLA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20322"/>
                  </a:ext>
                </a:extLst>
              </a:tr>
              <a:tr h="669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D008E"/>
                          </a:solidFill>
                          <a:effectLst/>
                        </a:rPr>
                        <a:t>FLATICON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25473"/>
                  </a:ext>
                </a:extLst>
              </a:tr>
              <a:tr h="66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rgbClr val="0D008E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MYSQL WORKBENCH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D008E"/>
                          </a:solidFill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D008E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377546"/>
                  </a:ext>
                </a:extLst>
              </a:tr>
            </a:tbl>
          </a:graphicData>
        </a:graphic>
      </p:graphicFrame>
      <p:pic>
        <p:nvPicPr>
          <p:cNvPr id="22" name="Imagen 21" descr="Visual Studio Code – Editor de código | Microsoft Azure">
            <a:extLst>
              <a:ext uri="{FF2B5EF4-FFF2-40B4-BE49-F238E27FC236}">
                <a16:creationId xmlns:a16="http://schemas.microsoft.com/office/drawing/2014/main" id="{44A1C989-9D52-4C62-8DFF-A2C4DB12354C}"/>
              </a:ext>
            </a:extLst>
          </p:cNvPr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4" r="25917" b="24859"/>
          <a:stretch/>
        </p:blipFill>
        <p:spPr bwMode="auto">
          <a:xfrm>
            <a:off x="8377252" y="2450862"/>
            <a:ext cx="346169" cy="318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 descr="Logo Xampp PNG transparente - StickPNG">
            <a:extLst>
              <a:ext uri="{FF2B5EF4-FFF2-40B4-BE49-F238E27FC236}">
                <a16:creationId xmlns:a16="http://schemas.microsoft.com/office/drawing/2014/main" id="{D4EDB9F9-531A-4B16-91F9-B9E4A33EA71F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21" y="3120840"/>
            <a:ext cx="346169" cy="32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n 23" descr="Ver las imágenes de origen">
            <a:extLst>
              <a:ext uri="{FF2B5EF4-FFF2-40B4-BE49-F238E27FC236}">
                <a16:creationId xmlns:a16="http://schemas.microsoft.com/office/drawing/2014/main" id="{400F90A3-BABB-42E3-89A3-BAC559BE46B8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21" y="3786476"/>
            <a:ext cx="346169" cy="32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6E77787-6440-4687-A20E-C689025AC97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421" y="4452112"/>
            <a:ext cx="346169" cy="324167"/>
          </a:xfrm>
          <a:prstGeom prst="rect">
            <a:avLst/>
          </a:prstGeom>
        </p:spPr>
      </p:pic>
      <p:pic>
        <p:nvPicPr>
          <p:cNvPr id="26" name="Imagen 25" descr="MySQL Workbench 8.0.25 para Windows - Descargar">
            <a:extLst>
              <a:ext uri="{FF2B5EF4-FFF2-40B4-BE49-F238E27FC236}">
                <a16:creationId xmlns:a16="http://schemas.microsoft.com/office/drawing/2014/main" id="{DEBE6EC8-87B5-41EA-90F5-3152770ADCC5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52" y="5117300"/>
            <a:ext cx="395324" cy="344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81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EC6F9-C451-42F1-849E-6B511930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075" y="1817687"/>
            <a:ext cx="4895850" cy="392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i="1" dirty="0">
                <a:solidFill>
                  <a:srgbClr val="0D008E"/>
                </a:solidFill>
              </a:rPr>
              <a:t>MySQL </a:t>
            </a:r>
            <a:r>
              <a:rPr lang="es-ES" sz="2000" i="1" dirty="0" err="1">
                <a:solidFill>
                  <a:srgbClr val="0D008E"/>
                </a:solidFill>
              </a:rPr>
              <a:t>Workbench</a:t>
            </a:r>
            <a:endParaRPr lang="es-ES" sz="2000" i="1" dirty="0">
              <a:solidFill>
                <a:srgbClr val="0D008E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C18740-2F47-484E-B573-B707CC918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22" y="2336799"/>
            <a:ext cx="7406156" cy="41560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5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LOGIN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EC6F9-C451-42F1-849E-6B511930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312" y="1874837"/>
            <a:ext cx="4143375" cy="4587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i="1" dirty="0">
                <a:solidFill>
                  <a:srgbClr val="0D008E"/>
                </a:solidFill>
              </a:rPr>
              <a:t>https://pacomuebles.webcindario.com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B61846-499F-4FA4-859D-61C7558F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7" y="2228056"/>
            <a:ext cx="6377804" cy="4410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26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C0B355F6-F7A0-4525-9AAD-6F47F041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31" y="1908667"/>
            <a:ext cx="9225938" cy="45241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DE INICIO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F876A83-2F83-4283-BE40-8FC6F2C73FA7}"/>
              </a:ext>
            </a:extLst>
          </p:cNvPr>
          <p:cNvSpPr/>
          <p:nvPr/>
        </p:nvSpPr>
        <p:spPr>
          <a:xfrm>
            <a:off x="4835467" y="617129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5581E8B-B53E-41D8-B928-C5023F41E993}"/>
              </a:ext>
            </a:extLst>
          </p:cNvPr>
          <p:cNvSpPr/>
          <p:nvPr/>
        </p:nvSpPr>
        <p:spPr>
          <a:xfrm>
            <a:off x="7469218" y="617129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9B59BC7-213E-4EF6-A931-93F6AAE3149B}"/>
              </a:ext>
            </a:extLst>
          </p:cNvPr>
          <p:cNvSpPr/>
          <p:nvPr/>
        </p:nvSpPr>
        <p:spPr>
          <a:xfrm>
            <a:off x="8916841" y="1878372"/>
            <a:ext cx="1740019" cy="403670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BC68312-6794-47CF-A855-736C15E6755B}"/>
              </a:ext>
            </a:extLst>
          </p:cNvPr>
          <p:cNvSpPr/>
          <p:nvPr/>
        </p:nvSpPr>
        <p:spPr>
          <a:xfrm>
            <a:off x="8657578" y="1961908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D80C3F-13D7-46D9-A67F-53EBF8C2F589}"/>
              </a:ext>
            </a:extLst>
          </p:cNvPr>
          <p:cNvSpPr/>
          <p:nvPr/>
        </p:nvSpPr>
        <p:spPr>
          <a:xfrm>
            <a:off x="1380944" y="1878372"/>
            <a:ext cx="1244719" cy="2330052"/>
          </a:xfrm>
          <a:prstGeom prst="roundRect">
            <a:avLst/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9C037C8-6BBD-498B-AC4D-1941CE3DD178}"/>
              </a:ext>
            </a:extLst>
          </p:cNvPr>
          <p:cNvSpPr/>
          <p:nvPr/>
        </p:nvSpPr>
        <p:spPr>
          <a:xfrm rot="2340773">
            <a:off x="1184960" y="177477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506FAB2-1ED5-4906-A954-43A12E4AEF77}"/>
              </a:ext>
            </a:extLst>
          </p:cNvPr>
          <p:cNvSpPr/>
          <p:nvPr/>
        </p:nvSpPr>
        <p:spPr>
          <a:xfrm rot="10800000">
            <a:off x="3000999" y="198819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7B169DA-7C15-4149-87FC-5A7B171B9002}"/>
              </a:ext>
            </a:extLst>
          </p:cNvPr>
          <p:cNvSpPr/>
          <p:nvPr/>
        </p:nvSpPr>
        <p:spPr>
          <a:xfrm rot="16200000">
            <a:off x="10096004" y="2928003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92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MODALES GENERALES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7A118-84A6-4C8E-8C0F-2C708930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34" y="2592858"/>
            <a:ext cx="5193966" cy="2941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2AEBFA-C686-4F87-8745-AD4F32E1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88" y="3320171"/>
            <a:ext cx="5083612" cy="16689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5C861F7-CB91-4C16-9431-46C4C72D9CE6}"/>
              </a:ext>
            </a:extLst>
          </p:cNvPr>
          <p:cNvSpPr/>
          <p:nvPr/>
        </p:nvSpPr>
        <p:spPr>
          <a:xfrm>
            <a:off x="2254298" y="2971800"/>
            <a:ext cx="2355802" cy="1943100"/>
          </a:xfrm>
          <a:prstGeom prst="roundRect">
            <a:avLst>
              <a:gd name="adj" fmla="val 14706"/>
            </a:avLst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1B6529F-FB1F-4E08-A754-C43F9A5331AD}"/>
              </a:ext>
            </a:extLst>
          </p:cNvPr>
          <p:cNvSpPr/>
          <p:nvPr/>
        </p:nvSpPr>
        <p:spPr>
          <a:xfrm rot="2789155">
            <a:off x="2082848" y="2592858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E11AAB6-2D2F-4239-A3BF-C3DD7FE6A0DE}"/>
              </a:ext>
            </a:extLst>
          </p:cNvPr>
          <p:cNvSpPr/>
          <p:nvPr/>
        </p:nvSpPr>
        <p:spPr>
          <a:xfrm rot="10800000">
            <a:off x="8251884" y="3647833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923AAD3-F8A9-4917-A00B-F8E1A0A43BA3}"/>
              </a:ext>
            </a:extLst>
          </p:cNvPr>
          <p:cNvSpPr/>
          <p:nvPr/>
        </p:nvSpPr>
        <p:spPr>
          <a:xfrm>
            <a:off x="9772649" y="4019550"/>
            <a:ext cx="806569" cy="400050"/>
          </a:xfrm>
          <a:prstGeom prst="roundRect">
            <a:avLst>
              <a:gd name="adj" fmla="val 14706"/>
            </a:avLst>
          </a:prstGeom>
          <a:noFill/>
          <a:ln w="28575">
            <a:solidFill>
              <a:srgbClr val="0D0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690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4304-3AFB-428C-93A5-F3E09222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D008E"/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FFC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PANTALLA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CC8F4E-2201-4447-AE72-FB0FFAB7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19" y="5534262"/>
            <a:ext cx="1549162" cy="15491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FA1831-0857-46D5-8608-C64942DC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57365"/>
            <a:ext cx="10515599" cy="36768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0B7ECE-D26E-4922-B593-90134BE8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1" y="2531144"/>
            <a:ext cx="1400174" cy="12264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F9D8B9-BD68-4F34-B751-D10D69043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2531144"/>
            <a:ext cx="1160854" cy="12264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FB9FD3-F3DA-46CB-9726-B9DDCBA9D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257" y="2559812"/>
            <a:ext cx="1107824" cy="1197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ECDDD0-ED97-46C0-8353-210A40543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1347" y="2531144"/>
            <a:ext cx="1107824" cy="1241173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82ECC2D-FFD6-4AA5-AD43-8E03F149AA28}"/>
              </a:ext>
            </a:extLst>
          </p:cNvPr>
          <p:cNvSpPr/>
          <p:nvPr/>
        </p:nvSpPr>
        <p:spPr>
          <a:xfrm>
            <a:off x="4426823" y="467037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F2E3411-9E14-4C35-8C92-1F7984E7526B}"/>
              </a:ext>
            </a:extLst>
          </p:cNvPr>
          <p:cNvSpPr/>
          <p:nvPr/>
        </p:nvSpPr>
        <p:spPr>
          <a:xfrm>
            <a:off x="7508004" y="4670371"/>
            <a:ext cx="171450" cy="184032"/>
          </a:xfrm>
          <a:prstGeom prst="rightArrow">
            <a:avLst/>
          </a:prstGeom>
          <a:solidFill>
            <a:srgbClr val="0D0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50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63_TF33668227.potx" id="{B848F757-4882-4260-9664-369339BAC206}" vid="{4D2DE6CD-11E4-4246-B83E-0A0B217F75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humanos, de 24Slides</Template>
  <TotalTime>0</TotalTime>
  <Words>176</Words>
  <Application>Microsoft Office PowerPoint</Application>
  <PresentationFormat>Panorámica</PresentationFormat>
  <Paragraphs>84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Times New Roman</vt:lpstr>
      <vt:lpstr>Tema de Office</vt:lpstr>
      <vt:lpstr>Diapositiva de recursos humanos 1</vt:lpstr>
      <vt:lpstr>IDEA DEL PROYECTO</vt:lpstr>
      <vt:lpstr>¿POR QUÉ LA IDEA?</vt:lpstr>
      <vt:lpstr>LENGUAJES UTILIZADOS</vt:lpstr>
      <vt:lpstr>BASE DE DATOS</vt:lpstr>
      <vt:lpstr>PANTALLA LOGIN</vt:lpstr>
      <vt:lpstr>PANTALLA DE INICIO</vt:lpstr>
      <vt:lpstr>MODALES GENERALES</vt:lpstr>
      <vt:lpstr>PANTALLA PRINCIPAL</vt:lpstr>
      <vt:lpstr>PANTALLA INSERTAR</vt:lpstr>
      <vt:lpstr>PANTALLA INSERTAR</vt:lpstr>
      <vt:lpstr>PANTALLA INSERTAR</vt:lpstr>
      <vt:lpstr>MODAL LISTAR</vt:lpstr>
      <vt:lpstr>PANTALLA BÚSQUEDA</vt:lpstr>
      <vt:lpstr>PANTALLA EDITAR</vt:lpstr>
      <vt:lpstr>PANTALLA EDITAR</vt:lpstr>
      <vt:lpstr>PANTALLA EDITAR</vt:lpstr>
      <vt:lpstr>PANTALLA FACTURAS</vt:lpstr>
      <vt:lpstr>PANTALLA VER FACTURA</vt:lpstr>
      <vt:lpstr>PANTALLA INFORMACIÓN</vt:lpstr>
      <vt:lpstr>Diapositiva de recursos humanos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2021-06-21T14:36:26Z</dcterms:created>
  <dcterms:modified xsi:type="dcterms:W3CDTF">2021-06-21T19:17:24Z</dcterms:modified>
</cp:coreProperties>
</file>