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1"/>
  </p:notesMasterIdLst>
  <p:handoutMasterIdLst>
    <p:handoutMasterId r:id="rId22"/>
  </p:handoutMasterIdLst>
  <p:sldIdLst>
    <p:sldId id="333" r:id="rId5"/>
    <p:sldId id="342" r:id="rId6"/>
    <p:sldId id="334" r:id="rId7"/>
    <p:sldId id="282" r:id="rId8"/>
    <p:sldId id="335" r:id="rId9"/>
    <p:sldId id="347" r:id="rId10"/>
    <p:sldId id="341" r:id="rId11"/>
    <p:sldId id="348" r:id="rId12"/>
    <p:sldId id="338" r:id="rId13"/>
    <p:sldId id="336" r:id="rId14"/>
    <p:sldId id="339" r:id="rId15"/>
    <p:sldId id="344" r:id="rId16"/>
    <p:sldId id="345" r:id="rId17"/>
    <p:sldId id="346" r:id="rId18"/>
    <p:sldId id="337" r:id="rId19"/>
    <p:sldId id="349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6E1"/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4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541A697-B9FB-4118-9B72-1264CCFCAA7F}" type="datetime1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77777AE-A626-4F47-81EF-9ADAA35286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C02BA76-CF90-4B74-9F93-E103A2DD6E26}" type="datetime1">
              <a:rPr lang="es-ES" smtClean="0"/>
              <a:t>06/09/2024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1449098-A5DD-8745-9BDA-7818ECA228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81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46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47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1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84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574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1449098-A5DD-8745-9BDA-7818ECA2289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24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86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8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82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69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401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55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58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74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Forma libre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30" name="Forma libre: Forma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8" name="Forma libre: Forma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1" name="Forma libre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3" name="Marcador de texto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icon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vel de comparación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orma libre: Forma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izqui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96" name="Forma libre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Forma libre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10" name="Forma libre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11" name="Gráfico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ización trimest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áfico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7" name="Marcador de texto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GUNTAS Y RESPUE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o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es-ES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es-ES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izquier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versari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s-ES" sz="2400" smtClean="0">
                <a:solidFill>
                  <a:schemeClr val="bg1"/>
                </a:solidFill>
              </a:defRPr>
            </a:lvl1pPr>
            <a:lvl2pPr>
              <a:defRPr lang="es-ES" sz="2400" smtClean="0">
                <a:solidFill>
                  <a:schemeClr val="bg1"/>
                </a:solidFill>
              </a:defRPr>
            </a:lvl2pPr>
            <a:lvl3pPr>
              <a:defRPr lang="es-ES" sz="2400" smtClean="0">
                <a:solidFill>
                  <a:schemeClr val="bg1"/>
                </a:solidFill>
              </a:defRPr>
            </a:lvl3pPr>
            <a:lvl4pPr>
              <a:defRPr lang="es-ES" sz="2400" smtClean="0">
                <a:solidFill>
                  <a:schemeClr val="bg1"/>
                </a:solidFill>
              </a:defRPr>
            </a:lvl4pPr>
            <a:lvl5pPr>
              <a:defRPr lang="es-ES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Haga clic para modificar los estilos de texto del patrón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Segundo nivel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Tercer nivel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Cuarto nivel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las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es-ES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es-ES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ransi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9" name="Forma libre: Forma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s-ES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s-ES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834201"/>
            <a:ext cx="9390888" cy="25125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PGN - Informe Estadístico de Delitos de Robo</a:t>
            </a:r>
            <a:b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0256" y="3186894"/>
            <a:ext cx="4709160" cy="163199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Proyecto final – modelos predictivos</a:t>
            </a:r>
            <a:b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Javier </a:t>
            </a:r>
            <a:r>
              <a:rPr lang="es-ES" dirty="0">
                <a:latin typeface="Posterama" panose="020B0504020200020000" pitchFamily="34" charset="0"/>
                <a:cs typeface="Posterama" panose="020B0504020200020000" pitchFamily="34" charset="0"/>
              </a:rPr>
              <a:t>G</a:t>
            </a:r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onzález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Forma libre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05524"/>
            <a:ext cx="12188952" cy="75247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F2D00B-E5E5-BF07-183A-5760838951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0386" y="253694"/>
            <a:ext cx="4488180" cy="642418"/>
          </a:xfrm>
        </p:spPr>
        <p:txBody>
          <a:bodyPr/>
          <a:lstStyle/>
          <a:p>
            <a:r>
              <a:rPr lang="es-PA" sz="4000" b="1" dirty="0">
                <a:solidFill>
                  <a:schemeClr val="tx1"/>
                </a:solidFill>
              </a:rPr>
              <a:t>MODELO ARIMA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73F53F-FCAC-B1FA-C469-A3FE0F51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52" y="1273994"/>
            <a:ext cx="6450711" cy="3251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8F55E1-6E49-190B-941B-72B75C138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053" y="1273994"/>
            <a:ext cx="2753109" cy="2438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07C3890-BFCB-7641-3284-8D3F9FFA7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415" y="4110978"/>
            <a:ext cx="1676634" cy="177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E461B9EB-4B11-41A1-1735-71CB3C7EAC26}"/>
              </a:ext>
            </a:extLst>
          </p:cNvPr>
          <p:cNvSpPr txBox="1">
            <a:spLocks/>
          </p:cNvSpPr>
          <p:nvPr/>
        </p:nvSpPr>
        <p:spPr>
          <a:xfrm>
            <a:off x="11314515" y="6135624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400" b="1" smtClean="0">
                <a:solidFill>
                  <a:schemeClr val="bg1"/>
                </a:solidFill>
              </a:rPr>
              <a:pPr/>
              <a:t>10</a:t>
            </a:fld>
            <a:endParaRPr lang="es-P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336" y="676656"/>
            <a:ext cx="4813131" cy="549554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>
              <a:lnSpc>
                <a:spcPct val="100000"/>
              </a:lnSpc>
            </a:pPr>
            <a: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MODELOS EN WEKA</a:t>
            </a:r>
            <a:br>
              <a:rPr lang="es-ES" sz="4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4000" spc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1AAE37-4E00-2CA3-40CD-3202E927D687}"/>
              </a:ext>
            </a:extLst>
          </p:cNvPr>
          <p:cNvSpPr txBox="1">
            <a:spLocks/>
          </p:cNvSpPr>
          <p:nvPr/>
        </p:nvSpPr>
        <p:spPr>
          <a:xfrm>
            <a:off x="11314515" y="6135624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400" b="1" smtClean="0">
                <a:solidFill>
                  <a:schemeClr val="bg1"/>
                </a:solidFill>
              </a:rPr>
              <a:pPr/>
              <a:t>11</a:t>
            </a:fld>
            <a:endParaRPr lang="es-P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60092" y="246888"/>
            <a:ext cx="7671816" cy="640080"/>
          </a:xfrm>
        </p:spPr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 sz="2800" dirty="0"/>
              <a:t>MODELO MULTILAYER PERCEPTRON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A6E8B9-3A43-EC71-6B67-F80B7EE0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92" y="1061633"/>
            <a:ext cx="8433816" cy="3295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D6C812E-C75F-1485-7725-41897323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930" y="1061633"/>
            <a:ext cx="1390844" cy="971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B39BA4-B6B6-78B5-6A08-A732DC8D6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187" y="4531697"/>
            <a:ext cx="6115625" cy="1694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17976" y="292608"/>
            <a:ext cx="4956048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MODELO SMOREG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C09C0A-AA00-1A45-8603-55159270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0" y="1111490"/>
            <a:ext cx="7940040" cy="3088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EDCDC49-D99E-C6A1-BBAB-A7A5E4AB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7" y="1111490"/>
            <a:ext cx="1276528" cy="100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291CF6-0E71-87E4-D236-43C35FBA4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66" y="4584323"/>
            <a:ext cx="6788667" cy="1889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 xmlns:c="http://schemas.openxmlformats.org/drawingml/2006/chart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68" y="228600"/>
            <a:ext cx="6912864" cy="51206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 RANDOM FOREST</a:t>
            </a:r>
            <a:br>
              <a:rPr lang="es-ES" sz="32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3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14</a:t>
            </a:fld>
            <a:endParaRPr lang="es-ES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F69579B-7943-F96A-6E73-F38049E9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16" y="1144341"/>
            <a:ext cx="7592568" cy="2962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EB9C3D3-ABB8-B284-3E24-829531C83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73" y="1144341"/>
            <a:ext cx="1362265" cy="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AE668CA-9693-375F-5675-4A9B3398C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522" y="4502360"/>
            <a:ext cx="6810956" cy="1971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8684"/>
            <a:ext cx="12188952" cy="61931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sz="4200" spc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485" y="619316"/>
            <a:ext cx="9701784" cy="859536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es-ES" sz="8800" b="1" spc="0" dirty="0">
                <a:solidFill>
                  <a:schemeClr val="tx1"/>
                </a:solidFill>
                <a:effectLst/>
                <a:latin typeface="Avenir Next LT Pro" panose="020B0504020202020204" pitchFamily="34" charset="77"/>
              </a:rPr>
              <a:t>CONCLUSIONES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84F95D7-B7FB-C64C-F348-AC7205B31B1E}"/>
              </a:ext>
            </a:extLst>
          </p:cNvPr>
          <p:cNvSpPr txBox="1">
            <a:spLocks/>
          </p:cNvSpPr>
          <p:nvPr/>
        </p:nvSpPr>
        <p:spPr>
          <a:xfrm>
            <a:off x="64009" y="6428232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b="1" smtClean="0">
                <a:solidFill>
                  <a:schemeClr val="bg1"/>
                </a:solidFill>
              </a:rPr>
              <a:pPr/>
              <a:t>15</a:t>
            </a:fld>
            <a:endParaRPr lang="es-PA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6DA7153-5949-D9CB-AB4D-0281ECB1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93159"/>
              </p:ext>
            </p:extLst>
          </p:nvPr>
        </p:nvGraphicFramePr>
        <p:xfrm>
          <a:off x="947441" y="1862200"/>
          <a:ext cx="10590966" cy="3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126">
                  <a:extLst>
                    <a:ext uri="{9D8B030D-6E8A-4147-A177-3AD203B41FA5}">
                      <a16:colId xmlns:a16="http://schemas.microsoft.com/office/drawing/2014/main" val="3778879110"/>
                    </a:ext>
                  </a:extLst>
                </a:gridCol>
                <a:gridCol w="509445">
                  <a:extLst>
                    <a:ext uri="{9D8B030D-6E8A-4147-A177-3AD203B41FA5}">
                      <a16:colId xmlns:a16="http://schemas.microsoft.com/office/drawing/2014/main" val="3150629553"/>
                    </a:ext>
                  </a:extLst>
                </a:gridCol>
                <a:gridCol w="629315">
                  <a:extLst>
                    <a:ext uri="{9D8B030D-6E8A-4147-A177-3AD203B41FA5}">
                      <a16:colId xmlns:a16="http://schemas.microsoft.com/office/drawing/2014/main" val="2012550186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2539824551"/>
                    </a:ext>
                  </a:extLst>
                </a:gridCol>
                <a:gridCol w="869053">
                  <a:extLst>
                    <a:ext uri="{9D8B030D-6E8A-4147-A177-3AD203B41FA5}">
                      <a16:colId xmlns:a16="http://schemas.microsoft.com/office/drawing/2014/main" val="2016641981"/>
                    </a:ext>
                  </a:extLst>
                </a:gridCol>
                <a:gridCol w="936045">
                  <a:extLst>
                    <a:ext uri="{9D8B030D-6E8A-4147-A177-3AD203B41FA5}">
                      <a16:colId xmlns:a16="http://schemas.microsoft.com/office/drawing/2014/main" val="240360873"/>
                    </a:ext>
                  </a:extLst>
                </a:gridCol>
                <a:gridCol w="5476972">
                  <a:extLst>
                    <a:ext uri="{9D8B030D-6E8A-4147-A177-3AD203B41FA5}">
                      <a16:colId xmlns:a16="http://schemas.microsoft.com/office/drawing/2014/main" val="362237501"/>
                    </a:ext>
                  </a:extLst>
                </a:gridCol>
              </a:tblGrid>
              <a:tr h="200179"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Modelo</a:t>
                      </a:r>
                      <a:endParaRPr lang="es-PA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MAD</a:t>
                      </a:r>
                      <a:endParaRPr lang="es-PA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  <a:endParaRPr lang="es-PA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Rango TS </a:t>
                      </a:r>
                      <a:r>
                        <a:rPr lang="es-PA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inf</a:t>
                      </a:r>
                      <a:endParaRPr lang="es-PA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Rango TS sup</a:t>
                      </a:r>
                      <a:endParaRPr lang="es-PA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Desv. Est.</a:t>
                      </a:r>
                      <a:endParaRPr lang="es-PA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 de modelo seleccionado</a:t>
                      </a:r>
                      <a:endParaRPr lang="es-PA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955090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Promedio Movil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49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 dirty="0">
                          <a:effectLst/>
                        </a:rPr>
                        <a:t>10.73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-3.18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4.87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61.80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>
                          <a:effectLst/>
                        </a:rPr>
                        <a:t> 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310426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Suavicación Expo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42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8.83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-4.63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3.12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52.52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>
                          <a:effectLst/>
                        </a:rPr>
                        <a:t> 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629217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Holt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42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9.09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-3.41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3.26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52.60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 dirty="0">
                          <a:effectLst/>
                        </a:rPr>
                        <a:t> 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955697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ARIMA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55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11.55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68.27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 dirty="0">
                          <a:effectLst/>
                        </a:rPr>
                        <a:t> 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570464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 dirty="0" err="1">
                          <a:effectLst/>
                        </a:rPr>
                        <a:t>Multilayer</a:t>
                      </a:r>
                      <a:r>
                        <a:rPr lang="es-PA" sz="1200" b="1" u="none" strike="noStrike" dirty="0">
                          <a:effectLst/>
                        </a:rPr>
                        <a:t> </a:t>
                      </a:r>
                      <a:r>
                        <a:rPr lang="es-PA" sz="1200" b="1" u="none" strike="noStrike" dirty="0" err="1">
                          <a:effectLst/>
                        </a:rPr>
                        <a:t>Perceptron</a:t>
                      </a:r>
                      <a:endParaRPr lang="es-P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7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1.51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   8.40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ES" sz="1200" u="none" strike="noStrike" dirty="0">
                          <a:effectLst/>
                        </a:rPr>
                        <a:t>Después de analizar todos los modelos predictivos, se escoge el modelo </a:t>
                      </a:r>
                      <a:r>
                        <a:rPr lang="es-ES" sz="1200" u="none" strike="noStrike" dirty="0" err="1">
                          <a:effectLst/>
                        </a:rPr>
                        <a:t>Multilayer</a:t>
                      </a:r>
                      <a:r>
                        <a:rPr lang="es-ES" sz="1200" u="none" strike="noStrike" dirty="0">
                          <a:effectLst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</a:rPr>
                        <a:t>Perceptron</a:t>
                      </a:r>
                      <a:r>
                        <a:rPr lang="es-ES" sz="1200" u="none" strike="noStrike" dirty="0">
                          <a:effectLst/>
                        </a:rPr>
                        <a:t> ya que su MAD y porcentaje de MAPE son los más bajos, al igual que la desviación estándar.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409465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>
                          <a:effectLst/>
                        </a:rPr>
                        <a:t>SMOreg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17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3.53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20.89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 dirty="0">
                          <a:effectLst/>
                        </a:rPr>
                        <a:t> 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92048"/>
                  </a:ext>
                </a:extLst>
              </a:tr>
              <a:tr h="203259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b="1" u="none" strike="noStrike" dirty="0" err="1">
                          <a:effectLst/>
                        </a:rPr>
                        <a:t>Random</a:t>
                      </a:r>
                      <a:r>
                        <a:rPr lang="es-PA" sz="1200" b="1" u="none" strike="noStrike" dirty="0">
                          <a:effectLst/>
                        </a:rPr>
                        <a:t> Forest</a:t>
                      </a:r>
                      <a:endParaRPr lang="es-P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15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3.26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200" u="none" strike="noStrike">
                          <a:effectLst/>
                        </a:rPr>
                        <a:t>ND</a:t>
                      </a:r>
                      <a:endParaRPr lang="es-P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200" u="none" strike="noStrike">
                          <a:effectLst/>
                        </a:rPr>
                        <a:t>                    18.34 </a:t>
                      </a:r>
                      <a:endParaRPr lang="es-P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200" u="none" strike="noStrike" dirty="0">
                          <a:effectLst/>
                        </a:rPr>
                        <a:t> </a:t>
                      </a:r>
                      <a:endParaRPr lang="es-P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7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MUCHAS GRACIAS!</a:t>
            </a:r>
            <a:endParaRPr lang="es-ES" sz="8000" spc="1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552" y="2231136"/>
            <a:ext cx="6153912" cy="19751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000" spc="0" dirty="0"/>
              <a:t>Análisis exploratorio de los datos</a:t>
            </a:r>
          </a:p>
        </p:txBody>
      </p:sp>
      <p:pic>
        <p:nvPicPr>
          <p:cNvPr id="12" name="Marcador de posición de imagen 11" descr="Gráfico lineal con relleno sólido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561320" y="5597652"/>
            <a:ext cx="1127760" cy="112776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25" name="Gráfico 24" descr="Investigación con relleno sólido">
            <a:extLst>
              <a:ext uri="{FF2B5EF4-FFF2-40B4-BE49-F238E27FC236}">
                <a16:creationId xmlns:a16="http://schemas.microsoft.com/office/drawing/2014/main" id="{54DA7E68-A487-CF6F-AF15-04A72030A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7924" y="890016"/>
            <a:ext cx="134112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14="http://schemas.microsoft.com/office/drawing/2010/main" xmlns:asvg="http://schemas.microsoft.com/office/drawing/2016/SVG/main" xmlns:alf="http://schemas.microsoft.com/office/drawing/2021/livefeed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D2BDB69-8CE0-4C2E-CEF1-B59411E08310}"/>
              </a:ext>
            </a:extLst>
          </p:cNvPr>
          <p:cNvSpPr txBox="1">
            <a:spLocks/>
          </p:cNvSpPr>
          <p:nvPr/>
        </p:nvSpPr>
        <p:spPr>
          <a:xfrm>
            <a:off x="271272" y="457200"/>
            <a:ext cx="10296144" cy="2286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1" i="0" kern="1200" cap="all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sz="1800" dirty="0">
                <a:solidFill>
                  <a:schemeClr val="tx1"/>
                </a:solidFill>
                <a:latin typeface="Avenir Next LT Pro"/>
              </a:rPr>
              <a:t>ESTADISTICA DE DELITOS DE ROBO</a:t>
            </a:r>
            <a:endParaRPr lang="es-PA" sz="1800" b="0" spc="200" dirty="0">
              <a:solidFill>
                <a:schemeClr val="tx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69D0F793-29A9-8AC3-C8EF-BA26044DA565}"/>
              </a:ext>
            </a:extLst>
          </p:cNvPr>
          <p:cNvSpPr txBox="1">
            <a:spLocks/>
          </p:cNvSpPr>
          <p:nvPr/>
        </p:nvSpPr>
        <p:spPr>
          <a:xfrm>
            <a:off x="344424" y="1276551"/>
            <a:ext cx="7290816" cy="3072384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0" i="0" kern="1200" cap="none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Es un conjunto de datos de la Procuraduría General de la Nación durante los meses correspondientes desde el año 2018 hasta el último mes de 2023.</a:t>
            </a:r>
          </a:p>
          <a:p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Algunas características que se pueden mencionar es que el dataset cuenta con 7 columnas y 40092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Durante la limpieza del dataset, se eliminaron columnas que no son necesarias para el análisis que se realizará y al que se le aplicaran los distintos modelos predictivos.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Se eliminan los datos desde 2018-01 hasta 2021-02 ya que nos encontramos con una tendencia decreciente desde 2020-04.</a:t>
            </a:r>
          </a:p>
          <a:p>
            <a:endParaRPr lang="es-PA" spc="200" dirty="0">
              <a:solidFill>
                <a:schemeClr val="tx1"/>
              </a:solidFill>
              <a:latin typeface="Avenir Next LT Pro"/>
              <a:ea typeface="Source Sans Pro" panose="020B0503030403020204" pitchFamily="34" charset="0"/>
              <a:cs typeface="Segoe UI"/>
            </a:endParaRPr>
          </a:p>
          <a:p>
            <a:endParaRPr lang="es-PA" spc="200" dirty="0">
              <a:solidFill>
                <a:schemeClr val="tx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66DAF4-B15D-7208-CEB3-527B025FD6CE}"/>
              </a:ext>
            </a:extLst>
          </p:cNvPr>
          <p:cNvSpPr/>
          <p:nvPr/>
        </p:nvSpPr>
        <p:spPr>
          <a:xfrm>
            <a:off x="0" y="6343302"/>
            <a:ext cx="12192000" cy="514697"/>
          </a:xfrm>
          <a:prstGeom prst="rect">
            <a:avLst/>
          </a:prstGeom>
          <a:solidFill>
            <a:srgbClr val="8466E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ln>
                <a:solidFill>
                  <a:srgbClr val="8466E1"/>
                </a:solidFill>
              </a:ln>
              <a:solidFill>
                <a:srgbClr val="8466E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30971FF-1DA7-4A84-E815-ED6E099DF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22" y="2440728"/>
            <a:ext cx="4056554" cy="3132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Procuraduría General de la Nación - Ministerio Público de Panamá">
            <a:extLst>
              <a:ext uri="{FF2B5EF4-FFF2-40B4-BE49-F238E27FC236}">
                <a16:creationId xmlns:a16="http://schemas.microsoft.com/office/drawing/2014/main" id="{D8423468-E175-2DAC-4780-13A6F2BD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73" y="409045"/>
            <a:ext cx="1670782" cy="16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6D8607B-EE21-AF12-69A9-B9398DFCC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525916"/>
            <a:ext cx="5779342" cy="2228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E222ED8-6F71-9954-7169-701BA02E14D1}"/>
              </a:ext>
            </a:extLst>
          </p:cNvPr>
          <p:cNvCxnSpPr/>
          <p:nvPr/>
        </p:nvCxnSpPr>
        <p:spPr>
          <a:xfrm flipV="1">
            <a:off x="2834640" y="4007141"/>
            <a:ext cx="0" cy="1049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1EA0E67-48E4-8B4F-BE1E-4E082CF0F43F}"/>
              </a:ext>
            </a:extLst>
          </p:cNvPr>
          <p:cNvCxnSpPr/>
          <p:nvPr/>
        </p:nvCxnSpPr>
        <p:spPr>
          <a:xfrm flipV="1">
            <a:off x="3581400" y="4115214"/>
            <a:ext cx="0" cy="1049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705233CC-E636-CD11-FFA3-C8FFE3801F06}"/>
              </a:ext>
            </a:extLst>
          </p:cNvPr>
          <p:cNvSpPr txBox="1">
            <a:spLocks/>
          </p:cNvSpPr>
          <p:nvPr/>
        </p:nvSpPr>
        <p:spPr>
          <a:xfrm>
            <a:off x="155448" y="5934456"/>
            <a:ext cx="758952" cy="722376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0" i="0" kern="1200" cap="none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200" b="1" smtClean="0"/>
              <a:pPr/>
              <a:t>3</a:t>
            </a:fld>
            <a:endParaRPr lang="es-PA" sz="1200" b="1" dirty="0"/>
          </a:p>
        </p:txBody>
      </p:sp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1517904"/>
            <a:ext cx="6190488" cy="68580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</a:pPr>
            <a:r>
              <a:rPr lang="es-ES" sz="7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Modelos en EXCEL</a:t>
            </a:r>
            <a:endParaRPr lang="es-ES" sz="72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Marcador de número de diapositiva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8776"/>
            <a:ext cx="12188952" cy="649224"/>
          </a:xfrm>
          <a:solidFill>
            <a:schemeClr val="accent6">
              <a:alpha val="8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sz="4200" dirty="0"/>
          </a:p>
        </p:txBody>
      </p:sp>
      <p:sp>
        <p:nvSpPr>
          <p:cNvPr id="13" name="Forma libre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EE70EC-56FD-D843-3EA9-18DBF7C5B08D}"/>
              </a:ext>
            </a:extLst>
          </p:cNvPr>
          <p:cNvSpPr txBox="1"/>
          <p:nvPr/>
        </p:nvSpPr>
        <p:spPr>
          <a:xfrm>
            <a:off x="276606" y="25424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 </a:t>
            </a:r>
            <a:r>
              <a:rPr lang="es-ES" sz="2800" b="1" cap="all" spc="100" dirty="0">
                <a:latin typeface="+mj-lt"/>
                <a:ea typeface="Source Sans Pro Black" panose="020B0503030403020204" pitchFamily="34" charset="0"/>
                <a:cs typeface="+mj-cs"/>
              </a:rPr>
              <a:t>Modelos en </a:t>
            </a:r>
            <a:r>
              <a:rPr lang="es-ES" sz="2800" b="1" cap="all" spc="100" dirty="0" err="1">
                <a:latin typeface="+mj-lt"/>
                <a:ea typeface="Source Sans Pro Black" panose="020B0503030403020204" pitchFamily="34" charset="0"/>
                <a:cs typeface="+mj-cs"/>
              </a:rPr>
              <a:t>excel</a:t>
            </a:r>
            <a:endParaRPr lang="es-PA" sz="4200" b="1" cap="all" spc="100" dirty="0">
              <a:latin typeface="+mj-lt"/>
              <a:ea typeface="Source Sans Pro Black" panose="020B0503030403020204" pitchFamily="34" charset="0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884FEB-BC20-5D8B-00FD-0C9E19A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" y="974552"/>
            <a:ext cx="5514321" cy="218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C94897-0B37-D644-B78B-6DF9F80F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971184"/>
            <a:ext cx="5514321" cy="218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DD36D53-84CB-C1A2-5EEF-C8229EC8B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315" y="3407812"/>
            <a:ext cx="5514321" cy="2184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CE065749-A487-3EF8-A964-77DF0E0390C3}"/>
              </a:ext>
            </a:extLst>
          </p:cNvPr>
          <p:cNvSpPr txBox="1">
            <a:spLocks/>
          </p:cNvSpPr>
          <p:nvPr/>
        </p:nvSpPr>
        <p:spPr>
          <a:xfrm>
            <a:off x="0" y="6136268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>
                <a:latin typeface="Posterama" panose="020B0504020200020000" pitchFamily="34" charset="0"/>
                <a:cs typeface="Posterama" panose="020B0504020200020000" pitchFamily="34" charset="0"/>
              </a:rPr>
              <a:t>Resultados de modelos predictivos de </a:t>
            </a:r>
            <a:r>
              <a:rPr lang="es-ES" sz="3200" dirty="0" err="1">
                <a:latin typeface="Posterama" panose="020B0504020200020000" pitchFamily="34" charset="0"/>
                <a:cs typeface="Posterama" panose="020B0504020200020000" pitchFamily="34" charset="0"/>
              </a:rPr>
              <a:t>excel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6</a:t>
            </a:fld>
            <a:endParaRPr lang="es-ES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14CF7191-AFB4-057D-33AF-CF360300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2690"/>
              </p:ext>
            </p:extLst>
          </p:nvPr>
        </p:nvGraphicFramePr>
        <p:xfrm>
          <a:off x="667513" y="2718054"/>
          <a:ext cx="10652759" cy="2061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701">
                  <a:extLst>
                    <a:ext uri="{9D8B030D-6E8A-4147-A177-3AD203B41FA5}">
                      <a16:colId xmlns:a16="http://schemas.microsoft.com/office/drawing/2014/main" val="4218035137"/>
                    </a:ext>
                  </a:extLst>
                </a:gridCol>
                <a:gridCol w="725766">
                  <a:extLst>
                    <a:ext uri="{9D8B030D-6E8A-4147-A177-3AD203B41FA5}">
                      <a16:colId xmlns:a16="http://schemas.microsoft.com/office/drawing/2014/main" val="1244976653"/>
                    </a:ext>
                  </a:extLst>
                </a:gridCol>
                <a:gridCol w="556548">
                  <a:extLst>
                    <a:ext uri="{9D8B030D-6E8A-4147-A177-3AD203B41FA5}">
                      <a16:colId xmlns:a16="http://schemas.microsoft.com/office/drawing/2014/main" val="350251798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60941610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341944873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563783667"/>
                    </a:ext>
                  </a:extLst>
                </a:gridCol>
                <a:gridCol w="5312664">
                  <a:extLst>
                    <a:ext uri="{9D8B030D-6E8A-4147-A177-3AD203B41FA5}">
                      <a16:colId xmlns:a16="http://schemas.microsoft.com/office/drawing/2014/main" val="2775171273"/>
                    </a:ext>
                  </a:extLst>
                </a:gridCol>
              </a:tblGrid>
              <a:tr h="472631"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Modelo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MAD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Rango TS </a:t>
                      </a:r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inf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Rango TS </a:t>
                      </a:r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sup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Desv</a:t>
                      </a:r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Est</a:t>
                      </a:r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 de modelo seleccionado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01230"/>
                  </a:ext>
                </a:extLst>
              </a:tr>
              <a:tr h="472631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b="1" u="none" strike="noStrike" dirty="0">
                          <a:effectLst/>
                        </a:rPr>
                        <a:t>Promedio Móvil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49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10.73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-3.18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4.87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u="none" strike="noStrike" dirty="0">
                          <a:effectLst/>
                        </a:rPr>
                        <a:t>                    61.80 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400" u="none" strike="noStrike">
                          <a:effectLst/>
                        </a:rPr>
                        <a:t> 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3534626608"/>
                  </a:ext>
                </a:extLst>
              </a:tr>
              <a:tr h="472631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b="1" u="none" strike="noStrike" dirty="0">
                          <a:effectLst/>
                        </a:rPr>
                        <a:t>Suavización Expo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42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8.83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-4.63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3.12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u="none" strike="noStrike" dirty="0">
                          <a:effectLst/>
                        </a:rPr>
                        <a:t>                    52.52 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Se toma este modelo en consideración ya que a pesar de contar con el mismo MAD, su porcentaje de MAPE es menor que el Holt, por ende, se selecciona este modelo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561686534"/>
                  </a:ext>
                </a:extLst>
              </a:tr>
              <a:tr h="472631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b="1" u="none" strike="noStrike" dirty="0">
                          <a:effectLst/>
                        </a:rPr>
                        <a:t>Holt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42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9.09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-3.41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3.26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u="none" strike="noStrike">
                          <a:effectLst/>
                        </a:rPr>
                        <a:t>                    52.60 </a:t>
                      </a:r>
                      <a:endParaRPr lang="es-PA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400" u="none" strike="noStrike" dirty="0">
                          <a:effectLst/>
                        </a:rPr>
                        <a:t> 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386500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D633F21-1B78-07DE-8259-F7300F74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MODELO DE PYTHON</a:t>
            </a:r>
          </a:p>
        </p:txBody>
      </p:sp>
      <p:pic>
        <p:nvPicPr>
          <p:cNvPr id="8" name="Gráfico 7" descr="Hombre programador con relleno sólido">
            <a:extLst>
              <a:ext uri="{FF2B5EF4-FFF2-40B4-BE49-F238E27FC236}">
                <a16:creationId xmlns:a16="http://schemas.microsoft.com/office/drawing/2014/main" id="{B49B583E-7C59-FCBB-7BCB-866CAA085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8875" y="4419600"/>
            <a:ext cx="1304925" cy="1304925"/>
          </a:xfrm>
          <a:prstGeom prst="rect">
            <a:avLst/>
          </a:prstGeom>
        </p:spPr>
      </p:pic>
      <p:sp>
        <p:nvSpPr>
          <p:cNvPr id="9" name="Marcador de número de diapositiva 2">
            <a:extLst>
              <a:ext uri="{FF2B5EF4-FFF2-40B4-BE49-F238E27FC236}">
                <a16:creationId xmlns:a16="http://schemas.microsoft.com/office/drawing/2014/main" id="{B7EB0BEB-DD8D-C6EF-0FC1-F64CE01635DE}"/>
              </a:ext>
            </a:extLst>
          </p:cNvPr>
          <p:cNvSpPr txBox="1">
            <a:spLocks/>
          </p:cNvSpPr>
          <p:nvPr/>
        </p:nvSpPr>
        <p:spPr>
          <a:xfrm>
            <a:off x="11433048" y="5980176"/>
            <a:ext cx="758952" cy="722376"/>
          </a:xfrm>
          <a:prstGeom prst="rect">
            <a:avLst/>
          </a:prstGeom>
        </p:spPr>
        <p:txBody>
          <a:bodyPr rtlCol="0" anchor="b">
            <a:norm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D9ACC8A-FA13-47DD-9722-0749C5E70D5A}" type="slidenum">
              <a:rPr lang="es-PA" sz="1600" b="1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s-P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5D9ACC8A-FA13-47DD-9722-0749C5E70D5A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3020"/>
          <a:stretch>
            <a:fillRect/>
          </a:stretch>
        </p:blipFill>
        <p:spPr>
          <a:xfrm rot="5400000">
            <a:off x="175058" y="-204419"/>
            <a:ext cx="1225296" cy="1634131"/>
          </a:xfrm>
          <a:prstGeom prst="rect">
            <a:avLst/>
          </a:prstGeom>
        </p:spPr>
      </p:pic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72C952C2-3214-BB82-29E5-0C05920B2C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7831" y="265176"/>
            <a:ext cx="6306693" cy="521208"/>
          </a:xfrm>
        </p:spPr>
        <p:txBody>
          <a:bodyPr/>
          <a:lstStyle/>
          <a:p>
            <a:r>
              <a:rPr lang="en-US" sz="2400" dirty="0"/>
              <a:t>MEDIA MOVIL Y DESVIACIÓN ESTANDAR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26FF862F-FB85-A3D5-E252-25E67ACC0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841" y="1153227"/>
            <a:ext cx="8443659" cy="4211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418" y="560832"/>
            <a:ext cx="4864608" cy="685800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DECOMPOSICIÓN ESTACIONAL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9BDBCC-1809-EFE6-B002-B5D2AF74D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18" y="1758868"/>
            <a:ext cx="6811963" cy="46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p14="http://schemas.microsoft.com/office/powerpoint/2010/main" xmlns:alf="http://schemas.microsoft.com/office/drawing/2021/livefeed" xmlns:asvg="http://schemas.microsoft.com/office/drawing/2016/SVG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81_TF22790323_Win32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{84E88DF5-C5D3-439E-8596-44E305AB323E}tf22790323_win32</Template>
  <TotalTime>1158</TotalTime>
  <Words>387</Words>
  <Application>Microsoft Office PowerPoint</Application>
  <PresentationFormat>Panorámica</PresentationFormat>
  <Paragraphs>135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Aptos Narrow</vt:lpstr>
      <vt:lpstr>Arial</vt:lpstr>
      <vt:lpstr>Avenir Next LT Pro</vt:lpstr>
      <vt:lpstr>Calibri</vt:lpstr>
      <vt:lpstr>Courier New</vt:lpstr>
      <vt:lpstr>Posterama</vt:lpstr>
      <vt:lpstr>Personalizado</vt:lpstr>
      <vt:lpstr>PGN - Informe Estadístico de Delitos de Robo  </vt:lpstr>
      <vt:lpstr>Análisis exploratorio de los datos</vt:lpstr>
      <vt:lpstr>Presentación de PowerPoint</vt:lpstr>
      <vt:lpstr>Modelos en EXCEL</vt:lpstr>
      <vt:lpstr>Presentación de PowerPoint</vt:lpstr>
      <vt:lpstr>Resultados de modelos predictivos de excel</vt:lpstr>
      <vt:lpstr>MODELO DE PYTHON</vt:lpstr>
      <vt:lpstr>Presentación de PowerPoint</vt:lpstr>
      <vt:lpstr>DECOMPOSICIÓN ESTACIONAL</vt:lpstr>
      <vt:lpstr>Presentación de PowerPoint</vt:lpstr>
      <vt:lpstr>MODELOS EN WEKA </vt:lpstr>
      <vt:lpstr>Presentación de PowerPoint</vt:lpstr>
      <vt:lpstr>Presentación de PowerPoint</vt:lpstr>
      <vt:lpstr>MODELO RANDOM FOREST </vt:lpstr>
      <vt:lpstr>Presentación de PowerPoint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GONZALEZ</dc:creator>
  <cp:lastModifiedBy>JAVIER GONZALEZ</cp:lastModifiedBy>
  <cp:revision>3</cp:revision>
  <dcterms:created xsi:type="dcterms:W3CDTF">2024-09-06T20:19:15Z</dcterms:created>
  <dcterms:modified xsi:type="dcterms:W3CDTF">2024-09-07T15:37:57Z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