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bh5DVUltCKVSg/4RxAqRb/Cea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5aa58825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75aa588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5aa58825a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75aa588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5aa58825a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75aa5882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5aa58825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75aa5882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5aa58825a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75aa5882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7512015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7512015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301261" y="590062"/>
            <a:ext cx="5409655" cy="283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4800">
                <a:solidFill>
                  <a:srgbClr val="FFFFFF"/>
                </a:solidFill>
              </a:rPr>
              <a:t>Tema 1: Introducción a PHP y Entorno de Desarrollo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642044" y="4698614"/>
            <a:ext cx="5088650" cy="11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817602" y="2744546"/>
            <a:ext cx="139038" cy="139038"/>
          </a:xfrm>
          <a:custGeom>
            <a:rect b="b" l="l" r="r" t="t"/>
            <a:pathLst>
              <a:path extrusionOk="0" h="139038" w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176380" y="29738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02062" y="3198265"/>
            <a:ext cx="127713" cy="127713"/>
          </a:xfrm>
          <a:custGeom>
            <a:rect b="b" l="l" r="r" t="t"/>
            <a:pathLst>
              <a:path extrusionOk="0" h="127713" w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 txBox="1"/>
          <p:nvPr>
            <p:ph type="title"/>
          </p:nvPr>
        </p:nvSpPr>
        <p:spPr>
          <a:xfrm>
            <a:off x="3880430" y="583345"/>
            <a:ext cx="7160357" cy="41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7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Docker para Desarrollo Web PHP</a:t>
            </a:r>
            <a:br>
              <a:rPr lang="es-ES" sz="7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7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3474359" y="583345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3833139" y="8126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3458819" y="1037066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10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24" name="Google Shape;224;p10"/>
          <p:cNvSpPr/>
          <p:nvPr/>
        </p:nvSpPr>
        <p:spPr>
          <a:xfrm>
            <a:off x="10836425" y="5636680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11245175" y="6096759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0554288" y="6238029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93200" y="206425"/>
            <a:ext cx="944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3200"/>
              <a:t>Configuración de Contenedores Docker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470200" y="1455725"/>
            <a:ext cx="5619300" cy="49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700"/>
              <a:t>Docker para PHP: Introducción</a:t>
            </a:r>
            <a:endParaRPr b="1" sz="17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Docker es una herramienta esencial para desarrollo web moderno.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Permite crear entornos de desarrollo consistentes y reproducibles.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Evita problemas de compatibilidad entre diferentes sistemas.</a:t>
            </a:r>
            <a:endParaRPr sz="1300"/>
          </a:p>
          <a:p>
            <a:pPr indent="0" lvl="0" marL="1143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1143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300"/>
              <a:t>Creación de un Entorno Docker PHP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Instala Docker Desktop desde https://www.docker.com/products/docker-desktop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Crea un archivo docker-compose.yml para tu proyecto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Define servicios para PHP, Apache/Nginx, MySQL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Configura volúmenes para desarrollo en tiempo real</a:t>
            </a:r>
            <a:endParaRPr sz="1300"/>
          </a:p>
          <a:p>
            <a:pPr indent="0" lvl="0" marL="1143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1143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300"/>
              <a:t>Configuración del Entorno Docker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Define la imagen PHP adecuada (php:8.3-apache)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Configura el mapeo de puertos (80:80 para web, 3306:3306 para MySQL)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Establece variables de entorno para la base de datos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s-ES" sz="1300"/>
              <a:t>Monta tu código fuente como volumen para desarrollo</a:t>
            </a:r>
            <a:endParaRPr sz="1300"/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5926" y="1338286"/>
            <a:ext cx="5319061" cy="4840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1"/>
          <p:cNvGrpSpPr/>
          <p:nvPr/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5" name="Google Shape;235;p11"/>
            <p:cNvSpPr/>
            <p:nvPr/>
          </p:nvSpPr>
          <p:spPr>
            <a:xfrm flipH="1" rot="5400000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 rot="-54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0">
                  <a:srgbClr val="5B9BD5">
                    <a:alpha val="0"/>
                  </a:srgbClr>
                </a:gs>
                <a:gs pos="19000">
                  <a:srgbClr val="5B9BD5">
                    <a:alpha val="0"/>
                  </a:srgbClr>
                </a:gs>
                <a:gs pos="100000">
                  <a:srgbClr val="9CC2E5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/>
          <p:nvPr/>
        </p:nvSpPr>
        <p:spPr>
          <a:xfrm rot="10800000">
            <a:off x="-3288" y="2601398"/>
            <a:ext cx="12202113" cy="4256602"/>
          </a:xfrm>
          <a:custGeom>
            <a:rect b="b" l="l" r="r" t="t"/>
            <a:pathLst>
              <a:path extrusionOk="0" h="3188466" w="12202113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838200" y="3905833"/>
            <a:ext cx="4215063" cy="2398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Uso del Entorno Docker</a:t>
            </a:r>
            <a:endParaRPr/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399" y="168525"/>
            <a:ext cx="9071275" cy="21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5405700" y="3073475"/>
            <a:ext cx="5925300" cy="3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300"/>
              <a:t>Comandos Básicos de Docker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En tu directorio de proyecto, ejecuta: docker-compose up -d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Accede a tu aplicación en http://localhost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Para detener los contenedores: docker-compose down</a:t>
            </a:r>
            <a:endParaRPr sz="13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3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300"/>
              <a:t>Ventajas del Desarrollo con Docker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✅ Entorno consistente entre desarrollo y producción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✅ Fácil compartir configuración con el equipo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✅ Aislamiento de dependencias y versiones</a:t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s-ES" sz="1300"/>
              <a:t>✅ Escalabilidad para proyectos complejos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5aa58825a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75aa58825a_0_0"/>
          <p:cNvSpPr txBox="1"/>
          <p:nvPr>
            <p:ph type="title"/>
          </p:nvPr>
        </p:nvSpPr>
        <p:spPr>
          <a:xfrm>
            <a:off x="242910" y="1598246"/>
            <a:ext cx="4993232" cy="5122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6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Creación de Proyectos Web</a:t>
            </a:r>
            <a:endParaRPr/>
          </a:p>
        </p:txBody>
      </p:sp>
      <p:cxnSp>
        <p:nvCxnSpPr>
          <p:cNvPr id="252" name="Google Shape;252;g275aa58825a_0_0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5aa58825a_0_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75aa58825a_0_5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75aa58825a_0_5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5600">
                <a:solidFill>
                  <a:srgbClr val="FFFFFF"/>
                </a:solidFill>
              </a:rPr>
              <a:t>Estructura Básica de Proyectos PHP</a:t>
            </a:r>
            <a:endParaRPr/>
          </a:p>
        </p:txBody>
      </p:sp>
      <p:sp>
        <p:nvSpPr>
          <p:cNvPr id="260" name="Google Shape;260;g275aa58825a_0_5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75aa58825a_0_5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75aa58825a_0_5"/>
          <p:cNvSpPr txBox="1"/>
          <p:nvPr>
            <p:ph idx="1" type="body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Utilizaremos principalmente estas estructuras: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- Proyecto Simple: Una sola página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- Proyecto Modular: Separación de componentes con includes</a:t>
            </a:r>
            <a:endParaRPr/>
          </a:p>
        </p:txBody>
      </p:sp>
      <p:sp>
        <p:nvSpPr>
          <p:cNvPr id="263" name="Google Shape;263;g275aa58825a_0_5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g275aa58825a_0_5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5aa58825a_0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75aa58825a_0_11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75aa58825a_0_11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Creando un Proyecto PHP Paso a Paso:</a:t>
            </a:r>
            <a:endParaRPr/>
          </a:p>
        </p:txBody>
      </p:sp>
      <p:sp>
        <p:nvSpPr>
          <p:cNvPr id="272" name="Google Shape;272;g275aa58825a_0_11"/>
          <p:cNvSpPr txBox="1"/>
          <p:nvPr>
            <p:ph idx="1" type="body"/>
          </p:nvPr>
        </p:nvSpPr>
        <p:spPr>
          <a:xfrm>
            <a:off x="1137033" y="2198362"/>
            <a:ext cx="5119387" cy="439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321428"/>
              <a:buNone/>
            </a:pPr>
            <a:r>
              <a:t/>
            </a:r>
            <a:endParaRPr sz="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1. </a:t>
            </a:r>
            <a:r>
              <a:rPr b="1" lang="es-ES" sz="1800"/>
              <a:t>**Crear Carpeta del Proyecto**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Navegar a C:\xampp\htdocs\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Crear nueva carpeta: "mi_proyecto_web"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2. </a:t>
            </a:r>
            <a:r>
              <a:rPr b="1" lang="es-ES" sz="1800"/>
              <a:t>**Configurar Estructura Base**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Crear archivo index.php principal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Crear carpetas: config/, assets/, includes/, pages/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3. </a:t>
            </a:r>
            <a:r>
              <a:rPr b="1" lang="es-ES" sz="1800"/>
              <a:t>**Establecer Archivos de Configuración**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config.php: Variables globales y configuración DB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.htaccess: Configuración de servidor Apache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4. </a:t>
            </a:r>
            <a:r>
              <a:rPr b="1" lang="es-ES" sz="1800"/>
              <a:t>**Probar el Proyecto**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Abrir navegador en http://localhost/mi_proyecto_web/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42857"/>
              <a:buNone/>
            </a:pPr>
            <a:r>
              <a:rPr lang="es-ES" sz="1800"/>
              <a:t>   • Verificar funcionamiento correcto</a:t>
            </a:r>
            <a:endParaRPr sz="800"/>
          </a:p>
        </p:txBody>
      </p:sp>
      <p:pic>
        <p:nvPicPr>
          <p:cNvPr id="273" name="Google Shape;273;g275aa58825a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7307" y="2184914"/>
            <a:ext cx="4552624" cy="375591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75aa58825a_0_11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5aa58825a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5. Estructura del Proyecto Web</a:t>
            </a:r>
            <a:endParaRPr/>
          </a:p>
        </p:txBody>
      </p:sp>
      <p:sp>
        <p:nvSpPr>
          <p:cNvPr id="280" name="Google Shape;280;g275aa58825a_0_17"/>
          <p:cNvSpPr txBox="1"/>
          <p:nvPr>
            <p:ph idx="1" type="body"/>
          </p:nvPr>
        </p:nvSpPr>
        <p:spPr>
          <a:xfrm>
            <a:off x="838200" y="1508760"/>
            <a:ext cx="4401312" cy="52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2852"/>
              <a:buNone/>
            </a:pPr>
            <a:r>
              <a:rPr b="1" lang="es-ES" sz="2900"/>
              <a:t>Mi Proyecto Web/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├── index.php          # Página principal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├── config/             # Configuración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└── config.php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├── assets/           # Recursos estáticos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├── css/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│   └── style.css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├── js/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│   └── main.js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└── images/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├── includes/         # Archivos incluibles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├── header.php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│   └── footer.php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└── pages/            # Páginas del sitio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    ├── about.php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    ├── contact.php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3"/>
              <a:buNone/>
            </a:pPr>
            <a:r>
              <a:rPr lang="es-ES"/>
              <a:t>    └── services.php</a:t>
            </a:r>
            <a:endParaRPr/>
          </a:p>
        </p:txBody>
      </p:sp>
      <p:sp>
        <p:nvSpPr>
          <p:cNvPr id="281" name="Google Shape;281;g275aa58825a_0_17"/>
          <p:cNvSpPr txBox="1"/>
          <p:nvPr/>
        </p:nvSpPr>
        <p:spPr>
          <a:xfrm>
            <a:off x="6245352" y="1591497"/>
            <a:ext cx="529209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Esta estructura permite: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Código organizado y mantenible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Reutilización de componentes 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Separación de responsabilidades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Escalabilidad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5aa58825a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6. Diseño de Interfaz Web Básica</a:t>
            </a:r>
            <a:endParaRPr/>
          </a:p>
        </p:txBody>
      </p:sp>
      <p:sp>
        <p:nvSpPr>
          <p:cNvPr id="287" name="Google Shape;287;g275aa58825a_0_50"/>
          <p:cNvSpPr txBox="1"/>
          <p:nvPr>
            <p:ph idx="1" type="body"/>
          </p:nvPr>
        </p:nvSpPr>
        <p:spPr>
          <a:xfrm>
            <a:off x="390144" y="1599522"/>
            <a:ext cx="5580888" cy="4995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 sz="1900"/>
              <a:t>Integración HTML + PHP:</a:t>
            </a:r>
            <a:endParaRPr b="1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&lt;!DOCTYPE html&gt;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&lt;html lang="es"&gt;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&lt;head&gt;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    &lt;meta charset="UTF-8"&gt;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    &lt;title&gt;&lt;?php echo $titulo; ?&gt;&lt;/title&gt;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    &lt;link rel="stylesheet"href="assets/css/style.css"&gt;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&lt;/head&gt;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&lt;body&gt;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    &lt;h1&gt;&lt;?php echo "¡Hola desde PHP!"; ?&gt;&lt;/h1&gt;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&lt;/body&gt;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/>
              <a:t>&lt;/html&gt;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8" name="Google Shape;288;g275aa58825a_0_50"/>
          <p:cNvSpPr txBox="1"/>
          <p:nvPr/>
        </p:nvSpPr>
        <p:spPr>
          <a:xfrm>
            <a:off x="5830824" y="1599521"/>
            <a:ext cx="5879592" cy="4995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🎨 CSS Frameworks Recomendados: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**Bootstrap 5**: Diseño responsive rápido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**Tailwind CSS**: Utilidades CSS modernas  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**CSS Personalizado**: Control total del diseño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📱 Responsive Design: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Mobile First approach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Media queries para diferentes dispositivos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Flexbox y CSS Grid para layouts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/>
              <a:t>7. Conceptos Básicos de PHP</a:t>
            </a:r>
            <a:endParaRPr/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838200" y="1481328"/>
            <a:ext cx="5041392" cy="51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Variables y Tipos de Datos: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&lt;?php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// Strings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$nombre = "Juan Pérez";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$apellido = 'García';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// Números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$edad = 25;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/>
              <a:t>$precio = 19.99;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6669024" y="1481327"/>
            <a:ext cx="5135880" cy="5166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Booleanos y Arrays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$activo = true;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$colores = ["rojo", "verde", "azul"];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📂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Inclusión de Archivos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**include**: Incluye archivo, continúa si falla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**require**: Incluye archivo, detiene si falla  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**include_once / require_once**: Solo una vez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🔧 </a:t>
            </a: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Básicas</a:t>
            </a: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`date()`: Fecha y hora actual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`echo / print`: Mostrar contenido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`var_dump()`: Información de variables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87512015ed_0_0"/>
          <p:cNvSpPr txBox="1"/>
          <p:nvPr>
            <p:ph type="title"/>
          </p:nvPr>
        </p:nvSpPr>
        <p:spPr>
          <a:xfrm>
            <a:off x="133075" y="47850"/>
            <a:ext cx="89985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Ejecutando el servidor modo “vanilla”</a:t>
            </a:r>
            <a:endParaRPr/>
          </a:p>
        </p:txBody>
      </p:sp>
      <p:sp>
        <p:nvSpPr>
          <p:cNvPr id="301" name="Google Shape;301;g387512015ed_0_0"/>
          <p:cNvSpPr txBox="1"/>
          <p:nvPr>
            <p:ph idx="1" type="body"/>
          </p:nvPr>
        </p:nvSpPr>
        <p:spPr>
          <a:xfrm>
            <a:off x="868925" y="2112225"/>
            <a:ext cx="8756400" cy="55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FFF5F6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es-ES" sz="3000">
                <a:solidFill>
                  <a:srgbClr val="BBBBBB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>
                <a:solidFill>
                  <a:srgbClr val="F97E72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s-ES" sz="3000">
                <a:solidFill>
                  <a:srgbClr val="BBBBBB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 localhost:8000 </a:t>
            </a:r>
            <a:r>
              <a:rPr lang="es-ES" sz="3000">
                <a:solidFill>
                  <a:srgbClr val="F97E72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s-ES" sz="3000">
                <a:solidFill>
                  <a:srgbClr val="BBBBBB"/>
                </a:solidFill>
                <a:highlight>
                  <a:srgbClr val="241B2F"/>
                </a:highlight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endParaRPr sz="4900"/>
          </a:p>
        </p:txBody>
      </p:sp>
      <p:pic>
        <p:nvPicPr>
          <p:cNvPr id="302" name="Google Shape;302;g387512015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2815400"/>
            <a:ext cx="8130825" cy="362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87512015ed_0_0"/>
          <p:cNvSpPr/>
          <p:nvPr/>
        </p:nvSpPr>
        <p:spPr>
          <a:xfrm>
            <a:off x="0" y="0"/>
            <a:ext cx="11522433" cy="1874318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70065" y="69788"/>
            <a:ext cx="10515600" cy="927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Contenido 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552361" y="997528"/>
            <a:ext cx="4636325" cy="5485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1. Introducción a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Objetivos del Tema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2. Instalación y Configuración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Descarga de XAMPP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Requisitos del Sistema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Personalización de la Instalación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3. Docker para Desarrollo Web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Configuración de Contenedores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Despliegue de Aplicaciones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Pruebas en Servidor Local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4. Creación de Proyectos Web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Estructura de Proyectos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Archivos de Configuración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Organización de Recursos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5. Estructura del Proyecto Web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Carpeta de Assets y Recursos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Archivos de Inclusión (includes)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714"/>
              <a:buNone/>
            </a:pPr>
            <a:r>
              <a:rPr lang="es-ES"/>
              <a:t>• Configuración PHP y .htaccess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299900" y="1116285"/>
            <a:ext cx="3740212" cy="524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Diseño de Interfaz Web Básica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Integración de HTML con PHP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de CSS y Frameworks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Organización de Assets y Recursos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Bootstrap y Responsive Design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Separación de Lógica y Presentación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Conceptos Básicos de PHP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Variables y Tipos de Datos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Inclusión de Archivos (include/require)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Funciones Básicas del Sistema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Ejercicios Prácticos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Creación de un Proyecto Nuevo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de una Página PHP Básica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Implementación de Estructura Modular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Recursos Adicionales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Documentación Oficial de PHP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60714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Comunidad y Frameworks PHP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762000" y="1143486"/>
            <a:ext cx="4267200" cy="1437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3200"/>
              <a:t>Ejecutando php “a pelo”</a:t>
            </a:r>
            <a:endParaRPr/>
          </a:p>
        </p:txBody>
      </p:sp>
      <p:cxnSp>
        <p:nvCxnSpPr>
          <p:cNvPr id="309" name="Google Shape;309;p36"/>
          <p:cNvCxnSpPr/>
          <p:nvPr/>
        </p:nvCxnSpPr>
        <p:spPr>
          <a:xfrm>
            <a:off x="865140" y="871146"/>
            <a:ext cx="736939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5825613" y="838200"/>
            <a:ext cx="5501247" cy="1866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ES" sz="2000"/>
              <a:t>Podemos ejecutar php desde terminal como java pero sin compilar ☺</a:t>
            </a:r>
            <a:endParaRPr sz="2000"/>
          </a:p>
        </p:txBody>
      </p:sp>
      <p:pic>
        <p:nvPicPr>
          <p:cNvPr id="311" name="Google Shape;3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57" y="3285385"/>
            <a:ext cx="10591800" cy="278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5600">
                <a:solidFill>
                  <a:srgbClr val="FFFFFF"/>
                </a:solidFill>
              </a:rPr>
              <a:t>8. Ejercicios Prácticos</a:t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3"/>
          <p:cNvSpPr txBox="1"/>
          <p:nvPr>
            <p:ph idx="1" type="body"/>
          </p:nvPr>
        </p:nvSpPr>
        <p:spPr>
          <a:xfrm>
            <a:off x="6297233" y="518400"/>
            <a:ext cx="5176080" cy="613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b="1" lang="es-ES" sz="1600">
                <a:solidFill>
                  <a:schemeClr val="dk1"/>
                </a:solidFill>
              </a:rPr>
              <a:t>🎯 Ejercicio 1: Mi Primera Página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Crear página personal con información dinámica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Usar variables PHP ($nombre, $edad, $ciudad)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Mostrar fecha y hora actual con date()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Aplicar CSS básico para diseño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b="1" lang="es-ES" sz="1600">
                <a:solidFill>
                  <a:schemeClr val="dk1"/>
                </a:solidFill>
              </a:rPr>
              <a:t>🎯 Ejercicio 2: Sitio Web Modular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Separar código con include/require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Crear header.php y footer.php reutilizables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Configuración centralizada en config.php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Múltiples páginas (inicio, acerca, contacto, servicios)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b="1" lang="es-ES" sz="1600">
                <a:solidFill>
                  <a:schemeClr val="dk1"/>
                </a:solidFill>
              </a:rPr>
              <a:t>🎯 Ejercicio 3: Sistema de Navegación Dinámico (opcional)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Sistema de rutas con $_GET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Validación de páginas existentes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Bootstrap 5 para diseño responsive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• Navegación activa según página actual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chemeClr val="dk1"/>
                </a:solidFill>
              </a:rPr>
              <a:t>**📁 Todos los ejercicios están en /Ejercicios_Ejemplo/**</a:t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3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ES" sz="5600">
                <a:solidFill>
                  <a:srgbClr val="FFFFFF"/>
                </a:solidFill>
              </a:rPr>
              <a:t>Recursos Adicionales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331" name="Google Shape;331;p34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 txBox="1"/>
          <p:nvPr>
            <p:ph idx="1" type="body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🌐 Documentación Oficial de PHP: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https://www.php.net/manual/es/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📚 Frameworks y Herramientas: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Bootstrap: https://getbootstrap.com/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Composer: https://getcomposer.org/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Docker: https://docs.docker.com/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👥 Comunidades: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Stack Overflow -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Reddit r/PHP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chemeClr val="dk1"/>
                </a:solidFill>
              </a:rPr>
              <a:t>• PHP.net Community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4" name="Google Shape;334;p34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type="title"/>
          </p:nvPr>
        </p:nvSpPr>
        <p:spPr>
          <a:xfrm>
            <a:off x="466730" y="1598246"/>
            <a:ext cx="4554659" cy="5034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br>
              <a:rPr b="1" lang="es-E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8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5792994" y="1590840"/>
            <a:ext cx="5010506" cy="5007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Introducción a PHP</a:t>
            </a:r>
            <a:endParaRPr/>
          </a:p>
        </p:txBody>
      </p:sp>
      <p:cxnSp>
        <p:nvCxnSpPr>
          <p:cNvPr id="105" name="Google Shape;105;p4"/>
          <p:cNvCxnSpPr/>
          <p:nvPr/>
        </p:nvCxnSpPr>
        <p:spPr>
          <a:xfrm>
            <a:off x="5447322" y="1589368"/>
            <a:ext cx="0" cy="5259754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6" name="Google Shape;106;p4"/>
          <p:cNvSpPr/>
          <p:nvPr/>
        </p:nvSpPr>
        <p:spPr>
          <a:xfrm>
            <a:off x="11023128" y="1731109"/>
            <a:ext cx="139039" cy="136646"/>
          </a:xfrm>
          <a:custGeom>
            <a:rect b="b" l="l" r="r" t="t"/>
            <a:pathLst>
              <a:path extrusionOk="0" h="136646" w="139039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1381908" y="1956458"/>
            <a:ext cx="91138" cy="89570"/>
          </a:xfrm>
          <a:custGeom>
            <a:rect b="b" l="l" r="r" t="t"/>
            <a:pathLst>
              <a:path extrusionOk="0" h="89570" w="91138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1007588" y="2177021"/>
            <a:ext cx="127714" cy="125516"/>
          </a:xfrm>
          <a:custGeom>
            <a:rect b="b" l="l" r="r" t="t"/>
            <a:pathLst>
              <a:path extrusionOk="0" h="125516" w="127714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99528" y="554152"/>
            <a:ext cx="5742189" cy="574218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1245072" y="1289765"/>
            <a:ext cx="3651101" cy="4270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5600">
                <a:solidFill>
                  <a:srgbClr val="FFFFFF"/>
                </a:solidFill>
              </a:rPr>
              <a:t>Objetivos del Tema: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123493" y="374394"/>
            <a:ext cx="171515" cy="171515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550109" y="1084507"/>
            <a:ext cx="157545" cy="157545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En este primer tema, se introducirá a los estudiantes en el entorno de desarrollo web con PHP y la configuración de servidores locales.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Los participantes aprenderán a: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Configurar XAMPP y Docker en Windows/Linux/macOS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Comprender la estructura básica de un proyecto web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Explorar la integración de HTML, CSS y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Familiarizarse con la creación de páginas dinámicas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Implementar estructura modular con includes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900">
                <a:solidFill>
                  <a:schemeClr val="dk1"/>
                </a:solidFill>
              </a:rPr>
              <a:t>• Desarrollar ejercicios prácticos fundamentales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5436547" y="5751820"/>
            <a:ext cx="112426" cy="112426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>
            <p:ph type="title"/>
          </p:nvPr>
        </p:nvSpPr>
        <p:spPr>
          <a:xfrm>
            <a:off x="1522030" y="1209220"/>
            <a:ext cx="9147940" cy="2337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Instalación y Configuración del Entorno</a:t>
            </a:r>
            <a:br>
              <a:rPr lang="es-ES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1261869" y="2383077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0724364" y="2265467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1024834" y="253720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064053" y="2832967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0772266" y="2803988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1413405" y="3242499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>
            <a:off x="0" y="5831729"/>
            <a:ext cx="12188952" cy="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8000">
              <a:solidFill>
                <a:srgbClr val="FFFFFF"/>
              </a:solidFill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13892" y="554152"/>
            <a:ext cx="574177" cy="1075866"/>
            <a:chOff x="613892" y="554152"/>
            <a:chExt cx="574177" cy="1075866"/>
          </a:xfrm>
        </p:grpSpPr>
        <p:sp>
          <p:nvSpPr>
            <p:cNvPr id="142" name="Google Shape;142;p7"/>
            <p:cNvSpPr/>
            <p:nvPr/>
          </p:nvSpPr>
          <p:spPr>
            <a:xfrm>
              <a:off x="633061" y="554152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075643" y="837005"/>
              <a:ext cx="112426" cy="112426"/>
            </a:xfrm>
            <a:custGeom>
              <a:rect b="b" l="l" r="r" t="t"/>
              <a:pathLst>
                <a:path extrusionOk="0" h="112426" w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613892" y="1472473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1. Descarga de XAMPP: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Dirígete al sitio web oficial de XAMPP en https://www.apachefriends.org/ y descarga el instalador adecuado para tu sistema operativo.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2. Ejecución del Instalador: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Una vez completada la descarga, ejecuta el instalador como administrador. Esto iniciará el proceso de instalación de XAMPP.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3. Selección de Componentes: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• Apache: Servidor web que ejecutará PHP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• MySQL: Sistema de gestión de base de datos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• PHP: Lenguaje de programación principal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• phpMyAdmin: Interfaz web para gestión de MySQL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1700">
                <a:solidFill>
                  <a:schemeClr val="dk1"/>
                </a:solidFill>
              </a:rPr>
              <a:t>• FileZilla FTP Server: Para transferencias de archivos (opcional)</a:t>
            </a:r>
            <a:endParaRPr/>
          </a:p>
        </p:txBody>
      </p:sp>
      <p:cxnSp>
        <p:nvCxnSpPr>
          <p:cNvPr id="146" name="Google Shape;146;p7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3" name="Google Shape;1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92" y="228153"/>
            <a:ext cx="11222016" cy="6401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1573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4546A">
                  <a:alpha val="67843"/>
                </a:srgbClr>
              </a:gs>
              <a:gs pos="10000">
                <a:srgbClr val="44546A">
                  <a:alpha val="67843"/>
                </a:srgbClr>
              </a:gs>
              <a:gs pos="85000">
                <a:srgbClr val="44546A">
                  <a:alpha val="96862"/>
                </a:srgbClr>
              </a:gs>
              <a:gs pos="100000">
                <a:srgbClr val="44546A">
                  <a:alpha val="96862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>
            <a:off x="1586807" y="1828420"/>
            <a:ext cx="9018384" cy="4345746"/>
            <a:chOff x="748607" y="2795"/>
            <a:chExt cx="9018384" cy="4345746"/>
          </a:xfrm>
        </p:grpSpPr>
        <p:sp>
          <p:nvSpPr>
            <p:cNvPr id="162" name="Google Shape;162;p8"/>
            <p:cNvSpPr/>
            <p:nvPr/>
          </p:nvSpPr>
          <p:spPr>
            <a:xfrm>
              <a:off x="2669704" y="533944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2864480" y="577453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48607" y="2795"/>
              <a:ext cx="1922896" cy="1153737"/>
            </a:xfrm>
            <a:prstGeom prst="rect">
              <a:avLst/>
            </a:pr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748607" y="2795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Ubicación de Instalación:</a:t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034866" y="533944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E3793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5229643" y="577453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113770" y="2795"/>
              <a:ext cx="1922896" cy="1153737"/>
            </a:xfrm>
            <a:prstGeom prst="rect">
              <a:avLst/>
            </a:prstGeom>
            <a:gradFill>
              <a:gsLst>
                <a:gs pos="0">
                  <a:srgbClr val="FD7322"/>
                </a:gs>
                <a:gs pos="100000">
                  <a:srgbClr val="FFA77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3113770" y="2795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Selecciona la ubicación donde instalar XAMPP. La ubicación predeterminada (C:\xampp) es recomendada.</a:t>
              </a: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400029" y="533944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DB784A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8"/>
            <p:cNvSpPr txBox="1"/>
            <p:nvPr/>
          </p:nvSpPr>
          <p:spPr>
            <a:xfrm>
              <a:off x="7594806" y="577453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478933" y="2795"/>
              <a:ext cx="1922896" cy="1153737"/>
            </a:xfrm>
            <a:prstGeom prst="rect">
              <a:avLst/>
            </a:prstGeom>
            <a:gradFill>
              <a:gsLst>
                <a:gs pos="0">
                  <a:srgbClr val="F27031"/>
                </a:gs>
                <a:gs pos="100000">
                  <a:srgbClr val="FFA78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5478933" y="2795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Configuración de Puertos:</a:t>
              </a: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1710055" y="1154733"/>
              <a:ext cx="7095488" cy="4116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985"/>
                  </a:lnTo>
                  <a:lnTo>
                    <a:pt x="0" y="64985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D27A57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5080068" y="1358355"/>
              <a:ext cx="355462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844095" y="2795"/>
              <a:ext cx="1922896" cy="1153737"/>
            </a:xfrm>
            <a:prstGeom prst="rect">
              <a:avLst/>
            </a:prstGeom>
            <a:gradFill>
              <a:gsLst>
                <a:gs pos="0">
                  <a:srgbClr val="E8703F"/>
                </a:gs>
                <a:gs pos="100000">
                  <a:srgbClr val="FFAB8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7844095" y="2795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Verifica que los puertos 80 (Apache) y 3306 (MySQL) estén disponibles. Si hay conflictos, configura puertos alternativos.</a:t>
              </a: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2669704" y="2129949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CB7C6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2864480" y="2173457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48607" y="1598800"/>
              <a:ext cx="1922896" cy="1153737"/>
            </a:xfrm>
            <a:prstGeom prst="rect">
              <a:avLst/>
            </a:prstGeom>
            <a:gradFill>
              <a:gsLst>
                <a:gs pos="0">
                  <a:srgbClr val="DD724E"/>
                </a:gs>
                <a:gs pos="100000">
                  <a:srgbClr val="FFAD9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748607" y="1598800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6. Inicio de Servicios:</a:t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34866" y="2129949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C47F6E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5229643" y="2173457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3113770" y="1598800"/>
              <a:ext cx="1922896" cy="1153737"/>
            </a:xfrm>
            <a:prstGeom prst="rect">
              <a:avLst/>
            </a:prstGeom>
            <a:gradFill>
              <a:gsLst>
                <a:gs pos="0">
                  <a:srgbClr val="D5765A"/>
                </a:gs>
                <a:gs pos="100000">
                  <a:srgbClr val="FFB09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3113770" y="1598800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Desde el Panel de Control de XAMPP:</a:t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7400029" y="2129949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C857A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7594806" y="2173457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478933" y="1598800"/>
              <a:ext cx="1922896" cy="1153737"/>
            </a:xfrm>
            <a:prstGeom prst="rect">
              <a:avLst/>
            </a:prstGeom>
            <a:gradFill>
              <a:gsLst>
                <a:gs pos="0">
                  <a:srgbClr val="CB7968"/>
                </a:gs>
                <a:gs pos="100000">
                  <a:srgbClr val="FFB5A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478933" y="1598800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 Inicia Apache haciendo clic en "Start"</a:t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710055" y="2750737"/>
              <a:ext cx="7095488" cy="41166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985"/>
                  </a:lnTo>
                  <a:lnTo>
                    <a:pt x="0" y="64985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B68B8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 txBox="1"/>
            <p:nvPr/>
          </p:nvSpPr>
          <p:spPr>
            <a:xfrm>
              <a:off x="5080068" y="2954359"/>
              <a:ext cx="355462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7844095" y="1598800"/>
              <a:ext cx="1922896" cy="1153737"/>
            </a:xfrm>
            <a:prstGeom prst="rect">
              <a:avLst/>
            </a:prstGeom>
            <a:gradFill>
              <a:gsLst>
                <a:gs pos="0">
                  <a:srgbClr val="C38075"/>
                </a:gs>
                <a:gs pos="100000">
                  <a:srgbClr val="FABBB0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7844095" y="1598800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 Inicia MySQL haciendo clic en "Start"</a:t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669704" y="3725953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AF939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2864480" y="3769461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48607" y="3194804"/>
              <a:ext cx="1922896" cy="1153737"/>
            </a:xfrm>
            <a:prstGeom prst="rect">
              <a:avLst/>
            </a:prstGeom>
            <a:gradFill>
              <a:gsLst>
                <a:gs pos="0">
                  <a:srgbClr val="BA8681"/>
                </a:gs>
                <a:gs pos="100000">
                  <a:srgbClr val="EFBEB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748607" y="3194804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• Verifica que ambos servicios muestren "Running" en verde</a:t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034866" y="3725953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AA9B9A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 txBox="1"/>
            <p:nvPr/>
          </p:nvSpPr>
          <p:spPr>
            <a:xfrm>
              <a:off x="5229643" y="3769461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3113770" y="3194804"/>
              <a:ext cx="1922896" cy="1153737"/>
            </a:xfrm>
            <a:prstGeom prst="rect">
              <a:avLst/>
            </a:prstGeom>
            <a:gradFill>
              <a:gsLst>
                <a:gs pos="0">
                  <a:srgbClr val="B3908C"/>
                </a:gs>
                <a:gs pos="100000">
                  <a:srgbClr val="E7C8C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3113770" y="3194804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7. Verificación de Instalación:</a:t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7400029" y="3725953"/>
              <a:ext cx="411666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A4A4A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7594806" y="3769461"/>
              <a:ext cx="22113" cy="4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478933" y="3194804"/>
              <a:ext cx="1922896" cy="1153737"/>
            </a:xfrm>
            <a:prstGeom prst="rect">
              <a:avLst/>
            </a:prstGeom>
            <a:gradFill>
              <a:gsLst>
                <a:gs pos="0">
                  <a:srgbClr val="AB9898"/>
                </a:gs>
                <a:gs pos="100000">
                  <a:srgbClr val="DFCDC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5478933" y="3194804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Abre tu navegador y navega a http://localhost</a:t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44095" y="3194804"/>
              <a:ext cx="1922896" cy="1153737"/>
            </a:xfrm>
            <a:prstGeom prst="rect">
              <a:avLst/>
            </a:prstGeom>
            <a:gradFill>
              <a:gsLst>
                <a:gs pos="0">
                  <a:srgbClr val="A4A4A4"/>
                </a:gs>
                <a:gs pos="100000">
                  <a:srgbClr val="D7D7D7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7844095" y="3194804"/>
              <a:ext cx="1922896" cy="1153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900" lIns="94200" spcFirstLastPara="1" rIns="94200" wrap="square" tIns="9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Deberías ver la página de bienvenida de XAMPP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838200" y="1825625"/>
            <a:ext cx="7746300" cy="4547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8. Configuración de PHP: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XAMPP incluye PHP preconfigurado, pero puedes personalizar la configuración editando php.ini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Ubicación típica: C:\xampp\php\php.ini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9. Acceso a phpMyAdmin: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Navega a http://localhost/phpmyadmin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Interfaz web para gestionar bases de datos MySQL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Usuario por defecto: root (sin contraseña)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10. Configuración del Editor de Código: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Instala Visual Studio Code o tu editor preferido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Configura extensiones para PHP: PHP Intelephense, PHP Debug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2857"/>
              <a:buNone/>
            </a:pPr>
            <a:r>
              <a:rPr lang="es-ES"/>
              <a:t>Configura el workspace en la carpeta htdocs de XAMPP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2023-08-09T18:04:41Z</dcterms:created>
  <dc:creator>manuel prieto macias</dc:creator>
</cp:coreProperties>
</file>