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69" r:id="rId2"/>
    <p:sldId id="305" r:id="rId3"/>
    <p:sldId id="311" r:id="rId4"/>
    <p:sldId id="310" r:id="rId5"/>
    <p:sldId id="309" r:id="rId6"/>
    <p:sldId id="308" r:id="rId7"/>
    <p:sldId id="288" r:id="rId8"/>
    <p:sldId id="290" r:id="rId9"/>
    <p:sldId id="293" r:id="rId10"/>
    <p:sldId id="295" r:id="rId11"/>
    <p:sldId id="297" r:id="rId12"/>
    <p:sldId id="298" r:id="rId13"/>
    <p:sldId id="296" r:id="rId14"/>
    <p:sldId id="303" r:id="rId15"/>
    <p:sldId id="316" r:id="rId16"/>
    <p:sldId id="292" r:id="rId17"/>
    <p:sldId id="304" r:id="rId18"/>
    <p:sldId id="302" r:id="rId19"/>
    <p:sldId id="317" r:id="rId20"/>
    <p:sldId id="318" r:id="rId21"/>
    <p:sldId id="319" r:id="rId22"/>
    <p:sldId id="315" r:id="rId23"/>
    <p:sldId id="301" r:id="rId24"/>
    <p:sldId id="299" r:id="rId25"/>
    <p:sldId id="312" r:id="rId26"/>
    <p:sldId id="313" r:id="rId27"/>
    <p:sldId id="265" r:id="rId28"/>
  </p:sldIdLst>
  <p:sldSz cx="9906000" cy="6858000" type="A4"/>
  <p:notesSz cx="6669088" cy="9926638"/>
  <p:defaultTextStyle>
    <a:defPPr>
      <a:defRPr lang="en-GB"/>
    </a:defPPr>
    <a:lvl1pPr algn="ctr" rtl="0" fontAlgn="base">
      <a:spcBef>
        <a:spcPct val="0"/>
      </a:spcBef>
      <a:spcAft>
        <a:spcPct val="0"/>
      </a:spcAft>
      <a:defRPr sz="2400" kern="1200">
        <a:solidFill>
          <a:schemeClr val="tx1"/>
        </a:solidFill>
        <a:latin typeface="Arial" pitchFamily="34" charset="0"/>
        <a:ea typeface="+mn-ea"/>
        <a:cs typeface="+mn-cs"/>
      </a:defRPr>
    </a:lvl1pPr>
    <a:lvl2pPr marL="457200" algn="ctr" rtl="0" fontAlgn="base">
      <a:spcBef>
        <a:spcPct val="0"/>
      </a:spcBef>
      <a:spcAft>
        <a:spcPct val="0"/>
      </a:spcAft>
      <a:defRPr sz="2400" kern="1200">
        <a:solidFill>
          <a:schemeClr val="tx1"/>
        </a:solidFill>
        <a:latin typeface="Arial" pitchFamily="34" charset="0"/>
        <a:ea typeface="+mn-ea"/>
        <a:cs typeface="+mn-cs"/>
      </a:defRPr>
    </a:lvl2pPr>
    <a:lvl3pPr marL="914400" algn="ctr" rtl="0" fontAlgn="base">
      <a:spcBef>
        <a:spcPct val="0"/>
      </a:spcBef>
      <a:spcAft>
        <a:spcPct val="0"/>
      </a:spcAft>
      <a:defRPr sz="2400" kern="1200">
        <a:solidFill>
          <a:schemeClr val="tx1"/>
        </a:solidFill>
        <a:latin typeface="Arial" pitchFamily="34" charset="0"/>
        <a:ea typeface="+mn-ea"/>
        <a:cs typeface="+mn-cs"/>
      </a:defRPr>
    </a:lvl3pPr>
    <a:lvl4pPr marL="1371600" algn="ctr" rtl="0" fontAlgn="base">
      <a:spcBef>
        <a:spcPct val="0"/>
      </a:spcBef>
      <a:spcAft>
        <a:spcPct val="0"/>
      </a:spcAft>
      <a:defRPr sz="2400" kern="1200">
        <a:solidFill>
          <a:schemeClr val="tx1"/>
        </a:solidFill>
        <a:latin typeface="Arial" pitchFamily="34" charset="0"/>
        <a:ea typeface="+mn-ea"/>
        <a:cs typeface="+mn-cs"/>
      </a:defRPr>
    </a:lvl4pPr>
    <a:lvl5pPr marL="1828800" algn="ct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064">
          <p15:clr>
            <a:srgbClr val="A4A3A4"/>
          </p15:clr>
        </p15:guide>
        <p15:guide id="2" pos="3120">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8E1FF"/>
    <a:srgbClr val="DDDDDD"/>
    <a:srgbClr val="FFFD61"/>
    <a:srgbClr val="FFEF19"/>
    <a:srgbClr val="FF9900"/>
    <a:srgbClr val="D3D3D3"/>
    <a:srgbClr val="EAEAEA"/>
    <a:srgbClr val="008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551" autoAdjust="0"/>
  </p:normalViewPr>
  <p:slideViewPr>
    <p:cSldViewPr>
      <p:cViewPr varScale="1">
        <p:scale>
          <a:sx n="112" d="100"/>
          <a:sy n="112" d="100"/>
        </p:scale>
        <p:origin x="1896" y="200"/>
      </p:cViewPr>
      <p:guideLst>
        <p:guide orient="horz" pos="2064"/>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60" y="192"/>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GB"/>
          </a:p>
        </p:txBody>
      </p:sp>
      <p:sp>
        <p:nvSpPr>
          <p:cNvPr id="3075"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GB"/>
          </a:p>
        </p:txBody>
      </p:sp>
      <p:sp>
        <p:nvSpPr>
          <p:cNvPr id="3076"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GB"/>
          </a:p>
        </p:txBody>
      </p:sp>
      <p:sp>
        <p:nvSpPr>
          <p:cNvPr id="3077"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124B657-001E-422A-A9AE-D3CD1A876F12}" type="slidenum">
              <a:rPr lang="en-GB"/>
              <a:pPr>
                <a:defRPr/>
              </a:pPr>
              <a:t>‹#›</a:t>
            </a:fld>
            <a:endParaRPr lang="en-GB"/>
          </a:p>
        </p:txBody>
      </p:sp>
    </p:spTree>
    <p:extLst>
      <p:ext uri="{BB962C8B-B14F-4D97-AF65-F5344CB8AC3E}">
        <p14:creationId xmlns:p14="http://schemas.microsoft.com/office/powerpoint/2010/main" val="1018196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GB"/>
          </a:p>
        </p:txBody>
      </p:sp>
      <p:sp>
        <p:nvSpPr>
          <p:cNvPr id="16387" name="Rectangle 3"/>
          <p:cNvSpPr>
            <a:spLocks noGrp="1" noChangeArrowheads="1"/>
          </p:cNvSpPr>
          <p:nvPr>
            <p:ph type="dt" idx="1"/>
          </p:nvPr>
        </p:nvSpPr>
        <p:spPr bwMode="auto">
          <a:xfrm>
            <a:off x="381000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GB"/>
          </a:p>
        </p:txBody>
      </p:sp>
      <p:sp>
        <p:nvSpPr>
          <p:cNvPr id="36868" name="Rectangle 4"/>
          <p:cNvSpPr>
            <a:spLocks noGrp="1" noRot="1" noChangeAspect="1" noChangeArrowheads="1" noTextEdit="1"/>
          </p:cNvSpPr>
          <p:nvPr>
            <p:ph type="sldImg" idx="2"/>
          </p:nvPr>
        </p:nvSpPr>
        <p:spPr bwMode="auto">
          <a:xfrm>
            <a:off x="657225" y="762000"/>
            <a:ext cx="5391150" cy="3733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914400" y="4724400"/>
            <a:ext cx="4876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6390" name="Rectangle 6"/>
          <p:cNvSpPr>
            <a:spLocks noGrp="1" noChangeArrowheads="1"/>
          </p:cNvSpPr>
          <p:nvPr>
            <p:ph type="ftr" sz="quarter" idx="4"/>
          </p:nvPr>
        </p:nvSpPr>
        <p:spPr bwMode="auto">
          <a:xfrm>
            <a:off x="0" y="9448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GB"/>
          </a:p>
        </p:txBody>
      </p:sp>
      <p:sp>
        <p:nvSpPr>
          <p:cNvPr id="16391" name="Rectangle 7"/>
          <p:cNvSpPr>
            <a:spLocks noGrp="1" noChangeArrowheads="1"/>
          </p:cNvSpPr>
          <p:nvPr>
            <p:ph type="sldNum" sz="quarter" idx="5"/>
          </p:nvPr>
        </p:nvSpPr>
        <p:spPr bwMode="auto">
          <a:xfrm>
            <a:off x="3810000" y="9448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1D40A739-EFDA-4F2D-B07D-5758C4DC3D6A}" type="slidenum">
              <a:rPr lang="en-GB"/>
              <a:pPr>
                <a:defRPr/>
              </a:pPr>
              <a:t>‹#›</a:t>
            </a:fld>
            <a:endParaRPr lang="en-GB"/>
          </a:p>
        </p:txBody>
      </p:sp>
    </p:spTree>
    <p:extLst>
      <p:ext uri="{BB962C8B-B14F-4D97-AF65-F5344CB8AC3E}">
        <p14:creationId xmlns:p14="http://schemas.microsoft.com/office/powerpoint/2010/main" val="1923525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1</a:t>
            </a:fld>
            <a:endParaRPr lang="en-GB"/>
          </a:p>
        </p:txBody>
      </p:sp>
    </p:spTree>
    <p:extLst>
      <p:ext uri="{BB962C8B-B14F-4D97-AF65-F5344CB8AC3E}">
        <p14:creationId xmlns:p14="http://schemas.microsoft.com/office/powerpoint/2010/main" val="950473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12</a:t>
            </a:fld>
            <a:endParaRPr lang="en-GB"/>
          </a:p>
        </p:txBody>
      </p:sp>
    </p:spTree>
    <p:extLst>
      <p:ext uri="{BB962C8B-B14F-4D97-AF65-F5344CB8AC3E}">
        <p14:creationId xmlns:p14="http://schemas.microsoft.com/office/powerpoint/2010/main" val="3789501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14</a:t>
            </a:fld>
            <a:endParaRPr lang="en-GB"/>
          </a:p>
        </p:txBody>
      </p:sp>
    </p:spTree>
    <p:extLst>
      <p:ext uri="{BB962C8B-B14F-4D97-AF65-F5344CB8AC3E}">
        <p14:creationId xmlns:p14="http://schemas.microsoft.com/office/powerpoint/2010/main" val="216670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15</a:t>
            </a:fld>
            <a:endParaRPr lang="en-GB"/>
          </a:p>
        </p:txBody>
      </p:sp>
    </p:spTree>
    <p:extLst>
      <p:ext uri="{BB962C8B-B14F-4D97-AF65-F5344CB8AC3E}">
        <p14:creationId xmlns:p14="http://schemas.microsoft.com/office/powerpoint/2010/main" val="1879904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16</a:t>
            </a:fld>
            <a:endParaRPr lang="en-GB"/>
          </a:p>
        </p:txBody>
      </p:sp>
    </p:spTree>
    <p:extLst>
      <p:ext uri="{BB962C8B-B14F-4D97-AF65-F5344CB8AC3E}">
        <p14:creationId xmlns:p14="http://schemas.microsoft.com/office/powerpoint/2010/main" val="425295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17</a:t>
            </a:fld>
            <a:endParaRPr lang="en-GB"/>
          </a:p>
        </p:txBody>
      </p:sp>
    </p:spTree>
    <p:extLst>
      <p:ext uri="{BB962C8B-B14F-4D97-AF65-F5344CB8AC3E}">
        <p14:creationId xmlns:p14="http://schemas.microsoft.com/office/powerpoint/2010/main" val="1087795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18</a:t>
            </a:fld>
            <a:endParaRPr lang="en-GB"/>
          </a:p>
        </p:txBody>
      </p:sp>
    </p:spTree>
    <p:extLst>
      <p:ext uri="{BB962C8B-B14F-4D97-AF65-F5344CB8AC3E}">
        <p14:creationId xmlns:p14="http://schemas.microsoft.com/office/powerpoint/2010/main" val="2812468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19</a:t>
            </a:fld>
            <a:endParaRPr lang="en-GB"/>
          </a:p>
        </p:txBody>
      </p:sp>
    </p:spTree>
    <p:extLst>
      <p:ext uri="{BB962C8B-B14F-4D97-AF65-F5344CB8AC3E}">
        <p14:creationId xmlns:p14="http://schemas.microsoft.com/office/powerpoint/2010/main" val="1357066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20</a:t>
            </a:fld>
            <a:endParaRPr lang="en-GB"/>
          </a:p>
        </p:txBody>
      </p:sp>
    </p:spTree>
    <p:extLst>
      <p:ext uri="{BB962C8B-B14F-4D97-AF65-F5344CB8AC3E}">
        <p14:creationId xmlns:p14="http://schemas.microsoft.com/office/powerpoint/2010/main" val="1468306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21</a:t>
            </a:fld>
            <a:endParaRPr lang="en-GB"/>
          </a:p>
        </p:txBody>
      </p:sp>
    </p:spTree>
    <p:extLst>
      <p:ext uri="{BB962C8B-B14F-4D97-AF65-F5344CB8AC3E}">
        <p14:creationId xmlns:p14="http://schemas.microsoft.com/office/powerpoint/2010/main" val="1702815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22</a:t>
            </a:fld>
            <a:endParaRPr lang="en-GB"/>
          </a:p>
        </p:txBody>
      </p:sp>
    </p:spTree>
    <p:extLst>
      <p:ext uri="{BB962C8B-B14F-4D97-AF65-F5344CB8AC3E}">
        <p14:creationId xmlns:p14="http://schemas.microsoft.com/office/powerpoint/2010/main" val="251572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3</a:t>
            </a:fld>
            <a:endParaRPr lang="en-GB"/>
          </a:p>
        </p:txBody>
      </p:sp>
    </p:spTree>
    <p:extLst>
      <p:ext uri="{BB962C8B-B14F-4D97-AF65-F5344CB8AC3E}">
        <p14:creationId xmlns:p14="http://schemas.microsoft.com/office/powerpoint/2010/main" val="698724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23</a:t>
            </a:fld>
            <a:endParaRPr lang="en-GB"/>
          </a:p>
        </p:txBody>
      </p:sp>
    </p:spTree>
    <p:extLst>
      <p:ext uri="{BB962C8B-B14F-4D97-AF65-F5344CB8AC3E}">
        <p14:creationId xmlns:p14="http://schemas.microsoft.com/office/powerpoint/2010/main" val="3183233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25</a:t>
            </a:fld>
            <a:endParaRPr lang="en-GB"/>
          </a:p>
        </p:txBody>
      </p:sp>
    </p:spTree>
    <p:extLst>
      <p:ext uri="{BB962C8B-B14F-4D97-AF65-F5344CB8AC3E}">
        <p14:creationId xmlns:p14="http://schemas.microsoft.com/office/powerpoint/2010/main" val="2343702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26</a:t>
            </a:fld>
            <a:endParaRPr lang="en-GB"/>
          </a:p>
        </p:txBody>
      </p:sp>
    </p:spTree>
    <p:extLst>
      <p:ext uri="{BB962C8B-B14F-4D97-AF65-F5344CB8AC3E}">
        <p14:creationId xmlns:p14="http://schemas.microsoft.com/office/powerpoint/2010/main" val="115817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4</a:t>
            </a:fld>
            <a:endParaRPr lang="en-GB"/>
          </a:p>
        </p:txBody>
      </p:sp>
    </p:spTree>
    <p:extLst>
      <p:ext uri="{BB962C8B-B14F-4D97-AF65-F5344CB8AC3E}">
        <p14:creationId xmlns:p14="http://schemas.microsoft.com/office/powerpoint/2010/main" val="52341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5</a:t>
            </a:fld>
            <a:endParaRPr lang="en-GB"/>
          </a:p>
        </p:txBody>
      </p:sp>
    </p:spTree>
    <p:extLst>
      <p:ext uri="{BB962C8B-B14F-4D97-AF65-F5344CB8AC3E}">
        <p14:creationId xmlns:p14="http://schemas.microsoft.com/office/powerpoint/2010/main" val="2863467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6</a:t>
            </a:fld>
            <a:endParaRPr lang="en-GB"/>
          </a:p>
        </p:txBody>
      </p:sp>
    </p:spTree>
    <p:extLst>
      <p:ext uri="{BB962C8B-B14F-4D97-AF65-F5344CB8AC3E}">
        <p14:creationId xmlns:p14="http://schemas.microsoft.com/office/powerpoint/2010/main" val="653459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40A739-EFDA-4F2D-B07D-5758C4DC3D6A}" type="slidenum">
              <a:rPr lang="en-GB" smtClean="0"/>
              <a:pPr>
                <a:defRPr/>
              </a:pPr>
              <a:t>7</a:t>
            </a:fld>
            <a:endParaRPr lang="en-GB"/>
          </a:p>
        </p:txBody>
      </p:sp>
    </p:spTree>
    <p:extLst>
      <p:ext uri="{BB962C8B-B14F-4D97-AF65-F5344CB8AC3E}">
        <p14:creationId xmlns:p14="http://schemas.microsoft.com/office/powerpoint/2010/main" val="24970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8</a:t>
            </a:fld>
            <a:endParaRPr lang="en-GB"/>
          </a:p>
        </p:txBody>
      </p:sp>
    </p:spTree>
    <p:extLst>
      <p:ext uri="{BB962C8B-B14F-4D97-AF65-F5344CB8AC3E}">
        <p14:creationId xmlns:p14="http://schemas.microsoft.com/office/powerpoint/2010/main" val="366389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9</a:t>
            </a:fld>
            <a:endParaRPr lang="en-GB"/>
          </a:p>
        </p:txBody>
      </p:sp>
    </p:spTree>
    <p:extLst>
      <p:ext uri="{BB962C8B-B14F-4D97-AF65-F5344CB8AC3E}">
        <p14:creationId xmlns:p14="http://schemas.microsoft.com/office/powerpoint/2010/main" val="80334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U" dirty="0"/>
          </a:p>
        </p:txBody>
      </p:sp>
      <p:sp>
        <p:nvSpPr>
          <p:cNvPr id="4" name="Slide Number Placeholder 3"/>
          <p:cNvSpPr>
            <a:spLocks noGrp="1"/>
          </p:cNvSpPr>
          <p:nvPr>
            <p:ph type="sldNum" sz="quarter" idx="5"/>
          </p:nvPr>
        </p:nvSpPr>
        <p:spPr/>
        <p:txBody>
          <a:bodyPr/>
          <a:lstStyle/>
          <a:p>
            <a:pPr>
              <a:defRPr/>
            </a:pPr>
            <a:fld id="{1D40A739-EFDA-4F2D-B07D-5758C4DC3D6A}" type="slidenum">
              <a:rPr lang="en-GB" smtClean="0"/>
              <a:pPr>
                <a:defRPr/>
              </a:pPr>
              <a:t>11</a:t>
            </a:fld>
            <a:endParaRPr lang="en-GB"/>
          </a:p>
        </p:txBody>
      </p:sp>
    </p:spTree>
    <p:extLst>
      <p:ext uri="{BB962C8B-B14F-4D97-AF65-F5344CB8AC3E}">
        <p14:creationId xmlns:p14="http://schemas.microsoft.com/office/powerpoint/2010/main" val="4065365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sólo logotipo Afi)">
    <p:spTree>
      <p:nvGrpSpPr>
        <p:cNvPr id="1" name=""/>
        <p:cNvGrpSpPr/>
        <p:nvPr/>
      </p:nvGrpSpPr>
      <p:grpSpPr>
        <a:xfrm>
          <a:off x="0" y="0"/>
          <a:ext cx="0" cy="0"/>
          <a:chOff x="0" y="0"/>
          <a:chExt cx="0" cy="0"/>
        </a:xfrm>
      </p:grpSpPr>
      <p:grpSp>
        <p:nvGrpSpPr>
          <p:cNvPr id="6" name="Group 9"/>
          <p:cNvGrpSpPr>
            <a:grpSpLocks/>
          </p:cNvGrpSpPr>
          <p:nvPr userDrawn="1"/>
        </p:nvGrpSpPr>
        <p:grpSpPr bwMode="auto">
          <a:xfrm>
            <a:off x="-301625" y="6165850"/>
            <a:ext cx="10439400" cy="84138"/>
            <a:chOff x="4860000" y="3542818"/>
            <a:chExt cx="5307000" cy="84901"/>
          </a:xfrm>
        </p:grpSpPr>
        <p:sp>
          <p:nvSpPr>
            <p:cNvPr id="7" name="Rectangle 31"/>
            <p:cNvSpPr>
              <a:spLocks noChangeArrowheads="1"/>
            </p:cNvSpPr>
            <p:nvPr userDrawn="1"/>
          </p:nvSpPr>
          <p:spPr bwMode="auto">
            <a:xfrm>
              <a:off x="4860000" y="3542818"/>
              <a:ext cx="5307000" cy="4645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31"/>
            <p:cNvSpPr>
              <a:spLocks noChangeArrowheads="1"/>
            </p:cNvSpPr>
            <p:nvPr userDrawn="1"/>
          </p:nvSpPr>
          <p:spPr bwMode="auto">
            <a:xfrm>
              <a:off x="4860000" y="3581264"/>
              <a:ext cx="5307000" cy="46455"/>
            </a:xfrm>
            <a:prstGeom prst="rect">
              <a:avLst/>
            </a:prstGeom>
            <a:solidFill>
              <a:schemeClr val="accent6"/>
            </a:solidFill>
            <a:ln w="9525">
              <a:noFill/>
              <a:miter lim="800000"/>
              <a:headEnd/>
              <a:tailEnd/>
            </a:ln>
            <a:effectLst/>
          </p:spPr>
          <p:txBody>
            <a:bodyPr wrap="none" anchor="ctr"/>
            <a:lstStyle/>
            <a:p>
              <a:pPr>
                <a:defRPr/>
              </a:pPr>
              <a:endParaRPr lang="en-US"/>
            </a:p>
          </p:txBody>
        </p:sp>
      </p:grpSp>
      <p:sp>
        <p:nvSpPr>
          <p:cNvPr id="18" name="Content Placeholder 2"/>
          <p:cNvSpPr>
            <a:spLocks noGrp="1"/>
          </p:cNvSpPr>
          <p:nvPr>
            <p:ph idx="11"/>
          </p:nvPr>
        </p:nvSpPr>
        <p:spPr>
          <a:xfrm>
            <a:off x="4304928" y="6381328"/>
            <a:ext cx="5328592" cy="432048"/>
          </a:xfrm>
          <a:prstGeom prst="rect">
            <a:avLst/>
          </a:prstGeom>
        </p:spPr>
        <p:txBody>
          <a:bodyPr vert="horz" wrap="square" lIns="0" tIns="0" anchor="t" anchorCtr="0"/>
          <a:lstStyle>
            <a:lvl1pPr marL="0" marR="0" indent="-342900" algn="r" defTabSz="914400" rtl="0" eaLnBrk="0" fontAlgn="base" latinLnBrk="0" hangingPunct="0">
              <a:lnSpc>
                <a:spcPct val="100000"/>
              </a:lnSpc>
              <a:spcBef>
                <a:spcPct val="20000"/>
              </a:spcBef>
              <a:spcAft>
                <a:spcPct val="0"/>
              </a:spcAft>
              <a:buClrTx/>
              <a:buSzTx/>
              <a:buFontTx/>
              <a:buNone/>
              <a:tabLst/>
              <a:defRPr sz="16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4" name="Content Placeholder 2"/>
          <p:cNvSpPr>
            <a:spLocks noGrp="1"/>
          </p:cNvSpPr>
          <p:nvPr>
            <p:ph idx="1"/>
          </p:nvPr>
        </p:nvSpPr>
        <p:spPr>
          <a:xfrm>
            <a:off x="4304928" y="4437112"/>
            <a:ext cx="5328592" cy="432048"/>
          </a:xfrm>
          <a:prstGeom prst="rect">
            <a:avLst/>
          </a:prstGeom>
        </p:spPr>
        <p:txBody>
          <a:bodyPr vert="horz" wrap="square" lIns="0" tIns="0" anchor="t" anchorCtr="0"/>
          <a:lstStyle>
            <a:lvl1pPr marL="0" algn="r">
              <a:buNone/>
              <a:defRPr sz="16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3" name="Title 1"/>
          <p:cNvSpPr>
            <a:spLocks noGrp="1"/>
          </p:cNvSpPr>
          <p:nvPr>
            <p:ph type="ctrTitle"/>
          </p:nvPr>
        </p:nvSpPr>
        <p:spPr>
          <a:xfrm>
            <a:off x="2504728" y="2348880"/>
            <a:ext cx="7128792" cy="1470025"/>
          </a:xfrm>
          <a:prstGeom prst="rect">
            <a:avLst/>
          </a:prstGeom>
        </p:spPr>
        <p:txBody>
          <a:bodyPr/>
          <a:lstStyle>
            <a:lvl1pPr algn="r">
              <a:defRPr/>
            </a:lvl1pPr>
          </a:lstStyle>
          <a:p>
            <a:r>
              <a:rPr lang="es-ES"/>
              <a:t>Haga clic para modificar el estilo de título del patrón</a:t>
            </a:r>
          </a:p>
        </p:txBody>
      </p:sp>
      <p:sp>
        <p:nvSpPr>
          <p:cNvPr id="17" name="Subtitle 2"/>
          <p:cNvSpPr>
            <a:spLocks noGrp="1"/>
          </p:cNvSpPr>
          <p:nvPr>
            <p:ph type="subTitle" idx="13"/>
          </p:nvPr>
        </p:nvSpPr>
        <p:spPr>
          <a:xfrm>
            <a:off x="3872880" y="3861048"/>
            <a:ext cx="5768578" cy="648072"/>
          </a:xfrm>
          <a:prstGeom prst="rect">
            <a:avLst/>
          </a:prstGeom>
        </p:spPr>
        <p:txBody>
          <a:bodyPr/>
          <a:lstStyle>
            <a:lvl1pPr marL="0" indent="0" algn="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 dirty="0"/>
          </a:p>
        </p:txBody>
      </p:sp>
      <p:pic>
        <p:nvPicPr>
          <p:cNvPr id="2" name="Imagen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61112" y="110389"/>
            <a:ext cx="3493008" cy="1478280"/>
          </a:xfrm>
          <a:prstGeom prst="rect">
            <a:avLst/>
          </a:prstGeom>
        </p:spPr>
      </p:pic>
    </p:spTree>
    <p:extLst>
      <p:ext uri="{BB962C8B-B14F-4D97-AF65-F5344CB8AC3E}">
        <p14:creationId xmlns:p14="http://schemas.microsoft.com/office/powerpoint/2010/main" val="305775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áficos">
    <p:spTree>
      <p:nvGrpSpPr>
        <p:cNvPr id="1" name=""/>
        <p:cNvGrpSpPr/>
        <p:nvPr/>
      </p:nvGrpSpPr>
      <p:grpSpPr>
        <a:xfrm>
          <a:off x="0" y="0"/>
          <a:ext cx="0" cy="0"/>
          <a:chOff x="0" y="0"/>
          <a:chExt cx="0" cy="0"/>
        </a:xfrm>
      </p:grpSpPr>
      <p:sp>
        <p:nvSpPr>
          <p:cNvPr id="8" name="Content Placeholder 2"/>
          <p:cNvSpPr>
            <a:spLocks noGrp="1"/>
          </p:cNvSpPr>
          <p:nvPr>
            <p:ph idx="15"/>
          </p:nvPr>
        </p:nvSpPr>
        <p:spPr>
          <a:xfrm>
            <a:off x="560512" y="2132856"/>
            <a:ext cx="4248472" cy="216024"/>
          </a:xfrm>
          <a:prstGeom prst="rect">
            <a:avLst/>
          </a:prstGeom>
        </p:spPr>
        <p:txBody>
          <a:bodyPr vert="horz" wrap="square" lIns="0" tIns="0" anchor="t" anchorCtr="0"/>
          <a:lstStyle>
            <a:lvl1pPr marL="0" algn="l">
              <a:buNone/>
              <a:defRPr sz="1400" baseline="0">
                <a:solidFill>
                  <a:schemeClr val="tx1"/>
                </a:solidFill>
                <a:latin typeface="+mj-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9" name="Content Placeholder 2"/>
          <p:cNvSpPr>
            <a:spLocks noGrp="1"/>
          </p:cNvSpPr>
          <p:nvPr>
            <p:ph idx="16"/>
          </p:nvPr>
        </p:nvSpPr>
        <p:spPr>
          <a:xfrm>
            <a:off x="560512" y="3933056"/>
            <a:ext cx="4248472" cy="216024"/>
          </a:xfrm>
          <a:prstGeom prst="rect">
            <a:avLst/>
          </a:prstGeom>
        </p:spPr>
        <p:txBody>
          <a:bodyPr vert="horz" wrap="square" lIns="0" tIns="0" anchor="t" anchorCtr="0"/>
          <a:lstStyle>
            <a:lvl1pPr marL="0" algn="l">
              <a:buNone/>
              <a:defRPr sz="8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5" name="Content Placeholder 2"/>
          <p:cNvSpPr>
            <a:spLocks noGrp="1"/>
          </p:cNvSpPr>
          <p:nvPr>
            <p:ph idx="18"/>
          </p:nvPr>
        </p:nvSpPr>
        <p:spPr>
          <a:xfrm>
            <a:off x="5169024" y="2132856"/>
            <a:ext cx="4248472" cy="216024"/>
          </a:xfrm>
          <a:prstGeom prst="rect">
            <a:avLst/>
          </a:prstGeom>
        </p:spPr>
        <p:txBody>
          <a:bodyPr vert="horz" wrap="square" lIns="0" tIns="0" anchor="t" anchorCtr="0"/>
          <a:lstStyle>
            <a:lvl1pPr marL="0" algn="l">
              <a:buNone/>
              <a:defRPr sz="1400" baseline="0">
                <a:solidFill>
                  <a:schemeClr val="tx1"/>
                </a:solidFill>
                <a:latin typeface="+mj-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6" name="Content Placeholder 2"/>
          <p:cNvSpPr>
            <a:spLocks noGrp="1"/>
          </p:cNvSpPr>
          <p:nvPr>
            <p:ph idx="19"/>
          </p:nvPr>
        </p:nvSpPr>
        <p:spPr>
          <a:xfrm>
            <a:off x="5169024" y="3933056"/>
            <a:ext cx="4248472" cy="216024"/>
          </a:xfrm>
          <a:prstGeom prst="rect">
            <a:avLst/>
          </a:prstGeom>
        </p:spPr>
        <p:txBody>
          <a:bodyPr vert="horz" wrap="square" lIns="0" tIns="0" anchor="t" anchorCtr="0"/>
          <a:lstStyle>
            <a:lvl1pPr marL="0" algn="l">
              <a:buNone/>
              <a:defRPr sz="8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8" name="Content Placeholder 2"/>
          <p:cNvSpPr>
            <a:spLocks noGrp="1"/>
          </p:cNvSpPr>
          <p:nvPr>
            <p:ph idx="21"/>
          </p:nvPr>
        </p:nvSpPr>
        <p:spPr>
          <a:xfrm>
            <a:off x="560512" y="4221088"/>
            <a:ext cx="4248472" cy="216024"/>
          </a:xfrm>
          <a:prstGeom prst="rect">
            <a:avLst/>
          </a:prstGeom>
        </p:spPr>
        <p:txBody>
          <a:bodyPr vert="horz" wrap="square" lIns="0" tIns="0" anchor="t" anchorCtr="0"/>
          <a:lstStyle>
            <a:lvl1pPr marL="0" algn="l">
              <a:buNone/>
              <a:defRPr sz="1400" baseline="0">
                <a:solidFill>
                  <a:schemeClr val="tx1"/>
                </a:solidFill>
                <a:latin typeface="+mj-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9" name="Content Placeholder 2"/>
          <p:cNvSpPr>
            <a:spLocks noGrp="1"/>
          </p:cNvSpPr>
          <p:nvPr>
            <p:ph idx="22"/>
          </p:nvPr>
        </p:nvSpPr>
        <p:spPr>
          <a:xfrm>
            <a:off x="560512" y="6021288"/>
            <a:ext cx="4248472" cy="216024"/>
          </a:xfrm>
          <a:prstGeom prst="rect">
            <a:avLst/>
          </a:prstGeom>
        </p:spPr>
        <p:txBody>
          <a:bodyPr vert="horz" wrap="square" lIns="0" tIns="0" anchor="t" anchorCtr="0"/>
          <a:lstStyle>
            <a:lvl1pPr marL="0" algn="l">
              <a:buNone/>
              <a:defRPr sz="8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20" name="Content Placeholder 2"/>
          <p:cNvSpPr>
            <a:spLocks noGrp="1"/>
          </p:cNvSpPr>
          <p:nvPr>
            <p:ph idx="23"/>
          </p:nvPr>
        </p:nvSpPr>
        <p:spPr>
          <a:xfrm>
            <a:off x="5169024" y="4221088"/>
            <a:ext cx="4248472" cy="216024"/>
          </a:xfrm>
          <a:prstGeom prst="rect">
            <a:avLst/>
          </a:prstGeom>
        </p:spPr>
        <p:txBody>
          <a:bodyPr vert="horz" wrap="square" lIns="0" tIns="0" anchor="t" anchorCtr="0"/>
          <a:lstStyle>
            <a:lvl1pPr marL="0" algn="l">
              <a:buNone/>
              <a:defRPr sz="1400" baseline="0">
                <a:solidFill>
                  <a:schemeClr val="tx1"/>
                </a:solidFill>
                <a:latin typeface="+mj-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21" name="Content Placeholder 2"/>
          <p:cNvSpPr>
            <a:spLocks noGrp="1"/>
          </p:cNvSpPr>
          <p:nvPr>
            <p:ph idx="24"/>
          </p:nvPr>
        </p:nvSpPr>
        <p:spPr>
          <a:xfrm>
            <a:off x="5169024" y="6021288"/>
            <a:ext cx="4248472" cy="216024"/>
          </a:xfrm>
          <a:prstGeom prst="rect">
            <a:avLst/>
          </a:prstGeom>
        </p:spPr>
        <p:txBody>
          <a:bodyPr vert="horz" wrap="square" lIns="0" tIns="0" anchor="t" anchorCtr="0"/>
          <a:lstStyle>
            <a:lvl1pPr marL="0" algn="l">
              <a:buNone/>
              <a:defRPr sz="8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2" name="Rectangle 43"/>
          <p:cNvSpPr>
            <a:spLocks noGrp="1" noChangeArrowheads="1"/>
          </p:cNvSpPr>
          <p:nvPr>
            <p:ph type="sldNum" sz="quarter" idx="25"/>
          </p:nvPr>
        </p:nvSpPr>
        <p:spPr>
          <a:ln/>
        </p:spPr>
        <p:txBody>
          <a:bodyPr/>
          <a:lstStyle>
            <a:lvl1pPr>
              <a:defRPr/>
            </a:lvl1pPr>
          </a:lstStyle>
          <a:p>
            <a:pPr>
              <a:defRPr/>
            </a:pPr>
            <a:fld id="{E1310122-DCE3-4C3D-B1B1-1406F4684B57}" type="slidenum">
              <a:rPr lang="en-GB"/>
              <a:pPr>
                <a:defRPr/>
              </a:pPr>
              <a:t>‹#›</a:t>
            </a:fld>
            <a:endParaRPr lang="en-GB"/>
          </a:p>
        </p:txBody>
      </p:sp>
      <p:sp>
        <p:nvSpPr>
          <p:cNvPr id="13" name="Title Placeholder 1"/>
          <p:cNvSpPr>
            <a:spLocks noGrp="1"/>
          </p:cNvSpPr>
          <p:nvPr>
            <p:ph type="title"/>
          </p:nvPr>
        </p:nvSpPr>
        <p:spPr>
          <a:xfrm>
            <a:off x="488504" y="1052736"/>
            <a:ext cx="8857108" cy="936104"/>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endParaRPr lang="es-ES" dirty="0"/>
          </a:p>
        </p:txBody>
      </p:sp>
      <p:sp>
        <p:nvSpPr>
          <p:cNvPr id="14" name="Text Placeholder 5"/>
          <p:cNvSpPr>
            <a:spLocks noGrp="1"/>
          </p:cNvSpPr>
          <p:nvPr>
            <p:ph type="body" sz="quarter" idx="20"/>
          </p:nvPr>
        </p:nvSpPr>
        <p:spPr>
          <a:xfrm>
            <a:off x="488504" y="692696"/>
            <a:ext cx="8856984" cy="359395"/>
          </a:xfrm>
          <a:prstGeom prst="rect">
            <a:avLst/>
          </a:prstGeo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s-ES"/>
              <a:t>Haga clic para modificar el estilo de texto del patrón</a:t>
            </a:r>
          </a:p>
        </p:txBody>
      </p:sp>
    </p:spTree>
    <p:extLst>
      <p:ext uri="{BB962C8B-B14F-4D97-AF65-F5344CB8AC3E}">
        <p14:creationId xmlns:p14="http://schemas.microsoft.com/office/powerpoint/2010/main" val="14673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gráficos y comentarios">
    <p:spTree>
      <p:nvGrpSpPr>
        <p:cNvPr id="1" name=""/>
        <p:cNvGrpSpPr/>
        <p:nvPr/>
      </p:nvGrpSpPr>
      <p:grpSpPr>
        <a:xfrm>
          <a:off x="0" y="0"/>
          <a:ext cx="0" cy="0"/>
          <a:chOff x="0" y="0"/>
          <a:chExt cx="0" cy="0"/>
        </a:xfrm>
      </p:grpSpPr>
      <p:sp>
        <p:nvSpPr>
          <p:cNvPr id="8" name="Content Placeholder 2"/>
          <p:cNvSpPr>
            <a:spLocks noGrp="1"/>
          </p:cNvSpPr>
          <p:nvPr>
            <p:ph idx="15"/>
          </p:nvPr>
        </p:nvSpPr>
        <p:spPr>
          <a:xfrm>
            <a:off x="560512" y="2132856"/>
            <a:ext cx="4248472" cy="216024"/>
          </a:xfrm>
          <a:prstGeom prst="rect">
            <a:avLst/>
          </a:prstGeom>
        </p:spPr>
        <p:txBody>
          <a:bodyPr vert="horz" wrap="square" lIns="0" tIns="0" anchor="t" anchorCtr="0"/>
          <a:lstStyle>
            <a:lvl1pPr marL="0" algn="l">
              <a:buNone/>
              <a:defRPr sz="1400" baseline="0">
                <a:solidFill>
                  <a:schemeClr val="tx1"/>
                </a:solidFill>
                <a:latin typeface="+mj-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9" name="Content Placeholder 2"/>
          <p:cNvSpPr>
            <a:spLocks noGrp="1"/>
          </p:cNvSpPr>
          <p:nvPr>
            <p:ph idx="16"/>
          </p:nvPr>
        </p:nvSpPr>
        <p:spPr>
          <a:xfrm>
            <a:off x="560512" y="3933056"/>
            <a:ext cx="4248472" cy="216024"/>
          </a:xfrm>
          <a:prstGeom prst="rect">
            <a:avLst/>
          </a:prstGeom>
        </p:spPr>
        <p:txBody>
          <a:bodyPr vert="horz" wrap="square" lIns="0" tIns="0" anchor="t" anchorCtr="0"/>
          <a:lstStyle>
            <a:lvl1pPr marL="0" algn="l">
              <a:buNone/>
              <a:defRPr sz="8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5" name="Content Placeholder 2"/>
          <p:cNvSpPr>
            <a:spLocks noGrp="1"/>
          </p:cNvSpPr>
          <p:nvPr>
            <p:ph idx="18"/>
          </p:nvPr>
        </p:nvSpPr>
        <p:spPr>
          <a:xfrm>
            <a:off x="5169024" y="2132856"/>
            <a:ext cx="4248472" cy="216024"/>
          </a:xfrm>
          <a:prstGeom prst="rect">
            <a:avLst/>
          </a:prstGeom>
        </p:spPr>
        <p:txBody>
          <a:bodyPr vert="horz" wrap="square" lIns="0" tIns="0" anchor="t" anchorCtr="0"/>
          <a:lstStyle>
            <a:lvl1pPr marL="0" algn="l">
              <a:buNone/>
              <a:defRPr sz="1400" baseline="0">
                <a:solidFill>
                  <a:schemeClr val="tx1"/>
                </a:solidFill>
                <a:latin typeface="+mj-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6" name="Content Placeholder 2"/>
          <p:cNvSpPr>
            <a:spLocks noGrp="1"/>
          </p:cNvSpPr>
          <p:nvPr>
            <p:ph idx="19"/>
          </p:nvPr>
        </p:nvSpPr>
        <p:spPr>
          <a:xfrm>
            <a:off x="5169024" y="3933056"/>
            <a:ext cx="4248472" cy="216024"/>
          </a:xfrm>
          <a:prstGeom prst="rect">
            <a:avLst/>
          </a:prstGeom>
        </p:spPr>
        <p:txBody>
          <a:bodyPr vert="horz" wrap="square" lIns="0" tIns="0" anchor="t" anchorCtr="0"/>
          <a:lstStyle>
            <a:lvl1pPr marL="0" algn="l">
              <a:buNone/>
              <a:defRPr sz="8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2" name="Content Placeholder 2"/>
          <p:cNvSpPr>
            <a:spLocks noGrp="1"/>
          </p:cNvSpPr>
          <p:nvPr>
            <p:ph idx="21"/>
          </p:nvPr>
        </p:nvSpPr>
        <p:spPr>
          <a:xfrm>
            <a:off x="560512" y="4221088"/>
            <a:ext cx="4248472" cy="216024"/>
          </a:xfrm>
          <a:prstGeom prst="rect">
            <a:avLst/>
          </a:prstGeom>
        </p:spPr>
        <p:txBody>
          <a:bodyPr vert="horz" wrap="square" lIns="0" tIns="0" anchor="t" anchorCtr="0"/>
          <a:lstStyle>
            <a:lvl1pPr marL="0" algn="l">
              <a:buNone/>
              <a:defRPr sz="1400" baseline="0">
                <a:solidFill>
                  <a:schemeClr val="tx1"/>
                </a:solidFill>
                <a:latin typeface="+mj-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3" name="Content Placeholder 2"/>
          <p:cNvSpPr>
            <a:spLocks noGrp="1"/>
          </p:cNvSpPr>
          <p:nvPr>
            <p:ph idx="22"/>
          </p:nvPr>
        </p:nvSpPr>
        <p:spPr>
          <a:xfrm>
            <a:off x="560512" y="6021288"/>
            <a:ext cx="4248472" cy="216024"/>
          </a:xfrm>
          <a:prstGeom prst="rect">
            <a:avLst/>
          </a:prstGeom>
        </p:spPr>
        <p:txBody>
          <a:bodyPr vert="horz" wrap="square" lIns="0" tIns="0" anchor="t" anchorCtr="0"/>
          <a:lstStyle>
            <a:lvl1pPr marL="0" algn="l">
              <a:buNone/>
              <a:defRPr sz="8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4" name="Content Placeholder 2"/>
          <p:cNvSpPr>
            <a:spLocks noGrp="1"/>
          </p:cNvSpPr>
          <p:nvPr>
            <p:ph idx="23"/>
          </p:nvPr>
        </p:nvSpPr>
        <p:spPr>
          <a:xfrm>
            <a:off x="5169024" y="4221088"/>
            <a:ext cx="4248472" cy="216024"/>
          </a:xfrm>
          <a:prstGeom prst="rect">
            <a:avLst/>
          </a:prstGeom>
        </p:spPr>
        <p:txBody>
          <a:bodyPr vert="horz" wrap="square" lIns="0" tIns="0" anchor="t" anchorCtr="0"/>
          <a:lstStyle>
            <a:lvl1pPr marL="0" algn="l">
              <a:buNone/>
              <a:defRPr sz="1400" baseline="0">
                <a:solidFill>
                  <a:schemeClr val="tx1"/>
                </a:solidFill>
                <a:latin typeface="+mj-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7" name="Content Placeholder 2"/>
          <p:cNvSpPr>
            <a:spLocks noGrp="1"/>
          </p:cNvSpPr>
          <p:nvPr>
            <p:ph idx="24"/>
          </p:nvPr>
        </p:nvSpPr>
        <p:spPr>
          <a:xfrm>
            <a:off x="5169024" y="6021288"/>
            <a:ext cx="4248472" cy="216024"/>
          </a:xfrm>
          <a:prstGeom prst="rect">
            <a:avLst/>
          </a:prstGeom>
        </p:spPr>
        <p:txBody>
          <a:bodyPr vert="horz" wrap="square" lIns="0" tIns="0" anchor="t" anchorCtr="0"/>
          <a:lstStyle>
            <a:lvl1pPr marL="0" algn="l">
              <a:buNone/>
              <a:defRPr sz="800" baseline="0">
                <a:solidFill>
                  <a:schemeClr val="tx1"/>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19" name="Content Placeholder 2"/>
          <p:cNvSpPr>
            <a:spLocks noGrp="1"/>
          </p:cNvSpPr>
          <p:nvPr>
            <p:ph sz="half" idx="12"/>
          </p:nvPr>
        </p:nvSpPr>
        <p:spPr>
          <a:xfrm>
            <a:off x="3152800" y="2564904"/>
            <a:ext cx="1656184" cy="1440160"/>
          </a:xfrm>
          <a:prstGeom prst="rect">
            <a:avLst/>
          </a:prstGeom>
        </p:spPr>
        <p:txBody>
          <a:bodyPr wrap="square" lIns="0" rIns="0" numCol="1"/>
          <a:lstStyle>
            <a:lvl1pPr marL="108000" indent="0" algn="l">
              <a:buNone/>
              <a:defRPr sz="1100">
                <a:solidFill>
                  <a:schemeClr val="tx1"/>
                </a:solidFill>
                <a:latin typeface="+mn-lt"/>
                <a:cs typeface="Arial" pitchFamily="34" charset="0"/>
              </a:defRPr>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20" name="Content Placeholder 2"/>
          <p:cNvSpPr>
            <a:spLocks noGrp="1"/>
          </p:cNvSpPr>
          <p:nvPr>
            <p:ph sz="half" idx="26"/>
          </p:nvPr>
        </p:nvSpPr>
        <p:spPr>
          <a:xfrm>
            <a:off x="7761312" y="2564904"/>
            <a:ext cx="1656184" cy="1440160"/>
          </a:xfrm>
          <a:prstGeom prst="rect">
            <a:avLst/>
          </a:prstGeom>
        </p:spPr>
        <p:txBody>
          <a:bodyPr wrap="square" lIns="0" rIns="0" numCol="1"/>
          <a:lstStyle>
            <a:lvl1pPr marL="108000" indent="0" algn="l">
              <a:buNone/>
              <a:defRPr sz="1100">
                <a:solidFill>
                  <a:schemeClr val="tx1"/>
                </a:solidFill>
                <a:latin typeface="+mn-lt"/>
                <a:cs typeface="Arial" pitchFamily="34" charset="0"/>
              </a:defRPr>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21" name="Content Placeholder 2"/>
          <p:cNvSpPr>
            <a:spLocks noGrp="1"/>
          </p:cNvSpPr>
          <p:nvPr>
            <p:ph sz="half" idx="27"/>
          </p:nvPr>
        </p:nvSpPr>
        <p:spPr>
          <a:xfrm>
            <a:off x="3152800" y="4653136"/>
            <a:ext cx="1656184" cy="1440160"/>
          </a:xfrm>
          <a:prstGeom prst="rect">
            <a:avLst/>
          </a:prstGeom>
        </p:spPr>
        <p:txBody>
          <a:bodyPr wrap="square" lIns="0" rIns="0" numCol="1"/>
          <a:lstStyle>
            <a:lvl1pPr marL="108000" indent="0" algn="l">
              <a:buNone/>
              <a:defRPr sz="1100">
                <a:solidFill>
                  <a:schemeClr val="tx1"/>
                </a:solidFill>
                <a:latin typeface="+mn-lt"/>
                <a:cs typeface="Arial"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22" name="Content Placeholder 2"/>
          <p:cNvSpPr>
            <a:spLocks noGrp="1"/>
          </p:cNvSpPr>
          <p:nvPr>
            <p:ph sz="half" idx="28"/>
          </p:nvPr>
        </p:nvSpPr>
        <p:spPr>
          <a:xfrm>
            <a:off x="7761312" y="4653136"/>
            <a:ext cx="1656184" cy="1440160"/>
          </a:xfrm>
          <a:prstGeom prst="rect">
            <a:avLst/>
          </a:prstGeom>
        </p:spPr>
        <p:txBody>
          <a:bodyPr wrap="square" lIns="0" rIns="0" numCol="1"/>
          <a:lstStyle>
            <a:lvl1pPr marL="108000" indent="0" algn="l">
              <a:buNone/>
              <a:defRPr sz="1100">
                <a:solidFill>
                  <a:schemeClr val="tx1"/>
                </a:solidFill>
                <a:latin typeface="+mn-lt"/>
                <a:cs typeface="Arial"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18" name="Rectangle 43"/>
          <p:cNvSpPr>
            <a:spLocks noGrp="1" noChangeArrowheads="1"/>
          </p:cNvSpPr>
          <p:nvPr>
            <p:ph type="sldNum" sz="quarter" idx="29"/>
          </p:nvPr>
        </p:nvSpPr>
        <p:spPr>
          <a:ln/>
        </p:spPr>
        <p:txBody>
          <a:bodyPr/>
          <a:lstStyle>
            <a:lvl1pPr>
              <a:defRPr/>
            </a:lvl1pPr>
          </a:lstStyle>
          <a:p>
            <a:pPr>
              <a:defRPr/>
            </a:pPr>
            <a:fld id="{16876187-6E3B-468D-80CD-569A4227A41D}" type="slidenum">
              <a:rPr lang="en-GB"/>
              <a:pPr>
                <a:defRPr/>
              </a:pPr>
              <a:t>‹#›</a:t>
            </a:fld>
            <a:endParaRPr lang="en-GB"/>
          </a:p>
        </p:txBody>
      </p:sp>
      <p:sp>
        <p:nvSpPr>
          <p:cNvPr id="23" name="Title Placeholder 1"/>
          <p:cNvSpPr>
            <a:spLocks noGrp="1"/>
          </p:cNvSpPr>
          <p:nvPr>
            <p:ph type="title"/>
          </p:nvPr>
        </p:nvSpPr>
        <p:spPr>
          <a:xfrm>
            <a:off x="488504" y="1052736"/>
            <a:ext cx="8857108" cy="936104"/>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endParaRPr lang="es-ES" dirty="0"/>
          </a:p>
        </p:txBody>
      </p:sp>
      <p:sp>
        <p:nvSpPr>
          <p:cNvPr id="25" name="Text Placeholder 5"/>
          <p:cNvSpPr>
            <a:spLocks noGrp="1"/>
          </p:cNvSpPr>
          <p:nvPr>
            <p:ph type="body" sz="quarter" idx="20"/>
          </p:nvPr>
        </p:nvSpPr>
        <p:spPr>
          <a:xfrm>
            <a:off x="488504" y="692696"/>
            <a:ext cx="8856984" cy="359395"/>
          </a:xfrm>
          <a:prstGeom prst="rect">
            <a:avLst/>
          </a:prstGeo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s-ES"/>
              <a:t>Haga clic para modificar el estilo de texto del patrón</a:t>
            </a:r>
          </a:p>
        </p:txBody>
      </p:sp>
    </p:spTree>
    <p:extLst>
      <p:ext uri="{BB962C8B-B14F-4D97-AF65-F5344CB8AC3E}">
        <p14:creationId xmlns:p14="http://schemas.microsoft.com/office/powerpoint/2010/main" val="285798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6" name="Rectangle 43"/>
          <p:cNvSpPr>
            <a:spLocks noGrp="1" noChangeArrowheads="1"/>
          </p:cNvSpPr>
          <p:nvPr>
            <p:ph type="sldNum" sz="quarter" idx="17"/>
          </p:nvPr>
        </p:nvSpPr>
        <p:spPr>
          <a:ln/>
        </p:spPr>
        <p:txBody>
          <a:bodyPr/>
          <a:lstStyle>
            <a:lvl1pPr>
              <a:defRPr/>
            </a:lvl1pPr>
          </a:lstStyle>
          <a:p>
            <a:pPr>
              <a:defRPr/>
            </a:pPr>
            <a:fld id="{C233A97C-BC40-4D77-87DD-5EAEA9E8C7AE}" type="slidenum">
              <a:rPr lang="en-GB"/>
              <a:pPr>
                <a:defRPr/>
              </a:pPr>
              <a:t>‹#›</a:t>
            </a:fld>
            <a:endParaRPr lang="en-GB"/>
          </a:p>
        </p:txBody>
      </p:sp>
      <p:sp>
        <p:nvSpPr>
          <p:cNvPr id="7" name="Title Placeholder 1"/>
          <p:cNvSpPr>
            <a:spLocks noGrp="1"/>
          </p:cNvSpPr>
          <p:nvPr>
            <p:ph type="title"/>
          </p:nvPr>
        </p:nvSpPr>
        <p:spPr>
          <a:xfrm>
            <a:off x="488504" y="1052736"/>
            <a:ext cx="8857108" cy="936104"/>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endParaRPr lang="es-ES" dirty="0"/>
          </a:p>
        </p:txBody>
      </p:sp>
      <p:sp>
        <p:nvSpPr>
          <p:cNvPr id="10" name="Text Placeholder 5"/>
          <p:cNvSpPr>
            <a:spLocks noGrp="1"/>
          </p:cNvSpPr>
          <p:nvPr>
            <p:ph type="body" sz="quarter" idx="20"/>
          </p:nvPr>
        </p:nvSpPr>
        <p:spPr>
          <a:xfrm>
            <a:off x="488504" y="692696"/>
            <a:ext cx="8856984" cy="359395"/>
          </a:xfrm>
          <a:prstGeom prst="rect">
            <a:avLst/>
          </a:prstGeo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s-ES"/>
              <a:t>Haga clic para modificar el estilo de texto del patrón</a:t>
            </a:r>
          </a:p>
        </p:txBody>
      </p:sp>
      <p:sp>
        <p:nvSpPr>
          <p:cNvPr id="3" name="Text Placeholder 2"/>
          <p:cNvSpPr>
            <a:spLocks noGrp="1"/>
          </p:cNvSpPr>
          <p:nvPr>
            <p:ph type="body" sz="quarter" idx="21"/>
          </p:nvPr>
        </p:nvSpPr>
        <p:spPr>
          <a:xfrm>
            <a:off x="560512" y="2132856"/>
            <a:ext cx="8928991" cy="1728192"/>
          </a:xfrm>
          <a:prstGeom prst="rect">
            <a:avLst/>
          </a:prstGeom>
        </p:spPr>
        <p:txBody>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s-ES"/>
              <a:t>Haga clic para modificar el estilo de texto del patrón</a:t>
            </a:r>
          </a:p>
        </p:txBody>
      </p:sp>
      <p:sp>
        <p:nvSpPr>
          <p:cNvPr id="5" name="Text Placeholder 4"/>
          <p:cNvSpPr>
            <a:spLocks noGrp="1"/>
          </p:cNvSpPr>
          <p:nvPr>
            <p:ph type="body" sz="quarter" idx="22"/>
          </p:nvPr>
        </p:nvSpPr>
        <p:spPr>
          <a:xfrm>
            <a:off x="560389" y="5949280"/>
            <a:ext cx="8641083" cy="216024"/>
          </a:xfrm>
          <a:prstGeom prst="rect">
            <a:avLst/>
          </a:prstGeom>
        </p:spPr>
        <p:txBody>
          <a:bodyPr/>
          <a:lstStyle>
            <a:lvl1pPr marL="0" indent="0">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s-ES"/>
              <a:t>Haga clic para modificar el estilo de texto del patrón</a:t>
            </a:r>
          </a:p>
        </p:txBody>
      </p:sp>
    </p:spTree>
    <p:extLst>
      <p:ext uri="{BB962C8B-B14F-4D97-AF65-F5344CB8AC3E}">
        <p14:creationId xmlns:p14="http://schemas.microsoft.com/office/powerpoint/2010/main" val="2934836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Rectangle 43"/>
          <p:cNvSpPr>
            <a:spLocks noGrp="1" noChangeArrowheads="1"/>
          </p:cNvSpPr>
          <p:nvPr>
            <p:ph type="sldNum" sz="quarter" idx="16"/>
          </p:nvPr>
        </p:nvSpPr>
        <p:spPr>
          <a:ln/>
        </p:spPr>
        <p:txBody>
          <a:bodyPr/>
          <a:lstStyle>
            <a:lvl1pPr>
              <a:defRPr/>
            </a:lvl1pPr>
          </a:lstStyle>
          <a:p>
            <a:pPr>
              <a:defRPr/>
            </a:pPr>
            <a:fld id="{6DD587C2-BC48-40E8-B208-04D813361CC5}" type="slidenum">
              <a:rPr lang="en-GB"/>
              <a:pPr>
                <a:defRPr/>
              </a:pPr>
              <a:t>‹#›</a:t>
            </a:fld>
            <a:endParaRPr lang="en-GB"/>
          </a:p>
        </p:txBody>
      </p:sp>
      <p:sp>
        <p:nvSpPr>
          <p:cNvPr id="6" name="Title Placeholder 1"/>
          <p:cNvSpPr>
            <a:spLocks noGrp="1"/>
          </p:cNvSpPr>
          <p:nvPr>
            <p:ph type="title"/>
          </p:nvPr>
        </p:nvSpPr>
        <p:spPr>
          <a:xfrm>
            <a:off x="488504" y="1052736"/>
            <a:ext cx="8857108" cy="936104"/>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endParaRPr lang="es-ES" dirty="0"/>
          </a:p>
        </p:txBody>
      </p:sp>
      <p:sp>
        <p:nvSpPr>
          <p:cNvPr id="7" name="Text Placeholder 5"/>
          <p:cNvSpPr>
            <a:spLocks noGrp="1"/>
          </p:cNvSpPr>
          <p:nvPr>
            <p:ph type="body" sz="quarter" idx="20"/>
          </p:nvPr>
        </p:nvSpPr>
        <p:spPr>
          <a:xfrm>
            <a:off x="488504" y="692696"/>
            <a:ext cx="8856984" cy="359395"/>
          </a:xfrm>
          <a:prstGeom prst="rect">
            <a:avLst/>
          </a:prstGeo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s-ES"/>
              <a:t>Haga clic para modificar el estilo de texto del patrón</a:t>
            </a:r>
          </a:p>
        </p:txBody>
      </p:sp>
      <p:sp>
        <p:nvSpPr>
          <p:cNvPr id="3" name="Text Placeholder 2"/>
          <p:cNvSpPr>
            <a:spLocks noGrp="1"/>
          </p:cNvSpPr>
          <p:nvPr>
            <p:ph type="body" sz="quarter" idx="21"/>
          </p:nvPr>
        </p:nvSpPr>
        <p:spPr>
          <a:xfrm>
            <a:off x="560513" y="2276872"/>
            <a:ext cx="1584176" cy="1008112"/>
          </a:xfrm>
          <a:prstGeom prst="rect">
            <a:avLst/>
          </a:prstGeom>
        </p:spPr>
        <p:txBody>
          <a:bodyPr/>
          <a:lstStyle>
            <a:lvl1pPr marL="0" indent="0">
              <a:buNone/>
              <a:defRPr sz="1400">
                <a:solidFill>
                  <a:schemeClr val="tx2"/>
                </a:solidFill>
              </a:defRPr>
            </a:lvl1pPr>
            <a:lvl2pPr marL="457200" indent="0">
              <a:buNone/>
              <a:defRPr sz="1400">
                <a:solidFill>
                  <a:schemeClr val="tx2"/>
                </a:solidFill>
              </a:defRPr>
            </a:lvl2pPr>
            <a:lvl3pPr marL="914400" indent="0">
              <a:buNone/>
              <a:defRPr sz="1400">
                <a:solidFill>
                  <a:schemeClr val="tx2"/>
                </a:solidFill>
              </a:defRPr>
            </a:lvl3pPr>
            <a:lvl4pPr marL="1371600" indent="0">
              <a:buNone/>
              <a:defRPr sz="1400">
                <a:solidFill>
                  <a:schemeClr val="tx2"/>
                </a:solidFill>
              </a:defRPr>
            </a:lvl4pPr>
            <a:lvl5pPr marL="1828800" indent="0">
              <a:buNone/>
              <a:defRPr sz="1400">
                <a:solidFill>
                  <a:schemeClr val="tx2"/>
                </a:solidFill>
              </a:defRPr>
            </a:lvl5pPr>
          </a:lstStyle>
          <a:p>
            <a:pPr lvl="0"/>
            <a:r>
              <a:rPr lang="es-ES"/>
              <a:t>Haga clic para modificar el estilo de texto del patrón</a:t>
            </a:r>
          </a:p>
        </p:txBody>
      </p:sp>
    </p:spTree>
    <p:extLst>
      <p:ext uri="{BB962C8B-B14F-4D97-AF65-F5344CB8AC3E}">
        <p14:creationId xmlns:p14="http://schemas.microsoft.com/office/powerpoint/2010/main" val="2750473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38" y="2432410"/>
            <a:ext cx="3493008" cy="1478280"/>
          </a:xfrm>
          <a:prstGeom prst="rect">
            <a:avLst/>
          </a:prstGeom>
        </p:spPr>
      </p:pic>
      <p:sp>
        <p:nvSpPr>
          <p:cNvPr id="2" name="Text Box 40"/>
          <p:cNvSpPr txBox="1">
            <a:spLocks noChangeArrowheads="1"/>
          </p:cNvSpPr>
          <p:nvPr userDrawn="1"/>
        </p:nvSpPr>
        <p:spPr bwMode="auto">
          <a:xfrm>
            <a:off x="4881563" y="3686175"/>
            <a:ext cx="5024437" cy="247650"/>
          </a:xfrm>
          <a:prstGeom prst="rect">
            <a:avLst/>
          </a:prstGeom>
          <a:no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hangingPunct="1">
              <a:spcBef>
                <a:spcPct val="50000"/>
              </a:spcBef>
              <a:defRPr/>
            </a:pPr>
            <a:r>
              <a:rPr lang="es-ES" sz="1000" dirty="0"/>
              <a:t>© 2016 Afi Escuela de Finanzas. Todos los derechos reservados.</a:t>
            </a:r>
          </a:p>
        </p:txBody>
      </p:sp>
      <p:sp>
        <p:nvSpPr>
          <p:cNvPr id="7" name="Rectangle 44"/>
          <p:cNvSpPr>
            <a:spLocks noChangeArrowheads="1"/>
          </p:cNvSpPr>
          <p:nvPr userDrawn="1"/>
        </p:nvSpPr>
        <p:spPr bwMode="auto">
          <a:xfrm>
            <a:off x="-519113" y="-242888"/>
            <a:ext cx="10656888" cy="1871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44"/>
          <p:cNvSpPr>
            <a:spLocks noChangeArrowheads="1"/>
          </p:cNvSpPr>
          <p:nvPr userDrawn="1"/>
        </p:nvSpPr>
        <p:spPr bwMode="auto">
          <a:xfrm>
            <a:off x="-592138" y="5013325"/>
            <a:ext cx="11104563" cy="302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9" name="Group 15"/>
          <p:cNvGrpSpPr>
            <a:grpSpLocks/>
          </p:cNvGrpSpPr>
          <p:nvPr userDrawn="1"/>
        </p:nvGrpSpPr>
        <p:grpSpPr bwMode="auto">
          <a:xfrm>
            <a:off x="4859338" y="3543300"/>
            <a:ext cx="5307012" cy="84138"/>
            <a:chOff x="4860000" y="3542818"/>
            <a:chExt cx="5307000" cy="84901"/>
          </a:xfrm>
        </p:grpSpPr>
        <p:sp>
          <p:nvSpPr>
            <p:cNvPr id="10" name="Rectangle 31"/>
            <p:cNvSpPr>
              <a:spLocks noChangeArrowheads="1"/>
            </p:cNvSpPr>
            <p:nvPr userDrawn="1"/>
          </p:nvSpPr>
          <p:spPr bwMode="auto">
            <a:xfrm>
              <a:off x="4860000" y="3542818"/>
              <a:ext cx="5307000" cy="4645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31"/>
            <p:cNvSpPr>
              <a:spLocks noChangeArrowheads="1"/>
            </p:cNvSpPr>
            <p:nvPr userDrawn="1"/>
          </p:nvSpPr>
          <p:spPr bwMode="auto">
            <a:xfrm>
              <a:off x="4860000" y="3581264"/>
              <a:ext cx="5307000" cy="46455"/>
            </a:xfrm>
            <a:prstGeom prst="rect">
              <a:avLst/>
            </a:prstGeom>
            <a:solidFill>
              <a:schemeClr val="accent6"/>
            </a:solidFill>
            <a:ln w="9525">
              <a:noFill/>
              <a:miter lim="800000"/>
              <a:headEnd/>
              <a:tailEnd/>
            </a:ln>
            <a:effectLst/>
          </p:spPr>
          <p:txBody>
            <a:bodyPr wrap="none" anchor="ctr"/>
            <a:lstStyle/>
            <a:p>
              <a:pPr>
                <a:defRPr/>
              </a:pPr>
              <a:endParaRPr lang="en-US"/>
            </a:p>
          </p:txBody>
        </p:sp>
      </p:grpSp>
    </p:spTree>
    <p:extLst>
      <p:ext uri="{BB962C8B-B14F-4D97-AF65-F5344CB8AC3E}">
        <p14:creationId xmlns:p14="http://schemas.microsoft.com/office/powerpoint/2010/main" val="330962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Índice">
    <p:spTree>
      <p:nvGrpSpPr>
        <p:cNvPr id="1" name=""/>
        <p:cNvGrpSpPr/>
        <p:nvPr/>
      </p:nvGrpSpPr>
      <p:grpSpPr>
        <a:xfrm>
          <a:off x="0" y="0"/>
          <a:ext cx="0" cy="0"/>
          <a:chOff x="0" y="0"/>
          <a:chExt cx="0" cy="0"/>
        </a:xfrm>
      </p:grpSpPr>
      <p:sp>
        <p:nvSpPr>
          <p:cNvPr id="4" name="Line 45"/>
          <p:cNvSpPr>
            <a:spLocks noChangeShapeType="1"/>
          </p:cNvSpPr>
          <p:nvPr userDrawn="1"/>
        </p:nvSpPr>
        <p:spPr bwMode="auto">
          <a:xfrm>
            <a:off x="560388" y="1628775"/>
            <a:ext cx="10367962" cy="0"/>
          </a:xfrm>
          <a:prstGeom prst="line">
            <a:avLst/>
          </a:prstGeom>
          <a:noFill/>
          <a:ln w="9525">
            <a:solidFill>
              <a:schemeClr val="accent6"/>
            </a:solidFill>
            <a:round/>
            <a:headEnd/>
            <a:tailEnd/>
          </a:ln>
          <a:effectLst/>
        </p:spPr>
        <p:txBody>
          <a:bodyPr/>
          <a:lstStyle/>
          <a:p>
            <a:pPr>
              <a:defRPr/>
            </a:pPr>
            <a:endParaRPr lang="en-US"/>
          </a:p>
        </p:txBody>
      </p:sp>
      <p:sp>
        <p:nvSpPr>
          <p:cNvPr id="3" name="Content Placeholder 2"/>
          <p:cNvSpPr>
            <a:spLocks noGrp="1"/>
          </p:cNvSpPr>
          <p:nvPr>
            <p:ph idx="1"/>
          </p:nvPr>
        </p:nvSpPr>
        <p:spPr>
          <a:xfrm>
            <a:off x="632520" y="2060848"/>
            <a:ext cx="8771384" cy="4176464"/>
          </a:xfrm>
          <a:prstGeom prst="rect">
            <a:avLst/>
          </a:prstGeom>
        </p:spPr>
        <p:txBody>
          <a:bodyPr/>
          <a:lstStyle>
            <a:lvl1pPr marL="514350" indent="-514350" algn="just">
              <a:lnSpc>
                <a:spcPct val="100000"/>
              </a:lnSpc>
              <a:spcAft>
                <a:spcPts val="600"/>
              </a:spcAft>
              <a:buClr>
                <a:schemeClr val="tx2"/>
              </a:buClr>
              <a:buFont typeface="+mj-lt"/>
              <a:buAutoNum type="arabicPeriod"/>
              <a:defRPr sz="1800">
                <a:solidFill>
                  <a:schemeClr val="tx2"/>
                </a:solidFill>
                <a:latin typeface="+mn-lt"/>
                <a:cs typeface="Arial" pitchFamily="34" charset="0"/>
              </a:defRPr>
            </a:lvl1pPr>
            <a:lvl2pPr>
              <a:buNone/>
              <a:defRPr/>
            </a:lvl2pPr>
            <a:lvl3pPr>
              <a:buNone/>
              <a:defRPr/>
            </a:lvl3pPr>
            <a:lvl4pPr>
              <a:buNone/>
              <a:defRPr/>
            </a:lvl4pPr>
            <a:lvl5pPr>
              <a:buNone/>
              <a:defRPr/>
            </a:lvl5pPr>
          </a:lstStyle>
          <a:p>
            <a:pPr lvl="0"/>
            <a:r>
              <a:rPr lang="es-ES"/>
              <a:t>Haga clic para modificar el estilo de texto del patrón</a:t>
            </a:r>
          </a:p>
        </p:txBody>
      </p:sp>
      <p:sp>
        <p:nvSpPr>
          <p:cNvPr id="5" name="Rectangle 43"/>
          <p:cNvSpPr>
            <a:spLocks noGrp="1" noChangeArrowheads="1"/>
          </p:cNvSpPr>
          <p:nvPr>
            <p:ph type="sldNum" sz="quarter" idx="12"/>
          </p:nvPr>
        </p:nvSpPr>
        <p:spPr/>
        <p:txBody>
          <a:bodyPr/>
          <a:lstStyle>
            <a:lvl1pPr>
              <a:defRPr/>
            </a:lvl1pPr>
          </a:lstStyle>
          <a:p>
            <a:pPr>
              <a:defRPr/>
            </a:pPr>
            <a:fld id="{E24A055E-C460-47F3-A6D3-4087B7E3A3DC}" type="slidenum">
              <a:rPr lang="en-GB"/>
              <a:pPr>
                <a:defRPr/>
              </a:pPr>
              <a:t>‹#›</a:t>
            </a:fld>
            <a:endParaRPr lang="en-GB"/>
          </a:p>
        </p:txBody>
      </p:sp>
      <p:sp>
        <p:nvSpPr>
          <p:cNvPr id="6" name="Title Placeholder 1"/>
          <p:cNvSpPr>
            <a:spLocks noGrp="1"/>
          </p:cNvSpPr>
          <p:nvPr>
            <p:ph type="title"/>
          </p:nvPr>
        </p:nvSpPr>
        <p:spPr>
          <a:xfrm>
            <a:off x="488504" y="1052736"/>
            <a:ext cx="8857108" cy="427509"/>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p>
        </p:txBody>
      </p:sp>
    </p:spTree>
    <p:extLst>
      <p:ext uri="{BB962C8B-B14F-4D97-AF65-F5344CB8AC3E}">
        <p14:creationId xmlns:p14="http://schemas.microsoft.com/office/powerpoint/2010/main" val="365237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Índice con subapartados">
    <p:spTree>
      <p:nvGrpSpPr>
        <p:cNvPr id="1" name=""/>
        <p:cNvGrpSpPr/>
        <p:nvPr/>
      </p:nvGrpSpPr>
      <p:grpSpPr>
        <a:xfrm>
          <a:off x="0" y="0"/>
          <a:ext cx="0" cy="0"/>
          <a:chOff x="0" y="0"/>
          <a:chExt cx="0" cy="0"/>
        </a:xfrm>
      </p:grpSpPr>
      <p:sp>
        <p:nvSpPr>
          <p:cNvPr id="4" name="Line 45"/>
          <p:cNvSpPr>
            <a:spLocks noChangeShapeType="1"/>
          </p:cNvSpPr>
          <p:nvPr userDrawn="1"/>
        </p:nvSpPr>
        <p:spPr bwMode="auto">
          <a:xfrm>
            <a:off x="560388" y="1628775"/>
            <a:ext cx="10367962" cy="0"/>
          </a:xfrm>
          <a:prstGeom prst="line">
            <a:avLst/>
          </a:prstGeom>
          <a:noFill/>
          <a:ln w="9525">
            <a:solidFill>
              <a:schemeClr val="accent6"/>
            </a:solidFill>
            <a:round/>
            <a:headEnd/>
            <a:tailEnd/>
          </a:ln>
          <a:effectLst/>
        </p:spPr>
        <p:txBody>
          <a:bodyPr/>
          <a:lstStyle/>
          <a:p>
            <a:pPr>
              <a:defRPr/>
            </a:pPr>
            <a:endParaRPr lang="en-US"/>
          </a:p>
        </p:txBody>
      </p:sp>
      <p:sp>
        <p:nvSpPr>
          <p:cNvPr id="3" name="Content Placeholder 2"/>
          <p:cNvSpPr>
            <a:spLocks noGrp="1"/>
          </p:cNvSpPr>
          <p:nvPr>
            <p:ph idx="1"/>
          </p:nvPr>
        </p:nvSpPr>
        <p:spPr>
          <a:xfrm>
            <a:off x="632520" y="2060848"/>
            <a:ext cx="8771384" cy="4176464"/>
          </a:xfrm>
          <a:prstGeom prst="rect">
            <a:avLst/>
          </a:prstGeom>
        </p:spPr>
        <p:txBody>
          <a:bodyPr/>
          <a:lstStyle>
            <a:lvl1pPr marL="514350" indent="-514350" algn="just">
              <a:lnSpc>
                <a:spcPct val="100000"/>
              </a:lnSpc>
              <a:spcAft>
                <a:spcPts val="600"/>
              </a:spcAft>
              <a:buClr>
                <a:schemeClr val="tx2"/>
              </a:buClr>
              <a:buFont typeface="+mj-lt"/>
              <a:buAutoNum type="arabicPeriod"/>
              <a:defRPr sz="1800">
                <a:solidFill>
                  <a:schemeClr val="tx2"/>
                </a:solidFill>
                <a:latin typeface="+mn-lt"/>
                <a:cs typeface="Arial" pitchFamily="34" charset="0"/>
              </a:defRPr>
            </a:lvl1pPr>
            <a:lvl2pPr marL="914400" indent="-457200">
              <a:buClr>
                <a:schemeClr val="tx2">
                  <a:lumMod val="60000"/>
                  <a:lumOff val="40000"/>
                </a:schemeClr>
              </a:buClr>
              <a:buFont typeface="Arial" pitchFamily="34" charset="0"/>
              <a:buChar char="•"/>
              <a:defRPr sz="1600">
                <a:solidFill>
                  <a:schemeClr val="tx2">
                    <a:lumMod val="60000"/>
                    <a:lumOff val="40000"/>
                  </a:schemeClr>
                </a:solidFill>
                <a:latin typeface="+mn-lt"/>
                <a:cs typeface="Arial" pitchFamily="34" charset="0"/>
              </a:defRPr>
            </a:lvl2pPr>
            <a:lvl3pPr>
              <a:buNone/>
              <a:defRPr>
                <a:latin typeface="+mn-lt"/>
              </a:defRPr>
            </a:lvl3pPr>
            <a:lvl4pPr>
              <a:buNone/>
              <a:defRPr/>
            </a:lvl4pPr>
            <a:lvl5pPr>
              <a:buNone/>
              <a:defRPr/>
            </a:lvl5pPr>
          </a:lstStyle>
          <a:p>
            <a:pPr lvl="0"/>
            <a:r>
              <a:rPr lang="es-ES" dirty="0"/>
              <a:t>Haga clic para modificar el estilo de texto del patrón</a:t>
            </a:r>
          </a:p>
          <a:p>
            <a:pPr lvl="1"/>
            <a:r>
              <a:rPr lang="es-ES" dirty="0"/>
              <a:t>Segundo nivel</a:t>
            </a:r>
          </a:p>
          <a:p>
            <a:pPr lvl="2"/>
            <a:r>
              <a:rPr lang="es-ES" dirty="0"/>
              <a:t>Tercer nivel</a:t>
            </a:r>
          </a:p>
        </p:txBody>
      </p:sp>
      <p:sp>
        <p:nvSpPr>
          <p:cNvPr id="5" name="Rectangle 43"/>
          <p:cNvSpPr>
            <a:spLocks noGrp="1" noChangeArrowheads="1"/>
          </p:cNvSpPr>
          <p:nvPr>
            <p:ph type="sldNum" sz="quarter" idx="12"/>
          </p:nvPr>
        </p:nvSpPr>
        <p:spPr/>
        <p:txBody>
          <a:bodyPr/>
          <a:lstStyle>
            <a:lvl1pPr>
              <a:defRPr/>
            </a:lvl1pPr>
          </a:lstStyle>
          <a:p>
            <a:pPr>
              <a:defRPr/>
            </a:pPr>
            <a:fld id="{5477356E-3140-461F-BCD9-18583942F030}" type="slidenum">
              <a:rPr lang="en-GB"/>
              <a:pPr>
                <a:defRPr/>
              </a:pPr>
              <a:t>‹#›</a:t>
            </a:fld>
            <a:endParaRPr lang="en-GB"/>
          </a:p>
        </p:txBody>
      </p:sp>
      <p:sp>
        <p:nvSpPr>
          <p:cNvPr id="6" name="Title Placeholder 1"/>
          <p:cNvSpPr>
            <a:spLocks noGrp="1"/>
          </p:cNvSpPr>
          <p:nvPr>
            <p:ph type="title"/>
          </p:nvPr>
        </p:nvSpPr>
        <p:spPr>
          <a:xfrm>
            <a:off x="488504" y="1052736"/>
            <a:ext cx="8857108" cy="427509"/>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endParaRPr lang="es-ES" dirty="0"/>
          </a:p>
        </p:txBody>
      </p:sp>
    </p:spTree>
    <p:extLst>
      <p:ext uri="{BB962C8B-B14F-4D97-AF65-F5344CB8AC3E}">
        <p14:creationId xmlns:p14="http://schemas.microsoft.com/office/powerpoint/2010/main" val="164055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illa">
    <p:spTree>
      <p:nvGrpSpPr>
        <p:cNvPr id="1" name=""/>
        <p:cNvGrpSpPr/>
        <p:nvPr/>
      </p:nvGrpSpPr>
      <p:grpSpPr>
        <a:xfrm>
          <a:off x="0" y="0"/>
          <a:ext cx="0" cy="0"/>
          <a:chOff x="0" y="0"/>
          <a:chExt cx="0" cy="0"/>
        </a:xfrm>
      </p:grpSpPr>
      <p:sp>
        <p:nvSpPr>
          <p:cNvPr id="5" name="Line 45"/>
          <p:cNvSpPr>
            <a:spLocks noChangeShapeType="1"/>
          </p:cNvSpPr>
          <p:nvPr userDrawn="1"/>
        </p:nvSpPr>
        <p:spPr bwMode="auto">
          <a:xfrm rot="16200000">
            <a:off x="964407" y="3140869"/>
            <a:ext cx="1008062" cy="0"/>
          </a:xfrm>
          <a:prstGeom prst="line">
            <a:avLst/>
          </a:prstGeom>
          <a:noFill/>
          <a:ln w="57150">
            <a:solidFill>
              <a:schemeClr val="accent6"/>
            </a:solidFill>
            <a:round/>
            <a:headEnd/>
            <a:tailEnd/>
          </a:ln>
          <a:effectLst/>
        </p:spPr>
        <p:txBody>
          <a:bodyPr/>
          <a:lstStyle/>
          <a:p>
            <a:pPr>
              <a:defRPr/>
            </a:pPr>
            <a:endParaRPr lang="en-US"/>
          </a:p>
        </p:txBody>
      </p:sp>
      <p:sp>
        <p:nvSpPr>
          <p:cNvPr id="6" name="Slide Number Placeholder 2"/>
          <p:cNvSpPr>
            <a:spLocks noGrp="1"/>
          </p:cNvSpPr>
          <p:nvPr>
            <p:ph type="sldNum" sz="quarter" idx="10"/>
          </p:nvPr>
        </p:nvSpPr>
        <p:spPr/>
        <p:txBody>
          <a:bodyPr/>
          <a:lstStyle>
            <a:lvl1pPr>
              <a:defRPr/>
            </a:lvl1pPr>
          </a:lstStyle>
          <a:p>
            <a:pPr>
              <a:defRPr/>
            </a:pPr>
            <a:fld id="{8E8F3E4C-95F3-4F00-A334-74105574FD2E}" type="slidenum">
              <a:rPr lang="en-GB"/>
              <a:pPr>
                <a:defRPr/>
              </a:pPr>
              <a:t>‹#›</a:t>
            </a:fld>
            <a:endParaRPr lang="en-GB"/>
          </a:p>
        </p:txBody>
      </p:sp>
      <p:sp>
        <p:nvSpPr>
          <p:cNvPr id="7" name="Subtitle 2"/>
          <p:cNvSpPr>
            <a:spLocks noGrp="1"/>
          </p:cNvSpPr>
          <p:nvPr>
            <p:ph type="subTitle" idx="11"/>
          </p:nvPr>
        </p:nvSpPr>
        <p:spPr>
          <a:xfrm>
            <a:off x="0" y="2396480"/>
            <a:ext cx="1352600" cy="1752600"/>
          </a:xfrm>
          <a:prstGeom prst="rect">
            <a:avLst/>
          </a:prstGeom>
        </p:spPr>
        <p:txBody>
          <a:bodyPr/>
          <a:lstStyle>
            <a:lvl1pPr marL="0" indent="0" algn="r">
              <a:buNone/>
              <a:defRPr sz="9000" b="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8" name="Title 1"/>
          <p:cNvSpPr>
            <a:spLocks noGrp="1"/>
          </p:cNvSpPr>
          <p:nvPr>
            <p:ph type="ctrTitle"/>
          </p:nvPr>
        </p:nvSpPr>
        <p:spPr>
          <a:xfrm>
            <a:off x="1640632" y="2492896"/>
            <a:ext cx="7344816" cy="1109861"/>
          </a:xfrm>
          <a:prstGeom prst="rect">
            <a:avLst/>
          </a:prstGeom>
        </p:spPr>
        <p:txBody>
          <a:bodyPr/>
          <a:lstStyle>
            <a:lvl1pPr algn="l">
              <a:defRPr sz="4000"/>
            </a:lvl1pPr>
          </a:lstStyle>
          <a:p>
            <a:r>
              <a:rPr lang="es-ES"/>
              <a:t>Haga clic para modificar el estilo de título del patrón</a:t>
            </a:r>
          </a:p>
        </p:txBody>
      </p:sp>
    </p:spTree>
    <p:extLst>
      <p:ext uri="{BB962C8B-B14F-4D97-AF65-F5344CB8AC3E}">
        <p14:creationId xmlns:p14="http://schemas.microsoft.com/office/powerpoint/2010/main" val="49116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o corto a 1 columna">
    <p:spTree>
      <p:nvGrpSpPr>
        <p:cNvPr id="1" name=""/>
        <p:cNvGrpSpPr/>
        <p:nvPr/>
      </p:nvGrpSpPr>
      <p:grpSpPr>
        <a:xfrm>
          <a:off x="0" y="0"/>
          <a:ext cx="0" cy="0"/>
          <a:chOff x="0" y="0"/>
          <a:chExt cx="0" cy="0"/>
        </a:xfrm>
      </p:grpSpPr>
      <p:sp>
        <p:nvSpPr>
          <p:cNvPr id="5" name="Rectangle 43"/>
          <p:cNvSpPr>
            <a:spLocks noGrp="1" noChangeArrowheads="1"/>
          </p:cNvSpPr>
          <p:nvPr>
            <p:ph type="sldNum" sz="quarter" idx="14"/>
          </p:nvPr>
        </p:nvSpPr>
        <p:spPr>
          <a:ln/>
        </p:spPr>
        <p:txBody>
          <a:bodyPr/>
          <a:lstStyle>
            <a:lvl1pPr>
              <a:defRPr/>
            </a:lvl1pPr>
          </a:lstStyle>
          <a:p>
            <a:pPr>
              <a:defRPr/>
            </a:pPr>
            <a:fld id="{BA4544FE-C3EC-4F2C-B1BD-C326F94794C2}" type="slidenum">
              <a:rPr lang="en-GB"/>
              <a:pPr>
                <a:defRPr/>
              </a:pPr>
              <a:t>‹#›</a:t>
            </a:fld>
            <a:endParaRPr lang="en-GB"/>
          </a:p>
        </p:txBody>
      </p:sp>
      <p:sp>
        <p:nvSpPr>
          <p:cNvPr id="6" name="Title Placeholder 1"/>
          <p:cNvSpPr>
            <a:spLocks noGrp="1"/>
          </p:cNvSpPr>
          <p:nvPr>
            <p:ph type="title"/>
          </p:nvPr>
        </p:nvSpPr>
        <p:spPr>
          <a:xfrm>
            <a:off x="488504" y="1052736"/>
            <a:ext cx="8857108" cy="936104"/>
          </a:xfrm>
          <a:prstGeom prst="rect">
            <a:avLst/>
          </a:prstGeom>
        </p:spPr>
        <p:txBody>
          <a:bodyPr vert="horz" lIns="91440" tIns="45720" rIns="91440" bIns="45720" rtlCol="0" anchor="ctr">
            <a:normAutofit/>
          </a:bodyPr>
          <a:lstStyle>
            <a:lvl1pPr algn="l">
              <a:defRPr sz="3200"/>
            </a:lvl1pPr>
          </a:lstStyle>
          <a:p>
            <a:r>
              <a:rPr lang="es-ES" dirty="0"/>
              <a:t>Haga clic para modificar el estilo de título del patrón</a:t>
            </a:r>
          </a:p>
        </p:txBody>
      </p:sp>
      <p:sp>
        <p:nvSpPr>
          <p:cNvPr id="8" name="Text Placeholder 5"/>
          <p:cNvSpPr>
            <a:spLocks noGrp="1"/>
          </p:cNvSpPr>
          <p:nvPr>
            <p:ph type="body" sz="quarter" idx="20"/>
          </p:nvPr>
        </p:nvSpPr>
        <p:spPr>
          <a:xfrm>
            <a:off x="488504" y="692696"/>
            <a:ext cx="8856984" cy="359395"/>
          </a:xfrm>
          <a:prstGeom prst="rect">
            <a:avLst/>
          </a:prstGeo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s-ES" dirty="0"/>
              <a:t>Haga clic para modificar el estilo de texto del patrón</a:t>
            </a:r>
          </a:p>
        </p:txBody>
      </p:sp>
      <p:sp>
        <p:nvSpPr>
          <p:cNvPr id="3" name="Text Placeholder 2"/>
          <p:cNvSpPr>
            <a:spLocks noGrp="1"/>
          </p:cNvSpPr>
          <p:nvPr>
            <p:ph type="body" sz="quarter" idx="21"/>
          </p:nvPr>
        </p:nvSpPr>
        <p:spPr>
          <a:xfrm>
            <a:off x="344488" y="2132857"/>
            <a:ext cx="9073007" cy="309634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s-ES" dirty="0"/>
              <a:t>Haga clic para modificar el estilo de texto del patrón</a:t>
            </a:r>
          </a:p>
        </p:txBody>
      </p:sp>
    </p:spTree>
    <p:extLst>
      <p:ext uri="{BB962C8B-B14F-4D97-AF65-F5344CB8AC3E}">
        <p14:creationId xmlns:p14="http://schemas.microsoft.com/office/powerpoint/2010/main" val="82149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5" name="Rectangle 43"/>
          <p:cNvSpPr>
            <a:spLocks noGrp="1" noChangeArrowheads="1"/>
          </p:cNvSpPr>
          <p:nvPr>
            <p:ph type="sldNum" sz="quarter" idx="14"/>
          </p:nvPr>
        </p:nvSpPr>
        <p:spPr>
          <a:ln/>
        </p:spPr>
        <p:txBody>
          <a:bodyPr/>
          <a:lstStyle>
            <a:lvl1pPr>
              <a:defRPr/>
            </a:lvl1pPr>
          </a:lstStyle>
          <a:p>
            <a:pPr>
              <a:defRPr/>
            </a:pPr>
            <a:fld id="{56623650-3B47-4B5A-8680-D8ACAC37BA74}" type="slidenum">
              <a:rPr lang="en-GB"/>
              <a:pPr>
                <a:defRPr/>
              </a:pPr>
              <a:t>‹#›</a:t>
            </a:fld>
            <a:endParaRPr lang="en-GB"/>
          </a:p>
        </p:txBody>
      </p:sp>
      <p:sp>
        <p:nvSpPr>
          <p:cNvPr id="6" name="Title Placeholder 1"/>
          <p:cNvSpPr>
            <a:spLocks noGrp="1"/>
          </p:cNvSpPr>
          <p:nvPr>
            <p:ph type="title"/>
          </p:nvPr>
        </p:nvSpPr>
        <p:spPr>
          <a:xfrm>
            <a:off x="488504" y="1052736"/>
            <a:ext cx="8857108" cy="936104"/>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endParaRPr lang="es-ES" dirty="0"/>
          </a:p>
        </p:txBody>
      </p:sp>
      <p:sp>
        <p:nvSpPr>
          <p:cNvPr id="8" name="Text Placeholder 5"/>
          <p:cNvSpPr>
            <a:spLocks noGrp="1"/>
          </p:cNvSpPr>
          <p:nvPr>
            <p:ph type="body" sz="quarter" idx="20"/>
          </p:nvPr>
        </p:nvSpPr>
        <p:spPr>
          <a:xfrm>
            <a:off x="488504" y="692696"/>
            <a:ext cx="8856984" cy="359395"/>
          </a:xfrm>
          <a:prstGeom prst="rect">
            <a:avLst/>
          </a:prstGeo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s-ES"/>
              <a:t>Haga clic para modificar el estilo de texto del patrón</a:t>
            </a:r>
          </a:p>
        </p:txBody>
      </p:sp>
      <p:sp>
        <p:nvSpPr>
          <p:cNvPr id="3" name="Text Placeholder 2"/>
          <p:cNvSpPr>
            <a:spLocks noGrp="1"/>
          </p:cNvSpPr>
          <p:nvPr>
            <p:ph type="body" sz="quarter" idx="21"/>
          </p:nvPr>
        </p:nvSpPr>
        <p:spPr>
          <a:xfrm>
            <a:off x="488504" y="2132856"/>
            <a:ext cx="8928992" cy="3096343"/>
          </a:xfrm>
          <a:prstGeom prst="rect">
            <a:avLst/>
          </a:prstGeom>
        </p:spPr>
        <p:txBody>
          <a:bodyPr/>
          <a:lstStyle>
            <a:lvl1pPr marL="342900" indent="-342900">
              <a:buClr>
                <a:schemeClr val="tx2">
                  <a:lumMod val="50000"/>
                </a:schemeClr>
              </a:buClr>
              <a:buFont typeface="Courier New" pitchFamily="49" charset="0"/>
              <a:buChar char="o"/>
              <a:defRPr sz="1600">
                <a:solidFill>
                  <a:schemeClr val="tx2">
                    <a:lumMod val="50000"/>
                  </a:schemeClr>
                </a:solidFill>
              </a:defRPr>
            </a:lvl1pPr>
            <a:lvl2pPr marL="742950" indent="-285750">
              <a:buFont typeface="Wingdings" pitchFamily="2" charset="2"/>
              <a:buChar char="§"/>
              <a:defRPr sz="1600">
                <a:solidFill>
                  <a:schemeClr val="tx2"/>
                </a:solidFill>
              </a:defRPr>
            </a:lvl2pPr>
            <a:lvl3pPr>
              <a:defRPr sz="1600">
                <a:solidFill>
                  <a:schemeClr val="tx2">
                    <a:lumMod val="60000"/>
                    <a:lumOff val="40000"/>
                  </a:schemeClr>
                </a:solidFill>
              </a:defRPr>
            </a:lvl3pPr>
          </a:lstStyle>
          <a:p>
            <a:pPr lvl="0"/>
            <a:r>
              <a:rPr lang="es-ES"/>
              <a:t>Haga clic para modificar el estilo de texto del patrón</a:t>
            </a:r>
          </a:p>
          <a:p>
            <a:pPr lvl="1"/>
            <a:r>
              <a:rPr lang="es-ES"/>
              <a:t>Segundo nivel</a:t>
            </a:r>
          </a:p>
          <a:p>
            <a:pPr lvl="2"/>
            <a:r>
              <a:rPr lang="es-ES"/>
              <a:t>Tercer nivel</a:t>
            </a:r>
          </a:p>
        </p:txBody>
      </p:sp>
    </p:spTree>
    <p:extLst>
      <p:ext uri="{BB962C8B-B14F-4D97-AF65-F5344CB8AC3E}">
        <p14:creationId xmlns:p14="http://schemas.microsoft.com/office/powerpoint/2010/main" val="262533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4" name="Rectangle 43"/>
          <p:cNvSpPr>
            <a:spLocks noGrp="1" noChangeArrowheads="1"/>
          </p:cNvSpPr>
          <p:nvPr>
            <p:ph type="sldNum" sz="quarter" idx="14"/>
          </p:nvPr>
        </p:nvSpPr>
        <p:spPr>
          <a:ln/>
        </p:spPr>
        <p:txBody>
          <a:bodyPr/>
          <a:lstStyle>
            <a:lvl1pPr>
              <a:defRPr/>
            </a:lvl1pPr>
          </a:lstStyle>
          <a:p>
            <a:pPr>
              <a:defRPr/>
            </a:pPr>
            <a:fld id="{5EB99074-B6B2-482F-831D-66CE2A6D5709}" type="slidenum">
              <a:rPr lang="en-GB"/>
              <a:pPr>
                <a:defRPr/>
              </a:pPr>
              <a:t>‹#›</a:t>
            </a:fld>
            <a:endParaRPr lang="en-GB"/>
          </a:p>
        </p:txBody>
      </p:sp>
      <p:sp>
        <p:nvSpPr>
          <p:cNvPr id="5" name="Title Placeholder 1"/>
          <p:cNvSpPr>
            <a:spLocks noGrp="1"/>
          </p:cNvSpPr>
          <p:nvPr>
            <p:ph type="title"/>
          </p:nvPr>
        </p:nvSpPr>
        <p:spPr>
          <a:xfrm>
            <a:off x="488504" y="1052736"/>
            <a:ext cx="8785100" cy="936104"/>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endParaRPr lang="es-ES" dirty="0"/>
          </a:p>
        </p:txBody>
      </p:sp>
      <p:sp>
        <p:nvSpPr>
          <p:cNvPr id="6" name="Text Placeholder 5"/>
          <p:cNvSpPr>
            <a:spLocks noGrp="1"/>
          </p:cNvSpPr>
          <p:nvPr>
            <p:ph type="body" sz="quarter" idx="20"/>
          </p:nvPr>
        </p:nvSpPr>
        <p:spPr>
          <a:xfrm>
            <a:off x="488504" y="692696"/>
            <a:ext cx="8856984" cy="359395"/>
          </a:xfrm>
          <a:prstGeom prst="rect">
            <a:avLst/>
          </a:prstGeo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s-ES"/>
              <a:t>Haga clic para modificar el estilo de texto del patrón</a:t>
            </a:r>
          </a:p>
        </p:txBody>
      </p:sp>
    </p:spTree>
    <p:extLst>
      <p:ext uri="{BB962C8B-B14F-4D97-AF65-F5344CB8AC3E}">
        <p14:creationId xmlns:p14="http://schemas.microsoft.com/office/powerpoint/2010/main" val="314275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áfico y texto corto">
    <p:spTree>
      <p:nvGrpSpPr>
        <p:cNvPr id="1" name=""/>
        <p:cNvGrpSpPr/>
        <p:nvPr/>
      </p:nvGrpSpPr>
      <p:grpSpPr>
        <a:xfrm>
          <a:off x="0" y="0"/>
          <a:ext cx="0" cy="0"/>
          <a:chOff x="0" y="0"/>
          <a:chExt cx="0" cy="0"/>
        </a:xfrm>
      </p:grpSpPr>
      <p:sp>
        <p:nvSpPr>
          <p:cNvPr id="10" name="Rectangle 43"/>
          <p:cNvSpPr>
            <a:spLocks noGrp="1" noChangeArrowheads="1"/>
          </p:cNvSpPr>
          <p:nvPr>
            <p:ph type="sldNum" sz="quarter" idx="17"/>
          </p:nvPr>
        </p:nvSpPr>
        <p:spPr>
          <a:ln/>
        </p:spPr>
        <p:txBody>
          <a:bodyPr/>
          <a:lstStyle>
            <a:lvl1pPr>
              <a:defRPr/>
            </a:lvl1pPr>
          </a:lstStyle>
          <a:p>
            <a:pPr>
              <a:defRPr/>
            </a:pPr>
            <a:fld id="{60287B13-AC38-4E54-81CC-AF31D8839723}" type="slidenum">
              <a:rPr lang="en-GB"/>
              <a:pPr>
                <a:defRPr/>
              </a:pPr>
              <a:t>‹#›</a:t>
            </a:fld>
            <a:endParaRPr lang="en-GB"/>
          </a:p>
        </p:txBody>
      </p:sp>
      <p:sp>
        <p:nvSpPr>
          <p:cNvPr id="13" name="Title Placeholder 1"/>
          <p:cNvSpPr>
            <a:spLocks noGrp="1"/>
          </p:cNvSpPr>
          <p:nvPr>
            <p:ph type="title"/>
          </p:nvPr>
        </p:nvSpPr>
        <p:spPr>
          <a:xfrm>
            <a:off x="488504" y="1052736"/>
            <a:ext cx="8857108" cy="936104"/>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endParaRPr lang="es-ES" dirty="0"/>
          </a:p>
        </p:txBody>
      </p:sp>
      <p:sp>
        <p:nvSpPr>
          <p:cNvPr id="17" name="Text Placeholder 4"/>
          <p:cNvSpPr>
            <a:spLocks noGrp="1"/>
          </p:cNvSpPr>
          <p:nvPr>
            <p:ph type="body" sz="quarter" idx="22"/>
          </p:nvPr>
        </p:nvSpPr>
        <p:spPr>
          <a:xfrm>
            <a:off x="488504" y="5588744"/>
            <a:ext cx="8928992" cy="648568"/>
          </a:xfrm>
          <a:prstGeom prst="rect">
            <a:avLst/>
          </a:prstGeom>
          <a:solidFill>
            <a:schemeClr val="tx2"/>
          </a:solidFill>
        </p:spPr>
        <p:txBody>
          <a:bodyPr/>
          <a:lstStyle>
            <a:lvl1pPr marL="0" indent="0">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s-ES"/>
              <a:t>Haga clic para modificar el estilo de texto del patrón</a:t>
            </a:r>
          </a:p>
        </p:txBody>
      </p:sp>
      <p:sp>
        <p:nvSpPr>
          <p:cNvPr id="11" name="Text Placeholder 10"/>
          <p:cNvSpPr>
            <a:spLocks noGrp="1"/>
          </p:cNvSpPr>
          <p:nvPr>
            <p:ph type="body" sz="quarter" idx="23"/>
          </p:nvPr>
        </p:nvSpPr>
        <p:spPr>
          <a:xfrm>
            <a:off x="488504" y="1988840"/>
            <a:ext cx="4968552" cy="360040"/>
          </a:xfrm>
          <a:prstGeom prst="rect">
            <a:avLst/>
          </a:prstGeom>
        </p:spPr>
        <p:txBody>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s-ES"/>
              <a:t>Haga clic para modificar el estilo de texto del patrón</a:t>
            </a:r>
          </a:p>
        </p:txBody>
      </p:sp>
      <p:sp>
        <p:nvSpPr>
          <p:cNvPr id="21" name="Text Placeholder 20"/>
          <p:cNvSpPr>
            <a:spLocks noGrp="1"/>
          </p:cNvSpPr>
          <p:nvPr>
            <p:ph type="body" sz="quarter" idx="24"/>
          </p:nvPr>
        </p:nvSpPr>
        <p:spPr>
          <a:xfrm>
            <a:off x="6105128" y="2276872"/>
            <a:ext cx="3312368" cy="2808312"/>
          </a:xfrm>
          <a:prstGeom prst="rect">
            <a:avLst/>
          </a:prstGeo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s-ES"/>
              <a:t>Haga clic para modificar el estilo de texto del patrón</a:t>
            </a:r>
          </a:p>
        </p:txBody>
      </p:sp>
      <p:sp>
        <p:nvSpPr>
          <p:cNvPr id="23" name="Text Placeholder 22"/>
          <p:cNvSpPr>
            <a:spLocks noGrp="1"/>
          </p:cNvSpPr>
          <p:nvPr>
            <p:ph type="body" sz="quarter" idx="25"/>
          </p:nvPr>
        </p:nvSpPr>
        <p:spPr>
          <a:xfrm>
            <a:off x="488504" y="5301208"/>
            <a:ext cx="8928992" cy="288032"/>
          </a:xfrm>
          <a:prstGeom prst="rect">
            <a:avLst/>
          </a:prstGeom>
        </p:spPr>
        <p:txBody>
          <a:bodyPr/>
          <a:lstStyle>
            <a:lvl1pPr marL="0" indent="0">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s-ES"/>
              <a:t>Haga clic para modificar el estilo de texto del patrón</a:t>
            </a:r>
          </a:p>
        </p:txBody>
      </p:sp>
      <p:sp>
        <p:nvSpPr>
          <p:cNvPr id="24" name="Text Placeholder 5"/>
          <p:cNvSpPr>
            <a:spLocks noGrp="1"/>
          </p:cNvSpPr>
          <p:nvPr>
            <p:ph type="body" sz="quarter" idx="20"/>
          </p:nvPr>
        </p:nvSpPr>
        <p:spPr>
          <a:xfrm>
            <a:off x="488504" y="692696"/>
            <a:ext cx="8856984" cy="359395"/>
          </a:xfrm>
          <a:prstGeom prst="rect">
            <a:avLst/>
          </a:prstGeo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s-ES"/>
              <a:t>Haga clic para modificar el estilo de texto del patrón</a:t>
            </a:r>
          </a:p>
        </p:txBody>
      </p:sp>
    </p:spTree>
    <p:extLst>
      <p:ext uri="{BB962C8B-B14F-4D97-AF65-F5344CB8AC3E}">
        <p14:creationId xmlns:p14="http://schemas.microsoft.com/office/powerpoint/2010/main" val="125392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gráficos">
    <p:spTree>
      <p:nvGrpSpPr>
        <p:cNvPr id="1" name=""/>
        <p:cNvGrpSpPr/>
        <p:nvPr/>
      </p:nvGrpSpPr>
      <p:grpSpPr>
        <a:xfrm>
          <a:off x="0" y="0"/>
          <a:ext cx="0" cy="0"/>
          <a:chOff x="0" y="0"/>
          <a:chExt cx="0" cy="0"/>
        </a:xfrm>
      </p:grpSpPr>
      <p:sp>
        <p:nvSpPr>
          <p:cNvPr id="10" name="Rectangle 43"/>
          <p:cNvSpPr>
            <a:spLocks noGrp="1" noChangeArrowheads="1"/>
          </p:cNvSpPr>
          <p:nvPr>
            <p:ph type="sldNum" sz="quarter" idx="20"/>
          </p:nvPr>
        </p:nvSpPr>
        <p:spPr>
          <a:ln/>
        </p:spPr>
        <p:txBody>
          <a:bodyPr/>
          <a:lstStyle>
            <a:lvl1pPr>
              <a:defRPr/>
            </a:lvl1pPr>
          </a:lstStyle>
          <a:p>
            <a:pPr>
              <a:defRPr/>
            </a:pPr>
            <a:fld id="{41893494-E006-4AF3-9210-ECC9BE26F4FA}" type="slidenum">
              <a:rPr lang="en-GB"/>
              <a:pPr>
                <a:defRPr/>
              </a:pPr>
              <a:t>‹#›</a:t>
            </a:fld>
            <a:endParaRPr lang="en-GB"/>
          </a:p>
        </p:txBody>
      </p:sp>
      <p:sp>
        <p:nvSpPr>
          <p:cNvPr id="12" name="Title Placeholder 1"/>
          <p:cNvSpPr>
            <a:spLocks noGrp="1"/>
          </p:cNvSpPr>
          <p:nvPr>
            <p:ph type="title"/>
          </p:nvPr>
        </p:nvSpPr>
        <p:spPr>
          <a:xfrm>
            <a:off x="488504" y="1052736"/>
            <a:ext cx="8857108" cy="936104"/>
          </a:xfrm>
          <a:prstGeom prst="rect">
            <a:avLst/>
          </a:prstGeom>
        </p:spPr>
        <p:txBody>
          <a:bodyPr vert="horz" lIns="91440" tIns="45720" rIns="91440" bIns="45720" rtlCol="0" anchor="ctr">
            <a:normAutofit/>
          </a:bodyPr>
          <a:lstStyle>
            <a:lvl1pPr algn="l">
              <a:defRPr sz="3200"/>
            </a:lvl1pPr>
          </a:lstStyle>
          <a:p>
            <a:r>
              <a:rPr lang="es-ES"/>
              <a:t>Haga clic para modificar el estilo de título del patrón</a:t>
            </a:r>
            <a:endParaRPr lang="es-ES" dirty="0"/>
          </a:p>
        </p:txBody>
      </p:sp>
      <p:sp>
        <p:nvSpPr>
          <p:cNvPr id="28" name="Text Placeholder 4"/>
          <p:cNvSpPr>
            <a:spLocks noGrp="1"/>
          </p:cNvSpPr>
          <p:nvPr>
            <p:ph type="body" sz="quarter" idx="22"/>
          </p:nvPr>
        </p:nvSpPr>
        <p:spPr>
          <a:xfrm>
            <a:off x="488504" y="5588744"/>
            <a:ext cx="8928992" cy="648568"/>
          </a:xfrm>
          <a:prstGeom prst="rect">
            <a:avLst/>
          </a:prstGeom>
          <a:solidFill>
            <a:schemeClr val="tx2"/>
          </a:solidFill>
        </p:spPr>
        <p:txBody>
          <a:bodyPr/>
          <a:lstStyle>
            <a:lvl1pPr marL="0" indent="0">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s-ES"/>
              <a:t>Haga clic para modificar el estilo de texto del patrón</a:t>
            </a:r>
          </a:p>
        </p:txBody>
      </p:sp>
      <p:sp>
        <p:nvSpPr>
          <p:cNvPr id="29" name="Text Placeholder 22"/>
          <p:cNvSpPr>
            <a:spLocks noGrp="1"/>
          </p:cNvSpPr>
          <p:nvPr>
            <p:ph type="body" sz="quarter" idx="25"/>
          </p:nvPr>
        </p:nvSpPr>
        <p:spPr>
          <a:xfrm>
            <a:off x="488504" y="5301208"/>
            <a:ext cx="4104456" cy="288032"/>
          </a:xfrm>
          <a:prstGeom prst="rect">
            <a:avLst/>
          </a:prstGeom>
        </p:spPr>
        <p:txBody>
          <a:bodyPr/>
          <a:lstStyle>
            <a:lvl1pPr marL="0" indent="0">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s-ES"/>
              <a:t>Haga clic para modificar el estilo de texto del patrón</a:t>
            </a:r>
          </a:p>
        </p:txBody>
      </p:sp>
      <p:sp>
        <p:nvSpPr>
          <p:cNvPr id="30" name="Text Placeholder 10"/>
          <p:cNvSpPr>
            <a:spLocks noGrp="1"/>
          </p:cNvSpPr>
          <p:nvPr>
            <p:ph type="body" sz="quarter" idx="23"/>
          </p:nvPr>
        </p:nvSpPr>
        <p:spPr>
          <a:xfrm>
            <a:off x="488504" y="1988840"/>
            <a:ext cx="4032448" cy="360040"/>
          </a:xfrm>
          <a:prstGeom prst="rect">
            <a:avLst/>
          </a:prstGeom>
        </p:spPr>
        <p:txBody>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s-ES"/>
              <a:t>Haga clic para modificar el estilo de texto del patrón</a:t>
            </a:r>
          </a:p>
        </p:txBody>
      </p:sp>
      <p:sp>
        <p:nvSpPr>
          <p:cNvPr id="31" name="Text Placeholder 10"/>
          <p:cNvSpPr>
            <a:spLocks noGrp="1"/>
          </p:cNvSpPr>
          <p:nvPr>
            <p:ph type="body" sz="quarter" idx="29"/>
          </p:nvPr>
        </p:nvSpPr>
        <p:spPr>
          <a:xfrm>
            <a:off x="5313040" y="1988840"/>
            <a:ext cx="4032448" cy="360040"/>
          </a:xfrm>
          <a:prstGeom prst="rect">
            <a:avLst/>
          </a:prstGeom>
        </p:spPr>
        <p:txBody>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s-ES"/>
              <a:t>Haga clic para modificar el estilo de texto del patrón</a:t>
            </a:r>
          </a:p>
        </p:txBody>
      </p:sp>
      <p:sp>
        <p:nvSpPr>
          <p:cNvPr id="32" name="Text Placeholder 22"/>
          <p:cNvSpPr>
            <a:spLocks noGrp="1"/>
          </p:cNvSpPr>
          <p:nvPr>
            <p:ph type="body" sz="quarter" idx="30"/>
          </p:nvPr>
        </p:nvSpPr>
        <p:spPr>
          <a:xfrm>
            <a:off x="5313040" y="5301208"/>
            <a:ext cx="4104456" cy="288032"/>
          </a:xfrm>
          <a:prstGeom prst="rect">
            <a:avLst/>
          </a:prstGeom>
        </p:spPr>
        <p:txBody>
          <a:bodyPr/>
          <a:lstStyle>
            <a:lvl1pPr marL="0" indent="0">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s-ES"/>
              <a:t>Haga clic para modificar el estilo de texto del patrón</a:t>
            </a:r>
          </a:p>
        </p:txBody>
      </p:sp>
      <p:sp>
        <p:nvSpPr>
          <p:cNvPr id="33" name="Text Placeholder 5"/>
          <p:cNvSpPr>
            <a:spLocks noGrp="1"/>
          </p:cNvSpPr>
          <p:nvPr>
            <p:ph type="body" sz="quarter" idx="31"/>
          </p:nvPr>
        </p:nvSpPr>
        <p:spPr>
          <a:xfrm>
            <a:off x="488504" y="692696"/>
            <a:ext cx="8856984" cy="359395"/>
          </a:xfrm>
          <a:prstGeom prst="rect">
            <a:avLst/>
          </a:prstGeo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s-ES"/>
              <a:t>Haga clic para modificar el estilo de texto del patrón</a:t>
            </a:r>
          </a:p>
        </p:txBody>
      </p:sp>
    </p:spTree>
    <p:extLst>
      <p:ext uri="{BB962C8B-B14F-4D97-AF65-F5344CB8AC3E}">
        <p14:creationId xmlns:p14="http://schemas.microsoft.com/office/powerpoint/2010/main" val="201291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31"/>
          <p:cNvSpPr>
            <a:spLocks noChangeArrowheads="1"/>
          </p:cNvSpPr>
          <p:nvPr/>
        </p:nvSpPr>
        <p:spPr bwMode="auto">
          <a:xfrm>
            <a:off x="-87313" y="549275"/>
            <a:ext cx="10153651" cy="44450"/>
          </a:xfrm>
          <a:prstGeom prst="rect">
            <a:avLst/>
          </a:prstGeom>
          <a:solidFill>
            <a:schemeClr val="accent6"/>
          </a:solidFill>
          <a:ln w="9525">
            <a:solidFill>
              <a:schemeClr val="accent6"/>
            </a:solidFill>
            <a:miter lim="800000"/>
            <a:headEnd/>
            <a:tailEnd/>
          </a:ln>
          <a:effectLst/>
        </p:spPr>
        <p:txBody>
          <a:bodyPr wrap="none" anchor="ctr"/>
          <a:lstStyle/>
          <a:p>
            <a:pPr>
              <a:defRPr/>
            </a:pPr>
            <a:endParaRPr lang="en-US"/>
          </a:p>
        </p:txBody>
      </p:sp>
      <p:sp>
        <p:nvSpPr>
          <p:cNvPr id="1067" name="Rectangle 43"/>
          <p:cNvSpPr>
            <a:spLocks noGrp="1" noChangeArrowheads="1"/>
          </p:cNvSpPr>
          <p:nvPr>
            <p:ph type="sldNum" sz="quarter" idx="4"/>
          </p:nvPr>
        </p:nvSpPr>
        <p:spPr bwMode="auto">
          <a:xfrm>
            <a:off x="8769350" y="6553200"/>
            <a:ext cx="1060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pitchFamily="34" charset="0"/>
              </a:defRPr>
            </a:lvl1pPr>
          </a:lstStyle>
          <a:p>
            <a:pPr>
              <a:defRPr/>
            </a:pPr>
            <a:fld id="{AA05AA80-E33F-4D2D-A31B-6ECE2045C248}" type="slidenum">
              <a:rPr lang="en-GB"/>
              <a:pPr>
                <a:defRPr/>
              </a:pPr>
              <a:t>‹#›</a:t>
            </a:fld>
            <a:endParaRPr lang="en-GB" dirty="0"/>
          </a:p>
        </p:txBody>
      </p:sp>
      <p:sp>
        <p:nvSpPr>
          <p:cNvPr id="1030" name="Line 45"/>
          <p:cNvSpPr>
            <a:spLocks noChangeShapeType="1"/>
          </p:cNvSpPr>
          <p:nvPr/>
        </p:nvSpPr>
        <p:spPr bwMode="auto">
          <a:xfrm>
            <a:off x="-447675" y="6524625"/>
            <a:ext cx="1065688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31" name="Rectangle 31"/>
          <p:cNvSpPr>
            <a:spLocks noChangeArrowheads="1"/>
          </p:cNvSpPr>
          <p:nvPr/>
        </p:nvSpPr>
        <p:spPr bwMode="auto">
          <a:xfrm>
            <a:off x="-87314" y="503238"/>
            <a:ext cx="10153651" cy="460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cxnSp>
        <p:nvCxnSpPr>
          <p:cNvPr id="1033" name="Straight Connector 2"/>
          <p:cNvCxnSpPr>
            <a:cxnSpLocks noChangeShapeType="1"/>
          </p:cNvCxnSpPr>
          <p:nvPr/>
        </p:nvCxnSpPr>
        <p:spPr bwMode="auto">
          <a:xfrm>
            <a:off x="1352600" y="105933"/>
            <a:ext cx="0" cy="334963"/>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pic>
        <p:nvPicPr>
          <p:cNvPr id="15" name="Imagen 1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4415" y="12404"/>
            <a:ext cx="1118042" cy="473167"/>
          </a:xfrm>
          <a:prstGeom prst="rect">
            <a:avLst/>
          </a:prstGeom>
        </p:spPr>
      </p:pic>
    </p:spTree>
  </p:cSld>
  <p:clrMap bg1="lt1" tx1="dk1" bg2="lt2" tx2="dk2" accent1="accent1" accent2="accent2" accent3="accent3" accent4="accent4" accent5="accent5" accent6="accent6" hlink="hlink" folHlink="folHlink"/>
  <p:sldLayoutIdLst>
    <p:sldLayoutId id="2147484454" r:id="rId1"/>
    <p:sldLayoutId id="2147484457" r:id="rId2"/>
    <p:sldLayoutId id="2147484458" r:id="rId3"/>
    <p:sldLayoutId id="2147484459" r:id="rId4"/>
    <p:sldLayoutId id="2147484445" r:id="rId5"/>
    <p:sldLayoutId id="2147484446" r:id="rId6"/>
    <p:sldLayoutId id="2147484447" r:id="rId7"/>
    <p:sldLayoutId id="2147484448" r:id="rId8"/>
    <p:sldLayoutId id="2147484449" r:id="rId9"/>
    <p:sldLayoutId id="2147484450" r:id="rId10"/>
    <p:sldLayoutId id="2147484451" r:id="rId11"/>
    <p:sldLayoutId id="2147484452" r:id="rId12"/>
    <p:sldLayoutId id="2147484453" r:id="rId13"/>
    <p:sldLayoutId id="2147484464" r:id="rId14"/>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defRPr>
      </a:lvl2pPr>
      <a:lvl3pPr algn="ctr" rtl="0" eaLnBrk="1" fontAlgn="base" hangingPunct="1">
        <a:spcBef>
          <a:spcPct val="0"/>
        </a:spcBef>
        <a:spcAft>
          <a:spcPct val="0"/>
        </a:spcAft>
        <a:defRPr sz="4400">
          <a:solidFill>
            <a:schemeClr val="tx2"/>
          </a:solidFill>
          <a:latin typeface="Arial" pitchFamily="34" charset="0"/>
        </a:defRPr>
      </a:lvl3pPr>
      <a:lvl4pPr algn="ctr" rtl="0" eaLnBrk="1" fontAlgn="base" hangingPunct="1">
        <a:spcBef>
          <a:spcPct val="0"/>
        </a:spcBef>
        <a:spcAft>
          <a:spcPct val="0"/>
        </a:spcAft>
        <a:defRPr sz="4400">
          <a:solidFill>
            <a:schemeClr val="tx2"/>
          </a:solidFill>
          <a:latin typeface="Arial" pitchFamily="34" charset="0"/>
        </a:defRPr>
      </a:lvl4pPr>
      <a:lvl5pPr algn="ctr" rtl="0" eaLnBrk="1" fontAlgn="base" hangingPunct="1">
        <a:spcBef>
          <a:spcPct val="0"/>
        </a:spcBef>
        <a:spcAft>
          <a:spcPct val="0"/>
        </a:spcAft>
        <a:defRPr sz="44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xkcd.com/"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www.xkcd.co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00.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hyperlink" Target="https://www.stat.cmu.edu/~cshalizi/uADA/12/lectures/ch12.pdf" TargetMode="External"/><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hyperlink" Target="https://colab.research.google.com/drive/1Dv-dxeU7-W6iSGMOnjomvC6RKfNGAYZg?hl=es#scrollTo=C-f9zwGfD8z6" TargetMode="External"/><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https://www.anaconda.com/distribution/" TargetMode="Externa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hyperlink" Target="https://www.stat.cmu.edu/~cshalizi/uADA/12/lectures/ch12.pdf"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9.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90.png"/><Relationship Id="rId4" Type="http://schemas.openxmlformats.org/officeDocument/2006/relationships/image" Target="../media/image38.emf"/></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abs/1904.10890"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idx="1"/>
          </p:nvPr>
        </p:nvSpPr>
        <p:spPr bwMode="auto">
          <a:xfrm>
            <a:off x="4304928" y="4437112"/>
            <a:ext cx="5328592" cy="1080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91440" bIns="45720" numCol="1" compatLnSpc="1">
            <a:prstTxWarp prst="textNoShape">
              <a:avLst/>
            </a:prstTxWarp>
          </a:bodyPr>
          <a:lstStyle/>
          <a:p>
            <a:r>
              <a:rPr lang="en-US" dirty="0">
                <a:latin typeface="Avenir Book" charset="0"/>
                <a:ea typeface="Avenir Book" charset="0"/>
                <a:cs typeface="Avenir Book" charset="0"/>
              </a:rPr>
              <a:t>Sergio </a:t>
            </a:r>
            <a:r>
              <a:rPr lang="en-US" dirty="0" err="1">
                <a:latin typeface="Avenir Book" charset="0"/>
                <a:ea typeface="Avenir Book" charset="0"/>
                <a:cs typeface="Avenir Book" charset="0"/>
              </a:rPr>
              <a:t>Gámez</a:t>
            </a:r>
            <a:r>
              <a:rPr lang="en-US" dirty="0">
                <a:latin typeface="Avenir Book" charset="0"/>
                <a:ea typeface="Avenir Book" charset="0"/>
                <a:cs typeface="Avenir Book" charset="0"/>
              </a:rPr>
              <a:t> Ruiz de </a:t>
            </a:r>
            <a:r>
              <a:rPr lang="en-US" dirty="0" err="1">
                <a:latin typeface="Avenir Book" charset="0"/>
                <a:ea typeface="Avenir Book" charset="0"/>
                <a:cs typeface="Avenir Book" charset="0"/>
              </a:rPr>
              <a:t>Olano</a:t>
            </a:r>
            <a:endParaRPr lang="en-US" dirty="0">
              <a:latin typeface="Avenir Book" charset="0"/>
              <a:ea typeface="Avenir Book" charset="0"/>
              <a:cs typeface="Avenir Book" charset="0"/>
            </a:endParaRPr>
          </a:p>
          <a:p>
            <a:endParaRPr lang="en-US" dirty="0">
              <a:latin typeface="Avenir Book" charset="0"/>
              <a:ea typeface="Avenir Book" charset="0"/>
              <a:cs typeface="Avenir Book" charset="0"/>
            </a:endParaRPr>
          </a:p>
          <a:p>
            <a:r>
              <a:rPr lang="en-US" dirty="0">
                <a:latin typeface="Avenir Book" charset="0"/>
                <a:ea typeface="Avenir Book" charset="0"/>
                <a:cs typeface="Avenir Book" charset="0"/>
              </a:rPr>
              <a:t>3 Junio</a:t>
            </a:r>
            <a:r>
              <a:rPr lang="en-US">
                <a:latin typeface="Avenir Book" charset="0"/>
                <a:ea typeface="Avenir Book" charset="0"/>
                <a:cs typeface="Avenir Book" charset="0"/>
              </a:rPr>
              <a:t>, 2022</a:t>
            </a:r>
            <a:endParaRPr lang="en-US" dirty="0">
              <a:latin typeface="Avenir Book" charset="0"/>
              <a:ea typeface="Avenir Book" charset="0"/>
              <a:cs typeface="Avenir Book" charset="0"/>
            </a:endParaRPr>
          </a:p>
        </p:txBody>
      </p:sp>
      <p:sp>
        <p:nvSpPr>
          <p:cNvPr id="2" name="Title 1"/>
          <p:cNvSpPr>
            <a:spLocks noGrp="1"/>
          </p:cNvSpPr>
          <p:nvPr>
            <p:ph type="ctrTitle"/>
          </p:nvPr>
        </p:nvSpPr>
        <p:spPr>
          <a:xfrm>
            <a:off x="2360712" y="1806575"/>
            <a:ext cx="7128792" cy="1470025"/>
          </a:xfrm>
        </p:spPr>
        <p:txBody>
          <a:bodyPr/>
          <a:lstStyle/>
          <a:p>
            <a:r>
              <a:rPr lang="es-ES" sz="2000" dirty="0">
                <a:latin typeface="Avenir Book" charset="0"/>
                <a:ea typeface="Avenir Book" charset="0"/>
                <a:cs typeface="Avenir Book" charset="0"/>
              </a:rPr>
              <a:t>Data </a:t>
            </a:r>
            <a:r>
              <a:rPr lang="es-ES" sz="2000" dirty="0" err="1">
                <a:latin typeface="Avenir Book" charset="0"/>
                <a:ea typeface="Avenir Book" charset="0"/>
                <a:cs typeface="Avenir Book" charset="0"/>
              </a:rPr>
              <a:t>Science</a:t>
            </a:r>
            <a:r>
              <a:rPr lang="es-ES" sz="2000" dirty="0">
                <a:latin typeface="Avenir Book" charset="0"/>
                <a:ea typeface="Avenir Book" charset="0"/>
                <a:cs typeface="Avenir Book" charset="0"/>
              </a:rPr>
              <a:t> y Big Data en Finanzas</a:t>
            </a:r>
            <a:br>
              <a:rPr lang="es-ES" sz="2000" dirty="0">
                <a:latin typeface="Avenir Book" charset="0"/>
                <a:ea typeface="Avenir Book" charset="0"/>
                <a:cs typeface="Avenir Book" charset="0"/>
              </a:rPr>
            </a:br>
            <a:br>
              <a:rPr lang="es-ES" sz="2000" dirty="0">
                <a:latin typeface="Avenir Book" charset="0"/>
                <a:ea typeface="Avenir Book" charset="0"/>
                <a:cs typeface="Avenir Book" charset="0"/>
              </a:rPr>
            </a:br>
            <a:r>
              <a:rPr lang="es-ES" sz="3200" dirty="0" err="1">
                <a:latin typeface="Avenir Book" charset="0"/>
                <a:ea typeface="Avenir Book" charset="0"/>
                <a:cs typeface="Avenir Book" charset="0"/>
              </a:rPr>
              <a:t>Pricing</a:t>
            </a:r>
            <a:r>
              <a:rPr lang="es-ES" sz="3200" dirty="0">
                <a:latin typeface="Avenir Book" charset="0"/>
                <a:ea typeface="Avenir Book" charset="0"/>
                <a:cs typeface="Avenir Book" charset="0"/>
              </a:rPr>
              <a:t> en seguro de Auto</a:t>
            </a:r>
            <a:br>
              <a:rPr lang="es-ES" sz="3200" dirty="0">
                <a:latin typeface="Avenir Book" charset="0"/>
                <a:ea typeface="Avenir Book" charset="0"/>
                <a:cs typeface="Avenir Book" charset="0"/>
              </a:rPr>
            </a:br>
            <a:br>
              <a:rPr lang="es-ES" sz="3200" dirty="0">
                <a:latin typeface="Avenir Book" charset="0"/>
                <a:ea typeface="Avenir Book" charset="0"/>
                <a:cs typeface="Avenir Book" charset="0"/>
              </a:rPr>
            </a:br>
            <a:r>
              <a:rPr lang="es-ES" sz="3200" dirty="0">
                <a:latin typeface="Avenir Book" charset="0"/>
                <a:ea typeface="Avenir Book" charset="0"/>
                <a:cs typeface="Avenir Book" charset="0"/>
              </a:rPr>
              <a:t> </a:t>
            </a:r>
            <a:endParaRPr lang="en-US" sz="2000" dirty="0">
              <a:latin typeface="Avenir Book" charset="0"/>
              <a:ea typeface="Avenir Book" charset="0"/>
              <a:cs typeface="Avenir Book"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10</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Proceso de modelización (realidad)</a:t>
            </a:r>
          </a:p>
        </p:txBody>
      </p:sp>
      <p:sp>
        <p:nvSpPr>
          <p:cNvPr id="4" name="Rectangle 3"/>
          <p:cNvSpPr/>
          <p:nvPr/>
        </p:nvSpPr>
        <p:spPr>
          <a:xfrm>
            <a:off x="-2319808" y="6306979"/>
            <a:ext cx="9361040" cy="246221"/>
          </a:xfrm>
          <a:prstGeom prst="rect">
            <a:avLst/>
          </a:prstGeom>
        </p:spPr>
        <p:txBody>
          <a:bodyPr wrap="square">
            <a:spAutoFit/>
          </a:bodyPr>
          <a:lstStyle/>
          <a:p>
            <a:r>
              <a:rPr lang="en-US" sz="1000" dirty="0">
                <a:latin typeface="Avenir Book" charset="0"/>
                <a:ea typeface="Avenir Book" charset="0"/>
                <a:cs typeface="Avenir Book" charset="0"/>
              </a:rPr>
              <a:t>https://</a:t>
            </a:r>
            <a:r>
              <a:rPr lang="en-US" sz="1000" dirty="0" err="1">
                <a:latin typeface="Avenir Book" charset="0"/>
                <a:ea typeface="Avenir Book" charset="0"/>
                <a:cs typeface="Avenir Book" charset="0"/>
              </a:rPr>
              <a:t>www.kdnuggets.com</a:t>
            </a:r>
            <a:r>
              <a:rPr lang="en-US" sz="1000" dirty="0">
                <a:latin typeface="Avenir Book" charset="0"/>
                <a:ea typeface="Avenir Book" charset="0"/>
                <a:cs typeface="Avenir Book" charset="0"/>
              </a:rPr>
              <a:t>/2017/01/four-problems-crisp-</a:t>
            </a:r>
            <a:r>
              <a:rPr lang="en-US" sz="1000" dirty="0" err="1">
                <a:latin typeface="Avenir Book" charset="0"/>
                <a:ea typeface="Avenir Book" charset="0"/>
                <a:cs typeface="Avenir Book" charset="0"/>
              </a:rPr>
              <a:t>dm</a:t>
            </a:r>
            <a:r>
              <a:rPr lang="en-US" sz="1000" dirty="0">
                <a:latin typeface="Avenir Book" charset="0"/>
                <a:ea typeface="Avenir Book" charset="0"/>
                <a:cs typeface="Avenir Book" charset="0"/>
              </a:rPr>
              <a:t>-</a:t>
            </a:r>
            <a:r>
              <a:rPr lang="en-US" sz="1000" dirty="0" err="1">
                <a:latin typeface="Avenir Book" charset="0"/>
                <a:ea typeface="Avenir Book" charset="0"/>
                <a:cs typeface="Avenir Book" charset="0"/>
              </a:rPr>
              <a:t>fix.html</a:t>
            </a:r>
            <a:endParaRPr lang="en-US" sz="1000" dirty="0">
              <a:latin typeface="Avenir Book" charset="0"/>
              <a:ea typeface="Avenir Book" charset="0"/>
              <a:cs typeface="Avenir Book"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772" y="1556792"/>
            <a:ext cx="4762500" cy="4762500"/>
          </a:xfrm>
          <a:prstGeom prst="rect">
            <a:avLst/>
          </a:prstGeom>
        </p:spPr>
      </p:pic>
    </p:spTree>
    <p:extLst>
      <p:ext uri="{BB962C8B-B14F-4D97-AF65-F5344CB8AC3E}">
        <p14:creationId xmlns:p14="http://schemas.microsoft.com/office/powerpoint/2010/main" val="152898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11</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Proceso de modelización</a:t>
            </a:r>
          </a:p>
        </p:txBody>
      </p:sp>
      <p:sp>
        <p:nvSpPr>
          <p:cNvPr id="4" name="Rectangle 3"/>
          <p:cNvSpPr/>
          <p:nvPr/>
        </p:nvSpPr>
        <p:spPr>
          <a:xfrm>
            <a:off x="200472" y="6311666"/>
            <a:ext cx="9361040" cy="246221"/>
          </a:xfrm>
          <a:prstGeom prst="rect">
            <a:avLst/>
          </a:prstGeom>
        </p:spPr>
        <p:txBody>
          <a:bodyPr wrap="square">
            <a:spAutoFit/>
          </a:bodyPr>
          <a:lstStyle/>
          <a:p>
            <a:pPr algn="l"/>
            <a:r>
              <a:rPr lang="en-US" sz="1000" dirty="0">
                <a:latin typeface="Avenir Book" charset="0"/>
                <a:ea typeface="Avenir Book" charset="0"/>
                <a:cs typeface="Avenir Book" charset="0"/>
                <a:hlinkClick r:id="rId3"/>
              </a:rPr>
              <a:t>www.xkcd.com</a:t>
            </a:r>
            <a:endParaRPr lang="en-US" sz="1000" dirty="0">
              <a:latin typeface="Avenir Book" charset="0"/>
              <a:ea typeface="Avenir Book" charset="0"/>
              <a:cs typeface="Avenir Book"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6616" y="1646780"/>
            <a:ext cx="2519361" cy="4230447"/>
          </a:xfrm>
          <a:prstGeom prst="rect">
            <a:avLst/>
          </a:prstGeom>
        </p:spPr>
      </p:pic>
      <p:pic>
        <p:nvPicPr>
          <p:cNvPr id="8" name="Picture 7">
            <a:extLst>
              <a:ext uri="{FF2B5EF4-FFF2-40B4-BE49-F238E27FC236}">
                <a16:creationId xmlns:a16="http://schemas.microsoft.com/office/drawing/2014/main" id="{B1489FA4-0D84-BE4B-BA28-72D800ED08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5785" y="1628800"/>
            <a:ext cx="3533565" cy="4176464"/>
          </a:xfrm>
          <a:prstGeom prst="rect">
            <a:avLst/>
          </a:prstGeom>
        </p:spPr>
      </p:pic>
    </p:spTree>
    <p:extLst>
      <p:ext uri="{BB962C8B-B14F-4D97-AF65-F5344CB8AC3E}">
        <p14:creationId xmlns:p14="http://schemas.microsoft.com/office/powerpoint/2010/main" val="88985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12</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Proceso de modelización</a:t>
            </a:r>
          </a:p>
        </p:txBody>
      </p:sp>
      <p:sp>
        <p:nvSpPr>
          <p:cNvPr id="4" name="Rectangle 3"/>
          <p:cNvSpPr/>
          <p:nvPr/>
        </p:nvSpPr>
        <p:spPr>
          <a:xfrm>
            <a:off x="200472" y="6311666"/>
            <a:ext cx="9361040" cy="246221"/>
          </a:xfrm>
          <a:prstGeom prst="rect">
            <a:avLst/>
          </a:prstGeom>
        </p:spPr>
        <p:txBody>
          <a:bodyPr wrap="square">
            <a:spAutoFit/>
          </a:bodyPr>
          <a:lstStyle/>
          <a:p>
            <a:pPr algn="l"/>
            <a:r>
              <a:rPr lang="en-US" sz="1000" dirty="0">
                <a:latin typeface="Avenir Book" charset="0"/>
                <a:ea typeface="Avenir Book" charset="0"/>
                <a:cs typeface="Avenir Book" charset="0"/>
                <a:hlinkClick r:id="rId3"/>
              </a:rPr>
              <a:t>www.reddit.com</a:t>
            </a:r>
            <a:r>
              <a:rPr lang="en-US" sz="1000" dirty="0">
                <a:latin typeface="Avenir Book" charset="0"/>
                <a:ea typeface="Avenir Book" charset="0"/>
                <a:cs typeface="Avenir Book" charset="0"/>
              </a:rPr>
              <a:t>  </a:t>
            </a:r>
          </a:p>
        </p:txBody>
      </p:sp>
      <p:pic>
        <p:nvPicPr>
          <p:cNvPr id="2052" name="Picture 4">
            <a:extLst>
              <a:ext uri="{FF2B5EF4-FFF2-40B4-BE49-F238E27FC236}">
                <a16:creationId xmlns:a16="http://schemas.microsoft.com/office/drawing/2014/main" id="{E34B7AD2-CF5E-6F49-ACD2-CC1C7B42A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867" y="1812032"/>
            <a:ext cx="26797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ta Science Memes">
            <a:extLst>
              <a:ext uri="{FF2B5EF4-FFF2-40B4-BE49-F238E27FC236}">
                <a16:creationId xmlns:a16="http://schemas.microsoft.com/office/drawing/2014/main" id="{044D532B-39F7-C74B-94E9-89FFF4BE51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1844" y="1812032"/>
            <a:ext cx="2799291"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8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13</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Proceso de modelización</a:t>
            </a:r>
          </a:p>
        </p:txBody>
      </p:sp>
      <p:sp>
        <p:nvSpPr>
          <p:cNvPr id="4" name="Rectangle 3"/>
          <p:cNvSpPr/>
          <p:nvPr/>
        </p:nvSpPr>
        <p:spPr>
          <a:xfrm>
            <a:off x="200472" y="6311666"/>
            <a:ext cx="9361040" cy="246221"/>
          </a:xfrm>
          <a:prstGeom prst="rect">
            <a:avLst/>
          </a:prstGeom>
        </p:spPr>
        <p:txBody>
          <a:bodyPr wrap="square">
            <a:spAutoFit/>
          </a:bodyPr>
          <a:lstStyle/>
          <a:p>
            <a:pPr algn="l"/>
            <a:r>
              <a:rPr lang="en-US" sz="1000" dirty="0">
                <a:latin typeface="Avenir Book" charset="0"/>
                <a:ea typeface="Avenir Book" charset="0"/>
                <a:cs typeface="Avenir Book" charset="0"/>
              </a:rPr>
              <a:t>https://</a:t>
            </a:r>
            <a:r>
              <a:rPr lang="en-US" sz="1000" dirty="0" err="1">
                <a:latin typeface="Avenir Book" charset="0"/>
                <a:ea typeface="Avenir Book" charset="0"/>
                <a:cs typeface="Avenir Book" charset="0"/>
              </a:rPr>
              <a:t>docs.microsoft.com</a:t>
            </a:r>
            <a:r>
              <a:rPr lang="en-US" sz="1000" dirty="0">
                <a:latin typeface="Avenir Book" charset="0"/>
                <a:ea typeface="Avenir Book" charset="0"/>
                <a:cs typeface="Avenir Book" charset="0"/>
              </a:rPr>
              <a:t>/fi-FI/azure/machine-learning/team-data-science-process/lifecycle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8624" y="1355042"/>
            <a:ext cx="7128792" cy="4956624"/>
          </a:xfrm>
          <a:prstGeom prst="rect">
            <a:avLst/>
          </a:prstGeom>
        </p:spPr>
      </p:pic>
    </p:spTree>
    <p:extLst>
      <p:ext uri="{BB962C8B-B14F-4D97-AF65-F5344CB8AC3E}">
        <p14:creationId xmlns:p14="http://schemas.microsoft.com/office/powerpoint/2010/main" val="137940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pPr eaLnBrk="1" hangingPunct="1"/>
              <a:t>14</a:t>
            </a:fld>
            <a:endParaRPr lang="en-GB" sz="1000"/>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Desde el punto de vista de la ciencia de datos</a:t>
            </a:r>
          </a:p>
        </p:txBody>
      </p:sp>
      <p:sp>
        <p:nvSpPr>
          <p:cNvPr id="3" name="TextBox 2"/>
          <p:cNvSpPr txBox="1"/>
          <p:nvPr/>
        </p:nvSpPr>
        <p:spPr>
          <a:xfrm>
            <a:off x="521369" y="2144496"/>
            <a:ext cx="8136904" cy="1015663"/>
          </a:xfrm>
          <a:prstGeom prst="rect">
            <a:avLst/>
          </a:prstGeom>
          <a:noFill/>
        </p:spPr>
        <p:txBody>
          <a:bodyPr wrap="square" rtlCol="0">
            <a:spAutoFit/>
          </a:bodyPr>
          <a:lstStyle/>
          <a:p>
            <a:pPr marL="342900" indent="-342900" algn="just">
              <a:buFont typeface="Arial" charset="0"/>
              <a:buChar char="•"/>
            </a:pPr>
            <a:r>
              <a:rPr lang="en-US" sz="2000" dirty="0" err="1">
                <a:latin typeface="Avenir Book" charset="0"/>
                <a:ea typeface="Avenir Book" charset="0"/>
                <a:cs typeface="Avenir Book" charset="0"/>
              </a:rPr>
              <a:t>Asegurado</a:t>
            </a:r>
            <a:endParaRPr lang="en-US" sz="2000" dirty="0">
              <a:latin typeface="Avenir Book" charset="0"/>
              <a:ea typeface="Avenir Book" charset="0"/>
              <a:cs typeface="Avenir Book" charset="0"/>
            </a:endParaRPr>
          </a:p>
          <a:p>
            <a:pPr marL="342900" indent="-342900" algn="just">
              <a:buFont typeface="Arial" charset="0"/>
              <a:buChar char="•"/>
            </a:pPr>
            <a:r>
              <a:rPr lang="en-US" sz="2000" dirty="0" err="1">
                <a:latin typeface="Avenir Book" charset="0"/>
                <a:ea typeface="Avenir Book" charset="0"/>
                <a:cs typeface="Avenir Book" charset="0"/>
              </a:rPr>
              <a:t>Vehículo</a:t>
            </a:r>
            <a:endParaRPr lang="en-US" sz="2000" dirty="0">
              <a:latin typeface="Avenir Book" charset="0"/>
              <a:ea typeface="Avenir Book" charset="0"/>
              <a:cs typeface="Avenir Book" charset="0"/>
            </a:endParaRPr>
          </a:p>
          <a:p>
            <a:pPr marL="342900" indent="-342900" algn="just">
              <a:buFont typeface="Arial" charset="0"/>
              <a:buChar char="•"/>
            </a:pPr>
            <a:r>
              <a:rPr lang="mr-IN" sz="2000" dirty="0">
                <a:latin typeface="Avenir Book" charset="0"/>
                <a:ea typeface="Avenir Book" charset="0"/>
                <a:cs typeface="Avenir Book" charset="0"/>
              </a:rPr>
              <a:t>…</a:t>
            </a:r>
            <a:r>
              <a:rPr lang="es-ES" sz="2000" dirty="0">
                <a:latin typeface="Avenir Book" charset="0"/>
                <a:ea typeface="Avenir Book" charset="0"/>
                <a:cs typeface="Avenir Book" charset="0"/>
              </a:rPr>
              <a:t>y muchos otros...</a:t>
            </a:r>
            <a:endParaRPr lang="en-US" sz="2000" dirty="0">
              <a:latin typeface="Avenir Book" charset="0"/>
              <a:ea typeface="Avenir Book" charset="0"/>
              <a:cs typeface="Avenir Book"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48" y="1628800"/>
            <a:ext cx="1841872" cy="17049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090" y="2012887"/>
            <a:ext cx="1563076" cy="127888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9275" y="2058477"/>
            <a:ext cx="1592423" cy="1060802"/>
          </a:xfrm>
          <a:prstGeom prst="rect">
            <a:avLst/>
          </a:prstGeom>
        </p:spPr>
      </p:pic>
      <p:sp>
        <p:nvSpPr>
          <p:cNvPr id="7" name="TextBox 6"/>
          <p:cNvSpPr txBox="1"/>
          <p:nvPr/>
        </p:nvSpPr>
        <p:spPr>
          <a:xfrm>
            <a:off x="1441102" y="3846756"/>
            <a:ext cx="6951911" cy="461665"/>
          </a:xfrm>
          <a:prstGeom prst="rect">
            <a:avLst/>
          </a:prstGeom>
          <a:noFill/>
        </p:spPr>
        <p:txBody>
          <a:bodyPr wrap="square" rtlCol="0">
            <a:spAutoFit/>
          </a:bodyPr>
          <a:lstStyle/>
          <a:p>
            <a:r>
              <a:rPr lang="en-US" b="1" dirty="0">
                <a:latin typeface="Avenir Book" charset="0"/>
                <a:ea typeface="Avenir Book" charset="0"/>
                <a:cs typeface="Avenir Book" charset="0"/>
              </a:rPr>
              <a:t>Y no </a:t>
            </a:r>
            <a:r>
              <a:rPr lang="en-US" b="1" dirty="0" err="1">
                <a:latin typeface="Avenir Book" charset="0"/>
                <a:ea typeface="Avenir Book" charset="0"/>
                <a:cs typeface="Avenir Book" charset="0"/>
              </a:rPr>
              <a:t>tanto</a:t>
            </a:r>
            <a:r>
              <a:rPr lang="en-US" b="1" dirty="0">
                <a:latin typeface="Avenir Book" charset="0"/>
                <a:ea typeface="Avenir Book" charset="0"/>
                <a:cs typeface="Avenir Book" charset="0"/>
              </a:rPr>
              <a:t> </a:t>
            </a:r>
            <a:r>
              <a:rPr lang="en-US" b="1" dirty="0" err="1">
                <a:latin typeface="Avenir Book" charset="0"/>
                <a:ea typeface="Avenir Book" charset="0"/>
                <a:cs typeface="Avenir Book" charset="0"/>
              </a:rPr>
              <a:t>algoritmos</a:t>
            </a:r>
            <a:endParaRPr lang="en-US" b="1" dirty="0">
              <a:latin typeface="Avenir Book" charset="0"/>
              <a:ea typeface="Avenir Book" charset="0"/>
              <a:cs typeface="Avenir Book" charset="0"/>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0096" y="4365104"/>
            <a:ext cx="2864768" cy="1909998"/>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8624" y="4437112"/>
            <a:ext cx="2641693" cy="1749066"/>
          </a:xfrm>
          <a:prstGeom prst="rect">
            <a:avLst/>
          </a:prstGeom>
        </p:spPr>
      </p:pic>
      <p:sp>
        <p:nvSpPr>
          <p:cNvPr id="10" name="Rectangle 9">
            <a:extLst>
              <a:ext uri="{FF2B5EF4-FFF2-40B4-BE49-F238E27FC236}">
                <a16:creationId xmlns:a16="http://schemas.microsoft.com/office/drawing/2014/main" id="{5BAC0D31-1CE5-1147-8AF2-703B0971B850}"/>
              </a:ext>
            </a:extLst>
          </p:cNvPr>
          <p:cNvSpPr/>
          <p:nvPr/>
        </p:nvSpPr>
        <p:spPr>
          <a:xfrm>
            <a:off x="579251" y="1626148"/>
            <a:ext cx="989373" cy="461665"/>
          </a:xfrm>
          <a:prstGeom prst="rect">
            <a:avLst/>
          </a:prstGeom>
        </p:spPr>
        <p:txBody>
          <a:bodyPr wrap="none">
            <a:spAutoFit/>
          </a:bodyPr>
          <a:lstStyle/>
          <a:p>
            <a:r>
              <a:rPr lang="en-US" b="1" dirty="0" err="1">
                <a:latin typeface="Avenir Book" charset="0"/>
                <a:ea typeface="Avenir Book" charset="0"/>
                <a:cs typeface="Avenir Book" charset="0"/>
              </a:rPr>
              <a:t>Datos</a:t>
            </a:r>
            <a:endParaRPr lang="es-ES" dirty="0"/>
          </a:p>
        </p:txBody>
      </p:sp>
    </p:spTree>
    <p:extLst>
      <p:ext uri="{BB962C8B-B14F-4D97-AF65-F5344CB8AC3E}">
        <p14:creationId xmlns:p14="http://schemas.microsoft.com/office/powerpoint/2010/main" val="104318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pPr eaLnBrk="1" hangingPunct="1"/>
              <a:t>15</a:t>
            </a:fld>
            <a:endParaRPr lang="en-GB" sz="1000"/>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Desde el punto de vista de la ciencia de datos</a:t>
            </a:r>
          </a:p>
        </p:txBody>
      </p:sp>
      <p:sp>
        <p:nvSpPr>
          <p:cNvPr id="4" name="TextBox 3">
            <a:extLst>
              <a:ext uri="{FF2B5EF4-FFF2-40B4-BE49-F238E27FC236}">
                <a16:creationId xmlns:a16="http://schemas.microsoft.com/office/drawing/2014/main" id="{D08C3616-AFE4-5A43-B72E-2FB3422DE590}"/>
              </a:ext>
            </a:extLst>
          </p:cNvPr>
          <p:cNvSpPr txBox="1"/>
          <p:nvPr/>
        </p:nvSpPr>
        <p:spPr>
          <a:xfrm>
            <a:off x="848544" y="1750457"/>
            <a:ext cx="7992888" cy="2862322"/>
          </a:xfrm>
          <a:prstGeom prst="rect">
            <a:avLst/>
          </a:prstGeom>
          <a:noFill/>
        </p:spPr>
        <p:txBody>
          <a:bodyPr wrap="square" rtlCol="0">
            <a:spAutoFit/>
          </a:bodyPr>
          <a:lstStyle/>
          <a:p>
            <a:pPr algn="l"/>
            <a:r>
              <a:rPr lang="en-GB" sz="2000" dirty="0" err="1">
                <a:latin typeface="Avenir Book" charset="0"/>
              </a:rPr>
              <a:t>Modelo</a:t>
            </a:r>
            <a:r>
              <a:rPr lang="en-GB" sz="2000" dirty="0">
                <a:latin typeface="Avenir Book" charset="0"/>
              </a:rPr>
              <a:t> (AI) = </a:t>
            </a:r>
            <a:r>
              <a:rPr lang="en-GB" sz="2000" dirty="0" err="1">
                <a:latin typeface="Avenir Book" charset="0"/>
              </a:rPr>
              <a:t>Algoritmo</a:t>
            </a:r>
            <a:r>
              <a:rPr lang="en-GB" sz="2000" dirty="0">
                <a:latin typeface="Avenir Book" charset="0"/>
              </a:rPr>
              <a:t> + </a:t>
            </a:r>
            <a:r>
              <a:rPr lang="en-GB" sz="2000" dirty="0" err="1">
                <a:latin typeface="Avenir Book" charset="0"/>
              </a:rPr>
              <a:t>Datos</a:t>
            </a:r>
            <a:endParaRPr lang="en-GB" sz="2000" dirty="0">
              <a:latin typeface="Avenir Book" charset="0"/>
            </a:endParaRPr>
          </a:p>
          <a:p>
            <a:pPr algn="l"/>
            <a:endParaRPr lang="en-GB" sz="2000" dirty="0">
              <a:latin typeface="Avenir Book" charset="0"/>
            </a:endParaRPr>
          </a:p>
          <a:p>
            <a:pPr marL="342900" indent="-342900" algn="l">
              <a:buFont typeface="Arial" panose="020B0604020202020204" pitchFamily="34" charset="0"/>
              <a:buChar char="•"/>
            </a:pPr>
            <a:r>
              <a:rPr lang="en-GB" sz="2000" dirty="0" err="1">
                <a:latin typeface="Avenir Book" charset="0"/>
              </a:rPr>
              <a:t>En</a:t>
            </a:r>
            <a:r>
              <a:rPr lang="en-GB" sz="2000" dirty="0">
                <a:latin typeface="Avenir Book" charset="0"/>
              </a:rPr>
              <a:t> </a:t>
            </a:r>
            <a:r>
              <a:rPr lang="en-GB" sz="2000" dirty="0" err="1">
                <a:latin typeface="Avenir Book" charset="0"/>
              </a:rPr>
              <a:t>entornos</a:t>
            </a:r>
            <a:r>
              <a:rPr lang="en-GB" sz="2000" dirty="0">
                <a:latin typeface="Avenir Book" charset="0"/>
              </a:rPr>
              <a:t> de </a:t>
            </a:r>
            <a:r>
              <a:rPr lang="en-GB" sz="2000" dirty="0" err="1">
                <a:latin typeface="Avenir Book" charset="0"/>
              </a:rPr>
              <a:t>investigación</a:t>
            </a:r>
            <a:r>
              <a:rPr lang="en-GB" sz="2000" dirty="0">
                <a:latin typeface="Avenir Book" charset="0"/>
              </a:rPr>
              <a:t>, se </a:t>
            </a:r>
            <a:r>
              <a:rPr lang="en-GB" sz="2000" dirty="0" err="1">
                <a:latin typeface="Avenir Book" charset="0"/>
              </a:rPr>
              <a:t>suele</a:t>
            </a:r>
            <a:r>
              <a:rPr lang="en-GB" sz="2000" dirty="0">
                <a:latin typeface="Avenir Book" charset="0"/>
              </a:rPr>
              <a:t> </a:t>
            </a:r>
            <a:r>
              <a:rPr lang="en-GB" sz="2000" dirty="0" err="1">
                <a:latin typeface="Avenir Book" charset="0"/>
              </a:rPr>
              <a:t>poner</a:t>
            </a:r>
            <a:r>
              <a:rPr lang="en-GB" sz="2000" dirty="0">
                <a:latin typeface="Avenir Book" charset="0"/>
              </a:rPr>
              <a:t> mayor </a:t>
            </a:r>
            <a:r>
              <a:rPr lang="en-GB" sz="2000" dirty="0" err="1">
                <a:latin typeface="Avenir Book" charset="0"/>
              </a:rPr>
              <a:t>foco</a:t>
            </a:r>
            <a:r>
              <a:rPr lang="en-GB" sz="2000" dirty="0">
                <a:latin typeface="Avenir Book" charset="0"/>
              </a:rPr>
              <a:t> al </a:t>
            </a:r>
            <a:r>
              <a:rPr lang="en-GB" sz="2000" dirty="0" err="1">
                <a:latin typeface="Avenir Book" charset="0"/>
              </a:rPr>
              <a:t>desarrollo</a:t>
            </a:r>
            <a:r>
              <a:rPr lang="en-GB" sz="2000" dirty="0">
                <a:latin typeface="Avenir Book" charset="0"/>
              </a:rPr>
              <a:t> y </a:t>
            </a:r>
            <a:r>
              <a:rPr lang="en-GB" sz="2000" dirty="0" err="1">
                <a:latin typeface="Avenir Book" charset="0"/>
              </a:rPr>
              <a:t>mejora</a:t>
            </a:r>
            <a:r>
              <a:rPr lang="en-GB" sz="2000" dirty="0">
                <a:latin typeface="Avenir Book" charset="0"/>
              </a:rPr>
              <a:t> de </a:t>
            </a:r>
            <a:r>
              <a:rPr lang="en-GB" sz="2000" dirty="0" err="1">
                <a:latin typeface="Avenir Book" charset="0"/>
              </a:rPr>
              <a:t>algoritmos</a:t>
            </a:r>
            <a:r>
              <a:rPr lang="en-GB" sz="2000" dirty="0">
                <a:latin typeface="Avenir Book" charset="0"/>
              </a:rPr>
              <a:t> (Model-centric)</a:t>
            </a:r>
          </a:p>
          <a:p>
            <a:pPr marL="342900" indent="-342900" algn="l">
              <a:buFont typeface="Arial" panose="020B0604020202020204" pitchFamily="34" charset="0"/>
              <a:buChar char="•"/>
            </a:pPr>
            <a:endParaRPr lang="en-GB" sz="2000" dirty="0">
              <a:latin typeface="Avenir Book" charset="0"/>
            </a:endParaRPr>
          </a:p>
          <a:p>
            <a:pPr marL="342900" indent="-342900" algn="l">
              <a:buFont typeface="Arial" panose="020B0604020202020204" pitchFamily="34" charset="0"/>
              <a:buChar char="•"/>
            </a:pPr>
            <a:r>
              <a:rPr lang="en-GB" sz="2000" dirty="0" err="1">
                <a:latin typeface="Avenir Book" charset="0"/>
              </a:rPr>
              <a:t>En</a:t>
            </a:r>
            <a:r>
              <a:rPr lang="en-GB" sz="2000" dirty="0">
                <a:latin typeface="Avenir Book" charset="0"/>
              </a:rPr>
              <a:t> la </a:t>
            </a:r>
            <a:r>
              <a:rPr lang="en-GB" sz="2000" dirty="0" err="1">
                <a:latin typeface="Avenir Book" charset="0"/>
              </a:rPr>
              <a:t>mayoría</a:t>
            </a:r>
            <a:r>
              <a:rPr lang="en-GB" sz="2000" dirty="0">
                <a:latin typeface="Avenir Book" charset="0"/>
              </a:rPr>
              <a:t> de </a:t>
            </a:r>
            <a:r>
              <a:rPr lang="en-GB" sz="2000" dirty="0" err="1">
                <a:latin typeface="Avenir Book" charset="0"/>
              </a:rPr>
              <a:t>empresas</a:t>
            </a:r>
            <a:r>
              <a:rPr lang="en-GB" sz="2000" dirty="0">
                <a:latin typeface="Avenir Book" charset="0"/>
              </a:rPr>
              <a:t> hay un mayor </a:t>
            </a:r>
            <a:r>
              <a:rPr lang="en-GB" sz="2000" dirty="0" err="1">
                <a:latin typeface="Avenir Book" charset="0"/>
              </a:rPr>
              <a:t>foco</a:t>
            </a:r>
            <a:r>
              <a:rPr lang="en-GB" sz="2000" dirty="0">
                <a:latin typeface="Avenir Book" charset="0"/>
              </a:rPr>
              <a:t> </a:t>
            </a:r>
            <a:r>
              <a:rPr lang="en-GB" sz="2000" dirty="0" err="1">
                <a:latin typeface="Avenir Book" charset="0"/>
              </a:rPr>
              <a:t>en</a:t>
            </a:r>
            <a:r>
              <a:rPr lang="en-GB" sz="2000" dirty="0">
                <a:latin typeface="Avenir Book" charset="0"/>
              </a:rPr>
              <a:t> la </a:t>
            </a:r>
            <a:r>
              <a:rPr lang="en-GB" sz="2000" dirty="0" err="1">
                <a:latin typeface="Avenir Book" charset="0"/>
              </a:rPr>
              <a:t>mejora</a:t>
            </a:r>
            <a:r>
              <a:rPr lang="en-GB" sz="2000" dirty="0">
                <a:latin typeface="Avenir Book" charset="0"/>
              </a:rPr>
              <a:t> de los </a:t>
            </a:r>
            <a:r>
              <a:rPr lang="en-GB" sz="2000" dirty="0" err="1">
                <a:latin typeface="Avenir Book" charset="0"/>
              </a:rPr>
              <a:t>datos</a:t>
            </a:r>
            <a:r>
              <a:rPr lang="en-GB" sz="2000" dirty="0">
                <a:latin typeface="Avenir Book" charset="0"/>
              </a:rPr>
              <a:t>, y no tanto de los </a:t>
            </a:r>
            <a:r>
              <a:rPr lang="en-GB" sz="2000" dirty="0" err="1">
                <a:latin typeface="Avenir Book" charset="0"/>
              </a:rPr>
              <a:t>algoritmos</a:t>
            </a:r>
            <a:r>
              <a:rPr lang="en-GB" sz="2000" dirty="0">
                <a:latin typeface="Avenir Book" charset="0"/>
              </a:rPr>
              <a:t> (Data-centric)</a:t>
            </a:r>
          </a:p>
          <a:p>
            <a:pPr marL="342900" indent="-342900" algn="l">
              <a:buFont typeface="Arial" panose="020B0604020202020204" pitchFamily="34" charset="0"/>
              <a:buChar char="•"/>
            </a:pPr>
            <a:endParaRPr lang="en-GB" sz="2000" dirty="0">
              <a:latin typeface="Avenir Book" charset="0"/>
            </a:endParaRPr>
          </a:p>
          <a:p>
            <a:pPr marL="342900" indent="-342900" algn="l">
              <a:buFont typeface="Arial" panose="020B0604020202020204" pitchFamily="34" charset="0"/>
              <a:buChar char="•"/>
            </a:pPr>
            <a:r>
              <a:rPr lang="en-GB" sz="2000" dirty="0">
                <a:latin typeface="Avenir Book" charset="0"/>
              </a:rPr>
              <a:t>La </a:t>
            </a:r>
            <a:r>
              <a:rPr lang="en-GB" sz="2000" dirty="0" err="1">
                <a:latin typeface="Avenir Book" charset="0"/>
              </a:rPr>
              <a:t>solución</a:t>
            </a:r>
            <a:r>
              <a:rPr lang="en-GB" sz="2000" dirty="0">
                <a:latin typeface="Avenir Book" charset="0"/>
              </a:rPr>
              <a:t> </a:t>
            </a:r>
            <a:r>
              <a:rPr lang="en-GB" sz="2000" dirty="0" err="1">
                <a:latin typeface="Avenir Book" charset="0"/>
              </a:rPr>
              <a:t>óptima</a:t>
            </a:r>
            <a:r>
              <a:rPr lang="en-GB" sz="2000" dirty="0">
                <a:latin typeface="Avenir Book" charset="0"/>
              </a:rPr>
              <a:t> </a:t>
            </a:r>
            <a:r>
              <a:rPr lang="en-GB" sz="2000" dirty="0" err="1">
                <a:latin typeface="Avenir Book" charset="0"/>
              </a:rPr>
              <a:t>está</a:t>
            </a:r>
            <a:r>
              <a:rPr lang="en-GB" sz="2000" dirty="0">
                <a:latin typeface="Avenir Book" charset="0"/>
              </a:rPr>
              <a:t> </a:t>
            </a:r>
            <a:r>
              <a:rPr lang="en-GB" sz="2000" dirty="0" err="1">
                <a:latin typeface="Avenir Book" charset="0"/>
              </a:rPr>
              <a:t>en</a:t>
            </a:r>
            <a:r>
              <a:rPr lang="en-GB" sz="2000" dirty="0">
                <a:latin typeface="Avenir Book" charset="0"/>
              </a:rPr>
              <a:t> un </a:t>
            </a:r>
            <a:r>
              <a:rPr lang="en-GB" sz="2000" dirty="0" err="1">
                <a:latin typeface="Avenir Book" charset="0"/>
              </a:rPr>
              <a:t>balanceo</a:t>
            </a:r>
            <a:r>
              <a:rPr lang="en-GB" sz="2000" dirty="0">
                <a:latin typeface="Avenir Book" charset="0"/>
              </a:rPr>
              <a:t> de ambos approaches</a:t>
            </a:r>
            <a:endParaRPr lang="es-ES" sz="2000" dirty="0">
              <a:latin typeface="Avenir Book" charset="0"/>
            </a:endParaRPr>
          </a:p>
        </p:txBody>
      </p:sp>
      <p:pic>
        <p:nvPicPr>
          <p:cNvPr id="8" name="Picture 7">
            <a:extLst>
              <a:ext uri="{FF2B5EF4-FFF2-40B4-BE49-F238E27FC236}">
                <a16:creationId xmlns:a16="http://schemas.microsoft.com/office/drawing/2014/main" id="{61517AE7-AE51-2345-B2F1-1907C6F6665C}"/>
              </a:ext>
            </a:extLst>
          </p:cNvPr>
          <p:cNvPicPr>
            <a:picLocks noChangeAspect="1"/>
          </p:cNvPicPr>
          <p:nvPr/>
        </p:nvPicPr>
        <p:blipFill>
          <a:blip r:embed="rId3"/>
          <a:stretch>
            <a:fillRect/>
          </a:stretch>
        </p:blipFill>
        <p:spPr>
          <a:xfrm>
            <a:off x="2417068" y="4797152"/>
            <a:ext cx="4855840" cy="1447150"/>
          </a:xfrm>
          <a:prstGeom prst="rect">
            <a:avLst/>
          </a:prstGeom>
        </p:spPr>
      </p:pic>
    </p:spTree>
    <p:extLst>
      <p:ext uri="{BB962C8B-B14F-4D97-AF65-F5344CB8AC3E}">
        <p14:creationId xmlns:p14="http://schemas.microsoft.com/office/powerpoint/2010/main" val="161708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pPr eaLnBrk="1" hangingPunct="1"/>
              <a:t>16</a:t>
            </a:fld>
            <a:endParaRPr lang="en-GB" sz="1000"/>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Siempre hay suposiciones</a:t>
            </a:r>
          </a:p>
        </p:txBody>
      </p:sp>
      <p:sp>
        <p:nvSpPr>
          <p:cNvPr id="3" name="TextBox 2"/>
          <p:cNvSpPr txBox="1"/>
          <p:nvPr/>
        </p:nvSpPr>
        <p:spPr>
          <a:xfrm>
            <a:off x="1064568" y="1628800"/>
            <a:ext cx="8136904" cy="1015663"/>
          </a:xfrm>
          <a:prstGeom prst="rect">
            <a:avLst/>
          </a:prstGeom>
          <a:noFill/>
        </p:spPr>
        <p:txBody>
          <a:bodyPr wrap="square" rtlCol="0">
            <a:spAutoFit/>
          </a:bodyPr>
          <a:lstStyle/>
          <a:p>
            <a:pPr marL="342900" indent="-342900" algn="just">
              <a:buFont typeface="Arial" charset="0"/>
              <a:buChar char="•"/>
            </a:pPr>
            <a:r>
              <a:rPr lang="en-US" sz="2000" dirty="0" err="1">
                <a:latin typeface="Avenir Book" charset="0"/>
                <a:ea typeface="Avenir Book" charset="0"/>
                <a:cs typeface="Avenir Book" charset="0"/>
              </a:rPr>
              <a:t>Independencia</a:t>
            </a:r>
            <a:r>
              <a:rPr lang="en-US" sz="2000" dirty="0">
                <a:latin typeface="Avenir Book" charset="0"/>
                <a:ea typeface="Avenir Book" charset="0"/>
                <a:cs typeface="Avenir Book" charset="0"/>
              </a:rPr>
              <a:t> entre </a:t>
            </a:r>
            <a:r>
              <a:rPr lang="en-US" sz="2000" dirty="0" err="1">
                <a:latin typeface="Avenir Book" charset="0"/>
                <a:ea typeface="Avenir Book" charset="0"/>
                <a:cs typeface="Avenir Book" charset="0"/>
              </a:rPr>
              <a:t>pólizas</a:t>
            </a:r>
            <a:endParaRPr lang="en-US" sz="2000" dirty="0">
              <a:latin typeface="Avenir Book" charset="0"/>
              <a:ea typeface="Avenir Book" charset="0"/>
              <a:cs typeface="Avenir Book" charset="0"/>
            </a:endParaRPr>
          </a:p>
          <a:p>
            <a:pPr marL="342900" indent="-342900" algn="just">
              <a:buFont typeface="Arial" charset="0"/>
              <a:buChar char="•"/>
            </a:pPr>
            <a:r>
              <a:rPr lang="en-US" sz="2000" dirty="0" err="1">
                <a:latin typeface="Avenir Book" charset="0"/>
                <a:ea typeface="Avenir Book" charset="0"/>
                <a:cs typeface="Avenir Book" charset="0"/>
              </a:rPr>
              <a:t>Independencia</a:t>
            </a:r>
            <a:r>
              <a:rPr lang="en-US" sz="2000" dirty="0">
                <a:latin typeface="Avenir Book" charset="0"/>
                <a:ea typeface="Avenir Book" charset="0"/>
                <a:cs typeface="Avenir Book" charset="0"/>
              </a:rPr>
              <a:t> de </a:t>
            </a:r>
            <a:r>
              <a:rPr lang="en-US" sz="2000" dirty="0" err="1">
                <a:latin typeface="Avenir Book" charset="0"/>
                <a:ea typeface="Avenir Book" charset="0"/>
                <a:cs typeface="Avenir Book" charset="0"/>
              </a:rPr>
              <a:t>tiempo</a:t>
            </a:r>
            <a:endParaRPr lang="en-US" sz="2000" dirty="0">
              <a:latin typeface="Avenir Book" charset="0"/>
              <a:ea typeface="Avenir Book" charset="0"/>
              <a:cs typeface="Avenir Book" charset="0"/>
            </a:endParaRPr>
          </a:p>
          <a:p>
            <a:pPr marL="342900" indent="-342900" algn="just">
              <a:buFont typeface="Arial" charset="0"/>
              <a:buChar char="•"/>
            </a:pPr>
            <a:r>
              <a:rPr lang="en-US" sz="2000" dirty="0" err="1">
                <a:latin typeface="Avenir Book" charset="0"/>
                <a:ea typeface="Avenir Book" charset="0"/>
                <a:cs typeface="Avenir Book" charset="0"/>
              </a:rPr>
              <a:t>Homogeneidad</a:t>
            </a:r>
            <a:endParaRPr lang="en-US" sz="2000" dirty="0">
              <a:latin typeface="Avenir Book" charset="0"/>
              <a:ea typeface="Avenir Book" charset="0"/>
              <a:cs typeface="Avenir Book" charset="0"/>
            </a:endParaRPr>
          </a:p>
        </p:txBody>
      </p:sp>
      <p:sp>
        <p:nvSpPr>
          <p:cNvPr id="11" name="Title 1"/>
          <p:cNvSpPr txBox="1">
            <a:spLocks/>
          </p:cNvSpPr>
          <p:nvPr/>
        </p:nvSpPr>
        <p:spPr>
          <a:xfrm>
            <a:off x="519730" y="2644463"/>
            <a:ext cx="8857108" cy="936104"/>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sz="3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defRPr>
            </a:lvl2pPr>
            <a:lvl3pPr algn="ctr" rtl="0" eaLnBrk="1" fontAlgn="base" hangingPunct="1">
              <a:spcBef>
                <a:spcPct val="0"/>
              </a:spcBef>
              <a:spcAft>
                <a:spcPct val="0"/>
              </a:spcAft>
              <a:defRPr sz="4400">
                <a:solidFill>
                  <a:schemeClr val="tx2"/>
                </a:solidFill>
                <a:latin typeface="Arial" pitchFamily="34" charset="0"/>
              </a:defRPr>
            </a:lvl3pPr>
            <a:lvl4pPr algn="ctr" rtl="0" eaLnBrk="1" fontAlgn="base" hangingPunct="1">
              <a:spcBef>
                <a:spcPct val="0"/>
              </a:spcBef>
              <a:spcAft>
                <a:spcPct val="0"/>
              </a:spcAft>
              <a:defRPr sz="4400">
                <a:solidFill>
                  <a:schemeClr val="tx2"/>
                </a:solidFill>
                <a:latin typeface="Arial" pitchFamily="34" charset="0"/>
              </a:defRPr>
            </a:lvl4pPr>
            <a:lvl5pPr algn="ctr" rtl="0" eaLnBrk="1" fontAlgn="base" hangingPunct="1">
              <a:spcBef>
                <a:spcPct val="0"/>
              </a:spcBef>
              <a:spcAft>
                <a:spcPct val="0"/>
              </a:spcAft>
              <a:defRPr sz="44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r>
              <a:rPr lang="es-ES" kern="0" dirty="0">
                <a:latin typeface="Avenir Book" charset="0"/>
                <a:ea typeface="Avenir Book" charset="0"/>
                <a:cs typeface="Avenir Book" charset="0"/>
              </a:rPr>
              <a:t>Y mucha teoría</a:t>
            </a:r>
            <a:r>
              <a:rPr lang="mr-IN" kern="0" dirty="0">
                <a:latin typeface="Avenir Book" charset="0"/>
                <a:ea typeface="Avenir Book" charset="0"/>
                <a:cs typeface="Avenir Book" charset="0"/>
              </a:rPr>
              <a:t>…</a:t>
            </a:r>
            <a:endParaRPr lang="es-ES" kern="0" dirty="0">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10" name="TextBox 9"/>
              <p:cNvSpPr txBox="1"/>
              <p:nvPr/>
            </p:nvSpPr>
            <p:spPr>
              <a:xfrm>
                <a:off x="1346371" y="3583110"/>
                <a:ext cx="15829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charset="0"/>
                        </a:rPr>
                        <m:t>𝑦</m:t>
                      </m:r>
                      <m:r>
                        <a:rPr lang="es-ES" b="0" i="1" smtClean="0">
                          <a:latin typeface="Cambria Math" charset="0"/>
                        </a:rPr>
                        <m:t>=</m:t>
                      </m:r>
                      <m:r>
                        <a:rPr lang="es-ES" b="1" dirty="0">
                          <a:latin typeface="Cambria Math" panose="02040503050406030204" pitchFamily="18" charset="0"/>
                          <a:cs typeface="Arial" panose="020B0604020202020204" pitchFamily="34" charset="0"/>
                        </a:rPr>
                        <m:t>𝐗𝐁</m:t>
                      </m:r>
                      <m:r>
                        <a:rPr lang="es-ES" b="0" i="1" smtClean="0">
                          <a:latin typeface="Cambria Math" charset="0"/>
                          <a:ea typeface="Cambria Math" charset="0"/>
                          <a:cs typeface="Cambria Math" charset="0"/>
                        </a:rPr>
                        <m:t>+</m:t>
                      </m:r>
                      <m:r>
                        <a:rPr lang="es-ES" b="0" i="1" smtClean="0">
                          <a:latin typeface="Cambria Math" charset="0"/>
                          <a:ea typeface="Cambria Math" charset="0"/>
                          <a:cs typeface="Cambria Math" charset="0"/>
                        </a:rPr>
                        <m:t>𝑒</m:t>
                      </m:r>
                    </m:oMath>
                  </m:oMathPara>
                </a14:m>
                <a:endParaRPr lang="es-ES" b="0" dirty="0">
                  <a:ea typeface="Cambria Math" charset="0"/>
                  <a:cs typeface="Cambria Math"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346371" y="3583110"/>
                <a:ext cx="1582934" cy="369332"/>
              </a:xfrm>
              <a:prstGeom prst="rect">
                <a:avLst/>
              </a:prstGeom>
              <a:blipFill>
                <a:blip r:embed="rId3"/>
                <a:stretch>
                  <a:fillRect l="-5556" b="-23333"/>
                </a:stretch>
              </a:blipFill>
            </p:spPr>
            <p:txBody>
              <a:bodyPr/>
              <a:lstStyle/>
              <a:p>
                <a:r>
                  <a:rPr lang="es-ES">
                    <a:noFill/>
                  </a:rPr>
                  <a:t> </a:t>
                </a:r>
              </a:p>
            </p:txBody>
          </p:sp>
        </mc:Fallback>
      </mc:AlternateContent>
      <p:sp>
        <p:nvSpPr>
          <p:cNvPr id="12" name="TextBox 11"/>
          <p:cNvSpPr txBox="1"/>
          <p:nvPr/>
        </p:nvSpPr>
        <p:spPr>
          <a:xfrm>
            <a:off x="2266034" y="3567721"/>
            <a:ext cx="7776864" cy="400110"/>
          </a:xfrm>
          <a:prstGeom prst="rect">
            <a:avLst/>
          </a:prstGeom>
          <a:noFill/>
        </p:spPr>
        <p:txBody>
          <a:bodyPr wrap="square" rtlCol="0">
            <a:spAutoFit/>
          </a:bodyPr>
          <a:lstStyle/>
          <a:p>
            <a:r>
              <a:rPr lang="en-US" sz="2000" dirty="0" err="1">
                <a:latin typeface="Avenir Book" charset="0"/>
                <a:ea typeface="Avenir Book" charset="0"/>
                <a:cs typeface="Avenir Book" charset="0"/>
              </a:rPr>
              <a:t>Modelo</a:t>
            </a:r>
            <a:r>
              <a:rPr lang="en-US" sz="2000" dirty="0">
                <a:latin typeface="Avenir Book" charset="0"/>
                <a:ea typeface="Avenir Book" charset="0"/>
                <a:cs typeface="Avenir Book" charset="0"/>
              </a:rPr>
              <a:t> lineal </a:t>
            </a:r>
            <a:r>
              <a:rPr lang="en-US" sz="2000" dirty="0" err="1">
                <a:latin typeface="Avenir Book" charset="0"/>
                <a:ea typeface="Avenir Book" charset="0"/>
                <a:cs typeface="Avenir Book" charset="0"/>
              </a:rPr>
              <a:t>asumiendo</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normalidad</a:t>
            </a:r>
            <a:endParaRPr lang="en-US" sz="2000" dirty="0">
              <a:latin typeface="Avenir Book" charset="0"/>
              <a:ea typeface="Avenir Book" charset="0"/>
              <a:cs typeface="Avenir Book" charset="0"/>
            </a:endParaRPr>
          </a:p>
        </p:txBody>
      </p:sp>
      <p:sp>
        <p:nvSpPr>
          <p:cNvPr id="13" name="Bent-Up Arrow 12"/>
          <p:cNvSpPr/>
          <p:nvPr/>
        </p:nvSpPr>
        <p:spPr>
          <a:xfrm rot="5400000">
            <a:off x="417788" y="4545124"/>
            <a:ext cx="864096" cy="504056"/>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1028626" y="4891089"/>
            <a:ext cx="7776864" cy="707886"/>
          </a:xfrm>
          <a:prstGeom prst="rect">
            <a:avLst/>
          </a:prstGeom>
          <a:noFill/>
        </p:spPr>
        <p:txBody>
          <a:bodyPr wrap="square" rtlCol="0">
            <a:spAutoFit/>
          </a:bodyPr>
          <a:lstStyle/>
          <a:p>
            <a:r>
              <a:rPr lang="en-US" sz="2000" dirty="0">
                <a:latin typeface="Avenir Book" charset="0"/>
                <a:ea typeface="Avenir Book" charset="0"/>
                <a:cs typeface="Avenir Book" charset="0"/>
              </a:rPr>
              <a:t>Se </a:t>
            </a:r>
            <a:r>
              <a:rPr lang="en-US" sz="2000" dirty="0" err="1">
                <a:latin typeface="Avenir Book" charset="0"/>
                <a:ea typeface="Avenir Book" charset="0"/>
                <a:cs typeface="Avenir Book" charset="0"/>
              </a:rPr>
              <a:t>extienden</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en</a:t>
            </a:r>
            <a:r>
              <a:rPr lang="en-US" sz="2000" dirty="0">
                <a:latin typeface="Avenir Book" charset="0"/>
                <a:ea typeface="Avenir Book" charset="0"/>
                <a:cs typeface="Avenir Book" charset="0"/>
              </a:rPr>
              <a:t> GLMs, con </a:t>
            </a:r>
            <a:r>
              <a:rPr lang="en-US" sz="2000" dirty="0" err="1">
                <a:latin typeface="Avenir Book" charset="0"/>
                <a:ea typeface="Avenir Book" charset="0"/>
                <a:cs typeface="Avenir Book" charset="0"/>
              </a:rPr>
              <a:t>cualquier</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distribución</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exponencial</a:t>
            </a:r>
            <a:endParaRPr lang="en-US" sz="2000" dirty="0">
              <a:latin typeface="Avenir Book" charset="0"/>
              <a:ea typeface="Avenir Book" charset="0"/>
              <a:cs typeface="Avenir Book" charset="0"/>
            </a:endParaRPr>
          </a:p>
          <a:p>
            <a:r>
              <a:rPr lang="en-US" sz="2000" dirty="0">
                <a:latin typeface="Avenir Book" charset="0"/>
                <a:ea typeface="Avenir Book" charset="0"/>
                <a:cs typeface="Avenir Book" charset="0"/>
              </a:rPr>
              <a:t>y a </a:t>
            </a:r>
            <a:r>
              <a:rPr lang="en-US" sz="2000" dirty="0" err="1">
                <a:latin typeface="Avenir Book" charset="0"/>
                <a:ea typeface="Avenir Book" charset="0"/>
                <a:cs typeface="Avenir Book" charset="0"/>
              </a:rPr>
              <a:t>partir</a:t>
            </a:r>
            <a:r>
              <a:rPr lang="en-US" sz="2000" dirty="0">
                <a:latin typeface="Avenir Book" charset="0"/>
                <a:ea typeface="Avenir Book" charset="0"/>
                <a:cs typeface="Avenir Book" charset="0"/>
              </a:rPr>
              <a:t> de </a:t>
            </a:r>
            <a:r>
              <a:rPr lang="en-US" sz="2000" dirty="0" err="1">
                <a:latin typeface="Avenir Book" charset="0"/>
                <a:ea typeface="Avenir Book" charset="0"/>
                <a:cs typeface="Avenir Book" charset="0"/>
              </a:rPr>
              <a:t>una</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función</a:t>
            </a:r>
            <a:r>
              <a:rPr lang="en-US" sz="2000" dirty="0">
                <a:latin typeface="Avenir Book" charset="0"/>
                <a:ea typeface="Avenir Book" charset="0"/>
                <a:cs typeface="Avenir Book" charset="0"/>
              </a:rPr>
              <a:t> de enlace</a:t>
            </a:r>
          </a:p>
        </p:txBody>
      </p:sp>
    </p:spTree>
    <p:extLst>
      <p:ext uri="{BB962C8B-B14F-4D97-AF65-F5344CB8AC3E}">
        <p14:creationId xmlns:p14="http://schemas.microsoft.com/office/powerpoint/2010/main" val="1750495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pPr eaLnBrk="1" hangingPunct="1"/>
              <a:t>17</a:t>
            </a:fld>
            <a:endParaRPr lang="en-GB" sz="1000"/>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Enfoque habitual basado en </a:t>
            </a:r>
            <a:r>
              <a:rPr lang="es-ES" dirty="0" err="1">
                <a:latin typeface="Avenir Book" charset="0"/>
                <a:ea typeface="Avenir Book" charset="0"/>
                <a:cs typeface="Avenir Book" charset="0"/>
              </a:rPr>
              <a:t>GLMs</a:t>
            </a:r>
            <a:endParaRPr lang="es-ES" dirty="0">
              <a:latin typeface="Avenir Book" charset="0"/>
              <a:ea typeface="Avenir Book" charset="0"/>
              <a:cs typeface="Avenir Book" charset="0"/>
            </a:endParaRPr>
          </a:p>
        </p:txBody>
      </p:sp>
      <p:sp>
        <p:nvSpPr>
          <p:cNvPr id="11" name="TextBox 10">
            <a:extLst>
              <a:ext uri="{FF2B5EF4-FFF2-40B4-BE49-F238E27FC236}">
                <a16:creationId xmlns:a16="http://schemas.microsoft.com/office/drawing/2014/main" id="{3AAF3D46-35F3-1842-9254-6FA5B3155216}"/>
              </a:ext>
            </a:extLst>
          </p:cNvPr>
          <p:cNvSpPr txBox="1"/>
          <p:nvPr/>
        </p:nvSpPr>
        <p:spPr>
          <a:xfrm>
            <a:off x="272480" y="3316922"/>
            <a:ext cx="8784976" cy="400110"/>
          </a:xfrm>
          <a:prstGeom prst="rect">
            <a:avLst/>
          </a:prstGeom>
          <a:noFill/>
        </p:spPr>
        <p:txBody>
          <a:bodyPr wrap="square" rtlCol="0">
            <a:spAutoFit/>
          </a:bodyPr>
          <a:lstStyle/>
          <a:p>
            <a:r>
              <a:rPr lang="es-ES" sz="2000" dirty="0">
                <a:latin typeface="Avenir" panose="02000503020000020003" pitchFamily="2" charset="0"/>
              </a:rPr>
              <a:t>Modelos separados dependiendo de tipos de siniestros y garantías</a:t>
            </a:r>
          </a:p>
        </p:txBody>
      </p:sp>
      <p:sp>
        <p:nvSpPr>
          <p:cNvPr id="12" name="TextBox 11">
            <a:extLst>
              <a:ext uri="{FF2B5EF4-FFF2-40B4-BE49-F238E27FC236}">
                <a16:creationId xmlns:a16="http://schemas.microsoft.com/office/drawing/2014/main" id="{AB172BEA-A174-0244-8327-A6673B1B6D65}"/>
              </a:ext>
            </a:extLst>
          </p:cNvPr>
          <p:cNvSpPr txBox="1"/>
          <p:nvPr/>
        </p:nvSpPr>
        <p:spPr>
          <a:xfrm>
            <a:off x="704528" y="1628800"/>
            <a:ext cx="6264696" cy="1569660"/>
          </a:xfrm>
          <a:prstGeom prst="rect">
            <a:avLst/>
          </a:prstGeom>
          <a:noFill/>
        </p:spPr>
        <p:txBody>
          <a:bodyPr wrap="square" rtlCol="0">
            <a:spAutoFit/>
          </a:bodyPr>
          <a:lstStyle/>
          <a:p>
            <a:pPr marL="342900" indent="-342900" algn="just">
              <a:buFont typeface="Arial" panose="020B0604020202020204" pitchFamily="34" charset="0"/>
              <a:buChar char="•"/>
            </a:pPr>
            <a:r>
              <a:rPr lang="es-ES" dirty="0">
                <a:latin typeface="Avenir" panose="02000503020000020003" pitchFamily="2" charset="0"/>
              </a:rPr>
              <a:t>Enfoque sencillo, claro y transparente</a:t>
            </a:r>
          </a:p>
          <a:p>
            <a:pPr marL="342900" indent="-342900" algn="just">
              <a:buFont typeface="Arial" panose="020B0604020202020204" pitchFamily="34" charset="0"/>
              <a:buChar char="•"/>
            </a:pPr>
            <a:r>
              <a:rPr lang="es-ES" dirty="0">
                <a:latin typeface="Avenir" panose="02000503020000020003" pitchFamily="2" charset="0"/>
              </a:rPr>
              <a:t>Datos acotados </a:t>
            </a:r>
          </a:p>
          <a:p>
            <a:pPr marL="342900" indent="-342900" algn="just">
              <a:buFont typeface="Arial" panose="020B0604020202020204" pitchFamily="34" charset="0"/>
              <a:buChar char="•"/>
            </a:pPr>
            <a:r>
              <a:rPr lang="es-ES" dirty="0">
                <a:latin typeface="Avenir" panose="02000503020000020003" pitchFamily="2" charset="0"/>
              </a:rPr>
              <a:t>Posibilidad de combinar modelos</a:t>
            </a:r>
          </a:p>
          <a:p>
            <a:pPr marL="342900" indent="-342900" algn="just">
              <a:buFont typeface="Arial" panose="020B0604020202020204" pitchFamily="34" charset="0"/>
              <a:buChar char="•"/>
            </a:pPr>
            <a:r>
              <a:rPr lang="es-ES" dirty="0">
                <a:latin typeface="Avenir" panose="02000503020000020003" pitchFamily="2" charset="0"/>
              </a:rPr>
              <a:t>Estimados por máxima verosimilitud</a:t>
            </a:r>
          </a:p>
        </p:txBody>
      </p:sp>
      <p:sp>
        <p:nvSpPr>
          <p:cNvPr id="13" name="Rectangle 12">
            <a:extLst>
              <a:ext uri="{FF2B5EF4-FFF2-40B4-BE49-F238E27FC236}">
                <a16:creationId xmlns:a16="http://schemas.microsoft.com/office/drawing/2014/main" id="{DE21D81A-BC70-C34C-8378-D9A1F1CF4BB3}"/>
              </a:ext>
            </a:extLst>
          </p:cNvPr>
          <p:cNvSpPr/>
          <p:nvPr/>
        </p:nvSpPr>
        <p:spPr>
          <a:xfrm>
            <a:off x="1604690" y="3736339"/>
            <a:ext cx="360040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solidFill>
                  <a:schemeClr val="tx1"/>
                </a:solidFill>
                <a:latin typeface="Avenir" panose="02000503020000020003" pitchFamily="2" charset="0"/>
              </a:rPr>
              <a:t>Frecuencia</a:t>
            </a:r>
          </a:p>
        </p:txBody>
      </p:sp>
      <p:sp>
        <p:nvSpPr>
          <p:cNvPr id="15" name="Rectangle 14">
            <a:extLst>
              <a:ext uri="{FF2B5EF4-FFF2-40B4-BE49-F238E27FC236}">
                <a16:creationId xmlns:a16="http://schemas.microsoft.com/office/drawing/2014/main" id="{0940105F-C800-0040-9F08-233264EF07CE}"/>
              </a:ext>
            </a:extLst>
          </p:cNvPr>
          <p:cNvSpPr/>
          <p:nvPr/>
        </p:nvSpPr>
        <p:spPr>
          <a:xfrm>
            <a:off x="5961112" y="3736339"/>
            <a:ext cx="360040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solidFill>
                  <a:schemeClr val="tx1"/>
                </a:solidFill>
                <a:latin typeface="Avenir" panose="02000503020000020003" pitchFamily="2" charset="0"/>
              </a:rPr>
              <a:t>Severidad</a:t>
            </a:r>
          </a:p>
        </p:txBody>
      </p:sp>
      <p:sp>
        <p:nvSpPr>
          <p:cNvPr id="14" name="TextBox 13">
            <a:extLst>
              <a:ext uri="{FF2B5EF4-FFF2-40B4-BE49-F238E27FC236}">
                <a16:creationId xmlns:a16="http://schemas.microsoft.com/office/drawing/2014/main" id="{70AC36DC-5BE9-8B49-8AD5-593B2D673199}"/>
              </a:ext>
            </a:extLst>
          </p:cNvPr>
          <p:cNvSpPr txBox="1"/>
          <p:nvPr/>
        </p:nvSpPr>
        <p:spPr>
          <a:xfrm>
            <a:off x="5449478" y="3829542"/>
            <a:ext cx="252090" cy="461665"/>
          </a:xfrm>
          <a:prstGeom prst="rect">
            <a:avLst/>
          </a:prstGeom>
          <a:noFill/>
        </p:spPr>
        <p:txBody>
          <a:bodyPr wrap="square" rtlCol="0">
            <a:spAutoFit/>
          </a:bodyPr>
          <a:lstStyle/>
          <a:p>
            <a:r>
              <a:rPr lang="es-ES" dirty="0"/>
              <a:t>X</a:t>
            </a:r>
          </a:p>
        </p:txBody>
      </p:sp>
      <p:sp>
        <p:nvSpPr>
          <p:cNvPr id="16" name="TextBox 15">
            <a:extLst>
              <a:ext uri="{FF2B5EF4-FFF2-40B4-BE49-F238E27FC236}">
                <a16:creationId xmlns:a16="http://schemas.microsoft.com/office/drawing/2014/main" id="{46598CCF-5FC1-8E47-84F9-77D03F6C2FD4}"/>
              </a:ext>
            </a:extLst>
          </p:cNvPr>
          <p:cNvSpPr txBox="1"/>
          <p:nvPr/>
        </p:nvSpPr>
        <p:spPr>
          <a:xfrm>
            <a:off x="884548" y="5500101"/>
            <a:ext cx="7560840" cy="1200329"/>
          </a:xfrm>
          <a:prstGeom prst="rect">
            <a:avLst/>
          </a:prstGeom>
          <a:noFill/>
        </p:spPr>
        <p:txBody>
          <a:bodyPr wrap="square" rtlCol="0">
            <a:spAutoFit/>
          </a:bodyPr>
          <a:lstStyle/>
          <a:p>
            <a:pPr algn="l"/>
            <a:r>
              <a:rPr lang="es-ES" sz="1800" dirty="0"/>
              <a:t>El modelo de </a:t>
            </a:r>
            <a:r>
              <a:rPr lang="es-ES" sz="1800" dirty="0" err="1"/>
              <a:t>loss</a:t>
            </a:r>
            <a:r>
              <a:rPr lang="es-ES" sz="1800" dirty="0"/>
              <a:t> </a:t>
            </a:r>
            <a:r>
              <a:rPr lang="es-ES" sz="1800" dirty="0" err="1"/>
              <a:t>cost</a:t>
            </a:r>
            <a:r>
              <a:rPr lang="es-ES" sz="1800" dirty="0"/>
              <a:t> puede diferir un poco:</a:t>
            </a:r>
          </a:p>
          <a:p>
            <a:pPr marL="285750" indent="-285750" algn="l">
              <a:buFontTx/>
              <a:buChar char="-"/>
            </a:pPr>
            <a:r>
              <a:rPr lang="es-ES" sz="1800" dirty="0"/>
              <a:t>Distribución </a:t>
            </a:r>
            <a:r>
              <a:rPr lang="es-ES" sz="1800" dirty="0" err="1"/>
              <a:t>Tweedie</a:t>
            </a:r>
            <a:r>
              <a:rPr lang="es-ES" sz="1800" dirty="0"/>
              <a:t> (correlación positiva)</a:t>
            </a:r>
          </a:p>
          <a:p>
            <a:pPr marL="285750" indent="-285750" algn="l">
              <a:buFontTx/>
              <a:buChar char="-"/>
            </a:pPr>
            <a:r>
              <a:rPr lang="es-ES" sz="1800" dirty="0"/>
              <a:t>Doble GLM (un segundo modelo para la varianza)</a:t>
            </a:r>
          </a:p>
          <a:p>
            <a:pPr marL="285750" indent="-285750" algn="l">
              <a:buFontTx/>
              <a:buChar char="-"/>
            </a:pPr>
            <a:endParaRPr lang="es-ES" sz="1800" dirty="0"/>
          </a:p>
        </p:txBody>
      </p:sp>
      <p:sp>
        <p:nvSpPr>
          <p:cNvPr id="18" name="TextBox 17">
            <a:extLst>
              <a:ext uri="{FF2B5EF4-FFF2-40B4-BE49-F238E27FC236}">
                <a16:creationId xmlns:a16="http://schemas.microsoft.com/office/drawing/2014/main" id="{9804CBE7-9B46-2242-B4B9-90B6B3F9ADE5}"/>
              </a:ext>
            </a:extLst>
          </p:cNvPr>
          <p:cNvSpPr txBox="1"/>
          <p:nvPr/>
        </p:nvSpPr>
        <p:spPr>
          <a:xfrm>
            <a:off x="272604" y="3678123"/>
            <a:ext cx="1008112" cy="830997"/>
          </a:xfrm>
          <a:prstGeom prst="rect">
            <a:avLst/>
          </a:prstGeom>
          <a:noFill/>
        </p:spPr>
        <p:txBody>
          <a:bodyPr wrap="square" rtlCol="0">
            <a:spAutoFit/>
          </a:bodyPr>
          <a:lstStyle/>
          <a:p>
            <a:r>
              <a:rPr lang="es-ES" dirty="0" err="1"/>
              <a:t>Loss</a:t>
            </a:r>
            <a:endParaRPr lang="es-ES" dirty="0"/>
          </a:p>
          <a:p>
            <a:r>
              <a:rPr lang="es-ES" dirty="0" err="1"/>
              <a:t>cost</a:t>
            </a:r>
            <a:endParaRPr lang="es-ES" dirty="0"/>
          </a:p>
        </p:txBody>
      </p:sp>
      <p:pic>
        <p:nvPicPr>
          <p:cNvPr id="3" name="Picture 2">
            <a:extLst>
              <a:ext uri="{FF2B5EF4-FFF2-40B4-BE49-F238E27FC236}">
                <a16:creationId xmlns:a16="http://schemas.microsoft.com/office/drawing/2014/main" id="{810CBBDF-F8A2-1342-A2B3-2F1295000918}"/>
              </a:ext>
            </a:extLst>
          </p:cNvPr>
          <p:cNvPicPr>
            <a:picLocks noChangeAspect="1"/>
          </p:cNvPicPr>
          <p:nvPr/>
        </p:nvPicPr>
        <p:blipFill>
          <a:blip r:embed="rId3"/>
          <a:stretch>
            <a:fillRect/>
          </a:stretch>
        </p:blipFill>
        <p:spPr>
          <a:xfrm>
            <a:off x="2222748" y="4654841"/>
            <a:ext cx="5538564" cy="720551"/>
          </a:xfrm>
          <a:prstGeom prst="rect">
            <a:avLst/>
          </a:prstGeom>
        </p:spPr>
      </p:pic>
    </p:spTree>
    <p:extLst>
      <p:ext uri="{BB962C8B-B14F-4D97-AF65-F5344CB8AC3E}">
        <p14:creationId xmlns:p14="http://schemas.microsoft.com/office/powerpoint/2010/main" val="1379886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18</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Modelos</a:t>
            </a:r>
          </a:p>
        </p:txBody>
      </p:sp>
      <mc:AlternateContent xmlns:mc="http://schemas.openxmlformats.org/markup-compatibility/2006" xmlns:a14="http://schemas.microsoft.com/office/drawing/2010/main">
        <mc:Choice Requires="a14">
          <p:sp>
            <p:nvSpPr>
              <p:cNvPr id="20" name="CuadroTexto 19"/>
              <p:cNvSpPr txBox="1"/>
              <p:nvPr/>
            </p:nvSpPr>
            <p:spPr>
              <a:xfrm>
                <a:off x="5902912" y="1755063"/>
                <a:ext cx="3694727" cy="461665"/>
              </a:xfrm>
              <a:prstGeom prst="rect">
                <a:avLst/>
              </a:prstGeom>
              <a:noFill/>
            </p:spPr>
            <p:txBody>
              <a:bodyPr wrap="square" rtlCol="0">
                <a:spAutoFit/>
              </a:bodyPr>
              <a:lstStyle/>
              <a:p>
                <a:pPr algn="ctr"/>
                <a:r>
                  <a:rPr lang="es-ES" sz="2400" dirty="0" err="1">
                    <a:latin typeface="Avenir Book" charset="0"/>
                    <a:ea typeface="Avenir Book" charset="0"/>
                    <a:cs typeface="Avenir Book" charset="0"/>
                  </a:rPr>
                  <a:t>Poisson</a:t>
                </a:r>
                <a:r>
                  <a:rPr lang="es-ES" dirty="0">
                    <a:latin typeface="Avenir Book" charset="0"/>
                    <a:ea typeface="Avenir Book" charset="0"/>
                    <a:cs typeface="Avenir Book" charset="0"/>
                  </a:rPr>
                  <a:t>, </a:t>
                </a:r>
                <a14:m>
                  <m:oMath xmlns:m="http://schemas.openxmlformats.org/officeDocument/2006/math">
                    <m:r>
                      <a:rPr lang="es-ES" sz="2400" i="1" smtClean="0">
                        <a:latin typeface="Cambria Math" panose="02040503050406030204" pitchFamily="18" charset="0"/>
                        <a:ea typeface="Cambria Math" panose="02040503050406030204" pitchFamily="18" charset="0"/>
                        <a:cs typeface="Avenir Book" charset="0"/>
                      </a:rPr>
                      <m:t>𝜆</m:t>
                    </m:r>
                  </m:oMath>
                </a14:m>
                <a:endParaRPr lang="en-US" sz="2400" dirty="0">
                  <a:latin typeface="Avenir Book" charset="0"/>
                  <a:ea typeface="Avenir Book" charset="0"/>
                  <a:cs typeface="Avenir Book" charset="0"/>
                </a:endParaRPr>
              </a:p>
            </p:txBody>
          </p:sp>
        </mc:Choice>
        <mc:Fallback xmlns="">
          <p:sp>
            <p:nvSpPr>
              <p:cNvPr id="20" name="CuadroTexto 19"/>
              <p:cNvSpPr txBox="1">
                <a:spLocks noRot="1" noChangeAspect="1" noMove="1" noResize="1" noEditPoints="1" noAdjustHandles="1" noChangeArrowheads="1" noChangeShapeType="1" noTextEdit="1"/>
              </p:cNvSpPr>
              <p:nvPr/>
            </p:nvSpPr>
            <p:spPr>
              <a:xfrm>
                <a:off x="5902912" y="1755063"/>
                <a:ext cx="3694727" cy="461665"/>
              </a:xfrm>
              <a:prstGeom prst="rect">
                <a:avLst/>
              </a:prstGeom>
              <a:blipFill>
                <a:blip r:embed="rId3"/>
                <a:stretch>
                  <a:fillRect t="-10811" b="-29730"/>
                </a:stretch>
              </a:blipFill>
            </p:spPr>
            <p:txBody>
              <a:bodyPr/>
              <a:lstStyle/>
              <a:p>
                <a:r>
                  <a:rPr lang="en-LU">
                    <a:noFill/>
                  </a:rPr>
                  <a:t> </a:t>
                </a:r>
              </a:p>
            </p:txBody>
          </p:sp>
        </mc:Fallback>
      </mc:AlternateContent>
      <p:sp>
        <p:nvSpPr>
          <p:cNvPr id="21" name="CuadroTexto 20"/>
          <p:cNvSpPr txBox="1"/>
          <p:nvPr/>
        </p:nvSpPr>
        <p:spPr>
          <a:xfrm>
            <a:off x="488504" y="1985895"/>
            <a:ext cx="3694727" cy="1323439"/>
          </a:xfrm>
          <a:prstGeom prst="rect">
            <a:avLst/>
          </a:prstGeom>
          <a:noFill/>
        </p:spPr>
        <p:txBody>
          <a:bodyPr wrap="square" rtlCol="0">
            <a:spAutoFit/>
          </a:bodyPr>
          <a:lstStyle/>
          <a:p>
            <a:pPr algn="ctr"/>
            <a:r>
              <a:rPr lang="es-ES" sz="2000" dirty="0">
                <a:latin typeface="Avenir Book" charset="0"/>
                <a:ea typeface="Avenir Book" charset="0"/>
                <a:cs typeface="Avenir Book" charset="0"/>
              </a:rPr>
              <a:t>Con la función de link log, conseguimos linealidad entre la respuesta y las variables </a:t>
            </a:r>
            <a:r>
              <a:rPr lang="es-ES" sz="2000" dirty="0" err="1">
                <a:latin typeface="Avenir Book" charset="0"/>
                <a:ea typeface="Avenir Book" charset="0"/>
                <a:cs typeface="Avenir Book" charset="0"/>
              </a:rPr>
              <a:t>predictoras</a:t>
            </a:r>
            <a:endParaRPr lang="en-US" sz="2000" dirty="0">
              <a:latin typeface="Avenir Book" charset="0"/>
              <a:ea typeface="Avenir Book" charset="0"/>
              <a:cs typeface="Avenir Book" charset="0"/>
            </a:endParaRPr>
          </a:p>
        </p:txBody>
      </p:sp>
      <p:sp>
        <p:nvSpPr>
          <p:cNvPr id="22" name="CuadroTexto 21"/>
          <p:cNvSpPr txBox="1"/>
          <p:nvPr/>
        </p:nvSpPr>
        <p:spPr>
          <a:xfrm>
            <a:off x="774723" y="3335740"/>
            <a:ext cx="8284670" cy="400110"/>
          </a:xfrm>
          <a:prstGeom prst="rect">
            <a:avLst/>
          </a:prstGeom>
          <a:noFill/>
        </p:spPr>
        <p:txBody>
          <a:bodyPr wrap="square" rtlCol="0">
            <a:spAutoFit/>
          </a:bodyPr>
          <a:lstStyle/>
          <a:p>
            <a:pPr marL="342900" indent="-342900" algn="l">
              <a:buFont typeface="Arial" panose="020B0604020202020204" pitchFamily="34" charset="0"/>
              <a:buChar char="•"/>
            </a:pPr>
            <a:r>
              <a:rPr lang="es-ES" sz="2000" dirty="0">
                <a:latin typeface="Avenir Book" charset="0"/>
                <a:ea typeface="Avenir Book" charset="0"/>
                <a:cs typeface="Avenir Book" charset="0"/>
              </a:rPr>
              <a:t>Siniestro vs frecuencia, importancia de </a:t>
            </a:r>
            <a:r>
              <a:rPr lang="es-ES" sz="2000" dirty="0">
                <a:solidFill>
                  <a:schemeClr val="tx2"/>
                </a:solidFill>
                <a:latin typeface="Avenir Book" charset="0"/>
                <a:ea typeface="Avenir Book" charset="0"/>
                <a:cs typeface="Avenir Book" charset="0"/>
              </a:rPr>
              <a:t>exposición</a:t>
            </a:r>
          </a:p>
        </p:txBody>
      </p:sp>
      <mc:AlternateContent xmlns:mc="http://schemas.openxmlformats.org/markup-compatibility/2006" xmlns:a14="http://schemas.microsoft.com/office/drawing/2010/main">
        <mc:Choice Requires="a14">
          <p:sp>
            <p:nvSpPr>
              <p:cNvPr id="24" name="CuadroTexto 23"/>
              <p:cNvSpPr txBox="1"/>
              <p:nvPr/>
            </p:nvSpPr>
            <p:spPr>
              <a:xfrm>
                <a:off x="5213513" y="2448676"/>
                <a:ext cx="507352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s-ES" sz="2400" b="0" i="0" dirty="0" smtClean="0">
                          <a:latin typeface="Cambria Math" panose="02040503050406030204" pitchFamily="18" charset="0"/>
                          <a:cs typeface="Arial" panose="020B0604020202020204" pitchFamily="34" charset="0"/>
                        </a:rPr>
                        <m:t>E</m:t>
                      </m:r>
                      <m:d>
                        <m:dPr>
                          <m:ctrlPr>
                            <a:rPr lang="es-ES" sz="2400" b="0" i="1" dirty="0" smtClean="0">
                              <a:latin typeface="Cambria Math" panose="02040503050406030204" pitchFamily="18" charset="0"/>
                              <a:cs typeface="Arial" panose="020B0604020202020204" pitchFamily="34" charset="0"/>
                            </a:rPr>
                          </m:ctrlPr>
                        </m:dPr>
                        <m:e>
                          <m:r>
                            <a:rPr lang="es-ES" i="1">
                              <a:latin typeface="Cambria Math" charset="0"/>
                            </a:rPr>
                            <m:t>𝑦</m:t>
                          </m:r>
                        </m:e>
                      </m:d>
                      <m:r>
                        <a:rPr lang="es-ES" sz="2400" b="0" i="0" dirty="0" smtClean="0">
                          <a:latin typeface="Cambria Math" panose="02040503050406030204" pitchFamily="18" charset="0"/>
                          <a:cs typeface="Arial" panose="020B0604020202020204" pitchFamily="34" charset="0"/>
                        </a:rPr>
                        <m:t>=</m:t>
                      </m:r>
                      <m:r>
                        <m:rPr>
                          <m:sty m:val="p"/>
                        </m:rPr>
                        <a:rPr lang="es-ES" sz="2400" b="0" i="0" dirty="0" smtClean="0">
                          <a:latin typeface="Cambria Math" panose="02040503050406030204" pitchFamily="18" charset="0"/>
                          <a:cs typeface="Arial" panose="020B0604020202020204" pitchFamily="34" charset="0"/>
                        </a:rPr>
                        <m:t>log</m:t>
                      </m:r>
                      <m:r>
                        <a:rPr lang="es-ES" sz="2400" b="0" i="0" dirty="0" smtClean="0">
                          <a:latin typeface="Cambria Math" panose="02040503050406030204" pitchFamily="18" charset="0"/>
                          <a:cs typeface="Arial" panose="020B0604020202020204" pitchFamily="34" charset="0"/>
                        </a:rPr>
                        <m:t>(</m:t>
                      </m:r>
                      <m:r>
                        <a:rPr lang="es-ES" sz="2400" b="1" i="0" dirty="0" smtClean="0">
                          <a:latin typeface="Cambria Math" panose="02040503050406030204" pitchFamily="18" charset="0"/>
                          <a:cs typeface="Arial" panose="020B0604020202020204" pitchFamily="34" charset="0"/>
                        </a:rPr>
                        <m:t>𝐗𝐁</m:t>
                      </m:r>
                      <m:r>
                        <a:rPr lang="es-ES" sz="2400" b="0" i="0" dirty="0" smtClean="0">
                          <a:latin typeface="Cambria Math" panose="02040503050406030204" pitchFamily="18" charset="0"/>
                          <a:cs typeface="Arial" panose="020B0604020202020204" pitchFamily="34" charset="0"/>
                        </a:rPr>
                        <m:t>)</m:t>
                      </m:r>
                    </m:oMath>
                  </m:oMathPara>
                </a14:m>
                <a:endParaRPr lang="en-US" sz="2400" dirty="0">
                  <a:latin typeface="Arial" panose="020B0604020202020204" pitchFamily="34" charset="0"/>
                  <a:cs typeface="Arial" panose="020B0604020202020204" pitchFamily="34" charset="0"/>
                </a:endParaRPr>
              </a:p>
            </p:txBody>
          </p:sp>
        </mc:Choice>
        <mc:Fallback xmlns="">
          <p:sp>
            <p:nvSpPr>
              <p:cNvPr id="24" name="CuadroTexto 23"/>
              <p:cNvSpPr txBox="1">
                <a:spLocks noRot="1" noChangeAspect="1" noMove="1" noResize="1" noEditPoints="1" noAdjustHandles="1" noChangeArrowheads="1" noChangeShapeType="1" noTextEdit="1"/>
              </p:cNvSpPr>
              <p:nvPr/>
            </p:nvSpPr>
            <p:spPr>
              <a:xfrm>
                <a:off x="5213513" y="2448676"/>
                <a:ext cx="5073521" cy="461665"/>
              </a:xfrm>
              <a:prstGeom prst="rect">
                <a:avLst/>
              </a:prstGeom>
              <a:blipFill>
                <a:blip r:embed="rId4"/>
                <a:stretch>
                  <a:fillRect b="-18919"/>
                </a:stretch>
              </a:blipFill>
            </p:spPr>
            <p:txBody>
              <a:bodyPr/>
              <a:lstStyle/>
              <a:p>
                <a:r>
                  <a:rPr lang="en-LU">
                    <a:noFill/>
                  </a:rPr>
                  <a:t> </a:t>
                </a:r>
              </a:p>
            </p:txBody>
          </p:sp>
        </mc:Fallback>
      </mc:AlternateContent>
      <p:sp>
        <p:nvSpPr>
          <p:cNvPr id="3" name="TextBox 2">
            <a:extLst>
              <a:ext uri="{FF2B5EF4-FFF2-40B4-BE49-F238E27FC236}">
                <a16:creationId xmlns:a16="http://schemas.microsoft.com/office/drawing/2014/main" id="{20B399C5-26E5-0E4E-BDD6-86BD6CA9A511}"/>
              </a:ext>
            </a:extLst>
          </p:cNvPr>
          <p:cNvSpPr txBox="1"/>
          <p:nvPr/>
        </p:nvSpPr>
        <p:spPr>
          <a:xfrm>
            <a:off x="1064568" y="1497824"/>
            <a:ext cx="1944216" cy="461665"/>
          </a:xfrm>
          <a:prstGeom prst="rect">
            <a:avLst/>
          </a:prstGeom>
          <a:noFill/>
        </p:spPr>
        <p:txBody>
          <a:bodyPr wrap="square" rtlCol="0">
            <a:spAutoFit/>
          </a:bodyPr>
          <a:lstStyle/>
          <a:p>
            <a:r>
              <a:rPr lang="es-ES" dirty="0"/>
              <a:t>Frecuencia</a:t>
            </a:r>
          </a:p>
        </p:txBody>
      </p:sp>
      <p:sp>
        <p:nvSpPr>
          <p:cNvPr id="10" name="TextBox 9">
            <a:extLst>
              <a:ext uri="{FF2B5EF4-FFF2-40B4-BE49-F238E27FC236}">
                <a16:creationId xmlns:a16="http://schemas.microsoft.com/office/drawing/2014/main" id="{5DBE8BCA-6C28-5D4F-8B89-40DC6DE2EE22}"/>
              </a:ext>
            </a:extLst>
          </p:cNvPr>
          <p:cNvSpPr txBox="1"/>
          <p:nvPr/>
        </p:nvSpPr>
        <p:spPr>
          <a:xfrm>
            <a:off x="1064568" y="3947644"/>
            <a:ext cx="1944216" cy="461665"/>
          </a:xfrm>
          <a:prstGeom prst="rect">
            <a:avLst/>
          </a:prstGeom>
          <a:noFill/>
        </p:spPr>
        <p:txBody>
          <a:bodyPr wrap="square" rtlCol="0">
            <a:spAutoFit/>
          </a:bodyPr>
          <a:lstStyle/>
          <a:p>
            <a:r>
              <a:rPr lang="es-ES" dirty="0"/>
              <a:t>Severidad</a:t>
            </a:r>
          </a:p>
        </p:txBody>
      </p:sp>
      <mc:AlternateContent xmlns:mc="http://schemas.openxmlformats.org/markup-compatibility/2006" xmlns:a14="http://schemas.microsoft.com/office/drawing/2010/main">
        <mc:Choice Requires="a14">
          <p:sp>
            <p:nvSpPr>
              <p:cNvPr id="11" name="CuadroTexto 19">
                <a:extLst>
                  <a:ext uri="{FF2B5EF4-FFF2-40B4-BE49-F238E27FC236}">
                    <a16:creationId xmlns:a16="http://schemas.microsoft.com/office/drawing/2014/main" id="{71584BBC-ACF6-4A4F-9F95-86CDF127CB49}"/>
                  </a:ext>
                </a:extLst>
              </p:cNvPr>
              <p:cNvSpPr txBox="1"/>
              <p:nvPr/>
            </p:nvSpPr>
            <p:spPr>
              <a:xfrm>
                <a:off x="5902911" y="4065620"/>
                <a:ext cx="3694727" cy="461665"/>
              </a:xfrm>
              <a:prstGeom prst="rect">
                <a:avLst/>
              </a:prstGeom>
              <a:noFill/>
            </p:spPr>
            <p:txBody>
              <a:bodyPr wrap="square" rtlCol="0">
                <a:spAutoFit/>
              </a:bodyPr>
              <a:lstStyle/>
              <a:p>
                <a:pPr algn="ctr"/>
                <a:r>
                  <a:rPr lang="es-ES" sz="2400" dirty="0">
                    <a:latin typeface="Avenir Book" charset="0"/>
                    <a:ea typeface="Avenir Book" charset="0"/>
                    <a:cs typeface="Avenir Book" charset="0"/>
                  </a:rPr>
                  <a:t>Gamma</a:t>
                </a:r>
                <a:r>
                  <a:rPr lang="es-ES" dirty="0">
                    <a:latin typeface="Avenir Book" charset="0"/>
                    <a:ea typeface="Avenir Book" charset="0"/>
                    <a:cs typeface="Avenir Book" charset="0"/>
                  </a:rPr>
                  <a:t>, </a:t>
                </a:r>
                <a:r>
                  <a:rPr lang="es-ES" sz="2400" dirty="0">
                    <a:latin typeface="Avenir Book" charset="0"/>
                    <a:ea typeface="Avenir Book" charset="0"/>
                    <a:cs typeface="Avenir Book" charset="0"/>
                  </a:rPr>
                  <a:t>(</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cs typeface="Avenir Book" charset="0"/>
                      </a:rPr>
                      <m:t>Υ</m:t>
                    </m:r>
                    <m:r>
                      <a:rPr lang="es-ES" sz="2400" b="0" i="1" smtClean="0">
                        <a:latin typeface="Cambria Math" panose="02040503050406030204" pitchFamily="18" charset="0"/>
                        <a:ea typeface="Cambria Math" panose="02040503050406030204" pitchFamily="18" charset="0"/>
                        <a:cs typeface="Avenir Book" charset="0"/>
                      </a:rPr>
                      <m:t>, </m:t>
                    </m:r>
                    <m:r>
                      <a:rPr lang="es-ES" sz="2400" b="0" i="1" smtClean="0">
                        <a:latin typeface="Cambria Math" panose="02040503050406030204" pitchFamily="18" charset="0"/>
                        <a:ea typeface="Cambria Math" panose="02040503050406030204" pitchFamily="18" charset="0"/>
                        <a:cs typeface="Avenir Book" charset="0"/>
                      </a:rPr>
                      <m:t>𝛼</m:t>
                    </m:r>
                    <m:r>
                      <a:rPr lang="es-ES" sz="2400" b="0" i="1" smtClean="0">
                        <a:latin typeface="Cambria Math" panose="02040503050406030204" pitchFamily="18" charset="0"/>
                        <a:ea typeface="Cambria Math" panose="02040503050406030204" pitchFamily="18" charset="0"/>
                        <a:cs typeface="Avenir Book" charset="0"/>
                      </a:rPr>
                      <m:t>, </m:t>
                    </m:r>
                    <m:r>
                      <a:rPr lang="es-ES" sz="2400" b="0" i="1" smtClean="0">
                        <a:latin typeface="Cambria Math" panose="02040503050406030204" pitchFamily="18" charset="0"/>
                        <a:ea typeface="Cambria Math" panose="02040503050406030204" pitchFamily="18" charset="0"/>
                        <a:cs typeface="Avenir Book" charset="0"/>
                      </a:rPr>
                      <m:t>𝛽</m:t>
                    </m:r>
                  </m:oMath>
                </a14:m>
                <a:r>
                  <a:rPr lang="es-ES" sz="2400" dirty="0">
                    <a:latin typeface="Avenir Book" charset="0"/>
                    <a:ea typeface="Avenir Book" charset="0"/>
                    <a:cs typeface="Avenir Book" charset="0"/>
                  </a:rPr>
                  <a:t>)</a:t>
                </a:r>
                <a:endParaRPr lang="en-US" sz="2400" dirty="0">
                  <a:latin typeface="Avenir Book" charset="0"/>
                  <a:ea typeface="Avenir Book" charset="0"/>
                  <a:cs typeface="Avenir Book" charset="0"/>
                </a:endParaRPr>
              </a:p>
            </p:txBody>
          </p:sp>
        </mc:Choice>
        <mc:Fallback xmlns="">
          <p:sp>
            <p:nvSpPr>
              <p:cNvPr id="11" name="CuadroTexto 19">
                <a:extLst>
                  <a:ext uri="{FF2B5EF4-FFF2-40B4-BE49-F238E27FC236}">
                    <a16:creationId xmlns:a16="http://schemas.microsoft.com/office/drawing/2014/main" id="{71584BBC-ACF6-4A4F-9F95-86CDF127CB49}"/>
                  </a:ext>
                </a:extLst>
              </p:cNvPr>
              <p:cNvSpPr txBox="1">
                <a:spLocks noRot="1" noChangeAspect="1" noMove="1" noResize="1" noEditPoints="1" noAdjustHandles="1" noChangeArrowheads="1" noChangeShapeType="1" noTextEdit="1"/>
              </p:cNvSpPr>
              <p:nvPr/>
            </p:nvSpPr>
            <p:spPr>
              <a:xfrm>
                <a:off x="5902911" y="4065620"/>
                <a:ext cx="3694727" cy="461665"/>
              </a:xfrm>
              <a:prstGeom prst="rect">
                <a:avLst/>
              </a:prstGeom>
              <a:blipFill>
                <a:blip r:embed="rId5"/>
                <a:stretch>
                  <a:fillRect t="-8108" b="-29730"/>
                </a:stretch>
              </a:blipFill>
            </p:spPr>
            <p:txBody>
              <a:bodyPr/>
              <a:lstStyle/>
              <a:p>
                <a:r>
                  <a:rPr lang="es-ES">
                    <a:noFill/>
                  </a:rPr>
                  <a:t> </a:t>
                </a:r>
              </a:p>
            </p:txBody>
          </p:sp>
        </mc:Fallback>
      </mc:AlternateContent>
      <p:sp>
        <p:nvSpPr>
          <p:cNvPr id="12" name="CuadroTexto 21">
            <a:extLst>
              <a:ext uri="{FF2B5EF4-FFF2-40B4-BE49-F238E27FC236}">
                <a16:creationId xmlns:a16="http://schemas.microsoft.com/office/drawing/2014/main" id="{BBF45AAE-59B7-9D42-B833-DF9CCB5E509D}"/>
              </a:ext>
            </a:extLst>
          </p:cNvPr>
          <p:cNvSpPr txBox="1"/>
          <p:nvPr/>
        </p:nvSpPr>
        <p:spPr>
          <a:xfrm>
            <a:off x="774722" y="4729769"/>
            <a:ext cx="8570889" cy="2492990"/>
          </a:xfrm>
          <a:prstGeom prst="rect">
            <a:avLst/>
          </a:prstGeom>
          <a:noFill/>
        </p:spPr>
        <p:txBody>
          <a:bodyPr wrap="square" rtlCol="0">
            <a:spAutoFit/>
          </a:bodyPr>
          <a:lstStyle/>
          <a:p>
            <a:pPr marL="342900" indent="-342900" algn="l">
              <a:buFont typeface="Arial" panose="020B0604020202020204" pitchFamily="34" charset="0"/>
              <a:buChar char="•"/>
            </a:pPr>
            <a:r>
              <a:rPr lang="es-ES" dirty="0">
                <a:latin typeface="Avenir Book" charset="0"/>
                <a:ea typeface="Avenir Book" charset="0"/>
                <a:cs typeface="Avenir Book" charset="0"/>
              </a:rPr>
              <a:t>Pesado por el número de siniestros</a:t>
            </a:r>
          </a:p>
          <a:p>
            <a:pPr algn="l"/>
            <a:endParaRPr lang="es-ES" dirty="0">
              <a:latin typeface="Avenir Book" charset="0"/>
              <a:ea typeface="Avenir Book" charset="0"/>
              <a:cs typeface="Avenir Book" charset="0"/>
            </a:endParaRPr>
          </a:p>
          <a:p>
            <a:pPr marL="342900" indent="-342900" algn="l">
              <a:buFont typeface="Arial" panose="020B0604020202020204" pitchFamily="34" charset="0"/>
              <a:buChar char="•"/>
            </a:pPr>
            <a:r>
              <a:rPr lang="es-ES" dirty="0">
                <a:latin typeface="Avenir Book" charset="0"/>
                <a:ea typeface="Avenir Book" charset="0"/>
                <a:cs typeface="Avenir Book" charset="0"/>
              </a:rPr>
              <a:t>A veces se usa la función inversa, pero normalmente la log </a:t>
            </a:r>
          </a:p>
          <a:p>
            <a:pPr marL="342900" indent="-342900" algn="l">
              <a:buFont typeface="Arial" panose="020B0604020202020204" pitchFamily="34" charset="0"/>
              <a:buChar char="•"/>
            </a:pPr>
            <a:endParaRPr lang="es-ES" sz="2800" dirty="0">
              <a:latin typeface="Avenir Book" charset="0"/>
              <a:ea typeface="Avenir Book" charset="0"/>
              <a:cs typeface="Avenir Book" charset="0"/>
            </a:endParaRPr>
          </a:p>
          <a:p>
            <a:pPr marL="342900" indent="-342900" algn="l">
              <a:buFont typeface="Arial" panose="020B0604020202020204" pitchFamily="34" charset="0"/>
              <a:buChar char="•"/>
            </a:pPr>
            <a:endParaRPr lang="es-ES" sz="2800" dirty="0">
              <a:solidFill>
                <a:schemeClr val="tx2"/>
              </a:solidFill>
              <a:latin typeface="Avenir Book" charset="0"/>
              <a:ea typeface="Avenir Book" charset="0"/>
              <a:cs typeface="Avenir Book" charset="0"/>
            </a:endParaRPr>
          </a:p>
          <a:p>
            <a:pPr marL="342900" indent="-342900" algn="l">
              <a:buFont typeface="Arial" panose="020B0604020202020204" pitchFamily="34" charset="0"/>
              <a:buChar char="•"/>
            </a:pPr>
            <a:endParaRPr lang="es-ES" sz="2800" dirty="0">
              <a:solidFill>
                <a:schemeClr val="tx2"/>
              </a:solidFill>
              <a:latin typeface="Avenir Book" charset="0"/>
              <a:ea typeface="Avenir Book" charset="0"/>
              <a:cs typeface="Avenir Book" charset="0"/>
            </a:endParaRPr>
          </a:p>
        </p:txBody>
      </p:sp>
    </p:spTree>
    <p:extLst>
      <p:ext uri="{BB962C8B-B14F-4D97-AF65-F5344CB8AC3E}">
        <p14:creationId xmlns:p14="http://schemas.microsoft.com/office/powerpoint/2010/main" val="2135969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19</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Modelos – repaso GLM, </a:t>
            </a:r>
            <a:r>
              <a:rPr lang="es-ES" dirty="0" err="1">
                <a:latin typeface="Avenir Book" charset="0"/>
                <a:ea typeface="Avenir Book" charset="0"/>
                <a:cs typeface="Avenir Book" charset="0"/>
              </a:rPr>
              <a:t>Logistic</a:t>
            </a:r>
            <a:r>
              <a:rPr lang="es-ES" dirty="0">
                <a:latin typeface="Avenir Book" charset="0"/>
                <a:ea typeface="Avenir Book" charset="0"/>
                <a:cs typeface="Avenir Book" charset="0"/>
              </a:rPr>
              <a:t> </a:t>
            </a:r>
            <a:r>
              <a:rPr lang="es-ES" dirty="0" err="1">
                <a:latin typeface="Avenir Book" charset="0"/>
                <a:ea typeface="Avenir Book" charset="0"/>
                <a:cs typeface="Avenir Book" charset="0"/>
              </a:rPr>
              <a:t>regression</a:t>
            </a:r>
            <a:endParaRPr lang="es-ES" dirty="0">
              <a:latin typeface="Avenir Book" charset="0"/>
              <a:ea typeface="Avenir Book" charset="0"/>
              <a:cs typeface="Avenir Book" charset="0"/>
            </a:endParaRPr>
          </a:p>
        </p:txBody>
      </p:sp>
      <p:sp>
        <p:nvSpPr>
          <p:cNvPr id="12" name="CuadroTexto 21">
            <a:extLst>
              <a:ext uri="{FF2B5EF4-FFF2-40B4-BE49-F238E27FC236}">
                <a16:creationId xmlns:a16="http://schemas.microsoft.com/office/drawing/2014/main" id="{BBF45AAE-59B7-9D42-B833-DF9CCB5E509D}"/>
              </a:ext>
            </a:extLst>
          </p:cNvPr>
          <p:cNvSpPr txBox="1"/>
          <p:nvPr/>
        </p:nvSpPr>
        <p:spPr>
          <a:xfrm>
            <a:off x="488504" y="5953036"/>
            <a:ext cx="8570889" cy="600164"/>
          </a:xfrm>
          <a:prstGeom prst="rect">
            <a:avLst/>
          </a:prstGeom>
          <a:noFill/>
        </p:spPr>
        <p:txBody>
          <a:bodyPr wrap="square" rtlCol="0">
            <a:spAutoFit/>
          </a:bodyPr>
          <a:lstStyle/>
          <a:p>
            <a:pPr algn="l"/>
            <a:r>
              <a:rPr lang="es-ES" sz="1100" dirty="0" err="1">
                <a:latin typeface="Avenir Book" charset="0"/>
                <a:ea typeface="Avenir Book" charset="0"/>
                <a:cs typeface="Avenir Book" charset="0"/>
              </a:rPr>
              <a:t>Source</a:t>
            </a:r>
            <a:r>
              <a:rPr lang="es-ES" sz="1100" dirty="0">
                <a:latin typeface="Avenir Book" charset="0"/>
                <a:ea typeface="Avenir Book" charset="0"/>
                <a:cs typeface="Avenir Book" charset="0"/>
              </a:rPr>
              <a:t>:</a:t>
            </a:r>
          </a:p>
          <a:p>
            <a:pPr marL="800100" lvl="1" indent="-342900" algn="l">
              <a:buFont typeface="Arial" panose="020B0604020202020204" pitchFamily="34" charset="0"/>
              <a:buChar char="•"/>
            </a:pPr>
            <a:r>
              <a:rPr lang="es-ES" sz="1100" dirty="0">
                <a:latin typeface="Avenir Book" charset="0"/>
                <a:hlinkClick r:id="rId3">
                  <a:extLst>
                    <a:ext uri="{A12FA001-AC4F-418D-AE19-62706E023703}">
                      <ahyp:hlinkClr xmlns:ahyp="http://schemas.microsoft.com/office/drawing/2018/hyperlinkcolor" val="tx"/>
                    </a:ext>
                  </a:extLst>
                </a:hlinkClick>
              </a:rPr>
              <a:t>https://www.stat.cmu.edu/~cshalizi/uADA/12/lectures/ch12.pdf</a:t>
            </a:r>
            <a:endParaRPr lang="es-ES" sz="1100" dirty="0">
              <a:latin typeface="Avenir Book" charset="0"/>
            </a:endParaRPr>
          </a:p>
          <a:p>
            <a:pPr marL="800100" lvl="1" indent="-342900" algn="l">
              <a:buFont typeface="Arial" panose="020B0604020202020204" pitchFamily="34" charset="0"/>
              <a:buChar char="•"/>
            </a:pPr>
            <a:r>
              <a:rPr lang="es-ES" sz="1100" dirty="0">
                <a:latin typeface="Avenir Book" charset="0"/>
                <a:ea typeface="Avenir Book" charset="0"/>
                <a:cs typeface="Avenir Book" charset="0"/>
              </a:rPr>
              <a:t>https://</a:t>
            </a:r>
            <a:r>
              <a:rPr lang="es-ES" sz="1100" dirty="0" err="1">
                <a:latin typeface="Avenir Book" charset="0"/>
                <a:ea typeface="Avenir Book" charset="0"/>
                <a:cs typeface="Avenir Book" charset="0"/>
              </a:rPr>
              <a:t>www.stat.cmu.edu</a:t>
            </a:r>
            <a:r>
              <a:rPr lang="es-ES" sz="1100" dirty="0">
                <a:latin typeface="Avenir Book" charset="0"/>
                <a:ea typeface="Avenir Book" charset="0"/>
                <a:cs typeface="Avenir Book" charset="0"/>
              </a:rPr>
              <a:t>/~</a:t>
            </a:r>
            <a:r>
              <a:rPr lang="es-ES" sz="1100" dirty="0" err="1">
                <a:latin typeface="Avenir Book" charset="0"/>
                <a:ea typeface="Avenir Book" charset="0"/>
                <a:cs typeface="Avenir Book" charset="0"/>
              </a:rPr>
              <a:t>cshalizi</a:t>
            </a:r>
            <a:r>
              <a:rPr lang="es-ES" sz="1100" dirty="0">
                <a:latin typeface="Avenir Book" charset="0"/>
                <a:ea typeface="Avenir Book" charset="0"/>
                <a:cs typeface="Avenir Book" charset="0"/>
              </a:rPr>
              <a:t>/</a:t>
            </a:r>
            <a:r>
              <a:rPr lang="es-ES" sz="1100" dirty="0" err="1">
                <a:latin typeface="Avenir Book" charset="0"/>
                <a:ea typeface="Avenir Book" charset="0"/>
                <a:cs typeface="Avenir Book" charset="0"/>
              </a:rPr>
              <a:t>uADA</a:t>
            </a:r>
            <a:r>
              <a:rPr lang="es-ES" sz="1100" dirty="0">
                <a:latin typeface="Avenir Book" charset="0"/>
                <a:ea typeface="Avenir Book" charset="0"/>
                <a:cs typeface="Avenir Book" charset="0"/>
              </a:rPr>
              <a:t>/12/</a:t>
            </a:r>
            <a:r>
              <a:rPr lang="es-ES" sz="1100" dirty="0" err="1">
                <a:latin typeface="Avenir Book" charset="0"/>
                <a:ea typeface="Avenir Book" charset="0"/>
                <a:cs typeface="Avenir Book" charset="0"/>
              </a:rPr>
              <a:t>lectures</a:t>
            </a:r>
            <a:r>
              <a:rPr lang="es-ES" sz="1100" dirty="0">
                <a:latin typeface="Avenir Book" charset="0"/>
                <a:ea typeface="Avenir Book" charset="0"/>
                <a:cs typeface="Avenir Book" charset="0"/>
              </a:rPr>
              <a:t>/ch13.pdf</a:t>
            </a:r>
          </a:p>
        </p:txBody>
      </p:sp>
      <p:sp>
        <p:nvSpPr>
          <p:cNvPr id="13" name="TextBox 12">
            <a:extLst>
              <a:ext uri="{FF2B5EF4-FFF2-40B4-BE49-F238E27FC236}">
                <a16:creationId xmlns:a16="http://schemas.microsoft.com/office/drawing/2014/main" id="{8ADE777D-1BA4-5F40-8DB4-ED2648066649}"/>
              </a:ext>
            </a:extLst>
          </p:cNvPr>
          <p:cNvSpPr txBox="1"/>
          <p:nvPr/>
        </p:nvSpPr>
        <p:spPr>
          <a:xfrm>
            <a:off x="650834" y="1628800"/>
            <a:ext cx="8118516" cy="1754326"/>
          </a:xfrm>
          <a:prstGeom prst="rect">
            <a:avLst/>
          </a:prstGeom>
          <a:noFill/>
        </p:spPr>
        <p:txBody>
          <a:bodyPr wrap="square" rtlCol="0">
            <a:spAutoFit/>
          </a:bodyPr>
          <a:lstStyle/>
          <a:p>
            <a:pPr algn="l"/>
            <a:r>
              <a:rPr lang="en-LU" sz="1800" dirty="0"/>
              <a:t>Entrenamiento mediante máxima versimilitud (Maximum Likehood, MLE)</a:t>
            </a:r>
          </a:p>
          <a:p>
            <a:pPr marL="285750" indent="-285750" algn="l">
              <a:buFont typeface="Arial" panose="020B0604020202020204" pitchFamily="34" charset="0"/>
              <a:buChar char="•"/>
            </a:pPr>
            <a:r>
              <a:rPr lang="en-LU" sz="1800" dirty="0"/>
              <a:t>Los parámetros del modelo se aprenden máximizando la probabilidad de los datos observados bajo dicho modelo estadístico</a:t>
            </a:r>
          </a:p>
          <a:p>
            <a:pPr marL="285750" indent="-285750" algn="l">
              <a:buFont typeface="Arial" panose="020B0604020202020204" pitchFamily="34" charset="0"/>
              <a:buChar char="•"/>
            </a:pPr>
            <a:r>
              <a:rPr lang="en-LU" sz="1800" dirty="0"/>
              <a:t>La maximización se realiza iterativamente, usando la expansión de Taylor de primer orden de la función de enlace</a:t>
            </a:r>
          </a:p>
          <a:p>
            <a:pPr marL="285750" indent="-285750" algn="l">
              <a:buFont typeface="Arial" panose="020B0604020202020204" pitchFamily="34" charset="0"/>
              <a:buChar char="•"/>
            </a:pPr>
            <a:endParaRPr lang="en-LU" sz="1800" dirty="0"/>
          </a:p>
        </p:txBody>
      </p:sp>
      <p:pic>
        <p:nvPicPr>
          <p:cNvPr id="4" name="Picture 3">
            <a:extLst>
              <a:ext uri="{FF2B5EF4-FFF2-40B4-BE49-F238E27FC236}">
                <a16:creationId xmlns:a16="http://schemas.microsoft.com/office/drawing/2014/main" id="{53CC9F64-F64B-1548-8004-0E2E1693B928}"/>
              </a:ext>
            </a:extLst>
          </p:cNvPr>
          <p:cNvPicPr>
            <a:picLocks noChangeAspect="1"/>
          </p:cNvPicPr>
          <p:nvPr/>
        </p:nvPicPr>
        <p:blipFill rotWithShape="1">
          <a:blip r:embed="rId4"/>
          <a:srcRect t="10885" r="1737" b="9280"/>
          <a:stretch/>
        </p:blipFill>
        <p:spPr>
          <a:xfrm>
            <a:off x="992560" y="3735739"/>
            <a:ext cx="1584176" cy="223451"/>
          </a:xfrm>
          <a:prstGeom prst="rect">
            <a:avLst/>
          </a:prstGeom>
        </p:spPr>
      </p:pic>
      <p:pic>
        <p:nvPicPr>
          <p:cNvPr id="5" name="Picture 4">
            <a:extLst>
              <a:ext uri="{FF2B5EF4-FFF2-40B4-BE49-F238E27FC236}">
                <a16:creationId xmlns:a16="http://schemas.microsoft.com/office/drawing/2014/main" id="{18AD1253-7D99-0544-8AF3-A9012F43F0BE}"/>
              </a:ext>
            </a:extLst>
          </p:cNvPr>
          <p:cNvPicPr>
            <a:picLocks noChangeAspect="1"/>
          </p:cNvPicPr>
          <p:nvPr/>
        </p:nvPicPr>
        <p:blipFill rotWithShape="1">
          <a:blip r:embed="rId5"/>
          <a:srcRect l="3771" t="11038" r="-1"/>
          <a:stretch/>
        </p:blipFill>
        <p:spPr>
          <a:xfrm>
            <a:off x="992560" y="4181258"/>
            <a:ext cx="1800200" cy="291244"/>
          </a:xfrm>
          <a:prstGeom prst="rect">
            <a:avLst/>
          </a:prstGeom>
        </p:spPr>
      </p:pic>
      <p:pic>
        <p:nvPicPr>
          <p:cNvPr id="6" name="Picture 5">
            <a:extLst>
              <a:ext uri="{FF2B5EF4-FFF2-40B4-BE49-F238E27FC236}">
                <a16:creationId xmlns:a16="http://schemas.microsoft.com/office/drawing/2014/main" id="{E610B548-1EDF-B749-BC17-01A83B7F2CF4}"/>
              </a:ext>
            </a:extLst>
          </p:cNvPr>
          <p:cNvPicPr>
            <a:picLocks noChangeAspect="1"/>
          </p:cNvPicPr>
          <p:nvPr/>
        </p:nvPicPr>
        <p:blipFill>
          <a:blip r:embed="rId6"/>
          <a:stretch>
            <a:fillRect/>
          </a:stretch>
        </p:blipFill>
        <p:spPr>
          <a:xfrm>
            <a:off x="2779487" y="4149080"/>
            <a:ext cx="1219200" cy="355600"/>
          </a:xfrm>
          <a:prstGeom prst="rect">
            <a:avLst/>
          </a:prstGeom>
        </p:spPr>
      </p:pic>
      <p:sp>
        <p:nvSpPr>
          <p:cNvPr id="7" name="TextBox 6">
            <a:extLst>
              <a:ext uri="{FF2B5EF4-FFF2-40B4-BE49-F238E27FC236}">
                <a16:creationId xmlns:a16="http://schemas.microsoft.com/office/drawing/2014/main" id="{E386480D-2A66-0B41-8163-C92B5DA23A0F}"/>
              </a:ext>
            </a:extLst>
          </p:cNvPr>
          <p:cNvSpPr txBox="1"/>
          <p:nvPr/>
        </p:nvSpPr>
        <p:spPr>
          <a:xfrm>
            <a:off x="4710092" y="3453314"/>
            <a:ext cx="225743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LU" sz="1200" dirty="0"/>
              <a:t>Valor esperado de la variable objetivo, condicionado a un vector de datos x</a:t>
            </a:r>
          </a:p>
        </p:txBody>
      </p:sp>
      <p:cxnSp>
        <p:nvCxnSpPr>
          <p:cNvPr id="9" name="Straight Arrow Connector 8">
            <a:extLst>
              <a:ext uri="{FF2B5EF4-FFF2-40B4-BE49-F238E27FC236}">
                <a16:creationId xmlns:a16="http://schemas.microsoft.com/office/drawing/2014/main" id="{78ECE606-DFB5-E643-87DA-7C428152A9A9}"/>
              </a:ext>
            </a:extLst>
          </p:cNvPr>
          <p:cNvCxnSpPr>
            <a:stCxn id="7" idx="1"/>
            <a:endCxn id="4" idx="3"/>
          </p:cNvCxnSpPr>
          <p:nvPr/>
        </p:nvCxnSpPr>
        <p:spPr bwMode="auto">
          <a:xfrm flipH="1">
            <a:off x="2576736" y="3776480"/>
            <a:ext cx="2133356" cy="7098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FC6233-8079-0340-BF8C-108501ADF909}"/>
              </a:ext>
            </a:extLst>
          </p:cNvPr>
          <p:cNvSpPr txBox="1"/>
          <p:nvPr/>
        </p:nvSpPr>
        <p:spPr>
          <a:xfrm>
            <a:off x="2792760" y="4653136"/>
            <a:ext cx="1434658"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LU" sz="1200" dirty="0"/>
              <a:t>Función de enlace</a:t>
            </a:r>
          </a:p>
        </p:txBody>
      </p:sp>
      <p:sp>
        <p:nvSpPr>
          <p:cNvPr id="25" name="TextBox 24">
            <a:extLst>
              <a:ext uri="{FF2B5EF4-FFF2-40B4-BE49-F238E27FC236}">
                <a16:creationId xmlns:a16="http://schemas.microsoft.com/office/drawing/2014/main" id="{38B83C77-9471-584D-B582-A1C03D7E96F5}"/>
              </a:ext>
            </a:extLst>
          </p:cNvPr>
          <p:cNvSpPr txBox="1"/>
          <p:nvPr/>
        </p:nvSpPr>
        <p:spPr>
          <a:xfrm>
            <a:off x="998062" y="4653136"/>
            <a:ext cx="1434658"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LU" sz="1200" dirty="0"/>
              <a:t>Predictor lineal</a:t>
            </a:r>
          </a:p>
        </p:txBody>
      </p:sp>
      <p:cxnSp>
        <p:nvCxnSpPr>
          <p:cNvPr id="26" name="Straight Arrow Connector 25">
            <a:extLst>
              <a:ext uri="{FF2B5EF4-FFF2-40B4-BE49-F238E27FC236}">
                <a16:creationId xmlns:a16="http://schemas.microsoft.com/office/drawing/2014/main" id="{619C7332-DCD3-0543-B74E-9EC45F0415AB}"/>
              </a:ext>
            </a:extLst>
          </p:cNvPr>
          <p:cNvCxnSpPr>
            <a:cxnSpLocks/>
            <a:stCxn id="25" idx="0"/>
            <a:endCxn id="5" idx="2"/>
          </p:cNvCxnSpPr>
          <p:nvPr/>
        </p:nvCxnSpPr>
        <p:spPr bwMode="auto">
          <a:xfrm flipV="1">
            <a:off x="1715391" y="4472502"/>
            <a:ext cx="177269" cy="18063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E6AF85-A826-4240-98F5-C4B43D85144F}"/>
              </a:ext>
            </a:extLst>
          </p:cNvPr>
          <p:cNvCxnSpPr>
            <a:cxnSpLocks/>
            <a:stCxn id="23" idx="0"/>
            <a:endCxn id="6" idx="2"/>
          </p:cNvCxnSpPr>
          <p:nvPr/>
        </p:nvCxnSpPr>
        <p:spPr bwMode="auto">
          <a:xfrm flipH="1" flipV="1">
            <a:off x="3389087" y="4504680"/>
            <a:ext cx="121002" cy="1484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D50086C2-4D6F-5B4A-8E16-C666AEE7E526}"/>
              </a:ext>
            </a:extLst>
          </p:cNvPr>
          <p:cNvPicPr>
            <a:picLocks noChangeAspect="1"/>
          </p:cNvPicPr>
          <p:nvPr/>
        </p:nvPicPr>
        <p:blipFill>
          <a:blip r:embed="rId7"/>
          <a:stretch>
            <a:fillRect/>
          </a:stretch>
        </p:blipFill>
        <p:spPr>
          <a:xfrm>
            <a:off x="912792" y="5113154"/>
            <a:ext cx="3608160" cy="675776"/>
          </a:xfrm>
          <a:prstGeom prst="rect">
            <a:avLst/>
          </a:prstGeom>
        </p:spPr>
      </p:pic>
      <p:sp>
        <p:nvSpPr>
          <p:cNvPr id="29" name="TextBox 28">
            <a:extLst>
              <a:ext uri="{FF2B5EF4-FFF2-40B4-BE49-F238E27FC236}">
                <a16:creationId xmlns:a16="http://schemas.microsoft.com/office/drawing/2014/main" id="{B8E5FB55-0EFE-0149-BBB5-2196B601C492}"/>
              </a:ext>
            </a:extLst>
          </p:cNvPr>
          <p:cNvSpPr txBox="1"/>
          <p:nvPr/>
        </p:nvSpPr>
        <p:spPr>
          <a:xfrm>
            <a:off x="5529064" y="4957933"/>
            <a:ext cx="259228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LU" sz="1200" dirty="0"/>
              <a:t>Respuesta efectiva después de la transformación. Valor sobre el que vamos a ajustar nuestras betas (parámetros del modelo) </a:t>
            </a:r>
          </a:p>
        </p:txBody>
      </p:sp>
      <p:cxnSp>
        <p:nvCxnSpPr>
          <p:cNvPr id="30" name="Straight Arrow Connector 29">
            <a:extLst>
              <a:ext uri="{FF2B5EF4-FFF2-40B4-BE49-F238E27FC236}">
                <a16:creationId xmlns:a16="http://schemas.microsoft.com/office/drawing/2014/main" id="{2FCFF3C8-36E8-7543-BF30-607CEF19191A}"/>
              </a:ext>
            </a:extLst>
          </p:cNvPr>
          <p:cNvCxnSpPr>
            <a:cxnSpLocks/>
            <a:stCxn id="29" idx="1"/>
            <a:endCxn id="19" idx="3"/>
          </p:cNvCxnSpPr>
          <p:nvPr/>
        </p:nvCxnSpPr>
        <p:spPr bwMode="auto">
          <a:xfrm flipH="1">
            <a:off x="4520952" y="5373432"/>
            <a:ext cx="1008112" cy="7761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60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2</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err="1">
                <a:latin typeface="Avenir Book" charset="0"/>
                <a:ea typeface="Avenir Book" charset="0"/>
                <a:cs typeface="Avenir Book" charset="0"/>
              </a:rPr>
              <a:t>Setup</a:t>
            </a:r>
            <a:r>
              <a:rPr lang="es-ES" dirty="0">
                <a:latin typeface="Avenir Book" charset="0"/>
                <a:ea typeface="Avenir Book" charset="0"/>
                <a:cs typeface="Avenir Book" charset="0"/>
              </a:rPr>
              <a:t> práctica</a:t>
            </a:r>
          </a:p>
        </p:txBody>
      </p:sp>
      <p:sp>
        <p:nvSpPr>
          <p:cNvPr id="15" name="TextBox 14"/>
          <p:cNvSpPr txBox="1"/>
          <p:nvPr/>
        </p:nvSpPr>
        <p:spPr>
          <a:xfrm>
            <a:off x="488303" y="2147770"/>
            <a:ext cx="9369229" cy="2554545"/>
          </a:xfrm>
          <a:prstGeom prst="rect">
            <a:avLst/>
          </a:prstGeom>
          <a:noFill/>
        </p:spPr>
        <p:txBody>
          <a:bodyPr wrap="square" rtlCol="0">
            <a:spAutoFit/>
          </a:bodyPr>
          <a:lstStyle/>
          <a:p>
            <a:pPr algn="just"/>
            <a:r>
              <a:rPr lang="en-US" dirty="0" err="1">
                <a:latin typeface="Avenir Book" charset="0"/>
                <a:ea typeface="Avenir Book" charset="0"/>
                <a:cs typeface="Avenir Book" charset="0"/>
              </a:rPr>
              <a:t>Recomendaciones</a:t>
            </a:r>
            <a:r>
              <a:rPr lang="en-US" dirty="0">
                <a:latin typeface="Avenir Book" charset="0"/>
                <a:ea typeface="Avenir Book" charset="0"/>
                <a:cs typeface="Avenir Book" charset="0"/>
              </a:rPr>
              <a:t> para la </a:t>
            </a:r>
            <a:r>
              <a:rPr lang="en-US" dirty="0" err="1">
                <a:latin typeface="Avenir Book" charset="0"/>
                <a:ea typeface="Avenir Book" charset="0"/>
                <a:cs typeface="Avenir Book" charset="0"/>
              </a:rPr>
              <a:t>práctica</a:t>
            </a:r>
            <a:r>
              <a:rPr lang="en-US" dirty="0">
                <a:latin typeface="Avenir Book" charset="0"/>
                <a:ea typeface="Avenir Book" charset="0"/>
                <a:cs typeface="Avenir Book" charset="0"/>
              </a:rPr>
              <a:t>:</a:t>
            </a:r>
          </a:p>
          <a:p>
            <a:pPr marL="342900" indent="-342900" algn="just">
              <a:buFont typeface="Arial" panose="020B0604020202020204" pitchFamily="34" charset="0"/>
              <a:buChar char="•"/>
            </a:pPr>
            <a:r>
              <a:rPr lang="en-US" dirty="0" err="1">
                <a:latin typeface="Avenir Book" charset="0"/>
                <a:ea typeface="Avenir Book" charset="0"/>
                <a:cs typeface="Avenir Book" charset="0"/>
              </a:rPr>
              <a:t>Descomprimir</a:t>
            </a:r>
            <a:r>
              <a:rPr lang="en-US" dirty="0">
                <a:latin typeface="Avenir Book" charset="0"/>
                <a:ea typeface="Avenir Book" charset="0"/>
                <a:cs typeface="Avenir Book" charset="0"/>
              </a:rPr>
              <a:t> el .zip; </a:t>
            </a:r>
            <a:r>
              <a:rPr lang="en-US" sz="1800" dirty="0">
                <a:highlight>
                  <a:srgbClr val="DDDDDD"/>
                </a:highlight>
                <a:latin typeface="Avenir Book" charset="0"/>
              </a:rPr>
              <a:t>cd /</a:t>
            </a:r>
            <a:r>
              <a:rPr lang="en-US" sz="1800" dirty="0" err="1">
                <a:highlight>
                  <a:srgbClr val="DDDDDD"/>
                </a:highlight>
                <a:latin typeface="Avenir Book" charset="0"/>
              </a:rPr>
              <a:t>carpeta</a:t>
            </a:r>
            <a:r>
              <a:rPr lang="en-US" sz="1800" dirty="0">
                <a:highlight>
                  <a:srgbClr val="DDDDDD"/>
                </a:highlight>
                <a:latin typeface="Avenir Book" charset="0"/>
              </a:rPr>
              <a:t>/</a:t>
            </a:r>
            <a:r>
              <a:rPr lang="en-US" sz="1800" dirty="0" err="1">
                <a:highlight>
                  <a:srgbClr val="DDDDDD"/>
                </a:highlight>
                <a:latin typeface="Avenir Book" charset="0"/>
              </a:rPr>
              <a:t>descomprimida</a:t>
            </a:r>
            <a:r>
              <a:rPr lang="en-US" sz="1800" dirty="0">
                <a:highlight>
                  <a:srgbClr val="DDDDDD"/>
                </a:highlight>
                <a:latin typeface="Avenir Book" charset="0"/>
              </a:rPr>
              <a:t>/</a:t>
            </a:r>
          </a:p>
          <a:p>
            <a:pPr marL="342900" indent="-342900" algn="just">
              <a:buFont typeface="Arial" panose="020B0604020202020204" pitchFamily="34" charset="0"/>
              <a:buChar char="•"/>
            </a:pPr>
            <a:r>
              <a:rPr lang="en-US" dirty="0">
                <a:latin typeface="Avenir Book" charset="0"/>
                <a:ea typeface="Avenir Book" charset="0"/>
                <a:cs typeface="Avenir Book" charset="0"/>
              </a:rPr>
              <a:t>Tener </a:t>
            </a:r>
            <a:r>
              <a:rPr lang="en-US" dirty="0" err="1">
                <a:latin typeface="Avenir Book" charset="0"/>
                <a:ea typeface="Avenir Book" charset="0"/>
                <a:cs typeface="Avenir Book" charset="0"/>
              </a:rPr>
              <a:t>conda</a:t>
            </a:r>
            <a:r>
              <a:rPr lang="en-US" dirty="0">
                <a:latin typeface="Avenir Book" charset="0"/>
                <a:ea typeface="Avenir Book" charset="0"/>
                <a:cs typeface="Avenir Book" charset="0"/>
              </a:rPr>
              <a:t> </a:t>
            </a:r>
            <a:r>
              <a:rPr lang="en-US" dirty="0" err="1">
                <a:latin typeface="Avenir Book" charset="0"/>
                <a:ea typeface="Avenir Book" charset="0"/>
                <a:cs typeface="Avenir Book" charset="0"/>
              </a:rPr>
              <a:t>instalado</a:t>
            </a:r>
            <a:r>
              <a:rPr lang="en-US" dirty="0">
                <a:latin typeface="Avenir Book" charset="0"/>
                <a:ea typeface="Avenir Book" charset="0"/>
                <a:cs typeface="Avenir Book" charset="0"/>
              </a:rPr>
              <a:t>  </a:t>
            </a:r>
          </a:p>
          <a:p>
            <a:pPr marL="342900" indent="-342900" algn="just">
              <a:buFont typeface="Arial" panose="020B0604020202020204" pitchFamily="34" charset="0"/>
              <a:buChar char="•"/>
            </a:pPr>
            <a:r>
              <a:rPr lang="en-US" sz="2200" dirty="0" err="1">
                <a:latin typeface="Avenir Book" charset="0"/>
                <a:ea typeface="Avenir Book" charset="0"/>
                <a:cs typeface="Avenir Book" charset="0"/>
              </a:rPr>
              <a:t>Crear</a:t>
            </a:r>
            <a:r>
              <a:rPr lang="en-US" sz="2200" dirty="0">
                <a:latin typeface="Avenir Book" charset="0"/>
                <a:ea typeface="Avenir Book" charset="0"/>
                <a:cs typeface="Avenir Book" charset="0"/>
              </a:rPr>
              <a:t> </a:t>
            </a:r>
            <a:r>
              <a:rPr lang="en-US" sz="2200" dirty="0" err="1">
                <a:latin typeface="Avenir Book" charset="0"/>
                <a:ea typeface="Avenir Book" charset="0"/>
                <a:cs typeface="Avenir Book" charset="0"/>
              </a:rPr>
              <a:t>entorno</a:t>
            </a:r>
            <a:r>
              <a:rPr lang="en-US" sz="2200" dirty="0">
                <a:latin typeface="Avenir Book" charset="0"/>
                <a:ea typeface="Avenir Book" charset="0"/>
                <a:cs typeface="Avenir Book" charset="0"/>
              </a:rPr>
              <a:t> virtual, </a:t>
            </a:r>
            <a:r>
              <a:rPr lang="en-US" sz="2200" dirty="0" err="1">
                <a:latin typeface="Avenir Book" charset="0"/>
                <a:ea typeface="Avenir Book" charset="0"/>
                <a:cs typeface="Avenir Book" charset="0"/>
              </a:rPr>
              <a:t>p.ej</a:t>
            </a:r>
            <a:r>
              <a:rPr lang="en-US" sz="2200" dirty="0">
                <a:latin typeface="Avenir Book" charset="0"/>
                <a:ea typeface="Avenir Book" charset="0"/>
                <a:cs typeface="Avenir Book" charset="0"/>
              </a:rPr>
              <a:t>; </a:t>
            </a:r>
            <a:r>
              <a:rPr lang="en-US" sz="1800" dirty="0" err="1">
                <a:highlight>
                  <a:srgbClr val="DDDDDD"/>
                </a:highlight>
                <a:latin typeface="Avenir Book" charset="0"/>
                <a:ea typeface="Avenir Book" charset="0"/>
                <a:cs typeface="Avenir Book" charset="0"/>
              </a:rPr>
              <a:t>conda</a:t>
            </a:r>
            <a:r>
              <a:rPr lang="en-US" sz="1800" dirty="0">
                <a:highlight>
                  <a:srgbClr val="DDDDDD"/>
                </a:highlight>
                <a:latin typeface="Avenir Book" charset="0"/>
                <a:ea typeface="Avenir Book" charset="0"/>
                <a:cs typeface="Avenir Book" charset="0"/>
              </a:rPr>
              <a:t> create –n </a:t>
            </a:r>
            <a:r>
              <a:rPr lang="en-US" sz="1800" dirty="0" err="1">
                <a:highlight>
                  <a:srgbClr val="DDDDDD"/>
                </a:highlight>
                <a:latin typeface="Avenir Book" charset="0"/>
                <a:ea typeface="Avenir Book" charset="0"/>
                <a:cs typeface="Avenir Book" charset="0"/>
              </a:rPr>
              <a:t>afipricing</a:t>
            </a:r>
            <a:r>
              <a:rPr lang="en-US" sz="1800" dirty="0">
                <a:highlight>
                  <a:srgbClr val="DDDDDD"/>
                </a:highlight>
                <a:latin typeface="Avenir Book" charset="0"/>
                <a:ea typeface="Avenir Book" charset="0"/>
                <a:cs typeface="Avenir Book" charset="0"/>
              </a:rPr>
              <a:t> python=3.8.8 anaconda=y</a:t>
            </a:r>
          </a:p>
          <a:p>
            <a:pPr marL="342900" indent="-342900" algn="just">
              <a:buFont typeface="Arial" panose="020B0604020202020204" pitchFamily="34" charset="0"/>
              <a:buChar char="•"/>
            </a:pPr>
            <a:r>
              <a:rPr lang="en-US" sz="2200" dirty="0" err="1">
                <a:latin typeface="Avenir Book" charset="0"/>
                <a:ea typeface="Avenir Book" charset="0"/>
                <a:cs typeface="Avenir Book" charset="0"/>
              </a:rPr>
              <a:t>Activar</a:t>
            </a:r>
            <a:r>
              <a:rPr lang="en-US" sz="2200" dirty="0">
                <a:latin typeface="Avenir Book" charset="0"/>
                <a:ea typeface="Avenir Book" charset="0"/>
                <a:cs typeface="Avenir Book" charset="0"/>
              </a:rPr>
              <a:t> el </a:t>
            </a:r>
            <a:r>
              <a:rPr lang="en-US" sz="2200" dirty="0" err="1">
                <a:latin typeface="Avenir Book" charset="0"/>
                <a:ea typeface="Avenir Book" charset="0"/>
                <a:cs typeface="Avenir Book" charset="0"/>
              </a:rPr>
              <a:t>entorno</a:t>
            </a:r>
            <a:r>
              <a:rPr lang="en-US" sz="2200" dirty="0">
                <a:latin typeface="Avenir Book" charset="0"/>
                <a:ea typeface="Avenir Book" charset="0"/>
                <a:cs typeface="Avenir Book" charset="0"/>
              </a:rPr>
              <a:t>: </a:t>
            </a:r>
            <a:r>
              <a:rPr lang="en-US" sz="1800" dirty="0" err="1">
                <a:highlight>
                  <a:srgbClr val="DDDDDD"/>
                </a:highlight>
                <a:latin typeface="Avenir Book" charset="0"/>
              </a:rPr>
              <a:t>conda</a:t>
            </a:r>
            <a:r>
              <a:rPr lang="en-US" sz="1800" dirty="0">
                <a:highlight>
                  <a:srgbClr val="DDDDDD"/>
                </a:highlight>
                <a:latin typeface="Avenir Book" charset="0"/>
              </a:rPr>
              <a:t> activate </a:t>
            </a:r>
            <a:r>
              <a:rPr lang="en-US" sz="1800" dirty="0" err="1">
                <a:highlight>
                  <a:srgbClr val="DDDDDD"/>
                </a:highlight>
                <a:latin typeface="Avenir Book" charset="0"/>
              </a:rPr>
              <a:t>afipricing</a:t>
            </a:r>
            <a:endParaRPr lang="en-US" sz="1800" dirty="0">
              <a:highlight>
                <a:srgbClr val="DDDDDD"/>
              </a:highlight>
              <a:latin typeface="Avenir Book" charset="0"/>
            </a:endParaRPr>
          </a:p>
          <a:p>
            <a:pPr marL="342900" indent="-342900" algn="just">
              <a:buFont typeface="Arial" panose="020B0604020202020204" pitchFamily="34" charset="0"/>
              <a:buChar char="•"/>
            </a:pPr>
            <a:r>
              <a:rPr lang="en-US" sz="2200" dirty="0" err="1">
                <a:latin typeface="Avenir Book" charset="0"/>
                <a:ea typeface="Avenir Book" charset="0"/>
                <a:cs typeface="Avenir Book" charset="0"/>
              </a:rPr>
              <a:t>Instalar</a:t>
            </a:r>
            <a:r>
              <a:rPr lang="en-US" sz="2200" dirty="0">
                <a:latin typeface="Avenir Book" charset="0"/>
                <a:ea typeface="Avenir Book" charset="0"/>
                <a:cs typeface="Avenir Book" charset="0"/>
              </a:rPr>
              <a:t> los </a:t>
            </a:r>
            <a:r>
              <a:rPr lang="en-US" sz="2200" dirty="0" err="1">
                <a:latin typeface="Avenir Book" charset="0"/>
                <a:ea typeface="Avenir Book" charset="0"/>
                <a:cs typeface="Avenir Book" charset="0"/>
              </a:rPr>
              <a:t>paquetes</a:t>
            </a:r>
            <a:r>
              <a:rPr lang="en-US" sz="2200" dirty="0">
                <a:latin typeface="Avenir Book" charset="0"/>
                <a:ea typeface="Avenir Book" charset="0"/>
                <a:cs typeface="Avenir Book" charset="0"/>
              </a:rPr>
              <a:t> del requirements; </a:t>
            </a:r>
            <a:r>
              <a:rPr lang="en-US" sz="1800" dirty="0">
                <a:highlight>
                  <a:srgbClr val="DDDDDD"/>
                </a:highlight>
                <a:latin typeface="Avenir Book" charset="0"/>
              </a:rPr>
              <a:t>pip install –r requirements.txt</a:t>
            </a:r>
          </a:p>
          <a:p>
            <a:pPr marL="342900" indent="-342900" algn="just">
              <a:buFont typeface="Arial" panose="020B0604020202020204" pitchFamily="34" charset="0"/>
              <a:buChar char="•"/>
            </a:pPr>
            <a:r>
              <a:rPr lang="en-US" sz="2200" dirty="0" err="1">
                <a:latin typeface="Avenir Book" charset="0"/>
                <a:ea typeface="Avenir Book" charset="0"/>
                <a:cs typeface="Avenir Book" charset="0"/>
              </a:rPr>
              <a:t>Levantar</a:t>
            </a:r>
            <a:r>
              <a:rPr lang="en-US" sz="2200" dirty="0">
                <a:latin typeface="Avenir Book" charset="0"/>
                <a:ea typeface="Avenir Book" charset="0"/>
                <a:cs typeface="Avenir Book" charset="0"/>
              </a:rPr>
              <a:t> </a:t>
            </a:r>
            <a:r>
              <a:rPr lang="en-US" sz="2200" dirty="0" err="1">
                <a:latin typeface="Avenir Book" charset="0"/>
                <a:ea typeface="Avenir Book" charset="0"/>
                <a:cs typeface="Avenir Book" charset="0"/>
              </a:rPr>
              <a:t>jupyter</a:t>
            </a:r>
            <a:r>
              <a:rPr lang="en-US" sz="2200" dirty="0">
                <a:latin typeface="Avenir Book" charset="0"/>
                <a:ea typeface="Avenir Book" charset="0"/>
                <a:cs typeface="Avenir Book" charset="0"/>
              </a:rPr>
              <a:t> notebook; </a:t>
            </a:r>
            <a:r>
              <a:rPr lang="en-US" sz="1800" dirty="0" err="1">
                <a:highlight>
                  <a:srgbClr val="DDDDDD"/>
                </a:highlight>
                <a:latin typeface="Avenir Book" charset="0"/>
              </a:rPr>
              <a:t>jupyter</a:t>
            </a:r>
            <a:r>
              <a:rPr lang="en-US" sz="1800" dirty="0">
                <a:highlight>
                  <a:srgbClr val="DDDDDD"/>
                </a:highlight>
                <a:latin typeface="Avenir Book" charset="0"/>
              </a:rPr>
              <a:t>-notebook</a:t>
            </a:r>
          </a:p>
        </p:txBody>
      </p:sp>
      <p:pic>
        <p:nvPicPr>
          <p:cNvPr id="2050" name="Picture 2" descr="https://cdn-images-1.medium.com/max/800/1*93CVLqnQESmvfOhzvYUgQw.png">
            <a:extLst>
              <a:ext uri="{FF2B5EF4-FFF2-40B4-BE49-F238E27FC236}">
                <a16:creationId xmlns:a16="http://schemas.microsoft.com/office/drawing/2014/main" id="{5A35215D-84E9-4D6D-8F6F-8E403211B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299" y="659546"/>
            <a:ext cx="2053208" cy="10651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
            <a:extLst>
              <a:ext uri="{FF2B5EF4-FFF2-40B4-BE49-F238E27FC236}">
                <a16:creationId xmlns:a16="http://schemas.microsoft.com/office/drawing/2014/main" id="{346C4553-E86E-4F76-8CC2-9660A2093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112" y="1743875"/>
            <a:ext cx="2664296" cy="5430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log.eduonix.com/wp-content/uploads/2018/12/Linear-Discriminant-Analysis.jpg">
            <a:extLst>
              <a:ext uri="{FF2B5EF4-FFF2-40B4-BE49-F238E27FC236}">
                <a16:creationId xmlns:a16="http://schemas.microsoft.com/office/drawing/2014/main" id="{DF5086C0-B608-4210-A037-CC2968E824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498" t="24472" r="21543" b="23540"/>
          <a:stretch/>
        </p:blipFill>
        <p:spPr bwMode="auto">
          <a:xfrm>
            <a:off x="8166078" y="620688"/>
            <a:ext cx="1494573" cy="8937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venturebeat.com/wp-content/uploads/2018/09/python3.jpg?fit=578%2C344&amp;strip=all">
            <a:extLst>
              <a:ext uri="{FF2B5EF4-FFF2-40B4-BE49-F238E27FC236}">
                <a16:creationId xmlns:a16="http://schemas.microsoft.com/office/drawing/2014/main" id="{B41E457F-411A-4DFA-9B2B-FB5DCFF2978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917" t="3850" r="19918" b="6046"/>
          <a:stretch/>
        </p:blipFill>
        <p:spPr bwMode="auto">
          <a:xfrm>
            <a:off x="8841432" y="1616457"/>
            <a:ext cx="1016100" cy="90565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2EB8E67-0ED5-42A2-A97E-7E3204E88DBA}"/>
              </a:ext>
            </a:extLst>
          </p:cNvPr>
          <p:cNvSpPr/>
          <p:nvPr/>
        </p:nvSpPr>
        <p:spPr>
          <a:xfrm>
            <a:off x="4016896" y="3178822"/>
            <a:ext cx="2664296" cy="246221"/>
          </a:xfrm>
          <a:prstGeom prst="rect">
            <a:avLst/>
          </a:prstGeom>
        </p:spPr>
        <p:txBody>
          <a:bodyPr wrap="square">
            <a:spAutoFit/>
          </a:bodyPr>
          <a:lstStyle/>
          <a:p>
            <a:r>
              <a:rPr lang="es-ES" sz="1000" dirty="0">
                <a:hlinkClick r:id="rId6"/>
              </a:rPr>
              <a:t>https://www.anaconda.com/distribution/</a:t>
            </a:r>
            <a:endParaRPr lang="es-ES" sz="1000" dirty="0"/>
          </a:p>
        </p:txBody>
      </p:sp>
      <p:pic>
        <p:nvPicPr>
          <p:cNvPr id="2058" name="Picture 10" descr="https://raw.githubusercontent.com/dmlc/dmlc.github.io/master/img/logo-m/xgboost.png">
            <a:extLst>
              <a:ext uri="{FF2B5EF4-FFF2-40B4-BE49-F238E27FC236}">
                <a16:creationId xmlns:a16="http://schemas.microsoft.com/office/drawing/2014/main" id="{F1267DED-FB05-465D-9AD2-87893DD5DF8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0416" y="708554"/>
            <a:ext cx="1625108" cy="625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B67C92-5E19-BD4B-858E-CA7DBA5C929D}"/>
              </a:ext>
            </a:extLst>
          </p:cNvPr>
          <p:cNvSpPr txBox="1"/>
          <p:nvPr/>
        </p:nvSpPr>
        <p:spPr>
          <a:xfrm>
            <a:off x="449300" y="1670717"/>
            <a:ext cx="4859023" cy="461665"/>
          </a:xfrm>
          <a:prstGeom prst="rect">
            <a:avLst/>
          </a:prstGeom>
          <a:noFill/>
        </p:spPr>
        <p:txBody>
          <a:bodyPr wrap="none" rtlCol="0">
            <a:spAutoFit/>
          </a:bodyPr>
          <a:lstStyle/>
          <a:p>
            <a:r>
              <a:rPr lang="en-LU" dirty="0"/>
              <a:t>Opción 1: En local (recomendado)</a:t>
            </a:r>
          </a:p>
        </p:txBody>
      </p:sp>
      <p:sp>
        <p:nvSpPr>
          <p:cNvPr id="12" name="TextBox 11">
            <a:extLst>
              <a:ext uri="{FF2B5EF4-FFF2-40B4-BE49-F238E27FC236}">
                <a16:creationId xmlns:a16="http://schemas.microsoft.com/office/drawing/2014/main" id="{5C778B50-AE70-384C-886F-F18129929E69}"/>
              </a:ext>
            </a:extLst>
          </p:cNvPr>
          <p:cNvSpPr txBox="1"/>
          <p:nvPr/>
        </p:nvSpPr>
        <p:spPr>
          <a:xfrm>
            <a:off x="442674" y="4759620"/>
            <a:ext cx="3472425" cy="461665"/>
          </a:xfrm>
          <a:prstGeom prst="rect">
            <a:avLst/>
          </a:prstGeom>
          <a:noFill/>
        </p:spPr>
        <p:txBody>
          <a:bodyPr wrap="none" rtlCol="0">
            <a:spAutoFit/>
          </a:bodyPr>
          <a:lstStyle/>
          <a:p>
            <a:r>
              <a:rPr lang="en-LU" dirty="0"/>
              <a:t>Opción 2: Google Colab</a:t>
            </a:r>
          </a:p>
        </p:txBody>
      </p:sp>
      <p:sp>
        <p:nvSpPr>
          <p:cNvPr id="13" name="TextBox 12">
            <a:extLst>
              <a:ext uri="{FF2B5EF4-FFF2-40B4-BE49-F238E27FC236}">
                <a16:creationId xmlns:a16="http://schemas.microsoft.com/office/drawing/2014/main" id="{1335ACAF-D802-E641-B864-DF2EB7124947}"/>
              </a:ext>
            </a:extLst>
          </p:cNvPr>
          <p:cNvSpPr txBox="1"/>
          <p:nvPr/>
        </p:nvSpPr>
        <p:spPr>
          <a:xfrm>
            <a:off x="448756" y="5241543"/>
            <a:ext cx="8425060" cy="461665"/>
          </a:xfrm>
          <a:prstGeom prst="rect">
            <a:avLst/>
          </a:prstGeom>
          <a:noFill/>
        </p:spPr>
        <p:txBody>
          <a:bodyPr wrap="square" rtlCol="0">
            <a:spAutoFit/>
          </a:bodyPr>
          <a:lstStyle/>
          <a:p>
            <a:pPr algn="just"/>
            <a:r>
              <a:rPr lang="en-US" dirty="0">
                <a:latin typeface="Avenir Book" charset="0"/>
                <a:ea typeface="Avenir Book" charset="0"/>
                <a:cs typeface="Avenir Book" charset="0"/>
              </a:rPr>
              <a:t>Este </a:t>
            </a:r>
            <a:r>
              <a:rPr lang="en-US" dirty="0">
                <a:latin typeface="Avenir Book" charset="0"/>
                <a:ea typeface="Avenir Book" charset="0"/>
                <a:cs typeface="Avenir Book" charset="0"/>
                <a:hlinkClick r:id="rId8"/>
              </a:rPr>
              <a:t>enlace</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2251858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20</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Modelos – repaso GLM, </a:t>
            </a:r>
            <a:r>
              <a:rPr lang="es-ES" dirty="0" err="1">
                <a:latin typeface="Avenir Book" charset="0"/>
                <a:ea typeface="Avenir Book" charset="0"/>
                <a:cs typeface="Avenir Book" charset="0"/>
              </a:rPr>
              <a:t>Logistic</a:t>
            </a:r>
            <a:r>
              <a:rPr lang="es-ES" dirty="0">
                <a:latin typeface="Avenir Book" charset="0"/>
                <a:ea typeface="Avenir Book" charset="0"/>
                <a:cs typeface="Avenir Book" charset="0"/>
              </a:rPr>
              <a:t> </a:t>
            </a:r>
            <a:r>
              <a:rPr lang="es-ES" dirty="0" err="1">
                <a:latin typeface="Avenir Book" charset="0"/>
                <a:ea typeface="Avenir Book" charset="0"/>
                <a:cs typeface="Avenir Book" charset="0"/>
              </a:rPr>
              <a:t>regression</a:t>
            </a:r>
            <a:endParaRPr lang="es-ES" dirty="0">
              <a:latin typeface="Avenir Book" charset="0"/>
              <a:ea typeface="Avenir Book" charset="0"/>
              <a:cs typeface="Avenir Book" charset="0"/>
            </a:endParaRPr>
          </a:p>
        </p:txBody>
      </p:sp>
      <p:sp>
        <p:nvSpPr>
          <p:cNvPr id="12" name="CuadroTexto 21">
            <a:extLst>
              <a:ext uri="{FF2B5EF4-FFF2-40B4-BE49-F238E27FC236}">
                <a16:creationId xmlns:a16="http://schemas.microsoft.com/office/drawing/2014/main" id="{BBF45AAE-59B7-9D42-B833-DF9CCB5E509D}"/>
              </a:ext>
            </a:extLst>
          </p:cNvPr>
          <p:cNvSpPr txBox="1"/>
          <p:nvPr/>
        </p:nvSpPr>
        <p:spPr>
          <a:xfrm>
            <a:off x="488504" y="5953036"/>
            <a:ext cx="8570889" cy="600164"/>
          </a:xfrm>
          <a:prstGeom prst="rect">
            <a:avLst/>
          </a:prstGeom>
          <a:noFill/>
        </p:spPr>
        <p:txBody>
          <a:bodyPr wrap="square" rtlCol="0">
            <a:spAutoFit/>
          </a:bodyPr>
          <a:lstStyle/>
          <a:p>
            <a:pPr algn="l"/>
            <a:r>
              <a:rPr lang="es-ES" sz="1100" dirty="0" err="1">
                <a:latin typeface="Avenir Book" charset="0"/>
                <a:ea typeface="Avenir Book" charset="0"/>
                <a:cs typeface="Avenir Book" charset="0"/>
              </a:rPr>
              <a:t>Source</a:t>
            </a:r>
            <a:r>
              <a:rPr lang="es-ES" sz="1100" dirty="0">
                <a:latin typeface="Avenir Book" charset="0"/>
                <a:ea typeface="Avenir Book" charset="0"/>
                <a:cs typeface="Avenir Book" charset="0"/>
              </a:rPr>
              <a:t>:</a:t>
            </a:r>
          </a:p>
          <a:p>
            <a:pPr marL="800100" lvl="1" indent="-342900" algn="l">
              <a:buFont typeface="Arial" panose="020B0604020202020204" pitchFamily="34" charset="0"/>
              <a:buChar char="•"/>
            </a:pPr>
            <a:r>
              <a:rPr lang="es-ES" sz="1100" dirty="0">
                <a:latin typeface="Avenir Book" charset="0"/>
                <a:hlinkClick r:id="rId3">
                  <a:extLst>
                    <a:ext uri="{A12FA001-AC4F-418D-AE19-62706E023703}">
                      <ahyp:hlinkClr xmlns:ahyp="http://schemas.microsoft.com/office/drawing/2018/hyperlinkcolor" val="tx"/>
                    </a:ext>
                  </a:extLst>
                </a:hlinkClick>
              </a:rPr>
              <a:t>https://www.stat.cmu.edu/~cshalizi/uADA/12/lectures/ch12.pdf</a:t>
            </a:r>
            <a:endParaRPr lang="es-ES" sz="1100" dirty="0">
              <a:latin typeface="Avenir Book" charset="0"/>
            </a:endParaRPr>
          </a:p>
          <a:p>
            <a:pPr marL="800100" lvl="1" indent="-342900" algn="l">
              <a:buFont typeface="Arial" panose="020B0604020202020204" pitchFamily="34" charset="0"/>
              <a:buChar char="•"/>
            </a:pPr>
            <a:r>
              <a:rPr lang="es-ES" sz="1100" dirty="0">
                <a:latin typeface="Avenir Book" charset="0"/>
                <a:ea typeface="Avenir Book" charset="0"/>
                <a:cs typeface="Avenir Book" charset="0"/>
              </a:rPr>
              <a:t>https://</a:t>
            </a:r>
            <a:r>
              <a:rPr lang="es-ES" sz="1100" dirty="0" err="1">
                <a:latin typeface="Avenir Book" charset="0"/>
                <a:ea typeface="Avenir Book" charset="0"/>
                <a:cs typeface="Avenir Book" charset="0"/>
              </a:rPr>
              <a:t>www.stat.cmu.edu</a:t>
            </a:r>
            <a:r>
              <a:rPr lang="es-ES" sz="1100" dirty="0">
                <a:latin typeface="Avenir Book" charset="0"/>
                <a:ea typeface="Avenir Book" charset="0"/>
                <a:cs typeface="Avenir Book" charset="0"/>
              </a:rPr>
              <a:t>/~</a:t>
            </a:r>
            <a:r>
              <a:rPr lang="es-ES" sz="1100" dirty="0" err="1">
                <a:latin typeface="Avenir Book" charset="0"/>
                <a:ea typeface="Avenir Book" charset="0"/>
                <a:cs typeface="Avenir Book" charset="0"/>
              </a:rPr>
              <a:t>cshalizi</a:t>
            </a:r>
            <a:r>
              <a:rPr lang="es-ES" sz="1100" dirty="0">
                <a:latin typeface="Avenir Book" charset="0"/>
                <a:ea typeface="Avenir Book" charset="0"/>
                <a:cs typeface="Avenir Book" charset="0"/>
              </a:rPr>
              <a:t>/</a:t>
            </a:r>
            <a:r>
              <a:rPr lang="es-ES" sz="1100" dirty="0" err="1">
                <a:latin typeface="Avenir Book" charset="0"/>
                <a:ea typeface="Avenir Book" charset="0"/>
                <a:cs typeface="Avenir Book" charset="0"/>
              </a:rPr>
              <a:t>uADA</a:t>
            </a:r>
            <a:r>
              <a:rPr lang="es-ES" sz="1100" dirty="0">
                <a:latin typeface="Avenir Book" charset="0"/>
                <a:ea typeface="Avenir Book" charset="0"/>
                <a:cs typeface="Avenir Book" charset="0"/>
              </a:rPr>
              <a:t>/12/</a:t>
            </a:r>
            <a:r>
              <a:rPr lang="es-ES" sz="1100" dirty="0" err="1">
                <a:latin typeface="Avenir Book" charset="0"/>
                <a:ea typeface="Avenir Book" charset="0"/>
                <a:cs typeface="Avenir Book" charset="0"/>
              </a:rPr>
              <a:t>lectures</a:t>
            </a:r>
            <a:r>
              <a:rPr lang="es-ES" sz="1100" dirty="0">
                <a:latin typeface="Avenir Book" charset="0"/>
                <a:ea typeface="Avenir Book" charset="0"/>
                <a:cs typeface="Avenir Book" charset="0"/>
              </a:rPr>
              <a:t>/ch13.pdf</a:t>
            </a:r>
          </a:p>
        </p:txBody>
      </p:sp>
      <p:sp>
        <p:nvSpPr>
          <p:cNvPr id="13" name="TextBox 12">
            <a:extLst>
              <a:ext uri="{FF2B5EF4-FFF2-40B4-BE49-F238E27FC236}">
                <a16:creationId xmlns:a16="http://schemas.microsoft.com/office/drawing/2014/main" id="{8ADE777D-1BA4-5F40-8DB4-ED2648066649}"/>
              </a:ext>
            </a:extLst>
          </p:cNvPr>
          <p:cNvSpPr txBox="1"/>
          <p:nvPr/>
        </p:nvSpPr>
        <p:spPr>
          <a:xfrm>
            <a:off x="650834" y="1628800"/>
            <a:ext cx="8118516" cy="1200329"/>
          </a:xfrm>
          <a:prstGeom prst="rect">
            <a:avLst/>
          </a:prstGeom>
          <a:noFill/>
        </p:spPr>
        <p:txBody>
          <a:bodyPr wrap="square" rtlCol="0">
            <a:spAutoFit/>
          </a:bodyPr>
          <a:lstStyle/>
          <a:p>
            <a:pPr algn="l"/>
            <a:r>
              <a:rPr lang="en-LU" sz="1800" dirty="0"/>
              <a:t>Ajuste de las betas mediante IRWLS (Iteratived reweighted least squares)</a:t>
            </a:r>
          </a:p>
          <a:p>
            <a:pPr algn="l"/>
            <a:endParaRPr lang="en-LU" sz="1800" dirty="0"/>
          </a:p>
          <a:p>
            <a:pPr algn="l"/>
            <a:r>
              <a:rPr lang="en-LU" sz="1800" dirty="0"/>
              <a:t>Algoritmo: </a:t>
            </a:r>
          </a:p>
          <a:p>
            <a:pPr marL="285750" indent="-285750" algn="l">
              <a:buFont typeface="Arial" panose="020B0604020202020204" pitchFamily="34" charset="0"/>
              <a:buChar char="•"/>
            </a:pPr>
            <a:endParaRPr lang="en-LU" sz="1800" dirty="0"/>
          </a:p>
        </p:txBody>
      </p:sp>
      <p:pic>
        <p:nvPicPr>
          <p:cNvPr id="3" name="Picture 2">
            <a:extLst>
              <a:ext uri="{FF2B5EF4-FFF2-40B4-BE49-F238E27FC236}">
                <a16:creationId xmlns:a16="http://schemas.microsoft.com/office/drawing/2014/main" id="{1A3A8F02-0319-E14B-9C16-CDC18DF87733}"/>
              </a:ext>
            </a:extLst>
          </p:cNvPr>
          <p:cNvPicPr>
            <a:picLocks noChangeAspect="1"/>
          </p:cNvPicPr>
          <p:nvPr/>
        </p:nvPicPr>
        <p:blipFill>
          <a:blip r:embed="rId4"/>
          <a:stretch>
            <a:fillRect/>
          </a:stretch>
        </p:blipFill>
        <p:spPr>
          <a:xfrm>
            <a:off x="848544" y="2708920"/>
            <a:ext cx="7467600" cy="2946400"/>
          </a:xfrm>
          <a:prstGeom prst="rect">
            <a:avLst/>
          </a:prstGeom>
        </p:spPr>
      </p:pic>
    </p:spTree>
    <p:extLst>
      <p:ext uri="{BB962C8B-B14F-4D97-AF65-F5344CB8AC3E}">
        <p14:creationId xmlns:p14="http://schemas.microsoft.com/office/powerpoint/2010/main" val="1013132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21</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Modelos – repaso GLM, </a:t>
            </a:r>
            <a:r>
              <a:rPr lang="es-ES" dirty="0" err="1">
                <a:latin typeface="Avenir Book" charset="0"/>
                <a:ea typeface="Avenir Book" charset="0"/>
                <a:cs typeface="Avenir Book" charset="0"/>
              </a:rPr>
              <a:t>Logistic</a:t>
            </a:r>
            <a:r>
              <a:rPr lang="es-ES" dirty="0">
                <a:latin typeface="Avenir Book" charset="0"/>
                <a:ea typeface="Avenir Book" charset="0"/>
                <a:cs typeface="Avenir Book" charset="0"/>
              </a:rPr>
              <a:t> </a:t>
            </a:r>
            <a:r>
              <a:rPr lang="es-ES" dirty="0" err="1">
                <a:latin typeface="Avenir Book" charset="0"/>
                <a:ea typeface="Avenir Book" charset="0"/>
                <a:cs typeface="Avenir Book" charset="0"/>
              </a:rPr>
              <a:t>regression</a:t>
            </a:r>
            <a:endParaRPr lang="es-ES" dirty="0">
              <a:latin typeface="Avenir Book" charset="0"/>
              <a:ea typeface="Avenir Book" charset="0"/>
              <a:cs typeface="Avenir Book" charset="0"/>
            </a:endParaRPr>
          </a:p>
        </p:txBody>
      </p:sp>
      <p:sp>
        <p:nvSpPr>
          <p:cNvPr id="13" name="TextBox 12">
            <a:extLst>
              <a:ext uri="{FF2B5EF4-FFF2-40B4-BE49-F238E27FC236}">
                <a16:creationId xmlns:a16="http://schemas.microsoft.com/office/drawing/2014/main" id="{8ADE777D-1BA4-5F40-8DB4-ED2648066649}"/>
              </a:ext>
            </a:extLst>
          </p:cNvPr>
          <p:cNvSpPr txBox="1"/>
          <p:nvPr/>
        </p:nvSpPr>
        <p:spPr>
          <a:xfrm>
            <a:off x="650834" y="1628800"/>
            <a:ext cx="8118516" cy="4801314"/>
          </a:xfrm>
          <a:prstGeom prst="rect">
            <a:avLst/>
          </a:prstGeom>
          <a:noFill/>
        </p:spPr>
        <p:txBody>
          <a:bodyPr wrap="square" rtlCol="0">
            <a:spAutoFit/>
          </a:bodyPr>
          <a:lstStyle/>
          <a:p>
            <a:pPr algn="l"/>
            <a:r>
              <a:rPr lang="en-LU" sz="1800" dirty="0"/>
              <a:t>Algunos ejemplos:</a:t>
            </a:r>
          </a:p>
          <a:p>
            <a:pPr algn="l"/>
            <a:endParaRPr lang="en-LU" sz="1800" dirty="0"/>
          </a:p>
          <a:p>
            <a:pPr marL="285750" indent="-285750" algn="l">
              <a:buFont typeface="Arial" panose="020B0604020202020204" pitchFamily="34" charset="0"/>
              <a:buChar char="•"/>
            </a:pPr>
            <a:r>
              <a:rPr lang="en-LU" sz="1800" dirty="0"/>
              <a:t>Regresión logística:</a:t>
            </a:r>
          </a:p>
          <a:p>
            <a:pPr marL="742950" lvl="1" indent="-285750" algn="l">
              <a:buFont typeface="Arial" panose="020B0604020202020204" pitchFamily="34" charset="0"/>
              <a:buChar char="•"/>
            </a:pPr>
            <a:r>
              <a:rPr lang="en-LU" sz="1800" dirty="0"/>
              <a:t>Función de enlace: </a:t>
            </a:r>
          </a:p>
          <a:p>
            <a:pPr marL="742950" lvl="1" indent="-285750" algn="l">
              <a:buFont typeface="Arial" panose="020B0604020202020204" pitchFamily="34" charset="0"/>
              <a:buChar char="•"/>
            </a:pPr>
            <a:endParaRPr lang="en-LU" sz="1800" dirty="0"/>
          </a:p>
          <a:p>
            <a:pPr marL="742950" lvl="1" indent="-285750" algn="l">
              <a:buFont typeface="Arial" panose="020B0604020202020204" pitchFamily="34" charset="0"/>
              <a:buChar char="•"/>
            </a:pPr>
            <a:r>
              <a:rPr lang="en-LU" sz="1800" dirty="0"/>
              <a:t>Varianza: </a:t>
            </a:r>
          </a:p>
          <a:p>
            <a:pPr marL="742950" lvl="1" indent="-285750" algn="l">
              <a:buFont typeface="Arial" panose="020B0604020202020204" pitchFamily="34" charset="0"/>
              <a:buChar char="•"/>
            </a:pPr>
            <a:endParaRPr lang="en-LU" sz="1800" dirty="0"/>
          </a:p>
          <a:p>
            <a:pPr marL="742950" lvl="1" indent="-285750" algn="l">
              <a:buFont typeface="Arial" panose="020B0604020202020204" pitchFamily="34" charset="0"/>
              <a:buChar char="•"/>
            </a:pPr>
            <a:r>
              <a:rPr lang="en-LU" sz="1800" dirty="0"/>
              <a:t>w</a:t>
            </a:r>
            <a:r>
              <a:rPr lang="en-LU" sz="1800" baseline="-25000" dirty="0"/>
              <a:t>i</a:t>
            </a:r>
            <a:r>
              <a:rPr lang="en-LU" sz="1800" dirty="0"/>
              <a:t>: </a:t>
            </a:r>
          </a:p>
          <a:p>
            <a:pPr algn="l"/>
            <a:endParaRPr lang="en-LU" sz="1800" dirty="0"/>
          </a:p>
          <a:p>
            <a:pPr marL="285750" indent="-285750" algn="l">
              <a:buFont typeface="Arial" panose="020B0604020202020204" pitchFamily="34" charset="0"/>
              <a:buChar char="•"/>
            </a:pPr>
            <a:r>
              <a:rPr lang="en-LU" sz="1800" dirty="0"/>
              <a:t>Regresión de Poisson:</a:t>
            </a:r>
          </a:p>
          <a:p>
            <a:pPr marL="742950" lvl="1" indent="-285750" algn="l">
              <a:buFont typeface="Arial" panose="020B0604020202020204" pitchFamily="34" charset="0"/>
              <a:buChar char="•"/>
            </a:pPr>
            <a:r>
              <a:rPr lang="en-LU" sz="1800" dirty="0"/>
              <a:t>Función de enlace:</a:t>
            </a:r>
          </a:p>
          <a:p>
            <a:pPr marL="742950" lvl="1" indent="-285750" algn="l">
              <a:buFont typeface="Arial" panose="020B0604020202020204" pitchFamily="34" charset="0"/>
              <a:buChar char="•"/>
            </a:pPr>
            <a:endParaRPr lang="en-LU" sz="1800" dirty="0"/>
          </a:p>
          <a:p>
            <a:pPr marL="742950" lvl="1" indent="-285750" algn="l">
              <a:buFont typeface="Arial" panose="020B0604020202020204" pitchFamily="34" charset="0"/>
              <a:buChar char="•"/>
            </a:pPr>
            <a:r>
              <a:rPr lang="en-LU" sz="1800" dirty="0"/>
              <a:t>Varianza: </a:t>
            </a:r>
          </a:p>
          <a:p>
            <a:pPr marL="742950" lvl="1" indent="-285750" algn="l">
              <a:buFont typeface="Arial" panose="020B0604020202020204" pitchFamily="34" charset="0"/>
              <a:buChar char="•"/>
            </a:pPr>
            <a:endParaRPr lang="en-LU" sz="1800" dirty="0"/>
          </a:p>
          <a:p>
            <a:pPr marL="742950" lvl="1" indent="-285750" algn="l">
              <a:buFont typeface="Arial" panose="020B0604020202020204" pitchFamily="34" charset="0"/>
              <a:buChar char="•"/>
            </a:pPr>
            <a:r>
              <a:rPr lang="en-LU" sz="1800" dirty="0"/>
              <a:t>w</a:t>
            </a:r>
            <a:r>
              <a:rPr lang="en-LU" sz="1800" baseline="-25000" dirty="0"/>
              <a:t>i</a:t>
            </a:r>
            <a:r>
              <a:rPr lang="en-LU" sz="1800" dirty="0"/>
              <a:t>: </a:t>
            </a:r>
          </a:p>
          <a:p>
            <a:pPr marL="285750" indent="-285750" algn="l">
              <a:buFont typeface="Arial" panose="020B0604020202020204" pitchFamily="34" charset="0"/>
              <a:buChar char="•"/>
            </a:pPr>
            <a:endParaRPr lang="en-LU" sz="1800" dirty="0"/>
          </a:p>
          <a:p>
            <a:pPr algn="l"/>
            <a:endParaRPr lang="en-LU" sz="1800" dirty="0"/>
          </a:p>
        </p:txBody>
      </p:sp>
      <p:pic>
        <p:nvPicPr>
          <p:cNvPr id="8" name="Picture 7">
            <a:extLst>
              <a:ext uri="{FF2B5EF4-FFF2-40B4-BE49-F238E27FC236}">
                <a16:creationId xmlns:a16="http://schemas.microsoft.com/office/drawing/2014/main" id="{7EB8A9F2-3DFF-8741-842A-08EAD3782A0F}"/>
              </a:ext>
            </a:extLst>
          </p:cNvPr>
          <p:cNvPicPr>
            <a:picLocks noChangeAspect="1"/>
          </p:cNvPicPr>
          <p:nvPr/>
        </p:nvPicPr>
        <p:blipFill>
          <a:blip r:embed="rId3"/>
          <a:stretch>
            <a:fillRect/>
          </a:stretch>
        </p:blipFill>
        <p:spPr>
          <a:xfrm>
            <a:off x="3728864" y="2420106"/>
            <a:ext cx="1475197" cy="418226"/>
          </a:xfrm>
          <a:prstGeom prst="rect">
            <a:avLst/>
          </a:prstGeom>
        </p:spPr>
      </p:pic>
      <p:pic>
        <p:nvPicPr>
          <p:cNvPr id="9" name="Picture 8">
            <a:extLst>
              <a:ext uri="{FF2B5EF4-FFF2-40B4-BE49-F238E27FC236}">
                <a16:creationId xmlns:a16="http://schemas.microsoft.com/office/drawing/2014/main" id="{606757C9-485E-5441-9B8D-E85914EEBAFC}"/>
              </a:ext>
            </a:extLst>
          </p:cNvPr>
          <p:cNvPicPr>
            <a:picLocks noChangeAspect="1"/>
          </p:cNvPicPr>
          <p:nvPr/>
        </p:nvPicPr>
        <p:blipFill>
          <a:blip r:embed="rId4"/>
          <a:stretch>
            <a:fillRect/>
          </a:stretch>
        </p:blipFill>
        <p:spPr>
          <a:xfrm>
            <a:off x="3656856" y="4308908"/>
            <a:ext cx="1872209" cy="530781"/>
          </a:xfrm>
          <a:prstGeom prst="rect">
            <a:avLst/>
          </a:prstGeom>
        </p:spPr>
      </p:pic>
      <p:pic>
        <p:nvPicPr>
          <p:cNvPr id="10" name="Picture 9">
            <a:extLst>
              <a:ext uri="{FF2B5EF4-FFF2-40B4-BE49-F238E27FC236}">
                <a16:creationId xmlns:a16="http://schemas.microsoft.com/office/drawing/2014/main" id="{03062F0A-7A41-5243-AD80-8142D26D2D7A}"/>
              </a:ext>
            </a:extLst>
          </p:cNvPr>
          <p:cNvPicPr>
            <a:picLocks noChangeAspect="1"/>
          </p:cNvPicPr>
          <p:nvPr/>
        </p:nvPicPr>
        <p:blipFill rotWithShape="1">
          <a:blip r:embed="rId5"/>
          <a:srcRect t="-1" r="1562" b="17920"/>
          <a:stretch/>
        </p:blipFill>
        <p:spPr>
          <a:xfrm>
            <a:off x="3731786" y="3007403"/>
            <a:ext cx="2310942" cy="232560"/>
          </a:xfrm>
          <a:prstGeom prst="rect">
            <a:avLst/>
          </a:prstGeom>
        </p:spPr>
      </p:pic>
      <p:pic>
        <p:nvPicPr>
          <p:cNvPr id="11" name="Picture 10">
            <a:extLst>
              <a:ext uri="{FF2B5EF4-FFF2-40B4-BE49-F238E27FC236}">
                <a16:creationId xmlns:a16="http://schemas.microsoft.com/office/drawing/2014/main" id="{F72EB3B0-3D72-954A-8F7D-8ED96249728B}"/>
              </a:ext>
            </a:extLst>
          </p:cNvPr>
          <p:cNvPicPr>
            <a:picLocks noChangeAspect="1"/>
          </p:cNvPicPr>
          <p:nvPr/>
        </p:nvPicPr>
        <p:blipFill>
          <a:blip r:embed="rId6"/>
          <a:stretch>
            <a:fillRect/>
          </a:stretch>
        </p:blipFill>
        <p:spPr>
          <a:xfrm>
            <a:off x="3728864" y="3644808"/>
            <a:ext cx="1285002" cy="259255"/>
          </a:xfrm>
          <a:prstGeom prst="rect">
            <a:avLst/>
          </a:prstGeom>
        </p:spPr>
      </p:pic>
      <p:pic>
        <p:nvPicPr>
          <p:cNvPr id="15" name="Picture 14">
            <a:extLst>
              <a:ext uri="{FF2B5EF4-FFF2-40B4-BE49-F238E27FC236}">
                <a16:creationId xmlns:a16="http://schemas.microsoft.com/office/drawing/2014/main" id="{1C9F4203-BB28-5747-8D3E-D1ADC6240972}"/>
              </a:ext>
            </a:extLst>
          </p:cNvPr>
          <p:cNvPicPr>
            <a:picLocks noChangeAspect="1"/>
          </p:cNvPicPr>
          <p:nvPr/>
        </p:nvPicPr>
        <p:blipFill>
          <a:blip r:embed="rId7"/>
          <a:stretch>
            <a:fillRect/>
          </a:stretch>
        </p:blipFill>
        <p:spPr>
          <a:xfrm>
            <a:off x="3757948" y="5013176"/>
            <a:ext cx="1771117" cy="243529"/>
          </a:xfrm>
          <a:prstGeom prst="rect">
            <a:avLst/>
          </a:prstGeom>
        </p:spPr>
      </p:pic>
      <p:pic>
        <p:nvPicPr>
          <p:cNvPr id="16" name="Picture 15">
            <a:extLst>
              <a:ext uri="{FF2B5EF4-FFF2-40B4-BE49-F238E27FC236}">
                <a16:creationId xmlns:a16="http://schemas.microsoft.com/office/drawing/2014/main" id="{5626F595-A603-7944-B1AE-590F90A02352}"/>
              </a:ext>
            </a:extLst>
          </p:cNvPr>
          <p:cNvPicPr>
            <a:picLocks noChangeAspect="1"/>
          </p:cNvPicPr>
          <p:nvPr/>
        </p:nvPicPr>
        <p:blipFill rotWithShape="1">
          <a:blip r:embed="rId8"/>
          <a:srcRect r="13318"/>
          <a:stretch/>
        </p:blipFill>
        <p:spPr>
          <a:xfrm>
            <a:off x="3755389" y="5478289"/>
            <a:ext cx="864096" cy="321020"/>
          </a:xfrm>
          <a:prstGeom prst="rect">
            <a:avLst/>
          </a:prstGeom>
        </p:spPr>
      </p:pic>
    </p:spTree>
    <p:extLst>
      <p:ext uri="{BB962C8B-B14F-4D97-AF65-F5344CB8AC3E}">
        <p14:creationId xmlns:p14="http://schemas.microsoft.com/office/powerpoint/2010/main" val="300257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22</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Captura de datos – Definición de Población</a:t>
            </a:r>
          </a:p>
        </p:txBody>
      </p:sp>
      <p:cxnSp>
        <p:nvCxnSpPr>
          <p:cNvPr id="5" name="Straight Arrow Connector 4">
            <a:extLst>
              <a:ext uri="{FF2B5EF4-FFF2-40B4-BE49-F238E27FC236}">
                <a16:creationId xmlns:a16="http://schemas.microsoft.com/office/drawing/2014/main" id="{F0F81434-F81D-2F4C-A293-357778C5CA49}"/>
              </a:ext>
            </a:extLst>
          </p:cNvPr>
          <p:cNvCxnSpPr>
            <a:cxnSpLocks/>
          </p:cNvCxnSpPr>
          <p:nvPr/>
        </p:nvCxnSpPr>
        <p:spPr bwMode="auto">
          <a:xfrm>
            <a:off x="1064940" y="3825044"/>
            <a:ext cx="7056784" cy="0"/>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AD2A4A6-57F8-FE43-882C-D044C4C0EF02}"/>
              </a:ext>
            </a:extLst>
          </p:cNvPr>
          <p:cNvCxnSpPr>
            <a:cxnSpLocks/>
          </p:cNvCxnSpPr>
          <p:nvPr/>
        </p:nvCxnSpPr>
        <p:spPr bwMode="auto">
          <a:xfrm flipH="1">
            <a:off x="8103417" y="2259594"/>
            <a:ext cx="18307" cy="1944216"/>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ACF0770-3212-4748-AA04-36074FF68486}"/>
              </a:ext>
            </a:extLst>
          </p:cNvPr>
          <p:cNvCxnSpPr>
            <a:cxnSpLocks/>
          </p:cNvCxnSpPr>
          <p:nvPr/>
        </p:nvCxnSpPr>
        <p:spPr bwMode="auto">
          <a:xfrm>
            <a:off x="1424608" y="2259594"/>
            <a:ext cx="0" cy="2016224"/>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EA71E5E-05E0-B548-AADA-48FC44F6BCCB}"/>
              </a:ext>
            </a:extLst>
          </p:cNvPr>
          <p:cNvSpPr txBox="1"/>
          <p:nvPr/>
        </p:nvSpPr>
        <p:spPr>
          <a:xfrm>
            <a:off x="227508" y="1687722"/>
            <a:ext cx="2394200" cy="584775"/>
          </a:xfrm>
          <a:prstGeom prst="rect">
            <a:avLst/>
          </a:prstGeom>
          <a:noFill/>
        </p:spPr>
        <p:txBody>
          <a:bodyPr wrap="square" rtlCol="0">
            <a:spAutoFit/>
          </a:bodyPr>
          <a:lstStyle/>
          <a:p>
            <a:r>
              <a:rPr lang="en-LU" sz="1600" dirty="0">
                <a:solidFill>
                  <a:schemeClr val="tx2"/>
                </a:solidFill>
                <a:latin typeface="Avenir Book" charset="0"/>
              </a:rPr>
              <a:t>Inicio ventana de observación </a:t>
            </a:r>
          </a:p>
        </p:txBody>
      </p:sp>
      <p:sp>
        <p:nvSpPr>
          <p:cNvPr id="25" name="TextBox 24">
            <a:extLst>
              <a:ext uri="{FF2B5EF4-FFF2-40B4-BE49-F238E27FC236}">
                <a16:creationId xmlns:a16="http://schemas.microsoft.com/office/drawing/2014/main" id="{D5D36D1B-C465-CA42-B7B5-F54D32BEBADA}"/>
              </a:ext>
            </a:extLst>
          </p:cNvPr>
          <p:cNvSpPr txBox="1"/>
          <p:nvPr/>
        </p:nvSpPr>
        <p:spPr>
          <a:xfrm>
            <a:off x="6853505" y="1666253"/>
            <a:ext cx="2481518" cy="584775"/>
          </a:xfrm>
          <a:prstGeom prst="rect">
            <a:avLst/>
          </a:prstGeom>
          <a:noFill/>
        </p:spPr>
        <p:txBody>
          <a:bodyPr wrap="square" rtlCol="0">
            <a:spAutoFit/>
          </a:bodyPr>
          <a:lstStyle/>
          <a:p>
            <a:r>
              <a:rPr lang="en-LU" sz="1600" dirty="0">
                <a:solidFill>
                  <a:schemeClr val="tx2"/>
                </a:solidFill>
                <a:latin typeface="Avenir Book" charset="0"/>
              </a:rPr>
              <a:t>Fin ventana de observación</a:t>
            </a:r>
          </a:p>
        </p:txBody>
      </p:sp>
      <p:sp>
        <p:nvSpPr>
          <p:cNvPr id="27" name="5-point Star 26">
            <a:extLst>
              <a:ext uri="{FF2B5EF4-FFF2-40B4-BE49-F238E27FC236}">
                <a16:creationId xmlns:a16="http://schemas.microsoft.com/office/drawing/2014/main" id="{CC0D7586-8D79-FE43-8935-6393A2393FC6}"/>
              </a:ext>
            </a:extLst>
          </p:cNvPr>
          <p:cNvSpPr/>
          <p:nvPr/>
        </p:nvSpPr>
        <p:spPr>
          <a:xfrm>
            <a:off x="1433762" y="3568454"/>
            <a:ext cx="288032" cy="216024"/>
          </a:xfrm>
          <a:prstGeom prst="star5">
            <a:avLst/>
          </a:prstGeom>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LU"/>
          </a:p>
        </p:txBody>
      </p:sp>
      <p:sp>
        <p:nvSpPr>
          <p:cNvPr id="28" name="TextBox 27">
            <a:extLst>
              <a:ext uri="{FF2B5EF4-FFF2-40B4-BE49-F238E27FC236}">
                <a16:creationId xmlns:a16="http://schemas.microsoft.com/office/drawing/2014/main" id="{8C2C261A-1D49-4A4D-AC4C-2BB381844C68}"/>
              </a:ext>
            </a:extLst>
          </p:cNvPr>
          <p:cNvSpPr txBox="1"/>
          <p:nvPr/>
        </p:nvSpPr>
        <p:spPr>
          <a:xfrm>
            <a:off x="2717216" y="4187553"/>
            <a:ext cx="1872208" cy="461665"/>
          </a:xfrm>
          <a:prstGeom prst="rect">
            <a:avLst/>
          </a:prstGeom>
          <a:noFill/>
        </p:spPr>
        <p:txBody>
          <a:bodyPr wrap="square" rtlCol="0">
            <a:spAutoFit/>
          </a:bodyPr>
          <a:lstStyle/>
          <a:p>
            <a:r>
              <a:rPr lang="en-LU" sz="1200" dirty="0">
                <a:latin typeface="Avenir Book" charset="0"/>
              </a:rPr>
              <a:t>Alta de una póliza, en la ventana de observación</a:t>
            </a:r>
          </a:p>
        </p:txBody>
      </p:sp>
      <p:sp>
        <p:nvSpPr>
          <p:cNvPr id="30" name="5-point Star 29">
            <a:extLst>
              <a:ext uri="{FF2B5EF4-FFF2-40B4-BE49-F238E27FC236}">
                <a16:creationId xmlns:a16="http://schemas.microsoft.com/office/drawing/2014/main" id="{D92029CC-5DDD-414F-8426-4375D76E3893}"/>
              </a:ext>
            </a:extLst>
          </p:cNvPr>
          <p:cNvSpPr/>
          <p:nvPr/>
        </p:nvSpPr>
        <p:spPr>
          <a:xfrm>
            <a:off x="4974153" y="3555014"/>
            <a:ext cx="288032" cy="216024"/>
          </a:xfrm>
          <a:prstGeom prst="star5">
            <a:avLst/>
          </a:prstGeom>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LU"/>
          </a:p>
        </p:txBody>
      </p:sp>
      <p:cxnSp>
        <p:nvCxnSpPr>
          <p:cNvPr id="38" name="Straight Connector 37">
            <a:extLst>
              <a:ext uri="{FF2B5EF4-FFF2-40B4-BE49-F238E27FC236}">
                <a16:creationId xmlns:a16="http://schemas.microsoft.com/office/drawing/2014/main" id="{EB0B71B1-9B6D-9646-8F2F-62AC4DC18524}"/>
              </a:ext>
            </a:extLst>
          </p:cNvPr>
          <p:cNvCxnSpPr>
            <a:stCxn id="27" idx="0"/>
          </p:cNvCxnSpPr>
          <p:nvPr/>
        </p:nvCxnSpPr>
        <p:spPr bwMode="auto">
          <a:xfrm flipV="1">
            <a:off x="1577778" y="2636912"/>
            <a:ext cx="0" cy="931542"/>
          </a:xfrm>
          <a:prstGeom prst="line">
            <a:avLst/>
          </a:prstGeom>
          <a:solidFill>
            <a:schemeClr val="accent1"/>
          </a:solidFill>
          <a:ln w="19050" cap="flat" cmpd="sng" algn="ctr">
            <a:solidFill>
              <a:schemeClr val="accent2">
                <a:lumMod val="60000"/>
                <a:lumOff val="40000"/>
              </a:schemeClr>
            </a:solidFill>
            <a:prstDash val="dash"/>
            <a:round/>
            <a:headEnd type="none" w="med" len="med"/>
            <a:tailEnd type="none" w="med" len="med"/>
          </a:ln>
          <a:effectLst/>
        </p:spPr>
      </p:cxnSp>
      <p:cxnSp>
        <p:nvCxnSpPr>
          <p:cNvPr id="40" name="Straight Connector 39">
            <a:extLst>
              <a:ext uri="{FF2B5EF4-FFF2-40B4-BE49-F238E27FC236}">
                <a16:creationId xmlns:a16="http://schemas.microsoft.com/office/drawing/2014/main" id="{7E348996-1779-8145-997A-63D9D2C1015F}"/>
              </a:ext>
            </a:extLst>
          </p:cNvPr>
          <p:cNvCxnSpPr>
            <a:cxnSpLocks/>
          </p:cNvCxnSpPr>
          <p:nvPr/>
        </p:nvCxnSpPr>
        <p:spPr bwMode="auto">
          <a:xfrm flipV="1">
            <a:off x="5118169" y="3231702"/>
            <a:ext cx="0" cy="336753"/>
          </a:xfrm>
          <a:prstGeom prst="line">
            <a:avLst/>
          </a:prstGeom>
          <a:solidFill>
            <a:schemeClr val="accent1"/>
          </a:solidFill>
          <a:ln w="19050" cap="flat" cmpd="sng" algn="ctr">
            <a:solidFill>
              <a:schemeClr val="tx2">
                <a:lumMod val="60000"/>
                <a:lumOff val="40000"/>
              </a:schemeClr>
            </a:solidFill>
            <a:prstDash val="dash"/>
            <a:round/>
            <a:headEnd type="none" w="med" len="med"/>
            <a:tailEnd type="none" w="med" len="med"/>
          </a:ln>
          <a:effectLst/>
        </p:spPr>
      </p:cxnSp>
      <p:cxnSp>
        <p:nvCxnSpPr>
          <p:cNvPr id="42" name="Straight Connector 41">
            <a:extLst>
              <a:ext uri="{FF2B5EF4-FFF2-40B4-BE49-F238E27FC236}">
                <a16:creationId xmlns:a16="http://schemas.microsoft.com/office/drawing/2014/main" id="{C00ECA64-6EA3-1743-B1A5-EF99591E1004}"/>
              </a:ext>
            </a:extLst>
          </p:cNvPr>
          <p:cNvCxnSpPr>
            <a:cxnSpLocks/>
          </p:cNvCxnSpPr>
          <p:nvPr/>
        </p:nvCxnSpPr>
        <p:spPr bwMode="auto">
          <a:xfrm>
            <a:off x="5118169" y="3231702"/>
            <a:ext cx="2976095" cy="0"/>
          </a:xfrm>
          <a:prstGeom prst="line">
            <a:avLst/>
          </a:prstGeom>
          <a:solidFill>
            <a:schemeClr val="accent1"/>
          </a:solidFill>
          <a:ln w="19050" cap="flat" cmpd="sng" algn="ctr">
            <a:solidFill>
              <a:schemeClr val="tx2">
                <a:lumMod val="60000"/>
                <a:lumOff val="40000"/>
              </a:schemeClr>
            </a:solidFill>
            <a:prstDash val="solid"/>
            <a:round/>
            <a:headEnd type="none" w="med" len="med"/>
            <a:tailEnd type="arrow" w="med" len="med"/>
          </a:ln>
          <a:effectLst/>
        </p:spPr>
      </p:cxnSp>
      <p:cxnSp>
        <p:nvCxnSpPr>
          <p:cNvPr id="45" name="Straight Connector 44">
            <a:extLst>
              <a:ext uri="{FF2B5EF4-FFF2-40B4-BE49-F238E27FC236}">
                <a16:creationId xmlns:a16="http://schemas.microsoft.com/office/drawing/2014/main" id="{87666A88-98AD-E543-9641-4E58B23AEA9E}"/>
              </a:ext>
            </a:extLst>
          </p:cNvPr>
          <p:cNvCxnSpPr>
            <a:cxnSpLocks/>
          </p:cNvCxnSpPr>
          <p:nvPr/>
        </p:nvCxnSpPr>
        <p:spPr bwMode="auto">
          <a:xfrm>
            <a:off x="1577778" y="2656115"/>
            <a:ext cx="6534792" cy="0"/>
          </a:xfrm>
          <a:prstGeom prst="line">
            <a:avLst/>
          </a:prstGeom>
          <a:solidFill>
            <a:schemeClr val="accent1"/>
          </a:solidFill>
          <a:ln w="19050" cap="flat" cmpd="sng" algn="ctr">
            <a:solidFill>
              <a:schemeClr val="accent2">
                <a:lumMod val="60000"/>
                <a:lumOff val="40000"/>
              </a:schemeClr>
            </a:solidFill>
            <a:prstDash val="solid"/>
            <a:round/>
            <a:headEnd type="none" w="med" len="med"/>
            <a:tailEnd type="arrow" w="med" len="med"/>
          </a:ln>
          <a:effectLst/>
        </p:spPr>
      </p:cxnSp>
      <p:cxnSp>
        <p:nvCxnSpPr>
          <p:cNvPr id="48" name="Straight Arrow Connector 47">
            <a:extLst>
              <a:ext uri="{FF2B5EF4-FFF2-40B4-BE49-F238E27FC236}">
                <a16:creationId xmlns:a16="http://schemas.microsoft.com/office/drawing/2014/main" id="{C3430513-9750-164D-928F-0401592DB5C3}"/>
              </a:ext>
            </a:extLst>
          </p:cNvPr>
          <p:cNvCxnSpPr>
            <a:cxnSpLocks/>
            <a:stCxn id="28" idx="0"/>
          </p:cNvCxnSpPr>
          <p:nvPr/>
        </p:nvCxnSpPr>
        <p:spPr bwMode="auto">
          <a:xfrm flipH="1" flipV="1">
            <a:off x="1751454" y="3683433"/>
            <a:ext cx="1901866" cy="50412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50" name="Straight Arrow Connector 49">
            <a:extLst>
              <a:ext uri="{FF2B5EF4-FFF2-40B4-BE49-F238E27FC236}">
                <a16:creationId xmlns:a16="http://schemas.microsoft.com/office/drawing/2014/main" id="{284DF600-8891-D344-990A-A0BFC7155A03}"/>
              </a:ext>
            </a:extLst>
          </p:cNvPr>
          <p:cNvCxnSpPr>
            <a:cxnSpLocks/>
            <a:stCxn id="28" idx="0"/>
          </p:cNvCxnSpPr>
          <p:nvPr/>
        </p:nvCxnSpPr>
        <p:spPr bwMode="auto">
          <a:xfrm flipV="1">
            <a:off x="3653320" y="3683431"/>
            <a:ext cx="1308834" cy="50412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55" name="TextBox 54">
            <a:extLst>
              <a:ext uri="{FF2B5EF4-FFF2-40B4-BE49-F238E27FC236}">
                <a16:creationId xmlns:a16="http://schemas.microsoft.com/office/drawing/2014/main" id="{46A90901-6DC9-A34C-8697-513DA6028B9D}"/>
              </a:ext>
            </a:extLst>
          </p:cNvPr>
          <p:cNvSpPr txBox="1"/>
          <p:nvPr/>
        </p:nvSpPr>
        <p:spPr>
          <a:xfrm>
            <a:off x="4481333" y="2367526"/>
            <a:ext cx="642451" cy="307777"/>
          </a:xfrm>
          <a:prstGeom prst="rect">
            <a:avLst/>
          </a:prstGeom>
          <a:noFill/>
        </p:spPr>
        <p:txBody>
          <a:bodyPr wrap="square" rtlCol="0">
            <a:spAutoFit/>
          </a:bodyPr>
          <a:lstStyle/>
          <a:p>
            <a:r>
              <a:rPr lang="en-LU" sz="1400" dirty="0"/>
              <a:t>E1</a:t>
            </a:r>
          </a:p>
        </p:txBody>
      </p:sp>
      <p:sp>
        <p:nvSpPr>
          <p:cNvPr id="58" name="TextBox 57">
            <a:extLst>
              <a:ext uri="{FF2B5EF4-FFF2-40B4-BE49-F238E27FC236}">
                <a16:creationId xmlns:a16="http://schemas.microsoft.com/office/drawing/2014/main" id="{49B2F633-C936-4A49-86D1-343C39A801D8}"/>
              </a:ext>
            </a:extLst>
          </p:cNvPr>
          <p:cNvSpPr txBox="1"/>
          <p:nvPr/>
        </p:nvSpPr>
        <p:spPr>
          <a:xfrm>
            <a:off x="6527270" y="2961836"/>
            <a:ext cx="642451" cy="307777"/>
          </a:xfrm>
          <a:prstGeom prst="rect">
            <a:avLst/>
          </a:prstGeom>
          <a:noFill/>
        </p:spPr>
        <p:txBody>
          <a:bodyPr wrap="square" rtlCol="0">
            <a:spAutoFit/>
          </a:bodyPr>
          <a:lstStyle/>
          <a:p>
            <a:r>
              <a:rPr lang="en-LU" sz="1400" dirty="0"/>
              <a:t>E2</a:t>
            </a:r>
          </a:p>
        </p:txBody>
      </p:sp>
      <p:sp>
        <p:nvSpPr>
          <p:cNvPr id="59" name="TextBox 58">
            <a:extLst>
              <a:ext uri="{FF2B5EF4-FFF2-40B4-BE49-F238E27FC236}">
                <a16:creationId xmlns:a16="http://schemas.microsoft.com/office/drawing/2014/main" id="{15B85DFF-2561-3B43-A481-A5880C55D552}"/>
              </a:ext>
            </a:extLst>
          </p:cNvPr>
          <p:cNvSpPr txBox="1"/>
          <p:nvPr/>
        </p:nvSpPr>
        <p:spPr>
          <a:xfrm>
            <a:off x="8167799" y="2483023"/>
            <a:ext cx="1131776" cy="307777"/>
          </a:xfrm>
          <a:prstGeom prst="rect">
            <a:avLst/>
          </a:prstGeom>
          <a:noFill/>
        </p:spPr>
        <p:txBody>
          <a:bodyPr wrap="square" rtlCol="0">
            <a:spAutoFit/>
          </a:bodyPr>
          <a:lstStyle/>
          <a:p>
            <a:r>
              <a:rPr lang="en-LU" sz="1400" dirty="0"/>
              <a:t>N1, L1, E1</a:t>
            </a:r>
          </a:p>
        </p:txBody>
      </p:sp>
      <p:sp>
        <p:nvSpPr>
          <p:cNvPr id="60" name="TextBox 59">
            <a:extLst>
              <a:ext uri="{FF2B5EF4-FFF2-40B4-BE49-F238E27FC236}">
                <a16:creationId xmlns:a16="http://schemas.microsoft.com/office/drawing/2014/main" id="{C086096D-E23E-6A41-B889-93CD106543F9}"/>
              </a:ext>
            </a:extLst>
          </p:cNvPr>
          <p:cNvSpPr txBox="1"/>
          <p:nvPr/>
        </p:nvSpPr>
        <p:spPr>
          <a:xfrm>
            <a:off x="8167799" y="3077813"/>
            <a:ext cx="1131776" cy="307777"/>
          </a:xfrm>
          <a:prstGeom prst="rect">
            <a:avLst/>
          </a:prstGeom>
          <a:noFill/>
        </p:spPr>
        <p:txBody>
          <a:bodyPr wrap="square" rtlCol="0">
            <a:spAutoFit/>
          </a:bodyPr>
          <a:lstStyle/>
          <a:p>
            <a:r>
              <a:rPr lang="en-LU" sz="1400" dirty="0"/>
              <a:t>N2, L2, E2</a:t>
            </a:r>
          </a:p>
        </p:txBody>
      </p:sp>
      <p:sp>
        <p:nvSpPr>
          <p:cNvPr id="62" name="TextBox 61">
            <a:extLst>
              <a:ext uri="{FF2B5EF4-FFF2-40B4-BE49-F238E27FC236}">
                <a16:creationId xmlns:a16="http://schemas.microsoft.com/office/drawing/2014/main" id="{27537E01-AE2D-1E42-9ED6-4B6A1820BA2C}"/>
              </a:ext>
            </a:extLst>
          </p:cNvPr>
          <p:cNvSpPr txBox="1"/>
          <p:nvPr/>
        </p:nvSpPr>
        <p:spPr>
          <a:xfrm>
            <a:off x="632519" y="4737382"/>
            <a:ext cx="8118516" cy="1477328"/>
          </a:xfrm>
          <a:prstGeom prst="rect">
            <a:avLst/>
          </a:prstGeom>
          <a:noFill/>
        </p:spPr>
        <p:txBody>
          <a:bodyPr wrap="square" rtlCol="0">
            <a:spAutoFit/>
          </a:bodyPr>
          <a:lstStyle/>
          <a:p>
            <a:pPr algn="l"/>
            <a:r>
              <a:rPr lang="en-LU" sz="1800" dirty="0"/>
              <a:t>Definición de población:</a:t>
            </a:r>
          </a:p>
          <a:p>
            <a:pPr marL="285750" indent="-285750" algn="l">
              <a:buFont typeface="Arial" panose="020B0604020202020204" pitchFamily="34" charset="0"/>
              <a:buChar char="•"/>
            </a:pPr>
            <a:r>
              <a:rPr lang="en-LU" sz="1800" dirty="0"/>
              <a:t>Criterios temporales: Ventana de observación</a:t>
            </a:r>
          </a:p>
          <a:p>
            <a:pPr marL="285750" indent="-285750" algn="l">
              <a:buFont typeface="Arial" panose="020B0604020202020204" pitchFamily="34" charset="0"/>
              <a:buChar char="•"/>
            </a:pPr>
            <a:r>
              <a:rPr lang="en-LU" sz="1800" dirty="0"/>
              <a:t>Tipo de vehículos: Turismos, motos, camiones, …</a:t>
            </a:r>
          </a:p>
          <a:p>
            <a:pPr marL="285750" indent="-285750" algn="l">
              <a:buFont typeface="Arial" panose="020B0604020202020204" pitchFamily="34" charset="0"/>
              <a:buChar char="•"/>
            </a:pPr>
            <a:r>
              <a:rPr lang="en-LU" sz="1800" dirty="0"/>
              <a:t>Tipo de cobertura: Terceros, daños propios, incendio, robos, …</a:t>
            </a:r>
          </a:p>
          <a:p>
            <a:pPr marL="285750" indent="-285750" algn="l">
              <a:buFont typeface="Arial" panose="020B0604020202020204" pitchFamily="34" charset="0"/>
              <a:buChar char="•"/>
            </a:pPr>
            <a:r>
              <a:rPr lang="en-LU" sz="1800" dirty="0"/>
              <a:t>Exclusiones: Fraude, siniestros atípicos, …</a:t>
            </a:r>
          </a:p>
        </p:txBody>
      </p:sp>
    </p:spTree>
    <p:extLst>
      <p:ext uri="{BB962C8B-B14F-4D97-AF65-F5344CB8AC3E}">
        <p14:creationId xmlns:p14="http://schemas.microsoft.com/office/powerpoint/2010/main" val="179195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pPr eaLnBrk="1" hangingPunct="1"/>
              <a:t>23</a:t>
            </a:fld>
            <a:endParaRPr lang="en-GB" sz="1000"/>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Espacio para la innovación</a:t>
            </a:r>
          </a:p>
        </p:txBody>
      </p:sp>
      <p:sp>
        <p:nvSpPr>
          <p:cNvPr id="4" name="TextBox 3">
            <a:extLst>
              <a:ext uri="{FF2B5EF4-FFF2-40B4-BE49-F238E27FC236}">
                <a16:creationId xmlns:a16="http://schemas.microsoft.com/office/drawing/2014/main" id="{D08C3616-AFE4-5A43-B72E-2FB3422DE590}"/>
              </a:ext>
            </a:extLst>
          </p:cNvPr>
          <p:cNvSpPr txBox="1"/>
          <p:nvPr/>
        </p:nvSpPr>
        <p:spPr>
          <a:xfrm>
            <a:off x="848544" y="1750457"/>
            <a:ext cx="7992888" cy="461665"/>
          </a:xfrm>
          <a:prstGeom prst="rect">
            <a:avLst/>
          </a:prstGeom>
          <a:noFill/>
        </p:spPr>
        <p:txBody>
          <a:bodyPr wrap="square" rtlCol="0">
            <a:spAutoFit/>
          </a:bodyPr>
          <a:lstStyle/>
          <a:p>
            <a:pPr marL="342900" indent="-342900" algn="l">
              <a:buFont typeface="Arial" panose="020B0604020202020204" pitchFamily="34" charset="0"/>
              <a:buChar char="•"/>
            </a:pPr>
            <a:r>
              <a:rPr lang="es-ES" dirty="0">
                <a:latin typeface="Avenir Book" charset="0"/>
              </a:rPr>
              <a:t>Telemática: UBI, PAYD, etc.</a:t>
            </a:r>
            <a:endParaRPr lang="es-ES" sz="2000" dirty="0">
              <a:latin typeface="Avenir Book" charset="0"/>
            </a:endParaRPr>
          </a:p>
        </p:txBody>
      </p:sp>
      <p:sp>
        <p:nvSpPr>
          <p:cNvPr id="14" name="TextBox 13">
            <a:extLst>
              <a:ext uri="{FF2B5EF4-FFF2-40B4-BE49-F238E27FC236}">
                <a16:creationId xmlns:a16="http://schemas.microsoft.com/office/drawing/2014/main" id="{FE95FF07-AFBB-5740-9CFB-4D8BBEEBD63A}"/>
              </a:ext>
            </a:extLst>
          </p:cNvPr>
          <p:cNvSpPr txBox="1"/>
          <p:nvPr/>
        </p:nvSpPr>
        <p:spPr>
          <a:xfrm>
            <a:off x="848544" y="3284984"/>
            <a:ext cx="7992888" cy="1877437"/>
          </a:xfrm>
          <a:prstGeom prst="rect">
            <a:avLst/>
          </a:prstGeom>
          <a:noFill/>
        </p:spPr>
        <p:txBody>
          <a:bodyPr wrap="square" rtlCol="0">
            <a:spAutoFit/>
          </a:bodyPr>
          <a:lstStyle/>
          <a:p>
            <a:pPr marL="342900" indent="-342900" algn="l">
              <a:buFont typeface="Arial" panose="020B0604020202020204" pitchFamily="34" charset="0"/>
              <a:buChar char="•"/>
            </a:pPr>
            <a:r>
              <a:rPr lang="es-ES" dirty="0">
                <a:latin typeface="Avenir Book" charset="0"/>
              </a:rPr>
              <a:t>Big data</a:t>
            </a:r>
          </a:p>
          <a:p>
            <a:pPr marL="342900" indent="-342900" algn="l">
              <a:buFont typeface="Arial" panose="020B0604020202020204" pitchFamily="34" charset="0"/>
              <a:buChar char="•"/>
            </a:pPr>
            <a:endParaRPr lang="es-ES" sz="2000" dirty="0">
              <a:latin typeface="Avenir Book" charset="0"/>
            </a:endParaRPr>
          </a:p>
          <a:p>
            <a:pPr marL="342900" indent="-342900" algn="l">
              <a:buFont typeface="Arial" panose="020B0604020202020204" pitchFamily="34" charset="0"/>
              <a:buChar char="•"/>
            </a:pPr>
            <a:r>
              <a:rPr lang="es-ES" dirty="0">
                <a:latin typeface="Avenir Book" charset="0"/>
              </a:rPr>
              <a:t>Nuevos algoritmos y enfoques (geo)</a:t>
            </a:r>
          </a:p>
          <a:p>
            <a:pPr marL="342900" indent="-342900" algn="l">
              <a:buFont typeface="Arial" panose="020B0604020202020204" pitchFamily="34" charset="0"/>
              <a:buChar char="•"/>
            </a:pPr>
            <a:endParaRPr lang="es-ES" dirty="0">
              <a:latin typeface="Avenir Book" charset="0"/>
            </a:endParaRPr>
          </a:p>
          <a:p>
            <a:pPr marL="342900" indent="-342900" algn="l">
              <a:buFont typeface="Arial" panose="020B0604020202020204" pitchFamily="34" charset="0"/>
              <a:buChar char="•"/>
            </a:pPr>
            <a:r>
              <a:rPr lang="es-ES" dirty="0">
                <a:latin typeface="Avenir Book" charset="0"/>
              </a:rPr>
              <a:t>Nuevas fuentes de datos (relaciones sociales)</a:t>
            </a:r>
          </a:p>
        </p:txBody>
      </p:sp>
      <p:sp>
        <p:nvSpPr>
          <p:cNvPr id="8" name="Rectangle 7">
            <a:extLst>
              <a:ext uri="{FF2B5EF4-FFF2-40B4-BE49-F238E27FC236}">
                <a16:creationId xmlns:a16="http://schemas.microsoft.com/office/drawing/2014/main" id="{CABEEA92-B6E2-A647-B8F5-EE68550A11F3}"/>
              </a:ext>
            </a:extLst>
          </p:cNvPr>
          <p:cNvSpPr/>
          <p:nvPr/>
        </p:nvSpPr>
        <p:spPr>
          <a:xfrm>
            <a:off x="1208584" y="2333781"/>
            <a:ext cx="8137028" cy="707886"/>
          </a:xfrm>
          <a:prstGeom prst="rect">
            <a:avLst/>
          </a:prstGeom>
        </p:spPr>
        <p:txBody>
          <a:bodyPr wrap="square">
            <a:spAutoFit/>
          </a:bodyPr>
          <a:lstStyle/>
          <a:p>
            <a:pPr marL="342900" indent="-342900" algn="l">
              <a:buFont typeface="Wingdings" pitchFamily="2" charset="2"/>
              <a:buChar char="Ø"/>
            </a:pPr>
            <a:r>
              <a:rPr lang="es-ES" sz="2000" dirty="0">
                <a:latin typeface="Avenir Book" charset="0"/>
              </a:rPr>
              <a:t>Beneficios para cliente, aseguradora y regulador</a:t>
            </a:r>
          </a:p>
          <a:p>
            <a:pPr marL="342900" indent="-342900" algn="l">
              <a:buFont typeface="Wingdings" pitchFamily="2" charset="2"/>
              <a:buChar char="Ø"/>
            </a:pPr>
            <a:r>
              <a:rPr lang="es-ES" sz="2000" dirty="0">
                <a:latin typeface="Avenir Book" charset="0"/>
              </a:rPr>
              <a:t>Preocupación del cliente (coste de seguro, privacidad)</a:t>
            </a:r>
          </a:p>
        </p:txBody>
      </p:sp>
    </p:spTree>
    <p:extLst>
      <p:ext uri="{BB962C8B-B14F-4D97-AF65-F5344CB8AC3E}">
        <p14:creationId xmlns:p14="http://schemas.microsoft.com/office/powerpoint/2010/main" val="2878751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2"/>
          <p:cNvGraphicFramePr>
            <a:graphicFrameLocks noChangeAspect="1"/>
          </p:cNvGraphicFramePr>
          <p:nvPr>
            <p:extLst>
              <p:ext uri="{D42A27DB-BD31-4B8C-83A1-F6EECF244321}">
                <p14:modId xmlns:p14="http://schemas.microsoft.com/office/powerpoint/2010/main" val="11390200"/>
              </p:ext>
            </p:extLst>
          </p:nvPr>
        </p:nvGraphicFramePr>
        <p:xfrm>
          <a:off x="687563" y="3348297"/>
          <a:ext cx="4229495" cy="3168568"/>
        </p:xfrm>
        <a:graphic>
          <a:graphicData uri="http://schemas.openxmlformats.org/presentationml/2006/ole">
            <mc:AlternateContent xmlns:mc="http://schemas.openxmlformats.org/markup-compatibility/2006">
              <mc:Choice xmlns:v="urn:schemas-microsoft-com:vml" Requires="v">
                <p:oleObj spid="_x0000_s1119" name="Slide" r:id="rId3" imgW="4548526" imgH="3407297" progId="PowerPoint.Slide.8">
                  <p:embed/>
                </p:oleObj>
              </mc:Choice>
              <mc:Fallback>
                <p:oleObj name="Slide" r:id="rId3" imgW="4548526" imgH="3407297"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63" y="3348297"/>
                        <a:ext cx="4229495" cy="3168568"/>
                      </a:xfrm>
                      <a:prstGeom prst="rect">
                        <a:avLst/>
                      </a:prstGeom>
                      <a:noFill/>
                      <a:ln>
                        <a:noFill/>
                      </a:ln>
                      <a:effectLst/>
                    </p:spPr>
                  </p:pic>
                </p:oleObj>
              </mc:Fallback>
            </mc:AlternateContent>
          </a:graphicData>
        </a:graphic>
      </p:graphicFrame>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24</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err="1">
                <a:latin typeface="Avenir Book" charset="0"/>
                <a:ea typeface="Avenir Book" charset="0"/>
                <a:cs typeface="Avenir Book" charset="0"/>
              </a:rPr>
              <a:t>Geographically</a:t>
            </a:r>
            <a:r>
              <a:rPr lang="es-ES" dirty="0">
                <a:latin typeface="Avenir Book" charset="0"/>
                <a:ea typeface="Avenir Book" charset="0"/>
                <a:cs typeface="Avenir Book" charset="0"/>
              </a:rPr>
              <a:t> </a:t>
            </a:r>
            <a:r>
              <a:rPr lang="es-ES" dirty="0" err="1">
                <a:latin typeface="Avenir Book" charset="0"/>
                <a:ea typeface="Avenir Book" charset="0"/>
                <a:cs typeface="Avenir Book" charset="0"/>
              </a:rPr>
              <a:t>weighted</a:t>
            </a:r>
            <a:r>
              <a:rPr lang="es-ES" dirty="0">
                <a:latin typeface="Avenir Book" charset="0"/>
                <a:ea typeface="Avenir Book" charset="0"/>
                <a:cs typeface="Avenir Book" charset="0"/>
              </a:rPr>
              <a:t> </a:t>
            </a:r>
            <a:r>
              <a:rPr lang="es-ES" dirty="0" err="1">
                <a:latin typeface="Avenir Book" charset="0"/>
                <a:ea typeface="Avenir Book" charset="0"/>
                <a:cs typeface="Avenir Book" charset="0"/>
              </a:rPr>
              <a:t>regression</a:t>
            </a:r>
            <a:endParaRPr lang="es-ES" dirty="0">
              <a:latin typeface="Avenir Book" charset="0"/>
              <a:ea typeface="Avenir Book" charset="0"/>
              <a:cs typeface="Avenir Book" charset="0"/>
            </a:endParaRPr>
          </a:p>
        </p:txBody>
      </p:sp>
      <p:sp>
        <p:nvSpPr>
          <p:cNvPr id="21" name="CuadroTexto 20"/>
          <p:cNvSpPr txBox="1"/>
          <p:nvPr/>
        </p:nvSpPr>
        <p:spPr>
          <a:xfrm>
            <a:off x="478131" y="1736510"/>
            <a:ext cx="9351669" cy="400110"/>
          </a:xfrm>
          <a:prstGeom prst="rect">
            <a:avLst/>
          </a:prstGeom>
          <a:noFill/>
        </p:spPr>
        <p:txBody>
          <a:bodyPr wrap="square" rtlCol="0">
            <a:spAutoFit/>
          </a:bodyPr>
          <a:lstStyle/>
          <a:p>
            <a:pPr algn="ctr"/>
            <a:r>
              <a:rPr lang="es-ES" sz="2000" dirty="0">
                <a:latin typeface="Avenir Book" charset="0"/>
                <a:ea typeface="Avenir Book" charset="0"/>
                <a:cs typeface="Avenir Book" charset="0"/>
              </a:rPr>
              <a:t>Extensión de la regresión tradicional que </a:t>
            </a:r>
            <a:r>
              <a:rPr lang="es-ES" sz="2000">
                <a:latin typeface="Avenir Book" charset="0"/>
                <a:ea typeface="Avenir Book" charset="0"/>
                <a:cs typeface="Avenir Book" charset="0"/>
              </a:rPr>
              <a:t>permite variaciones sobre el espacio</a:t>
            </a:r>
            <a:endParaRPr lang="en-US" sz="2000" dirty="0">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23" name="CuadroTexto 22"/>
              <p:cNvSpPr txBox="1"/>
              <p:nvPr/>
            </p:nvSpPr>
            <p:spPr>
              <a:xfrm>
                <a:off x="1928664" y="2328649"/>
                <a:ext cx="62092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s-ES" sz="2400" b="0" i="0" dirty="0" smtClean="0">
                          <a:latin typeface="Cambria Math" charset="0"/>
                          <a:cs typeface="Arial" panose="020B0604020202020204" pitchFamily="34" charset="0"/>
                        </a:rPr>
                        <m:t>y</m:t>
                      </m:r>
                      <m:r>
                        <a:rPr lang="es-ES" sz="2400" b="0" i="1" dirty="0" smtClean="0">
                          <a:latin typeface="Cambria Math" panose="02040503050406030204" pitchFamily="18" charset="0"/>
                          <a:cs typeface="Arial" panose="020B0604020202020204" pitchFamily="34" charset="0"/>
                        </a:rPr>
                        <m:t>⁡(</m:t>
                      </m:r>
                      <m:r>
                        <m:rPr>
                          <m:nor/>
                        </m:rPr>
                        <a:rPr lang="es-ES" sz="2400" b="0" i="0" dirty="0" smtClean="0">
                          <a:latin typeface="Cambria Math" panose="02040503050406030204" pitchFamily="18" charset="0"/>
                          <a:cs typeface="Arial" panose="020B0604020202020204" pitchFamily="34" charset="0"/>
                        </a:rPr>
                        <m:t>g</m:t>
                      </m:r>
                      <m:r>
                        <m:rPr>
                          <m:nor/>
                        </m:rPr>
                        <a:rPr lang="es-ES" sz="2400" b="0" i="0" dirty="0" smtClean="0">
                          <a:latin typeface="Cambria Math" panose="02040503050406030204" pitchFamily="18" charset="0"/>
                          <a:ea typeface="Cambria Math" panose="02040503050406030204" pitchFamily="18" charset="0"/>
                          <a:cs typeface="Arial" panose="020B0604020202020204" pitchFamily="34" charset="0"/>
                        </a:rPr>
                        <m:t>) = </m:t>
                      </m:r>
                      <m:sSub>
                        <m:sSubPr>
                          <m:ctrlPr>
                            <a:rPr lang="el-GR" sz="2400" b="0" i="1" dirty="0" smtClean="0">
                              <a:latin typeface="Cambria Math" panose="02040503050406030204" pitchFamily="18" charset="0"/>
                              <a:ea typeface="Cambria Math" panose="02040503050406030204" pitchFamily="18" charset="0"/>
                              <a:cs typeface="Arial" panose="020B0604020202020204" pitchFamily="34" charset="0"/>
                            </a:rPr>
                          </m:ctrlPr>
                        </m:sSubPr>
                        <m:e>
                          <m:r>
                            <a:rPr lang="el-GR" sz="2400" b="0" i="1" dirty="0" smtClean="0">
                              <a:latin typeface="Cambria Math" panose="02040503050406030204" pitchFamily="18" charset="0"/>
                              <a:ea typeface="Cambria Math" panose="02040503050406030204" pitchFamily="18" charset="0"/>
                              <a:cs typeface="Arial" panose="020B0604020202020204" pitchFamily="34" charset="0"/>
                            </a:rPr>
                            <m:t>𝛽</m:t>
                          </m:r>
                        </m:e>
                        <m:sub>
                          <m:r>
                            <a:rPr lang="es-ES" sz="2400" b="0" i="1" dirty="0" smtClean="0">
                              <a:latin typeface="Cambria Math" panose="02040503050406030204" pitchFamily="18" charset="0"/>
                              <a:ea typeface="Cambria Math" panose="02040503050406030204" pitchFamily="18" charset="0"/>
                              <a:cs typeface="Arial" panose="020B0604020202020204" pitchFamily="34" charset="0"/>
                            </a:rPr>
                            <m:t>0</m:t>
                          </m:r>
                        </m:sub>
                      </m:sSub>
                      <m:r>
                        <a:rPr lang="es-ES" sz="2400" b="0" i="1" dirty="0" smtClean="0">
                          <a:latin typeface="Cambria Math" charset="0"/>
                          <a:ea typeface="Cambria Math" panose="02040503050406030204" pitchFamily="18" charset="0"/>
                          <a:cs typeface="Arial" panose="020B0604020202020204" pitchFamily="34" charset="0"/>
                        </a:rPr>
                        <m:t>(</m:t>
                      </m:r>
                      <m:r>
                        <a:rPr lang="es-ES" sz="2400" b="0" i="1" dirty="0" smtClean="0">
                          <a:latin typeface="Cambria Math" charset="0"/>
                          <a:ea typeface="Cambria Math" panose="02040503050406030204" pitchFamily="18" charset="0"/>
                          <a:cs typeface="Arial" panose="020B0604020202020204" pitchFamily="34" charset="0"/>
                        </a:rPr>
                        <m:t>𝑔</m:t>
                      </m:r>
                      <m:r>
                        <a:rPr lang="es-ES" sz="2400" b="0" i="1" dirty="0" smtClean="0">
                          <a:latin typeface="Cambria Math" charset="0"/>
                          <a:ea typeface="Cambria Math" panose="02040503050406030204" pitchFamily="18" charset="0"/>
                          <a:cs typeface="Arial" panose="020B0604020202020204" pitchFamily="34" charset="0"/>
                        </a:rPr>
                        <m:t>)+ </m:t>
                      </m:r>
                      <m:sSub>
                        <m:sSubPr>
                          <m:ctrlPr>
                            <a:rPr lang="es-ES" sz="2400" b="0" i="1" dirty="0" smtClean="0">
                              <a:latin typeface="Cambria Math" panose="02040503050406030204" pitchFamily="18" charset="0"/>
                              <a:ea typeface="Cambria Math" panose="02040503050406030204" pitchFamily="18" charset="0"/>
                              <a:cs typeface="Arial" panose="020B0604020202020204" pitchFamily="34" charset="0"/>
                            </a:rPr>
                          </m:ctrlPr>
                        </m:sSubPr>
                        <m:e>
                          <m:r>
                            <a:rPr lang="es-ES" sz="2400" b="0" i="1" dirty="0" smtClean="0">
                              <a:latin typeface="Cambria Math" panose="02040503050406030204" pitchFamily="18" charset="0"/>
                              <a:ea typeface="Cambria Math" panose="02040503050406030204" pitchFamily="18" charset="0"/>
                              <a:cs typeface="Arial" panose="020B0604020202020204" pitchFamily="34" charset="0"/>
                            </a:rPr>
                            <m:t>𝛽</m:t>
                          </m:r>
                        </m:e>
                        <m:sub>
                          <m:r>
                            <a:rPr lang="es-ES" sz="2400" b="0" i="1" dirty="0" smtClean="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s-ES" sz="2400" b="0" i="1" dirty="0" smtClean="0">
                              <a:latin typeface="Cambria Math" panose="02040503050406030204" pitchFamily="18" charset="0"/>
                              <a:ea typeface="Cambria Math" panose="02040503050406030204" pitchFamily="18" charset="0"/>
                              <a:cs typeface="Arial" panose="020B0604020202020204" pitchFamily="34" charset="0"/>
                            </a:rPr>
                          </m:ctrlPr>
                        </m:sSubPr>
                        <m:e>
                          <m:d>
                            <m:dPr>
                              <m:ctrlPr>
                                <a:rPr lang="es-ES" sz="2400" b="0" i="1" dirty="0" smtClean="0">
                                  <a:latin typeface="Cambria Math" panose="02040503050406030204" pitchFamily="18" charset="0"/>
                                  <a:ea typeface="Cambria Math" panose="02040503050406030204" pitchFamily="18" charset="0"/>
                                  <a:cs typeface="Arial" panose="020B0604020202020204" pitchFamily="34" charset="0"/>
                                </a:rPr>
                              </m:ctrlPr>
                            </m:dPr>
                            <m:e>
                              <m:r>
                                <a:rPr lang="es-ES" sz="2400" b="0" i="1" dirty="0" smtClean="0">
                                  <a:latin typeface="Cambria Math" charset="0"/>
                                  <a:ea typeface="Cambria Math" panose="02040503050406030204" pitchFamily="18" charset="0"/>
                                  <a:cs typeface="Arial" panose="020B0604020202020204" pitchFamily="34" charset="0"/>
                                </a:rPr>
                                <m:t>𝑔</m:t>
                              </m:r>
                            </m:e>
                          </m:d>
                          <m:r>
                            <a:rPr lang="es-ES" sz="2400" b="0" i="1" dirty="0" smtClean="0">
                              <a:latin typeface="Cambria Math" panose="02040503050406030204" pitchFamily="18" charset="0"/>
                              <a:ea typeface="Cambria Math" panose="02040503050406030204" pitchFamily="18" charset="0"/>
                              <a:cs typeface="Arial" panose="020B0604020202020204" pitchFamily="34" charset="0"/>
                            </a:rPr>
                            <m:t>𝑥</m:t>
                          </m:r>
                        </m:e>
                        <m:sub>
                          <m:r>
                            <a:rPr lang="es-ES" sz="2400" b="0" i="1" dirty="0" smtClean="0">
                              <a:latin typeface="Cambria Math" panose="02040503050406030204" pitchFamily="18" charset="0"/>
                              <a:ea typeface="Cambria Math" panose="02040503050406030204" pitchFamily="18" charset="0"/>
                              <a:cs typeface="Arial" panose="020B0604020202020204" pitchFamily="34" charset="0"/>
                            </a:rPr>
                            <m:t>1</m:t>
                          </m:r>
                        </m:sub>
                      </m:sSub>
                      <m:r>
                        <a:rPr lang="es-ES" sz="2400" b="0" i="1" dirty="0" smtClean="0">
                          <a:latin typeface="Cambria Math" panose="02040503050406030204" pitchFamily="18" charset="0"/>
                          <a:ea typeface="Cambria Math" panose="02040503050406030204" pitchFamily="18" charset="0"/>
                          <a:cs typeface="Arial" panose="020B0604020202020204" pitchFamily="34" charset="0"/>
                        </a:rPr>
                        <m:t>+ …+ </m:t>
                      </m:r>
                      <m:sSub>
                        <m:sSubPr>
                          <m:ctrlPr>
                            <a:rPr lang="es-ES" sz="2400" b="0" i="1" dirty="0" smtClean="0">
                              <a:latin typeface="Cambria Math" panose="02040503050406030204" pitchFamily="18" charset="0"/>
                              <a:ea typeface="Cambria Math" panose="02040503050406030204" pitchFamily="18" charset="0"/>
                              <a:cs typeface="Arial" panose="020B0604020202020204" pitchFamily="34" charset="0"/>
                            </a:rPr>
                          </m:ctrlPr>
                        </m:sSubPr>
                        <m:e>
                          <m:r>
                            <a:rPr lang="es-ES" sz="2400" b="0" i="1" dirty="0" smtClean="0">
                              <a:latin typeface="Cambria Math" panose="02040503050406030204" pitchFamily="18" charset="0"/>
                              <a:ea typeface="Cambria Math" panose="02040503050406030204" pitchFamily="18" charset="0"/>
                              <a:cs typeface="Arial" panose="020B0604020202020204" pitchFamily="34" charset="0"/>
                            </a:rPr>
                            <m:t>𝛽</m:t>
                          </m:r>
                        </m:e>
                        <m:sub>
                          <m:r>
                            <a:rPr lang="es-ES" sz="2400" b="0" i="1" dirty="0" smtClean="0">
                              <a:latin typeface="Cambria Math" panose="02040503050406030204" pitchFamily="18" charset="0"/>
                              <a:ea typeface="Cambria Math" panose="02040503050406030204" pitchFamily="18" charset="0"/>
                              <a:cs typeface="Arial" panose="020B0604020202020204" pitchFamily="34" charset="0"/>
                            </a:rPr>
                            <m:t>𝑣</m:t>
                          </m:r>
                        </m:sub>
                      </m:sSub>
                      <m:r>
                        <a:rPr lang="es-ES" sz="2400" b="0" i="1" dirty="0" smtClean="0">
                          <a:latin typeface="Cambria Math" charset="0"/>
                          <a:ea typeface="Cambria Math" panose="02040503050406030204" pitchFamily="18" charset="0"/>
                          <a:cs typeface="Arial" panose="020B0604020202020204" pitchFamily="34" charset="0"/>
                        </a:rPr>
                        <m:t>(</m:t>
                      </m:r>
                      <m:r>
                        <a:rPr lang="es-ES" sz="2400" b="0" i="1" dirty="0" smtClean="0">
                          <a:latin typeface="Cambria Math" charset="0"/>
                          <a:ea typeface="Cambria Math" panose="02040503050406030204" pitchFamily="18" charset="0"/>
                          <a:cs typeface="Arial" panose="020B0604020202020204" pitchFamily="34" charset="0"/>
                        </a:rPr>
                        <m:t>𝑔</m:t>
                      </m:r>
                      <m:r>
                        <a:rPr lang="es-ES" sz="2400" b="0" i="1" dirty="0" smtClean="0">
                          <a:latin typeface="Cambria Math" charset="0"/>
                          <a:ea typeface="Cambria Math" panose="02040503050406030204" pitchFamily="18" charset="0"/>
                          <a:cs typeface="Arial" panose="020B0604020202020204" pitchFamily="34" charset="0"/>
                        </a:rPr>
                        <m:t>)</m:t>
                      </m:r>
                      <m:sSub>
                        <m:sSubPr>
                          <m:ctrlPr>
                            <a:rPr lang="es-ES" sz="2400" b="0" i="1" dirty="0" smtClean="0">
                              <a:latin typeface="Cambria Math" panose="02040503050406030204" pitchFamily="18" charset="0"/>
                              <a:ea typeface="Cambria Math" panose="02040503050406030204" pitchFamily="18" charset="0"/>
                              <a:cs typeface="Arial" panose="020B0604020202020204" pitchFamily="34" charset="0"/>
                            </a:rPr>
                          </m:ctrlPr>
                        </m:sSubPr>
                        <m:e>
                          <m:r>
                            <a:rPr lang="es-ES" sz="2400" b="0" i="1" dirty="0" smtClean="0">
                              <a:latin typeface="Cambria Math" panose="02040503050406030204" pitchFamily="18" charset="0"/>
                              <a:ea typeface="Cambria Math" panose="02040503050406030204" pitchFamily="18" charset="0"/>
                              <a:cs typeface="Arial" panose="020B0604020202020204" pitchFamily="34" charset="0"/>
                            </a:rPr>
                            <m:t>𝑥</m:t>
                          </m:r>
                        </m:e>
                        <m:sub>
                          <m:r>
                            <a:rPr lang="es-ES" sz="2400" b="0" i="1" dirty="0" smtClean="0">
                              <a:latin typeface="Cambria Math" panose="02040503050406030204" pitchFamily="18" charset="0"/>
                              <a:ea typeface="Cambria Math" panose="02040503050406030204" pitchFamily="18" charset="0"/>
                              <a:cs typeface="Arial" panose="020B0604020202020204" pitchFamily="34" charset="0"/>
                            </a:rPr>
                            <m:t>𝑣</m:t>
                          </m:r>
                        </m:sub>
                      </m:sSub>
                    </m:oMath>
                  </m:oMathPara>
                </a14:m>
                <a:endParaRPr lang="en-US" sz="2400" dirty="0">
                  <a:latin typeface="Arial" panose="020B0604020202020204" pitchFamily="34" charset="0"/>
                  <a:cs typeface="Arial" panose="020B0604020202020204" pitchFamily="34" charset="0"/>
                </a:endParaRPr>
              </a:p>
            </p:txBody>
          </p:sp>
        </mc:Choice>
        <mc:Fallback xmlns="">
          <p:sp>
            <p:nvSpPr>
              <p:cNvPr id="23" name="CuadroTexto 22"/>
              <p:cNvSpPr txBox="1">
                <a:spLocks noRot="1" noChangeAspect="1" noMove="1" noResize="1" noEditPoints="1" noAdjustHandles="1" noChangeArrowheads="1" noChangeShapeType="1" noTextEdit="1"/>
              </p:cNvSpPr>
              <p:nvPr/>
            </p:nvSpPr>
            <p:spPr>
              <a:xfrm>
                <a:off x="1928664" y="2328649"/>
                <a:ext cx="6209230" cy="461665"/>
              </a:xfrm>
              <a:prstGeom prst="rect">
                <a:avLst/>
              </a:prstGeom>
              <a:blipFill rotWithShape="0">
                <a:blip r:embed="rId5"/>
                <a:stretch>
                  <a:fillRect t="-101316" b="-132895"/>
                </a:stretch>
              </a:blipFill>
            </p:spPr>
            <p:txBody>
              <a:bodyPr/>
              <a:lstStyle/>
              <a:p>
                <a:r>
                  <a:rPr lang="en-US">
                    <a:noFill/>
                  </a:rPr>
                  <a:t> </a:t>
                </a:r>
              </a:p>
            </p:txBody>
          </p:sp>
        </mc:Fallback>
      </mc:AlternateContent>
      <p:graphicFrame>
        <p:nvGraphicFramePr>
          <p:cNvPr id="10" name="Object 2"/>
          <p:cNvGraphicFramePr>
            <a:graphicFrameLocks noChangeAspect="1"/>
          </p:cNvGraphicFramePr>
          <p:nvPr>
            <p:extLst>
              <p:ext uri="{D42A27DB-BD31-4B8C-83A1-F6EECF244321}">
                <p14:modId xmlns:p14="http://schemas.microsoft.com/office/powerpoint/2010/main" val="1919025899"/>
              </p:ext>
            </p:extLst>
          </p:nvPr>
        </p:nvGraphicFramePr>
        <p:xfrm>
          <a:off x="5153965" y="3434669"/>
          <a:ext cx="4104382" cy="3074724"/>
        </p:xfrm>
        <a:graphic>
          <a:graphicData uri="http://schemas.openxmlformats.org/presentationml/2006/ole">
            <mc:AlternateContent xmlns:mc="http://schemas.openxmlformats.org/markup-compatibility/2006">
              <mc:Choice xmlns:v="urn:schemas-microsoft-com:vml" Requires="v">
                <p:oleObj spid="_x0000_s1120" name="Slide" r:id="rId6" imgW="4548526" imgH="3407297" progId="PowerPoint.Slide.8">
                  <p:embed/>
                </p:oleObj>
              </mc:Choice>
              <mc:Fallback>
                <p:oleObj name="Slide" r:id="rId6" imgW="4548526" imgH="3407297" progId="PowerPoint.Slid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3965" y="3434669"/>
                        <a:ext cx="4104382" cy="3074724"/>
                      </a:xfrm>
                      <a:prstGeom prst="rect">
                        <a:avLst/>
                      </a:prstGeom>
                      <a:noFill/>
                      <a:ln>
                        <a:noFill/>
                      </a:ln>
                      <a:effectLst/>
                    </p:spPr>
                  </p:pic>
                </p:oleObj>
              </mc:Fallback>
            </mc:AlternateContent>
          </a:graphicData>
        </a:graphic>
      </p:graphicFrame>
      <p:sp>
        <p:nvSpPr>
          <p:cNvPr id="11" name="CuadroTexto 20"/>
          <p:cNvSpPr txBox="1"/>
          <p:nvPr/>
        </p:nvSpPr>
        <p:spPr>
          <a:xfrm>
            <a:off x="357444" y="2964029"/>
            <a:ext cx="9351669" cy="400110"/>
          </a:xfrm>
          <a:prstGeom prst="rect">
            <a:avLst/>
          </a:prstGeom>
          <a:noFill/>
        </p:spPr>
        <p:txBody>
          <a:bodyPr wrap="square" rtlCol="0">
            <a:spAutoFit/>
          </a:bodyPr>
          <a:lstStyle/>
          <a:p>
            <a:pPr algn="ctr"/>
            <a:r>
              <a:rPr lang="es-ES" sz="2000" dirty="0">
                <a:latin typeface="Avenir Book" charset="0"/>
                <a:ea typeface="Avenir Book" charset="0"/>
                <a:cs typeface="Avenir Book" charset="0"/>
              </a:rPr>
              <a:t>Modelos globales frente a modelos locales dependientes de localización </a:t>
            </a:r>
            <a:r>
              <a:rPr lang="es-ES" sz="2000" i="1" dirty="0">
                <a:latin typeface="Avenir Book" charset="0"/>
                <a:ea typeface="Avenir Book" charset="0"/>
                <a:cs typeface="Avenir Book" charset="0"/>
              </a:rPr>
              <a:t>g</a:t>
            </a:r>
            <a:endParaRPr lang="en-US" sz="2000" i="1" dirty="0">
              <a:latin typeface="Avenir Book" charset="0"/>
              <a:ea typeface="Avenir Book" charset="0"/>
              <a:cs typeface="Avenir Book" charset="0"/>
            </a:endParaRPr>
          </a:p>
        </p:txBody>
      </p:sp>
    </p:spTree>
    <p:extLst>
      <p:ext uri="{BB962C8B-B14F-4D97-AF65-F5344CB8AC3E}">
        <p14:creationId xmlns:p14="http://schemas.microsoft.com/office/powerpoint/2010/main" val="69161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pPr eaLnBrk="1" hangingPunct="1"/>
              <a:t>25</a:t>
            </a:fld>
            <a:endParaRPr lang="en-GB" sz="1000"/>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Espacio para la innovación</a:t>
            </a:r>
          </a:p>
        </p:txBody>
      </p:sp>
      <p:sp>
        <p:nvSpPr>
          <p:cNvPr id="4" name="TextBox 3">
            <a:extLst>
              <a:ext uri="{FF2B5EF4-FFF2-40B4-BE49-F238E27FC236}">
                <a16:creationId xmlns:a16="http://schemas.microsoft.com/office/drawing/2014/main" id="{D08C3616-AFE4-5A43-B72E-2FB3422DE590}"/>
              </a:ext>
            </a:extLst>
          </p:cNvPr>
          <p:cNvSpPr txBox="1"/>
          <p:nvPr/>
        </p:nvSpPr>
        <p:spPr>
          <a:xfrm>
            <a:off x="848544" y="1750457"/>
            <a:ext cx="7992888" cy="4524315"/>
          </a:xfrm>
          <a:prstGeom prst="rect">
            <a:avLst/>
          </a:prstGeom>
          <a:noFill/>
        </p:spPr>
        <p:txBody>
          <a:bodyPr wrap="square" rtlCol="0">
            <a:spAutoFit/>
          </a:bodyPr>
          <a:lstStyle/>
          <a:p>
            <a:pPr marL="342900" indent="-342900" algn="l">
              <a:buFont typeface="Arial" panose="020B0604020202020204" pitchFamily="34" charset="0"/>
              <a:buChar char="•"/>
            </a:pPr>
            <a:r>
              <a:rPr lang="es-ES" dirty="0" err="1">
                <a:latin typeface="Avenir Book" charset="0"/>
              </a:rPr>
              <a:t>Paper</a:t>
            </a:r>
            <a:r>
              <a:rPr lang="es-ES" dirty="0">
                <a:latin typeface="Avenir Book" charset="0"/>
              </a:rPr>
              <a:t>: </a:t>
            </a:r>
            <a:r>
              <a:rPr lang="es-ES" dirty="0" err="1">
                <a:latin typeface="Avenir Book" charset="0"/>
              </a:rPr>
              <a:t>Boosting</a:t>
            </a:r>
            <a:r>
              <a:rPr lang="es-ES" dirty="0">
                <a:latin typeface="Avenir Book" charset="0"/>
              </a:rPr>
              <a:t> </a:t>
            </a:r>
            <a:r>
              <a:rPr lang="es-ES" dirty="0" err="1">
                <a:latin typeface="Avenir Book" charset="0"/>
              </a:rPr>
              <a:t>insights</a:t>
            </a:r>
            <a:r>
              <a:rPr lang="es-ES" dirty="0">
                <a:latin typeface="Avenir Book" charset="0"/>
              </a:rPr>
              <a:t> in </a:t>
            </a:r>
            <a:r>
              <a:rPr lang="es-ES" dirty="0" err="1">
                <a:latin typeface="Avenir Book" charset="0"/>
              </a:rPr>
              <a:t>insurance</a:t>
            </a:r>
            <a:r>
              <a:rPr lang="es-ES" dirty="0">
                <a:latin typeface="Avenir Book" charset="0"/>
              </a:rPr>
              <a:t> </a:t>
            </a:r>
            <a:r>
              <a:rPr lang="es-ES" dirty="0" err="1">
                <a:latin typeface="Avenir Book" charset="0"/>
              </a:rPr>
              <a:t>tariff</a:t>
            </a:r>
            <a:r>
              <a:rPr lang="es-ES" dirty="0">
                <a:latin typeface="Avenir Book" charset="0"/>
              </a:rPr>
              <a:t> </a:t>
            </a:r>
            <a:r>
              <a:rPr lang="es-ES" dirty="0" err="1">
                <a:latin typeface="Avenir Book" charset="0"/>
              </a:rPr>
              <a:t>plans</a:t>
            </a:r>
            <a:r>
              <a:rPr lang="es-ES" dirty="0">
                <a:latin typeface="Avenir Book" charset="0"/>
              </a:rPr>
              <a:t> </a:t>
            </a:r>
            <a:r>
              <a:rPr lang="es-ES" dirty="0" err="1">
                <a:latin typeface="Avenir Book" charset="0"/>
              </a:rPr>
              <a:t>with</a:t>
            </a:r>
            <a:r>
              <a:rPr lang="es-ES" dirty="0">
                <a:latin typeface="Avenir Book" charset="0"/>
              </a:rPr>
              <a:t> </a:t>
            </a:r>
            <a:r>
              <a:rPr lang="es-ES" dirty="0" err="1">
                <a:latin typeface="Avenir Book" charset="0"/>
              </a:rPr>
              <a:t>tree-based</a:t>
            </a:r>
            <a:r>
              <a:rPr lang="es-ES" dirty="0">
                <a:latin typeface="Avenir Book" charset="0"/>
              </a:rPr>
              <a:t> machine </a:t>
            </a:r>
            <a:r>
              <a:rPr lang="es-ES" dirty="0" err="1">
                <a:latin typeface="Avenir Book" charset="0"/>
              </a:rPr>
              <a:t>learning</a:t>
            </a:r>
            <a:r>
              <a:rPr lang="es-ES" dirty="0">
                <a:latin typeface="Avenir Book" charset="0"/>
              </a:rPr>
              <a:t> </a:t>
            </a:r>
            <a:r>
              <a:rPr lang="es-ES" dirty="0" err="1">
                <a:latin typeface="Avenir Book" charset="0"/>
              </a:rPr>
              <a:t>methods</a:t>
            </a:r>
            <a:r>
              <a:rPr lang="es-ES" dirty="0">
                <a:latin typeface="Avenir Book" charset="0"/>
              </a:rPr>
              <a:t> (</a:t>
            </a:r>
            <a:r>
              <a:rPr lang="es-ES" dirty="0">
                <a:latin typeface="Avenir Book" charset="0"/>
                <a:hlinkClick r:id="rId3"/>
              </a:rPr>
              <a:t>link</a:t>
            </a:r>
            <a:r>
              <a:rPr lang="es-ES" dirty="0">
                <a:latin typeface="Avenir Book" charset="0"/>
              </a:rPr>
              <a:t>)</a:t>
            </a:r>
          </a:p>
          <a:p>
            <a:pPr marL="342900" indent="-342900" algn="l">
              <a:buFont typeface="Arial" panose="020B0604020202020204" pitchFamily="34" charset="0"/>
              <a:buChar char="•"/>
            </a:pPr>
            <a:endParaRPr lang="es-ES" sz="2000" dirty="0">
              <a:latin typeface="Avenir Book" charset="0"/>
            </a:endParaRPr>
          </a:p>
          <a:p>
            <a:pPr marL="342900" indent="-342900" algn="l">
              <a:buFont typeface="Arial" panose="020B0604020202020204" pitchFamily="34" charset="0"/>
              <a:buChar char="•"/>
            </a:pPr>
            <a:r>
              <a:rPr lang="es-ES" sz="2000" dirty="0">
                <a:latin typeface="Avenir Book" charset="0"/>
              </a:rPr>
              <a:t>Aplicación de modelos de ML (</a:t>
            </a:r>
            <a:r>
              <a:rPr lang="es-ES" sz="2000" dirty="0" err="1">
                <a:latin typeface="Avenir Book" charset="0"/>
              </a:rPr>
              <a:t>Decision</a:t>
            </a:r>
            <a:r>
              <a:rPr lang="es-ES" sz="2000" dirty="0">
                <a:latin typeface="Avenir Book" charset="0"/>
              </a:rPr>
              <a:t> tres, RF, GBM) para modelar frecuencia y severidad. </a:t>
            </a:r>
          </a:p>
          <a:p>
            <a:pPr marL="342900" indent="-342900" algn="l">
              <a:buFont typeface="Arial" panose="020B0604020202020204" pitchFamily="34" charset="0"/>
              <a:buChar char="•"/>
            </a:pPr>
            <a:endParaRPr lang="es-ES" sz="2000" dirty="0">
              <a:latin typeface="Avenir Book" charset="0"/>
            </a:endParaRPr>
          </a:p>
          <a:p>
            <a:pPr marL="342900" indent="-342900" algn="l">
              <a:buFont typeface="Arial" panose="020B0604020202020204" pitchFamily="34" charset="0"/>
              <a:buChar char="•"/>
            </a:pPr>
            <a:r>
              <a:rPr lang="es-ES" sz="2000" dirty="0">
                <a:latin typeface="Avenir Book" charset="0"/>
              </a:rPr>
              <a:t>Cubre algunos de los gaps entre las implementaciones estándar de ML para </a:t>
            </a:r>
            <a:r>
              <a:rPr lang="es-ES" sz="2000" dirty="0" err="1">
                <a:latin typeface="Avenir Book" charset="0"/>
              </a:rPr>
              <a:t>pricing</a:t>
            </a:r>
            <a:r>
              <a:rPr lang="es-ES" sz="2000" dirty="0">
                <a:latin typeface="Avenir Book" charset="0"/>
              </a:rPr>
              <a:t>, como por ejemplo tener </a:t>
            </a:r>
            <a:r>
              <a:rPr lang="es-ES" sz="2000" dirty="0" err="1">
                <a:latin typeface="Avenir Book" charset="0"/>
              </a:rPr>
              <a:t>loss</a:t>
            </a:r>
            <a:r>
              <a:rPr lang="es-ES" sz="2000" dirty="0">
                <a:latin typeface="Avenir Book" charset="0"/>
              </a:rPr>
              <a:t> </a:t>
            </a:r>
            <a:r>
              <a:rPr lang="es-ES" sz="2000" dirty="0" err="1">
                <a:latin typeface="Avenir Book" charset="0"/>
              </a:rPr>
              <a:t>functions</a:t>
            </a:r>
            <a:r>
              <a:rPr lang="es-ES" sz="2000" dirty="0">
                <a:latin typeface="Avenir Book" charset="0"/>
              </a:rPr>
              <a:t> adaptadas al problema (</a:t>
            </a:r>
            <a:r>
              <a:rPr lang="es-ES" sz="2000" dirty="0" err="1">
                <a:latin typeface="Avenir Book" charset="0"/>
              </a:rPr>
              <a:t>Poisson</a:t>
            </a:r>
            <a:r>
              <a:rPr lang="es-ES" sz="2000" dirty="0">
                <a:latin typeface="Avenir Book" charset="0"/>
              </a:rPr>
              <a:t>, Gamma, …), o también incluir la </a:t>
            </a:r>
            <a:r>
              <a:rPr lang="es-ES" sz="2000" dirty="0" err="1">
                <a:latin typeface="Avenir Book" charset="0"/>
              </a:rPr>
              <a:t>exposure</a:t>
            </a:r>
            <a:r>
              <a:rPr lang="es-ES" sz="2000" dirty="0">
                <a:latin typeface="Avenir Book" charset="0"/>
              </a:rPr>
              <a:t> en la </a:t>
            </a:r>
            <a:r>
              <a:rPr lang="es-ES" sz="2000" dirty="0" err="1">
                <a:latin typeface="Avenir Book" charset="0"/>
              </a:rPr>
              <a:t>Loss</a:t>
            </a:r>
            <a:r>
              <a:rPr lang="es-ES" sz="2000" dirty="0">
                <a:latin typeface="Avenir Book" charset="0"/>
              </a:rPr>
              <a:t> </a:t>
            </a:r>
            <a:r>
              <a:rPr lang="es-ES" sz="2000" dirty="0" err="1">
                <a:latin typeface="Avenir Book" charset="0"/>
              </a:rPr>
              <a:t>function</a:t>
            </a:r>
            <a:r>
              <a:rPr lang="es-ES" sz="2000" dirty="0">
                <a:latin typeface="Avenir Book" charset="0"/>
              </a:rPr>
              <a:t>.</a:t>
            </a:r>
          </a:p>
          <a:p>
            <a:pPr marL="342900" indent="-342900" algn="l">
              <a:buFont typeface="Arial" panose="020B0604020202020204" pitchFamily="34" charset="0"/>
              <a:buChar char="•"/>
            </a:pPr>
            <a:endParaRPr lang="es-ES" sz="2000" dirty="0">
              <a:latin typeface="Avenir Book" charset="0"/>
            </a:endParaRPr>
          </a:p>
          <a:p>
            <a:pPr marL="342900" indent="-342900" algn="l">
              <a:buFont typeface="Arial" panose="020B0604020202020204" pitchFamily="34" charset="0"/>
              <a:buChar char="•"/>
            </a:pPr>
            <a:r>
              <a:rPr lang="es-ES" sz="2000" dirty="0">
                <a:latin typeface="Avenir Book" charset="0"/>
              </a:rPr>
              <a:t>También da respuesta a los requisitos de </a:t>
            </a:r>
            <a:r>
              <a:rPr lang="es-ES" sz="2000" dirty="0" err="1">
                <a:latin typeface="Avenir Book" charset="0"/>
              </a:rPr>
              <a:t>explicabilibilidad</a:t>
            </a:r>
            <a:r>
              <a:rPr lang="es-ES" sz="2000" dirty="0">
                <a:latin typeface="Avenir Book" charset="0"/>
              </a:rPr>
              <a:t> del modelo, analizando la </a:t>
            </a:r>
            <a:r>
              <a:rPr lang="es-ES" sz="2000" i="1" dirty="0" err="1">
                <a:latin typeface="Avenir Book" charset="0"/>
              </a:rPr>
              <a:t>feature</a:t>
            </a:r>
            <a:r>
              <a:rPr lang="es-ES" sz="2000" i="1" dirty="0">
                <a:latin typeface="Avenir Book" charset="0"/>
              </a:rPr>
              <a:t> </a:t>
            </a:r>
            <a:r>
              <a:rPr lang="es-ES" sz="2000" i="1" dirty="0" err="1">
                <a:latin typeface="Avenir Book" charset="0"/>
              </a:rPr>
              <a:t>importance</a:t>
            </a:r>
            <a:r>
              <a:rPr lang="es-ES" sz="2000" dirty="0">
                <a:latin typeface="Avenir Book" charset="0"/>
              </a:rPr>
              <a:t>, </a:t>
            </a:r>
            <a:r>
              <a:rPr lang="es-ES" sz="2000" i="1" dirty="0" err="1">
                <a:latin typeface="Avenir Book" charset="0"/>
              </a:rPr>
              <a:t>partial</a:t>
            </a:r>
            <a:r>
              <a:rPr lang="es-ES" sz="2000" i="1" dirty="0">
                <a:latin typeface="Avenir Book" charset="0"/>
              </a:rPr>
              <a:t> </a:t>
            </a:r>
            <a:r>
              <a:rPr lang="es-ES" sz="2000" i="1" dirty="0" err="1">
                <a:latin typeface="Avenir Book" charset="0"/>
              </a:rPr>
              <a:t>dependence</a:t>
            </a:r>
            <a:r>
              <a:rPr lang="es-ES" sz="2000" i="1" dirty="0">
                <a:latin typeface="Avenir Book" charset="0"/>
              </a:rPr>
              <a:t> </a:t>
            </a:r>
            <a:r>
              <a:rPr lang="es-ES" sz="2000" i="1" dirty="0" err="1">
                <a:latin typeface="Avenir Book" charset="0"/>
              </a:rPr>
              <a:t>plots</a:t>
            </a:r>
            <a:r>
              <a:rPr lang="es-ES" sz="2000" dirty="0">
                <a:latin typeface="Avenir Book" charset="0"/>
              </a:rPr>
              <a:t> e </a:t>
            </a:r>
            <a:r>
              <a:rPr lang="es-ES" sz="2000" i="1" dirty="0" err="1">
                <a:latin typeface="Avenir Book" charset="0"/>
              </a:rPr>
              <a:t>Individial</a:t>
            </a:r>
            <a:r>
              <a:rPr lang="es-ES" sz="2000" i="1" dirty="0">
                <a:latin typeface="Avenir Book" charset="0"/>
              </a:rPr>
              <a:t> </a:t>
            </a:r>
            <a:r>
              <a:rPr lang="es-ES" sz="2000" i="1" dirty="0" err="1">
                <a:latin typeface="Avenir Book" charset="0"/>
              </a:rPr>
              <a:t>conditional</a:t>
            </a:r>
            <a:r>
              <a:rPr lang="es-ES" sz="2000" i="1" dirty="0">
                <a:latin typeface="Avenir Book" charset="0"/>
              </a:rPr>
              <a:t> </a:t>
            </a:r>
            <a:r>
              <a:rPr lang="es-ES" sz="2000" i="1" dirty="0" err="1">
                <a:latin typeface="Avenir Book" charset="0"/>
              </a:rPr>
              <a:t>expectations</a:t>
            </a:r>
            <a:endParaRPr lang="es-ES" sz="2000" i="1" dirty="0">
              <a:latin typeface="Avenir Book" charset="0"/>
            </a:endParaRPr>
          </a:p>
        </p:txBody>
      </p:sp>
      <p:sp>
        <p:nvSpPr>
          <p:cNvPr id="3" name="TextBox 2">
            <a:extLst>
              <a:ext uri="{FF2B5EF4-FFF2-40B4-BE49-F238E27FC236}">
                <a16:creationId xmlns:a16="http://schemas.microsoft.com/office/drawing/2014/main" id="{00DDBE7F-9F7A-0B46-A2C4-5434F8E46A38}"/>
              </a:ext>
            </a:extLst>
          </p:cNvPr>
          <p:cNvSpPr txBox="1"/>
          <p:nvPr/>
        </p:nvSpPr>
        <p:spPr>
          <a:xfrm>
            <a:off x="7262050" y="2348880"/>
            <a:ext cx="184731" cy="461665"/>
          </a:xfrm>
          <a:prstGeom prst="rect">
            <a:avLst/>
          </a:prstGeom>
          <a:noFill/>
        </p:spPr>
        <p:txBody>
          <a:bodyPr wrap="none" rtlCol="0">
            <a:spAutoFit/>
          </a:bodyPr>
          <a:lstStyle/>
          <a:p>
            <a:endParaRPr lang="en-LU" dirty="0"/>
          </a:p>
        </p:txBody>
      </p:sp>
    </p:spTree>
    <p:extLst>
      <p:ext uri="{BB962C8B-B14F-4D97-AF65-F5344CB8AC3E}">
        <p14:creationId xmlns:p14="http://schemas.microsoft.com/office/powerpoint/2010/main" val="2115242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pPr eaLnBrk="1" hangingPunct="1"/>
              <a:t>26</a:t>
            </a:fld>
            <a:endParaRPr lang="en-GB" sz="1000"/>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Espacio para la innovación</a:t>
            </a:r>
          </a:p>
        </p:txBody>
      </p:sp>
      <p:sp>
        <p:nvSpPr>
          <p:cNvPr id="4" name="TextBox 3">
            <a:extLst>
              <a:ext uri="{FF2B5EF4-FFF2-40B4-BE49-F238E27FC236}">
                <a16:creationId xmlns:a16="http://schemas.microsoft.com/office/drawing/2014/main" id="{D08C3616-AFE4-5A43-B72E-2FB3422DE590}"/>
              </a:ext>
            </a:extLst>
          </p:cNvPr>
          <p:cNvSpPr txBox="1"/>
          <p:nvPr/>
        </p:nvSpPr>
        <p:spPr>
          <a:xfrm>
            <a:off x="848544" y="1750457"/>
            <a:ext cx="7992888" cy="1015663"/>
          </a:xfrm>
          <a:prstGeom prst="rect">
            <a:avLst/>
          </a:prstGeom>
          <a:noFill/>
        </p:spPr>
        <p:txBody>
          <a:bodyPr wrap="square" rtlCol="0">
            <a:spAutoFit/>
          </a:bodyPr>
          <a:lstStyle/>
          <a:p>
            <a:pPr marL="342900" indent="-342900" algn="l">
              <a:buFont typeface="Arial" panose="020B0604020202020204" pitchFamily="34" charset="0"/>
              <a:buChar char="•"/>
            </a:pPr>
            <a:r>
              <a:rPr lang="en-GB" sz="2000" dirty="0">
                <a:latin typeface="Avenir Book" charset="0"/>
              </a:rPr>
              <a:t>“This implies that developing a competing tariff structure with gradient boosting machines would result in an average profit of around 3.3% for the insurer”</a:t>
            </a:r>
            <a:endParaRPr lang="es-ES" sz="2000" dirty="0">
              <a:latin typeface="Avenir Book" charset="0"/>
            </a:endParaRPr>
          </a:p>
        </p:txBody>
      </p:sp>
      <p:pic>
        <p:nvPicPr>
          <p:cNvPr id="3" name="Picture 2">
            <a:extLst>
              <a:ext uri="{FF2B5EF4-FFF2-40B4-BE49-F238E27FC236}">
                <a16:creationId xmlns:a16="http://schemas.microsoft.com/office/drawing/2014/main" id="{7AD84B38-B0A9-C342-8823-257BF046715D}"/>
              </a:ext>
            </a:extLst>
          </p:cNvPr>
          <p:cNvPicPr>
            <a:picLocks noChangeAspect="1"/>
          </p:cNvPicPr>
          <p:nvPr/>
        </p:nvPicPr>
        <p:blipFill>
          <a:blip r:embed="rId3"/>
          <a:stretch>
            <a:fillRect/>
          </a:stretch>
        </p:blipFill>
        <p:spPr>
          <a:xfrm>
            <a:off x="2781684" y="3045768"/>
            <a:ext cx="3600400" cy="2925325"/>
          </a:xfrm>
          <a:prstGeom prst="rect">
            <a:avLst/>
          </a:prstGeom>
        </p:spPr>
      </p:pic>
      <p:pic>
        <p:nvPicPr>
          <p:cNvPr id="5" name="Picture 4">
            <a:extLst>
              <a:ext uri="{FF2B5EF4-FFF2-40B4-BE49-F238E27FC236}">
                <a16:creationId xmlns:a16="http://schemas.microsoft.com/office/drawing/2014/main" id="{86F2C01E-7378-9D4A-AD8E-33B9E2DECE66}"/>
              </a:ext>
            </a:extLst>
          </p:cNvPr>
          <p:cNvPicPr>
            <a:picLocks noChangeAspect="1"/>
          </p:cNvPicPr>
          <p:nvPr/>
        </p:nvPicPr>
        <p:blipFill>
          <a:blip r:embed="rId4"/>
          <a:stretch>
            <a:fillRect/>
          </a:stretch>
        </p:blipFill>
        <p:spPr>
          <a:xfrm>
            <a:off x="6537176" y="4127430"/>
            <a:ext cx="774700" cy="762000"/>
          </a:xfrm>
          <a:prstGeom prst="rect">
            <a:avLst/>
          </a:prstGeom>
        </p:spPr>
      </p:pic>
      <p:sp>
        <p:nvSpPr>
          <p:cNvPr id="6" name="Oval 5">
            <a:extLst>
              <a:ext uri="{FF2B5EF4-FFF2-40B4-BE49-F238E27FC236}">
                <a16:creationId xmlns:a16="http://schemas.microsoft.com/office/drawing/2014/main" id="{6728A51D-0F22-F44A-8264-20BCDE3915F9}"/>
              </a:ext>
            </a:extLst>
          </p:cNvPr>
          <p:cNvSpPr/>
          <p:nvPr/>
        </p:nvSpPr>
        <p:spPr>
          <a:xfrm>
            <a:off x="4088904" y="4437112"/>
            <a:ext cx="1440160" cy="504056"/>
          </a:xfrm>
          <a:prstGeom prst="ellipse">
            <a:avLst/>
          </a:prstGeom>
          <a:solidFill>
            <a:srgbClr val="B8E1FF">
              <a:alpha val="32941"/>
            </a:srgbClr>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LU"/>
          </a:p>
        </p:txBody>
      </p:sp>
      <p:sp>
        <p:nvSpPr>
          <p:cNvPr id="7" name="TextBox 6">
            <a:extLst>
              <a:ext uri="{FF2B5EF4-FFF2-40B4-BE49-F238E27FC236}">
                <a16:creationId xmlns:a16="http://schemas.microsoft.com/office/drawing/2014/main" id="{9D5E0739-957B-9A41-BD40-A0193FDE09D2}"/>
              </a:ext>
            </a:extLst>
          </p:cNvPr>
          <p:cNvSpPr txBox="1"/>
          <p:nvPr/>
        </p:nvSpPr>
        <p:spPr>
          <a:xfrm>
            <a:off x="7088688" y="4710335"/>
            <a:ext cx="2016150" cy="461665"/>
          </a:xfrm>
          <a:prstGeom prst="rect">
            <a:avLst/>
          </a:prstGeom>
          <a:noFill/>
        </p:spPr>
        <p:txBody>
          <a:bodyPr wrap="square" rtlCol="0">
            <a:spAutoFit/>
          </a:bodyPr>
          <a:lstStyle/>
          <a:p>
            <a:r>
              <a:rPr lang="en-LU" sz="1200" dirty="0"/>
              <a:t>GLM es mejor en riesgos alrededor de la media</a:t>
            </a:r>
          </a:p>
        </p:txBody>
      </p:sp>
      <p:cxnSp>
        <p:nvCxnSpPr>
          <p:cNvPr id="9" name="Straight Arrow Connector 8">
            <a:extLst>
              <a:ext uri="{FF2B5EF4-FFF2-40B4-BE49-F238E27FC236}">
                <a16:creationId xmlns:a16="http://schemas.microsoft.com/office/drawing/2014/main" id="{BAD8E98D-ABB7-364C-A256-4AB9AB1DED97}"/>
              </a:ext>
            </a:extLst>
          </p:cNvPr>
          <p:cNvCxnSpPr>
            <a:stCxn id="7" idx="1"/>
            <a:endCxn id="6" idx="6"/>
          </p:cNvCxnSpPr>
          <p:nvPr/>
        </p:nvCxnSpPr>
        <p:spPr bwMode="auto">
          <a:xfrm flipH="1" flipV="1">
            <a:off x="5529064" y="4689140"/>
            <a:ext cx="1559624" cy="252028"/>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C22A3041-092B-004C-87B4-2C3DD5A267D6}"/>
              </a:ext>
            </a:extLst>
          </p:cNvPr>
          <p:cNvSpPr/>
          <p:nvPr/>
        </p:nvSpPr>
        <p:spPr>
          <a:xfrm>
            <a:off x="3488288" y="4813857"/>
            <a:ext cx="454200" cy="338726"/>
          </a:xfrm>
          <a:prstGeom prst="ellipse">
            <a:avLst/>
          </a:prstGeom>
          <a:solidFill>
            <a:srgbClr val="B8E1FF">
              <a:alpha val="32941"/>
            </a:srgb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LU" dirty="0"/>
          </a:p>
        </p:txBody>
      </p:sp>
      <p:sp>
        <p:nvSpPr>
          <p:cNvPr id="13" name="Oval 12">
            <a:extLst>
              <a:ext uri="{FF2B5EF4-FFF2-40B4-BE49-F238E27FC236}">
                <a16:creationId xmlns:a16="http://schemas.microsoft.com/office/drawing/2014/main" id="{779586A3-9232-8B45-9CCD-24563DEE5D75}"/>
              </a:ext>
            </a:extLst>
          </p:cNvPr>
          <p:cNvSpPr/>
          <p:nvPr/>
        </p:nvSpPr>
        <p:spPr>
          <a:xfrm>
            <a:off x="5601072" y="4070766"/>
            <a:ext cx="454200" cy="338726"/>
          </a:xfrm>
          <a:prstGeom prst="ellipse">
            <a:avLst/>
          </a:prstGeom>
          <a:solidFill>
            <a:srgbClr val="B8E1FF">
              <a:alpha val="32941"/>
            </a:srgb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LU" dirty="0"/>
          </a:p>
        </p:txBody>
      </p:sp>
      <p:sp>
        <p:nvSpPr>
          <p:cNvPr id="15" name="TextBox 14">
            <a:extLst>
              <a:ext uri="{FF2B5EF4-FFF2-40B4-BE49-F238E27FC236}">
                <a16:creationId xmlns:a16="http://schemas.microsoft.com/office/drawing/2014/main" id="{6ECB97CA-F7A9-8644-AFD9-D521147DB66B}"/>
              </a:ext>
            </a:extLst>
          </p:cNvPr>
          <p:cNvSpPr txBox="1"/>
          <p:nvPr/>
        </p:nvSpPr>
        <p:spPr>
          <a:xfrm>
            <a:off x="7088688" y="5451140"/>
            <a:ext cx="2016150" cy="461665"/>
          </a:xfrm>
          <a:prstGeom prst="rect">
            <a:avLst/>
          </a:prstGeom>
          <a:noFill/>
        </p:spPr>
        <p:txBody>
          <a:bodyPr wrap="square" rtlCol="0">
            <a:spAutoFit/>
          </a:bodyPr>
          <a:lstStyle/>
          <a:p>
            <a:r>
              <a:rPr lang="en-LU" sz="1200" dirty="0"/>
              <a:t>GBM es mejor en los extremos</a:t>
            </a:r>
          </a:p>
        </p:txBody>
      </p:sp>
      <p:cxnSp>
        <p:nvCxnSpPr>
          <p:cNvPr id="18" name="Straight Arrow Connector 17">
            <a:extLst>
              <a:ext uri="{FF2B5EF4-FFF2-40B4-BE49-F238E27FC236}">
                <a16:creationId xmlns:a16="http://schemas.microsoft.com/office/drawing/2014/main" id="{D1921123-5337-874C-8A2D-5C63B20FFCFF}"/>
              </a:ext>
            </a:extLst>
          </p:cNvPr>
          <p:cNvCxnSpPr>
            <a:cxnSpLocks/>
            <a:endCxn id="13" idx="6"/>
          </p:cNvCxnSpPr>
          <p:nvPr/>
        </p:nvCxnSpPr>
        <p:spPr bwMode="auto">
          <a:xfrm flipH="1" flipV="1">
            <a:off x="6055272" y="4240129"/>
            <a:ext cx="1256604" cy="1358221"/>
          </a:xfrm>
          <a:prstGeom prst="straightConnector1">
            <a:avLst/>
          </a:prstGeom>
          <a:ln w="19050">
            <a:prstDash val="lgDash"/>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D659ACE-2C4C-4E46-B69F-BDC31662D612}"/>
              </a:ext>
            </a:extLst>
          </p:cNvPr>
          <p:cNvCxnSpPr>
            <a:cxnSpLocks/>
            <a:endCxn id="12" idx="6"/>
          </p:cNvCxnSpPr>
          <p:nvPr/>
        </p:nvCxnSpPr>
        <p:spPr bwMode="auto">
          <a:xfrm flipH="1" flipV="1">
            <a:off x="3942488" y="4983220"/>
            <a:ext cx="3369388" cy="615130"/>
          </a:xfrm>
          <a:prstGeom prst="straightConnector1">
            <a:avLst/>
          </a:prstGeom>
          <a:ln w="19050">
            <a:prstDash val="lgDash"/>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410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075933-6E44-D147-99FC-ABDC2E5AF760}"/>
              </a:ext>
            </a:extLst>
          </p:cNvPr>
          <p:cNvSpPr>
            <a:spLocks noGrp="1"/>
          </p:cNvSpPr>
          <p:nvPr>
            <p:ph type="sldNum" sz="quarter" idx="12"/>
          </p:nvPr>
        </p:nvSpPr>
        <p:spPr/>
        <p:txBody>
          <a:bodyPr/>
          <a:lstStyle/>
          <a:p>
            <a:pPr>
              <a:defRPr/>
            </a:pPr>
            <a:fld id="{E24A055E-C460-47F3-A6D3-4087B7E3A3DC}" type="slidenum">
              <a:rPr lang="en-GB" smtClean="0"/>
              <a:pPr>
                <a:defRPr/>
              </a:pPr>
              <a:t>3</a:t>
            </a:fld>
            <a:endParaRPr lang="en-GB"/>
          </a:p>
        </p:txBody>
      </p:sp>
      <p:sp>
        <p:nvSpPr>
          <p:cNvPr id="4" name="Title 3">
            <a:extLst>
              <a:ext uri="{FF2B5EF4-FFF2-40B4-BE49-F238E27FC236}">
                <a16:creationId xmlns:a16="http://schemas.microsoft.com/office/drawing/2014/main" id="{13C23A98-5B12-554C-9B97-63513C537D27}"/>
              </a:ext>
            </a:extLst>
          </p:cNvPr>
          <p:cNvSpPr>
            <a:spLocks noGrp="1"/>
          </p:cNvSpPr>
          <p:nvPr>
            <p:ph type="title"/>
          </p:nvPr>
        </p:nvSpPr>
        <p:spPr/>
        <p:txBody>
          <a:bodyPr>
            <a:normAutofit fontScale="90000"/>
          </a:bodyPr>
          <a:lstStyle/>
          <a:p>
            <a:r>
              <a:rPr lang="en-US" dirty="0" err="1"/>
              <a:t>Motivación</a:t>
            </a:r>
            <a:endParaRPr lang="en-US" dirty="0"/>
          </a:p>
        </p:txBody>
      </p:sp>
      <p:sp>
        <p:nvSpPr>
          <p:cNvPr id="5" name="TextBox 4">
            <a:extLst>
              <a:ext uri="{FF2B5EF4-FFF2-40B4-BE49-F238E27FC236}">
                <a16:creationId xmlns:a16="http://schemas.microsoft.com/office/drawing/2014/main" id="{3BA1FBD4-27DB-3B44-9985-43BD32A2EC70}"/>
              </a:ext>
            </a:extLst>
          </p:cNvPr>
          <p:cNvSpPr txBox="1"/>
          <p:nvPr/>
        </p:nvSpPr>
        <p:spPr>
          <a:xfrm>
            <a:off x="704528" y="2060848"/>
            <a:ext cx="7776864" cy="4154984"/>
          </a:xfrm>
          <a:prstGeom prst="rect">
            <a:avLst/>
          </a:prstGeom>
          <a:noFill/>
        </p:spPr>
        <p:txBody>
          <a:bodyPr wrap="square" rtlCol="0">
            <a:spAutoFit/>
          </a:bodyPr>
          <a:lstStyle/>
          <a:p>
            <a:pPr algn="just"/>
            <a:r>
              <a:rPr lang="en-US" sz="2000" dirty="0" err="1">
                <a:latin typeface="Avenir Book" charset="0"/>
                <a:ea typeface="Avenir Book" charset="0"/>
                <a:cs typeface="Avenir Book" charset="0"/>
              </a:rPr>
              <a:t>Modelos</a:t>
            </a:r>
            <a:r>
              <a:rPr lang="en-US" sz="2000" dirty="0">
                <a:latin typeface="Avenir Book" charset="0"/>
                <a:ea typeface="Avenir Book" charset="0"/>
                <a:cs typeface="Avenir Book" charset="0"/>
              </a:rPr>
              <a:t> de pricing – </a:t>
            </a:r>
            <a:r>
              <a:rPr lang="en-US" sz="2000" dirty="0" err="1">
                <a:latin typeface="Avenir Book" charset="0"/>
                <a:ea typeface="Avenir Book" charset="0"/>
                <a:cs typeface="Avenir Book" charset="0"/>
              </a:rPr>
              <a:t>modelado</a:t>
            </a:r>
            <a:r>
              <a:rPr lang="en-US" sz="2000" dirty="0">
                <a:latin typeface="Avenir Book" charset="0"/>
                <a:ea typeface="Avenir Book" charset="0"/>
                <a:cs typeface="Avenir Book" charset="0"/>
              </a:rPr>
              <a:t> de </a:t>
            </a:r>
            <a:r>
              <a:rPr lang="en-US" sz="2000" dirty="0" err="1">
                <a:latin typeface="Avenir Book" charset="0"/>
                <a:ea typeface="Avenir Book" charset="0"/>
                <a:cs typeface="Avenir Book" charset="0"/>
              </a:rPr>
              <a:t>riesgo</a:t>
            </a:r>
            <a:r>
              <a:rPr lang="en-US" sz="2000" dirty="0">
                <a:latin typeface="Avenir Book" charset="0"/>
                <a:ea typeface="Avenir Book" charset="0"/>
                <a:cs typeface="Avenir Book" charset="0"/>
              </a:rPr>
              <a:t> </a:t>
            </a:r>
          </a:p>
          <a:p>
            <a:pPr marL="342900" indent="-342900" algn="just">
              <a:buFont typeface="Arial" panose="020B0604020202020204" pitchFamily="34" charset="0"/>
              <a:buChar char="•"/>
            </a:pPr>
            <a:r>
              <a:rPr lang="en-US" sz="2000" dirty="0">
                <a:latin typeface="Avenir Book" charset="0"/>
                <a:ea typeface="Avenir Book" charset="0"/>
                <a:cs typeface="Avenir Book" charset="0"/>
              </a:rPr>
              <a:t>Central </a:t>
            </a:r>
            <a:r>
              <a:rPr lang="en-US" sz="2000" dirty="0" err="1">
                <a:latin typeface="Avenir Book" charset="0"/>
                <a:ea typeface="Avenir Book" charset="0"/>
                <a:cs typeface="Avenir Book" charset="0"/>
              </a:rPr>
              <a:t>en</a:t>
            </a:r>
            <a:r>
              <a:rPr lang="en-US" sz="2000" dirty="0">
                <a:latin typeface="Avenir Book" charset="0"/>
                <a:ea typeface="Avenir Book" charset="0"/>
                <a:cs typeface="Avenir Book" charset="0"/>
              </a:rPr>
              <a:t> la </a:t>
            </a:r>
            <a:r>
              <a:rPr lang="en-US" sz="2000" dirty="0" err="1">
                <a:latin typeface="Avenir Book" charset="0"/>
                <a:ea typeface="Avenir Book" charset="0"/>
                <a:cs typeface="Avenir Book" charset="0"/>
              </a:rPr>
              <a:t>industria</a:t>
            </a:r>
            <a:r>
              <a:rPr lang="en-US" sz="2000" dirty="0">
                <a:latin typeface="Avenir Book" charset="0"/>
                <a:ea typeface="Avenir Book" charset="0"/>
                <a:cs typeface="Avenir Book" charset="0"/>
              </a:rPr>
              <a:t> del Seguro (</a:t>
            </a:r>
            <a:r>
              <a:rPr lang="en-US" sz="2000" dirty="0" err="1">
                <a:latin typeface="Avenir Book" charset="0"/>
                <a:ea typeface="Avenir Book" charset="0"/>
                <a:cs typeface="Avenir Book" charset="0"/>
              </a:rPr>
              <a:t>pero</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también</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en</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otras</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industrias</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como</a:t>
            </a:r>
            <a:r>
              <a:rPr lang="en-US" sz="2000" dirty="0">
                <a:latin typeface="Avenir Book" charset="0"/>
                <a:ea typeface="Avenir Book" charset="0"/>
                <a:cs typeface="Avenir Book" charset="0"/>
              </a:rPr>
              <a:t> banca)</a:t>
            </a:r>
          </a:p>
          <a:p>
            <a:pPr marL="342900" indent="-342900" algn="just">
              <a:buFont typeface="Arial" panose="020B0604020202020204" pitchFamily="34" charset="0"/>
              <a:buChar char="•"/>
            </a:pPr>
            <a:endParaRPr lang="en-US" sz="2000" dirty="0">
              <a:latin typeface="Avenir Book" charset="0"/>
              <a:ea typeface="Avenir Book" charset="0"/>
              <a:cs typeface="Avenir Book" charset="0"/>
            </a:endParaRPr>
          </a:p>
          <a:p>
            <a:pPr algn="just"/>
            <a:r>
              <a:rPr lang="en-US" sz="2000" dirty="0" err="1">
                <a:latin typeface="Avenir Book" charset="0"/>
                <a:ea typeface="Avenir Book" charset="0"/>
                <a:cs typeface="Avenir Book" charset="0"/>
              </a:rPr>
              <a:t>Seguros</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como</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industria</a:t>
            </a:r>
            <a:r>
              <a:rPr lang="en-US" sz="2000" dirty="0">
                <a:latin typeface="Avenir Book" charset="0"/>
                <a:ea typeface="Avenir Book" charset="0"/>
                <a:cs typeface="Avenir Book" charset="0"/>
              </a:rPr>
              <a:t> con dos </a:t>
            </a:r>
            <a:r>
              <a:rPr lang="en-US" sz="2000" dirty="0" err="1">
                <a:latin typeface="Avenir Book" charset="0"/>
                <a:ea typeface="Avenir Book" charset="0"/>
                <a:cs typeface="Avenir Book" charset="0"/>
              </a:rPr>
              <a:t>paradigmas</a:t>
            </a:r>
            <a:r>
              <a:rPr lang="en-US" sz="2000" dirty="0">
                <a:latin typeface="Avenir Book" charset="0"/>
                <a:ea typeface="Avenir Book" charset="0"/>
                <a:cs typeface="Avenir Book" charset="0"/>
              </a:rPr>
              <a:t> de </a:t>
            </a:r>
            <a:r>
              <a:rPr lang="en-US" sz="2000" dirty="0" err="1">
                <a:latin typeface="Avenir Book" charset="0"/>
                <a:ea typeface="Avenir Book" charset="0"/>
                <a:cs typeface="Avenir Book" charset="0"/>
              </a:rPr>
              <a:t>modelado</a:t>
            </a:r>
            <a:endParaRPr lang="en-US" sz="2000" dirty="0">
              <a:latin typeface="Avenir Book" charset="0"/>
              <a:ea typeface="Avenir Book" charset="0"/>
              <a:cs typeface="Avenir Book" charset="0"/>
            </a:endParaRPr>
          </a:p>
          <a:p>
            <a:pPr marL="342900" indent="-342900" algn="just">
              <a:buFont typeface="Arial" panose="020B0604020202020204" pitchFamily="34" charset="0"/>
              <a:buChar char="•"/>
            </a:pPr>
            <a:r>
              <a:rPr lang="en-US" sz="2000" dirty="0" err="1">
                <a:latin typeface="Avenir Book" charset="0"/>
                <a:ea typeface="Avenir Book" charset="0"/>
                <a:cs typeface="Avenir Book" charset="0"/>
              </a:rPr>
              <a:t>Modelado</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clásico</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bastado</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en</a:t>
            </a:r>
            <a:r>
              <a:rPr lang="en-US" sz="2000" dirty="0">
                <a:latin typeface="Avenir Book" charset="0"/>
                <a:ea typeface="Avenir Book" charset="0"/>
                <a:cs typeface="Avenir Book" charset="0"/>
              </a:rPr>
              <a:t> GLMs - </a:t>
            </a:r>
            <a:r>
              <a:rPr lang="en-US" sz="2000" dirty="0" err="1">
                <a:latin typeface="Avenir Book" charset="0"/>
                <a:ea typeface="Avenir Book" charset="0"/>
                <a:cs typeface="Avenir Book" charset="0"/>
              </a:rPr>
              <a:t>Actuarios</a:t>
            </a:r>
            <a:endParaRPr lang="en-US" sz="2000" dirty="0">
              <a:latin typeface="Avenir Book" charset="0"/>
              <a:ea typeface="Avenir Book" charset="0"/>
              <a:cs typeface="Avenir Book" charset="0"/>
            </a:endParaRPr>
          </a:p>
          <a:p>
            <a:pPr marL="342900" indent="-342900" algn="just">
              <a:buFont typeface="Arial" panose="020B0604020202020204" pitchFamily="34" charset="0"/>
              <a:buChar char="•"/>
            </a:pPr>
            <a:r>
              <a:rPr lang="en-US" sz="2000" dirty="0" err="1">
                <a:latin typeface="Avenir Book" charset="0"/>
                <a:ea typeface="Avenir Book" charset="0"/>
                <a:cs typeface="Avenir Book" charset="0"/>
              </a:rPr>
              <a:t>Modelado</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aplicando</a:t>
            </a:r>
            <a:r>
              <a:rPr lang="en-US" sz="2000" dirty="0">
                <a:latin typeface="Avenir Book" charset="0"/>
                <a:ea typeface="Avenir Book" charset="0"/>
                <a:cs typeface="Avenir Book" charset="0"/>
              </a:rPr>
              <a:t> ML – Data Scientists</a:t>
            </a:r>
          </a:p>
          <a:p>
            <a:pPr marL="342900" indent="-342900" algn="just">
              <a:buFont typeface="Arial" panose="020B0604020202020204" pitchFamily="34" charset="0"/>
              <a:buChar char="•"/>
            </a:pPr>
            <a:endParaRPr lang="en-US" sz="2000" dirty="0">
              <a:latin typeface="Avenir Book" charset="0"/>
              <a:ea typeface="Avenir Book" charset="0"/>
              <a:cs typeface="Avenir Book" charset="0"/>
            </a:endParaRPr>
          </a:p>
          <a:p>
            <a:pPr algn="just"/>
            <a:r>
              <a:rPr lang="en-US" sz="2000" dirty="0">
                <a:latin typeface="Avenir Book" charset="0"/>
                <a:ea typeface="Avenir Book" charset="0"/>
                <a:cs typeface="Avenir Book" charset="0"/>
              </a:rPr>
              <a:t>Lo </a:t>
            </a:r>
            <a:r>
              <a:rPr lang="en-US" sz="2000" dirty="0" err="1">
                <a:latin typeface="Avenir Book" charset="0"/>
                <a:ea typeface="Avenir Book" charset="0"/>
                <a:cs typeface="Avenir Book" charset="0"/>
              </a:rPr>
              <a:t>vamos</a:t>
            </a:r>
            <a:r>
              <a:rPr lang="en-US" sz="2000" dirty="0">
                <a:latin typeface="Avenir Book" charset="0"/>
                <a:ea typeface="Avenir Book" charset="0"/>
                <a:cs typeface="Avenir Book" charset="0"/>
              </a:rPr>
              <a:t> a </a:t>
            </a:r>
            <a:r>
              <a:rPr lang="en-US" sz="2000" dirty="0" err="1">
                <a:latin typeface="Avenir Book" charset="0"/>
                <a:ea typeface="Avenir Book" charset="0"/>
                <a:cs typeface="Avenir Book" charset="0"/>
              </a:rPr>
              <a:t>abarcar</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como</a:t>
            </a:r>
            <a:r>
              <a:rPr lang="en-US" sz="2000" dirty="0">
                <a:latin typeface="Avenir Book" charset="0"/>
                <a:ea typeface="Avenir Book" charset="0"/>
                <a:cs typeface="Avenir Book" charset="0"/>
              </a:rPr>
              <a:t> un </a:t>
            </a:r>
            <a:r>
              <a:rPr lang="en-US" sz="2000" dirty="0" err="1">
                <a:latin typeface="Avenir Book" charset="0"/>
                <a:ea typeface="Avenir Book" charset="0"/>
                <a:cs typeface="Avenir Book" charset="0"/>
              </a:rPr>
              <a:t>caso</a:t>
            </a:r>
            <a:r>
              <a:rPr lang="en-US" sz="2000" dirty="0">
                <a:latin typeface="Avenir Book" charset="0"/>
                <a:ea typeface="Avenir Book" charset="0"/>
                <a:cs typeface="Avenir Book" charset="0"/>
              </a:rPr>
              <a:t> de </a:t>
            </a:r>
            <a:r>
              <a:rPr lang="en-US" sz="2000" dirty="0" err="1">
                <a:latin typeface="Avenir Book" charset="0"/>
                <a:ea typeface="Avenir Book" charset="0"/>
                <a:cs typeface="Avenir Book" charset="0"/>
              </a:rPr>
              <a:t>uso</a:t>
            </a:r>
            <a:r>
              <a:rPr lang="en-US" sz="2000" dirty="0">
                <a:latin typeface="Avenir Book" charset="0"/>
                <a:ea typeface="Avenir Book" charset="0"/>
                <a:cs typeface="Avenir Book" charset="0"/>
              </a:rPr>
              <a:t> de Data Science, y </a:t>
            </a:r>
            <a:r>
              <a:rPr lang="en-US" sz="2000" dirty="0" err="1">
                <a:latin typeface="Avenir Book" charset="0"/>
                <a:ea typeface="Avenir Book" charset="0"/>
                <a:cs typeface="Avenir Book" charset="0"/>
              </a:rPr>
              <a:t>vamos</a:t>
            </a:r>
            <a:r>
              <a:rPr lang="en-US" sz="2000" dirty="0">
                <a:latin typeface="Avenir Book" charset="0"/>
                <a:ea typeface="Avenir Book" charset="0"/>
                <a:cs typeface="Avenir Book" charset="0"/>
              </a:rPr>
              <a:t> a </a:t>
            </a:r>
            <a:r>
              <a:rPr lang="en-US" sz="2000" dirty="0" err="1">
                <a:latin typeface="Avenir Book" charset="0"/>
                <a:ea typeface="Avenir Book" charset="0"/>
                <a:cs typeface="Avenir Book" charset="0"/>
              </a:rPr>
              <a:t>dar</a:t>
            </a:r>
            <a:r>
              <a:rPr lang="en-US" sz="2000" dirty="0">
                <a:latin typeface="Avenir Book" charset="0"/>
                <a:ea typeface="Avenir Book" charset="0"/>
                <a:cs typeface="Avenir Book" charset="0"/>
              </a:rPr>
              <a:t> </a:t>
            </a:r>
            <a:r>
              <a:rPr lang="en-US" sz="2000" dirty="0" err="1">
                <a:latin typeface="Avenir Book" charset="0"/>
                <a:ea typeface="Avenir Book" charset="0"/>
                <a:cs typeface="Avenir Book" charset="0"/>
              </a:rPr>
              <a:t>visibilidad</a:t>
            </a:r>
            <a:r>
              <a:rPr lang="en-US" sz="2000" dirty="0">
                <a:latin typeface="Avenir Book" charset="0"/>
                <a:ea typeface="Avenir Book" charset="0"/>
                <a:cs typeface="Avenir Book" charset="0"/>
              </a:rPr>
              <a:t> de </a:t>
            </a:r>
            <a:r>
              <a:rPr lang="en-US" sz="2000" dirty="0" err="1">
                <a:latin typeface="Avenir Book" charset="0"/>
                <a:ea typeface="Avenir Book" charset="0"/>
                <a:cs typeface="Avenir Book" charset="0"/>
              </a:rPr>
              <a:t>todo</a:t>
            </a:r>
            <a:r>
              <a:rPr lang="en-US" sz="2000" dirty="0">
                <a:latin typeface="Avenir Book" charset="0"/>
                <a:ea typeface="Avenir Book" charset="0"/>
                <a:cs typeface="Avenir Book" charset="0"/>
              </a:rPr>
              <a:t> el </a:t>
            </a:r>
            <a:r>
              <a:rPr lang="en-US" sz="2000" dirty="0" err="1">
                <a:latin typeface="Avenir Book" charset="0"/>
                <a:ea typeface="Avenir Book" charset="0"/>
                <a:cs typeface="Avenir Book" charset="0"/>
              </a:rPr>
              <a:t>proceso</a:t>
            </a:r>
            <a:endParaRPr lang="en-US" sz="2000" dirty="0">
              <a:latin typeface="Avenir Book" charset="0"/>
              <a:ea typeface="Avenir Book" charset="0"/>
              <a:cs typeface="Avenir Book" charset="0"/>
            </a:endParaRPr>
          </a:p>
          <a:p>
            <a:pPr marL="342900" indent="-342900" algn="just">
              <a:buFont typeface="Arial" panose="020B0604020202020204" pitchFamily="34" charset="0"/>
              <a:buChar char="•"/>
            </a:pPr>
            <a:endParaRPr lang="en-US" sz="2000" dirty="0">
              <a:latin typeface="Avenir Book" charset="0"/>
              <a:ea typeface="Avenir Book" charset="0"/>
              <a:cs typeface="Avenir Book" charset="0"/>
            </a:endParaRPr>
          </a:p>
          <a:p>
            <a:pPr algn="just"/>
            <a:endParaRPr lang="en-US" sz="2000" dirty="0">
              <a:latin typeface="Avenir Book" charset="0"/>
              <a:ea typeface="Avenir Book" charset="0"/>
              <a:cs typeface="Avenir Book" charset="0"/>
            </a:endParaRPr>
          </a:p>
          <a:p>
            <a:pPr algn="just"/>
            <a:r>
              <a:rPr lang="en-US" dirty="0"/>
              <a:t>     </a:t>
            </a:r>
          </a:p>
        </p:txBody>
      </p:sp>
    </p:spTree>
    <p:extLst>
      <p:ext uri="{BB962C8B-B14F-4D97-AF65-F5344CB8AC3E}">
        <p14:creationId xmlns:p14="http://schemas.microsoft.com/office/powerpoint/2010/main" val="304681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4E3E54-D7E1-B14F-B149-7E966F565579}"/>
              </a:ext>
            </a:extLst>
          </p:cNvPr>
          <p:cNvSpPr>
            <a:spLocks noGrp="1"/>
          </p:cNvSpPr>
          <p:nvPr>
            <p:ph type="sldNum" sz="quarter" idx="12"/>
          </p:nvPr>
        </p:nvSpPr>
        <p:spPr/>
        <p:txBody>
          <a:bodyPr/>
          <a:lstStyle/>
          <a:p>
            <a:pPr>
              <a:defRPr/>
            </a:pPr>
            <a:fld id="{E24A055E-C460-47F3-A6D3-4087B7E3A3DC}" type="slidenum">
              <a:rPr lang="en-GB" smtClean="0"/>
              <a:pPr>
                <a:defRPr/>
              </a:pPr>
              <a:t>4</a:t>
            </a:fld>
            <a:endParaRPr lang="en-GB"/>
          </a:p>
        </p:txBody>
      </p:sp>
      <p:sp>
        <p:nvSpPr>
          <p:cNvPr id="4" name="Title 3">
            <a:extLst>
              <a:ext uri="{FF2B5EF4-FFF2-40B4-BE49-F238E27FC236}">
                <a16:creationId xmlns:a16="http://schemas.microsoft.com/office/drawing/2014/main" id="{E24A93EF-1E53-1B40-A08B-E6395020A51C}"/>
              </a:ext>
            </a:extLst>
          </p:cNvPr>
          <p:cNvSpPr>
            <a:spLocks noGrp="1"/>
          </p:cNvSpPr>
          <p:nvPr>
            <p:ph type="title"/>
          </p:nvPr>
        </p:nvSpPr>
        <p:spPr/>
        <p:txBody>
          <a:bodyPr>
            <a:normAutofit fontScale="90000"/>
          </a:bodyPr>
          <a:lstStyle/>
          <a:p>
            <a:r>
              <a:rPr lang="en-US" dirty="0"/>
              <a:t>Un </a:t>
            </a:r>
            <a:r>
              <a:rPr lang="en-US" dirty="0" err="1"/>
              <a:t>poco</a:t>
            </a:r>
            <a:r>
              <a:rPr lang="en-US" dirty="0"/>
              <a:t> de </a:t>
            </a:r>
            <a:r>
              <a:rPr lang="en-US" dirty="0" err="1"/>
              <a:t>historia</a:t>
            </a:r>
            <a:endParaRPr lang="en-US" dirty="0"/>
          </a:p>
        </p:txBody>
      </p:sp>
      <p:sp>
        <p:nvSpPr>
          <p:cNvPr id="5" name="TextBox 4">
            <a:extLst>
              <a:ext uri="{FF2B5EF4-FFF2-40B4-BE49-F238E27FC236}">
                <a16:creationId xmlns:a16="http://schemas.microsoft.com/office/drawing/2014/main" id="{2659278A-0A02-614D-8C2A-541294094D40}"/>
              </a:ext>
            </a:extLst>
          </p:cNvPr>
          <p:cNvSpPr txBox="1"/>
          <p:nvPr/>
        </p:nvSpPr>
        <p:spPr>
          <a:xfrm>
            <a:off x="521369" y="1954575"/>
            <a:ext cx="8136904" cy="3785652"/>
          </a:xfrm>
          <a:prstGeom prst="rect">
            <a:avLst/>
          </a:prstGeom>
          <a:noFill/>
        </p:spPr>
        <p:txBody>
          <a:bodyPr wrap="square" rtlCol="0">
            <a:spAutoFit/>
          </a:bodyPr>
          <a:lstStyle/>
          <a:p>
            <a:pPr algn="just"/>
            <a:r>
              <a:rPr lang="es-ES_tradnl" sz="2000" dirty="0">
                <a:latin typeface="Avenir Book" charset="0"/>
                <a:ea typeface="Avenir Book" charset="0"/>
                <a:cs typeface="Avenir Book" charset="0"/>
              </a:rPr>
              <a:t>Los primeros seguros (métodos de transferencia o distribución del riesgo) fueron puestos en práctica en Babilonia, China e India entre los milenios segundo y tercero A.C. Se trataban de seguros para mercaderes, basados en la </a:t>
            </a:r>
            <a:r>
              <a:rPr lang="es-ES_tradnl" sz="2000" dirty="0" err="1">
                <a:latin typeface="Avenir Book" charset="0"/>
                <a:ea typeface="Avenir Book" charset="0"/>
                <a:cs typeface="Avenir Book" charset="0"/>
              </a:rPr>
              <a:t>mutualización</a:t>
            </a:r>
            <a:r>
              <a:rPr lang="es-ES_tradnl" sz="2000" dirty="0">
                <a:latin typeface="Avenir Book" charset="0"/>
                <a:ea typeface="Avenir Book" charset="0"/>
                <a:cs typeface="Avenir Book" charset="0"/>
              </a:rPr>
              <a:t> del riesgo de pérdida de la mercancía / de la nave.</a:t>
            </a:r>
          </a:p>
          <a:p>
            <a:pPr algn="just"/>
            <a:endParaRPr lang="es-ES_tradnl" sz="2000" dirty="0">
              <a:latin typeface="Avenir Book" charset="0"/>
              <a:ea typeface="Avenir Book" charset="0"/>
              <a:cs typeface="Avenir Book" charset="0"/>
            </a:endParaRPr>
          </a:p>
          <a:p>
            <a:pPr algn="just"/>
            <a:r>
              <a:rPr lang="es-ES_tradnl" sz="2000" dirty="0">
                <a:latin typeface="Avenir Book" charset="0"/>
                <a:ea typeface="Avenir Book" charset="0"/>
                <a:cs typeface="Avenir Book" charset="0"/>
              </a:rPr>
              <a:t>Los griegos también (800 años A.C.) tenían unos préstamos que adelantaban el dinero necesario para la nave/mercancía, que debería ser pagado con un gran interés si el viaje es rentable, pero no era necesario pagar el préstamo si se perdía la nave. El interés del préstamo era lo suficientemente alto no solo para justificar el uso del capital, sino también para cubrir el riesgo de que el viaje fracasara.</a:t>
            </a:r>
          </a:p>
        </p:txBody>
      </p:sp>
    </p:spTree>
    <p:extLst>
      <p:ext uri="{BB962C8B-B14F-4D97-AF65-F5344CB8AC3E}">
        <p14:creationId xmlns:p14="http://schemas.microsoft.com/office/powerpoint/2010/main" val="25895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4E3E54-D7E1-B14F-B149-7E966F565579}"/>
              </a:ext>
            </a:extLst>
          </p:cNvPr>
          <p:cNvSpPr>
            <a:spLocks noGrp="1"/>
          </p:cNvSpPr>
          <p:nvPr>
            <p:ph type="sldNum" sz="quarter" idx="12"/>
          </p:nvPr>
        </p:nvSpPr>
        <p:spPr/>
        <p:txBody>
          <a:bodyPr/>
          <a:lstStyle/>
          <a:p>
            <a:pPr>
              <a:defRPr/>
            </a:pPr>
            <a:fld id="{E24A055E-C460-47F3-A6D3-4087B7E3A3DC}" type="slidenum">
              <a:rPr lang="en-GB" smtClean="0"/>
              <a:pPr>
                <a:defRPr/>
              </a:pPr>
              <a:t>5</a:t>
            </a:fld>
            <a:endParaRPr lang="en-GB"/>
          </a:p>
        </p:txBody>
      </p:sp>
      <p:sp>
        <p:nvSpPr>
          <p:cNvPr id="4" name="Title 3">
            <a:extLst>
              <a:ext uri="{FF2B5EF4-FFF2-40B4-BE49-F238E27FC236}">
                <a16:creationId xmlns:a16="http://schemas.microsoft.com/office/drawing/2014/main" id="{E24A93EF-1E53-1B40-A08B-E6395020A51C}"/>
              </a:ext>
            </a:extLst>
          </p:cNvPr>
          <p:cNvSpPr>
            <a:spLocks noGrp="1"/>
          </p:cNvSpPr>
          <p:nvPr>
            <p:ph type="title"/>
          </p:nvPr>
        </p:nvSpPr>
        <p:spPr/>
        <p:txBody>
          <a:bodyPr>
            <a:normAutofit fontScale="90000"/>
          </a:bodyPr>
          <a:lstStyle/>
          <a:p>
            <a:r>
              <a:rPr lang="en-US" dirty="0"/>
              <a:t>Un </a:t>
            </a:r>
            <a:r>
              <a:rPr lang="en-US" dirty="0" err="1"/>
              <a:t>poco</a:t>
            </a:r>
            <a:r>
              <a:rPr lang="en-US" dirty="0"/>
              <a:t> de </a:t>
            </a:r>
            <a:r>
              <a:rPr lang="en-US" dirty="0" err="1"/>
              <a:t>historia</a:t>
            </a:r>
            <a:endParaRPr lang="en-US" dirty="0"/>
          </a:p>
        </p:txBody>
      </p:sp>
      <p:sp>
        <p:nvSpPr>
          <p:cNvPr id="5" name="TextBox 4">
            <a:extLst>
              <a:ext uri="{FF2B5EF4-FFF2-40B4-BE49-F238E27FC236}">
                <a16:creationId xmlns:a16="http://schemas.microsoft.com/office/drawing/2014/main" id="{2659278A-0A02-614D-8C2A-541294094D40}"/>
              </a:ext>
            </a:extLst>
          </p:cNvPr>
          <p:cNvSpPr txBox="1"/>
          <p:nvPr/>
        </p:nvSpPr>
        <p:spPr>
          <a:xfrm>
            <a:off x="488639" y="1765988"/>
            <a:ext cx="8136904" cy="4708981"/>
          </a:xfrm>
          <a:prstGeom prst="rect">
            <a:avLst/>
          </a:prstGeom>
          <a:noFill/>
        </p:spPr>
        <p:txBody>
          <a:bodyPr wrap="square" rtlCol="0">
            <a:spAutoFit/>
          </a:bodyPr>
          <a:lstStyle/>
          <a:p>
            <a:pPr algn="just"/>
            <a:r>
              <a:rPr lang="es-ES_tradnl" sz="2000" dirty="0">
                <a:latin typeface="Avenir Book" charset="0"/>
                <a:ea typeface="Avenir Book" charset="0"/>
                <a:cs typeface="Avenir Book" charset="0"/>
              </a:rPr>
              <a:t>1583, primer contrato de seguro de vida del que se tenga conocimiento. Cobertura a mercaderes marinos, con un coste de 30 libras, y una compensación de 400 libras en caso de muerte.</a:t>
            </a:r>
          </a:p>
          <a:p>
            <a:pPr algn="just"/>
            <a:endParaRPr lang="es-ES_tradnl" sz="2000" dirty="0">
              <a:latin typeface="Avenir Book" charset="0"/>
              <a:ea typeface="Avenir Book" charset="0"/>
              <a:cs typeface="Avenir Book" charset="0"/>
            </a:endParaRPr>
          </a:p>
          <a:p>
            <a:pPr algn="just"/>
            <a:r>
              <a:rPr lang="es-ES_tradnl" sz="2000" dirty="0">
                <a:latin typeface="Avenir Book" charset="0"/>
                <a:ea typeface="Avenir Book" charset="0"/>
                <a:cs typeface="Avenir Book" charset="0"/>
              </a:rPr>
              <a:t>1706, primeros seguros de vida. </a:t>
            </a:r>
            <a:r>
              <a:rPr lang="es-ES_tradnl" sz="2000" dirty="0" err="1">
                <a:latin typeface="Avenir Book" charset="0"/>
                <a:ea typeface="Avenir Book" charset="0"/>
                <a:cs typeface="Avenir Book" charset="0"/>
              </a:rPr>
              <a:t>Amicable</a:t>
            </a:r>
            <a:r>
              <a:rPr lang="es-ES_tradnl" sz="2000" dirty="0">
                <a:latin typeface="Avenir Book" charset="0"/>
                <a:ea typeface="Avenir Book" charset="0"/>
                <a:cs typeface="Avenir Book" charset="0"/>
              </a:rPr>
              <a:t> </a:t>
            </a:r>
            <a:r>
              <a:rPr lang="es-ES_tradnl" sz="2000" dirty="0" err="1">
                <a:latin typeface="Avenir Book" charset="0"/>
                <a:ea typeface="Avenir Book" charset="0"/>
                <a:cs typeface="Avenir Book" charset="0"/>
              </a:rPr>
              <a:t>Society</a:t>
            </a:r>
            <a:r>
              <a:rPr lang="es-ES_tradnl" sz="2000" dirty="0">
                <a:latin typeface="Avenir Book" charset="0"/>
                <a:ea typeface="Avenir Book" charset="0"/>
                <a:cs typeface="Avenir Book" charset="0"/>
              </a:rPr>
              <a:t> </a:t>
            </a:r>
            <a:r>
              <a:rPr lang="es-ES_tradnl" sz="2000" dirty="0" err="1">
                <a:latin typeface="Avenir Book" charset="0"/>
                <a:ea typeface="Avenir Book" charset="0"/>
                <a:cs typeface="Avenir Book" charset="0"/>
              </a:rPr>
              <a:t>for</a:t>
            </a:r>
            <a:r>
              <a:rPr lang="es-ES_tradnl" sz="2000" dirty="0">
                <a:latin typeface="Avenir Book" charset="0"/>
                <a:ea typeface="Avenir Book" charset="0"/>
                <a:cs typeface="Avenir Book" charset="0"/>
              </a:rPr>
              <a:t> a </a:t>
            </a:r>
            <a:r>
              <a:rPr lang="es-ES_tradnl" sz="2000" dirty="0" err="1">
                <a:latin typeface="Avenir Book" charset="0"/>
                <a:ea typeface="Avenir Book" charset="0"/>
                <a:cs typeface="Avenir Book" charset="0"/>
              </a:rPr>
              <a:t>Perpetual</a:t>
            </a:r>
            <a:r>
              <a:rPr lang="es-ES_tradnl" sz="2000" dirty="0">
                <a:latin typeface="Avenir Book" charset="0"/>
                <a:ea typeface="Avenir Book" charset="0"/>
                <a:cs typeface="Avenir Book" charset="0"/>
              </a:rPr>
              <a:t> </a:t>
            </a:r>
            <a:r>
              <a:rPr lang="es-ES_tradnl" sz="2000" dirty="0" err="1">
                <a:latin typeface="Avenir Book" charset="0"/>
                <a:ea typeface="Avenir Book" charset="0"/>
                <a:cs typeface="Avenir Book" charset="0"/>
              </a:rPr>
              <a:t>Assurance</a:t>
            </a:r>
            <a:r>
              <a:rPr lang="es-ES_tradnl" sz="2000" dirty="0">
                <a:latin typeface="Avenir Book" charset="0"/>
                <a:ea typeface="Avenir Book" charset="0"/>
                <a:cs typeface="Avenir Book" charset="0"/>
              </a:rPr>
              <a:t> Office.</a:t>
            </a:r>
          </a:p>
          <a:p>
            <a:pPr marL="342900" indent="-342900" algn="just">
              <a:buFont typeface="Arial" charset="0"/>
              <a:buChar char="•"/>
            </a:pPr>
            <a:r>
              <a:rPr lang="es-ES_tradnl" sz="2000" dirty="0">
                <a:latin typeface="Avenir Book" charset="0"/>
                <a:ea typeface="Avenir Book" charset="0"/>
                <a:cs typeface="Avenir Book" charset="0"/>
              </a:rPr>
              <a:t>Pago en acciones, de una a tres, anualmente. </a:t>
            </a:r>
          </a:p>
          <a:p>
            <a:pPr marL="342900" indent="-342900" algn="just">
              <a:buFont typeface="Arial" charset="0"/>
              <a:buChar char="•"/>
            </a:pPr>
            <a:r>
              <a:rPr lang="es-ES_tradnl" sz="2000" dirty="0">
                <a:latin typeface="Avenir Book" charset="0"/>
                <a:ea typeface="Avenir Book" charset="0"/>
                <a:cs typeface="Avenir Book" charset="0"/>
              </a:rPr>
              <a:t>En caso de un deceso, la viuda/</a:t>
            </a:r>
            <a:r>
              <a:rPr lang="es-ES_tradnl" sz="2000" dirty="0" err="1">
                <a:latin typeface="Avenir Book" charset="0"/>
                <a:ea typeface="Avenir Book" charset="0"/>
                <a:cs typeface="Avenir Book" charset="0"/>
              </a:rPr>
              <a:t>húerfano</a:t>
            </a:r>
            <a:r>
              <a:rPr lang="es-ES_tradnl" sz="2000" dirty="0">
                <a:latin typeface="Avenir Book" charset="0"/>
                <a:ea typeface="Avenir Book" charset="0"/>
                <a:cs typeface="Avenir Book" charset="0"/>
              </a:rPr>
              <a:t> cobraban las aportaciones proporcionalmente en función de las acciones contratadas</a:t>
            </a:r>
          </a:p>
          <a:p>
            <a:pPr marL="342900" indent="-342900" algn="just">
              <a:buFont typeface="Arial" charset="0"/>
              <a:buChar char="•"/>
            </a:pPr>
            <a:r>
              <a:rPr lang="es-ES_tradnl" sz="2000" dirty="0">
                <a:latin typeface="Avenir Book" charset="0"/>
                <a:ea typeface="Avenir Book" charset="0"/>
                <a:cs typeface="Avenir Book" charset="0"/>
              </a:rPr>
              <a:t>Todas las acciones tienen el </a:t>
            </a:r>
            <a:r>
              <a:rPr lang="es-ES_tradnl" sz="2000" b="1" dirty="0">
                <a:latin typeface="Avenir Book" charset="0"/>
                <a:ea typeface="Avenir Book" charset="0"/>
                <a:cs typeface="Avenir Book" charset="0"/>
              </a:rPr>
              <a:t>mismo</a:t>
            </a:r>
            <a:r>
              <a:rPr lang="es-ES_tradnl" sz="2000" dirty="0">
                <a:latin typeface="Avenir Book" charset="0"/>
                <a:ea typeface="Avenir Book" charset="0"/>
                <a:cs typeface="Avenir Book" charset="0"/>
              </a:rPr>
              <a:t> </a:t>
            </a:r>
            <a:r>
              <a:rPr lang="es-ES_tradnl" sz="2000" b="1" dirty="0">
                <a:latin typeface="Avenir Book" charset="0"/>
                <a:ea typeface="Avenir Book" charset="0"/>
                <a:cs typeface="Avenir Book" charset="0"/>
              </a:rPr>
              <a:t>precio</a:t>
            </a:r>
          </a:p>
          <a:p>
            <a:pPr marL="342900" indent="-342900" algn="just">
              <a:buFont typeface="Arial" charset="0"/>
              <a:buChar char="•"/>
            </a:pPr>
            <a:endParaRPr lang="es-ES_tradnl" sz="2000" b="1" dirty="0">
              <a:latin typeface="Avenir Book" charset="0"/>
              <a:ea typeface="Avenir Book" charset="0"/>
              <a:cs typeface="Avenir Book" charset="0"/>
            </a:endParaRPr>
          </a:p>
          <a:p>
            <a:pPr algn="just"/>
            <a:r>
              <a:rPr lang="es-ES_tradnl" sz="2000" dirty="0">
                <a:latin typeface="Avenir Book" charset="0"/>
                <a:ea typeface="Avenir Book" charset="0"/>
                <a:cs typeface="Avenir Book" charset="0"/>
              </a:rPr>
              <a:t>1762, </a:t>
            </a:r>
            <a:r>
              <a:rPr lang="es-ES_tradnl" sz="2000" dirty="0" err="1">
                <a:latin typeface="Avenir Book" charset="0"/>
                <a:ea typeface="Avenir Book" charset="0"/>
                <a:cs typeface="Avenir Book" charset="0"/>
              </a:rPr>
              <a:t>Society</a:t>
            </a:r>
            <a:r>
              <a:rPr lang="es-ES_tradnl" sz="2000" dirty="0">
                <a:latin typeface="Avenir Book" charset="0"/>
                <a:ea typeface="Avenir Book" charset="0"/>
                <a:cs typeface="Avenir Book" charset="0"/>
              </a:rPr>
              <a:t> </a:t>
            </a:r>
            <a:r>
              <a:rPr lang="es-ES_tradnl" sz="2000" dirty="0" err="1">
                <a:latin typeface="Avenir Book" charset="0"/>
                <a:ea typeface="Avenir Book" charset="0"/>
                <a:cs typeface="Avenir Book" charset="0"/>
              </a:rPr>
              <a:t>for</a:t>
            </a:r>
            <a:r>
              <a:rPr lang="es-ES_tradnl" sz="2000" dirty="0">
                <a:latin typeface="Avenir Book" charset="0"/>
                <a:ea typeface="Avenir Book" charset="0"/>
                <a:cs typeface="Avenir Book" charset="0"/>
              </a:rPr>
              <a:t> </a:t>
            </a:r>
            <a:r>
              <a:rPr lang="es-ES_tradnl" sz="2000" dirty="0" err="1">
                <a:latin typeface="Avenir Book" charset="0"/>
                <a:ea typeface="Avenir Book" charset="0"/>
                <a:cs typeface="Avenir Book" charset="0"/>
              </a:rPr>
              <a:t>Equitable</a:t>
            </a:r>
            <a:r>
              <a:rPr lang="es-ES_tradnl" sz="2000" dirty="0">
                <a:latin typeface="Avenir Book" charset="0"/>
                <a:ea typeface="Avenir Book" charset="0"/>
                <a:cs typeface="Avenir Book" charset="0"/>
              </a:rPr>
              <a:t> </a:t>
            </a:r>
            <a:r>
              <a:rPr lang="es-ES_tradnl" sz="2000" dirty="0" err="1">
                <a:latin typeface="Avenir Book" charset="0"/>
                <a:ea typeface="Avenir Book" charset="0"/>
                <a:cs typeface="Avenir Book" charset="0"/>
              </a:rPr>
              <a:t>Assurances</a:t>
            </a:r>
            <a:r>
              <a:rPr lang="es-ES_tradnl" sz="2000" dirty="0">
                <a:latin typeface="Avenir Book" charset="0"/>
                <a:ea typeface="Avenir Book" charset="0"/>
                <a:cs typeface="Avenir Book" charset="0"/>
              </a:rPr>
              <a:t> and </a:t>
            </a:r>
            <a:r>
              <a:rPr lang="es-ES_tradnl" sz="2000" dirty="0" err="1">
                <a:latin typeface="Avenir Book" charset="0"/>
                <a:ea typeface="Avenir Book" charset="0"/>
                <a:cs typeface="Avenir Book" charset="0"/>
              </a:rPr>
              <a:t>Lives</a:t>
            </a:r>
            <a:r>
              <a:rPr lang="es-ES_tradnl" sz="2000" dirty="0">
                <a:latin typeface="Avenir Book" charset="0"/>
                <a:ea typeface="Avenir Book" charset="0"/>
                <a:cs typeface="Avenir Book" charset="0"/>
              </a:rPr>
              <a:t> and </a:t>
            </a:r>
            <a:r>
              <a:rPr lang="es-ES_tradnl" sz="2000" dirty="0" err="1">
                <a:latin typeface="Avenir Book" charset="0"/>
                <a:ea typeface="Avenir Book" charset="0"/>
                <a:cs typeface="Avenir Book" charset="0"/>
              </a:rPr>
              <a:t>Survivorship</a:t>
            </a:r>
            <a:endParaRPr lang="es-ES_tradnl" sz="2000" dirty="0">
              <a:latin typeface="Avenir Book" charset="0"/>
              <a:ea typeface="Avenir Book" charset="0"/>
              <a:cs typeface="Avenir Book" charset="0"/>
            </a:endParaRPr>
          </a:p>
          <a:p>
            <a:pPr marL="342900" indent="-342900" algn="just">
              <a:buFont typeface="Arial" panose="020B0604020202020204" pitchFamily="34" charset="0"/>
              <a:buChar char="•"/>
            </a:pPr>
            <a:r>
              <a:rPr lang="es-ES_tradnl" sz="2000" dirty="0">
                <a:latin typeface="Avenir Book" charset="0"/>
                <a:ea typeface="Avenir Book" charset="0"/>
                <a:cs typeface="Avenir Book" charset="0"/>
              </a:rPr>
              <a:t>Pioneros en primas basadas en la edad</a:t>
            </a:r>
          </a:p>
          <a:p>
            <a:pPr algn="just"/>
            <a:endParaRPr lang="es-ES_tradnl" sz="2000" dirty="0">
              <a:latin typeface="Avenir Book" charset="0"/>
              <a:ea typeface="Avenir Book" charset="0"/>
              <a:cs typeface="Avenir Book" charset="0"/>
            </a:endParaRPr>
          </a:p>
        </p:txBody>
      </p:sp>
    </p:spTree>
    <p:extLst>
      <p:ext uri="{BB962C8B-B14F-4D97-AF65-F5344CB8AC3E}">
        <p14:creationId xmlns:p14="http://schemas.microsoft.com/office/powerpoint/2010/main" val="219280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4E3E54-D7E1-B14F-B149-7E966F565579}"/>
              </a:ext>
            </a:extLst>
          </p:cNvPr>
          <p:cNvSpPr>
            <a:spLocks noGrp="1"/>
          </p:cNvSpPr>
          <p:nvPr>
            <p:ph type="sldNum" sz="quarter" idx="12"/>
          </p:nvPr>
        </p:nvSpPr>
        <p:spPr/>
        <p:txBody>
          <a:bodyPr/>
          <a:lstStyle/>
          <a:p>
            <a:pPr>
              <a:defRPr/>
            </a:pPr>
            <a:fld id="{E24A055E-C460-47F3-A6D3-4087B7E3A3DC}" type="slidenum">
              <a:rPr lang="en-GB" smtClean="0"/>
              <a:pPr>
                <a:defRPr/>
              </a:pPr>
              <a:t>6</a:t>
            </a:fld>
            <a:endParaRPr lang="en-GB"/>
          </a:p>
        </p:txBody>
      </p:sp>
      <p:sp>
        <p:nvSpPr>
          <p:cNvPr id="4" name="Title 3">
            <a:extLst>
              <a:ext uri="{FF2B5EF4-FFF2-40B4-BE49-F238E27FC236}">
                <a16:creationId xmlns:a16="http://schemas.microsoft.com/office/drawing/2014/main" id="{E24A93EF-1E53-1B40-A08B-E6395020A51C}"/>
              </a:ext>
            </a:extLst>
          </p:cNvPr>
          <p:cNvSpPr>
            <a:spLocks noGrp="1"/>
          </p:cNvSpPr>
          <p:nvPr>
            <p:ph type="title"/>
          </p:nvPr>
        </p:nvSpPr>
        <p:spPr/>
        <p:txBody>
          <a:bodyPr>
            <a:normAutofit fontScale="90000"/>
          </a:bodyPr>
          <a:lstStyle/>
          <a:p>
            <a:r>
              <a:rPr lang="en-US" dirty="0"/>
              <a:t>Un </a:t>
            </a:r>
            <a:r>
              <a:rPr lang="en-US" dirty="0" err="1"/>
              <a:t>poco</a:t>
            </a:r>
            <a:r>
              <a:rPr lang="en-US" dirty="0"/>
              <a:t> de </a:t>
            </a:r>
            <a:r>
              <a:rPr lang="en-US" dirty="0" err="1"/>
              <a:t>historia</a:t>
            </a:r>
            <a:endParaRPr lang="en-US" dirty="0"/>
          </a:p>
        </p:txBody>
      </p:sp>
      <p:pic>
        <p:nvPicPr>
          <p:cNvPr id="2" name="Picture 1">
            <a:extLst>
              <a:ext uri="{FF2B5EF4-FFF2-40B4-BE49-F238E27FC236}">
                <a16:creationId xmlns:a16="http://schemas.microsoft.com/office/drawing/2014/main" id="{B6FE8007-0F9F-044E-ACE1-6BF30EF078DF}"/>
              </a:ext>
            </a:extLst>
          </p:cNvPr>
          <p:cNvPicPr>
            <a:picLocks noChangeAspect="1"/>
          </p:cNvPicPr>
          <p:nvPr/>
        </p:nvPicPr>
        <p:blipFill>
          <a:blip r:embed="rId3"/>
          <a:stretch>
            <a:fillRect/>
          </a:stretch>
        </p:blipFill>
        <p:spPr>
          <a:xfrm>
            <a:off x="2423696" y="1784474"/>
            <a:ext cx="5058608" cy="2232248"/>
          </a:xfrm>
          <a:prstGeom prst="rect">
            <a:avLst/>
          </a:prstGeom>
        </p:spPr>
      </p:pic>
      <p:pic>
        <p:nvPicPr>
          <p:cNvPr id="6" name="Picture 5">
            <a:extLst>
              <a:ext uri="{FF2B5EF4-FFF2-40B4-BE49-F238E27FC236}">
                <a16:creationId xmlns:a16="http://schemas.microsoft.com/office/drawing/2014/main" id="{1CA3BDD3-728F-B449-8736-BC1DA89AD20F}"/>
              </a:ext>
            </a:extLst>
          </p:cNvPr>
          <p:cNvPicPr>
            <a:picLocks noChangeAspect="1"/>
          </p:cNvPicPr>
          <p:nvPr/>
        </p:nvPicPr>
        <p:blipFill rotWithShape="1">
          <a:blip r:embed="rId4"/>
          <a:srcRect r="67546"/>
          <a:stretch/>
        </p:blipFill>
        <p:spPr>
          <a:xfrm>
            <a:off x="2423696" y="4016722"/>
            <a:ext cx="1851237" cy="1914336"/>
          </a:xfrm>
          <a:prstGeom prst="rect">
            <a:avLst/>
          </a:prstGeom>
        </p:spPr>
      </p:pic>
      <p:pic>
        <p:nvPicPr>
          <p:cNvPr id="7" name="Picture 6">
            <a:extLst>
              <a:ext uri="{FF2B5EF4-FFF2-40B4-BE49-F238E27FC236}">
                <a16:creationId xmlns:a16="http://schemas.microsoft.com/office/drawing/2014/main" id="{C2678265-0EC0-C347-8FE7-EF03007F885B}"/>
              </a:ext>
            </a:extLst>
          </p:cNvPr>
          <p:cNvPicPr>
            <a:picLocks noChangeAspect="1"/>
          </p:cNvPicPr>
          <p:nvPr/>
        </p:nvPicPr>
        <p:blipFill>
          <a:blip r:embed="rId5"/>
          <a:stretch>
            <a:fillRect/>
          </a:stretch>
        </p:blipFill>
        <p:spPr>
          <a:xfrm>
            <a:off x="5645576" y="4016722"/>
            <a:ext cx="1836728" cy="1914337"/>
          </a:xfrm>
          <a:prstGeom prst="rect">
            <a:avLst/>
          </a:prstGeom>
        </p:spPr>
      </p:pic>
    </p:spTree>
    <p:extLst>
      <p:ext uri="{BB962C8B-B14F-4D97-AF65-F5344CB8AC3E}">
        <p14:creationId xmlns:p14="http://schemas.microsoft.com/office/powerpoint/2010/main" val="201953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pPr eaLnBrk="1" hangingPunct="1"/>
              <a:t>7</a:t>
            </a:fld>
            <a:endParaRPr lang="en-GB" sz="1000"/>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(Casi) todos usamos estos conceptos</a:t>
            </a:r>
          </a:p>
        </p:txBody>
      </p:sp>
      <p:sp>
        <p:nvSpPr>
          <p:cNvPr id="3" name="TextBox 2"/>
          <p:cNvSpPr txBox="1"/>
          <p:nvPr/>
        </p:nvSpPr>
        <p:spPr>
          <a:xfrm>
            <a:off x="992560" y="1559689"/>
            <a:ext cx="3744416" cy="5078313"/>
          </a:xfrm>
          <a:prstGeom prst="rect">
            <a:avLst/>
          </a:prstGeom>
          <a:noFill/>
        </p:spPr>
        <p:txBody>
          <a:bodyPr wrap="square" rtlCol="0">
            <a:spAutoFit/>
          </a:bodyPr>
          <a:lstStyle/>
          <a:p>
            <a:pPr marL="342900" indent="-342900" algn="just">
              <a:buFont typeface="Arial" charset="0"/>
              <a:buChar char="•"/>
            </a:pPr>
            <a:r>
              <a:rPr lang="en-US" sz="2000" dirty="0" err="1">
                <a:latin typeface="Avenir Book" charset="0"/>
                <a:ea typeface="Avenir Book" charset="0"/>
                <a:cs typeface="Avenir Book" charset="0"/>
              </a:rPr>
              <a:t>Seguro</a:t>
            </a:r>
            <a:endParaRPr lang="en-US" sz="2000" dirty="0">
              <a:latin typeface="Avenir Book" charset="0"/>
              <a:ea typeface="Avenir Book" charset="0"/>
              <a:cs typeface="Avenir Book" charset="0"/>
            </a:endParaRPr>
          </a:p>
          <a:p>
            <a:pPr marL="342900" indent="-342900" algn="just">
              <a:buFont typeface="Arial" charset="0"/>
              <a:buChar char="•"/>
            </a:pPr>
            <a:r>
              <a:rPr lang="en-US" sz="2000" dirty="0">
                <a:latin typeface="Avenir Book" charset="0"/>
                <a:ea typeface="Avenir Book" charset="0"/>
                <a:cs typeface="Avenir Book" charset="0"/>
              </a:rPr>
              <a:t>Prima</a:t>
            </a:r>
          </a:p>
          <a:p>
            <a:pPr marL="342900" indent="-342900" algn="just">
              <a:buFont typeface="Arial" charset="0"/>
              <a:buChar char="•"/>
            </a:pPr>
            <a:r>
              <a:rPr lang="en-US" sz="2000" dirty="0" err="1">
                <a:latin typeface="Avenir Book" charset="0"/>
                <a:ea typeface="Avenir Book" charset="0"/>
                <a:cs typeface="Avenir Book" charset="0"/>
              </a:rPr>
              <a:t>Riesgo</a:t>
            </a:r>
            <a:endParaRPr lang="en-US" sz="2000" dirty="0">
              <a:latin typeface="Avenir Book" charset="0"/>
              <a:ea typeface="Avenir Book" charset="0"/>
              <a:cs typeface="Avenir Book" charset="0"/>
            </a:endParaRPr>
          </a:p>
          <a:p>
            <a:pPr marL="342900" indent="-342900" algn="just">
              <a:buFont typeface="Arial" charset="0"/>
              <a:buChar char="•"/>
            </a:pPr>
            <a:r>
              <a:rPr lang="en-US" sz="2000" dirty="0" err="1">
                <a:latin typeface="Avenir Book" charset="0"/>
                <a:ea typeface="Avenir Book" charset="0"/>
                <a:cs typeface="Avenir Book" charset="0"/>
              </a:rPr>
              <a:t>Siniestro</a:t>
            </a:r>
            <a:endParaRPr lang="en-US" sz="2000" dirty="0">
              <a:latin typeface="Avenir Book" charset="0"/>
              <a:ea typeface="Avenir Book" charset="0"/>
              <a:cs typeface="Avenir Book" charset="0"/>
            </a:endParaRPr>
          </a:p>
          <a:p>
            <a:pPr marL="342900" indent="-342900" algn="just">
              <a:buFont typeface="Arial" charset="0"/>
              <a:buChar char="•"/>
            </a:pPr>
            <a:r>
              <a:rPr lang="en-US" sz="2000" dirty="0" err="1">
                <a:latin typeface="Avenir Book" charset="0"/>
                <a:ea typeface="Avenir Book" charset="0"/>
                <a:cs typeface="Avenir Book" charset="0"/>
              </a:rPr>
              <a:t>Frecuencia</a:t>
            </a:r>
            <a:endParaRPr lang="en-US" sz="2000" dirty="0">
              <a:latin typeface="Avenir Book" charset="0"/>
              <a:ea typeface="Avenir Book" charset="0"/>
              <a:cs typeface="Avenir Book" charset="0"/>
            </a:endParaRPr>
          </a:p>
          <a:p>
            <a:pPr marL="342900" indent="-342900" algn="just">
              <a:buFont typeface="Arial" charset="0"/>
              <a:buChar char="•"/>
            </a:pPr>
            <a:r>
              <a:rPr lang="en-US" sz="2000" dirty="0" err="1">
                <a:latin typeface="Avenir Book" charset="0"/>
                <a:ea typeface="Avenir Book" charset="0"/>
                <a:cs typeface="Avenir Book" charset="0"/>
              </a:rPr>
              <a:t>Exposición</a:t>
            </a:r>
            <a:endParaRPr lang="en-US" sz="2000" dirty="0">
              <a:latin typeface="Avenir Book" charset="0"/>
              <a:ea typeface="Avenir Book" charset="0"/>
              <a:cs typeface="Avenir Book" charset="0"/>
            </a:endParaRPr>
          </a:p>
          <a:p>
            <a:pPr marL="342900" indent="-342900" algn="just">
              <a:buFont typeface="Arial" charset="0"/>
              <a:buChar char="•"/>
            </a:pPr>
            <a:r>
              <a:rPr lang="en-US" sz="2000" dirty="0" err="1">
                <a:latin typeface="Avenir Book" charset="0"/>
                <a:ea typeface="Avenir Book" charset="0"/>
                <a:cs typeface="Avenir Book" charset="0"/>
              </a:rPr>
              <a:t>Tarificación</a:t>
            </a:r>
            <a:endParaRPr lang="en-US" sz="2000" dirty="0">
              <a:latin typeface="Avenir Book" charset="0"/>
              <a:ea typeface="Avenir Book" charset="0"/>
              <a:cs typeface="Avenir Book" charset="0"/>
            </a:endParaRPr>
          </a:p>
          <a:p>
            <a:pPr marL="342900" indent="-342900" algn="just">
              <a:buFont typeface="Arial" charset="0"/>
              <a:buChar char="•"/>
            </a:pPr>
            <a:r>
              <a:rPr lang="en-US" sz="2000" dirty="0" err="1">
                <a:latin typeface="Avenir Book" charset="0"/>
                <a:ea typeface="Avenir Book" charset="0"/>
                <a:cs typeface="Avenir Book" charset="0"/>
              </a:rPr>
              <a:t>Cartera</a:t>
            </a:r>
            <a:endParaRPr lang="en-US" sz="2000" dirty="0">
              <a:latin typeface="Avenir Book" charset="0"/>
              <a:ea typeface="Avenir Book" charset="0"/>
              <a:cs typeface="Avenir Book" charset="0"/>
            </a:endParaRPr>
          </a:p>
          <a:p>
            <a:pPr marL="342900" indent="-342900" algn="just">
              <a:buFont typeface="Arial" charset="0"/>
              <a:buChar char="•"/>
            </a:pPr>
            <a:r>
              <a:rPr lang="en-US" sz="2000" dirty="0">
                <a:latin typeface="Avenir Book" charset="0"/>
                <a:ea typeface="Avenir Book" charset="0"/>
                <a:cs typeface="Avenir Book" charset="0"/>
              </a:rPr>
              <a:t>…</a:t>
            </a:r>
            <a:endParaRPr lang="en-US" dirty="0"/>
          </a:p>
          <a:p>
            <a:pPr algn="just"/>
            <a:r>
              <a:rPr lang="en-US" dirty="0"/>
              <a:t>       +</a:t>
            </a:r>
          </a:p>
          <a:p>
            <a:pPr marL="342900" indent="-342900" algn="just">
              <a:buFont typeface="Arial" charset="0"/>
              <a:buChar char="•"/>
            </a:pPr>
            <a:r>
              <a:rPr lang="en-US" sz="2000" dirty="0">
                <a:latin typeface="Avenir Book" charset="0"/>
              </a:rPr>
              <a:t>Guerra de </a:t>
            </a:r>
            <a:r>
              <a:rPr lang="en-US" sz="2000" dirty="0" err="1">
                <a:latin typeface="Avenir Book" charset="0"/>
              </a:rPr>
              <a:t>precios</a:t>
            </a:r>
            <a:endParaRPr lang="en-US" sz="2000" dirty="0">
              <a:latin typeface="Avenir Book" charset="0"/>
            </a:endParaRPr>
          </a:p>
          <a:p>
            <a:pPr marL="342900" indent="-342900" algn="just">
              <a:buFont typeface="Arial" charset="0"/>
              <a:buChar char="•"/>
            </a:pPr>
            <a:r>
              <a:rPr lang="en-US" sz="2000" dirty="0">
                <a:latin typeface="Avenir Book" charset="0"/>
              </a:rPr>
              <a:t>Crisis</a:t>
            </a:r>
          </a:p>
          <a:p>
            <a:pPr marL="342900" indent="-342900" algn="just">
              <a:buFont typeface="Arial" charset="0"/>
              <a:buChar char="•"/>
            </a:pPr>
            <a:r>
              <a:rPr lang="en-US" sz="2000" dirty="0" err="1">
                <a:latin typeface="Avenir Book" charset="0"/>
              </a:rPr>
              <a:t>Selección</a:t>
            </a:r>
            <a:r>
              <a:rPr lang="en-US" sz="2000" dirty="0">
                <a:latin typeface="Avenir Book" charset="0"/>
              </a:rPr>
              <a:t> </a:t>
            </a:r>
            <a:r>
              <a:rPr lang="en-US" sz="2000" dirty="0" err="1">
                <a:latin typeface="Avenir Book" charset="0"/>
              </a:rPr>
              <a:t>adversa</a:t>
            </a:r>
            <a:endParaRPr lang="en-US" sz="2000" dirty="0">
              <a:latin typeface="Avenir Book" charset="0"/>
            </a:endParaRPr>
          </a:p>
          <a:p>
            <a:pPr marL="342900" indent="-342900" algn="just">
              <a:buFont typeface="Arial" charset="0"/>
              <a:buChar char="•"/>
            </a:pPr>
            <a:r>
              <a:rPr lang="en-US" sz="2000" dirty="0" err="1">
                <a:latin typeface="Avenir Book" charset="0"/>
              </a:rPr>
              <a:t>Elasticidad</a:t>
            </a:r>
            <a:endParaRPr lang="en-US" sz="2000" dirty="0">
              <a:latin typeface="Avenir Book" charset="0"/>
            </a:endParaRPr>
          </a:p>
          <a:p>
            <a:pPr marL="342900" indent="-342900" algn="just">
              <a:buFont typeface="Arial" charset="0"/>
              <a:buChar char="•"/>
            </a:pPr>
            <a:r>
              <a:rPr lang="en-US" sz="2000" dirty="0" err="1">
                <a:latin typeface="Avenir Book" charset="0"/>
              </a:rPr>
              <a:t>Retención</a:t>
            </a:r>
            <a:endParaRPr lang="en-US" sz="2000" dirty="0">
              <a:latin typeface="Avenir Book" charset="0"/>
            </a:endParaRPr>
          </a:p>
          <a:p>
            <a:pPr marL="342900" indent="-342900" algn="just">
              <a:buFont typeface="Arial" charset="0"/>
              <a:buChar char="•"/>
            </a:pPr>
            <a:r>
              <a:rPr lang="en-US" sz="2000" dirty="0">
                <a:latin typeface="Avenir Book" charset="0"/>
              </a:rPr>
              <a:t>…</a:t>
            </a:r>
          </a:p>
        </p:txBody>
      </p:sp>
      <p:pic>
        <p:nvPicPr>
          <p:cNvPr id="14"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2759" y="1995518"/>
            <a:ext cx="1080120" cy="1073640"/>
          </a:xfrm>
          <a:prstGeom prst="rect">
            <a:avLst/>
          </a:prstGeom>
        </p:spPr>
      </p:pic>
      <p:sp>
        <p:nvSpPr>
          <p:cNvPr id="15" name="CuadroTexto 10"/>
          <p:cNvSpPr txBox="1"/>
          <p:nvPr/>
        </p:nvSpPr>
        <p:spPr>
          <a:xfrm>
            <a:off x="6237229" y="2301123"/>
            <a:ext cx="2088158" cy="461665"/>
          </a:xfrm>
          <a:prstGeom prst="rect">
            <a:avLst/>
          </a:prstGeom>
          <a:noFill/>
        </p:spPr>
        <p:txBody>
          <a:bodyPr wrap="square" rtlCol="0">
            <a:spAutoFit/>
          </a:bodyPr>
          <a:lstStyle/>
          <a:p>
            <a:pPr algn="l"/>
            <a:r>
              <a:rPr lang="es-ES" dirty="0">
                <a:latin typeface="Avenir Book" charset="0"/>
                <a:ea typeface="Avenir Book" charset="0"/>
                <a:cs typeface="Avenir Book" charset="0"/>
              </a:rPr>
              <a:t>Obligatorio</a:t>
            </a:r>
            <a:endParaRPr lang="en-US" dirty="0">
              <a:latin typeface="Avenir Book" charset="0"/>
              <a:ea typeface="Avenir Book" charset="0"/>
              <a:cs typeface="Avenir Book" charset="0"/>
            </a:endParaRPr>
          </a:p>
        </p:txBody>
      </p:sp>
      <p:pic>
        <p:nvPicPr>
          <p:cNvPr id="16" name="Imagen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282" y="3858844"/>
            <a:ext cx="1535741" cy="1535741"/>
          </a:xfrm>
          <a:prstGeom prst="rect">
            <a:avLst/>
          </a:prstGeom>
        </p:spPr>
      </p:pic>
      <p:sp>
        <p:nvSpPr>
          <p:cNvPr id="17" name="CuadroTexto 11"/>
          <p:cNvSpPr txBox="1"/>
          <p:nvPr/>
        </p:nvSpPr>
        <p:spPr>
          <a:xfrm>
            <a:off x="6237229" y="4365104"/>
            <a:ext cx="3850106" cy="830997"/>
          </a:xfrm>
          <a:prstGeom prst="rect">
            <a:avLst/>
          </a:prstGeom>
          <a:noFill/>
        </p:spPr>
        <p:txBody>
          <a:bodyPr wrap="square" rtlCol="0">
            <a:spAutoFit/>
          </a:bodyPr>
          <a:lstStyle/>
          <a:p>
            <a:pPr algn="l"/>
            <a:r>
              <a:rPr lang="es-ES" dirty="0">
                <a:latin typeface="Avenir Book" charset="0"/>
                <a:ea typeface="Avenir Book" charset="0"/>
                <a:cs typeface="Avenir Book" charset="0"/>
              </a:rPr>
              <a:t>Multitud de oferta</a:t>
            </a:r>
          </a:p>
          <a:p>
            <a:pPr algn="l"/>
            <a:r>
              <a:rPr lang="es-ES" dirty="0">
                <a:latin typeface="Avenir Book" charset="0"/>
                <a:ea typeface="Avenir Book" charset="0"/>
                <a:cs typeface="Avenir Book" charset="0"/>
              </a:rPr>
              <a:t>   (competencia)</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51361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8</a:t>
            </a:fld>
            <a:endParaRPr lang="en-GB" sz="1000">
              <a:latin typeface="Avenir Book" charset="0"/>
              <a:ea typeface="Avenir Book" charset="0"/>
              <a:cs typeface="Avenir Book" charset="0"/>
            </a:endParaRPr>
          </a:p>
        </p:txBody>
      </p:sp>
      <p:sp>
        <p:nvSpPr>
          <p:cNvPr id="13" name="CuadroTexto 12"/>
          <p:cNvSpPr txBox="1"/>
          <p:nvPr/>
        </p:nvSpPr>
        <p:spPr>
          <a:xfrm>
            <a:off x="7386069" y="2276872"/>
            <a:ext cx="2766561" cy="338554"/>
          </a:xfrm>
          <a:prstGeom prst="rect">
            <a:avLst/>
          </a:prstGeom>
          <a:noFill/>
        </p:spPr>
        <p:txBody>
          <a:bodyPr wrap="square" rtlCol="0">
            <a:spAutoFit/>
          </a:bodyPr>
          <a:lstStyle/>
          <a:p>
            <a:r>
              <a:rPr lang="es-ES" sz="1600" dirty="0">
                <a:latin typeface="Avenir Book" charset="0"/>
                <a:ea typeface="Avenir Book" charset="0"/>
                <a:cs typeface="Avenir Book" charset="0"/>
              </a:rPr>
              <a:t>Prima comercial</a:t>
            </a:r>
            <a:endParaRPr lang="en-US" sz="1600" dirty="0">
              <a:latin typeface="Avenir Book" charset="0"/>
              <a:ea typeface="Avenir Book" charset="0"/>
              <a:cs typeface="Avenir Book" charset="0"/>
            </a:endParaRPr>
          </a:p>
        </p:txBody>
      </p:sp>
      <p:sp>
        <p:nvSpPr>
          <p:cNvPr id="21" name="Diagrama de flujo: proceso 20"/>
          <p:cNvSpPr/>
          <p:nvPr/>
        </p:nvSpPr>
        <p:spPr>
          <a:xfrm>
            <a:off x="4112700" y="2063491"/>
            <a:ext cx="1820779" cy="737937"/>
          </a:xfrm>
          <a:prstGeom prst="flowChartProcess">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3" name="CuadroTexto 22"/>
          <p:cNvSpPr txBox="1"/>
          <p:nvPr/>
        </p:nvSpPr>
        <p:spPr>
          <a:xfrm>
            <a:off x="3759773" y="2272052"/>
            <a:ext cx="2526631" cy="338554"/>
          </a:xfrm>
          <a:prstGeom prst="rect">
            <a:avLst/>
          </a:prstGeom>
          <a:noFill/>
        </p:spPr>
        <p:txBody>
          <a:bodyPr wrap="square" rtlCol="0">
            <a:spAutoFit/>
          </a:bodyPr>
          <a:lstStyle/>
          <a:p>
            <a:r>
              <a:rPr lang="es-ES" sz="1600" dirty="0">
                <a:latin typeface="Avenir Book" charset="0"/>
                <a:ea typeface="Avenir Book" charset="0"/>
                <a:cs typeface="Avenir Book" charset="0"/>
              </a:rPr>
              <a:t>Prima inventario</a:t>
            </a:r>
            <a:endParaRPr lang="en-US" sz="1600" dirty="0">
              <a:latin typeface="Avenir Book" charset="0"/>
              <a:ea typeface="Avenir Book" charset="0"/>
              <a:cs typeface="Avenir Book" charset="0"/>
            </a:endParaRPr>
          </a:p>
        </p:txBody>
      </p:sp>
      <p:sp>
        <p:nvSpPr>
          <p:cNvPr id="22" name="CuadroTexto 21"/>
          <p:cNvSpPr txBox="1"/>
          <p:nvPr/>
        </p:nvSpPr>
        <p:spPr>
          <a:xfrm>
            <a:off x="5601072" y="2276872"/>
            <a:ext cx="2526631" cy="338554"/>
          </a:xfrm>
          <a:prstGeom prst="rect">
            <a:avLst/>
          </a:prstGeom>
          <a:noFill/>
        </p:spPr>
        <p:txBody>
          <a:bodyPr wrap="square" rtlCol="0">
            <a:spAutoFit/>
          </a:bodyPr>
          <a:lstStyle/>
          <a:p>
            <a:r>
              <a:rPr lang="es-ES" sz="1600" dirty="0">
                <a:latin typeface="Avenir Book" charset="0"/>
                <a:ea typeface="Avenir Book" charset="0"/>
                <a:cs typeface="Avenir Book" charset="0"/>
              </a:rPr>
              <a:t>Prima tarifa</a:t>
            </a:r>
            <a:endParaRPr lang="en-US" sz="1600" dirty="0">
              <a:latin typeface="Avenir Book" charset="0"/>
              <a:ea typeface="Avenir Book" charset="0"/>
              <a:cs typeface="Avenir Book" charset="0"/>
            </a:endParaRPr>
          </a:p>
        </p:txBody>
      </p:sp>
      <p:sp>
        <p:nvSpPr>
          <p:cNvPr id="24" name="Diagrama de flujo: proceso 23"/>
          <p:cNvSpPr/>
          <p:nvPr/>
        </p:nvSpPr>
        <p:spPr>
          <a:xfrm rot="5400000">
            <a:off x="1847660" y="536389"/>
            <a:ext cx="737936" cy="3792143"/>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5" name="CuadroTexto 24"/>
          <p:cNvSpPr txBox="1"/>
          <p:nvPr/>
        </p:nvSpPr>
        <p:spPr>
          <a:xfrm>
            <a:off x="953312" y="2210496"/>
            <a:ext cx="2526631" cy="461665"/>
          </a:xfrm>
          <a:prstGeom prst="rect">
            <a:avLst/>
          </a:prstGeom>
          <a:noFill/>
        </p:spPr>
        <p:txBody>
          <a:bodyPr wrap="square" rtlCol="0">
            <a:spAutoFit/>
          </a:bodyPr>
          <a:lstStyle/>
          <a:p>
            <a:r>
              <a:rPr lang="es-ES" b="1" dirty="0">
                <a:latin typeface="Avenir Book" charset="0"/>
                <a:ea typeface="Avenir Book" charset="0"/>
                <a:cs typeface="Avenir Book" charset="0"/>
              </a:rPr>
              <a:t>Prima pura</a:t>
            </a:r>
            <a:endParaRPr lang="en-US" b="1" dirty="0">
              <a:latin typeface="Avenir Book" charset="0"/>
              <a:ea typeface="Avenir Book" charset="0"/>
              <a:cs typeface="Avenir Book" charset="0"/>
            </a:endParaRPr>
          </a:p>
        </p:txBody>
      </p:sp>
      <p:sp>
        <p:nvSpPr>
          <p:cNvPr id="3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Y (casi) todos los pagamos</a:t>
            </a:r>
          </a:p>
        </p:txBody>
      </p:sp>
      <p:sp>
        <p:nvSpPr>
          <p:cNvPr id="34" name="Diagrama de flujo: proceso 20"/>
          <p:cNvSpPr/>
          <p:nvPr/>
        </p:nvSpPr>
        <p:spPr>
          <a:xfrm>
            <a:off x="7786516" y="2060848"/>
            <a:ext cx="1820779" cy="737937"/>
          </a:xfrm>
          <a:prstGeom prst="flowChartProcess">
            <a:avLst/>
          </a:prstGeom>
          <a:solidFill>
            <a:srgbClr val="FFFD61">
              <a:alpha val="74902"/>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33" name="Diagrama de flujo: proceso 20"/>
          <p:cNvSpPr/>
          <p:nvPr/>
        </p:nvSpPr>
        <p:spPr>
          <a:xfrm>
            <a:off x="5949608" y="2060848"/>
            <a:ext cx="1820779" cy="737937"/>
          </a:xfrm>
          <a:prstGeom prst="flowChartProcess">
            <a:avLst/>
          </a:prstGeom>
          <a:solidFill>
            <a:srgbClr val="FFEF19">
              <a:alpha val="74902"/>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5" name="Rectangle 4">
            <a:extLst>
              <a:ext uri="{FF2B5EF4-FFF2-40B4-BE49-F238E27FC236}">
                <a16:creationId xmlns:a16="http://schemas.microsoft.com/office/drawing/2014/main" id="{96241FC7-0213-4C4E-AE91-9C1E1D5EC245}"/>
              </a:ext>
            </a:extLst>
          </p:cNvPr>
          <p:cNvSpPr/>
          <p:nvPr/>
        </p:nvSpPr>
        <p:spPr>
          <a:xfrm>
            <a:off x="320556" y="2963176"/>
            <a:ext cx="9286739" cy="738664"/>
          </a:xfrm>
          <a:prstGeom prst="rect">
            <a:avLst/>
          </a:prstGeom>
        </p:spPr>
        <p:txBody>
          <a:bodyPr wrap="square">
            <a:spAutoFit/>
          </a:bodyPr>
          <a:lstStyle/>
          <a:p>
            <a:r>
              <a:rPr lang="es-ES" dirty="0"/>
              <a:t>Cubrir un riesgo de coste desconocido con un importe fijo</a:t>
            </a:r>
          </a:p>
          <a:p>
            <a:r>
              <a:rPr lang="es-ES" sz="1800" dirty="0"/>
              <a:t>(teniendo en cuenta gastos fijos, impuestos, beneficio, etc.)</a:t>
            </a:r>
            <a:endParaRPr lang="es-ES" sz="1800" dirty="0">
              <a:effectLst/>
            </a:endParaRPr>
          </a:p>
        </p:txBody>
      </p:sp>
      <p:sp>
        <p:nvSpPr>
          <p:cNvPr id="7" name="TextBox 6">
            <a:extLst>
              <a:ext uri="{FF2B5EF4-FFF2-40B4-BE49-F238E27FC236}">
                <a16:creationId xmlns:a16="http://schemas.microsoft.com/office/drawing/2014/main" id="{0027387D-A5B3-6344-B788-A86023A68CE7}"/>
              </a:ext>
            </a:extLst>
          </p:cNvPr>
          <p:cNvSpPr txBox="1"/>
          <p:nvPr/>
        </p:nvSpPr>
        <p:spPr>
          <a:xfrm>
            <a:off x="4917058" y="4911217"/>
            <a:ext cx="4287720" cy="707886"/>
          </a:xfrm>
          <a:prstGeom prst="rect">
            <a:avLst/>
          </a:prstGeom>
          <a:noFill/>
        </p:spPr>
        <p:txBody>
          <a:bodyPr wrap="square" rtlCol="0">
            <a:spAutoFit/>
          </a:bodyPr>
          <a:lstStyle/>
          <a:p>
            <a:pPr algn="just"/>
            <a:r>
              <a:rPr lang="es-ES" sz="2000" dirty="0"/>
              <a:t>Se trabaja de manera anual, pero siempre compitiendo en el mercado </a:t>
            </a:r>
          </a:p>
        </p:txBody>
      </p:sp>
      <p:sp>
        <p:nvSpPr>
          <p:cNvPr id="8" name="Rectangle 7">
            <a:extLst>
              <a:ext uri="{FF2B5EF4-FFF2-40B4-BE49-F238E27FC236}">
                <a16:creationId xmlns:a16="http://schemas.microsoft.com/office/drawing/2014/main" id="{A1760608-0098-2A47-B48D-AD1E25469ADA}"/>
              </a:ext>
            </a:extLst>
          </p:cNvPr>
          <p:cNvSpPr/>
          <p:nvPr/>
        </p:nvSpPr>
        <p:spPr>
          <a:xfrm>
            <a:off x="848544" y="4869160"/>
            <a:ext cx="1152128" cy="7920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solidFill>
                  <a:schemeClr val="tx1"/>
                </a:solidFill>
                <a:latin typeface="Arial" pitchFamily="34" charset="0"/>
              </a:rPr>
              <a:t>A</a:t>
            </a:r>
            <a:endParaRPr lang="es-ES" dirty="0">
              <a:solidFill>
                <a:schemeClr val="tx1"/>
              </a:solidFill>
            </a:endParaRPr>
          </a:p>
        </p:txBody>
      </p:sp>
      <p:sp>
        <p:nvSpPr>
          <p:cNvPr id="26" name="Rectangle 25">
            <a:extLst>
              <a:ext uri="{FF2B5EF4-FFF2-40B4-BE49-F238E27FC236}">
                <a16:creationId xmlns:a16="http://schemas.microsoft.com/office/drawing/2014/main" id="{261A9096-BA78-BB43-9558-1B390A079889}"/>
              </a:ext>
            </a:extLst>
          </p:cNvPr>
          <p:cNvSpPr/>
          <p:nvPr/>
        </p:nvSpPr>
        <p:spPr>
          <a:xfrm>
            <a:off x="3080792" y="4869160"/>
            <a:ext cx="1152128" cy="7920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solidFill>
                  <a:schemeClr val="tx1"/>
                </a:solidFill>
                <a:latin typeface="Arial" pitchFamily="34" charset="0"/>
              </a:rPr>
              <a:t>B</a:t>
            </a:r>
            <a:endParaRPr lang="es-ES" dirty="0">
              <a:solidFill>
                <a:schemeClr val="tx1"/>
              </a:solidFill>
            </a:endParaRPr>
          </a:p>
        </p:txBody>
      </p:sp>
      <p:sp>
        <p:nvSpPr>
          <p:cNvPr id="9" name="Curved Up Arrow 8">
            <a:extLst>
              <a:ext uri="{FF2B5EF4-FFF2-40B4-BE49-F238E27FC236}">
                <a16:creationId xmlns:a16="http://schemas.microsoft.com/office/drawing/2014/main" id="{5990E166-BB5F-EC48-8FAD-C480FCF4374D}"/>
              </a:ext>
            </a:extLst>
          </p:cNvPr>
          <p:cNvSpPr/>
          <p:nvPr/>
        </p:nvSpPr>
        <p:spPr>
          <a:xfrm>
            <a:off x="2000672" y="5805264"/>
            <a:ext cx="1224136" cy="360040"/>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28" name="Curved Up Arrow 27">
            <a:extLst>
              <a:ext uri="{FF2B5EF4-FFF2-40B4-BE49-F238E27FC236}">
                <a16:creationId xmlns:a16="http://schemas.microsoft.com/office/drawing/2014/main" id="{9685FEA3-9897-8845-B8D5-498716CC8009}"/>
              </a:ext>
            </a:extLst>
          </p:cNvPr>
          <p:cNvSpPr/>
          <p:nvPr/>
        </p:nvSpPr>
        <p:spPr>
          <a:xfrm rot="10800000">
            <a:off x="1856656" y="4365016"/>
            <a:ext cx="1224136" cy="360040"/>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10" name="TextBox 9">
            <a:extLst>
              <a:ext uri="{FF2B5EF4-FFF2-40B4-BE49-F238E27FC236}">
                <a16:creationId xmlns:a16="http://schemas.microsoft.com/office/drawing/2014/main" id="{7CDAE471-9A5E-9140-B72A-8D3C6E42C4FC}"/>
              </a:ext>
            </a:extLst>
          </p:cNvPr>
          <p:cNvSpPr txBox="1"/>
          <p:nvPr/>
        </p:nvSpPr>
        <p:spPr>
          <a:xfrm>
            <a:off x="1871030" y="3998751"/>
            <a:ext cx="1263316" cy="307777"/>
          </a:xfrm>
          <a:prstGeom prst="rect">
            <a:avLst/>
          </a:prstGeom>
          <a:noFill/>
        </p:spPr>
        <p:txBody>
          <a:bodyPr wrap="square" rtlCol="0">
            <a:spAutoFit/>
          </a:bodyPr>
          <a:lstStyle/>
          <a:p>
            <a:r>
              <a:rPr lang="es-ES" sz="1400" dirty="0"/>
              <a:t>riesgos</a:t>
            </a:r>
          </a:p>
        </p:txBody>
      </p:sp>
      <p:sp>
        <p:nvSpPr>
          <p:cNvPr id="29" name="TextBox 28">
            <a:extLst>
              <a:ext uri="{FF2B5EF4-FFF2-40B4-BE49-F238E27FC236}">
                <a16:creationId xmlns:a16="http://schemas.microsoft.com/office/drawing/2014/main" id="{32A4666C-3AD1-9142-B985-EAB71B558D55}"/>
              </a:ext>
            </a:extLst>
          </p:cNvPr>
          <p:cNvSpPr txBox="1"/>
          <p:nvPr/>
        </p:nvSpPr>
        <p:spPr>
          <a:xfrm>
            <a:off x="1961492" y="6245423"/>
            <a:ext cx="1263316" cy="307777"/>
          </a:xfrm>
          <a:prstGeom prst="rect">
            <a:avLst/>
          </a:prstGeom>
          <a:noFill/>
        </p:spPr>
        <p:txBody>
          <a:bodyPr wrap="square" rtlCol="0">
            <a:spAutoFit/>
          </a:bodyPr>
          <a:lstStyle/>
          <a:p>
            <a:r>
              <a:rPr lang="es-ES" sz="1400" dirty="0"/>
              <a:t>riesgos</a:t>
            </a:r>
          </a:p>
        </p:txBody>
      </p:sp>
    </p:spTree>
    <p:extLst>
      <p:ext uri="{BB962C8B-B14F-4D97-AF65-F5344CB8AC3E}">
        <p14:creationId xmlns:p14="http://schemas.microsoft.com/office/powerpoint/2010/main" val="142405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fld id="{AEFCA765-B8A3-42D0-ABDE-DB12C4CCFC0B}" type="slidenum">
              <a:rPr lang="en-GB" sz="1000" smtClean="0">
                <a:latin typeface="Avenir Book" charset="0"/>
                <a:ea typeface="Avenir Book" charset="0"/>
                <a:cs typeface="Avenir Book" charset="0"/>
              </a:rPr>
              <a:pPr eaLnBrk="1" hangingPunct="1"/>
              <a:t>9</a:t>
            </a:fld>
            <a:endParaRPr lang="en-GB" sz="1000">
              <a:latin typeface="Avenir Book" charset="0"/>
              <a:ea typeface="Avenir Book" charset="0"/>
              <a:cs typeface="Avenir Book" charset="0"/>
            </a:endParaRPr>
          </a:p>
        </p:txBody>
      </p:sp>
      <p:sp>
        <p:nvSpPr>
          <p:cNvPr id="2" name="Title 1"/>
          <p:cNvSpPr>
            <a:spLocks noGrp="1"/>
          </p:cNvSpPr>
          <p:nvPr>
            <p:ph type="title"/>
          </p:nvPr>
        </p:nvSpPr>
        <p:spPr>
          <a:xfrm>
            <a:off x="488504" y="692696"/>
            <a:ext cx="8857108" cy="936104"/>
          </a:xfrm>
        </p:spPr>
        <p:txBody>
          <a:bodyPr>
            <a:noAutofit/>
          </a:bodyPr>
          <a:lstStyle/>
          <a:p>
            <a:r>
              <a:rPr lang="es-ES" dirty="0">
                <a:latin typeface="Avenir Book" charset="0"/>
                <a:ea typeface="Avenir Book" charset="0"/>
                <a:cs typeface="Avenir Book" charset="0"/>
              </a:rPr>
              <a:t>Proceso de modelización (teoría)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4383" y="1628800"/>
            <a:ext cx="4705350" cy="4705350"/>
          </a:xfrm>
          <a:prstGeom prst="rect">
            <a:avLst/>
          </a:prstGeom>
        </p:spPr>
      </p:pic>
      <p:sp>
        <p:nvSpPr>
          <p:cNvPr id="11" name="Rectangle 10"/>
          <p:cNvSpPr/>
          <p:nvPr/>
        </p:nvSpPr>
        <p:spPr>
          <a:xfrm>
            <a:off x="344488" y="6306979"/>
            <a:ext cx="9361040" cy="246221"/>
          </a:xfrm>
          <a:prstGeom prst="rect">
            <a:avLst/>
          </a:prstGeom>
        </p:spPr>
        <p:txBody>
          <a:bodyPr wrap="square">
            <a:spAutoFit/>
          </a:bodyPr>
          <a:lstStyle/>
          <a:p>
            <a:pPr algn="l"/>
            <a:r>
              <a:rPr lang="en-US" sz="1000">
                <a:latin typeface="Avenir Book" charset="0"/>
                <a:ea typeface="Avenir Book" charset="0"/>
                <a:cs typeface="Avenir Book" charset="0"/>
              </a:rPr>
              <a:t>CRISP-DM</a:t>
            </a:r>
            <a:endParaRPr lang="en-US" sz="1000" dirty="0">
              <a:latin typeface="Avenir Book" charset="0"/>
              <a:ea typeface="Avenir Book" charset="0"/>
              <a:cs typeface="Avenir Book" charset="0"/>
            </a:endParaRPr>
          </a:p>
        </p:txBody>
      </p:sp>
    </p:spTree>
    <p:extLst>
      <p:ext uri="{BB962C8B-B14F-4D97-AF65-F5344CB8AC3E}">
        <p14:creationId xmlns:p14="http://schemas.microsoft.com/office/powerpoint/2010/main" val="867723255"/>
      </p:ext>
    </p:extLst>
  </p:cSld>
  <p:clrMapOvr>
    <a:masterClrMapping/>
  </p:clrMapOvr>
</p:sld>
</file>

<file path=ppt/theme/theme1.xml><?xml version="1.0" encoding="utf-8"?>
<a:theme xmlns:a="http://schemas.openxmlformats.org/drawingml/2006/main" name="Plantilla_Afi_1">
  <a:themeElements>
    <a:clrScheme name="Plantilla Afi">
      <a:dk1>
        <a:srgbClr val="000000"/>
      </a:dk1>
      <a:lt1>
        <a:srgbClr val="FFFFFF"/>
      </a:lt1>
      <a:dk2>
        <a:srgbClr val="D84519"/>
      </a:dk2>
      <a:lt2>
        <a:srgbClr val="BFBFBF"/>
      </a:lt2>
      <a:accent1>
        <a:srgbClr val="D84519"/>
      </a:accent1>
      <a:accent2>
        <a:srgbClr val="00599C"/>
      </a:accent2>
      <a:accent3>
        <a:srgbClr val="8FD400"/>
      </a:accent3>
      <a:accent4>
        <a:srgbClr val="FDB813"/>
      </a:accent4>
      <a:accent5>
        <a:srgbClr val="AD0075"/>
      </a:accent5>
      <a:accent6>
        <a:srgbClr val="BFBFBF"/>
      </a:accent6>
      <a:hlink>
        <a:srgbClr val="00A3D6"/>
      </a:hlink>
      <a:folHlink>
        <a:srgbClr val="FF0000"/>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rgbClr val="3399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esusPlantilla_Afi.pptx" id="{59EB1263-E2A5-46F5-87AF-26B58062383D}" vid="{9F7019CA-26B8-4953-BF74-316BCA52D32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Plantilla_Afi Escuela Finanzas</Template>
  <TotalTime>26424</TotalTime>
  <Words>1447</Words>
  <Application>Microsoft Macintosh PowerPoint</Application>
  <PresentationFormat>A4 Paper (210x297 mm)</PresentationFormat>
  <Paragraphs>253</Paragraphs>
  <Slides>27</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Avenir</vt:lpstr>
      <vt:lpstr>Avenir Book</vt:lpstr>
      <vt:lpstr>Cambria Math</vt:lpstr>
      <vt:lpstr>Century Gothic</vt:lpstr>
      <vt:lpstr>Courier New</vt:lpstr>
      <vt:lpstr>Palatino Linotype</vt:lpstr>
      <vt:lpstr>Times New Roman</vt:lpstr>
      <vt:lpstr>Wingdings</vt:lpstr>
      <vt:lpstr>Plantilla_Afi_1</vt:lpstr>
      <vt:lpstr>Slide</vt:lpstr>
      <vt:lpstr>Data Science y Big Data en Finanzas  Pricing en seguro de Auto   </vt:lpstr>
      <vt:lpstr>Setup práctica</vt:lpstr>
      <vt:lpstr>Motivación</vt:lpstr>
      <vt:lpstr>Un poco de historia</vt:lpstr>
      <vt:lpstr>Un poco de historia</vt:lpstr>
      <vt:lpstr>Un poco de historia</vt:lpstr>
      <vt:lpstr>(Casi) todos usamos estos conceptos</vt:lpstr>
      <vt:lpstr>Y (casi) todos los pagamos</vt:lpstr>
      <vt:lpstr>Proceso de modelización (teoría)</vt:lpstr>
      <vt:lpstr>Proceso de modelización (realidad)</vt:lpstr>
      <vt:lpstr>Proceso de modelización</vt:lpstr>
      <vt:lpstr>Proceso de modelización</vt:lpstr>
      <vt:lpstr>Proceso de modelización</vt:lpstr>
      <vt:lpstr>Desde el punto de vista de la ciencia de datos</vt:lpstr>
      <vt:lpstr>Desde el punto de vista de la ciencia de datos</vt:lpstr>
      <vt:lpstr>Siempre hay suposiciones</vt:lpstr>
      <vt:lpstr>Enfoque habitual basado en GLMs</vt:lpstr>
      <vt:lpstr>Modelos</vt:lpstr>
      <vt:lpstr>Modelos – repaso GLM, Logistic regression</vt:lpstr>
      <vt:lpstr>Modelos – repaso GLM, Logistic regression</vt:lpstr>
      <vt:lpstr>Modelos – repaso GLM, Logistic regression</vt:lpstr>
      <vt:lpstr>Captura de datos – Definición de Población</vt:lpstr>
      <vt:lpstr>Espacio para la innovación</vt:lpstr>
      <vt:lpstr>Geographically weighted regression</vt:lpstr>
      <vt:lpstr>Espacio para la innovación</vt:lpstr>
      <vt:lpstr>Espacio para la innovación</vt:lpstr>
      <vt:lpstr>PowerPoint Presentation</vt:lpstr>
    </vt:vector>
  </TitlesOfParts>
  <Company>Analistas Financieros Internacionales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Finanzas para Directivos No Financieros  Información Contable y Análisis Financiero</dc:title>
  <dc:creator>Maribel Lupiañez Romero</dc:creator>
  <cp:lastModifiedBy>Sergio Gámez</cp:lastModifiedBy>
  <cp:revision>123</cp:revision>
  <cp:lastPrinted>2012-05-14T11:38:34Z</cp:lastPrinted>
  <dcterms:created xsi:type="dcterms:W3CDTF">2015-10-19T11:50:13Z</dcterms:created>
  <dcterms:modified xsi:type="dcterms:W3CDTF">2022-06-02T14:35:35Z</dcterms:modified>
</cp:coreProperties>
</file>