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78" r:id="rId9"/>
    <p:sldId id="279" r:id="rId10"/>
    <p:sldId id="281" r:id="rId11"/>
    <p:sldId id="265" r:id="rId12"/>
    <p:sldId id="266" r:id="rId13"/>
    <p:sldId id="267" r:id="rId14"/>
    <p:sldId id="269" r:id="rId15"/>
    <p:sldId id="270" r:id="rId16"/>
    <p:sldId id="268" r:id="rId17"/>
    <p:sldId id="271" r:id="rId18"/>
    <p:sldId id="272" r:id="rId19"/>
    <p:sldId id="273" r:id="rId20"/>
    <p:sldId id="274" r:id="rId21"/>
    <p:sldId id="282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0A408-D785-4007-81B3-7A2B0739395A}" type="datetimeFigureOut">
              <a:rPr lang="es-ES" smtClean="0"/>
              <a:t>11/08/2021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5EE8B-B9C0-4D78-AE42-A6B99A0D773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9498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75EE8B-B9C0-4D78-AE42-A6B99A0D7738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9727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34426-AF23-44B4-A92C-C1E9B97D46B7}" type="datetime1">
              <a:rPr lang="en-US" smtClean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DISEÑO DE UNA HERRAMIENTA DE SIMULACIÓN DE 5G-NR PARA EVALUAR LAS PRESTACIONES DE DIFERENTES SERVICIOS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228B-6C70-4E6A-81D6-B87CA93D369F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239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9FE2-37DC-4544-A211-52D8D639C028}" type="datetime1">
              <a:rPr lang="en-US" smtClean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DISEÑO DE UNA HERRAMIENTA DE SIMULACIÓN DE 5G-NR PARA EVALUAR LAS PRESTACIONES DE DIFERENTES SERVICIOS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228B-6C70-4E6A-81D6-B87CA93D369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586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3E19D-2350-4902-8517-AF0BBC14DAB1}" type="datetime1">
              <a:rPr lang="en-US" smtClean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DISEÑO DE UNA HERRAMIENTA DE SIMULACIÓN DE 5G-NR PARA EVALUAR LAS PRESTACIONES DE DIFERENTES SERVICIOS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228B-6C70-4E6A-81D6-B87CA93D369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709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A0BE-C89A-438C-AA8C-5C18EED66221}" type="datetime1">
              <a:rPr lang="en-US" smtClean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DISEÑO DE UNA HERRAMIENTA DE SIMULACIÓN DE 5G-NR PARA EVALUAR LAS PRESTACIONES DE DIFERENTES SERVICIOS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228B-6C70-4E6A-81D6-B87CA93D369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903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C495-E632-4888-9DF3-F7FDBD470227}" type="datetime1">
              <a:rPr lang="en-US" smtClean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DISEÑO DE UNA HERRAMIENTA DE SIMULACIÓN DE 5G-NR PARA EVALUAR LAS PRESTACIONES DE DIFERENTES SERVICIOS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228B-6C70-4E6A-81D6-B87CA93D369F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029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A92B-7710-43DF-A8FA-F2372F57BF65}" type="datetime1">
              <a:rPr lang="en-US" smtClean="0"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DISEÑO DE UNA HERRAMIENTA DE SIMULACIÓN DE 5G-NR PARA EVALUAR LAS PRESTACIONES DE DIFERENTES SERVICIOS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228B-6C70-4E6A-81D6-B87CA93D369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42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5E98-63E3-4D3E-AF7D-33A6D23ABFDD}" type="datetime1">
              <a:rPr lang="en-US" smtClean="0"/>
              <a:t>8/11/2021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DISEÑO DE UNA HERRAMIENTA DE SIMULACIÓN DE 5G-NR PARA EVALUAR LAS PRESTACIONES DE DIFERENTES SERVICIOS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228B-6C70-4E6A-81D6-B87CA93D369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30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E989-C776-453D-A313-3B429EE2A094}" type="datetime1">
              <a:rPr lang="en-US" smtClean="0"/>
              <a:t>8/11/2021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DISEÑO DE UNA HERRAMIENTA DE SIMULACIÓN DE 5G-NR PARA EVALUAR LAS PRESTACIONES DE DIFERENTES SERVICIOS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228B-6C70-4E6A-81D6-B87CA93D369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829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7302-BFF8-4A7A-98C6-DD5FEAD11765}" type="datetime1">
              <a:rPr lang="en-US" smtClean="0"/>
              <a:t>8/11/2021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ES"/>
              <a:t>DISEÑO DE UNA HERRAMIENTA DE SIMULACIÓN DE 5G-NR PARA EVALUAR LAS PRESTACIONES DE DIFERENTES SERVICIOS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228B-6C70-4E6A-81D6-B87CA93D369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5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1B1A28-33DA-4CD9-94FD-D5A64947B960}" type="datetime1">
              <a:rPr lang="en-US" smtClean="0"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DISEÑO DE UNA HERRAMIENTA DE SIMULACIÓN DE 5G-NR PARA EVALUAR LAS PRESTACIONES DE DIFERENTES SERVICIOS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9F228B-6C70-4E6A-81D6-B87CA93D369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695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DA6A-724F-4758-B3D1-AE3A682D99B2}" type="datetime1">
              <a:rPr lang="en-US" smtClean="0"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DISEÑO DE UNA HERRAMIENTA DE SIMULACIÓN DE 5G-NR PARA EVALUAR LAS PRESTACIONES DE DIFERENTES SERVICIOS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228B-6C70-4E6A-81D6-B87CA93D369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76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BB117BE-1AFF-4483-9260-7FE98F11F4E1}" type="datetime1">
              <a:rPr lang="en-US" smtClean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DISEÑO DE UNA HERRAMIENTA DE SIMULACIÓN DE 5G-NR PARA EVALUAR LAS PRESTACIONES DE DIFERENTES SERVICIOS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49F228B-6C70-4E6A-81D6-B87CA93D369F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58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microsoft.com/office/2007/relationships/hdphoto" Target="../media/hdphoto4.wdp"/><Relationship Id="rId7" Type="http://schemas.microsoft.com/office/2007/relationships/hdphoto" Target="../media/hdphoto5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G"/><Relationship Id="rId4" Type="http://schemas.openxmlformats.org/officeDocument/2006/relationships/image" Target="../media/image17.JPG"/><Relationship Id="rId9" Type="http://schemas.microsoft.com/office/2007/relationships/hdphoto" Target="../media/hdphoto6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7" Type="http://schemas.microsoft.com/office/2007/relationships/hdphoto" Target="../media/hdphoto9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microsoft.com/office/2007/relationships/hdphoto" Target="../media/hdphoto8.wdp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7" Type="http://schemas.microsoft.com/office/2007/relationships/hdphoto" Target="../media/hdphoto14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microsoft.com/office/2007/relationships/hdphoto" Target="../media/hdphoto13.wdp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5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1A3364-49CB-48C4-BE5B-769BD1752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081" y="1891017"/>
            <a:ext cx="8680515" cy="2379325"/>
          </a:xfrm>
        </p:spPr>
        <p:txBody>
          <a:bodyPr>
            <a:normAutofit fontScale="90000"/>
          </a:bodyPr>
          <a:lstStyle/>
          <a:p>
            <a:r>
              <a:rPr lang="es-ES" sz="5000" dirty="0"/>
              <a:t>DISEÑO DE UNA HERRAMIENTA DE SIMULACIÓN DE 5G-NR PARA EVALUAR LAS PRESTACIONES DE DIFERENTES SERVICIOS</a:t>
            </a:r>
            <a:endParaRPr lang="en-US" sz="5000" dirty="0"/>
          </a:p>
        </p:txBody>
      </p:sp>
      <p:pic>
        <p:nvPicPr>
          <p:cNvPr id="7" name="Imagen 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FF93CD32-6F3A-4EEA-AB57-B214409C5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075" y="0"/>
            <a:ext cx="2083925" cy="208392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A6CBABB-5C15-473A-80CE-4C0D0C22035E}"/>
              </a:ext>
            </a:extLst>
          </p:cNvPr>
          <p:cNvSpPr txBox="1"/>
          <p:nvPr/>
        </p:nvSpPr>
        <p:spPr>
          <a:xfrm>
            <a:off x="1095081" y="4449451"/>
            <a:ext cx="444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JAVIER HERNÁNDEZ SÁNCHEZ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F7AB150-4ACE-4FF6-89B0-A7F7C7F7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228B-6C70-4E6A-81D6-B87CA93D369F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3C51E4-FF16-42A0-A516-B748CE9A0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DISEÑO DE UNA HERRAMIENTA DE SIMULACIÓN DE 5G-NR PARA EVALUAR LAS PRESTACIONES DE DIFERENTES SERVICIOS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538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DE3B93A-6105-4E0D-ABE7-1711117A8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924D57B-FEC9-4779-B514-732685B87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EFD2BD-6E0E-4450-A3FF-5D1EA322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F397347-D190-46ED-A7C2-D11B668FB95D}"/>
              </a:ext>
            </a:extLst>
          </p:cNvPr>
          <p:cNvSpPr txBox="1"/>
          <p:nvPr/>
        </p:nvSpPr>
        <p:spPr>
          <a:xfrm>
            <a:off x="4341577" y="534230"/>
            <a:ext cx="35088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u="sng" dirty="0">
                <a:latin typeface="+mj-lt"/>
              </a:rPr>
              <a:t>PLANIFICADOR DE RECURSOS</a:t>
            </a:r>
          </a:p>
        </p:txBody>
      </p:sp>
      <p:pic>
        <p:nvPicPr>
          <p:cNvPr id="13" name="Imagen 12" descr="Diagrama&#10;&#10;Descripción generada automáticamente">
            <a:extLst>
              <a:ext uri="{FF2B5EF4-FFF2-40B4-BE49-F238E27FC236}">
                <a16:creationId xmlns:a16="http://schemas.microsoft.com/office/drawing/2014/main" id="{ED5E0209-EF9F-4F59-A4F9-BDAF5C220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675" y="1206874"/>
            <a:ext cx="4732112" cy="406717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6427DC2-CABF-4E0A-8DC2-D353418F2B9E}"/>
              </a:ext>
            </a:extLst>
          </p:cNvPr>
          <p:cNvSpPr txBox="1"/>
          <p:nvPr/>
        </p:nvSpPr>
        <p:spPr>
          <a:xfrm>
            <a:off x="679338" y="2172388"/>
            <a:ext cx="65893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/>
              <a:t>Asignación de recursos maximizando la tasa binaria total y garantizando cierta equidad.</a:t>
            </a:r>
          </a:p>
          <a:p>
            <a:pPr marL="285750" indent="-285750">
              <a:buFontTx/>
              <a:buChar char="-"/>
            </a:pPr>
            <a:r>
              <a:rPr lang="es-ES" dirty="0"/>
              <a:t>Compromiso capacidad y equidad.</a:t>
            </a:r>
          </a:p>
          <a:p>
            <a:pPr marL="285750" indent="-285750">
              <a:buFontTx/>
              <a:buChar char="-"/>
            </a:pPr>
            <a:r>
              <a:rPr lang="es-ES" dirty="0"/>
              <a:t>Si existe posibilidad de colapso se reducen los recursos de terminales “avariciosos” o SINR pobre.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A7212D-28C8-48AD-8DFD-FEA37663E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228B-6C70-4E6A-81D6-B87CA93D369F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CAEAE2-B3FC-4CAB-BA68-2C7C27A5C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DISEÑO DE UNA HERRAMIENTA DE SIMULACIÓN DE 5G-NR PARA EVALUAR LAS PRESTACIONES DE DIFERENTES SERVICIOS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19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D93C5F-98A3-4AE6-BCA1-1680A75A9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SIMULADOR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29B8AD-CB22-427E-9A50-CFC149721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17319"/>
            <a:ext cx="10058400" cy="4023360"/>
          </a:xfrm>
        </p:spPr>
        <p:txBody>
          <a:bodyPr/>
          <a:lstStyle/>
          <a:p>
            <a:r>
              <a:rPr lang="es-ES" dirty="0"/>
              <a:t>- Se implementa el estándar NR en Python3.</a:t>
            </a:r>
          </a:p>
          <a:p>
            <a:r>
              <a:rPr lang="es-ES" dirty="0"/>
              <a:t>- Parámetros de simulación seleccionables.</a:t>
            </a:r>
          </a:p>
          <a:p>
            <a:r>
              <a:rPr lang="es-ES" dirty="0"/>
              <a:t>- Distintas categorías de terminales y diferentes entornos.</a:t>
            </a:r>
          </a:p>
        </p:txBody>
      </p:sp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4C6AFF40-DE73-421E-A95D-41044C392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988" y="2017319"/>
            <a:ext cx="2995424" cy="4104195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60C8A3B-68F7-4A12-8FC0-FE4AC5414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228B-6C70-4E6A-81D6-B87CA93D369F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A41F20-0830-4892-84FB-CF3187430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DISEÑO DE UNA HERRAMIENTA DE SIMULACIÓN DE 5G-NR PARA EVALUAR LAS PRESTACIONES DE DIFERENTES SERVICIOS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830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3DE3B93A-6105-4E0D-ABE7-1711117A8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Imagen 22" descr="Tabla&#10;&#10;Descripción generada automáticamente">
            <a:extLst>
              <a:ext uri="{FF2B5EF4-FFF2-40B4-BE49-F238E27FC236}">
                <a16:creationId xmlns:a16="http://schemas.microsoft.com/office/drawing/2014/main" id="{07F57475-96BD-473B-BBB9-593818230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227" y="2066956"/>
            <a:ext cx="7173531" cy="1524375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1924D57B-FEC9-4779-B514-732685B87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5EFD2BD-6E0E-4450-A3FF-5D1EA322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5" name="Imagen 54">
            <a:extLst>
              <a:ext uri="{FF2B5EF4-FFF2-40B4-BE49-F238E27FC236}">
                <a16:creationId xmlns:a16="http://schemas.microsoft.com/office/drawing/2014/main" id="{F40C8F86-BD69-43EB-9236-63759C93C8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082" y="4828375"/>
            <a:ext cx="1921811" cy="313765"/>
          </a:xfrm>
          <a:prstGeom prst="rect">
            <a:avLst/>
          </a:prstGeom>
        </p:spPr>
      </p:pic>
      <p:pic>
        <p:nvPicPr>
          <p:cNvPr id="56" name="Imagen 55">
            <a:extLst>
              <a:ext uri="{FF2B5EF4-FFF2-40B4-BE49-F238E27FC236}">
                <a16:creationId xmlns:a16="http://schemas.microsoft.com/office/drawing/2014/main" id="{06894B6C-BE45-4D01-926A-AE2976AE2F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774" y="4203512"/>
            <a:ext cx="2266429" cy="438664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BAC34595-4F38-4866-A3EF-1922D9419D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787" y="3655285"/>
            <a:ext cx="3170405" cy="483903"/>
          </a:xfrm>
          <a:prstGeom prst="rect">
            <a:avLst/>
          </a:prstGeom>
        </p:spPr>
      </p:pic>
      <p:pic>
        <p:nvPicPr>
          <p:cNvPr id="58" name="Imagen 57">
            <a:extLst>
              <a:ext uri="{FF2B5EF4-FFF2-40B4-BE49-F238E27FC236}">
                <a16:creationId xmlns:a16="http://schemas.microsoft.com/office/drawing/2014/main" id="{862EE45D-CC86-4D8B-AB2E-13D8FC3784E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842" b="11164"/>
          <a:stretch/>
        </p:blipFill>
        <p:spPr>
          <a:xfrm>
            <a:off x="3506770" y="1584334"/>
            <a:ext cx="5178444" cy="364609"/>
          </a:xfrm>
          <a:prstGeom prst="rect">
            <a:avLst/>
          </a:prstGeom>
        </p:spPr>
      </p:pic>
      <p:sp>
        <p:nvSpPr>
          <p:cNvPr id="35" name="CuadroTexto 34">
            <a:extLst>
              <a:ext uri="{FF2B5EF4-FFF2-40B4-BE49-F238E27FC236}">
                <a16:creationId xmlns:a16="http://schemas.microsoft.com/office/drawing/2014/main" id="{5B5D6728-505A-4A3E-AC12-B635FB29DE89}"/>
              </a:ext>
            </a:extLst>
          </p:cNvPr>
          <p:cNvSpPr txBox="1"/>
          <p:nvPr/>
        </p:nvSpPr>
        <p:spPr>
          <a:xfrm>
            <a:off x="2705997" y="960740"/>
            <a:ext cx="67799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u="sng" dirty="0">
                <a:latin typeface="+mj-lt"/>
              </a:rPr>
              <a:t>Modelo de propagación: </a:t>
            </a:r>
            <a:r>
              <a:rPr lang="en-US" sz="2200" u="sng" dirty="0">
                <a:latin typeface="+mj-lt"/>
              </a:rPr>
              <a:t>Rec. P.1411 UIT-R (3.4 – 3.8 GHz)</a:t>
            </a:r>
            <a:endParaRPr lang="es-ES" sz="2200" u="sng" dirty="0">
              <a:latin typeface="+mj-lt"/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18EA00F-BE9E-44F5-B350-0F3444221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228B-6C70-4E6A-81D6-B87CA93D369F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3616A72-207C-40EC-8357-8E5D2CC90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DISEÑO DE UNA HERRAMIENTA DE SIMULACIÓN DE 5G-NR PARA EVALUAR LAS PRESTACIONES DE DIFERENTES SERVICIOS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114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n 3" descr="Tabla&#10;&#10;Descripción generada automáticamente">
            <a:extLst>
              <a:ext uri="{FF2B5EF4-FFF2-40B4-BE49-F238E27FC236}">
                <a16:creationId xmlns:a16="http://schemas.microsoft.com/office/drawing/2014/main" id="{4B4B4000-95C7-4169-8D0B-AC1E0BA164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07365" y="285043"/>
            <a:ext cx="5942177" cy="628791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E6046D-0BDA-4AE1-AA3E-C77C31604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MICROCÉLULA URBANA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FD78559-8658-4D69-9E98-5824D028A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228B-6C70-4E6A-81D6-B87CA93D369F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9083FF-47F2-4863-A501-99FC50706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4650" y="6494113"/>
            <a:ext cx="4425424" cy="365125"/>
          </a:xfrm>
        </p:spPr>
        <p:txBody>
          <a:bodyPr/>
          <a:lstStyle/>
          <a:p>
            <a:r>
              <a:rPr lang="es-ES" dirty="0"/>
              <a:t>DISEÑO DE UNA HERRAMIENTA DE SIMULACIÓN DE 5G-NR PARA EVALUAR LAS PRESTACIONES DE DIFERENTES SERVICIOS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622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B850D240-CE1E-4C58-8E54-6AAA499D2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43" y="286026"/>
            <a:ext cx="10520313" cy="1835005"/>
          </a:xfrm>
          <a:prstGeom prst="rect">
            <a:avLst/>
          </a:prstGeom>
        </p:spPr>
      </p:pic>
      <p:pic>
        <p:nvPicPr>
          <p:cNvPr id="6" name="Imagen 5" descr="Gráfico&#10;&#10;Descripción generada automáticamente con confianza media">
            <a:extLst>
              <a:ext uri="{FF2B5EF4-FFF2-40B4-BE49-F238E27FC236}">
                <a16:creationId xmlns:a16="http://schemas.microsoft.com/office/drawing/2014/main" id="{5C4E58F6-0472-425B-8E0C-2D4E23B1CF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44" y="2293934"/>
            <a:ext cx="10520312" cy="1950449"/>
          </a:xfrm>
          <a:prstGeom prst="rect">
            <a:avLst/>
          </a:prstGeom>
        </p:spPr>
      </p:pic>
      <p:pic>
        <p:nvPicPr>
          <p:cNvPr id="7" name="Imagen 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5A91A6C3-75E3-446E-8BBF-2595A3FE6F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43" y="4244383"/>
            <a:ext cx="10520313" cy="1950449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06CDAB1-844F-4327-A703-BC55AACFE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228B-6C70-4E6A-81D6-B87CA93D369F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BB380A-B5A5-4886-8658-0D4F720F2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DISEÑO DE UNA HERRAMIENTA DE SIMULACIÓN DE 5G-NR PARA EVALUAR LAS PRESTACIONES DE DIFERENTES SERVICIOS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22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Gráfico de dispersión&#10;&#10;Descripción generada automáticamente">
            <a:extLst>
              <a:ext uri="{FF2B5EF4-FFF2-40B4-BE49-F238E27FC236}">
                <a16:creationId xmlns:a16="http://schemas.microsoft.com/office/drawing/2014/main" id="{4B581582-E1FE-40D8-A3AC-09B430618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31" y="1112111"/>
            <a:ext cx="10594737" cy="3704986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72D85C6-943E-47A4-85FD-DC99CBCF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228B-6C70-4E6A-81D6-B87CA93D369F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5DC527-4F25-4553-8FD7-055959605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DISEÑO DE UNA HERRAMIENTA DE SIMULACIÓN DE 5G-NR PARA EVALUAR LAS PRESTACIONES DE DIFERENTES SERVICIOS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261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DFF6CE28-3B16-4F42-8C7F-18C991F17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17" y="903887"/>
            <a:ext cx="10802620" cy="5050225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B7DDE29-C7EA-48AB-99E8-2EF2DCA82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228B-6C70-4E6A-81D6-B87CA93D369F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5346DB-D4A8-4956-84E5-A6D78680C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DISEÑO DE UNA HERRAMIENTA DE SIMULACIÓN DE 5G-NR PARA EVALUAR LAS PRESTACIONES DE DIFERENTES SERVICIOS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243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n 4" descr="Tabla&#10;&#10;Descripción generada automáticamente">
            <a:extLst>
              <a:ext uri="{FF2B5EF4-FFF2-40B4-BE49-F238E27FC236}">
                <a16:creationId xmlns:a16="http://schemas.microsoft.com/office/drawing/2014/main" id="{29784C9D-5319-4974-8121-FACB63E90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79" y="320040"/>
            <a:ext cx="5984748" cy="621792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651A3B-D9C6-4B73-8753-4081BE486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MICROCÉLULA INDUSTRIAL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7E8D33F-AB17-4D2B-AB29-1DD9566F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228B-6C70-4E6A-81D6-B87CA93D369F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7B60EA-0705-4F7F-8539-08DD58DD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83240" y="6470333"/>
            <a:ext cx="4822804" cy="365125"/>
          </a:xfrm>
        </p:spPr>
        <p:txBody>
          <a:bodyPr/>
          <a:lstStyle/>
          <a:p>
            <a:r>
              <a:rPr lang="es-ES"/>
              <a:t>DISEÑO DE UNA HERRAMIENTA DE SIMULACIÓN DE 5G-NR PARA EVALUAR LAS PRESTACIONES DE DIFERENTES SERVICIOS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813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Gráfico, Gráfico de líneas&#10;&#10;Descripción generada automáticamente con confianza media">
            <a:extLst>
              <a:ext uri="{FF2B5EF4-FFF2-40B4-BE49-F238E27FC236}">
                <a16:creationId xmlns:a16="http://schemas.microsoft.com/office/drawing/2014/main" id="{091826AB-FC7A-442A-87EB-788309886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50" y="4309353"/>
            <a:ext cx="10738295" cy="1867063"/>
          </a:xfrm>
          <a:prstGeom prst="rect">
            <a:avLst/>
          </a:prstGeom>
        </p:spPr>
      </p:pic>
      <p:pic>
        <p:nvPicPr>
          <p:cNvPr id="9" name="Imagen 8" descr="Gráfico&#10;&#10;Descripción generada automáticamente">
            <a:extLst>
              <a:ext uri="{FF2B5EF4-FFF2-40B4-BE49-F238E27FC236}">
                <a16:creationId xmlns:a16="http://schemas.microsoft.com/office/drawing/2014/main" id="{8D5518EB-28AE-4EA1-BBCD-21F28A06B6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50" y="2315183"/>
            <a:ext cx="10738295" cy="1994170"/>
          </a:xfrm>
          <a:prstGeom prst="rect">
            <a:avLst/>
          </a:prstGeom>
        </p:spPr>
      </p:pic>
      <p:pic>
        <p:nvPicPr>
          <p:cNvPr id="11" name="Imagen 10" descr="Gráfico&#10;&#10;Descripción generada automáticamente">
            <a:extLst>
              <a:ext uri="{FF2B5EF4-FFF2-40B4-BE49-F238E27FC236}">
                <a16:creationId xmlns:a16="http://schemas.microsoft.com/office/drawing/2014/main" id="{B36B78A1-E6E1-4618-8169-089104E41A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50" y="321013"/>
            <a:ext cx="10738295" cy="1994170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A929691-576A-4BDD-8904-0662653E5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228B-6C70-4E6A-81D6-B87CA93D369F}" type="slidenum">
              <a:rPr lang="en-US" smtClean="0"/>
              <a:t>18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03C859C-7585-4858-BAD0-BEA5EBCC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DISEÑO DE UNA HERRAMIENTA DE SIMULACIÓN DE 5G-NR PARA EVALUAR LAS PRESTACIONES DE DIFERENTES SERVICIOS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189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AD76701F-D0F5-4AB2-B291-EA2E4F90E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67" y="915453"/>
            <a:ext cx="10582866" cy="5027093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947A3B4-FBA9-4EFA-80C4-3606CF9A1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228B-6C70-4E6A-81D6-B87CA93D369F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F5A60B-3B83-4E3E-9EC3-E38BB3058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DISEÑO DE UNA HERRAMIENTA DE SIMULACIÓN DE 5G-NR PARA EVALUAR LAS PRESTACIONES DE DIFERENTES SERVICIOS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368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BA395-2BB4-4795-BDD3-63A531ECB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079185-2BA8-4ACB-AD7B-0EE8B5CDB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INTRODUCCIÓN</a:t>
            </a:r>
          </a:p>
          <a:p>
            <a:r>
              <a:rPr lang="en-US" dirty="0"/>
              <a:t>- OBJETIVOS</a:t>
            </a:r>
          </a:p>
          <a:p>
            <a:r>
              <a:rPr lang="en-US" dirty="0"/>
              <a:t>- FUNDAMENTO TEÓRICO</a:t>
            </a:r>
          </a:p>
          <a:p>
            <a:r>
              <a:rPr lang="en-US" dirty="0"/>
              <a:t>- ARQUITECTURA DEL SIMULADOR</a:t>
            </a:r>
          </a:p>
          <a:p>
            <a:r>
              <a:rPr lang="en-US" dirty="0"/>
              <a:t>- RESULTADOS</a:t>
            </a:r>
          </a:p>
          <a:p>
            <a:r>
              <a:rPr lang="en-US" dirty="0"/>
              <a:t>- CONCLUSIONES</a:t>
            </a:r>
          </a:p>
          <a:p>
            <a:r>
              <a:rPr lang="en-US" dirty="0"/>
              <a:t>- LÍNEAS FUTURAS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630FDF7-B5C4-4118-8C05-1346C658F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228B-6C70-4E6A-81D6-B87CA93D369F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76578F-EE59-48AC-88F5-68F99A790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DISEÑO DE UNA HERRAMIENTA DE SIMULACIÓN DE 5G-NR PARA EVALUAR LAS PRESTACIONES DE DIFERENTES SERVICIOS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353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ACD25-D144-48AF-86FC-494485EFF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5486D1-9EE9-4D19-81E9-F4804A2EE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6189"/>
            <a:ext cx="4700205" cy="1947543"/>
          </a:xfrm>
        </p:spPr>
        <p:txBody>
          <a:bodyPr>
            <a:normAutofit fontScale="92500" lnSpcReduction="20000"/>
          </a:bodyPr>
          <a:lstStyle/>
          <a:p>
            <a:r>
              <a:rPr lang="es-ES" u="sng" dirty="0"/>
              <a:t>MICROCÉLULA URBANA:</a:t>
            </a:r>
          </a:p>
          <a:p>
            <a:r>
              <a:rPr lang="es-ES" dirty="0"/>
              <a:t>Baja latencia al 100%: 400 terminales.</a:t>
            </a:r>
          </a:p>
          <a:p>
            <a:r>
              <a:rPr lang="es-ES" dirty="0"/>
              <a:t>Baja latencia al 50%: 550 terminales.</a:t>
            </a:r>
          </a:p>
          <a:p>
            <a:r>
              <a:rPr lang="es-ES" dirty="0"/>
              <a:t>Recursos suficientes al 50%: 4000 conexiones.</a:t>
            </a:r>
          </a:p>
          <a:p>
            <a:r>
              <a:rPr lang="es-ES" dirty="0"/>
              <a:t>1er Colapso: 3300 conexiones.</a:t>
            </a:r>
          </a:p>
          <a:p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9FFBADD5-F254-45C9-AB9E-387123CBD952}"/>
              </a:ext>
            </a:extLst>
          </p:cNvPr>
          <p:cNvSpPr txBox="1">
            <a:spLocks/>
          </p:cNvSpPr>
          <p:nvPr/>
        </p:nvSpPr>
        <p:spPr>
          <a:xfrm>
            <a:off x="6394517" y="2037759"/>
            <a:ext cx="4700205" cy="1947543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u="sng" dirty="0"/>
              <a:t>MICROCÉLULA INDUSTRIAL:</a:t>
            </a:r>
          </a:p>
          <a:p>
            <a:r>
              <a:rPr lang="es-ES" dirty="0"/>
              <a:t>Baja latencia al 100%: 400 terminales.</a:t>
            </a:r>
          </a:p>
          <a:p>
            <a:r>
              <a:rPr lang="es-ES" dirty="0"/>
              <a:t>Baja latencia al 50%: 550 terminales.</a:t>
            </a:r>
          </a:p>
          <a:p>
            <a:r>
              <a:rPr lang="es-ES" dirty="0"/>
              <a:t>Recursos suficientes al 50%: 4400 conexiones.</a:t>
            </a:r>
          </a:p>
          <a:p>
            <a:r>
              <a:rPr lang="es-ES" dirty="0"/>
              <a:t>1er Colapso: 3640 conexiones.</a:t>
            </a:r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DB541DA-15FC-44E7-A134-259159F35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228B-6C70-4E6A-81D6-B87CA93D369F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1834D543-BADD-41D5-9F15-FBA4FD8EF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DISEÑO DE UNA HERRAMIENTA DE SIMULACIÓN DE 5G-NR PARA EVALUAR LAS PRESTACIONES DE DIFERENTES SERVICIOS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559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ACD25-D144-48AF-86FC-494485EFF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pic>
        <p:nvPicPr>
          <p:cNvPr id="6" name="Imagen 5" descr="Imagen que contiene competencia de atletismo, deporte, raqueta, computer&#10;&#10;Descripción generada automáticamente">
            <a:extLst>
              <a:ext uri="{FF2B5EF4-FFF2-40B4-BE49-F238E27FC236}">
                <a16:creationId xmlns:a16="http://schemas.microsoft.com/office/drawing/2014/main" id="{58D0EC0F-19A8-4946-B951-415B46A233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"/>
          <a:stretch/>
        </p:blipFill>
        <p:spPr>
          <a:xfrm>
            <a:off x="7427475" y="2518711"/>
            <a:ext cx="3785007" cy="27635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Marcador de contenido 7">
                <a:extLst>
                  <a:ext uri="{FF2B5EF4-FFF2-40B4-BE49-F238E27FC236}">
                    <a16:creationId xmlns:a16="http://schemas.microsoft.com/office/drawing/2014/main" id="{AC8C27A9-19D7-43A0-B737-4BA0D69D33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6475372" cy="4333124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s-ES" sz="2000" dirty="0"/>
                  <a:t> Cambio de numerología para ofrecer servicio de baja latencia a mayor número de terminales.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ES" sz="2000" dirty="0"/>
                  <a:t> La capacidad no se ve alterada por el cambio de numerología.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ES" sz="2000" dirty="0"/>
                  <a:t> Ventajas y desventajas de mayor distancia entre subportadoras: </a:t>
                </a:r>
              </a:p>
              <a:p>
                <a:pPr marL="0" indent="0">
                  <a:buNone/>
                </a:pPr>
                <a:r>
                  <a:rPr lang="es-ES" sz="2000" dirty="0"/>
                  <a:t>	- Mayor tolerancia a dispersión Doppler.</a:t>
                </a:r>
              </a:p>
              <a:p>
                <a:pPr marL="0" indent="0">
                  <a:buNone/>
                </a:pPr>
                <a:r>
                  <a:rPr lang="es-ES" sz="2000" dirty="0"/>
                  <a:t>	- Tolerancia al ruido de fase elevado.</a:t>
                </a:r>
              </a:p>
              <a:p>
                <a:pPr marL="0" indent="0">
                  <a:buNone/>
                </a:pPr>
                <a:r>
                  <a:rPr lang="es-ES" sz="2000" dirty="0"/>
                  <a:t>	- Menor prefijo cíclico.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ES" sz="2000" dirty="0"/>
                  <a:t> Con técnicas MIMO se obtendrían menores latencias y mayor capacidad.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ES" sz="2000" dirty="0"/>
                  <a:t> 58.000 terminales 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𝑘𝑚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" sz="2000" dirty="0"/>
                  <a:t> aprox.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ES" sz="2000" dirty="0"/>
                  <a:t> Necesidad de la banda </a:t>
                </a:r>
                <a:r>
                  <a:rPr lang="es-ES" sz="2000" i="1" dirty="0"/>
                  <a:t>mmWave</a:t>
                </a:r>
                <a:r>
                  <a:rPr lang="es-ES" sz="2000" dirty="0"/>
                  <a:t> para conseguir la densidad requerida en Smart City.</a:t>
                </a:r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8" name="Marcador de contenido 7">
                <a:extLst>
                  <a:ext uri="{FF2B5EF4-FFF2-40B4-BE49-F238E27FC236}">
                    <a16:creationId xmlns:a16="http://schemas.microsoft.com/office/drawing/2014/main" id="{AC8C27A9-19D7-43A0-B737-4BA0D69D33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6475372" cy="4333124"/>
              </a:xfrm>
              <a:blipFill>
                <a:blip r:embed="rId3"/>
                <a:stretch>
                  <a:fillRect l="-2072" t="-1828" r="-1412" b="-168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09735B2-D835-487C-88DC-A74DF506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228B-6C70-4E6A-81D6-B87CA93D369F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AF585D-7DB1-42FE-B05D-F4FF24F7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DISEÑO DE UNA HERRAMIENTA DE SIMULACIÓN DE 5G-NR PARA EVALUAR LAS PRESTACIONES DE DIFERENTES SERVICIOS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02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EB494F-81A9-4090-8044-CB113B4C8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LÍNEAS FUTURAS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188EE7-654C-4F68-8C41-BADF9DFAA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- Incluir técnicas MIMO.</a:t>
            </a:r>
          </a:p>
          <a:p>
            <a:r>
              <a:rPr lang="es-ES" dirty="0"/>
              <a:t>- Incluir otras numerologías.</a:t>
            </a:r>
          </a:p>
          <a:p>
            <a:r>
              <a:rPr lang="es-ES" dirty="0"/>
              <a:t>- Incluir algoritmos de inteligencia artificial para mejorar el planificador de recursos.</a:t>
            </a:r>
          </a:p>
          <a:p>
            <a:r>
              <a:rPr lang="es-ES" dirty="0"/>
              <a:t>- Otras mejoras: estaciones base trisector, modelos de tráfico, etc.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5590FE-19E8-46B8-B113-3C21742E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228B-6C70-4E6A-81D6-B87CA93D369F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5BDABF-8596-4D40-86B0-3F55820D5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DISEÑO DE UNA HERRAMIENTA DE SIMULACIÓN DE 5G-NR PARA EVALUAR LAS PRESTACIONES DE DIFERENTES SERVICIOS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262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EDFF0C-C8AC-472D-A8B9-F0322D5A0AD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944351" y="2627790"/>
            <a:ext cx="6303298" cy="801210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GRACIAS POR SU ATENCIÓN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B409992-46EB-40C6-A02A-C80EFCF8F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228B-6C70-4E6A-81D6-B87CA93D369F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2E6CA1-1D12-495C-A195-835AB101E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DISEÑO DE UNA HERRAMIENTA DE SIMULACIÓN DE 5G-NR PARA EVALUAR LAS PRESTACIONES DE DIFERENTES SERVICIOS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24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42ED7D-0550-4DA5-B02C-5EA8AB3AA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7D4EEA-848D-4C37-96E8-2C0508A9C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1980 - 1G: Primeras redes móviles analógicas </a:t>
            </a:r>
          </a:p>
          <a:p>
            <a:r>
              <a:rPr lang="es-ES" dirty="0"/>
              <a:t>1990 - 2G: Inicio de las comunicaciones móviles digitales. </a:t>
            </a:r>
          </a:p>
          <a:p>
            <a:r>
              <a:rPr lang="es-ES" dirty="0"/>
              <a:t>2000 - 3G: Primer estándar de uso global (Desarrollado por 3GPP).</a:t>
            </a:r>
          </a:p>
          <a:p>
            <a:r>
              <a:rPr lang="es-ES" dirty="0"/>
              <a:t>2010 - 4G: LTE.</a:t>
            </a:r>
          </a:p>
          <a:p>
            <a:r>
              <a:rPr lang="es-ES" dirty="0"/>
              <a:t>2020 - 5G: NR.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53508FE-1CDA-41FC-92C2-4B28630B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228B-6C70-4E6A-81D6-B87CA93D369F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D34590-F073-41DF-B38C-E07EE0E6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DISEÑO DE UNA HERRAMIENTA DE SIMULACIÓN DE 5G-NR PARA EVALUAR LAS PRESTACIONES DE DIFERENTES SERVICIOS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075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8AF41-9FBC-4A78-A682-0A90E3493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FA7FB4-8FA3-4E6C-9EF8-08E3C5586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83441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El objetivo principal será colapsar una estación base 5G y evaluar las prestaciones que ofrece en términos de capacidad y latencia.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Desarrollo de una herramienta de simulación de NR.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Dos escenarios: microcélula urbana e industrial.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90D4757-7BF0-44DB-BCC3-0A3271AA5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228B-6C70-4E6A-81D6-B87CA93D369F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97BFD8-A099-4D5B-8C2C-C0704D2F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DISEÑO DE UNA HERRAMIENTA DE SIMULACIÓN DE 5G-NR PARA EVALUAR LAS PRESTACIONES DE DIFERENTES SERVICIOS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651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D5B1CC-D820-4ECF-9254-BBEE4AC34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ITU-R: ESTÁNDAR 5G IMT-2020 </a:t>
            </a:r>
          </a:p>
        </p:txBody>
      </p:sp>
      <p:pic>
        <p:nvPicPr>
          <p:cNvPr id="13" name="Imagen 12" descr="Gráfico, Gráfico radial&#10;&#10;Descripción generada automáticamente">
            <a:extLst>
              <a:ext uri="{FF2B5EF4-FFF2-40B4-BE49-F238E27FC236}">
                <a16:creationId xmlns:a16="http://schemas.microsoft.com/office/drawing/2014/main" id="{2B62120C-FE73-4C91-992E-3B8079542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2347274"/>
            <a:ext cx="5187884" cy="2960017"/>
          </a:xfrm>
          <a:prstGeom prst="rect">
            <a:avLst/>
          </a:prstGeom>
        </p:spPr>
      </p:pic>
      <p:pic>
        <p:nvPicPr>
          <p:cNvPr id="15" name="Imagen 14" descr="Diagrama&#10;&#10;Descripción generada automáticamente">
            <a:extLst>
              <a:ext uri="{FF2B5EF4-FFF2-40B4-BE49-F238E27FC236}">
                <a16:creationId xmlns:a16="http://schemas.microsoft.com/office/drawing/2014/main" id="{CB027CA4-D065-4E49-9ED2-F1DA746DD1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347273"/>
            <a:ext cx="4998720" cy="2960017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079FDE9-FD27-49B4-B463-2112E6D2E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228B-6C70-4E6A-81D6-B87CA93D369F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8D8304-13BE-4F45-BE4F-6099E5E22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DISEÑO DE UNA HERRAMIENTA DE SIMULACIÓN DE 5G-NR PARA EVALUAR LAS PRESTACIONES DE DIFERENTES SERVICIOS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437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A48609-DF96-48DB-93CE-530138D14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3GPP: 5G NR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620823-0B90-4A22-8E8E-D4A81EE47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97842"/>
            <a:ext cx="4709631" cy="2462315"/>
          </a:xfrm>
        </p:spPr>
        <p:txBody>
          <a:bodyPr/>
          <a:lstStyle/>
          <a:p>
            <a:r>
              <a:rPr lang="es-ES" noProof="1"/>
              <a:t>- Dos rangos de frecuencia:</a:t>
            </a:r>
            <a:endParaRPr lang="es-ES" dirty="0"/>
          </a:p>
          <a:p>
            <a:pPr lvl="1"/>
            <a:r>
              <a:rPr lang="es-ES" dirty="0"/>
              <a:t>FR1: frecuencias inferiores a 6 GHz.</a:t>
            </a:r>
          </a:p>
          <a:p>
            <a:pPr lvl="1"/>
            <a:r>
              <a:rPr lang="es-ES" dirty="0"/>
              <a:t>FR2: 24.25 a 52.6 GHz (mmWave).</a:t>
            </a:r>
            <a:endParaRPr lang="es-ES" noProof="1"/>
          </a:p>
          <a:p>
            <a:r>
              <a:rPr lang="es-ES" noProof="1"/>
              <a:t>- Bandas de frecuencia: FDD, TDD, SDL, SUL.</a:t>
            </a:r>
          </a:p>
          <a:p>
            <a:r>
              <a:rPr lang="es-ES" noProof="1"/>
              <a:t>- OFDM con numerología flexible.</a:t>
            </a:r>
            <a:endParaRPr lang="es-ES" dirty="0"/>
          </a:p>
          <a:p>
            <a:r>
              <a:rPr lang="es-ES" noProof="1"/>
              <a:t>- Reducción de señales </a:t>
            </a:r>
            <a:r>
              <a:rPr lang="es-ES" i="1" noProof="1"/>
              <a:t>always-on.</a:t>
            </a:r>
          </a:p>
          <a:p>
            <a:endParaRPr lang="es-ES" i="1" noProof="1"/>
          </a:p>
        </p:txBody>
      </p:sp>
      <p:pic>
        <p:nvPicPr>
          <p:cNvPr id="4" name="Marcador de contenido 4" descr="Tabla&#10;&#10;Descripción generada automáticamente">
            <a:extLst>
              <a:ext uri="{FF2B5EF4-FFF2-40B4-BE49-F238E27FC236}">
                <a16:creationId xmlns:a16="http://schemas.microsoft.com/office/drawing/2014/main" id="{C0328C4D-4BF6-4228-8FE5-F4B2B9A85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632" y="1863270"/>
            <a:ext cx="4618048" cy="2247090"/>
          </a:xfrm>
          <a:prstGeom prst="rect">
            <a:avLst/>
          </a:prstGeom>
        </p:spPr>
      </p:pic>
      <p:pic>
        <p:nvPicPr>
          <p:cNvPr id="5" name="Marcador de contenido 4" descr="Gráfico&#10;&#10;Descripción generada automáticamente con confianza media">
            <a:extLst>
              <a:ext uri="{FF2B5EF4-FFF2-40B4-BE49-F238E27FC236}">
                <a16:creationId xmlns:a16="http://schemas.microsoft.com/office/drawing/2014/main" id="{E84DB37C-3097-4E21-91A4-9E74352894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361" y="4110362"/>
            <a:ext cx="5202590" cy="2020557"/>
          </a:xfrm>
          <a:prstGeom prst="rect">
            <a:avLst/>
          </a:prstGeo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83E660-2E54-48C3-949A-E0BB0C4B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228B-6C70-4E6A-81D6-B87CA93D369F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DB2071A-76AA-4119-964B-0FE49A9A5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DISEÑO DE UNA HERRAMIENTA DE SIMULACIÓN DE 5G-NR PARA EVALUAR LAS PRESTACIONES DE DIFERENTES SERVICIOS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314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DE3B93A-6105-4E0D-ABE7-1711117A8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E6DF1EF-A8B9-4779-8530-E25D64B88FBA}"/>
              </a:ext>
            </a:extLst>
          </p:cNvPr>
          <p:cNvSpPr txBox="1"/>
          <p:nvPr/>
        </p:nvSpPr>
        <p:spPr>
          <a:xfrm>
            <a:off x="608607" y="1043657"/>
            <a:ext cx="6938959" cy="19802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- Mayor densidad espectral: nuevas modulaciones y codificación de canal.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- Mejora de las técnicas MIMO existentes.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- Conexión al núcleo EPC o 5GCN.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- Tipos de conexión: SA o NSA.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Tx/>
              <a:buChar char="-"/>
            </a:pPr>
            <a:endParaRPr lang="en-US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10070C14-D5EC-4722-85FA-440FDCE2D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076" y="829335"/>
            <a:ext cx="2144722" cy="519933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924D57B-FEC9-4779-B514-732685B87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EFD2BD-6E0E-4450-A3FF-5D1EA322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" name="Imagen 19" descr="Diagrama&#10;&#10;Descripción generada automáticamente">
            <a:extLst>
              <a:ext uri="{FF2B5EF4-FFF2-40B4-BE49-F238E27FC236}">
                <a16:creationId xmlns:a16="http://schemas.microsoft.com/office/drawing/2014/main" id="{15C123DF-CF2B-43F0-9D79-2F695E41A5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11" y="3429000"/>
            <a:ext cx="6547950" cy="1336386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71ACE1D-AB5D-4A0B-BFA5-F230A514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228B-6C70-4E6A-81D6-B87CA93D369F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36BF97F-6D13-4449-AC7F-ACD15929C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DISEÑO DE UNA HERRAMIENTA DE SIMULACIÓN DE 5G-NR PARA EVALUAR LAS PRESTACIONES DE DIFERENTES SERVICIOS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566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DE3B93A-6105-4E0D-ABE7-1711117A8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924D57B-FEC9-4779-B514-732685B87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EFD2BD-6E0E-4450-A3FF-5D1EA322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Imagen 8" descr="Diagrama&#10;&#10;Descripción generada automáticamente">
            <a:extLst>
              <a:ext uri="{FF2B5EF4-FFF2-40B4-BE49-F238E27FC236}">
                <a16:creationId xmlns:a16="http://schemas.microsoft.com/office/drawing/2014/main" id="{CCEA223B-D4B8-4485-88D5-B425F20C8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857" y="3495484"/>
            <a:ext cx="6870851" cy="2621604"/>
          </a:xfrm>
          <a:prstGeom prst="rect">
            <a:avLst/>
          </a:prstGeom>
        </p:spPr>
      </p:pic>
      <p:pic>
        <p:nvPicPr>
          <p:cNvPr id="10" name="Imagen 9" descr="Diagrama&#10;&#10;Descripción generada automáticamente">
            <a:extLst>
              <a:ext uri="{FF2B5EF4-FFF2-40B4-BE49-F238E27FC236}">
                <a16:creationId xmlns:a16="http://schemas.microsoft.com/office/drawing/2014/main" id="{AA79DBC9-2BE8-4D7B-A911-3CF61057EA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35" y="3709387"/>
            <a:ext cx="4394022" cy="2344542"/>
          </a:xfrm>
          <a:prstGeom prst="rect">
            <a:avLst/>
          </a:prstGeom>
        </p:spPr>
      </p:pic>
      <p:pic>
        <p:nvPicPr>
          <p:cNvPr id="11" name="Imagen 10" descr="Diagrama&#10;&#10;Descripción generada automáticamente">
            <a:extLst>
              <a:ext uri="{FF2B5EF4-FFF2-40B4-BE49-F238E27FC236}">
                <a16:creationId xmlns:a16="http://schemas.microsoft.com/office/drawing/2014/main" id="{58BDEFF4-9B6C-4AC0-8029-2D9C5880F0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761" y="1303506"/>
            <a:ext cx="6192797" cy="2125494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9F397347-D190-46ED-A7C2-D11B668FB95D}"/>
              </a:ext>
            </a:extLst>
          </p:cNvPr>
          <p:cNvSpPr txBox="1"/>
          <p:nvPr/>
        </p:nvSpPr>
        <p:spPr>
          <a:xfrm>
            <a:off x="4849857" y="574351"/>
            <a:ext cx="24922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dirty="0">
                <a:latin typeface="+mj-lt"/>
              </a:rPr>
              <a:t>CANALES Y SEÑALES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B9105F0-8642-4B63-BBAE-0EB0793E3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228B-6C70-4E6A-81D6-B87CA93D369F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0327FE-BFFE-45FE-A303-2B7825DD0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DISEÑO DE UNA HERRAMIENTA DE SIMULACIÓN DE 5G-NR PARA EVALUAR LAS PRESTACIONES DE DIFERENTES SERVICIOS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579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DE3B93A-6105-4E0D-ABE7-1711117A8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924D57B-FEC9-4779-B514-732685B87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EFD2BD-6E0E-4450-A3FF-5D1EA322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F397347-D190-46ED-A7C2-D11B668FB95D}"/>
              </a:ext>
            </a:extLst>
          </p:cNvPr>
          <p:cNvSpPr txBox="1"/>
          <p:nvPr/>
        </p:nvSpPr>
        <p:spPr>
          <a:xfrm>
            <a:off x="3004705" y="658299"/>
            <a:ext cx="61825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dirty="0">
                <a:latin typeface="+mj-lt"/>
              </a:rPr>
              <a:t>SINCRONIZACIÓN Y ESTABLECIMIENTO DE CONEXIÓN</a:t>
            </a:r>
          </a:p>
        </p:txBody>
      </p:sp>
      <p:pic>
        <p:nvPicPr>
          <p:cNvPr id="14" name="Imagen 13" descr="Diagrama&#10;&#10;Descripción generada automáticamente">
            <a:extLst>
              <a:ext uri="{FF2B5EF4-FFF2-40B4-BE49-F238E27FC236}">
                <a16:creationId xmlns:a16="http://schemas.microsoft.com/office/drawing/2014/main" id="{B8493E65-BA64-48C0-9CDC-601F45D63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222" y="1880338"/>
            <a:ext cx="3783057" cy="2573640"/>
          </a:xfrm>
          <a:prstGeom prst="rect">
            <a:avLst/>
          </a:prstGeom>
        </p:spPr>
      </p:pic>
      <p:pic>
        <p:nvPicPr>
          <p:cNvPr id="12" name="Imagen 11" descr="Diagrama&#10;&#10;Descripción generada automáticamente">
            <a:extLst>
              <a:ext uri="{FF2B5EF4-FFF2-40B4-BE49-F238E27FC236}">
                <a16:creationId xmlns:a16="http://schemas.microsoft.com/office/drawing/2014/main" id="{DA78638A-88C1-4F76-817C-76692698A6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459" r="2" b="1314"/>
          <a:stretch/>
        </p:blipFill>
        <p:spPr>
          <a:xfrm>
            <a:off x="807776" y="1755919"/>
            <a:ext cx="5288224" cy="2822477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B154630-1BD7-4A71-936B-00E3985E0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228B-6C70-4E6A-81D6-B87CA93D369F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CF08BF-0548-4211-B5AB-E70A7FCE3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DISEÑO DE UNA HERRAMIENTA DE SIMULACIÓN DE 5G-NR PARA EVALUAR LAS PRESTACIONES DE DIFERENTES SERVICIOS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2000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14353</TotalTime>
  <Words>885</Words>
  <Application>Microsoft Office PowerPoint</Application>
  <PresentationFormat>Panorámica</PresentationFormat>
  <Paragraphs>119</Paragraphs>
  <Slides>23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Retrospección</vt:lpstr>
      <vt:lpstr>DISEÑO DE UNA HERRAMIENTA DE SIMULACIÓN DE 5G-NR PARA EVALUAR LAS PRESTACIONES DE DIFERENTES SERVICIOS</vt:lpstr>
      <vt:lpstr>ÍNDICE</vt:lpstr>
      <vt:lpstr>INTRODUCCIÓN</vt:lpstr>
      <vt:lpstr>OBJETIVOS</vt:lpstr>
      <vt:lpstr>ITU-R: ESTÁNDAR 5G IMT-2020 </vt:lpstr>
      <vt:lpstr>3GPP: 5G NR</vt:lpstr>
      <vt:lpstr>Presentación de PowerPoint</vt:lpstr>
      <vt:lpstr>Presentación de PowerPoint</vt:lpstr>
      <vt:lpstr>Presentación de PowerPoint</vt:lpstr>
      <vt:lpstr>Presentación de PowerPoint</vt:lpstr>
      <vt:lpstr>SIMULADOR</vt:lpstr>
      <vt:lpstr>Presentación de PowerPoint</vt:lpstr>
      <vt:lpstr>MICROCÉLULA URBANA</vt:lpstr>
      <vt:lpstr>Presentación de PowerPoint</vt:lpstr>
      <vt:lpstr>Presentación de PowerPoint</vt:lpstr>
      <vt:lpstr>Presentación de PowerPoint</vt:lpstr>
      <vt:lpstr>MICROCÉLULA INDUSTRIAL</vt:lpstr>
      <vt:lpstr>Presentación de PowerPoint</vt:lpstr>
      <vt:lpstr>Presentación de PowerPoint</vt:lpstr>
      <vt:lpstr>RESULTADOS</vt:lpstr>
      <vt:lpstr>CONCLUSIONES</vt:lpstr>
      <vt:lpstr>LÍNEAS FUTURAS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 UNA HERRAMIENTA DE SIMULACIÓN DE 5G-NR PARA EVALUAR LAS PRESTACIONES DE DIFERENTES SERVICIOS</dc:title>
  <dc:creator>JAVIER HERNANDEZ SANCHEZ</dc:creator>
  <cp:lastModifiedBy>JAVIER HERNANDEZ SANCHEZ</cp:lastModifiedBy>
  <cp:revision>60</cp:revision>
  <dcterms:created xsi:type="dcterms:W3CDTF">2021-07-09T10:33:24Z</dcterms:created>
  <dcterms:modified xsi:type="dcterms:W3CDTF">2021-08-17T19:18:50Z</dcterms:modified>
</cp:coreProperties>
</file>