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308" r:id="rId4"/>
    <p:sldId id="309" r:id="rId5"/>
    <p:sldId id="311" r:id="rId6"/>
    <p:sldId id="312" r:id="rId7"/>
    <p:sldId id="314" r:id="rId8"/>
    <p:sldId id="313" r:id="rId9"/>
    <p:sldId id="315" r:id="rId10"/>
    <p:sldId id="318" r:id="rId11"/>
    <p:sldId id="317" r:id="rId12"/>
    <p:sldId id="321" r:id="rId13"/>
    <p:sldId id="319" r:id="rId14"/>
    <p:sldId id="333" r:id="rId15"/>
    <p:sldId id="334" r:id="rId16"/>
    <p:sldId id="335" r:id="rId17"/>
    <p:sldId id="336" r:id="rId18"/>
    <p:sldId id="338" r:id="rId19"/>
    <p:sldId id="337" r:id="rId20"/>
    <p:sldId id="345" r:id="rId21"/>
    <p:sldId id="348" r:id="rId22"/>
    <p:sldId id="347" r:id="rId23"/>
    <p:sldId id="262" r:id="rId24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ana Rocio Galindo Gonzalez" initials="DRGG" lastIdx="5" clrIdx="0"/>
  <p:cmAuthor id="1" name="Carlos Alberto Duran Gil" initials="CADG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B4"/>
    <a:srgbClr val="004EEA"/>
    <a:srgbClr val="8C0240"/>
    <a:srgbClr val="800000"/>
    <a:srgbClr val="339966"/>
    <a:srgbClr val="5BAD86"/>
    <a:srgbClr val="B6004B"/>
    <a:srgbClr val="F60057"/>
    <a:srgbClr val="8064A2"/>
    <a:srgbClr val="910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91367" autoAdjust="0"/>
  </p:normalViewPr>
  <p:slideViewPr>
    <p:cSldViewPr>
      <p:cViewPr varScale="1">
        <p:scale>
          <a:sx n="140" d="100"/>
          <a:sy n="140" d="100"/>
        </p:scale>
        <p:origin x="246" y="10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0D2D7-E5B3-D543-BBC7-25D3A455106D}" type="datetimeFigureOut">
              <a:rPr lang="es-ES" smtClean="0"/>
              <a:t>30/04/2019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84F33-4BA7-204E-9538-DE2E2162FE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717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7033-AFD5-41ED-84AE-AAFE152A9E9D}" type="datetimeFigureOut">
              <a:rPr lang="es-CO" smtClean="0"/>
              <a:t>30/04/2019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66F8-62DC-4F4A-A876-9AF6D350A78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936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Integrantes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466F8-62DC-4F4A-A876-9AF6D350A78F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860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466F8-62DC-4F4A-A876-9AF6D350A78F}" type="slidenum">
              <a:rPr lang="es-CO" smtClean="0"/>
              <a:t>6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48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 userDrawn="1"/>
        </p:nvSpPr>
        <p:spPr>
          <a:xfrm>
            <a:off x="0" y="0"/>
            <a:ext cx="9144000" cy="3939902"/>
          </a:xfrm>
          <a:prstGeom prst="rect">
            <a:avLst/>
          </a:prstGeom>
          <a:solidFill>
            <a:srgbClr val="8C02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8" name="12 Imagen"/>
          <p:cNvPicPr>
            <a:picLocks noChangeAspect="1"/>
          </p:cNvPicPr>
          <p:nvPr userDrawn="1"/>
        </p:nvPicPr>
        <p:blipFill rotWithShape="1">
          <a:blip r:embed="rId2" cstate="print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r="1177" b="2609"/>
          <a:stretch/>
        </p:blipFill>
        <p:spPr>
          <a:xfrm>
            <a:off x="0" y="1"/>
            <a:ext cx="9144000" cy="3949700"/>
          </a:xfrm>
          <a:prstGeom prst="rect">
            <a:avLst/>
          </a:prstGeom>
        </p:spPr>
      </p:pic>
      <p:sp>
        <p:nvSpPr>
          <p:cNvPr id="19" name="object 934"/>
          <p:cNvSpPr txBox="1"/>
          <p:nvPr userDrawn="1"/>
        </p:nvSpPr>
        <p:spPr>
          <a:xfrm>
            <a:off x="323528" y="4659982"/>
            <a:ext cx="230084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0" spc="300" dirty="0">
                <a:solidFill>
                  <a:srgbClr val="4140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www.dane.gov.co</a:t>
            </a:r>
            <a:endParaRPr sz="120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12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20800" r="1177" b="26324"/>
          <a:stretch/>
        </p:blipFill>
        <p:spPr>
          <a:xfrm>
            <a:off x="0" y="843558"/>
            <a:ext cx="9144000" cy="2144403"/>
          </a:xfrm>
          <a:prstGeom prst="rect">
            <a:avLst/>
          </a:prstGeom>
        </p:spPr>
      </p:pic>
      <p:pic>
        <p:nvPicPr>
          <p:cNvPr id="21" name="13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6878"/>
            <a:ext cx="9144000" cy="14179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10541000" y="9990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5" name="Imagen 14" descr="Logotipo-Coloraa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371950"/>
            <a:ext cx="5580000" cy="4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9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1710"/>
            <a:ext cx="9144000" cy="141790"/>
          </a:xfrm>
          <a:prstGeom prst="rect">
            <a:avLst/>
          </a:prstGeom>
        </p:spPr>
      </p:pic>
      <p:pic>
        <p:nvPicPr>
          <p:cNvPr id="49" name="12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20800" r="1177" b="26324"/>
          <a:stretch/>
        </p:blipFill>
        <p:spPr>
          <a:xfrm>
            <a:off x="0" y="1419622"/>
            <a:ext cx="9144000" cy="2144403"/>
          </a:xfrm>
          <a:prstGeom prst="rect">
            <a:avLst/>
          </a:prstGeom>
        </p:spPr>
      </p:pic>
      <p:pic>
        <p:nvPicPr>
          <p:cNvPr id="6" name="Imagen 5" descr="Logotipo-Coloraa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53942"/>
            <a:ext cx="5580000" cy="4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1710"/>
            <a:ext cx="9144000" cy="141790"/>
          </a:xfrm>
          <a:prstGeom prst="rect">
            <a:avLst/>
          </a:prstGeom>
        </p:spPr>
      </p:pic>
      <p:pic>
        <p:nvPicPr>
          <p:cNvPr id="6" name="8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1" b="56149"/>
          <a:stretch/>
        </p:blipFill>
        <p:spPr>
          <a:xfrm>
            <a:off x="0" y="2"/>
            <a:ext cx="9144000" cy="938212"/>
          </a:xfrm>
          <a:prstGeom prst="rect">
            <a:avLst/>
          </a:prstGeom>
        </p:spPr>
      </p:pic>
      <p:grpSp>
        <p:nvGrpSpPr>
          <p:cNvPr id="2" name="Agrupar 1"/>
          <p:cNvGrpSpPr/>
          <p:nvPr userDrawn="1"/>
        </p:nvGrpSpPr>
        <p:grpSpPr>
          <a:xfrm>
            <a:off x="6585423" y="1"/>
            <a:ext cx="2558577" cy="899999"/>
            <a:chOff x="6477423" y="0"/>
            <a:chExt cx="2666577" cy="967036"/>
          </a:xfrm>
        </p:grpSpPr>
        <p:pic>
          <p:nvPicPr>
            <p:cNvPr id="7" name="9 Imagen"/>
            <p:cNvPicPr>
              <a:picLocks noChangeAspect="1"/>
            </p:cNvPicPr>
            <p:nvPr userDrawn="1"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39" r="5369"/>
            <a:stretch/>
          </p:blipFill>
          <p:spPr>
            <a:xfrm>
              <a:off x="6477423" y="0"/>
              <a:ext cx="2666577" cy="967036"/>
            </a:xfrm>
            <a:prstGeom prst="rect">
              <a:avLst/>
            </a:prstGeom>
          </p:spPr>
        </p:pic>
        <p:pic>
          <p:nvPicPr>
            <p:cNvPr id="8" name="Imagen 7" descr="logo-dane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" r="2648"/>
            <a:stretch/>
          </p:blipFill>
          <p:spPr>
            <a:xfrm>
              <a:off x="6851861" y="102940"/>
              <a:ext cx="1917700" cy="5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980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8" b="60210"/>
          <a:stretch/>
        </p:blipFill>
        <p:spPr>
          <a:xfrm>
            <a:off x="0" y="1"/>
            <a:ext cx="9144000" cy="609599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9" b="40215"/>
          <a:stretch/>
        </p:blipFill>
        <p:spPr>
          <a:xfrm>
            <a:off x="0" y="4443959"/>
            <a:ext cx="9144000" cy="699542"/>
          </a:xfrm>
          <a:prstGeom prst="rect">
            <a:avLst/>
          </a:prstGeom>
        </p:spPr>
      </p:pic>
      <p:grpSp>
        <p:nvGrpSpPr>
          <p:cNvPr id="10" name="Agrupar 9"/>
          <p:cNvGrpSpPr>
            <a:grpSpLocks noChangeAspect="1"/>
          </p:cNvGrpSpPr>
          <p:nvPr userDrawn="1"/>
        </p:nvGrpSpPr>
        <p:grpSpPr>
          <a:xfrm>
            <a:off x="1547664" y="3723878"/>
            <a:ext cx="6004333" cy="360000"/>
            <a:chOff x="1117433" y="4155926"/>
            <a:chExt cx="6169252" cy="369888"/>
          </a:xfrm>
        </p:grpSpPr>
        <p:pic>
          <p:nvPicPr>
            <p:cNvPr id="11" name="10 Imagen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1" t="19898" r="82423" b="37769"/>
            <a:stretch/>
          </p:blipFill>
          <p:spPr>
            <a:xfrm>
              <a:off x="1117433" y="4155926"/>
              <a:ext cx="593124" cy="369888"/>
            </a:xfrm>
            <a:prstGeom prst="rect">
              <a:avLst/>
            </a:prstGeom>
          </p:spPr>
        </p:pic>
        <p:pic>
          <p:nvPicPr>
            <p:cNvPr id="12" name="10 Imagen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" t="64603" r="81369" b="10703"/>
            <a:stretch/>
          </p:blipFill>
          <p:spPr>
            <a:xfrm>
              <a:off x="1559575" y="4295742"/>
              <a:ext cx="871892" cy="215768"/>
            </a:xfrm>
            <a:prstGeom prst="rect">
              <a:avLst/>
            </a:prstGeom>
          </p:spPr>
        </p:pic>
        <p:pic>
          <p:nvPicPr>
            <p:cNvPr id="15" name="10 Imagen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4" t="19898" r="62830" b="37769"/>
            <a:stretch/>
          </p:blipFill>
          <p:spPr>
            <a:xfrm>
              <a:off x="2736406" y="4155926"/>
              <a:ext cx="593124" cy="369888"/>
            </a:xfrm>
            <a:prstGeom prst="rect">
              <a:avLst/>
            </a:prstGeom>
          </p:spPr>
        </p:pic>
        <p:pic>
          <p:nvPicPr>
            <p:cNvPr id="19" name="10 Imagen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08" t="65198" r="61559" b="10703"/>
            <a:stretch/>
          </p:blipFill>
          <p:spPr>
            <a:xfrm>
              <a:off x="3178547" y="4300943"/>
              <a:ext cx="907557" cy="210566"/>
            </a:xfrm>
            <a:prstGeom prst="rect">
              <a:avLst/>
            </a:prstGeom>
          </p:spPr>
        </p:pic>
        <p:pic>
          <p:nvPicPr>
            <p:cNvPr id="20" name="10 Imagen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03" t="19898" r="42901" b="37769"/>
            <a:stretch/>
          </p:blipFill>
          <p:spPr>
            <a:xfrm>
              <a:off x="4416152" y="4155926"/>
              <a:ext cx="593124" cy="369888"/>
            </a:xfrm>
            <a:prstGeom prst="rect">
              <a:avLst/>
            </a:prstGeom>
          </p:spPr>
        </p:pic>
        <p:pic>
          <p:nvPicPr>
            <p:cNvPr id="21" name="10 Imagen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74" t="64603" r="41067" b="10703"/>
            <a:stretch/>
          </p:blipFill>
          <p:spPr>
            <a:xfrm>
              <a:off x="4860032" y="4295742"/>
              <a:ext cx="871892" cy="215768"/>
            </a:xfrm>
            <a:prstGeom prst="rect">
              <a:avLst/>
            </a:prstGeom>
          </p:spPr>
        </p:pic>
        <p:pic>
          <p:nvPicPr>
            <p:cNvPr id="22" name="10 Imagen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81" t="19898" r="22823" b="37769"/>
            <a:stretch/>
          </p:blipFill>
          <p:spPr>
            <a:xfrm>
              <a:off x="5970913" y="4155926"/>
              <a:ext cx="593124" cy="369888"/>
            </a:xfrm>
            <a:prstGeom prst="rect">
              <a:avLst/>
            </a:prstGeom>
          </p:spPr>
        </p:pic>
        <p:pic>
          <p:nvPicPr>
            <p:cNvPr id="23" name="10 Imagen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69" t="64603" r="21172" b="10703"/>
            <a:stretch/>
          </p:blipFill>
          <p:spPr>
            <a:xfrm>
              <a:off x="6414793" y="4295742"/>
              <a:ext cx="871892" cy="215768"/>
            </a:xfrm>
            <a:prstGeom prst="rect">
              <a:avLst/>
            </a:prstGeom>
          </p:spPr>
        </p:pic>
      </p:grpSp>
      <p:pic>
        <p:nvPicPr>
          <p:cNvPr id="16" name="Imagen 15" descr="Logotipo-Colorasdasf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03598"/>
            <a:ext cx="577841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79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erjacome/cursoR/blob/master/02.04.2019%20Ejercicio_Anonimizaci%C3%B3n.xlsx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4427984" y="2471866"/>
            <a:ext cx="432407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s-CO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Grupo de Prospectiva y Análisis de Datos</a:t>
            </a:r>
            <a:endParaRPr lang="en-US" sz="1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s-CO" sz="1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DIRPEN</a:t>
            </a:r>
            <a:endParaRPr lang="es-CO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2427734"/>
            <a:ext cx="83529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467544" y="718137"/>
            <a:ext cx="8208912" cy="495807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es-CO" sz="2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 para análisis </a:t>
            </a:r>
            <a:r>
              <a:rPr lang="es-CO" sz="28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 datos, Clase </a:t>
            </a:r>
            <a:r>
              <a:rPr lang="es-CO" sz="28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3.</a:t>
            </a:r>
            <a:endParaRPr lang="es-CO" sz="28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791200" y="4859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31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1610" y="1835988"/>
            <a:ext cx="784887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003CB4"/>
                </a:solidFill>
              </a:rPr>
              <a:t># Cargo los paquetes ----</a:t>
            </a:r>
          </a:p>
          <a:p>
            <a:r>
              <a:rPr lang="es-CO" sz="1600" dirty="0" smtClean="0">
                <a:solidFill>
                  <a:srgbClr val="003CB4"/>
                </a:solidFill>
              </a:rPr>
              <a:t>## Verifica si están instalados, si no lo están los instala.  Luego los carga.</a:t>
            </a:r>
          </a:p>
          <a:p>
            <a:r>
              <a:rPr lang="es-CO" sz="1600" dirty="0" smtClean="0">
                <a:solidFill>
                  <a:srgbClr val="003CB4"/>
                </a:solidFill>
              </a:rPr>
              <a:t>paquetes </a:t>
            </a:r>
            <a:r>
              <a:rPr lang="es-CO" sz="1600" dirty="0">
                <a:solidFill>
                  <a:srgbClr val="003CB4"/>
                </a:solidFill>
              </a:rPr>
              <a:t>&lt;-c</a:t>
            </a:r>
            <a:r>
              <a:rPr lang="es-CO" sz="1600" dirty="0" smtClean="0">
                <a:solidFill>
                  <a:srgbClr val="003CB4"/>
                </a:solidFill>
              </a:rPr>
              <a:t>("</a:t>
            </a:r>
            <a:r>
              <a:rPr lang="es-CO" sz="1600" dirty="0" err="1">
                <a:solidFill>
                  <a:srgbClr val="003CB4"/>
                </a:solidFill>
              </a:rPr>
              <a:t>openxlsx</a:t>
            </a:r>
            <a:r>
              <a:rPr lang="es-CO" sz="1600" dirty="0">
                <a:solidFill>
                  <a:srgbClr val="003CB4"/>
                </a:solidFill>
              </a:rPr>
              <a:t>", </a:t>
            </a:r>
            <a:r>
              <a:rPr lang="es-CO" sz="1600" dirty="0" smtClean="0">
                <a:solidFill>
                  <a:srgbClr val="003CB4"/>
                </a:solidFill>
              </a:rPr>
              <a:t>"</a:t>
            </a:r>
            <a:r>
              <a:rPr lang="es-CO" sz="1600" dirty="0" err="1">
                <a:solidFill>
                  <a:srgbClr val="003CB4"/>
                </a:solidFill>
              </a:rPr>
              <a:t>foreign</a:t>
            </a:r>
            <a:r>
              <a:rPr lang="es-CO" sz="1600" dirty="0">
                <a:solidFill>
                  <a:srgbClr val="003CB4"/>
                </a:solidFill>
              </a:rPr>
              <a:t>", </a:t>
            </a:r>
            <a:r>
              <a:rPr lang="es-CO" sz="1600" dirty="0" smtClean="0">
                <a:solidFill>
                  <a:srgbClr val="003CB4"/>
                </a:solidFill>
              </a:rPr>
              <a:t>"ggplot2“)</a:t>
            </a:r>
          </a:p>
          <a:p>
            <a:endParaRPr lang="es-CO" sz="1600" dirty="0">
              <a:solidFill>
                <a:srgbClr val="003CB4"/>
              </a:solidFill>
            </a:endParaRPr>
          </a:p>
          <a:p>
            <a:r>
              <a:rPr lang="es-CO" sz="1600" dirty="0" err="1">
                <a:solidFill>
                  <a:srgbClr val="003CB4"/>
                </a:solidFill>
              </a:rPr>
              <a:t>nuevos.paquetes</a:t>
            </a:r>
            <a:r>
              <a:rPr lang="es-CO" sz="1600" dirty="0">
                <a:solidFill>
                  <a:srgbClr val="003CB4"/>
                </a:solidFill>
              </a:rPr>
              <a:t>&lt;-paquetes[!(paquetes %in% </a:t>
            </a:r>
            <a:r>
              <a:rPr lang="es-CO" sz="1600" dirty="0" err="1">
                <a:solidFill>
                  <a:srgbClr val="003CB4"/>
                </a:solidFill>
              </a:rPr>
              <a:t>installed.packages</a:t>
            </a:r>
            <a:r>
              <a:rPr lang="es-CO" sz="1600" dirty="0">
                <a:solidFill>
                  <a:srgbClr val="003CB4"/>
                </a:solidFill>
              </a:rPr>
              <a:t>()[,"</a:t>
            </a:r>
            <a:r>
              <a:rPr lang="es-CO" sz="1600" dirty="0" err="1">
                <a:solidFill>
                  <a:srgbClr val="003CB4"/>
                </a:solidFill>
              </a:rPr>
              <a:t>Package</a:t>
            </a:r>
            <a:r>
              <a:rPr lang="es-CO" sz="1600" dirty="0">
                <a:solidFill>
                  <a:srgbClr val="003CB4"/>
                </a:solidFill>
              </a:rPr>
              <a:t>"])]</a:t>
            </a:r>
          </a:p>
          <a:p>
            <a:r>
              <a:rPr lang="es-CO" sz="1600" dirty="0" err="1">
                <a:solidFill>
                  <a:srgbClr val="003CB4"/>
                </a:solidFill>
              </a:rPr>
              <a:t>if</a:t>
            </a:r>
            <a:r>
              <a:rPr lang="es-CO" sz="1600" dirty="0">
                <a:solidFill>
                  <a:srgbClr val="003CB4"/>
                </a:solidFill>
              </a:rPr>
              <a:t>(</a:t>
            </a:r>
            <a:r>
              <a:rPr lang="es-CO" sz="1600" dirty="0" err="1">
                <a:solidFill>
                  <a:srgbClr val="003CB4"/>
                </a:solidFill>
              </a:rPr>
              <a:t>length</a:t>
            </a:r>
            <a:r>
              <a:rPr lang="es-CO" sz="1600" dirty="0">
                <a:solidFill>
                  <a:srgbClr val="003CB4"/>
                </a:solidFill>
              </a:rPr>
              <a:t>(</a:t>
            </a:r>
            <a:r>
              <a:rPr lang="es-CO" sz="1600" dirty="0" err="1">
                <a:solidFill>
                  <a:srgbClr val="003CB4"/>
                </a:solidFill>
              </a:rPr>
              <a:t>nuevos.paquetes</a:t>
            </a:r>
            <a:r>
              <a:rPr lang="es-CO" sz="1600" dirty="0">
                <a:solidFill>
                  <a:srgbClr val="003CB4"/>
                </a:solidFill>
              </a:rPr>
              <a:t>)) </a:t>
            </a:r>
            <a:r>
              <a:rPr lang="es-CO" sz="1600" dirty="0" err="1">
                <a:solidFill>
                  <a:srgbClr val="003CB4"/>
                </a:solidFill>
              </a:rPr>
              <a:t>install.packages</a:t>
            </a:r>
            <a:r>
              <a:rPr lang="es-CO" sz="1600" dirty="0">
                <a:solidFill>
                  <a:srgbClr val="003CB4"/>
                </a:solidFill>
              </a:rPr>
              <a:t>(</a:t>
            </a:r>
            <a:r>
              <a:rPr lang="es-CO" sz="1600" dirty="0" err="1">
                <a:solidFill>
                  <a:srgbClr val="003CB4"/>
                </a:solidFill>
              </a:rPr>
              <a:t>nuevos.paquetes</a:t>
            </a:r>
            <a:r>
              <a:rPr lang="es-CO" sz="1600" dirty="0">
                <a:solidFill>
                  <a:srgbClr val="003CB4"/>
                </a:solidFill>
              </a:rPr>
              <a:t>)</a:t>
            </a:r>
          </a:p>
          <a:p>
            <a:r>
              <a:rPr lang="es-CO" sz="1600" dirty="0" err="1">
                <a:solidFill>
                  <a:srgbClr val="003CB4"/>
                </a:solidFill>
              </a:rPr>
              <a:t>lapply</a:t>
            </a:r>
            <a:r>
              <a:rPr lang="es-CO" sz="1600" dirty="0">
                <a:solidFill>
                  <a:srgbClr val="003CB4"/>
                </a:solidFill>
              </a:rPr>
              <a:t>(paquetes, </a:t>
            </a:r>
            <a:r>
              <a:rPr lang="es-CO" sz="1600" dirty="0" err="1">
                <a:solidFill>
                  <a:srgbClr val="003CB4"/>
                </a:solidFill>
              </a:rPr>
              <a:t>require</a:t>
            </a:r>
            <a:r>
              <a:rPr lang="es-CO" sz="1600" dirty="0">
                <a:solidFill>
                  <a:srgbClr val="003CB4"/>
                </a:solidFill>
              </a:rPr>
              <a:t>, </a:t>
            </a:r>
            <a:r>
              <a:rPr lang="es-CO" sz="1600" dirty="0" err="1">
                <a:solidFill>
                  <a:srgbClr val="003CB4"/>
                </a:solidFill>
              </a:rPr>
              <a:t>character.only</a:t>
            </a:r>
            <a:r>
              <a:rPr lang="es-CO" sz="1600" dirty="0">
                <a:solidFill>
                  <a:srgbClr val="003CB4"/>
                </a:solidFill>
              </a:rPr>
              <a:t>=TRUE)  </a:t>
            </a:r>
          </a:p>
          <a:p>
            <a:endParaRPr lang="es-CO" sz="1600" dirty="0">
              <a:solidFill>
                <a:srgbClr val="003CB4"/>
              </a:solidFill>
            </a:endParaRPr>
          </a:p>
          <a:p>
            <a:r>
              <a:rPr lang="es-CO" sz="1600" dirty="0">
                <a:solidFill>
                  <a:srgbClr val="003CB4"/>
                </a:solidFill>
              </a:rPr>
              <a:t>## Defino ruta. </a:t>
            </a:r>
            <a:r>
              <a:rPr lang="es-CO" sz="1600" dirty="0" smtClean="0">
                <a:solidFill>
                  <a:srgbClr val="003CB4"/>
                </a:solidFill>
              </a:rPr>
              <a:t>----</a:t>
            </a:r>
          </a:p>
          <a:p>
            <a:r>
              <a:rPr lang="es-CO" sz="1600" dirty="0" smtClean="0">
                <a:solidFill>
                  <a:srgbClr val="003CB4"/>
                </a:solidFill>
              </a:rPr>
              <a:t>## Ruta relativa al directorio raíz.  Si se cambia el directorio de sitio sigue sirviendo.</a:t>
            </a:r>
            <a:endParaRPr lang="es-CO" sz="1600" dirty="0">
              <a:solidFill>
                <a:srgbClr val="003CB4"/>
              </a:solidFill>
            </a:endParaRPr>
          </a:p>
          <a:p>
            <a:r>
              <a:rPr lang="es-CO" sz="1600" dirty="0" err="1">
                <a:solidFill>
                  <a:srgbClr val="003CB4"/>
                </a:solidFill>
              </a:rPr>
              <a:t>setwd</a:t>
            </a:r>
            <a:r>
              <a:rPr lang="es-CO" sz="1600" dirty="0">
                <a:solidFill>
                  <a:srgbClr val="003CB4"/>
                </a:solidFill>
              </a:rPr>
              <a:t>(paste0(</a:t>
            </a:r>
            <a:r>
              <a:rPr lang="es-CO" sz="1600" dirty="0" err="1">
                <a:solidFill>
                  <a:srgbClr val="003CB4"/>
                </a:solidFill>
              </a:rPr>
              <a:t>dirname</a:t>
            </a:r>
            <a:r>
              <a:rPr lang="es-CO" sz="1600" dirty="0">
                <a:solidFill>
                  <a:srgbClr val="003CB4"/>
                </a:solidFill>
              </a:rPr>
              <a:t>(</a:t>
            </a:r>
            <a:r>
              <a:rPr lang="es-CO" sz="1600" dirty="0" err="1">
                <a:solidFill>
                  <a:srgbClr val="003CB4"/>
                </a:solidFill>
              </a:rPr>
              <a:t>rstudioapi</a:t>
            </a:r>
            <a:r>
              <a:rPr lang="es-CO" sz="1600" dirty="0">
                <a:solidFill>
                  <a:srgbClr val="003CB4"/>
                </a:solidFill>
              </a:rPr>
              <a:t>::</a:t>
            </a:r>
            <a:r>
              <a:rPr lang="es-CO" sz="1600" dirty="0" err="1">
                <a:solidFill>
                  <a:srgbClr val="003CB4"/>
                </a:solidFill>
              </a:rPr>
              <a:t>getSourceEditorContext</a:t>
            </a:r>
            <a:r>
              <a:rPr lang="es-CO" sz="1600" dirty="0">
                <a:solidFill>
                  <a:srgbClr val="003CB4"/>
                </a:solidFill>
              </a:rPr>
              <a:t>()$</a:t>
            </a:r>
            <a:r>
              <a:rPr lang="es-CO" sz="1600" dirty="0" err="1">
                <a:solidFill>
                  <a:srgbClr val="003CB4"/>
                </a:solidFill>
              </a:rPr>
              <a:t>path</a:t>
            </a:r>
            <a:r>
              <a:rPr lang="es-CO" sz="1600" dirty="0">
                <a:solidFill>
                  <a:srgbClr val="003CB4"/>
                </a:solidFill>
              </a:rPr>
              <a:t>),"/Datos"))</a:t>
            </a:r>
            <a:endParaRPr lang="es-CO" dirty="0">
              <a:solidFill>
                <a:srgbClr val="003CB4"/>
              </a:solidFill>
            </a:endParaRPr>
          </a:p>
        </p:txBody>
      </p:sp>
      <p:sp>
        <p:nvSpPr>
          <p:cNvPr id="5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Para copiar al comienzo de cada script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9512" y="107235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Reemplace</a:t>
            </a:r>
            <a:r>
              <a:rPr lang="en-US" dirty="0" smtClean="0"/>
              <a:t> los </a:t>
            </a:r>
            <a:r>
              <a:rPr lang="en-US" dirty="0" err="1" smtClean="0"/>
              <a:t>paquetes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0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56962"/>
              </p:ext>
            </p:extLst>
          </p:nvPr>
        </p:nvGraphicFramePr>
        <p:xfrm>
          <a:off x="1331640" y="1131591"/>
          <a:ext cx="60960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4511824"/>
              </a:tblGrid>
              <a:tr h="360039">
                <a:tc>
                  <a:txBody>
                    <a:bodyPr/>
                    <a:lstStyle/>
                    <a:p>
                      <a:r>
                        <a:rPr lang="es-CO" dirty="0" smtClean="0"/>
                        <a:t>Comando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Pregunta que responde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getwd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¿en</a:t>
                      </a:r>
                      <a:r>
                        <a:rPr lang="es-CO" baseline="0" dirty="0" smtClean="0"/>
                        <a:t> qué directorio estoy?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dir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¿Qué archivos</a:t>
                      </a:r>
                      <a:r>
                        <a:rPr lang="es-CO" baseline="0" dirty="0" smtClean="0"/>
                        <a:t> hay en el directorio?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choose.dir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Navegar</a:t>
                      </a:r>
                      <a:r>
                        <a:rPr lang="es-CO" baseline="0" dirty="0" smtClean="0"/>
                        <a:t> directorios y obtener la ruta.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setwd</a:t>
                      </a:r>
                      <a:r>
                        <a:rPr lang="es-CO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Definir</a:t>
                      </a:r>
                      <a:r>
                        <a:rPr lang="es-CO" baseline="0" dirty="0" smtClean="0"/>
                        <a:t> directorio de trabajo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help</a:t>
                      </a:r>
                      <a:r>
                        <a:rPr lang="es-CO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Ayuda para una función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Acompañado de nombre de función muestra la ayuda.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1043608" y="4155926"/>
            <a:ext cx="7044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Observar</a:t>
            </a:r>
            <a:r>
              <a:rPr lang="en-US" dirty="0" smtClean="0"/>
              <a:t> la </a:t>
            </a:r>
            <a:r>
              <a:rPr lang="en-US" dirty="0" err="1" smtClean="0"/>
              <a:t>ayuda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ruta</a:t>
            </a:r>
            <a:r>
              <a:rPr lang="en-US" dirty="0" smtClean="0"/>
              <a:t> en </a:t>
            </a:r>
            <a:r>
              <a:rPr lang="en-US" dirty="0" err="1" smtClean="0"/>
              <a:t>raíz</a:t>
            </a:r>
            <a:r>
              <a:rPr lang="en-US" dirty="0" smtClean="0"/>
              <a:t> de </a:t>
            </a:r>
            <a:r>
              <a:rPr lang="en-US" dirty="0" err="1" smtClean="0"/>
              <a:t>directorio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(</a:t>
            </a:r>
            <a:r>
              <a:rPr lang="en-US" dirty="0" err="1" smtClean="0"/>
              <a:t>dónde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el script)</a:t>
            </a:r>
            <a:endParaRPr lang="es-CO" dirty="0"/>
          </a:p>
        </p:txBody>
      </p:sp>
      <p:sp>
        <p:nvSpPr>
          <p:cNvPr id="5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Comandos para navegar en directorios y ayuda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8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Algunas estructuras de datos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22204" r="25232" b="27873"/>
          <a:stretch/>
        </p:blipFill>
        <p:spPr bwMode="auto">
          <a:xfrm>
            <a:off x="1664872" y="959871"/>
            <a:ext cx="5607428" cy="393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6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520" y="1347614"/>
            <a:ext cx="76328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## </a:t>
            </a:r>
            <a:r>
              <a:rPr lang="en-US" sz="2000" dirty="0" err="1" smtClean="0"/>
              <a:t>Asigno</a:t>
            </a:r>
            <a:r>
              <a:rPr lang="en-US" sz="2000" dirty="0" smtClean="0"/>
              <a:t> un </a:t>
            </a:r>
            <a:r>
              <a:rPr lang="en-US" sz="2000" dirty="0" err="1" smtClean="0"/>
              <a:t>escalar</a:t>
            </a:r>
            <a:r>
              <a:rPr lang="en-US" sz="2000" dirty="0" smtClean="0"/>
              <a:t>: 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&lt;-10</a:t>
            </a:r>
          </a:p>
          <a:p>
            <a:endParaRPr lang="en-US" sz="2000" dirty="0"/>
          </a:p>
          <a:p>
            <a:r>
              <a:rPr lang="en-US" sz="2000" dirty="0" smtClean="0"/>
              <a:t>## </a:t>
            </a:r>
            <a:r>
              <a:rPr lang="en-US" sz="2000" dirty="0" err="1" smtClean="0"/>
              <a:t>Creo</a:t>
            </a:r>
            <a:r>
              <a:rPr lang="en-US" sz="2000" dirty="0" smtClean="0"/>
              <a:t> </a:t>
            </a:r>
            <a:r>
              <a:rPr lang="en-US" sz="2000" dirty="0" err="1" smtClean="0"/>
              <a:t>vectores</a:t>
            </a:r>
            <a:endParaRPr lang="en-US" sz="2000" dirty="0"/>
          </a:p>
          <a:p>
            <a:r>
              <a:rPr lang="en-US" sz="2000" dirty="0" err="1" smtClean="0"/>
              <a:t>edad</a:t>
            </a:r>
            <a:r>
              <a:rPr lang="en-US" sz="2000" dirty="0" smtClean="0"/>
              <a:t>&lt;- </a:t>
            </a:r>
            <a:r>
              <a:rPr lang="en-US" sz="2000" dirty="0"/>
              <a:t>c(1,3,5,2,11,9,3,9,12,3) </a:t>
            </a:r>
          </a:p>
          <a:p>
            <a:r>
              <a:rPr lang="en-US" sz="2000" dirty="0" smtClean="0"/>
              <a:t>peso &lt;- c(4.4,5.3,7.2,5.2,8.5,7.3,6.0,10.4,10.2,6.1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000" dirty="0" smtClean="0"/>
              <a:t>mean(peso) ## Media</a:t>
            </a:r>
          </a:p>
          <a:p>
            <a:r>
              <a:rPr lang="en-US" sz="2000" dirty="0" err="1" smtClean="0"/>
              <a:t>sd</a:t>
            </a:r>
            <a:r>
              <a:rPr lang="en-US" sz="2000" dirty="0" smtClean="0"/>
              <a:t>(peso) ## </a:t>
            </a:r>
            <a:r>
              <a:rPr lang="en-US" sz="2000" dirty="0" err="1" smtClean="0"/>
              <a:t>Desviación</a:t>
            </a:r>
            <a:r>
              <a:rPr lang="en-US" sz="2000" dirty="0" smtClean="0"/>
              <a:t> </a:t>
            </a:r>
            <a:r>
              <a:rPr lang="en-US" sz="2000" dirty="0" err="1" smtClean="0"/>
              <a:t>estándar</a:t>
            </a:r>
            <a:endParaRPr lang="en-US" sz="2000" dirty="0" smtClean="0"/>
          </a:p>
          <a:p>
            <a:r>
              <a:rPr lang="en-US" sz="2000" dirty="0" err="1" smtClean="0"/>
              <a:t>cor</a:t>
            </a:r>
            <a:r>
              <a:rPr lang="en-US" sz="2000" dirty="0" smtClean="0"/>
              <a:t>(</a:t>
            </a:r>
            <a:r>
              <a:rPr lang="en-US" sz="2000" dirty="0" err="1" smtClean="0"/>
              <a:t>age,weight</a:t>
            </a:r>
            <a:r>
              <a:rPr lang="en-US" sz="2000" dirty="0"/>
              <a:t>) </a:t>
            </a:r>
            <a:r>
              <a:rPr lang="en-US" sz="2000" dirty="0" smtClean="0"/>
              <a:t>## </a:t>
            </a:r>
            <a:r>
              <a:rPr lang="en-US" sz="2000" dirty="0" err="1" smtClean="0"/>
              <a:t>Correlación</a:t>
            </a:r>
            <a:r>
              <a:rPr lang="en-US" sz="2000" dirty="0" smtClean="0"/>
              <a:t> de Pearson </a:t>
            </a:r>
          </a:p>
          <a:p>
            <a:r>
              <a:rPr lang="en-US" sz="2000" dirty="0" smtClean="0"/>
              <a:t>plot(</a:t>
            </a:r>
            <a:r>
              <a:rPr lang="en-US" sz="2000" dirty="0" err="1" smtClean="0"/>
              <a:t>age,weight</a:t>
            </a:r>
            <a:r>
              <a:rPr lang="en-US" sz="2000" dirty="0" smtClean="0"/>
              <a:t>)  ## </a:t>
            </a:r>
            <a:r>
              <a:rPr lang="en-US" sz="2000" dirty="0" err="1" smtClean="0"/>
              <a:t>Gráfico</a:t>
            </a:r>
            <a:r>
              <a:rPr lang="en-US" sz="2000" dirty="0" smtClean="0"/>
              <a:t> en R base</a:t>
            </a:r>
          </a:p>
        </p:txBody>
      </p:sp>
      <p:sp>
        <p:nvSpPr>
          <p:cNvPr id="4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Algunas estructuras de datos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971600" y="1275606"/>
            <a:ext cx="6048672" cy="3394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/>
              <a:t>Un vector numérico se construye de la siguiente manera: </a:t>
            </a:r>
          </a:p>
          <a:p>
            <a:pPr algn="just"/>
            <a:r>
              <a:rPr lang="es-ES" sz="1800" dirty="0" smtClean="0"/>
              <a:t>x = c(5, 7, 9, 13, -4, 8)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800" dirty="0" smtClean="0"/>
              <a:t>Un vector de tipo carácter tiene sus elementos entre comillas.</a:t>
            </a:r>
          </a:p>
          <a:p>
            <a:pPr algn="just"/>
            <a:r>
              <a:rPr lang="es-ES" sz="1800" dirty="0" smtClean="0"/>
              <a:t>y = y&lt;-c("</a:t>
            </a:r>
            <a:r>
              <a:rPr lang="es-ES" sz="1800" dirty="0" err="1" smtClean="0"/>
              <a:t>a","c</a:t>
            </a:r>
            <a:r>
              <a:rPr lang="es-ES" sz="1800" dirty="0" smtClean="0"/>
              <a:t>”)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800" dirty="0" smtClean="0"/>
              <a:t>Y se concatena por columnas con el comando “</a:t>
            </a:r>
            <a:r>
              <a:rPr lang="es-ES" sz="1800" dirty="0" err="1" smtClean="0"/>
              <a:t>cbind</a:t>
            </a:r>
            <a:r>
              <a:rPr lang="es-ES" sz="1800" dirty="0" smtClean="0"/>
              <a:t>” y por filas con el comando “</a:t>
            </a:r>
            <a:r>
              <a:rPr lang="es-ES" sz="1800" dirty="0" err="1" smtClean="0"/>
              <a:t>rbind</a:t>
            </a:r>
            <a:r>
              <a:rPr lang="es-ES" sz="1800" dirty="0" smtClean="0"/>
              <a:t>”</a:t>
            </a:r>
          </a:p>
          <a:p>
            <a:pPr algn="just"/>
            <a:r>
              <a:rPr lang="es-ES" sz="1800" dirty="0" err="1" smtClean="0"/>
              <a:t>xycol</a:t>
            </a:r>
            <a:r>
              <a:rPr lang="es-ES" sz="1800" dirty="0" smtClean="0"/>
              <a:t>&lt;-</a:t>
            </a:r>
            <a:r>
              <a:rPr lang="es-ES" sz="1800" dirty="0" err="1" smtClean="0"/>
              <a:t>cbind</a:t>
            </a:r>
            <a:r>
              <a:rPr lang="es-ES" sz="1800" dirty="0" smtClean="0"/>
              <a:t>(</a:t>
            </a:r>
            <a:r>
              <a:rPr lang="es-ES" sz="1800" dirty="0" err="1" smtClean="0"/>
              <a:t>x,y</a:t>
            </a:r>
            <a:r>
              <a:rPr lang="es-ES" sz="1800" dirty="0" smtClean="0"/>
              <a:t>)</a:t>
            </a:r>
          </a:p>
          <a:p>
            <a:pPr algn="just"/>
            <a:r>
              <a:rPr lang="es-ES" sz="1800" dirty="0" err="1" smtClean="0"/>
              <a:t>xyfilas</a:t>
            </a:r>
            <a:r>
              <a:rPr lang="es-ES" sz="1800" dirty="0" smtClean="0"/>
              <a:t>&lt;-</a:t>
            </a:r>
            <a:r>
              <a:rPr lang="es-ES" sz="1800" dirty="0" err="1" smtClean="0"/>
              <a:t>rbind</a:t>
            </a:r>
            <a:r>
              <a:rPr lang="es-ES" sz="1800" dirty="0" smtClean="0"/>
              <a:t>(</a:t>
            </a:r>
            <a:r>
              <a:rPr lang="es-ES" sz="1800" dirty="0" err="1" smtClean="0"/>
              <a:t>x,y</a:t>
            </a:r>
            <a:r>
              <a:rPr lang="es-ES" sz="1800" dirty="0" smtClean="0"/>
              <a:t>)</a:t>
            </a:r>
          </a:p>
          <a:p>
            <a:pPr algn="just"/>
            <a:r>
              <a:rPr lang="es-ES" sz="1800" dirty="0" smtClean="0"/>
              <a:t>View(</a:t>
            </a:r>
            <a:r>
              <a:rPr lang="es-ES" sz="1800" dirty="0" err="1" smtClean="0"/>
              <a:t>xycol</a:t>
            </a:r>
            <a:r>
              <a:rPr lang="es-ES" sz="1800" dirty="0" smtClean="0"/>
              <a:t>)</a:t>
            </a:r>
          </a:p>
          <a:p>
            <a:pPr algn="just"/>
            <a:r>
              <a:rPr lang="es-ES" sz="1800" dirty="0" smtClean="0"/>
              <a:t>View(</a:t>
            </a:r>
            <a:r>
              <a:rPr lang="es-ES" sz="1800" dirty="0" err="1" smtClean="0"/>
              <a:t>xyfilas</a:t>
            </a:r>
            <a:r>
              <a:rPr lang="es-ES" sz="1800" dirty="0" smtClean="0"/>
              <a:t>)</a:t>
            </a:r>
            <a:endParaRPr lang="es-ES" sz="1800" dirty="0"/>
          </a:p>
        </p:txBody>
      </p:sp>
      <p:sp>
        <p:nvSpPr>
          <p:cNvPr id="5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Algunas estructuras de datos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0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Cbind y Rbind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2" descr="http://media.wiley.com/Lux/72/326772.imag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7" y="1275607"/>
            <a:ext cx="5903564" cy="295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33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Ingreso manual de datos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5 Rectángulo"/>
          <p:cNvSpPr/>
          <p:nvPr/>
        </p:nvSpPr>
        <p:spPr>
          <a:xfrm>
            <a:off x="683568" y="1275606"/>
            <a:ext cx="3618401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1650" dirty="0"/>
          </a:p>
          <a:p>
            <a:pPr algn="just"/>
            <a:r>
              <a:rPr lang="es-ES" sz="1650" dirty="0"/>
              <a:t>Tomemos </a:t>
            </a:r>
            <a:r>
              <a:rPr lang="es-ES" sz="1650" dirty="0"/>
              <a:t>el caso de la función </a:t>
            </a:r>
            <a:r>
              <a:rPr lang="es-ES" sz="1650" dirty="0" err="1"/>
              <a:t>data.frame</a:t>
            </a:r>
            <a:r>
              <a:rPr lang="es-ES" sz="1650" dirty="0"/>
              <a:t>() que sirve para crear un </a:t>
            </a:r>
            <a:r>
              <a:rPr lang="es-ES" sz="1650" dirty="0" err="1"/>
              <a:t>data.frame</a:t>
            </a:r>
            <a:r>
              <a:rPr lang="es-ES" sz="1650" dirty="0"/>
              <a:t>, vamos a crear uno desde cero</a:t>
            </a:r>
            <a:r>
              <a:rPr lang="es-ES" sz="1650" dirty="0"/>
              <a:t>.</a:t>
            </a:r>
            <a:endParaRPr lang="es-ES" sz="1650" dirty="0"/>
          </a:p>
          <a:p>
            <a:pPr marL="214313" indent="-214313">
              <a:buBlip>
                <a:blip r:embed="rId2"/>
              </a:buBlip>
            </a:pPr>
            <a:r>
              <a:rPr lang="es-ES" sz="1650" dirty="0" err="1"/>
              <a:t>misdatos</a:t>
            </a:r>
            <a:r>
              <a:rPr lang="es-ES" sz="1650" dirty="0"/>
              <a:t> &lt;- </a:t>
            </a:r>
            <a:r>
              <a:rPr lang="es-ES" sz="1650" dirty="0" err="1"/>
              <a:t>data.frame</a:t>
            </a:r>
            <a:r>
              <a:rPr lang="es-ES" sz="1650" dirty="0"/>
              <a:t>(edad=</a:t>
            </a:r>
            <a:r>
              <a:rPr lang="es-ES" sz="1650" dirty="0" err="1"/>
              <a:t>numeric</a:t>
            </a:r>
            <a:r>
              <a:rPr lang="es-ES" sz="1650" dirty="0"/>
              <a:t>(0), sexo=</a:t>
            </a:r>
            <a:r>
              <a:rPr lang="es-ES" sz="1650" dirty="0" err="1"/>
              <a:t>character</a:t>
            </a:r>
            <a:r>
              <a:rPr lang="es-ES" sz="1650" dirty="0"/>
              <a:t>(0), peso=</a:t>
            </a:r>
            <a:r>
              <a:rPr lang="es-ES" sz="1650" dirty="0" err="1"/>
              <a:t>numeric</a:t>
            </a:r>
            <a:r>
              <a:rPr lang="es-ES" sz="1650" dirty="0"/>
              <a:t>(0</a:t>
            </a:r>
            <a:r>
              <a:rPr lang="es-ES" sz="1650" dirty="0"/>
              <a:t>))</a:t>
            </a:r>
            <a:endParaRPr lang="es-ES" sz="1650" dirty="0"/>
          </a:p>
          <a:p>
            <a:pPr algn="just"/>
            <a:r>
              <a:rPr lang="es-ES" sz="1650" dirty="0"/>
              <a:t>Acabamos de crear un </a:t>
            </a:r>
            <a:r>
              <a:rPr lang="es-ES" sz="1650" dirty="0" err="1"/>
              <a:t>dataframe</a:t>
            </a:r>
            <a:r>
              <a:rPr lang="es-ES" sz="1650" dirty="0"/>
              <a:t> vacío,) </a:t>
            </a:r>
          </a:p>
          <a:p>
            <a:pPr algn="just"/>
            <a:endParaRPr lang="es-ES" sz="1650" dirty="0"/>
          </a:p>
          <a:p>
            <a:pPr algn="just"/>
            <a:r>
              <a:rPr lang="es-ES" sz="1650" dirty="0"/>
              <a:t>En este caso los parámetros son las columnas del </a:t>
            </a:r>
            <a:r>
              <a:rPr lang="es-ES" sz="1650" dirty="0" err="1"/>
              <a:t>dataframe</a:t>
            </a:r>
            <a:r>
              <a:rPr lang="es-ES" sz="1650" dirty="0"/>
              <a:t> con su tipo de datos y longitud de la variable.</a:t>
            </a:r>
          </a:p>
        </p:txBody>
      </p:sp>
      <p:pic>
        <p:nvPicPr>
          <p:cNvPr id="4" name="Picture 2" descr="http://garrettgman.github.io/images/tidy-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6" t="7558" r="57461"/>
          <a:stretch/>
        </p:blipFill>
        <p:spPr bwMode="auto">
          <a:xfrm>
            <a:off x="5792901" y="956432"/>
            <a:ext cx="2091467" cy="20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garrettgman.github.io/images/tidy-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099" r="22153"/>
          <a:stretch/>
        </p:blipFill>
        <p:spPr bwMode="auto">
          <a:xfrm>
            <a:off x="5792901" y="3050442"/>
            <a:ext cx="1939670" cy="19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17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Ingreso manual de datos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t="20001" r="43036" b="32000"/>
          <a:stretch/>
        </p:blipFill>
        <p:spPr bwMode="auto">
          <a:xfrm>
            <a:off x="187319" y="2787774"/>
            <a:ext cx="3107580" cy="210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/>
        </p:nvSpPr>
        <p:spPr>
          <a:xfrm>
            <a:off x="187319" y="987574"/>
            <a:ext cx="747095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Si </a:t>
            </a:r>
            <a:r>
              <a:rPr lang="es-ES" dirty="0"/>
              <a:t>queremos ingresar datos manualmente usamos el siguiente comando: </a:t>
            </a:r>
            <a:endParaRPr lang="es-ES" dirty="0"/>
          </a:p>
          <a:p>
            <a:pPr algn="just"/>
            <a:endParaRPr lang="es-ES" dirty="0"/>
          </a:p>
          <a:p>
            <a:pPr marL="214313" indent="-214313" algn="just">
              <a:buBlip>
                <a:blip r:embed="rId3"/>
              </a:buBlip>
            </a:pPr>
            <a:r>
              <a:rPr lang="es-ES" dirty="0"/>
              <a:t>mistados&lt;-</a:t>
            </a:r>
            <a:r>
              <a:rPr lang="es-ES" dirty="0" err="1"/>
              <a:t>edit</a:t>
            </a:r>
            <a:r>
              <a:rPr lang="es-ES" dirty="0"/>
              <a:t>(</a:t>
            </a:r>
            <a:r>
              <a:rPr lang="es-ES" dirty="0" err="1"/>
              <a:t>misdatos</a:t>
            </a:r>
            <a:r>
              <a:rPr lang="es-ES" dirty="0"/>
              <a:t>)</a:t>
            </a:r>
            <a:endParaRPr lang="es-ES" dirty="0"/>
          </a:p>
          <a:p>
            <a:pPr marL="214313" indent="-214313" algn="just">
              <a:buBlip>
                <a:blip r:embed="rId3"/>
              </a:buBlip>
            </a:pPr>
            <a:r>
              <a:rPr lang="es-ES" dirty="0"/>
              <a:t>Asignamos el resultado al </a:t>
            </a:r>
            <a:r>
              <a:rPr lang="es-ES" dirty="0" err="1"/>
              <a:t>dataframe</a:t>
            </a:r>
            <a:r>
              <a:rPr lang="es-ES" dirty="0"/>
              <a:t>, de tal forma que queden guardados los cambios.   Aparece la siguiente pantalla:</a:t>
            </a:r>
          </a:p>
          <a:p>
            <a:pPr marL="214313" indent="-214313" algn="just">
              <a:buBlip>
                <a:blip r:embed="rId3"/>
              </a:buBlip>
            </a:pPr>
            <a:endParaRPr lang="es-ES" sz="1350" dirty="0"/>
          </a:p>
        </p:txBody>
      </p:sp>
      <p:sp>
        <p:nvSpPr>
          <p:cNvPr id="5" name="4 Rectángulo"/>
          <p:cNvSpPr/>
          <p:nvPr/>
        </p:nvSpPr>
        <p:spPr>
          <a:xfrm>
            <a:off x="4517994" y="2355726"/>
            <a:ext cx="339976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Al hacer clic sobre una columna aparece una ventana en la que se puede cambiar el tipo de datos y el nombre de las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atajo al comando mistados&lt;-</a:t>
            </a:r>
            <a:r>
              <a:rPr lang="es-ES" dirty="0" err="1"/>
              <a:t>edit</a:t>
            </a:r>
            <a:r>
              <a:rPr lang="es-ES" dirty="0"/>
              <a:t>(</a:t>
            </a:r>
            <a:r>
              <a:rPr lang="es-ES" dirty="0" err="1"/>
              <a:t>misdatos</a:t>
            </a:r>
            <a:r>
              <a:rPr lang="es-ES" dirty="0"/>
              <a:t>)  es</a:t>
            </a:r>
            <a:r>
              <a:rPr lang="es-ES" dirty="0"/>
              <a:t>:</a:t>
            </a:r>
            <a:endParaRPr lang="es-ES" dirty="0"/>
          </a:p>
          <a:p>
            <a:pPr marL="214313" indent="-214313">
              <a:buBlip>
                <a:blip r:embed="rId3"/>
              </a:buBlip>
            </a:pPr>
            <a:r>
              <a:rPr lang="es-ES" dirty="0" err="1"/>
              <a:t>fix</a:t>
            </a:r>
            <a:r>
              <a:rPr lang="es-ES" dirty="0"/>
              <a:t>(</a:t>
            </a:r>
            <a:r>
              <a:rPr lang="es-ES" dirty="0" err="1"/>
              <a:t>misdatos</a:t>
            </a:r>
            <a:r>
              <a:rPr lang="es-ES" dirty="0"/>
              <a:t>)</a:t>
            </a:r>
          </a:p>
          <a:p>
            <a:pPr algn="just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419795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Importación y exportación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3 Rectángulo"/>
          <p:cNvSpPr/>
          <p:nvPr/>
        </p:nvSpPr>
        <p:spPr>
          <a:xfrm>
            <a:off x="1601670" y="4287892"/>
            <a:ext cx="507656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350" dirty="0"/>
              <a:t>https://cran.r-project.org/doc/manuals/r-release/R-data.html#XML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" t="14857" r="15119" b="33143"/>
          <a:stretch/>
        </p:blipFill>
        <p:spPr bwMode="auto">
          <a:xfrm>
            <a:off x="1143000" y="1155544"/>
            <a:ext cx="6877952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24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Importación y exportación de datos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107504" y="1059582"/>
            <a:ext cx="8208912" cy="3967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Desde archivos planos con delimitadores de texto: comandos </a:t>
            </a:r>
            <a:r>
              <a:rPr lang="es-ES" sz="2000" dirty="0" err="1" smtClean="0"/>
              <a:t>read.table</a:t>
            </a:r>
            <a:r>
              <a:rPr lang="es-ES" sz="2000" dirty="0" smtClean="0"/>
              <a:t>, read.csv, read.csv2 y  read.delim2, </a:t>
            </a:r>
            <a:r>
              <a:rPr lang="es-ES" sz="2000" dirty="0" err="1" smtClean="0"/>
              <a:t>fread</a:t>
            </a:r>
            <a:r>
              <a:rPr lang="es-ES" sz="2000" dirty="0" smtClean="0"/>
              <a:t> (</a:t>
            </a:r>
            <a:r>
              <a:rPr lang="es-ES" sz="2000" dirty="0" err="1" smtClean="0"/>
              <a:t>data.table</a:t>
            </a:r>
            <a:r>
              <a:rPr lang="es-ES" sz="2000" dirty="0" smtClean="0"/>
              <a:t>).</a:t>
            </a:r>
          </a:p>
          <a:p>
            <a:r>
              <a:rPr lang="es-ES" sz="2000" dirty="0" smtClean="0"/>
              <a:t>Desde hojas de cálculo (paquetes </a:t>
            </a:r>
            <a:r>
              <a:rPr lang="es-ES" sz="2000" dirty="0" err="1" smtClean="0"/>
              <a:t>openxlsx</a:t>
            </a:r>
            <a:r>
              <a:rPr lang="es-ES" sz="2000" dirty="0" smtClean="0"/>
              <a:t>, </a:t>
            </a:r>
            <a:r>
              <a:rPr lang="es-ES" sz="2000" dirty="0" err="1" smtClean="0"/>
              <a:t>xlsx</a:t>
            </a:r>
            <a:r>
              <a:rPr lang="es-ES" sz="2000" dirty="0" smtClean="0"/>
              <a:t> y </a:t>
            </a:r>
            <a:r>
              <a:rPr lang="es-ES" sz="2000" dirty="0" err="1" smtClean="0"/>
              <a:t>XLConnect</a:t>
            </a:r>
            <a:r>
              <a:rPr lang="es-ES" sz="2000" dirty="0" smtClean="0"/>
              <a:t>)</a:t>
            </a:r>
          </a:p>
          <a:p>
            <a:r>
              <a:rPr lang="es-ES" sz="2000" dirty="0" smtClean="0"/>
              <a:t>Desde programas estadísticos (Paquete </a:t>
            </a:r>
            <a:r>
              <a:rPr lang="es-ES" sz="2000" dirty="0" err="1" smtClean="0"/>
              <a:t>foreign</a:t>
            </a:r>
            <a:r>
              <a:rPr lang="es-ES" sz="2000" dirty="0" smtClean="0"/>
              <a:t>)</a:t>
            </a:r>
          </a:p>
          <a:p>
            <a:r>
              <a:rPr lang="es-ES" sz="2000" dirty="0" smtClean="0"/>
              <a:t>Desde bases de datos (Paquetes: </a:t>
            </a:r>
            <a:r>
              <a:rPr lang="es-ES" sz="2000" dirty="0" err="1" smtClean="0"/>
              <a:t>RpostgreSQL</a:t>
            </a:r>
            <a:r>
              <a:rPr lang="es-E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8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467544" y="1923678"/>
            <a:ext cx="8208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Recapitulación</a:t>
            </a:r>
            <a:endParaRPr lang="es-MX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Importación y exportación de datos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213970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github.com/javierjacome/cursoR/blob/master/02.04.2019%20Ejercicio_Anonimizaci%C3%B3n.xlsx</a:t>
            </a:r>
            <a:endParaRPr lang="es-CO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07504" y="1059582"/>
            <a:ext cx="8208912" cy="3967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Descargue el archivo llamado: </a:t>
            </a:r>
            <a:r>
              <a:rPr lang="es-CO" sz="2000" dirty="0"/>
              <a:t>02.04.2019 </a:t>
            </a:r>
            <a:r>
              <a:rPr lang="es-CO" sz="2000" dirty="0"/>
              <a:t>Ejercicio_Anonimización.xlsx y 02.04.2019 </a:t>
            </a:r>
            <a:r>
              <a:rPr lang="es-CO" sz="2000" dirty="0" smtClean="0"/>
              <a:t>Ejercicio_Anonimización.txt de la siguiente dirección. </a:t>
            </a:r>
          </a:p>
          <a:p>
            <a:r>
              <a:rPr lang="es-CO" sz="2000" dirty="0" smtClean="0"/>
              <a:t>Póngalos en la carpeta “Datos” de su directorio de trabajo.</a:t>
            </a:r>
            <a:endParaRPr lang="es-CO" sz="2000" dirty="0"/>
          </a:p>
          <a:p>
            <a:pPr marL="0" indent="0"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380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3835" y="3363838"/>
            <a:ext cx="8406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251520" y="1059582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Investigue los comandos read.xlsx y </a:t>
            </a:r>
            <a:r>
              <a:rPr lang="es-ES" dirty="0" err="1" smtClean="0"/>
              <a:t>read.table</a:t>
            </a:r>
            <a:r>
              <a:rPr lang="es-ES" dirty="0" smtClean="0"/>
              <a:t>.  ¿Qué opciones tienen?, ¿En qué situación estas opciones pueden ser ventajosas?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?</a:t>
            </a:r>
            <a:r>
              <a:rPr lang="es-ES" dirty="0" err="1"/>
              <a:t>read.table</a:t>
            </a:r>
            <a:endParaRPr lang="es-ES" dirty="0"/>
          </a:p>
          <a:p>
            <a:pPr algn="just"/>
            <a:r>
              <a:rPr lang="es-ES" dirty="0"/>
              <a:t>nos arroja:</a:t>
            </a:r>
          </a:p>
          <a:p>
            <a:pPr algn="just"/>
            <a:r>
              <a:rPr lang="en-US" dirty="0" err="1"/>
              <a:t>read.table</a:t>
            </a:r>
            <a:r>
              <a:rPr lang="en-US" dirty="0"/>
              <a:t>(file, header = FALSE, </a:t>
            </a:r>
            <a:r>
              <a:rPr lang="en-US" dirty="0" err="1"/>
              <a:t>sep</a:t>
            </a:r>
            <a:r>
              <a:rPr lang="en-US" dirty="0"/>
              <a:t> = "", quote = "\"'", </a:t>
            </a:r>
            <a:r>
              <a:rPr lang="en-US" dirty="0" err="1"/>
              <a:t>dec</a:t>
            </a:r>
            <a:r>
              <a:rPr lang="en-US" dirty="0"/>
              <a:t> = ".",…)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86568" y="3291830"/>
            <a:ext cx="8505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¿Qué hacen los siguientes comandos?: </a:t>
            </a:r>
          </a:p>
          <a:p>
            <a:endParaRPr lang="es-CO" dirty="0"/>
          </a:p>
          <a:p>
            <a:endParaRPr lang="es-CO" dirty="0" smtClean="0"/>
          </a:p>
          <a:p>
            <a:r>
              <a:rPr lang="es-CO" dirty="0" err="1" smtClean="0"/>
              <a:t>annmzcn</a:t>
            </a:r>
            <a:r>
              <a:rPr lang="es-CO" dirty="0"/>
              <a:t>&lt;-read.xlsx("02.04.2019 Ejercicio_Anonimización.xlsx")</a:t>
            </a:r>
          </a:p>
          <a:p>
            <a:r>
              <a:rPr lang="es-CO" dirty="0" err="1"/>
              <a:t>write.table</a:t>
            </a:r>
            <a:r>
              <a:rPr lang="es-CO" dirty="0"/>
              <a:t>(</a:t>
            </a:r>
            <a:r>
              <a:rPr lang="es-CO" dirty="0" err="1"/>
              <a:t>annmzcn</a:t>
            </a:r>
            <a:r>
              <a:rPr lang="es-CO" dirty="0"/>
              <a:t>, "annmzcn.txt", </a:t>
            </a:r>
            <a:r>
              <a:rPr lang="es-CO" dirty="0" err="1"/>
              <a:t>sep</a:t>
            </a:r>
            <a:r>
              <a:rPr lang="es-CO" dirty="0"/>
              <a:t>="|")</a:t>
            </a:r>
          </a:p>
          <a:p>
            <a:r>
              <a:rPr lang="es-CO" dirty="0" err="1"/>
              <a:t>annmzcn</a:t>
            </a:r>
            <a:r>
              <a:rPr lang="es-CO" dirty="0"/>
              <a:t>&lt;-</a:t>
            </a:r>
            <a:r>
              <a:rPr lang="es-CO" dirty="0" err="1"/>
              <a:t>read.table</a:t>
            </a:r>
            <a:r>
              <a:rPr lang="es-CO" dirty="0"/>
              <a:t>("annmzcn.txt")</a:t>
            </a:r>
          </a:p>
        </p:txBody>
      </p:sp>
    </p:spTree>
    <p:extLst>
      <p:ext uri="{BB962C8B-B14F-4D97-AF65-F5344CB8AC3E}">
        <p14:creationId xmlns:p14="http://schemas.microsoft.com/office/powerpoint/2010/main" val="223799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9512" y="1347614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s-ES" b="1" dirty="0"/>
              <a:t>File</a:t>
            </a:r>
            <a:r>
              <a:rPr lang="es-ES" dirty="0"/>
              <a:t> es el nombre del archivo que queremos importar;   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s-ES" b="1" dirty="0" err="1"/>
              <a:t>header</a:t>
            </a:r>
            <a:r>
              <a:rPr lang="es-ES" dirty="0"/>
              <a:t> le dice a R si la primera columna de la tabla es un encabezado;  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s-ES" dirty="0"/>
              <a:t>El parámetro </a:t>
            </a:r>
            <a:r>
              <a:rPr lang="es-ES" b="1" dirty="0" err="1"/>
              <a:t>sep</a:t>
            </a:r>
            <a:r>
              <a:rPr lang="es-ES" dirty="0"/>
              <a:t>=“” permite definir distintos tipos de separadores, por ejemplo </a:t>
            </a:r>
            <a:r>
              <a:rPr lang="es-ES" dirty="0" err="1"/>
              <a:t>sep</a:t>
            </a:r>
            <a:r>
              <a:rPr lang="es-ES" dirty="0"/>
              <a:t>=“;”, </a:t>
            </a:r>
            <a:r>
              <a:rPr lang="es-ES" dirty="0" err="1"/>
              <a:t>sep</a:t>
            </a:r>
            <a:r>
              <a:rPr lang="es-ES" dirty="0"/>
              <a:t>=“|” #(alt+124), </a:t>
            </a:r>
            <a:r>
              <a:rPr lang="es-ES" dirty="0" err="1"/>
              <a:t>sep</a:t>
            </a:r>
            <a:r>
              <a:rPr lang="es-ES" dirty="0"/>
              <a:t>=“/t” # (archivos delimitados por tabulaciones).  El valor por defecto es </a:t>
            </a:r>
            <a:r>
              <a:rPr lang="es-ES" dirty="0" err="1"/>
              <a:t>sep</a:t>
            </a:r>
            <a:r>
              <a:rPr lang="es-ES" dirty="0"/>
              <a:t> =“ ”, el cual denota espacios o tabulaciones.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s-ES" dirty="0"/>
              <a:t>Para informarle a R de cual es el carácter que se usa como separador de decimales, se utiliza el parámetro </a:t>
            </a:r>
            <a:r>
              <a:rPr lang="es-ES" b="1" dirty="0" err="1"/>
              <a:t>dec</a:t>
            </a:r>
            <a:r>
              <a:rPr lang="es-ES" dirty="0"/>
              <a:t> =“”. 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s-ES" dirty="0"/>
              <a:t>Por defecto, los campos tipo cadena son puestos entre comillas, el argumento “</a:t>
            </a:r>
            <a:r>
              <a:rPr lang="es-ES" b="1" dirty="0" err="1"/>
              <a:t>quote</a:t>
            </a:r>
            <a:r>
              <a:rPr lang="es-ES" dirty="0"/>
              <a:t>” controla si los campos tipo carácter y los factores son puestos entre comillas.</a:t>
            </a:r>
            <a:endParaRPr lang="es-ES" dirty="0"/>
          </a:p>
        </p:txBody>
      </p:sp>
      <p:sp>
        <p:nvSpPr>
          <p:cNvPr id="3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Importación y exportación de datos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4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8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33wubrfki0l68.cloudfront.net/795c039ba2520455d833b4034befc8cf360a70ba/558a5/diagrams/data-science-expl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7920880" cy="291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898"/>
          <p:cNvSpPr txBox="1"/>
          <p:nvPr/>
        </p:nvSpPr>
        <p:spPr>
          <a:xfrm>
            <a:off x="35155" y="123478"/>
            <a:ext cx="80209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El alcance del curso: análisis exploratorio</a:t>
            </a:r>
          </a:p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 datos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98"/>
          <p:cNvSpPr txBox="1"/>
          <p:nvPr/>
        </p:nvSpPr>
        <p:spPr>
          <a:xfrm>
            <a:off x="395536" y="134955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¿Por qué comenzar con R?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0" y="1301334"/>
            <a:ext cx="4211960" cy="22065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 smtClean="0"/>
              <a:t>Adecuado</a:t>
            </a:r>
            <a:r>
              <a:rPr lang="en-US" sz="1500" dirty="0" smtClean="0"/>
              <a:t> para la </a:t>
            </a:r>
            <a:r>
              <a:rPr lang="en-US" sz="1500" dirty="0" err="1" smtClean="0"/>
              <a:t>ciencia</a:t>
            </a:r>
            <a:r>
              <a:rPr lang="en-US" sz="1500" dirty="0" smtClean="0"/>
              <a:t> de los </a:t>
            </a:r>
            <a:r>
              <a:rPr lang="en-US" sz="1500" dirty="0" err="1" smtClean="0"/>
              <a:t>datos</a:t>
            </a:r>
            <a:r>
              <a:rPr lang="en-US" sz="1500" dirty="0" smtClean="0"/>
              <a:t>, </a:t>
            </a:r>
            <a:r>
              <a:rPr lang="en-US" sz="1500" dirty="0" err="1" smtClean="0"/>
              <a:t>especialmente</a:t>
            </a:r>
            <a:r>
              <a:rPr lang="en-US" sz="1500" dirty="0" smtClean="0"/>
              <a:t> para </a:t>
            </a:r>
            <a:r>
              <a:rPr lang="en-US" sz="1500" dirty="0" err="1" smtClean="0"/>
              <a:t>análisis</a:t>
            </a:r>
            <a:r>
              <a:rPr lang="en-US" sz="15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 smtClean="0"/>
              <a:t>Hecho</a:t>
            </a:r>
            <a:r>
              <a:rPr lang="en-US" sz="1500" dirty="0" smtClean="0"/>
              <a:t> </a:t>
            </a:r>
            <a:r>
              <a:rPr lang="en-US" sz="1500" dirty="0" err="1" smtClean="0"/>
              <a:t>por</a:t>
            </a:r>
            <a:r>
              <a:rPr lang="en-US" sz="1500" dirty="0" smtClean="0"/>
              <a:t> </a:t>
            </a:r>
            <a:r>
              <a:rPr lang="en-US" sz="1500" dirty="0" err="1" smtClean="0"/>
              <a:t>estadísticos</a:t>
            </a:r>
            <a:r>
              <a:rPr lang="en-US" sz="1500" dirty="0" smtClean="0"/>
              <a:t> para </a:t>
            </a:r>
            <a:r>
              <a:rPr lang="en-US" sz="1500" dirty="0" err="1" smtClean="0"/>
              <a:t>hacer</a:t>
            </a:r>
            <a:r>
              <a:rPr lang="en-US" sz="1500" dirty="0" smtClean="0"/>
              <a:t> </a:t>
            </a:r>
            <a:r>
              <a:rPr lang="en-US" sz="1500" dirty="0" err="1" smtClean="0"/>
              <a:t>estadística</a:t>
            </a:r>
            <a:endParaRPr lang="en-US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 smtClean="0"/>
              <a:t>Muy</a:t>
            </a:r>
            <a:r>
              <a:rPr lang="en-US" sz="1500" dirty="0" smtClean="0"/>
              <a:t> </a:t>
            </a:r>
            <a:r>
              <a:rPr lang="en-US" sz="1500" dirty="0" err="1" smtClean="0"/>
              <a:t>bueno</a:t>
            </a:r>
            <a:r>
              <a:rPr lang="en-US" sz="1500" dirty="0" smtClean="0"/>
              <a:t> para </a:t>
            </a:r>
            <a:r>
              <a:rPr lang="en-US" sz="1500" dirty="0" err="1" smtClean="0"/>
              <a:t>tareas</a:t>
            </a:r>
            <a:r>
              <a:rPr lang="en-US" sz="1500" dirty="0" smtClean="0"/>
              <a:t> de 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 smtClean="0"/>
              <a:t>Muy</a:t>
            </a:r>
            <a:r>
              <a:rPr lang="en-US" sz="1500" dirty="0" smtClean="0"/>
              <a:t> Buena </a:t>
            </a:r>
            <a:r>
              <a:rPr lang="en-US" sz="1500" dirty="0" err="1" smtClean="0"/>
              <a:t>conexión</a:t>
            </a:r>
            <a:r>
              <a:rPr lang="en-US" sz="1500" dirty="0" smtClean="0"/>
              <a:t> a </a:t>
            </a:r>
            <a:r>
              <a:rPr lang="en-US" sz="1500" dirty="0" err="1" smtClean="0"/>
              <a:t>otras</a:t>
            </a:r>
            <a:r>
              <a:rPr lang="en-US" sz="1500" dirty="0" smtClean="0"/>
              <a:t> </a:t>
            </a:r>
            <a:r>
              <a:rPr lang="en-US" sz="1500" dirty="0" err="1" smtClean="0"/>
              <a:t>herramientas</a:t>
            </a:r>
            <a:r>
              <a:rPr lang="en-US" sz="1500" dirty="0"/>
              <a:t> </a:t>
            </a:r>
            <a:r>
              <a:rPr lang="en-US" sz="1500" dirty="0" smtClean="0"/>
              <a:t>de </a:t>
            </a:r>
            <a:r>
              <a:rPr lang="en-US" sz="1500" dirty="0" err="1" smtClean="0"/>
              <a:t>gestión</a:t>
            </a:r>
            <a:r>
              <a:rPr lang="en-US" sz="1500" dirty="0" smtClean="0"/>
              <a:t> y </a:t>
            </a:r>
            <a:r>
              <a:rPr lang="en-US" sz="1500" dirty="0" err="1" smtClean="0"/>
              <a:t>análisis</a:t>
            </a:r>
            <a:r>
              <a:rPr lang="en-US" sz="1500" dirty="0" smtClean="0"/>
              <a:t> de </a:t>
            </a:r>
            <a:r>
              <a:rPr lang="en-US" sz="1500" dirty="0" err="1" smtClean="0"/>
              <a:t>datos</a:t>
            </a:r>
            <a:r>
              <a:rPr lang="en-US" sz="15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 smtClean="0"/>
              <a:t>Más</a:t>
            </a:r>
            <a:r>
              <a:rPr lang="en-US" sz="1500" dirty="0" smtClean="0"/>
              <a:t> de 13.000 </a:t>
            </a:r>
            <a:r>
              <a:rPr lang="en-US" sz="1500" dirty="0" err="1" smtClean="0"/>
              <a:t>paquetes</a:t>
            </a:r>
            <a:r>
              <a:rPr lang="en-US" sz="15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/>
          </a:p>
        </p:txBody>
      </p:sp>
      <p:pic>
        <p:nvPicPr>
          <p:cNvPr id="4" name="Picture 2" descr="https://i0.wp.com/r4stats.com/wp-content/uploads/2019/03/Fig_2a_ScholarlyImpact2018-1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7574"/>
            <a:ext cx="3782953" cy="407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98"/>
          <p:cNvSpPr txBox="1"/>
          <p:nvPr/>
        </p:nvSpPr>
        <p:spPr>
          <a:xfrm>
            <a:off x="395536" y="134955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Elementos de visualización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0" y="1301334"/>
            <a:ext cx="3763246" cy="235053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La </a:t>
            </a:r>
            <a:r>
              <a:rPr lang="en-US" sz="1500" dirty="0" err="1" smtClean="0"/>
              <a:t>isla</a:t>
            </a:r>
            <a:r>
              <a:rPr lang="en-US" sz="1500" dirty="0" smtClean="0"/>
              <a:t> del </a:t>
            </a:r>
            <a:r>
              <a:rPr lang="en-US" sz="1500" dirty="0" err="1" smtClean="0"/>
              <a:t>conocimiento</a:t>
            </a:r>
            <a:r>
              <a:rPr lang="en-US" sz="15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El </a:t>
            </a:r>
            <a:r>
              <a:rPr lang="en-US" sz="1500" dirty="0" err="1" smtClean="0"/>
              <a:t>macroscopio</a:t>
            </a:r>
            <a:r>
              <a:rPr lang="en-US" sz="15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/>
              <a:t>El </a:t>
            </a:r>
            <a:r>
              <a:rPr lang="en-US" sz="1500" dirty="0" err="1" smtClean="0"/>
              <a:t>manifiesto</a:t>
            </a:r>
            <a:r>
              <a:rPr lang="en-US" sz="1500" dirty="0" smtClean="0"/>
              <a:t> de </a:t>
            </a:r>
            <a:r>
              <a:rPr lang="en-US" sz="1500" dirty="0" err="1" smtClean="0"/>
              <a:t>Steffaner</a:t>
            </a:r>
            <a:r>
              <a:rPr lang="en-US" sz="1500" dirty="0" smtClean="0"/>
              <a:t>: “lets tell words, not stories”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 smtClean="0"/>
              <a:t>Paralelos</a:t>
            </a:r>
            <a:r>
              <a:rPr lang="en-US" sz="1500" dirty="0" smtClean="0"/>
              <a:t> entre el </a:t>
            </a:r>
            <a:r>
              <a:rPr lang="en-US" sz="1500" dirty="0" err="1" smtClean="0"/>
              <a:t>periodismo</a:t>
            </a:r>
            <a:r>
              <a:rPr lang="en-US" sz="1500" dirty="0" smtClean="0"/>
              <a:t> de </a:t>
            </a:r>
            <a:r>
              <a:rPr lang="en-US" sz="1500" dirty="0" err="1" smtClean="0"/>
              <a:t>datos</a:t>
            </a:r>
            <a:r>
              <a:rPr lang="en-US" sz="1500" dirty="0" smtClean="0"/>
              <a:t> y </a:t>
            </a:r>
            <a:r>
              <a:rPr lang="en-US" sz="1500" dirty="0" err="1" smtClean="0"/>
              <a:t>las</a:t>
            </a:r>
            <a:r>
              <a:rPr lang="en-US" sz="1500" dirty="0" smtClean="0"/>
              <a:t> </a:t>
            </a:r>
            <a:r>
              <a:rPr lang="en-US" sz="1500" dirty="0" err="1" smtClean="0"/>
              <a:t>visualizaciones</a:t>
            </a:r>
            <a:r>
              <a:rPr lang="en-US" sz="1500" dirty="0" smtClean="0"/>
              <a:t> </a:t>
            </a:r>
            <a:r>
              <a:rPr lang="en-US" sz="1500" dirty="0" err="1" smtClean="0"/>
              <a:t>estadísticas</a:t>
            </a:r>
            <a:r>
              <a:rPr lang="en-US" sz="15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 smtClean="0"/>
              <a:t>Diferencias</a:t>
            </a:r>
            <a:r>
              <a:rPr lang="en-US" sz="1500" dirty="0" smtClean="0"/>
              <a:t> entre </a:t>
            </a:r>
            <a:r>
              <a:rPr lang="en-US" sz="1500" dirty="0" err="1" smtClean="0"/>
              <a:t>infografías</a:t>
            </a:r>
            <a:r>
              <a:rPr lang="en-US" sz="1500" dirty="0" smtClean="0"/>
              <a:t> y </a:t>
            </a:r>
            <a:r>
              <a:rPr lang="en-US" sz="1500" dirty="0" err="1" smtClean="0"/>
              <a:t>visualización</a:t>
            </a:r>
            <a:r>
              <a:rPr lang="en-US" sz="1500" dirty="0" smtClean="0"/>
              <a:t> de </a:t>
            </a:r>
            <a:r>
              <a:rPr lang="en-US" sz="1500" dirty="0" err="1" smtClean="0"/>
              <a:t>datos</a:t>
            </a:r>
            <a:r>
              <a:rPr lang="en-US" sz="15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0" t="21479" r="21905" b="49932"/>
          <a:stretch/>
        </p:blipFill>
        <p:spPr bwMode="auto">
          <a:xfrm>
            <a:off x="4167730" y="987574"/>
            <a:ext cx="4976270" cy="281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56" y="987574"/>
            <a:ext cx="531133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98"/>
          <p:cNvSpPr txBox="1"/>
          <p:nvPr/>
        </p:nvSpPr>
        <p:spPr>
          <a:xfrm>
            <a:off x="395536" y="134955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 que viene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2412" y="1131590"/>
            <a:ext cx="4499992" cy="21345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Visualización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datos</a:t>
            </a:r>
            <a:r>
              <a:rPr lang="en-US" sz="1800" dirty="0" smtClean="0"/>
              <a:t>: </a:t>
            </a:r>
            <a:r>
              <a:rPr lang="en-US" sz="1800" dirty="0" err="1" smtClean="0"/>
              <a:t>veracidad</a:t>
            </a:r>
            <a:r>
              <a:rPr lang="en-US" sz="18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Introducción</a:t>
            </a:r>
            <a:r>
              <a:rPr lang="en-US" sz="1800" dirty="0" smtClean="0"/>
              <a:t> a la </a:t>
            </a:r>
            <a:r>
              <a:rPr lang="en-US" sz="1800" dirty="0" err="1" smtClean="0"/>
              <a:t>investigación</a:t>
            </a:r>
            <a:r>
              <a:rPr lang="en-US" sz="1800" dirty="0" smtClean="0"/>
              <a:t> reproducible.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Github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Ver</a:t>
            </a:r>
            <a:r>
              <a:rPr lang="en-US" sz="1800" dirty="0" smtClean="0"/>
              <a:t> </a:t>
            </a:r>
            <a:r>
              <a:rPr lang="en-US" sz="1800" dirty="0" err="1" smtClean="0"/>
              <a:t>reporte</a:t>
            </a:r>
            <a:r>
              <a:rPr lang="en-US" sz="1800" dirty="0" smtClean="0"/>
              <a:t> reproducible en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.</a:t>
            </a:r>
            <a:endParaRPr lang="en-US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/>
          </a:p>
        </p:txBody>
      </p:sp>
      <p:pic>
        <p:nvPicPr>
          <p:cNvPr id="1026" name="Picture 2" descr="Image result for reproducible re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8486"/>
            <a:ext cx="4860032" cy="27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467544" y="1923678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Organización</a:t>
            </a:r>
            <a: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36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directorio</a:t>
            </a:r>
            <a:r>
              <a:rPr 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36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trabajo</a:t>
            </a:r>
            <a:endParaRPr lang="es-MX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4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El Directorio de proyectos: recomendaciones.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6537" b="79400"/>
          <a:stretch/>
        </p:blipFill>
        <p:spPr>
          <a:xfrm>
            <a:off x="5004048" y="1538056"/>
            <a:ext cx="3816424" cy="1321580"/>
          </a:xfrm>
          <a:prstGeom prst="rect">
            <a:avLst/>
          </a:prstGeom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2412" y="1131590"/>
            <a:ext cx="4499992" cy="21345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54812" y="1283990"/>
            <a:ext cx="4499992" cy="21345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Se </a:t>
            </a:r>
            <a:r>
              <a:rPr lang="en-US" sz="2400" dirty="0" err="1" smtClean="0"/>
              <a:t>recomienda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los </a:t>
            </a:r>
            <a:r>
              <a:rPr lang="en-US" sz="2400" dirty="0" err="1" smtClean="0"/>
              <a:t>proyectos</a:t>
            </a:r>
            <a:r>
              <a:rPr lang="en-US" sz="2400" dirty="0" smtClean="0"/>
              <a:t> </a:t>
            </a:r>
            <a:r>
              <a:rPr lang="en-US" sz="2400" dirty="0" err="1" smtClean="0"/>
              <a:t>estén</a:t>
            </a:r>
            <a:r>
              <a:rPr lang="en-US" sz="2400" dirty="0" smtClean="0"/>
              <a:t> </a:t>
            </a:r>
            <a:r>
              <a:rPr lang="en-US" sz="2400" dirty="0" err="1" smtClean="0"/>
              <a:t>juntos</a:t>
            </a:r>
            <a:r>
              <a:rPr lang="en-US" sz="2400" dirty="0" smtClean="0"/>
              <a:t> en un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directorio</a:t>
            </a:r>
            <a:r>
              <a:rPr lang="en-US" sz="2400" dirty="0"/>
              <a:t>.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Preferiblemente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deben</a:t>
            </a:r>
            <a:r>
              <a:rPr lang="en-US" sz="2400" dirty="0" smtClean="0"/>
              <a:t> </a:t>
            </a:r>
            <a:r>
              <a:rPr lang="en-US" sz="2400" dirty="0" err="1" smtClean="0"/>
              <a:t>tener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ruta</a:t>
            </a:r>
            <a:r>
              <a:rPr lang="en-US" sz="2400" dirty="0" smtClean="0"/>
              <a:t> </a:t>
            </a:r>
            <a:r>
              <a:rPr lang="en-US" sz="2400" dirty="0" err="1" smtClean="0"/>
              <a:t>corta</a:t>
            </a:r>
            <a:r>
              <a:rPr lang="en-US" sz="2400" dirty="0" smtClean="0"/>
              <a:t>: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 </a:t>
            </a:r>
            <a:r>
              <a:rPr lang="en-US" sz="2400" dirty="0" err="1" smtClean="0"/>
              <a:t>cerca</a:t>
            </a:r>
            <a:r>
              <a:rPr lang="en-US" sz="2400" dirty="0" smtClean="0"/>
              <a:t> a “c:\” o “d:\”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Si se </a:t>
            </a:r>
            <a:r>
              <a:rPr lang="en-US" sz="2400" dirty="0" err="1" smtClean="0"/>
              <a:t>antepone</a:t>
            </a:r>
            <a:r>
              <a:rPr lang="en-US" sz="2400" dirty="0" smtClean="0"/>
              <a:t> el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1 o 0 se </a:t>
            </a:r>
            <a:r>
              <a:rPr lang="en-US" sz="2400" dirty="0" err="1" smtClean="0"/>
              <a:t>logra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carpeta</a:t>
            </a:r>
            <a:r>
              <a:rPr lang="en-US" sz="2400" dirty="0" smtClean="0"/>
              <a:t> </a:t>
            </a:r>
            <a:r>
              <a:rPr lang="en-US" sz="2400" dirty="0" err="1" smtClean="0"/>
              <a:t>quede</a:t>
            </a:r>
            <a:r>
              <a:rPr lang="en-US" sz="2400" dirty="0" smtClean="0"/>
              <a:t> </a:t>
            </a:r>
            <a:r>
              <a:rPr lang="en-US" sz="2400" dirty="0" err="1" smtClean="0"/>
              <a:t>arriba</a:t>
            </a:r>
            <a:r>
              <a:rPr lang="en-US" sz="2400" dirty="0" smtClean="0"/>
              <a:t> en el </a:t>
            </a:r>
            <a:r>
              <a:rPr lang="en-US" sz="2400" dirty="0" err="1" smtClean="0"/>
              <a:t>directorio</a:t>
            </a:r>
            <a:r>
              <a:rPr lang="en-US" sz="2400" dirty="0" smtClean="0"/>
              <a:t> y sea </a:t>
            </a:r>
            <a:r>
              <a:rPr lang="en-US" sz="2400" dirty="0" err="1" smtClean="0"/>
              <a:t>fácil</a:t>
            </a:r>
            <a:r>
              <a:rPr lang="en-US" sz="2400" dirty="0" smtClean="0"/>
              <a:t> de </a:t>
            </a:r>
            <a:r>
              <a:rPr lang="en-US" sz="2400" dirty="0" err="1" smtClean="0"/>
              <a:t>encontrar</a:t>
            </a:r>
            <a:r>
              <a:rPr lang="en-US" sz="24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604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059582"/>
            <a:ext cx="4499992" cy="21345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Dentro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carpeta</a:t>
            </a:r>
            <a:r>
              <a:rPr lang="en-US" sz="2400" dirty="0" smtClean="0"/>
              <a:t> </a:t>
            </a:r>
            <a:r>
              <a:rPr lang="en-US" sz="2400" dirty="0" err="1" smtClean="0"/>
              <a:t>nombrar</a:t>
            </a:r>
            <a:r>
              <a:rPr lang="en-US" sz="2400" dirty="0" smtClean="0"/>
              <a:t> los </a:t>
            </a:r>
            <a:r>
              <a:rPr lang="en-US" sz="2400" dirty="0" err="1" smtClean="0"/>
              <a:t>proyectos</a:t>
            </a:r>
            <a:r>
              <a:rPr lang="en-US" sz="2400" dirty="0" smtClean="0"/>
              <a:t> </a:t>
            </a:r>
            <a:r>
              <a:rPr lang="en-US" sz="2400" dirty="0" err="1" smtClean="0"/>
              <a:t>anteponiendo</a:t>
            </a:r>
            <a:r>
              <a:rPr lang="en-US" sz="2400" dirty="0" smtClean="0"/>
              <a:t> la </a:t>
            </a:r>
            <a:r>
              <a:rPr lang="en-US" sz="2400" dirty="0" err="1" smtClean="0"/>
              <a:t>fecha</a:t>
            </a:r>
            <a:r>
              <a:rPr lang="en-US" sz="2400" dirty="0" smtClean="0"/>
              <a:t>.  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la </a:t>
            </a:r>
            <a:r>
              <a:rPr lang="en-US" sz="2400" dirty="0" err="1" smtClean="0"/>
              <a:t>estructura</a:t>
            </a:r>
            <a:r>
              <a:rPr lang="en-US" sz="2400" dirty="0" smtClean="0"/>
              <a:t> </a:t>
            </a:r>
            <a:r>
              <a:rPr lang="en-US" sz="2400" dirty="0" err="1" smtClean="0"/>
              <a:t>año_mes_día_nombre_proyecto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Dentro</a:t>
            </a:r>
            <a:r>
              <a:rPr lang="en-US" sz="2400" dirty="0"/>
              <a:t> de la </a:t>
            </a:r>
            <a:r>
              <a:rPr lang="en-US" sz="2400" dirty="0" err="1"/>
              <a:t>carpeta</a:t>
            </a:r>
            <a:r>
              <a:rPr lang="en-US" sz="2400" dirty="0"/>
              <a:t> del </a:t>
            </a:r>
            <a:r>
              <a:rPr lang="en-US" sz="2400" dirty="0" err="1"/>
              <a:t>proyecto</a:t>
            </a:r>
            <a:r>
              <a:rPr lang="en-US" sz="2400" dirty="0"/>
              <a:t> </a:t>
            </a:r>
            <a:r>
              <a:rPr lang="en-US" sz="2400" dirty="0" err="1"/>
              <a:t>crear</a:t>
            </a:r>
            <a:r>
              <a:rPr lang="en-US" sz="2400" dirty="0"/>
              <a:t> dos </a:t>
            </a:r>
            <a:r>
              <a:rPr lang="en-US" sz="2400" dirty="0" err="1"/>
              <a:t>subcarpetas</a:t>
            </a:r>
            <a:r>
              <a:rPr lang="en-US" sz="2400" dirty="0"/>
              <a:t>: “</a:t>
            </a:r>
            <a:r>
              <a:rPr lang="en-US" sz="2400" dirty="0" err="1"/>
              <a:t>Datos</a:t>
            </a:r>
            <a:r>
              <a:rPr lang="en-US" sz="2400" dirty="0"/>
              <a:t>” y “</a:t>
            </a:r>
            <a:r>
              <a:rPr lang="en-US" sz="2400" dirty="0" err="1"/>
              <a:t>Resutados</a:t>
            </a:r>
            <a:r>
              <a:rPr lang="en-US" sz="2400" dirty="0"/>
              <a:t>”. 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Poner</a:t>
            </a:r>
            <a:r>
              <a:rPr lang="en-US" sz="2400" dirty="0" smtClean="0"/>
              <a:t> en “</a:t>
            </a:r>
            <a:r>
              <a:rPr lang="en-US" sz="2400" dirty="0" err="1" smtClean="0"/>
              <a:t>Datos</a:t>
            </a:r>
            <a:r>
              <a:rPr lang="en-US" sz="2400" dirty="0" smtClean="0"/>
              <a:t>”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insumos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contentan</a:t>
            </a:r>
            <a:r>
              <a:rPr lang="en-US" sz="2400" dirty="0" smtClean="0"/>
              <a:t> </a:t>
            </a:r>
            <a:r>
              <a:rPr lang="en-US" sz="2400" dirty="0" err="1" smtClean="0"/>
              <a:t>datos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657" t="8701" r="76381" b="72076"/>
          <a:stretch/>
        </p:blipFill>
        <p:spPr>
          <a:xfrm>
            <a:off x="5417893" y="1419622"/>
            <a:ext cx="2989170" cy="2160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9051" t="8000" b="62600"/>
          <a:stretch/>
        </p:blipFill>
        <p:spPr>
          <a:xfrm>
            <a:off x="4860032" y="3939902"/>
            <a:ext cx="4104893" cy="746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bject 898"/>
          <p:cNvSpPr txBox="1"/>
          <p:nvPr/>
        </p:nvSpPr>
        <p:spPr>
          <a:xfrm>
            <a:off x="179512" y="339502"/>
            <a:ext cx="8020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a-DK" sz="2200" spc="95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El Directorio de proyectos: recomendaciones.</a:t>
            </a:r>
            <a:endParaRPr lang="da-DK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17970</TotalTime>
  <Words>1020</Words>
  <Application>Microsoft Office PowerPoint</Application>
  <PresentationFormat>Presentación en pantalla (16:9)</PresentationFormat>
  <Paragraphs>133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Steve Rojas Guerra</dc:creator>
  <cp:lastModifiedBy>Javier Mauricio Jacome Molina</cp:lastModifiedBy>
  <cp:revision>526</cp:revision>
  <dcterms:created xsi:type="dcterms:W3CDTF">2017-04-24T19:14:11Z</dcterms:created>
  <dcterms:modified xsi:type="dcterms:W3CDTF">2019-04-30T19:43:42Z</dcterms:modified>
</cp:coreProperties>
</file>