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notesMasterIdLst>
    <p:notesMasterId r:id="rId11"/>
  </p:notesMasterIdLst>
  <p:handoutMasterIdLst>
    <p:handoutMasterId r:id="rId12"/>
  </p:handoutMasterIdLst>
  <p:sldIdLst>
    <p:sldId id="286" r:id="rId5"/>
    <p:sldId id="281" r:id="rId6"/>
    <p:sldId id="282" r:id="rId7"/>
    <p:sldId id="284" r:id="rId8"/>
    <p:sldId id="283" r:id="rId9"/>
    <p:sldId id="28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>
      <p:cViewPr varScale="1">
        <p:scale>
          <a:sx n="71" d="100"/>
          <a:sy n="71" d="100"/>
        </p:scale>
        <p:origin x="63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02/06/2019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ángulo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51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4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9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9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2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39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814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2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337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02/06/2019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31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6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69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93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288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02/06/2019</a:t>
            </a:fld>
            <a:endParaRPr lang="es-E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78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35786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02/06/2019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55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76672"/>
            <a:ext cx="871296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 smtClean="0"/>
              <a:t>Repositorio.</a:t>
            </a:r>
          </a:p>
          <a:p>
            <a:r>
              <a:rPr lang="es-MX" sz="3600" dirty="0" smtClean="0"/>
              <a:t>Integrantes: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/>
              <a:t>Arango Martínez Maximiliano.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 err="1"/>
              <a:t>Gomez</a:t>
            </a:r>
            <a:r>
              <a:rPr lang="es-MX" sz="2800" dirty="0"/>
              <a:t> Jácome Naomi.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/>
              <a:t>González </a:t>
            </a:r>
            <a:r>
              <a:rPr lang="es-MX" sz="2800" dirty="0" err="1"/>
              <a:t>González</a:t>
            </a:r>
            <a:r>
              <a:rPr lang="es-MX" sz="2800" dirty="0"/>
              <a:t> Pedro Mario.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 smtClean="0"/>
              <a:t>Islas Nolasco Javier.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 smtClean="0"/>
              <a:t>Méndez Argueta Ángela Ivette.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 err="1"/>
              <a:t>Paulin</a:t>
            </a:r>
            <a:r>
              <a:rPr lang="es-MX" sz="2800" dirty="0"/>
              <a:t> Vázquez Raymundo.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s-MX" sz="2800" dirty="0" smtClean="0"/>
              <a:t>Zamora Santander Luis.</a:t>
            </a:r>
          </a:p>
          <a:p>
            <a:r>
              <a:rPr lang="es-MX" sz="2800" dirty="0" smtClean="0"/>
              <a:t>Grupo: 605.</a:t>
            </a:r>
          </a:p>
        </p:txBody>
      </p:sp>
    </p:spTree>
    <p:extLst>
      <p:ext uri="{BB962C8B-B14F-4D97-AF65-F5344CB8AC3E}">
        <p14:creationId xmlns:p14="http://schemas.microsoft.com/office/powerpoint/2010/main" val="26230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9376" y="40466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Equipo 1:</a:t>
            </a:r>
          </a:p>
          <a:p>
            <a:r>
              <a:rPr lang="es-MX" dirty="0" smtClean="0"/>
              <a:t>El equipo número uno nos habló acerca de la </a:t>
            </a:r>
            <a:r>
              <a:rPr lang="es-MX" dirty="0" err="1" smtClean="0"/>
              <a:t>matedología</a:t>
            </a:r>
            <a:r>
              <a:rPr lang="es-MX" dirty="0" smtClean="0"/>
              <a:t> de investigación para la creación de los ensayos.</a:t>
            </a:r>
          </a:p>
          <a:p>
            <a:endParaRPr lang="es-MX" dirty="0"/>
          </a:p>
          <a:p>
            <a:r>
              <a:rPr lang="es-MX" dirty="0" smtClean="0"/>
              <a:t>El paso 1: Preparación: ¿Qué quieres Escribir?</a:t>
            </a:r>
          </a:p>
          <a:p>
            <a:r>
              <a:rPr lang="es-MX" dirty="0" smtClean="0"/>
              <a:t>El paso 2: Investigación: Libros e internet con información amplia.</a:t>
            </a:r>
          </a:p>
          <a:p>
            <a:r>
              <a:rPr lang="es-MX" dirty="0" smtClean="0"/>
              <a:t>El paso 3: Plan: Identificar ideas principales.</a:t>
            </a:r>
          </a:p>
          <a:p>
            <a:r>
              <a:rPr lang="es-MX" dirty="0" smtClean="0"/>
              <a:t>El paso 4: Incubación: Se consideran más circunstancias.</a:t>
            </a:r>
          </a:p>
          <a:p>
            <a:r>
              <a:rPr lang="es-MX" dirty="0" smtClean="0"/>
              <a:t>El paso 5: Importancia</a:t>
            </a:r>
          </a:p>
          <a:p>
            <a:r>
              <a:rPr lang="es-MX" dirty="0" smtClean="0"/>
              <a:t>El paso 6: Escritura: Introducción, desarrollo y conclusión</a:t>
            </a:r>
          </a:p>
          <a:p>
            <a:r>
              <a:rPr lang="es-MX" dirty="0" smtClean="0"/>
              <a:t>El paso 7: Revisión: Corregir </a:t>
            </a:r>
            <a:r>
              <a:rPr lang="es-MX" dirty="0" err="1" smtClean="0"/>
              <a:t>ortogfrafía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paso 8:  Redacción: </a:t>
            </a:r>
            <a:r>
              <a:rPr lang="es-MX" dirty="0"/>
              <a:t>Debe de ser adecuado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Nos dieron la definición, y es: Un texto en el que se da una opinión.</a:t>
            </a:r>
          </a:p>
          <a:p>
            <a:r>
              <a:rPr lang="es-MX" dirty="0" smtClean="0"/>
              <a:t>Puede ser crítico, de opinión y argumentativo.</a:t>
            </a:r>
          </a:p>
        </p:txBody>
      </p:sp>
      <p:pic>
        <p:nvPicPr>
          <p:cNvPr id="3074" name="Picture 2" descr="Resultado de imagen para escrib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224934"/>
            <a:ext cx="3931604" cy="26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5400" y="26064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Nosotros fuimos el equipo 2, y a continuación se muestra nuestra presentación…</a:t>
            </a:r>
          </a:p>
          <a:p>
            <a:r>
              <a:rPr lang="es-MX" dirty="0" smtClean="0"/>
              <a:t>Primero definimos que es un ensayo:</a:t>
            </a:r>
          </a:p>
          <a:p>
            <a:r>
              <a:rPr lang="es-MX" dirty="0" smtClean="0"/>
              <a:t>“</a:t>
            </a:r>
            <a:r>
              <a:rPr lang="es-MX" dirty="0"/>
              <a:t>El ensayo es una composición escrita en prosa en cual se expone la interpretación de un tema</a:t>
            </a:r>
            <a:r>
              <a:rPr lang="es-MX" dirty="0" smtClean="0"/>
              <a:t>.”</a:t>
            </a:r>
          </a:p>
          <a:p>
            <a:r>
              <a:rPr lang="es-MX" dirty="0" smtClean="0"/>
              <a:t>Y mencionamos las características: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Estructura Libre: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Extensión relativamente breve.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Variedad temática: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Estilo elegante.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Tono variado.</a:t>
            </a:r>
          </a:p>
          <a:p>
            <a:r>
              <a:rPr lang="es-MX" dirty="0" smtClean="0"/>
              <a:t>Al igual que los 3 tipos: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 exposición.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 crítica.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 creación.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 smtClean="0"/>
              <a:t>Y Finalmente mencionamos los pasos:</a:t>
            </a:r>
          </a:p>
          <a:p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r>
              <a:rPr lang="es-MX" dirty="0" smtClean="0"/>
              <a:t> </a:t>
            </a:r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95400" y="5085184"/>
            <a:ext cx="11017224" cy="3816424"/>
          </a:xfrm>
          <a:prstGeom prst="rect">
            <a:avLst/>
          </a:prstGeom>
        </p:spPr>
        <p:txBody>
          <a:bodyPr rtlCol="0"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/>
              <a:t>Paso 1: Elección del tema                                          Paso 6: Hacer un borrador.</a:t>
            </a:r>
            <a:br>
              <a:rPr lang="es-MX" sz="2000" dirty="0" smtClean="0"/>
            </a:br>
            <a:r>
              <a:rPr lang="es-MX" sz="2000" dirty="0" smtClean="0"/>
              <a:t>Paso 2: Localizar la información.                               Paso 7: Revisar el borrador final.</a:t>
            </a:r>
          </a:p>
          <a:p>
            <a:r>
              <a:rPr lang="es-MX" sz="2000" dirty="0" smtClean="0"/>
              <a:t>Paso 3: Prepare tarjeta de referencias.                    Paso 8:</a:t>
            </a:r>
            <a:r>
              <a:rPr lang="es-MX" sz="2000" dirty="0"/>
              <a:t> Prepare </a:t>
            </a:r>
            <a:r>
              <a:rPr lang="es-MX" sz="2000" dirty="0" smtClean="0"/>
              <a:t>lista </a:t>
            </a:r>
            <a:r>
              <a:rPr lang="es-MX" sz="2000" dirty="0"/>
              <a:t>de referencias. </a:t>
            </a:r>
            <a:endParaRPr lang="es-MX" sz="2000" dirty="0" smtClean="0"/>
          </a:p>
          <a:p>
            <a:r>
              <a:rPr lang="es-MX" sz="2000" dirty="0" smtClean="0"/>
              <a:t>Paso 4: Prepare tarjeta de anotaciones.                 Paso 9: Prepare su portada.</a:t>
            </a:r>
          </a:p>
          <a:p>
            <a:r>
              <a:rPr lang="es-MX" sz="2000" dirty="0" smtClean="0"/>
              <a:t>Paso 5: Prepare un esquema.                                    Paso 10: Lista de comprobación final.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9326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344" y="25987"/>
            <a:ext cx="11665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Equipo 3:</a:t>
            </a:r>
            <a:r>
              <a:rPr lang="es-ES" dirty="0" smtClean="0"/>
              <a:t> La </a:t>
            </a:r>
            <a:r>
              <a:rPr lang="es-ES" dirty="0" err="1" smtClean="0"/>
              <a:t>netnografía</a:t>
            </a:r>
            <a:r>
              <a:rPr lang="es-ES" dirty="0" smtClean="0"/>
              <a:t>.</a:t>
            </a:r>
          </a:p>
          <a:p>
            <a:r>
              <a:rPr lang="es-MX" dirty="0" smtClean="0"/>
              <a:t>El equipo 3 nos habló sobre la </a:t>
            </a:r>
            <a:r>
              <a:rPr lang="es-MX" dirty="0" err="1" smtClean="0"/>
              <a:t>netnografía</a:t>
            </a:r>
            <a:r>
              <a:rPr lang="es-MX" dirty="0" smtClean="0"/>
              <a:t>, la cual es es:</a:t>
            </a:r>
          </a:p>
          <a:p>
            <a:r>
              <a:rPr lang="es-MX" dirty="0"/>
              <a:t>U</a:t>
            </a:r>
            <a:r>
              <a:rPr lang="es-MX" dirty="0" smtClean="0"/>
              <a:t>n </a:t>
            </a:r>
            <a:r>
              <a:rPr lang="es-MX" dirty="0"/>
              <a:t>neologismo que aúna sus raíces etnográficas y la del estudio de grupos, comunidades o problemas en Internet como campo de investigación </a:t>
            </a:r>
            <a:r>
              <a:rPr lang="es-MX" dirty="0" smtClean="0"/>
              <a:t>social.</a:t>
            </a:r>
          </a:p>
          <a:p>
            <a:endParaRPr lang="es-MX" dirty="0"/>
          </a:p>
          <a:p>
            <a:r>
              <a:rPr lang="es-MX" dirty="0" smtClean="0"/>
              <a:t>El equipo nos presentó un ejemplo en video, el cual era un video de una promoción de los chicles “</a:t>
            </a:r>
            <a:r>
              <a:rPr lang="es-MX" dirty="0" err="1" smtClean="0"/>
              <a:t>Trident</a:t>
            </a:r>
            <a:r>
              <a:rPr lang="es-MX" dirty="0" smtClean="0"/>
              <a:t>” que ofrecían a sus compradores un sabor que ellos mismos sugirieron y votaron por medio de las redes sociales. El sabor “Canela”.</a:t>
            </a:r>
          </a:p>
          <a:p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Y de acuerdo a esta información: </a:t>
            </a:r>
          </a:p>
          <a:p>
            <a:r>
              <a:rPr lang="es-MX" dirty="0" smtClean="0"/>
              <a:t>“En </a:t>
            </a:r>
            <a:r>
              <a:rPr lang="es-MX" dirty="0"/>
              <a:t>cuanto al valor de la información </a:t>
            </a:r>
            <a:r>
              <a:rPr lang="es-MX" dirty="0" err="1"/>
              <a:t>netnográfica</a:t>
            </a:r>
            <a:r>
              <a:rPr lang="es-MX" dirty="0"/>
              <a:t>, datos recientes sugieren que los individuos dialogando en Internet sobre marcas y productos tienden a poseer un conocimiento en profundidad de las temáticas sobre las que hablan</a:t>
            </a:r>
            <a:r>
              <a:rPr lang="es-MX" dirty="0" smtClean="0"/>
              <a:t>.​ </a:t>
            </a:r>
            <a:r>
              <a:rPr lang="es-MX" dirty="0"/>
              <a:t>Bien sea de coches, alimentación infantil o productos bancarios, las personas que dialogan en Internet poseen un interés y un conocimiento sumamente interesante para los responsables de </a:t>
            </a:r>
            <a:r>
              <a:rPr lang="es-MX" dirty="0" smtClean="0"/>
              <a:t>marketing Investigadores </a:t>
            </a:r>
            <a:r>
              <a:rPr lang="es-MX" dirty="0"/>
              <a:t>como R.V. </a:t>
            </a:r>
            <a:r>
              <a:rPr lang="es-MX" dirty="0" err="1" smtClean="0"/>
              <a:t>Kozinets</a:t>
            </a:r>
            <a:r>
              <a:rPr lang="es-MX" dirty="0" smtClean="0"/>
              <a:t>, </a:t>
            </a:r>
            <a:r>
              <a:rPr lang="es-MX" dirty="0"/>
              <a:t>sostienen que el nivel de conocimiento de estos usuarios regulares de productos puede llegar a superar el de los propios ingenieros que han desarrollado esos productos</a:t>
            </a:r>
            <a:r>
              <a:rPr lang="es-MX" dirty="0" smtClean="0"/>
              <a:t>.”</a:t>
            </a:r>
          </a:p>
          <a:p>
            <a:endParaRPr lang="es-MX" dirty="0"/>
          </a:p>
          <a:p>
            <a:r>
              <a:rPr lang="es-MX" dirty="0" smtClean="0"/>
              <a:t>El uso del video fue un perfecto ejemplo de la </a:t>
            </a:r>
            <a:r>
              <a:rPr lang="es-MX" dirty="0" err="1" smtClean="0"/>
              <a:t>netnografía</a:t>
            </a:r>
            <a:r>
              <a:rPr lang="es-MX" dirty="0" smtClean="0"/>
              <a:t>.</a:t>
            </a:r>
          </a:p>
        </p:txBody>
      </p:sp>
      <p:pic>
        <p:nvPicPr>
          <p:cNvPr id="4098" name="Picture 2" descr="Resultado de imagen para trident cane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664" r="3010" b="14286"/>
          <a:stretch/>
        </p:blipFill>
        <p:spPr bwMode="auto">
          <a:xfrm>
            <a:off x="8112224" y="4574317"/>
            <a:ext cx="3074188" cy="22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9376" y="404664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Equipo 4: El uso ético de la información.</a:t>
            </a:r>
          </a:p>
          <a:p>
            <a:r>
              <a:rPr lang="es-MX" dirty="0" smtClean="0"/>
              <a:t>El equipo numero 4 nos hablo acerca de la protección de los documentos que nosotros subimos a la red. </a:t>
            </a:r>
          </a:p>
          <a:p>
            <a:r>
              <a:rPr lang="es-MX" dirty="0" smtClean="0"/>
              <a:t>Dicen que debemos de protegerlos para que no sean plagiados.</a:t>
            </a:r>
          </a:p>
          <a:p>
            <a:r>
              <a:rPr lang="es-MX" dirty="0" smtClean="0"/>
              <a:t>Y además nosotros también debemos de procurar respetar las reglas para el uso de información.</a:t>
            </a:r>
          </a:p>
          <a:p>
            <a:endParaRPr lang="es-MX" dirty="0"/>
          </a:p>
          <a:p>
            <a:r>
              <a:rPr lang="es-MX" dirty="0" smtClean="0"/>
              <a:t>El equipo nos mencionó en que casos podríamos ser acusados por un plagio, y también mencionaron las consecuencias, como pueden ser las demandas y la prisión.</a:t>
            </a:r>
          </a:p>
          <a:p>
            <a:endParaRPr lang="es-MX" dirty="0"/>
          </a:p>
          <a:p>
            <a:r>
              <a:rPr lang="es-MX" dirty="0" smtClean="0"/>
              <a:t>También nos mencionaron algunas aplicaciones gratuitas para averiguar si un documento ha sido plagiado o cuanta es la probabilidad de que alguien haya usado la información total o parcial del documento.</a:t>
            </a:r>
          </a:p>
          <a:p>
            <a:r>
              <a:rPr lang="es-MX" dirty="0" smtClean="0"/>
              <a:t>Mencionaron 3 aplicaciones la cuales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Copilips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Copiscode</a:t>
            </a:r>
            <a:r>
              <a:rPr lang="es-MX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Duplichecker</a:t>
            </a:r>
            <a:r>
              <a:rPr lang="es-MX" dirty="0" smtClean="0"/>
              <a:t>.</a:t>
            </a:r>
            <a:endParaRPr lang="es-ES" dirty="0"/>
          </a:p>
        </p:txBody>
      </p:sp>
      <p:pic>
        <p:nvPicPr>
          <p:cNvPr id="1032" name="Picture 8" descr="Resultado de imagen para plag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3589">
            <a:off x="7812174" y="4550536"/>
            <a:ext cx="3793703" cy="186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823" y="188640"/>
            <a:ext cx="9937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Equipo 5: El repositorio.</a:t>
            </a:r>
          </a:p>
          <a:p>
            <a:r>
              <a:rPr lang="es-MX" dirty="0" smtClean="0"/>
              <a:t>El equipó número 5 nos expuso acerca del repositorio (o sea, éste trabajo) comenzando por la definición:</a:t>
            </a:r>
          </a:p>
          <a:p>
            <a:r>
              <a:rPr lang="es-MX" dirty="0" smtClean="0"/>
              <a:t>“Un repositorio es un medio para, almacenar, gestionar o preservar información”</a:t>
            </a:r>
          </a:p>
          <a:p>
            <a:r>
              <a:rPr lang="es-MX" dirty="0" smtClean="0"/>
              <a:t>Y pasaron a los tipos, y son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Institucional: </a:t>
            </a:r>
            <a:r>
              <a:rPr lang="es-MX" dirty="0"/>
              <a:t>es un archivo en línea donde se depositan, en formato digital, materiales derivados de la producción científica o académica de una </a:t>
            </a:r>
            <a:r>
              <a:rPr lang="es-MX" dirty="0" smtClean="0"/>
              <a:t>institución. Como por ejemplo una publicación digital de la UNAM.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Temático: </a:t>
            </a:r>
            <a:r>
              <a:rPr lang="es-MX" dirty="0"/>
              <a:t>son los creados por un grupo de investigadores, una institución, etc. que reúnen documentos relacionados con un área temática específica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 datos: </a:t>
            </a:r>
            <a:r>
              <a:rPr lang="es-MX" dirty="0"/>
              <a:t>repositorios que almacenan, conservan y comparten  los datos de las  investigaciones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Además nos mencionaron como crear uno con la página más usada; “</a:t>
            </a:r>
            <a:r>
              <a:rPr lang="es-MX" dirty="0" err="1" smtClean="0"/>
              <a:t>github</a:t>
            </a:r>
            <a:r>
              <a:rPr lang="es-MX" dirty="0" smtClean="0"/>
              <a:t>” en la cual es un tanto fácil crear el repositorio, lo que se puede complicar es que es lo que se va subir.</a:t>
            </a:r>
          </a:p>
          <a:p>
            <a:r>
              <a:rPr lang="es-MX" dirty="0" smtClean="0"/>
              <a:t>Los pasos son sencillos: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Entrar a la página de </a:t>
            </a:r>
            <a:r>
              <a:rPr lang="es-MX" dirty="0" err="1" smtClean="0"/>
              <a:t>Github</a:t>
            </a:r>
            <a:r>
              <a:rPr lang="es-MX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Registrarse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Crear repositorio.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Se pueden importar los documentos (como lo estamos haciendo) o se pueden </a:t>
            </a:r>
            <a:r>
              <a:rPr lang="es-MX" dirty="0" err="1" smtClean="0"/>
              <a:t>incorpar</a:t>
            </a:r>
            <a:r>
              <a:rPr lang="es-MX" dirty="0" smtClean="0"/>
              <a:t> directamente en la página.</a:t>
            </a:r>
          </a:p>
        </p:txBody>
      </p:sp>
      <p:pic>
        <p:nvPicPr>
          <p:cNvPr id="2054" name="Picture 6" descr="Resultado de imagen para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50763" y="2390932"/>
            <a:ext cx="4104456" cy="20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9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689</Words>
  <Application>Microsoft Office PowerPoint</Application>
  <PresentationFormat>Panorámica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Candara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2019-05-19T17:07:15Z</dcterms:created>
  <dcterms:modified xsi:type="dcterms:W3CDTF">2019-06-03T00:31:36Z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